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416" r:id="rId2"/>
    <p:sldId id="269" r:id="rId3"/>
    <p:sldId id="398" r:id="rId4"/>
    <p:sldId id="412" r:id="rId5"/>
    <p:sldId id="413" r:id="rId6"/>
    <p:sldId id="414" r:id="rId7"/>
    <p:sldId id="424" r:id="rId8"/>
    <p:sldId id="399" r:id="rId9"/>
    <p:sldId id="302" r:id="rId10"/>
    <p:sldId id="415" r:id="rId11"/>
    <p:sldId id="257" r:id="rId12"/>
    <p:sldId id="258" r:id="rId13"/>
    <p:sldId id="434" r:id="rId14"/>
    <p:sldId id="418" r:id="rId15"/>
    <p:sldId id="419" r:id="rId16"/>
    <p:sldId id="417" r:id="rId17"/>
    <p:sldId id="400" r:id="rId18"/>
    <p:sldId id="420" r:id="rId19"/>
    <p:sldId id="401" r:id="rId20"/>
    <p:sldId id="284" r:id="rId21"/>
    <p:sldId id="421" r:id="rId22"/>
    <p:sldId id="422" r:id="rId23"/>
    <p:sldId id="286" r:id="rId24"/>
    <p:sldId id="285" r:id="rId25"/>
    <p:sldId id="423" r:id="rId26"/>
    <p:sldId id="287" r:id="rId27"/>
    <p:sldId id="402" r:id="rId28"/>
    <p:sldId id="264" r:id="rId29"/>
    <p:sldId id="265" r:id="rId30"/>
    <p:sldId id="435" r:id="rId31"/>
    <p:sldId id="267" r:id="rId32"/>
    <p:sldId id="425" r:id="rId33"/>
    <p:sldId id="403" r:id="rId34"/>
    <p:sldId id="436" r:id="rId35"/>
    <p:sldId id="404" r:id="rId36"/>
    <p:sldId id="437" r:id="rId37"/>
    <p:sldId id="405" r:id="rId38"/>
    <p:sldId id="361" r:id="rId39"/>
    <p:sldId id="406" r:id="rId40"/>
    <p:sldId id="438" r:id="rId41"/>
    <p:sldId id="270" r:id="rId42"/>
    <p:sldId id="407" r:id="rId43"/>
    <p:sldId id="395" r:id="rId44"/>
    <p:sldId id="426" r:id="rId45"/>
    <p:sldId id="427" r:id="rId46"/>
    <p:sldId id="428" r:id="rId47"/>
    <p:sldId id="429" r:id="rId48"/>
    <p:sldId id="430" r:id="rId49"/>
    <p:sldId id="432" r:id="rId50"/>
    <p:sldId id="431" r:id="rId51"/>
    <p:sldId id="408" r:id="rId52"/>
    <p:sldId id="396" r:id="rId53"/>
    <p:sldId id="326" r:id="rId54"/>
    <p:sldId id="439" r:id="rId55"/>
    <p:sldId id="410" r:id="rId56"/>
    <p:sldId id="440" r:id="rId57"/>
    <p:sldId id="271" r:id="rId58"/>
    <p:sldId id="441" r:id="rId59"/>
    <p:sldId id="272" r:id="rId60"/>
    <p:sldId id="370" r:id="rId61"/>
    <p:sldId id="369" r:id="rId62"/>
    <p:sldId id="371" r:id="rId63"/>
    <p:sldId id="341" r:id="rId64"/>
    <p:sldId id="365" r:id="rId65"/>
    <p:sldId id="362" r:id="rId66"/>
    <p:sldId id="290" r:id="rId67"/>
    <p:sldId id="363" r:id="rId68"/>
    <p:sldId id="364" r:id="rId69"/>
    <p:sldId id="366" r:id="rId70"/>
    <p:sldId id="443" r:id="rId71"/>
    <p:sldId id="442" r:id="rId72"/>
    <p:sldId id="379" r:id="rId73"/>
    <p:sldId id="444" r:id="rId74"/>
    <p:sldId id="445" r:id="rId75"/>
    <p:sldId id="446" r:id="rId76"/>
    <p:sldId id="347" r:id="rId77"/>
    <p:sldId id="384" r:id="rId78"/>
    <p:sldId id="383" r:id="rId79"/>
    <p:sldId id="411" r:id="rId80"/>
    <p:sldId id="447" r:id="rId81"/>
    <p:sldId id="273" r:id="rId82"/>
    <p:sldId id="34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77"/>
    <p:restoredTop sz="93685"/>
  </p:normalViewPr>
  <p:slideViewPr>
    <p:cSldViewPr snapToGrid="0" snapToObjects="1">
      <p:cViewPr varScale="1">
        <p:scale>
          <a:sx n="64" d="100"/>
          <a:sy n="64" d="100"/>
        </p:scale>
        <p:origin x="13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E3D28-2881-8846-9E0D-A5CB9916C0A1}"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8E5FA-1F59-2744-8DB2-68A779F73BAB}" type="slidenum">
              <a:rPr lang="en-US" smtClean="0"/>
              <a:t>‹#›</a:t>
            </a:fld>
            <a:endParaRPr lang="en-US"/>
          </a:p>
        </p:txBody>
      </p:sp>
    </p:spTree>
    <p:extLst>
      <p:ext uri="{BB962C8B-B14F-4D97-AF65-F5344CB8AC3E}">
        <p14:creationId xmlns:p14="http://schemas.microsoft.com/office/powerpoint/2010/main" val="67273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medicine.plosjournals.org/perlserv/?request=slideshow&amp;type=figure&amp;doi=10.1371/journal.pmed.0020212&amp;id=3134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en.wikipedia.org/wiki/Case_management_(mental_health)" TargetMode="External"/><Relationship Id="rId13" Type="http://schemas.openxmlformats.org/officeDocument/2006/relationships/hyperlink" Target="http://en.wikipedia.org/w/index.php?title=Vocational_rehabilitation&amp;action=edit&amp;redlink=1" TargetMode="External"/><Relationship Id="rId18" Type="http://schemas.openxmlformats.org/officeDocument/2006/relationships/hyperlink" Target="http://en.wikipedia.org/wiki/Assertive_community_treatment#cite_note-5" TargetMode="External"/><Relationship Id="rId3" Type="http://schemas.openxmlformats.org/officeDocument/2006/relationships/hyperlink" Target="http://en.wikipedia.org/wiki/Psychiatric_rehabilitation" TargetMode="External"/><Relationship Id="rId21" Type="http://schemas.openxmlformats.org/officeDocument/2006/relationships/hyperlink" Target="http://en.wikipedia.org/wiki/Assertive_community_treatment#cite_note-7" TargetMode="External"/><Relationship Id="rId7" Type="http://schemas.openxmlformats.org/officeDocument/2006/relationships/hyperlink" Target="http://en.wikipedia.org/wiki/Assertive_community_treatment#cite_note-practicalguidelines-1" TargetMode="External"/><Relationship Id="rId12" Type="http://schemas.openxmlformats.org/officeDocument/2006/relationships/hyperlink" Target="http://en.wikipedia.org/wiki/Substance_abuse" TargetMode="External"/><Relationship Id="rId17" Type="http://schemas.openxmlformats.org/officeDocument/2006/relationships/hyperlink" Target="http://en.wikipedia.org/wiki/Assertive_community_treatment#cite_note-ingredients-4" TargetMode="External"/><Relationship Id="rId2" Type="http://schemas.openxmlformats.org/officeDocument/2006/relationships/slide" Target="../slides/slide81.xml"/><Relationship Id="rId16" Type="http://schemas.openxmlformats.org/officeDocument/2006/relationships/hyperlink" Target="http://en.wikipedia.org/wiki/Assertive_community_treatment#cite_note-manual-3" TargetMode="External"/><Relationship Id="rId20" Type="http://schemas.openxmlformats.org/officeDocument/2006/relationships/hyperlink" Target="http://en.wikipedia.org/wiki/Utilization_management" TargetMode="External"/><Relationship Id="rId1" Type="http://schemas.openxmlformats.org/officeDocument/2006/relationships/notesMaster" Target="../notesMasters/notesMaster1.xml"/><Relationship Id="rId6" Type="http://schemas.openxmlformats.org/officeDocument/2006/relationships/hyperlink" Target="http://en.wikipedia.org/wiki/Mental_hospital" TargetMode="External"/><Relationship Id="rId11" Type="http://schemas.openxmlformats.org/officeDocument/2006/relationships/hyperlink" Target="http://en.wikipedia.org/wiki/Social_worker" TargetMode="External"/><Relationship Id="rId5" Type="http://schemas.openxmlformats.org/officeDocument/2006/relationships/hyperlink" Target="http://en.wikipedia.org/wiki/Homelessness" TargetMode="External"/><Relationship Id="rId15" Type="http://schemas.openxmlformats.org/officeDocument/2006/relationships/hyperlink" Target="http://en.wikipedia.org/wiki/Assertive_community_treatment#cite_note-2" TargetMode="External"/><Relationship Id="rId10" Type="http://schemas.openxmlformats.org/officeDocument/2006/relationships/hyperlink" Target="http://en.wikipedia.org/wiki/Nurse" TargetMode="External"/><Relationship Id="rId19" Type="http://schemas.openxmlformats.org/officeDocument/2006/relationships/hyperlink" Target="http://en.wikipedia.org/wiki/Assertive_community_treatment#cite_note-6" TargetMode="External"/><Relationship Id="rId4" Type="http://schemas.openxmlformats.org/officeDocument/2006/relationships/hyperlink" Target="http://en.wikipedia.org/wiki/Recovery_model" TargetMode="External"/><Relationship Id="rId9" Type="http://schemas.openxmlformats.org/officeDocument/2006/relationships/hyperlink" Target="http://en.wikipedia.org/wiki/Psychiatrist" TargetMode="External"/><Relationship Id="rId14" Type="http://schemas.openxmlformats.org/officeDocument/2006/relationships/hyperlink" Target="http://en.wikipedia.org/wiki/Certified_peer_specialist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chizophrenia.com/schizpicture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chizophrenia.com/schizpictures.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loni.ucla.edu/Research/Projects/Schizophrenia.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chizophrenia.com/prevention.ht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schizophrenia.com/szgencounsel.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6</a:t>
            </a:fld>
            <a:endParaRPr lang="en-US" dirty="0"/>
          </a:p>
        </p:txBody>
      </p:sp>
    </p:spTree>
    <p:extLst>
      <p:ext uri="{BB962C8B-B14F-4D97-AF65-F5344CB8AC3E}">
        <p14:creationId xmlns:p14="http://schemas.microsoft.com/office/powerpoint/2010/main" val="143533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eaLnBrk="1" hangingPunct="1">
              <a:spcBef>
                <a:spcPct val="0"/>
              </a:spcBef>
            </a:pPr>
            <a:r>
              <a:rPr lang="en-CA" altLang="en-US" sz="2000" dirty="0">
                <a:cs typeface="Arial" panose="020B0604020202020204" pitchFamily="34" charset="0"/>
              </a:rPr>
              <a:t>Its also important to keep in mind as you read about the risk factors, that most of these risk factors are associated with approximately a doubling of risk (also called the "Odds Ratio") - which might sound high, but that means that overall for someone with no family history of schizophrenia, that the risk goes from about 1% to 2% (with risk of not getting schizophrenia declining from 99% to 98%). Therefore, for the average person with no family history of schizophrenia or mental illness most of these risk factors may not make a significant difference in terms of total risk of schizophrenia which remains low. At the same time good healthcare, nutrition and a positive emotional environment for women during pregnancy are always important factors for the health of a baby and always recommended by doctors. Research also suggests that nurturing, sensitive child care is also important for the healthy emotional development of children</a:t>
            </a:r>
          </a:p>
          <a:p>
            <a:pPr eaLnBrk="1" hangingPunct="1">
              <a:spcBef>
                <a:spcPct val="0"/>
              </a:spcBef>
            </a:pPr>
            <a:endParaRPr lang="en-CA" altLang="en-US" sz="2000" dirty="0">
              <a:cs typeface="Arial" panose="020B0604020202020204" pitchFamily="34" charset="0"/>
            </a:endParaRPr>
          </a:p>
          <a:p>
            <a:pPr eaLnBrk="1" hangingPunct="1">
              <a:spcBef>
                <a:spcPct val="0"/>
              </a:spcBef>
            </a:pPr>
            <a:r>
              <a:rPr lang="en-CA" altLang="en-US" sz="2000" dirty="0">
                <a:cs typeface="Arial" panose="020B0604020202020204" pitchFamily="34" charset="0"/>
              </a:rPr>
              <a:t>Image: Some of the Schizophrenia Environmental Risk Factors - Source; </a:t>
            </a:r>
            <a:r>
              <a:rPr lang="en-CA" altLang="en-US" sz="2000" dirty="0">
                <a:cs typeface="Arial" panose="020B0604020202020204" pitchFamily="34" charset="0"/>
                <a:hlinkClick r:id="rId3"/>
              </a:rPr>
              <a:t>PLOS Medicine </a:t>
            </a:r>
            <a:r>
              <a:rPr lang="en-CA" altLang="en-US" sz="2000" dirty="0">
                <a:cs typeface="Arial" panose="020B0604020202020204" pitchFamily="34" charset="0"/>
              </a:rPr>
              <a:t>(Note: different studies suggest different risk factors - so you will see some variance in the risk number that we quote below for some environmental factors).</a:t>
            </a:r>
          </a:p>
          <a:p>
            <a:pPr eaLnBrk="1" hangingPunct="1">
              <a:spcBef>
                <a:spcPct val="0"/>
              </a:spcBef>
            </a:pPr>
            <a:r>
              <a:rPr lang="en-CA" altLang="en-US" sz="2000" dirty="0">
                <a:cs typeface="Arial" panose="020B0604020202020204" pitchFamily="34" charset="0"/>
              </a:rPr>
              <a:t>The factors listed below matter most significantly for people who have a history of schizophrenia or other mental illness in their family which suggests that a person may have some of the genes that are associated with schizophrenia risk. At this time little is known about exactly how the environmental exposures identified below increase risk in those with some sort of genetic vulnerability - so don't get too worried if you have in the past experienced a given environmental factor, as its impossible to know for sure how that environmental factor might impact you or your child. Focus on the environmental factors that you still have some influence over.</a:t>
            </a:r>
          </a:p>
          <a:p>
            <a:pPr eaLnBrk="1" hangingPunct="1">
              <a:spcBef>
                <a:spcPct val="0"/>
              </a:spcBef>
            </a:pPr>
            <a:r>
              <a:rPr lang="en-CA" altLang="en-US" sz="2000" dirty="0">
                <a:cs typeface="Arial" panose="020B0604020202020204" pitchFamily="34" charset="0"/>
              </a:rPr>
              <a:t>The take home message is that if you have a family history of mental illness it would probably be beneficial to take some reasonable steps to reduce or avoid exposure to the risk factors -- especially those factors involved in pregnancy, prenatal care and early child care. For teens interested in lowering their risk of schizophrenia, the avoidance of street drugs, maintenance of healthy friendships, and early treatment for any depression, sadness and anxiety is likely to be valuable. At the same time, all of the actions below are likely to help the mental health of any child or person - so the more steps you can take, the better your (or your child's) mental health is likely to be.</a:t>
            </a:r>
          </a:p>
          <a:p>
            <a:pPr eaLnBrk="1" hangingPunct="1">
              <a:spcBef>
                <a:spcPct val="0"/>
              </a:spcBef>
            </a:pPr>
            <a:endParaRPr lang="en-CA" altLang="en-US" sz="2000" dirty="0">
              <a:cs typeface="Arial" panose="020B0604020202020204" pitchFamily="34" charset="0"/>
            </a:endParaRP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339B2C-78D0-4708-A16F-DC15D0583303}" type="slidenum">
              <a:rPr lang="en-CA" altLang="en-US"/>
              <a:pPr eaLnBrk="1" hangingPunct="1"/>
              <a:t>26</a:t>
            </a:fld>
            <a:endParaRPr lang="en-CA" altLang="en-US"/>
          </a:p>
        </p:txBody>
      </p:sp>
    </p:spTree>
    <p:extLst>
      <p:ext uri="{BB962C8B-B14F-4D97-AF65-F5344CB8AC3E}">
        <p14:creationId xmlns:p14="http://schemas.microsoft.com/office/powerpoint/2010/main" val="161010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cs typeface="Arial" panose="020B0604020202020204" pitchFamily="34" charset="0"/>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B9EDBD-0EB8-4015-A3DA-4427804898A6}" type="slidenum">
              <a:rPr lang="en-CA" altLang="en-US"/>
              <a:pPr eaLnBrk="1" hangingPunct="1"/>
              <a:t>28</a:t>
            </a:fld>
            <a:endParaRPr lang="en-CA" altLang="en-US"/>
          </a:p>
        </p:txBody>
      </p:sp>
    </p:spTree>
    <p:extLst>
      <p:ext uri="{BB962C8B-B14F-4D97-AF65-F5344CB8AC3E}">
        <p14:creationId xmlns:p14="http://schemas.microsoft.com/office/powerpoint/2010/main" val="169632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54</a:t>
            </a:fld>
            <a:endParaRPr lang="en-US"/>
          </a:p>
        </p:txBody>
      </p:sp>
    </p:spTree>
    <p:extLst>
      <p:ext uri="{BB962C8B-B14F-4D97-AF65-F5344CB8AC3E}">
        <p14:creationId xmlns:p14="http://schemas.microsoft.com/office/powerpoint/2010/main" val="3023387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Draft: 3-27-07</a:t>
            </a:r>
          </a:p>
        </p:txBody>
      </p:sp>
      <p:sp>
        <p:nvSpPr>
          <p:cNvPr id="5" name="Rectangle 7"/>
          <p:cNvSpPr>
            <a:spLocks noGrp="1" noChangeArrowheads="1"/>
          </p:cNvSpPr>
          <p:nvPr>
            <p:ph type="sldNum" sz="quarter" idx="5"/>
          </p:nvPr>
        </p:nvSpPr>
        <p:spPr>
          <a:ln/>
        </p:spPr>
        <p:txBody>
          <a:bodyPr/>
          <a:lstStyle/>
          <a:p>
            <a:fld id="{D5859768-CBF6-45DD-A7B2-C402DAE86BFC}" type="slidenum">
              <a:rPr lang="en-US"/>
              <a:pPr/>
              <a:t>71</a:t>
            </a:fld>
            <a:endParaRPr lang="en-US"/>
          </a:p>
        </p:txBody>
      </p:sp>
      <p:sp>
        <p:nvSpPr>
          <p:cNvPr id="20482" name="Rectangle 2"/>
          <p:cNvSpPr>
            <a:spLocks noGrp="1" noRot="1" noChangeAspect="1" noChangeArrowheads="1" noTextEdit="1"/>
          </p:cNvSpPr>
          <p:nvPr>
            <p:ph type="sldImg"/>
          </p:nvPr>
        </p:nvSpPr>
        <p:spPr>
          <a:xfrm>
            <a:off x="398463" y="685800"/>
            <a:ext cx="6062662" cy="3411538"/>
          </a:xfrm>
          <a:ln w="12700"/>
        </p:spPr>
      </p:sp>
      <p:sp>
        <p:nvSpPr>
          <p:cNvPr id="20483" name="Rectangle 3"/>
          <p:cNvSpPr>
            <a:spLocks noGrp="1" noChangeArrowheads="1"/>
          </p:cNvSpPr>
          <p:nvPr>
            <p:ph type="body" idx="1"/>
          </p:nvPr>
        </p:nvSpPr>
        <p:spPr>
          <a:xfrm>
            <a:off x="914400" y="4329113"/>
            <a:ext cx="5029200" cy="4095750"/>
          </a:xfrm>
          <a:ln/>
        </p:spPr>
        <p:txBody>
          <a:bodyPr lIns="92075" tIns="46038" rIns="92075" bIns="46038"/>
          <a:lstStyle/>
          <a:p>
            <a:endParaRPr lang="en-US"/>
          </a:p>
        </p:txBody>
      </p:sp>
    </p:spTree>
    <p:extLst>
      <p:ext uri="{BB962C8B-B14F-4D97-AF65-F5344CB8AC3E}">
        <p14:creationId xmlns:p14="http://schemas.microsoft.com/office/powerpoint/2010/main" val="1701432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80</a:t>
            </a:fld>
            <a:endParaRPr lang="en-US"/>
          </a:p>
        </p:txBody>
      </p:sp>
    </p:spTree>
    <p:extLst>
      <p:ext uri="{BB962C8B-B14F-4D97-AF65-F5344CB8AC3E}">
        <p14:creationId xmlns:p14="http://schemas.microsoft.com/office/powerpoint/2010/main" val="692762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spcBef>
                <a:spcPct val="0"/>
              </a:spcBef>
            </a:pPr>
            <a:r>
              <a:rPr lang="en-CA" altLang="en-US">
                <a:cs typeface="Arial" panose="020B0604020202020204" pitchFamily="34" charset="0"/>
              </a:rPr>
              <a:t>Psychosocial treatments with demonstrated efficacy include family interventions,</a:t>
            </a:r>
          </a:p>
          <a:p>
            <a:pPr eaLnBrk="1" hangingPunct="1">
              <a:spcBef>
                <a:spcPct val="0"/>
              </a:spcBef>
            </a:pPr>
            <a:r>
              <a:rPr lang="en-CA" altLang="en-US">
                <a:cs typeface="Arial" panose="020B0604020202020204" pitchFamily="34" charset="0"/>
              </a:rPr>
              <a:t>supported employment,</a:t>
            </a:r>
          </a:p>
          <a:p>
            <a:pPr eaLnBrk="1" hangingPunct="1">
              <a:spcBef>
                <a:spcPct val="0"/>
              </a:spcBef>
            </a:pPr>
            <a:r>
              <a:rPr lang="en-CA" altLang="en-US">
                <a:cs typeface="Arial" panose="020B0604020202020204" pitchFamily="34" charset="0"/>
              </a:rPr>
              <a:t>assertive community treatment,</a:t>
            </a:r>
          </a:p>
          <a:p>
            <a:pPr eaLnBrk="1" hangingPunct="1">
              <a:spcBef>
                <a:spcPct val="0"/>
              </a:spcBef>
            </a:pPr>
            <a:r>
              <a:rPr lang="en-CA" altLang="en-US">
                <a:cs typeface="Arial" panose="020B0604020202020204" pitchFamily="34" charset="0"/>
              </a:rPr>
              <a:t>social skills training, and</a:t>
            </a:r>
          </a:p>
          <a:p>
            <a:pPr eaLnBrk="1" hangingPunct="1">
              <a:spcBef>
                <a:spcPct val="0"/>
              </a:spcBef>
            </a:pPr>
            <a:r>
              <a:rPr lang="en-CA" altLang="en-US">
                <a:cs typeface="Arial" panose="020B0604020202020204" pitchFamily="34" charset="0"/>
              </a:rPr>
              <a:t>cognitive behaviorally oriented psychotherapy</a:t>
            </a:r>
          </a:p>
          <a:p>
            <a:pPr eaLnBrk="1" hangingPunct="1">
              <a:spcBef>
                <a:spcPct val="0"/>
              </a:spcBef>
            </a:pPr>
            <a:endParaRPr lang="en-CA" altLang="en-US">
              <a:cs typeface="Arial" panose="020B0604020202020204" pitchFamily="34" charset="0"/>
            </a:endParaRPr>
          </a:p>
          <a:p>
            <a:r>
              <a:rPr lang="en-CA" altLang="en-US">
                <a:cs typeface="Arial" panose="020B0604020202020204" pitchFamily="34" charset="0"/>
              </a:rPr>
              <a:t>he defining characteristics of ACT include:</a:t>
            </a:r>
          </a:p>
          <a:p>
            <a:r>
              <a:rPr lang="en-CA" altLang="en-US">
                <a:cs typeface="Arial" panose="020B0604020202020204" pitchFamily="34" charset="0"/>
              </a:rPr>
              <a:t>a clear focus on those participants (clients) who require the most help from the service delivery system;</a:t>
            </a:r>
          </a:p>
          <a:p>
            <a:r>
              <a:rPr lang="en-CA" altLang="en-US">
                <a:cs typeface="Arial" panose="020B0604020202020204" pitchFamily="34" charset="0"/>
              </a:rPr>
              <a:t>an explicit mission to promote the participants' independence, </a:t>
            </a:r>
            <a:r>
              <a:rPr lang="en-CA" altLang="en-US">
                <a:cs typeface="Arial" panose="020B0604020202020204" pitchFamily="34" charset="0"/>
                <a:hlinkClick r:id="rId3" tooltip="Psychiatric rehabilitation"/>
              </a:rPr>
              <a:t>rehabilitation</a:t>
            </a:r>
            <a:r>
              <a:rPr lang="en-CA" altLang="en-US">
                <a:cs typeface="Arial" panose="020B0604020202020204" pitchFamily="34" charset="0"/>
              </a:rPr>
              <a:t>, and </a:t>
            </a:r>
            <a:r>
              <a:rPr lang="en-CA" altLang="en-US">
                <a:cs typeface="Arial" panose="020B0604020202020204" pitchFamily="34" charset="0"/>
                <a:hlinkClick r:id="rId4" tooltip="Recovery model"/>
              </a:rPr>
              <a:t>recovery</a:t>
            </a:r>
            <a:r>
              <a:rPr lang="en-CA" altLang="en-US">
                <a:cs typeface="Arial" panose="020B0604020202020204" pitchFamily="34" charset="0"/>
              </a:rPr>
              <a:t>, and in so doing to prevent </a:t>
            </a:r>
            <a:r>
              <a:rPr lang="en-CA" altLang="en-US">
                <a:cs typeface="Arial" panose="020B0604020202020204" pitchFamily="34" charset="0"/>
                <a:hlinkClick r:id="rId5" tooltip="Homelessness"/>
              </a:rPr>
              <a:t>homelessness</a:t>
            </a:r>
            <a:r>
              <a:rPr lang="en-CA" altLang="en-US">
                <a:cs typeface="Arial" panose="020B0604020202020204" pitchFamily="34" charset="0"/>
              </a:rPr>
              <a:t> and unnecessary </a:t>
            </a:r>
            <a:r>
              <a:rPr lang="en-CA" altLang="en-US">
                <a:cs typeface="Arial" panose="020B0604020202020204" pitchFamily="34" charset="0"/>
                <a:hlinkClick r:id="rId6" tooltip="Mental hospital"/>
              </a:rPr>
              <a:t>hospitalization</a:t>
            </a:r>
            <a:r>
              <a:rPr lang="en-CA" altLang="en-US">
                <a:cs typeface="Arial" panose="020B0604020202020204" pitchFamily="34" charset="0"/>
              </a:rPr>
              <a:t>;</a:t>
            </a:r>
          </a:p>
          <a:p>
            <a:r>
              <a:rPr lang="en-CA" altLang="en-US">
                <a:cs typeface="Arial" panose="020B0604020202020204" pitchFamily="34" charset="0"/>
              </a:rPr>
              <a:t>an emphasis on home visits and other </a:t>
            </a:r>
            <a:r>
              <a:rPr lang="en-CA" altLang="en-US" i="1">
                <a:cs typeface="Arial" panose="020B0604020202020204" pitchFamily="34" charset="0"/>
              </a:rPr>
              <a:t>in vivo</a:t>
            </a:r>
            <a:r>
              <a:rPr lang="en-CA" altLang="en-US">
                <a:cs typeface="Arial" panose="020B0604020202020204" pitchFamily="34" charset="0"/>
              </a:rPr>
              <a:t> (out-of-the-office) interventions, eliminating the need to transfer learned behaviors from an artificial rehabilitation or treatment setting to the "real world";</a:t>
            </a:r>
            <a:r>
              <a:rPr lang="en-CA" altLang="en-US" baseline="30000">
                <a:cs typeface="Arial" panose="020B0604020202020204" pitchFamily="34" charset="0"/>
                <a:hlinkClick r:id="rId7"/>
              </a:rPr>
              <a:t>[2]</a:t>
            </a:r>
            <a:endParaRPr lang="en-CA" altLang="en-US">
              <a:cs typeface="Arial" panose="020B0604020202020204" pitchFamily="34" charset="0"/>
            </a:endParaRPr>
          </a:p>
          <a:p>
            <a:r>
              <a:rPr lang="en-CA" altLang="en-US">
                <a:cs typeface="Arial" panose="020B0604020202020204" pitchFamily="34" charset="0"/>
              </a:rPr>
              <a:t>a participant-to-staff ratio that is low enough to allow the ACT "core services team" to perform virtually all of the necessary rehabilitation, treatment, and community support tasks themselves in a coordinated and efficient manner -- unlike traditional </a:t>
            </a:r>
            <a:r>
              <a:rPr lang="en-CA" altLang="en-US">
                <a:cs typeface="Arial" panose="020B0604020202020204" pitchFamily="34" charset="0"/>
                <a:hlinkClick r:id="rId8" tooltip="Case management (mental health)"/>
              </a:rPr>
              <a:t>case managers</a:t>
            </a:r>
            <a:r>
              <a:rPr lang="en-CA" altLang="en-US">
                <a:cs typeface="Arial" panose="020B0604020202020204" pitchFamily="34" charset="0"/>
              </a:rPr>
              <a:t>, who broker or "farm out" most of the work to other professionals;</a:t>
            </a:r>
          </a:p>
          <a:p>
            <a:r>
              <a:rPr lang="en-CA" altLang="en-US">
                <a:cs typeface="Arial" panose="020B0604020202020204" pitchFamily="34" charset="0"/>
              </a:rPr>
              <a:t>a "total team approach" in which all of the staff work with all of the participants, under the supervision of a qualified mental health professional who serves as the team's leader;</a:t>
            </a:r>
          </a:p>
          <a:p>
            <a:r>
              <a:rPr lang="en-CA" altLang="en-US">
                <a:cs typeface="Arial" panose="020B0604020202020204" pitchFamily="34" charset="0"/>
              </a:rPr>
              <a:t>an interdisciplinary assessment and service planning process that typically involves a </a:t>
            </a:r>
            <a:r>
              <a:rPr lang="en-CA" altLang="en-US">
                <a:cs typeface="Arial" panose="020B0604020202020204" pitchFamily="34" charset="0"/>
                <a:hlinkClick r:id="rId9" tooltip="Psychiatrist"/>
              </a:rPr>
              <a:t>psychiatrist</a:t>
            </a:r>
            <a:r>
              <a:rPr lang="en-CA" altLang="en-US">
                <a:cs typeface="Arial" panose="020B0604020202020204" pitchFamily="34" charset="0"/>
              </a:rPr>
              <a:t> and one or more </a:t>
            </a:r>
            <a:r>
              <a:rPr lang="en-CA" altLang="en-US">
                <a:cs typeface="Arial" panose="020B0604020202020204" pitchFamily="34" charset="0"/>
                <a:hlinkClick r:id="rId10" tooltip="Nurse"/>
              </a:rPr>
              <a:t>nurses</a:t>
            </a:r>
            <a:r>
              <a:rPr lang="en-CA" altLang="en-US">
                <a:cs typeface="Arial" panose="020B0604020202020204" pitchFamily="34" charset="0"/>
              </a:rPr>
              <a:t>, </a:t>
            </a:r>
            <a:r>
              <a:rPr lang="en-CA" altLang="en-US">
                <a:cs typeface="Arial" panose="020B0604020202020204" pitchFamily="34" charset="0"/>
                <a:hlinkClick r:id="rId11" tooltip="Social worker"/>
              </a:rPr>
              <a:t>social workers</a:t>
            </a:r>
            <a:r>
              <a:rPr lang="en-CA" altLang="en-US">
                <a:cs typeface="Arial" panose="020B0604020202020204" pitchFamily="34" charset="0"/>
              </a:rPr>
              <a:t>, </a:t>
            </a:r>
            <a:r>
              <a:rPr lang="en-CA" altLang="en-US">
                <a:cs typeface="Arial" panose="020B0604020202020204" pitchFamily="34" charset="0"/>
                <a:hlinkClick r:id="rId12" tooltip="Substance abuse"/>
              </a:rPr>
              <a:t>substance abuse</a:t>
            </a:r>
            <a:r>
              <a:rPr lang="en-CA" altLang="en-US">
                <a:cs typeface="Arial" panose="020B0604020202020204" pitchFamily="34" charset="0"/>
              </a:rPr>
              <a:t> specialists, </a:t>
            </a:r>
            <a:r>
              <a:rPr lang="en-CA" altLang="en-US">
                <a:cs typeface="Arial" panose="020B0604020202020204" pitchFamily="34" charset="0"/>
                <a:hlinkClick r:id="rId13" tooltip="Vocational rehabilitation (page does not exist)"/>
              </a:rPr>
              <a:t>vocational rehabilitation</a:t>
            </a:r>
            <a:r>
              <a:rPr lang="en-CA" altLang="en-US">
                <a:cs typeface="Arial" panose="020B0604020202020204" pitchFamily="34" charset="0"/>
              </a:rPr>
              <a:t> specialists, and </a:t>
            </a:r>
            <a:r>
              <a:rPr lang="en-CA" altLang="en-US">
                <a:cs typeface="Arial" panose="020B0604020202020204" pitchFamily="34" charset="0"/>
                <a:hlinkClick r:id="rId14" tooltip="Certified peer specialists"/>
              </a:rPr>
              <a:t>certified peer specialists</a:t>
            </a:r>
            <a:r>
              <a:rPr lang="en-CA" altLang="en-US">
                <a:cs typeface="Arial" panose="020B0604020202020204" pitchFamily="34" charset="0"/>
              </a:rPr>
              <a:t> (individuals who have had personal, successful experience with the recovery process);</a:t>
            </a:r>
          </a:p>
          <a:p>
            <a:r>
              <a:rPr lang="en-CA" altLang="en-US">
                <a:cs typeface="Arial" panose="020B0604020202020204" pitchFamily="34" charset="0"/>
              </a:rPr>
              <a:t>a willingness on the part of the team to take ultimate professional responsibility for the participants' well-being in all areas of community functioning, including most especially the "nitty-gritty" aspects of everyday life;</a:t>
            </a:r>
          </a:p>
          <a:p>
            <a:r>
              <a:rPr lang="en-CA" altLang="en-US">
                <a:cs typeface="Arial" panose="020B0604020202020204" pitchFamily="34" charset="0"/>
              </a:rPr>
              <a:t>a conscious effort to help people avoid crisis situations in the first place or, if that proves impossible, to intervene at any time of the day or night to keep crises from turning into unnecessary hospitalizations; and</a:t>
            </a:r>
          </a:p>
          <a:p>
            <a:r>
              <a:rPr lang="en-CA" altLang="en-US">
                <a:cs typeface="Arial" panose="020B0604020202020204" pitchFamily="34" charset="0"/>
              </a:rPr>
              <a:t>a promise to work with people on a time-unlimited basis, as long as they demonstrate a continuing need for this highly intensive and integrated form of professional help.</a:t>
            </a:r>
            <a:r>
              <a:rPr lang="en-CA" altLang="en-US" baseline="30000">
                <a:cs typeface="Arial" panose="020B0604020202020204" pitchFamily="34" charset="0"/>
                <a:hlinkClick r:id="rId15"/>
              </a:rPr>
              <a:t>[3]</a:t>
            </a:r>
            <a:r>
              <a:rPr lang="en-CA" altLang="en-US" baseline="30000">
                <a:cs typeface="Arial" panose="020B0604020202020204" pitchFamily="34" charset="0"/>
                <a:hlinkClick r:id="rId16"/>
              </a:rPr>
              <a:t>[4]</a:t>
            </a:r>
            <a:r>
              <a:rPr lang="en-CA" altLang="en-US" baseline="30000">
                <a:cs typeface="Arial" panose="020B0604020202020204" pitchFamily="34" charset="0"/>
                <a:hlinkClick r:id="rId17"/>
              </a:rPr>
              <a:t>[5]</a:t>
            </a:r>
            <a:r>
              <a:rPr lang="en-CA" altLang="en-US" baseline="30000">
                <a:cs typeface="Arial" panose="020B0604020202020204" pitchFamily="34" charset="0"/>
                <a:hlinkClick r:id="rId18"/>
              </a:rPr>
              <a:t>[6]</a:t>
            </a:r>
            <a:r>
              <a:rPr lang="en-CA" altLang="en-US" baseline="30000">
                <a:cs typeface="Arial" panose="020B0604020202020204" pitchFamily="34" charset="0"/>
                <a:hlinkClick r:id="rId19"/>
              </a:rPr>
              <a:t>[7]</a:t>
            </a:r>
            <a:endParaRPr lang="en-CA" altLang="en-US">
              <a:cs typeface="Arial" panose="020B0604020202020204" pitchFamily="34" charset="0"/>
            </a:endParaRPr>
          </a:p>
          <a:p>
            <a:r>
              <a:rPr lang="en-CA" altLang="en-US">
                <a:cs typeface="Arial" panose="020B0604020202020204" pitchFamily="34" charset="0"/>
              </a:rPr>
              <a:t>In the array of standard mental health service types, ACT is considered a "medically monitored non-residential service" (Level 4), making it more intensive than "high intensity community based services" (Level 3) but less intensive than "medically monitored residential services" (Level 5) on the widely accepted LOCUS </a:t>
            </a:r>
            <a:r>
              <a:rPr lang="en-CA" altLang="en-US">
                <a:cs typeface="Arial" panose="020B0604020202020204" pitchFamily="34" charset="0"/>
                <a:hlinkClick r:id="rId20" tooltip="Utilization management"/>
              </a:rPr>
              <a:t>utilization management</a:t>
            </a:r>
            <a:r>
              <a:rPr lang="en-CA" altLang="en-US">
                <a:cs typeface="Arial" panose="020B0604020202020204" pitchFamily="34" charset="0"/>
              </a:rPr>
              <a:t> instrument.</a:t>
            </a:r>
            <a:r>
              <a:rPr lang="en-CA" altLang="en-US" baseline="30000">
                <a:cs typeface="Arial" panose="020B0604020202020204" pitchFamily="34" charset="0"/>
                <a:hlinkClick r:id="rId21"/>
              </a:rPr>
              <a:t>[8]</a:t>
            </a:r>
            <a:endParaRPr lang="en-CA" altLang="en-US">
              <a:cs typeface="Arial" panose="020B0604020202020204" pitchFamily="34" charset="0"/>
            </a:endParaRPr>
          </a:p>
          <a:p>
            <a:pPr eaLnBrk="1" hangingPunct="1">
              <a:spcBef>
                <a:spcPct val="0"/>
              </a:spcBef>
            </a:pPr>
            <a:endParaRPr lang="en-CA" altLang="en-US">
              <a:cs typeface="Arial" panose="020B0604020202020204" pitchFamily="34" charset="0"/>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2F5BCB-FAEB-4CC5-8EE9-90E9CC41FF91}" type="slidenum">
              <a:rPr lang="en-CA" altLang="en-US"/>
              <a:pPr eaLnBrk="1" hangingPunct="1"/>
              <a:t>81</a:t>
            </a:fld>
            <a:endParaRPr lang="en-CA" altLang="en-US"/>
          </a:p>
        </p:txBody>
      </p:sp>
    </p:spTree>
    <p:extLst>
      <p:ext uri="{BB962C8B-B14F-4D97-AF65-F5344CB8AC3E}">
        <p14:creationId xmlns:p14="http://schemas.microsoft.com/office/powerpoint/2010/main" val="307598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12</a:t>
            </a:fld>
            <a:endParaRPr lang="en-US"/>
          </a:p>
        </p:txBody>
      </p:sp>
    </p:spTree>
    <p:extLst>
      <p:ext uri="{BB962C8B-B14F-4D97-AF65-F5344CB8AC3E}">
        <p14:creationId xmlns:p14="http://schemas.microsoft.com/office/powerpoint/2010/main" val="293276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13</a:t>
            </a:fld>
            <a:endParaRPr lang="en-US"/>
          </a:p>
        </p:txBody>
      </p:sp>
    </p:spTree>
    <p:extLst>
      <p:ext uri="{BB962C8B-B14F-4D97-AF65-F5344CB8AC3E}">
        <p14:creationId xmlns:p14="http://schemas.microsoft.com/office/powerpoint/2010/main" val="1778252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cs typeface="Arial" panose="020B0604020202020204" pitchFamily="34" charset="0"/>
                <a:hlinkClick r:id="rId3"/>
              </a:rPr>
              <a:t>http://www.schizophrenia.com/schizpictures.html</a:t>
            </a:r>
            <a:endParaRPr lang="en-CA" altLang="en-US" dirty="0">
              <a:cs typeface="Arial" panose="020B0604020202020204" pitchFamily="34" charset="0"/>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FD9F60-91E8-457F-8128-C8A3745E4983}" type="slidenum">
              <a:rPr lang="en-CA" altLang="en-US"/>
              <a:pPr eaLnBrk="1" hangingPunct="1"/>
              <a:t>17</a:t>
            </a:fld>
            <a:endParaRPr lang="en-CA" altLang="en-US" dirty="0"/>
          </a:p>
        </p:txBody>
      </p:sp>
    </p:spTree>
    <p:extLst>
      <p:ext uri="{BB962C8B-B14F-4D97-AF65-F5344CB8AC3E}">
        <p14:creationId xmlns:p14="http://schemas.microsoft.com/office/powerpoint/2010/main" val="71272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8E5FA-1F59-2744-8DB2-68A779F73BAB}" type="slidenum">
              <a:rPr lang="en-US" smtClean="0"/>
              <a:t>18</a:t>
            </a:fld>
            <a:endParaRPr lang="en-US" dirty="0"/>
          </a:p>
        </p:txBody>
      </p:sp>
    </p:spTree>
    <p:extLst>
      <p:ext uri="{BB962C8B-B14F-4D97-AF65-F5344CB8AC3E}">
        <p14:creationId xmlns:p14="http://schemas.microsoft.com/office/powerpoint/2010/main" val="322249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cs typeface="Arial" panose="020B0604020202020204" pitchFamily="34" charset="0"/>
                <a:hlinkClick r:id="rId3"/>
              </a:rPr>
              <a:t>http://www.schizophrenia.com/schizpictures.html</a:t>
            </a:r>
            <a:endParaRPr lang="en-CA" altLang="en-US" dirty="0">
              <a:cs typeface="Arial" panose="020B0604020202020204" pitchFamily="34" charset="0"/>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958D88-36DE-4A24-A954-7BBDC7A38519}" type="slidenum">
              <a:rPr lang="en-CA" altLang="en-US"/>
              <a:pPr eaLnBrk="1" hangingPunct="1"/>
              <a:t>19</a:t>
            </a:fld>
            <a:endParaRPr lang="en-CA" altLang="en-US" dirty="0"/>
          </a:p>
        </p:txBody>
      </p:sp>
    </p:spTree>
    <p:extLst>
      <p:ext uri="{BB962C8B-B14F-4D97-AF65-F5344CB8AC3E}">
        <p14:creationId xmlns:p14="http://schemas.microsoft.com/office/powerpoint/2010/main" val="165165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spcBef>
                <a:spcPct val="0"/>
              </a:spcBef>
            </a:pPr>
            <a:r>
              <a:rPr lang="en-CA" altLang="en-US" sz="2000" dirty="0">
                <a:cs typeface="Arial" panose="020B0604020202020204" pitchFamily="34" charset="0"/>
              </a:rPr>
              <a:t>Image Source: </a:t>
            </a:r>
            <a:r>
              <a:rPr lang="en-CA" altLang="en-US" sz="2000" dirty="0">
                <a:cs typeface="Arial" panose="020B0604020202020204" pitchFamily="34" charset="0"/>
                <a:hlinkClick r:id="rId3"/>
              </a:rPr>
              <a:t>UCLA Laboratory of Neuro Imaging</a:t>
            </a:r>
            <a:r>
              <a:rPr lang="en-CA" altLang="en-US" sz="2000" dirty="0">
                <a:cs typeface="Arial" panose="020B0604020202020204" pitchFamily="34" charset="0"/>
              </a:rPr>
              <a:t>, UCLA, Derived from high-resolution magnetic resonance images (MRI scans), the above images were created after repeatedly scanning 12 schizophrenia subjects over five years, and comparing them with matched 12 healthy controls, scanned at the same ages and intervals. Severe loss of gray matter is indicated by red and pink colors, while stable regions are in blue. STG denotes the superior temporal gyrus, and DLPFC denotes the dorsolateral prefrontal cortex. Note: This study was of Childhood onset schizophrenia (defined as schizophrenia diagnosed in children under the age of 13 or so) which occurs in approximately 1 of every 40,000 people and is frequently a significantly more aggressive form of schizophrenia (than regular schizophrenia that typically begins when people are aged 15 to 25 (slightly later for women) - and impacts </a:t>
            </a:r>
            <a:r>
              <a:rPr lang="en-CA" altLang="en-US" sz="2000" dirty="0" err="1">
                <a:cs typeface="Arial" panose="020B0604020202020204" pitchFamily="34" charset="0"/>
              </a:rPr>
              <a:t>approximatley</a:t>
            </a:r>
            <a:r>
              <a:rPr lang="en-CA" altLang="en-US" sz="2000" dirty="0">
                <a:cs typeface="Arial" panose="020B0604020202020204" pitchFamily="34" charset="0"/>
              </a:rPr>
              <a:t> 1 of every 100 people).</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835023-1499-4073-A28A-38B250948625}" type="slidenum">
              <a:rPr lang="en-CA" altLang="en-US"/>
              <a:pPr eaLnBrk="1" hangingPunct="1"/>
              <a:t>20</a:t>
            </a:fld>
            <a:endParaRPr lang="en-CA" altLang="en-US"/>
          </a:p>
        </p:txBody>
      </p:sp>
    </p:spTree>
    <p:extLst>
      <p:ext uri="{BB962C8B-B14F-4D97-AF65-F5344CB8AC3E}">
        <p14:creationId xmlns:p14="http://schemas.microsoft.com/office/powerpoint/2010/main" val="53725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spcBef>
                <a:spcPct val="0"/>
              </a:spcBef>
            </a:pPr>
            <a:r>
              <a:rPr lang="en-CA" altLang="en-US" sz="1800" dirty="0">
                <a:cs typeface="Arial" panose="020B0604020202020204" pitchFamily="34" charset="0"/>
                <a:hlinkClick r:id="rId3"/>
              </a:rPr>
              <a:t>http://www.schizophrenia.com/prevention.htm</a:t>
            </a:r>
            <a:endParaRPr lang="en-CA" altLang="en-US" sz="1800" dirty="0">
              <a:cs typeface="Arial" panose="020B0604020202020204" pitchFamily="34" charset="0"/>
            </a:endParaRPr>
          </a:p>
          <a:p>
            <a:pPr eaLnBrk="1" hangingPunct="1">
              <a:spcBef>
                <a:spcPct val="0"/>
              </a:spcBef>
            </a:pPr>
            <a:endParaRPr lang="en-CA" altLang="en-US" sz="1800" dirty="0">
              <a:cs typeface="Arial" panose="020B0604020202020204" pitchFamily="34" charset="0"/>
            </a:endParaRPr>
          </a:p>
          <a:p>
            <a:pPr eaLnBrk="1" hangingPunct="1">
              <a:spcBef>
                <a:spcPct val="0"/>
              </a:spcBef>
            </a:pPr>
            <a:r>
              <a:rPr lang="en-CA" altLang="en-US" sz="1800" dirty="0">
                <a:cs typeface="Arial" panose="020B0604020202020204" pitchFamily="34" charset="0"/>
              </a:rPr>
              <a:t>Before going into the specific risk reduction strategies its important to know the initial risks that a person may face of getting schizophrenia. In the general population, for someone who has no family history of mental illness, the average risk is estimated at approximately 1% (and therefore a 99% probability that the person will not get schizophrenia). If someone who is genetically related to a person in the extended family that does have schizophrenia, then the risk is higher - and the chart below provides a rough estimate of that risk. If, for example, you have an aunt or uncle who developed schizophrenia, then your risk (on average) is estimated at approximately 3% (and therefore there is a 97% probability you won't get schizophrenia). Even for the situation where one parent has schizophrenia the risk is estimated at 13% for a child, which means there is an 87% probability that the person will not develop schizophrenia. If a family has a history of more than one person developing schizophrenia then the risk goes up. People who have a strong history of mental illness in their family may want to consider </a:t>
            </a:r>
            <a:r>
              <a:rPr lang="en-CA" altLang="en-US" sz="1800" dirty="0">
                <a:cs typeface="Arial" panose="020B0604020202020204" pitchFamily="34" charset="0"/>
                <a:hlinkClick r:id="rId4"/>
              </a:rPr>
              <a:t>genetic counseling</a:t>
            </a:r>
            <a:r>
              <a:rPr lang="en-CA" altLang="en-US" sz="1800" dirty="0">
                <a:cs typeface="Arial" panose="020B0604020202020204" pitchFamily="34" charset="0"/>
              </a:rPr>
              <a:t> in addition to the schizophrenia prevention tactics identified below</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EF23BE-CCAE-480F-81BD-E57D7806812A}" type="slidenum">
              <a:rPr lang="en-CA" altLang="en-US"/>
              <a:pPr eaLnBrk="1" hangingPunct="1"/>
              <a:t>23</a:t>
            </a:fld>
            <a:endParaRPr lang="en-CA" altLang="en-US"/>
          </a:p>
        </p:txBody>
      </p:sp>
    </p:spTree>
    <p:extLst>
      <p:ext uri="{BB962C8B-B14F-4D97-AF65-F5344CB8AC3E}">
        <p14:creationId xmlns:p14="http://schemas.microsoft.com/office/powerpoint/2010/main" val="195633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cs typeface="Arial" panose="020B0604020202020204" pitchFamily="34" charset="0"/>
            </a:endParaRP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34C3BC-B4E6-4721-A729-2DE375DFB8B5}" type="slidenum">
              <a:rPr lang="en-CA" altLang="en-US"/>
              <a:pPr eaLnBrk="1" hangingPunct="1"/>
              <a:t>24</a:t>
            </a:fld>
            <a:endParaRPr lang="en-CA" altLang="en-US"/>
          </a:p>
        </p:txBody>
      </p:sp>
    </p:spTree>
    <p:extLst>
      <p:ext uri="{BB962C8B-B14F-4D97-AF65-F5344CB8AC3E}">
        <p14:creationId xmlns:p14="http://schemas.microsoft.com/office/powerpoint/2010/main" val="374083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4551-CBB4-AE45-AD0E-DB4BA16512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797C2-355F-CC40-AA2D-099E35FF5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C6D18E-D417-9044-848B-A388FB6E4BC7}"/>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5" name="Footer Placeholder 4">
            <a:extLst>
              <a:ext uri="{FF2B5EF4-FFF2-40B4-BE49-F238E27FC236}">
                <a16:creationId xmlns:a16="http://schemas.microsoft.com/office/drawing/2014/main" id="{4F9F83A4-C0A8-844D-854E-389B86112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AE578-5A3E-CB46-AF8B-96FEEF896C94}"/>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281261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4485-36CE-7B43-81AF-E849713D3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81039-0A18-8344-A53C-5B568228E6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F4437-C647-194E-8FC7-5FDFBCCC697D}"/>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5" name="Footer Placeholder 4">
            <a:extLst>
              <a:ext uri="{FF2B5EF4-FFF2-40B4-BE49-F238E27FC236}">
                <a16:creationId xmlns:a16="http://schemas.microsoft.com/office/drawing/2014/main" id="{774B02D9-4782-244F-B25E-3167C8004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A7F0A-92FE-3346-B0FC-01F8FFC5D030}"/>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72789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2841BE-4958-E946-9BC6-81021A4AE0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BD9F1A-048E-4D42-B13F-00A64D5B41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93411-FDA4-1649-896F-F7BFCD35B4DE}"/>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5" name="Footer Placeholder 4">
            <a:extLst>
              <a:ext uri="{FF2B5EF4-FFF2-40B4-BE49-F238E27FC236}">
                <a16:creationId xmlns:a16="http://schemas.microsoft.com/office/drawing/2014/main" id="{0B0D71DA-654C-E346-9818-54D3ACA77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BB329-673B-DC48-869E-D2D81241B97A}"/>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255576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8032-564B-9D48-A8E6-65E2A1C50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A5C70-8F12-9A49-BDDE-258EBE084A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ED322-89E2-674D-93C9-DB864E3D1D0F}"/>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5" name="Footer Placeholder 4">
            <a:extLst>
              <a:ext uri="{FF2B5EF4-FFF2-40B4-BE49-F238E27FC236}">
                <a16:creationId xmlns:a16="http://schemas.microsoft.com/office/drawing/2014/main" id="{81D930BA-A28B-8347-9717-5C2D5E362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B9C9B-893E-4D42-8AD3-A24DCAB61CDF}"/>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365646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4AC9-F322-554B-98DB-C802642F6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466296-6542-9947-AD39-E5E6F6C9E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F7E853-25D9-E44F-B2AA-92CF27BBB04B}"/>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5" name="Footer Placeholder 4">
            <a:extLst>
              <a:ext uri="{FF2B5EF4-FFF2-40B4-BE49-F238E27FC236}">
                <a16:creationId xmlns:a16="http://schemas.microsoft.com/office/drawing/2014/main" id="{97552B03-6CCA-2D4D-8979-98EEA4C80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AE5C3-6B16-9A48-82B3-866C42034773}"/>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69884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6D23-9B6E-3A4C-B04D-A0C2065C8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FE76B-2445-AC4A-B9AB-8DA7A0FD5D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3000C2-73DA-5040-933A-CDB5FA78A8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ABA03-0499-D942-851A-0C3DEBD18A97}"/>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6" name="Footer Placeholder 5">
            <a:extLst>
              <a:ext uri="{FF2B5EF4-FFF2-40B4-BE49-F238E27FC236}">
                <a16:creationId xmlns:a16="http://schemas.microsoft.com/office/drawing/2014/main" id="{F5D706C3-0B15-AF4F-83EB-246C36D98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4D425-584A-0248-AC2B-00F2067229E1}"/>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328265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F506-2EE9-7846-9ABB-B357E7185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E76F3E-F8D6-ED42-A722-ED3097636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3C702A-1551-F14A-829F-2151A12295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EE067-7094-5F44-928E-823E5E5FB5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7C6778-6A61-8F4D-AED2-0EC394B628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CAA7AC-46F3-B644-9AC9-313625C42F1E}"/>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8" name="Footer Placeholder 7">
            <a:extLst>
              <a:ext uri="{FF2B5EF4-FFF2-40B4-BE49-F238E27FC236}">
                <a16:creationId xmlns:a16="http://schemas.microsoft.com/office/drawing/2014/main" id="{6D4D5DB9-30A3-F846-AD03-3640482CC8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C1F66E-EB7B-824F-B96E-D273A5688991}"/>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108936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F03E-2396-934C-80EE-343EC1D75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1D70F2-69F5-BA45-9E1E-9F2A50E2B12B}"/>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4" name="Footer Placeholder 3">
            <a:extLst>
              <a:ext uri="{FF2B5EF4-FFF2-40B4-BE49-F238E27FC236}">
                <a16:creationId xmlns:a16="http://schemas.microsoft.com/office/drawing/2014/main" id="{63857896-9A96-544E-AFF2-7740A726E0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B66CB2-FAB6-F846-873C-832D9AB5055E}"/>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187191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D88E6-0A6E-3D45-9CB8-4D0C4556778A}"/>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3" name="Footer Placeholder 2">
            <a:extLst>
              <a:ext uri="{FF2B5EF4-FFF2-40B4-BE49-F238E27FC236}">
                <a16:creationId xmlns:a16="http://schemas.microsoft.com/office/drawing/2014/main" id="{9B799794-081F-6B4E-A7AD-0D227B3595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43A431-6589-E14F-80AD-DF615E1EE204}"/>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208880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E6CE-A575-E848-B870-8A7655CCC2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3C9312-3F81-7747-BBE5-F73FE6D1C8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205295-86EA-ED48-B67D-5ADD647C3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CD4E99-56E3-A945-B8FC-36CD01D1E12A}"/>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6" name="Footer Placeholder 5">
            <a:extLst>
              <a:ext uri="{FF2B5EF4-FFF2-40B4-BE49-F238E27FC236}">
                <a16:creationId xmlns:a16="http://schemas.microsoft.com/office/drawing/2014/main" id="{837D4936-B4B4-5142-BC47-726E95706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7012D6-3D30-CE47-9A2B-5DF710A088EA}"/>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86609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A625-B9C8-714D-B036-91E520D18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C9AD54-DB1D-5B42-87E3-7E287BD08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C3F5C-20E6-1F4C-92F7-A05A039B1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57BAAC-939F-CA4B-89D0-F3E7543A61AC}"/>
              </a:ext>
            </a:extLst>
          </p:cNvPr>
          <p:cNvSpPr>
            <a:spLocks noGrp="1"/>
          </p:cNvSpPr>
          <p:nvPr>
            <p:ph type="dt" sz="half" idx="10"/>
          </p:nvPr>
        </p:nvSpPr>
        <p:spPr/>
        <p:txBody>
          <a:bodyPr/>
          <a:lstStyle/>
          <a:p>
            <a:fld id="{36D92420-2ED5-E944-9020-21E0F594D0E5}" type="datetimeFigureOut">
              <a:rPr lang="en-US" smtClean="0"/>
              <a:t>2/19/2020</a:t>
            </a:fld>
            <a:endParaRPr lang="en-US"/>
          </a:p>
        </p:txBody>
      </p:sp>
      <p:sp>
        <p:nvSpPr>
          <p:cNvPr id="6" name="Footer Placeholder 5">
            <a:extLst>
              <a:ext uri="{FF2B5EF4-FFF2-40B4-BE49-F238E27FC236}">
                <a16:creationId xmlns:a16="http://schemas.microsoft.com/office/drawing/2014/main" id="{77683BD1-F29B-9240-94BD-A79791192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34034-4516-2B4F-A248-9A92CB3FE604}"/>
              </a:ext>
            </a:extLst>
          </p:cNvPr>
          <p:cNvSpPr>
            <a:spLocks noGrp="1"/>
          </p:cNvSpPr>
          <p:nvPr>
            <p:ph type="sldNum" sz="quarter" idx="12"/>
          </p:nvPr>
        </p:nvSpPr>
        <p:spPr/>
        <p:txBody>
          <a:bodyPr/>
          <a:lstStyle/>
          <a:p>
            <a:fld id="{C1FCD9C1-D694-A14D-9B69-469E72ABC327}" type="slidenum">
              <a:rPr lang="en-US" smtClean="0"/>
              <a:t>‹#›</a:t>
            </a:fld>
            <a:endParaRPr lang="en-US"/>
          </a:p>
        </p:txBody>
      </p:sp>
    </p:spTree>
    <p:extLst>
      <p:ext uri="{BB962C8B-B14F-4D97-AF65-F5344CB8AC3E}">
        <p14:creationId xmlns:p14="http://schemas.microsoft.com/office/powerpoint/2010/main" val="202267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CB7B8-1B0D-0247-8B38-F11C9F2936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3A5082-651D-C74F-B9EE-319BC92346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547D7-A183-254B-9116-AD65A2361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92420-2ED5-E944-9020-21E0F594D0E5}" type="datetimeFigureOut">
              <a:rPr lang="en-US" smtClean="0"/>
              <a:t>2/19/2020</a:t>
            </a:fld>
            <a:endParaRPr lang="en-US"/>
          </a:p>
        </p:txBody>
      </p:sp>
      <p:sp>
        <p:nvSpPr>
          <p:cNvPr id="5" name="Footer Placeholder 4">
            <a:extLst>
              <a:ext uri="{FF2B5EF4-FFF2-40B4-BE49-F238E27FC236}">
                <a16:creationId xmlns:a16="http://schemas.microsoft.com/office/drawing/2014/main" id="{860F423B-0233-564F-A73C-1FC039C1F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53D543-1CEA-8D4A-B92F-8DB3F26E1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CD9C1-D694-A14D-9B69-469E72ABC327}" type="slidenum">
              <a:rPr lang="en-US" smtClean="0"/>
              <a:t>‹#›</a:t>
            </a:fld>
            <a:endParaRPr lang="en-US"/>
          </a:p>
        </p:txBody>
      </p:sp>
    </p:spTree>
    <p:extLst>
      <p:ext uri="{BB962C8B-B14F-4D97-AF65-F5344CB8AC3E}">
        <p14:creationId xmlns:p14="http://schemas.microsoft.com/office/powerpoint/2010/main" val="269140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edicine.plosjournals.org/perlserv/?request=slideshow&amp;type=figure&amp;doi=10.1371/journal.pmed.0020212&amp;id=3134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Cannabis" TargetMode="External"/><Relationship Id="rId3" Type="http://schemas.openxmlformats.org/officeDocument/2006/relationships/hyperlink" Target="https://en.wikipedia.org/wiki/Mental_illness" TargetMode="External"/><Relationship Id="rId7" Type="http://schemas.openxmlformats.org/officeDocument/2006/relationships/hyperlink" Target="https://en.wikipedia.org/wiki/Alcoho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en.wikipedia.org/wiki/Medication" TargetMode="External"/><Relationship Id="rId5" Type="http://schemas.openxmlformats.org/officeDocument/2006/relationships/hyperlink" Target="https://en.wikipedia.org/wiki/Bipolar_disorder" TargetMode="External"/><Relationship Id="rId4" Type="http://schemas.openxmlformats.org/officeDocument/2006/relationships/hyperlink" Target="https://en.wikipedia.org/wiki/Schizophrenia" TargetMode="External"/><Relationship Id="rId9" Type="http://schemas.openxmlformats.org/officeDocument/2006/relationships/image" Target="../media/image4.tiff"/></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A557D-CA90-A946-9B7D-F3A6F65FE636}"/>
              </a:ext>
            </a:extLst>
          </p:cNvPr>
          <p:cNvPicPr>
            <a:picLocks noChangeAspect="1"/>
          </p:cNvPicPr>
          <p:nvPr/>
        </p:nvPicPr>
        <p:blipFill>
          <a:blip r:embed="rId2"/>
          <a:stretch>
            <a:fillRect/>
          </a:stretch>
        </p:blipFill>
        <p:spPr>
          <a:xfrm>
            <a:off x="7302142" y="394444"/>
            <a:ext cx="3365858" cy="1290246"/>
          </a:xfrm>
          <a:prstGeom prst="rect">
            <a:avLst/>
          </a:prstGeom>
        </p:spPr>
      </p:pic>
      <p:sp>
        <p:nvSpPr>
          <p:cNvPr id="6" name="Title 5">
            <a:extLst>
              <a:ext uri="{FF2B5EF4-FFF2-40B4-BE49-F238E27FC236}">
                <a16:creationId xmlns:a16="http://schemas.microsoft.com/office/drawing/2014/main" id="{FBD92DE2-7C75-FC48-82EC-FD38C60102BB}"/>
              </a:ext>
            </a:extLst>
          </p:cNvPr>
          <p:cNvSpPr>
            <a:spLocks noGrp="1"/>
          </p:cNvSpPr>
          <p:nvPr>
            <p:ph type="ctrTitle"/>
          </p:nvPr>
        </p:nvSpPr>
        <p:spPr>
          <a:xfrm>
            <a:off x="1524000" y="1684690"/>
            <a:ext cx="9144000" cy="2560776"/>
          </a:xfrm>
        </p:spPr>
        <p:txBody>
          <a:bodyPr anchor="ctr">
            <a:normAutofit/>
          </a:bodyPr>
          <a:lstStyle/>
          <a:p>
            <a:r>
              <a:rPr lang="en-US" altLang="en-US" sz="5000" dirty="0">
                <a:latin typeface="Times New Roman" panose="02020603050405020304" pitchFamily="18" charset="0"/>
                <a:cs typeface="Times New Roman" panose="02020603050405020304" pitchFamily="18" charset="0"/>
              </a:rPr>
              <a:t>Schizophrenia spectrum &amp;</a:t>
            </a:r>
            <a:br>
              <a:rPr lang="en-US" altLang="en-US" sz="5000" dirty="0">
                <a:latin typeface="Times New Roman" panose="02020603050405020304" pitchFamily="18" charset="0"/>
                <a:cs typeface="Times New Roman" panose="02020603050405020304" pitchFamily="18" charset="0"/>
              </a:rPr>
            </a:br>
            <a:r>
              <a:rPr lang="en-US" altLang="en-US" sz="5000" dirty="0">
                <a:latin typeface="Times New Roman" panose="02020603050405020304" pitchFamily="18" charset="0"/>
                <a:cs typeface="Times New Roman" panose="02020603050405020304" pitchFamily="18" charset="0"/>
              </a:rPr>
              <a:t> other Psychotic </a:t>
            </a:r>
            <a:br>
              <a:rPr lang="en-US" altLang="en-US" sz="5000" dirty="0">
                <a:latin typeface="Times New Roman" panose="02020603050405020304" pitchFamily="18" charset="0"/>
                <a:cs typeface="Times New Roman" panose="02020603050405020304" pitchFamily="18" charset="0"/>
              </a:rPr>
            </a:br>
            <a:r>
              <a:rPr lang="en-US" altLang="en-US" sz="5000" dirty="0">
                <a:latin typeface="Times New Roman" panose="02020603050405020304" pitchFamily="18" charset="0"/>
                <a:cs typeface="Times New Roman" panose="02020603050405020304" pitchFamily="18" charset="0"/>
              </a:rPr>
              <a:t>disorders</a:t>
            </a:r>
            <a:endParaRPr lang="en-US" sz="5000" dirty="0">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id="{422CAAB2-49B9-DC46-9C2B-67ECE79D8791}"/>
              </a:ext>
            </a:extLst>
          </p:cNvPr>
          <p:cNvSpPr>
            <a:spLocks noGrp="1"/>
          </p:cNvSpPr>
          <p:nvPr>
            <p:ph type="subTitle" idx="1"/>
          </p:nvPr>
        </p:nvSpPr>
        <p:spPr>
          <a:xfrm>
            <a:off x="1524000" y="4245466"/>
            <a:ext cx="9144000" cy="2383866"/>
          </a:xfrm>
        </p:spPr>
        <p:txBody>
          <a:bodyPr anchor="t">
            <a:normAutofit/>
          </a:bodyPr>
          <a:lstStyle/>
          <a:p>
            <a:r>
              <a:rPr lang="en-US" sz="2000" b="1" i="1" dirty="0">
                <a:solidFill>
                  <a:schemeClr val="accent1">
                    <a:lumMod val="75000"/>
                  </a:schemeClr>
                </a:solidFill>
                <a:latin typeface="Times New Roman" panose="02020603050405020304" pitchFamily="18" charset="0"/>
                <a:cs typeface="Times New Roman" panose="02020603050405020304" pitchFamily="18" charset="0"/>
              </a:rPr>
              <a:t>Dr. Ali </a:t>
            </a:r>
            <a:r>
              <a:rPr lang="en-US" sz="2000" b="1" i="1" dirty="0" err="1">
                <a:solidFill>
                  <a:schemeClr val="accent1">
                    <a:lumMod val="75000"/>
                  </a:schemeClr>
                </a:solidFill>
                <a:latin typeface="Times New Roman" panose="02020603050405020304" pitchFamily="18" charset="0"/>
                <a:cs typeface="Times New Roman" panose="02020603050405020304" pitchFamily="18" charset="0"/>
              </a:rPr>
              <a:t>Bahathig</a:t>
            </a:r>
            <a:r>
              <a:rPr lang="en-US" sz="2000" b="1" i="1">
                <a:solidFill>
                  <a:schemeClr val="accent1">
                    <a:lumMod val="75000"/>
                  </a:schemeClr>
                </a:solidFill>
                <a:latin typeface="Times New Roman" panose="02020603050405020304" pitchFamily="18" charset="0"/>
                <a:cs typeface="Times New Roman" panose="02020603050405020304" pitchFamily="18" charset="0"/>
              </a:rPr>
              <a:t>, FRCPC, Assistant Professor and Consultant of Psychiatry &amp; Psychosomatic Medicine</a:t>
            </a:r>
          </a:p>
          <a:p>
            <a:r>
              <a:rPr lang="en-US" sz="2000" b="1" i="1">
                <a:solidFill>
                  <a:schemeClr val="accent1">
                    <a:lumMod val="75000"/>
                  </a:schemeClr>
                </a:solidFill>
                <a:latin typeface="Times New Roman" panose="02020603050405020304" pitchFamily="18" charset="0"/>
                <a:cs typeface="Times New Roman" panose="02020603050405020304" pitchFamily="18" charset="0"/>
              </a:rPr>
              <a:t>Psychosomatic Unit, Psychiatry Department </a:t>
            </a:r>
          </a:p>
          <a:p>
            <a:r>
              <a:rPr lang="en-US" sz="2000" b="1" i="1">
                <a:solidFill>
                  <a:schemeClr val="accent1">
                    <a:lumMod val="75000"/>
                  </a:schemeClr>
                </a:solidFill>
                <a:latin typeface="Times New Roman" panose="02020603050405020304" pitchFamily="18" charset="0"/>
                <a:cs typeface="Times New Roman" panose="02020603050405020304" pitchFamily="18" charset="0"/>
              </a:rPr>
              <a:t>King Saud University Medical City (KSUMC)</a:t>
            </a:r>
          </a:p>
          <a:p>
            <a:r>
              <a:rPr lang="en-US" sz="2000" b="1" i="1">
                <a:solidFill>
                  <a:schemeClr val="accent1">
                    <a:lumMod val="75000"/>
                  </a:schemeClr>
                </a:solidFill>
                <a:latin typeface="Times New Roman" panose="02020603050405020304" pitchFamily="18" charset="0"/>
                <a:cs typeface="Times New Roman" panose="02020603050405020304" pitchFamily="18" charset="0"/>
              </a:rPr>
              <a:t>1440/1441</a:t>
            </a:r>
          </a:p>
          <a:p>
            <a:r>
              <a:rPr lang="en-US" sz="2000" b="1" i="1">
                <a:solidFill>
                  <a:schemeClr val="accent1">
                    <a:lumMod val="75000"/>
                  </a:schemeClr>
                </a:solidFill>
                <a:latin typeface="Times New Roman" panose="02020603050405020304" pitchFamily="18" charset="0"/>
                <a:cs typeface="Times New Roman" panose="02020603050405020304" pitchFamily="18" charset="0"/>
              </a:rPr>
              <a:t>2019/2020</a:t>
            </a:r>
          </a:p>
          <a:p>
            <a:endParaRPr lang="en-US"/>
          </a:p>
        </p:txBody>
      </p:sp>
      <p:pic>
        <p:nvPicPr>
          <p:cNvPr id="5" name="Picture 3" descr="http://t3.gstatic.com/images?q=tbn:ANd9GcSzMFvWZ2Te4FDhZh9DrttYf8TB_T60DWttRKAZPmzwM0AJHNw&amp;t=1&amp;usg=__86Br7EHU-kMgyo5GlkIhvDUBolc=">
            <a:extLst>
              <a:ext uri="{FF2B5EF4-FFF2-40B4-BE49-F238E27FC236}">
                <a16:creationId xmlns:a16="http://schemas.microsoft.com/office/drawing/2014/main" id="{81660B6A-0569-FE4A-A9FB-BEFE1AB07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69" y="394444"/>
            <a:ext cx="2368061"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14308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FBCE-C233-E545-8FBF-B10472019E41}"/>
              </a:ext>
            </a:extLst>
          </p:cNvPr>
          <p:cNvSpPr>
            <a:spLocks noGrp="1"/>
          </p:cNvSpPr>
          <p:nvPr>
            <p:ph type="title"/>
          </p:nvPr>
        </p:nvSpPr>
        <p:spPr>
          <a:xfrm>
            <a:off x="838200" y="1365250"/>
            <a:ext cx="10515600" cy="1325563"/>
          </a:xfrm>
        </p:spPr>
        <p:txBody>
          <a:bodyPr>
            <a:normAutofit/>
          </a:bodyPr>
          <a:lstStyle/>
          <a:p>
            <a:pPr algn="ctr"/>
            <a:r>
              <a:rPr lang="en-US" altLang="en-US" sz="5000" dirty="0">
                <a:latin typeface="Times New Roman" panose="02020603050405020304" pitchFamily="18" charset="0"/>
                <a:cs typeface="Times New Roman" panose="02020603050405020304" pitchFamily="18" charset="0"/>
              </a:rPr>
              <a:t>Schizophrenia</a:t>
            </a:r>
            <a:r>
              <a:rPr lang="en-US" altLang="en-US" sz="5000" dirty="0">
                <a:latin typeface="Arial" panose="020B0604020202020204" pitchFamily="34" charset="0"/>
                <a:cs typeface="Arial" panose="020B0604020202020204" pitchFamily="34" charset="0"/>
              </a:rPr>
              <a:t> </a:t>
            </a:r>
            <a:endParaRPr lang="en-US" sz="5000" dirty="0"/>
          </a:p>
        </p:txBody>
      </p:sp>
      <p:pic>
        <p:nvPicPr>
          <p:cNvPr id="4" name="Content Placeholder 3">
            <a:extLst>
              <a:ext uri="{FF2B5EF4-FFF2-40B4-BE49-F238E27FC236}">
                <a16:creationId xmlns:a16="http://schemas.microsoft.com/office/drawing/2014/main" id="{65611BEE-6200-3D48-8C78-4056DECF1B3F}"/>
              </a:ext>
            </a:extLst>
          </p:cNvPr>
          <p:cNvPicPr>
            <a:picLocks noGrp="1" noChangeAspect="1"/>
          </p:cNvPicPr>
          <p:nvPr>
            <p:ph idx="1"/>
          </p:nvPr>
        </p:nvPicPr>
        <p:blipFill>
          <a:blip r:embed="rId2"/>
          <a:stretch>
            <a:fillRect/>
          </a:stretch>
        </p:blipFill>
        <p:spPr>
          <a:xfrm>
            <a:off x="838201" y="2690813"/>
            <a:ext cx="10515600" cy="3365818"/>
          </a:xfrm>
        </p:spPr>
      </p:pic>
    </p:spTree>
    <p:extLst>
      <p:ext uri="{BB962C8B-B14F-4D97-AF65-F5344CB8AC3E}">
        <p14:creationId xmlns:p14="http://schemas.microsoft.com/office/powerpoint/2010/main" val="393143686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a:latin typeface="Times New Roman" panose="02020603050405020304" pitchFamily="18" charset="0"/>
                <a:cs typeface="Times New Roman" panose="02020603050405020304" pitchFamily="18" charset="0"/>
              </a:rPr>
              <a:t>Schizophrenia</a:t>
            </a:r>
            <a:r>
              <a:rPr lang="en-US" altLang="en-US" dirty="0">
                <a:latin typeface="Arial" panose="020B0604020202020204" pitchFamily="34" charset="0"/>
                <a:cs typeface="Arial" panose="020B0604020202020204" pitchFamily="34" charset="0"/>
              </a:rPr>
              <a:t> </a:t>
            </a:r>
          </a:p>
        </p:txBody>
      </p:sp>
      <p:sp>
        <p:nvSpPr>
          <p:cNvPr id="20483" name="Rectangle 3"/>
          <p:cNvSpPr>
            <a:spLocks noGrp="1" noChangeArrowheads="1"/>
          </p:cNvSpPr>
          <p:nvPr>
            <p:ph idx="1"/>
          </p:nvPr>
        </p:nvSpPr>
        <p:spPr/>
        <p:txBody>
          <a:bodyPr/>
          <a:lstStyle/>
          <a:p>
            <a:pPr eaLnBrk="1" hangingPunct="1">
              <a:buFont typeface="Wingdings" pitchFamily="2" charset="2"/>
              <a:buChar char="ü"/>
            </a:pPr>
            <a:r>
              <a:rPr lang="en-US" altLang="en-US" dirty="0">
                <a:latin typeface="Times New Roman" panose="02020603050405020304" pitchFamily="18" charset="0"/>
                <a:cs typeface="Times New Roman" panose="02020603050405020304" pitchFamily="18" charset="0"/>
              </a:rPr>
              <a:t> It is </a:t>
            </a:r>
            <a:r>
              <a:rPr lang="en-US" altLang="en-US" b="1" u="sng" dirty="0">
                <a:solidFill>
                  <a:srgbClr val="FF0000"/>
                </a:solidFill>
                <a:latin typeface="Times New Roman" panose="02020603050405020304" pitchFamily="18" charset="0"/>
                <a:cs typeface="Times New Roman" panose="02020603050405020304" pitchFamily="18" charset="0"/>
              </a:rPr>
              <a:t>not a single disease</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but a </a:t>
            </a:r>
            <a:r>
              <a:rPr lang="en-US" altLang="en-US" b="1" i="1" u="sng" dirty="0">
                <a:solidFill>
                  <a:srgbClr val="0070C0"/>
                </a:solidFill>
                <a:latin typeface="Times New Roman" panose="02020603050405020304" pitchFamily="18" charset="0"/>
                <a:cs typeface="Times New Roman" panose="02020603050405020304" pitchFamily="18" charset="0"/>
              </a:rPr>
              <a:t>group of disorders/different presentations </a:t>
            </a:r>
            <a:r>
              <a:rPr lang="en-US" altLang="en-US" dirty="0">
                <a:latin typeface="Times New Roman" panose="02020603050405020304" pitchFamily="18" charset="0"/>
                <a:cs typeface="Times New Roman" panose="02020603050405020304" pitchFamily="18" charset="0"/>
              </a:rPr>
              <a:t>with </a:t>
            </a:r>
            <a:r>
              <a:rPr lang="en-US" altLang="en-US" b="1" i="1" u="sng" dirty="0">
                <a:solidFill>
                  <a:srgbClr val="0070C0"/>
                </a:solidFill>
                <a:latin typeface="Times New Roman" panose="02020603050405020304" pitchFamily="18" charset="0"/>
                <a:cs typeface="Times New Roman" panose="02020603050405020304" pitchFamily="18" charset="0"/>
              </a:rPr>
              <a:t>heterogeneous etiologies</a:t>
            </a:r>
          </a:p>
          <a:p>
            <a:pPr eaLnBrk="1" hangingPunct="1">
              <a:buFont typeface="Wingdings" pitchFamily="2" charset="2"/>
              <a:buChar char="ü"/>
            </a:pPr>
            <a:r>
              <a:rPr lang="en-US" altLang="en-US" dirty="0">
                <a:latin typeface="Times New Roman" panose="02020603050405020304" pitchFamily="18" charset="0"/>
                <a:cs typeface="Times New Roman" panose="02020603050405020304" pitchFamily="18" charset="0"/>
              </a:rPr>
              <a:t> Found in </a:t>
            </a:r>
            <a:r>
              <a:rPr lang="en-US" altLang="en-US" b="1" dirty="0">
                <a:solidFill>
                  <a:srgbClr val="FF0000"/>
                </a:solidFill>
                <a:latin typeface="Times New Roman" panose="02020603050405020304" pitchFamily="18" charset="0"/>
                <a:cs typeface="Times New Roman" panose="02020603050405020304" pitchFamily="18" charset="0"/>
              </a:rPr>
              <a:t>all societies and countries</a:t>
            </a:r>
            <a:r>
              <a:rPr lang="en-US" altLang="en-US" b="1"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with </a:t>
            </a:r>
            <a:r>
              <a:rPr lang="en-US" altLang="en-US" b="1" i="1" u="sng" dirty="0">
                <a:solidFill>
                  <a:srgbClr val="FF0000"/>
                </a:solidFill>
                <a:latin typeface="Times New Roman" panose="02020603050405020304" pitchFamily="18" charset="0"/>
                <a:cs typeface="Times New Roman" panose="02020603050405020304" pitchFamily="18" charset="0"/>
              </a:rPr>
              <a:t>equal prevalence &amp; incidence</a:t>
            </a:r>
            <a:r>
              <a:rPr lang="en-US" altLang="en-US" dirty="0">
                <a:latin typeface="Times New Roman" panose="02020603050405020304" pitchFamily="18" charset="0"/>
                <a:cs typeface="Times New Roman" panose="02020603050405020304" pitchFamily="18" charset="0"/>
              </a:rPr>
              <a:t> worldwide</a:t>
            </a:r>
          </a:p>
          <a:p>
            <a:pPr lvl="1">
              <a:buFont typeface="Wingdings" pitchFamily="2" charset="2"/>
              <a:buChar char="ü"/>
            </a:pP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u="sng" dirty="0">
                <a:solidFill>
                  <a:srgbClr val="7030A0"/>
                </a:solidFill>
                <a:latin typeface="Times New Roman" panose="02020603050405020304" pitchFamily="18" charset="0"/>
                <a:cs typeface="Times New Roman" panose="02020603050405020304" pitchFamily="18" charset="0"/>
              </a:rPr>
              <a:t>A life prevalence of  0.6 – 1.9 %</a:t>
            </a:r>
          </a:p>
          <a:p>
            <a:pPr lvl="1">
              <a:buFont typeface="Wingdings" pitchFamily="2" charset="2"/>
              <a:buChar char="ü"/>
            </a:pP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u="sng" dirty="0">
                <a:solidFill>
                  <a:srgbClr val="7030A0"/>
                </a:solidFill>
                <a:latin typeface="Times New Roman" panose="02020603050405020304" pitchFamily="18" charset="0"/>
                <a:cs typeface="Times New Roman" panose="02020603050405020304" pitchFamily="18" charset="0"/>
              </a:rPr>
              <a:t>Annual incidence of  0.5 – 5.0 per 10,000</a:t>
            </a:r>
          </a:p>
          <a:p>
            <a:pPr eaLnBrk="1" hangingPunct="1">
              <a:buFont typeface="Wingdings" pitchFamily="2" charset="2"/>
              <a:buChar char="ü"/>
            </a:pPr>
            <a:r>
              <a:rPr lang="en-US" altLang="en-US" dirty="0">
                <a:latin typeface="Times New Roman" panose="02020603050405020304" pitchFamily="18" charset="0"/>
                <a:cs typeface="Times New Roman" panose="02020603050405020304" pitchFamily="18" charset="0"/>
              </a:rPr>
              <a:t> Peak age of onset are </a:t>
            </a:r>
          </a:p>
          <a:p>
            <a:pPr lvl="1">
              <a:buFont typeface="Wingdings" pitchFamily="2" charset="2"/>
              <a:buChar char="ü"/>
            </a:pPr>
            <a:r>
              <a:rPr lang="en-US" altLang="en-US" sz="2800" b="1" i="1" u="sng" dirty="0">
                <a:solidFill>
                  <a:srgbClr val="7030A0"/>
                </a:solidFill>
                <a:latin typeface="Times New Roman" panose="02020603050405020304" pitchFamily="18" charset="0"/>
                <a:cs typeface="Times New Roman" panose="02020603050405020304" pitchFamily="18" charset="0"/>
              </a:rPr>
              <a:t> 10-25 years for ♂</a:t>
            </a:r>
          </a:p>
          <a:p>
            <a:pPr lvl="1">
              <a:buFont typeface="Wingdings" pitchFamily="2" charset="2"/>
              <a:buChar char="ü"/>
            </a:pPr>
            <a:r>
              <a:rPr lang="en-US" altLang="en-US" sz="2800" b="1" i="1" u="sng" dirty="0">
                <a:solidFill>
                  <a:srgbClr val="7030A0"/>
                </a:solidFill>
                <a:latin typeface="Times New Roman" panose="02020603050405020304" pitchFamily="18" charset="0"/>
                <a:cs typeface="Times New Roman" panose="02020603050405020304" pitchFamily="18" charset="0"/>
              </a:rPr>
              <a:t> 25-35 years for ♀</a:t>
            </a:r>
          </a:p>
        </p:txBody>
      </p:sp>
    </p:spTree>
    <p:extLst>
      <p:ext uri="{BB962C8B-B14F-4D97-AF65-F5344CB8AC3E}">
        <p14:creationId xmlns:p14="http://schemas.microsoft.com/office/powerpoint/2010/main" val="4241414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 calcmode="lin" valueType="num">
                                      <p:cBhvr additive="base">
                                        <p:cTn id="11"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 calcmode="lin" valueType="num">
                                      <p:cBhvr additive="base">
                                        <p:cTn id="15"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 calcmode="lin" valueType="num">
                                      <p:cBhvr additive="base">
                                        <p:cTn id="19"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anim calcmode="lin" valueType="num">
                                      <p:cBhvr additive="base">
                                        <p:cTn id="23"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48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483">
                                            <p:txEl>
                                              <p:pRg st="5" end="5"/>
                                            </p:txEl>
                                          </p:spTgt>
                                        </p:tgtEl>
                                        <p:attrNameLst>
                                          <p:attrName>style.visibility</p:attrName>
                                        </p:attrNameLst>
                                      </p:cBhvr>
                                      <p:to>
                                        <p:strVal val="visible"/>
                                      </p:to>
                                    </p:set>
                                    <p:anim calcmode="lin" valueType="num">
                                      <p:cBhvr additive="base">
                                        <p:cTn id="27"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483">
                                            <p:txEl>
                                              <p:pRg st="6" end="6"/>
                                            </p:txEl>
                                          </p:spTgt>
                                        </p:tgtEl>
                                        <p:attrNameLst>
                                          <p:attrName>style.visibility</p:attrName>
                                        </p:attrNameLst>
                                      </p:cBhvr>
                                      <p:to>
                                        <p:strVal val="visible"/>
                                      </p:to>
                                    </p:set>
                                    <p:anim calcmode="lin" valueType="num">
                                      <p:cBhvr additive="base">
                                        <p:cTn id="31"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dirty="0">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p:txBody>
          <a:bodyPr/>
          <a:lstStyle/>
          <a:p>
            <a:pPr eaLnBrk="1" hangingPunct="1">
              <a:buFont typeface="Wingdings" pitchFamily="2" charset="2"/>
              <a:buChar char="ü"/>
            </a:pPr>
            <a:r>
              <a:rPr lang="en-US" altLang="en-US" sz="3600" dirty="0">
                <a:latin typeface="Times New Roman" panose="02020603050405020304" pitchFamily="18" charset="0"/>
                <a:cs typeface="Times New Roman" panose="02020603050405020304" pitchFamily="18" charset="0"/>
              </a:rPr>
              <a:t> Exact etiology is </a:t>
            </a:r>
            <a:r>
              <a:rPr lang="en-US" altLang="en-US" sz="3600" b="1" u="sng" dirty="0">
                <a:solidFill>
                  <a:srgbClr val="FF0000"/>
                </a:solidFill>
                <a:latin typeface="Times New Roman" panose="02020603050405020304" pitchFamily="18" charset="0"/>
                <a:cs typeface="Times New Roman" panose="02020603050405020304" pitchFamily="18" charset="0"/>
              </a:rPr>
              <a:t>unknown</a:t>
            </a:r>
          </a:p>
          <a:p>
            <a:pPr algn="ctr" eaLnBrk="1" hangingPunct="1">
              <a:buFontTx/>
              <a:buNone/>
            </a:pPr>
            <a:r>
              <a:rPr lang="en-US" altLang="en-US" sz="3600" dirty="0">
                <a:solidFill>
                  <a:srgbClr val="FF0000"/>
                </a:solidFill>
                <a:latin typeface="Times New Roman" panose="02020603050405020304" pitchFamily="18" charset="0"/>
                <a:cs typeface="Times New Roman" panose="02020603050405020304" pitchFamily="18" charset="0"/>
              </a:rPr>
              <a:t>BUT</a:t>
            </a:r>
          </a:p>
          <a:p>
            <a:pPr eaLnBrk="1" hangingPunct="1">
              <a:buFont typeface="Wingdings" pitchFamily="2" charset="2"/>
              <a:buChar char="ü"/>
            </a:pPr>
            <a:r>
              <a:rPr lang="en-US" altLang="en-US" sz="3600" b="1" i="1" dirty="0">
                <a:solidFill>
                  <a:srgbClr val="0070C0"/>
                </a:solidFill>
                <a:latin typeface="Times New Roman" panose="02020603050405020304" pitchFamily="18" charset="0"/>
                <a:cs typeface="Times New Roman" panose="02020603050405020304" pitchFamily="18" charset="0"/>
              </a:rPr>
              <a:t> </a:t>
            </a:r>
            <a:r>
              <a:rPr lang="en-US" altLang="en-US" sz="3600" b="1" i="1" u="sng" dirty="0">
                <a:solidFill>
                  <a:srgbClr val="0070C0"/>
                </a:solidFill>
                <a:latin typeface="Times New Roman" panose="02020603050405020304" pitchFamily="18" charset="0"/>
                <a:cs typeface="Times New Roman" panose="02020603050405020304" pitchFamily="18" charset="0"/>
              </a:rPr>
              <a:t>There are many theories might explain the possible etiologies</a:t>
            </a:r>
          </a:p>
        </p:txBody>
      </p:sp>
      <p:pic>
        <p:nvPicPr>
          <p:cNvPr id="2" name="Picture 1">
            <a:extLst>
              <a:ext uri="{FF2B5EF4-FFF2-40B4-BE49-F238E27FC236}">
                <a16:creationId xmlns:a16="http://schemas.microsoft.com/office/drawing/2014/main" id="{ADD09268-942E-EA40-B192-9CB6C8D50322}"/>
              </a:ext>
            </a:extLst>
          </p:cNvPr>
          <p:cNvPicPr>
            <a:picLocks noChangeAspect="1"/>
          </p:cNvPicPr>
          <p:nvPr/>
        </p:nvPicPr>
        <p:blipFill>
          <a:blip r:embed="rId3"/>
          <a:stretch>
            <a:fillRect/>
          </a:stretch>
        </p:blipFill>
        <p:spPr>
          <a:xfrm>
            <a:off x="7229475" y="4686300"/>
            <a:ext cx="4124325" cy="1870074"/>
          </a:xfrm>
          <a:prstGeom prst="rect">
            <a:avLst/>
          </a:prstGeom>
        </p:spPr>
      </p:pic>
    </p:spTree>
    <p:extLst>
      <p:ext uri="{BB962C8B-B14F-4D97-AF65-F5344CB8AC3E}">
        <p14:creationId xmlns:p14="http://schemas.microsoft.com/office/powerpoint/2010/main" val="3666836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dirty="0">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p:txBody>
          <a:bodyPr/>
          <a:lstStyle/>
          <a:p>
            <a:pPr eaLnBrk="1" hangingPunct="1">
              <a:buFontTx/>
              <a:buNone/>
            </a:pPr>
            <a:r>
              <a:rPr lang="en-US" altLang="en-US" b="1" i="1" u="sng" dirty="0">
                <a:solidFill>
                  <a:srgbClr val="0070C0"/>
                </a:solidFill>
                <a:latin typeface="Times New Roman" panose="02020603050405020304" pitchFamily="18" charset="0"/>
                <a:cs typeface="Times New Roman" panose="02020603050405020304" pitchFamily="18" charset="0"/>
              </a:rPr>
              <a:t>1- First theory </a:t>
            </a:r>
          </a:p>
          <a:p>
            <a:pPr eaLnBrk="1" hangingPunct="1">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a:t>
            </a:r>
            <a:r>
              <a:rPr lang="en-US" altLang="en-US" b="1" i="1" u="sng" dirty="0">
                <a:solidFill>
                  <a:srgbClr val="0070C0"/>
                </a:solidFill>
                <a:latin typeface="Times New Roman" panose="02020603050405020304" pitchFamily="18" charset="0"/>
                <a:cs typeface="Times New Roman" panose="02020603050405020304" pitchFamily="18" charset="0"/>
              </a:rPr>
              <a:t>Stress-Diathesis Model:</a:t>
            </a:r>
          </a:p>
          <a:p>
            <a:pPr eaLnBrk="1" hangingPunct="1">
              <a:buFont typeface="Wingdings" pitchFamily="2" charset="2"/>
              <a:buChar char="ü"/>
            </a:pPr>
            <a:r>
              <a:rPr lang="en-US" altLang="en-US" dirty="0">
                <a:latin typeface="Times New Roman" panose="02020603050405020304" pitchFamily="18" charset="0"/>
                <a:cs typeface="Times New Roman" panose="02020603050405020304" pitchFamily="18" charset="0"/>
              </a:rPr>
              <a:t> Integrates </a:t>
            </a:r>
            <a:r>
              <a:rPr lang="en-US" altLang="en-US" b="1" i="1" u="sng" dirty="0">
                <a:solidFill>
                  <a:srgbClr val="7030A0"/>
                </a:solidFill>
                <a:latin typeface="Times New Roman" panose="02020603050405020304" pitchFamily="18" charset="0"/>
                <a:cs typeface="Times New Roman" panose="02020603050405020304" pitchFamily="18" charset="0"/>
              </a:rPr>
              <a:t>biological</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b="1" i="1" u="sng" dirty="0">
                <a:solidFill>
                  <a:srgbClr val="7030A0"/>
                </a:solidFill>
                <a:latin typeface="Times New Roman" panose="02020603050405020304" pitchFamily="18" charset="0"/>
                <a:cs typeface="Times New Roman" panose="02020603050405020304" pitchFamily="18" charset="0"/>
              </a:rPr>
              <a:t>psychosocial</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and</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b="1" i="1" u="sng" dirty="0">
                <a:solidFill>
                  <a:srgbClr val="7030A0"/>
                </a:solidFill>
                <a:latin typeface="Times New Roman" panose="02020603050405020304" pitchFamily="18" charset="0"/>
                <a:cs typeface="Times New Roman" panose="02020603050405020304" pitchFamily="18" charset="0"/>
              </a:rPr>
              <a:t>environmental factors </a:t>
            </a:r>
            <a:r>
              <a:rPr lang="en-US" altLang="en-US" dirty="0">
                <a:latin typeface="Times New Roman" panose="02020603050405020304" pitchFamily="18" charset="0"/>
                <a:cs typeface="Times New Roman" panose="02020603050405020304" pitchFamily="18" charset="0"/>
              </a:rPr>
              <a:t>in the </a:t>
            </a:r>
            <a:r>
              <a:rPr lang="en-US" altLang="en-US" b="1" i="1" u="sng" dirty="0">
                <a:solidFill>
                  <a:srgbClr val="7030A0"/>
                </a:solidFill>
                <a:latin typeface="Times New Roman" panose="02020603050405020304" pitchFamily="18" charset="0"/>
                <a:cs typeface="Times New Roman" panose="02020603050405020304" pitchFamily="18" charset="0"/>
              </a:rPr>
              <a:t>etiology</a:t>
            </a:r>
            <a:r>
              <a:rPr lang="en-US" altLang="en-US" dirty="0">
                <a:latin typeface="Times New Roman" panose="02020603050405020304" pitchFamily="18" charset="0"/>
                <a:cs typeface="Times New Roman" panose="02020603050405020304" pitchFamily="18" charset="0"/>
              </a:rPr>
              <a:t> of schizophrenia</a:t>
            </a:r>
          </a:p>
          <a:p>
            <a:pPr eaLnBrk="1" hangingPunct="1">
              <a:buFont typeface="Wingdings" pitchFamily="2" charset="2"/>
              <a:buChar char="ü"/>
            </a:pPr>
            <a:r>
              <a:rPr lang="en-US" altLang="en-US" dirty="0">
                <a:latin typeface="Times New Roman" panose="02020603050405020304" pitchFamily="18" charset="0"/>
                <a:cs typeface="Times New Roman" panose="02020603050405020304" pitchFamily="18" charset="0"/>
              </a:rPr>
              <a:t> Symptoms of schizophrenia </a:t>
            </a:r>
            <a:r>
              <a:rPr lang="en-US" altLang="en-US" b="1" i="1" u="sng" dirty="0">
                <a:solidFill>
                  <a:srgbClr val="7030A0"/>
                </a:solidFill>
                <a:latin typeface="Times New Roman" panose="02020603050405020304" pitchFamily="18" charset="0"/>
                <a:cs typeface="Times New Roman" panose="02020603050405020304" pitchFamily="18" charset="0"/>
              </a:rPr>
              <a:t>develop when a person has a specific vulnerability</a:t>
            </a:r>
            <a:r>
              <a:rPr lang="en-US" altLang="en-US" dirty="0">
                <a:latin typeface="Times New Roman" panose="02020603050405020304" pitchFamily="18" charset="0"/>
                <a:cs typeface="Times New Roman" panose="02020603050405020304" pitchFamily="18" charset="0"/>
              </a:rPr>
              <a:t> that is acted on by a </a:t>
            </a:r>
            <a:r>
              <a:rPr lang="en-US" altLang="en-US" b="1" i="1" u="sng" dirty="0">
                <a:solidFill>
                  <a:srgbClr val="7030A0"/>
                </a:solidFill>
                <a:latin typeface="Times New Roman" panose="02020603050405020304" pitchFamily="18" charset="0"/>
                <a:cs typeface="Times New Roman" panose="02020603050405020304" pitchFamily="18" charset="0"/>
              </a:rPr>
              <a:t>stressful influence</a:t>
            </a:r>
          </a:p>
        </p:txBody>
      </p:sp>
      <p:pic>
        <p:nvPicPr>
          <p:cNvPr id="2" name="Picture 1">
            <a:extLst>
              <a:ext uri="{FF2B5EF4-FFF2-40B4-BE49-F238E27FC236}">
                <a16:creationId xmlns:a16="http://schemas.microsoft.com/office/drawing/2014/main" id="{ADD09268-942E-EA40-B192-9CB6C8D50322}"/>
              </a:ext>
            </a:extLst>
          </p:cNvPr>
          <p:cNvPicPr>
            <a:picLocks noChangeAspect="1"/>
          </p:cNvPicPr>
          <p:nvPr/>
        </p:nvPicPr>
        <p:blipFill>
          <a:blip r:embed="rId3"/>
          <a:stretch>
            <a:fillRect/>
          </a:stretch>
        </p:blipFill>
        <p:spPr>
          <a:xfrm>
            <a:off x="7229475" y="4686300"/>
            <a:ext cx="4124325" cy="1870074"/>
          </a:xfrm>
          <a:prstGeom prst="rect">
            <a:avLst/>
          </a:prstGeom>
        </p:spPr>
      </p:pic>
    </p:spTree>
    <p:extLst>
      <p:ext uri="{BB962C8B-B14F-4D97-AF65-F5344CB8AC3E}">
        <p14:creationId xmlns:p14="http://schemas.microsoft.com/office/powerpoint/2010/main" val="2950568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dirty="0">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p:txBody>
          <a:bodyPr>
            <a:normAutofit/>
          </a:bodyPr>
          <a:lstStyle/>
          <a:p>
            <a:pPr>
              <a:buNone/>
            </a:pPr>
            <a:r>
              <a:rPr lang="en-US" altLang="en-US" b="1" i="1" u="sng" dirty="0">
                <a:solidFill>
                  <a:srgbClr val="0070C0"/>
                </a:solidFill>
                <a:latin typeface="Times New Roman" panose="02020603050405020304" pitchFamily="18" charset="0"/>
                <a:cs typeface="Times New Roman" panose="02020603050405020304" pitchFamily="18" charset="0"/>
              </a:rPr>
              <a:t>2- Second theory:</a:t>
            </a:r>
          </a:p>
          <a:p>
            <a:pPr>
              <a:buFont typeface="Wingdings" pitchFamily="2" charset="2"/>
              <a:buChar char="ü"/>
            </a:pPr>
            <a:r>
              <a:rPr lang="en-US" altLang="en-US" b="1" i="1" dirty="0">
                <a:solidFill>
                  <a:srgbClr val="0070C0"/>
                </a:solidFill>
                <a:latin typeface="Times New Roman" panose="02020603050405020304" pitchFamily="18" charset="0"/>
                <a:cs typeface="Times New Roman" panose="02020603050405020304" pitchFamily="18" charset="0"/>
              </a:rPr>
              <a:t> </a:t>
            </a:r>
            <a:r>
              <a:rPr lang="en-US" altLang="en-US" b="1" i="1" u="sng" dirty="0">
                <a:solidFill>
                  <a:srgbClr val="0070C0"/>
                </a:solidFill>
                <a:latin typeface="Times New Roman" panose="02020603050405020304" pitchFamily="18" charset="0"/>
                <a:cs typeface="Times New Roman" panose="02020603050405020304" pitchFamily="18" charset="0"/>
              </a:rPr>
              <a:t>Neurobiology:</a:t>
            </a:r>
          </a:p>
          <a:p>
            <a:pPr>
              <a:buFont typeface="Wingdings" pitchFamily="2" charset="2"/>
              <a:buChar char="ü"/>
            </a:pPr>
            <a:r>
              <a:rPr lang="en-US" altLang="en-US" dirty="0">
                <a:latin typeface="Times New Roman" panose="02020603050405020304" pitchFamily="18" charset="0"/>
                <a:cs typeface="Times New Roman" panose="02020603050405020304" pitchFamily="18" charset="0"/>
              </a:rPr>
              <a:t> Certain </a:t>
            </a:r>
            <a:r>
              <a:rPr lang="en-US" altLang="en-US" b="1" i="1" u="sng" dirty="0">
                <a:solidFill>
                  <a:srgbClr val="7030A0"/>
                </a:solidFill>
                <a:latin typeface="Times New Roman" panose="02020603050405020304" pitchFamily="18" charset="0"/>
                <a:cs typeface="Times New Roman" panose="02020603050405020304" pitchFamily="18" charset="0"/>
              </a:rPr>
              <a:t>areas of the brain </a:t>
            </a:r>
            <a:r>
              <a:rPr lang="en-US" altLang="en-US" dirty="0">
                <a:latin typeface="Times New Roman" panose="02020603050405020304" pitchFamily="18" charset="0"/>
                <a:cs typeface="Times New Roman" panose="02020603050405020304" pitchFamily="18" charset="0"/>
              </a:rPr>
              <a:t>are involved in the pathophysiology of schizophrenia:</a:t>
            </a:r>
            <a:endParaRPr lang="en-US" altLang="en-US"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ü"/>
            </a:pPr>
            <a:r>
              <a:rPr lang="en-US" altLang="en-US" sz="2800" dirty="0">
                <a:solidFill>
                  <a:srgbClr val="FF0000"/>
                </a:solidFill>
                <a:latin typeface="Times New Roman" panose="02020603050405020304" pitchFamily="18" charset="0"/>
                <a:cs typeface="Times New Roman" panose="02020603050405020304" pitchFamily="18" charset="0"/>
              </a:rPr>
              <a:t> Limbic system </a:t>
            </a:r>
          </a:p>
          <a:p>
            <a:pPr lvl="1">
              <a:buFont typeface="Wingdings" pitchFamily="2" charset="2"/>
              <a:buChar char="ü"/>
            </a:pPr>
            <a:r>
              <a:rPr lang="en-US" altLang="en-US" sz="2800" dirty="0">
                <a:solidFill>
                  <a:srgbClr val="FF0000"/>
                </a:solidFill>
                <a:latin typeface="Times New Roman" panose="02020603050405020304" pitchFamily="18" charset="0"/>
                <a:cs typeface="Times New Roman" panose="02020603050405020304" pitchFamily="18" charset="0"/>
              </a:rPr>
              <a:t> Frontal cortex</a:t>
            </a:r>
          </a:p>
          <a:p>
            <a:pPr lvl="1">
              <a:buFont typeface="Wingdings" pitchFamily="2" charset="2"/>
              <a:buChar char="ü"/>
            </a:pPr>
            <a:r>
              <a:rPr lang="en-US" altLang="en-US" sz="2800" dirty="0">
                <a:solidFill>
                  <a:srgbClr val="FF0000"/>
                </a:solidFill>
                <a:latin typeface="Times New Roman" panose="02020603050405020304" pitchFamily="18" charset="0"/>
                <a:cs typeface="Times New Roman" panose="02020603050405020304" pitchFamily="18" charset="0"/>
              </a:rPr>
              <a:t> Cerebellum</a:t>
            </a:r>
          </a:p>
          <a:p>
            <a:pPr lvl="1">
              <a:buFont typeface="Wingdings" pitchFamily="2" charset="2"/>
              <a:buChar char="ü"/>
            </a:pPr>
            <a:r>
              <a:rPr lang="en-US" altLang="en-US" sz="2800" dirty="0">
                <a:solidFill>
                  <a:srgbClr val="FF0000"/>
                </a:solidFill>
                <a:latin typeface="Times New Roman" panose="02020603050405020304" pitchFamily="18" charset="0"/>
                <a:cs typeface="Times New Roman" panose="02020603050405020304" pitchFamily="18" charset="0"/>
              </a:rPr>
              <a:t> Basal ganglia</a:t>
            </a:r>
            <a:endParaRPr lang="en-US" altLang="en-US" sz="2800" dirty="0">
              <a:latin typeface="Times New Roman" panose="02020603050405020304" pitchFamily="18" charset="0"/>
              <a:cs typeface="Times New Roman" panose="02020603050405020304" pitchFamily="18" charset="0"/>
            </a:endParaRPr>
          </a:p>
          <a:p>
            <a:pPr>
              <a:buNone/>
            </a:pPr>
            <a:endParaRPr lang="en-US" alt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6BD34BC-73C5-1E41-8D92-C51844A12162}"/>
              </a:ext>
            </a:extLst>
          </p:cNvPr>
          <p:cNvPicPr>
            <a:picLocks noChangeAspect="1"/>
          </p:cNvPicPr>
          <p:nvPr/>
        </p:nvPicPr>
        <p:blipFill>
          <a:blip r:embed="rId2"/>
          <a:stretch>
            <a:fillRect/>
          </a:stretch>
        </p:blipFill>
        <p:spPr>
          <a:xfrm>
            <a:off x="5657850" y="3508310"/>
            <a:ext cx="5695950" cy="2668653"/>
          </a:xfrm>
          <a:prstGeom prst="rect">
            <a:avLst/>
          </a:prstGeom>
        </p:spPr>
      </p:pic>
    </p:spTree>
    <p:extLst>
      <p:ext uri="{BB962C8B-B14F-4D97-AF65-F5344CB8AC3E}">
        <p14:creationId xmlns:p14="http://schemas.microsoft.com/office/powerpoint/2010/main" val="877647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ssolv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dissolve">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dissolve">
                                      <p:cBhvr>
                                        <p:cTn id="32" dur="500"/>
                                        <p:tgtEl>
                                          <p:spTgt spid="21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dissolve">
                                      <p:cBhvr>
                                        <p:cTn id="37"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dirty="0">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p:txBody>
          <a:bodyPr>
            <a:normAutofit/>
          </a:bodyPr>
          <a:lstStyle/>
          <a:p>
            <a:pPr>
              <a:buFont typeface="Wingdings" pitchFamily="2" charset="2"/>
              <a:buChar char="ü"/>
            </a:pPr>
            <a:r>
              <a:rPr lang="en-US" altLang="en-US" b="1" i="1" dirty="0">
                <a:solidFill>
                  <a:srgbClr val="0070C0"/>
                </a:solidFill>
                <a:latin typeface="Times New Roman" panose="02020603050405020304" pitchFamily="18" charset="0"/>
                <a:cs typeface="Times New Roman" panose="02020603050405020304" pitchFamily="18" charset="0"/>
              </a:rPr>
              <a:t> </a:t>
            </a:r>
            <a:r>
              <a:rPr lang="en-US" altLang="en-US" b="1" i="1" u="sng" dirty="0">
                <a:solidFill>
                  <a:srgbClr val="0070C0"/>
                </a:solidFill>
                <a:latin typeface="Times New Roman" panose="02020603050405020304" pitchFamily="18" charset="0"/>
                <a:cs typeface="Times New Roman" panose="02020603050405020304" pitchFamily="18" charset="0"/>
              </a:rPr>
              <a:t>Neurobiology:</a:t>
            </a:r>
          </a:p>
          <a:p>
            <a:pPr marL="514350" indent="-514350">
              <a:buFont typeface="+mj-lt"/>
              <a:buAutoNum type="alphaUcPeriod"/>
            </a:pPr>
            <a:r>
              <a:rPr lang="en-US" altLang="en-US" b="1" i="1" u="sng" dirty="0">
                <a:solidFill>
                  <a:srgbClr val="7030A0"/>
                </a:solidFill>
                <a:latin typeface="Times New Roman" panose="02020603050405020304" pitchFamily="18" charset="0"/>
                <a:cs typeface="Times New Roman" panose="02020603050405020304" pitchFamily="18" charset="0"/>
              </a:rPr>
              <a:t>Dopamine Hypothesis:</a:t>
            </a:r>
          </a:p>
          <a:p>
            <a:pPr lvl="1">
              <a:buFont typeface="Wingdings" pitchFamily="2" charset="2"/>
              <a:buChar char="Ø"/>
            </a:pP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u="sng" dirty="0">
                <a:solidFill>
                  <a:srgbClr val="FF0000"/>
                </a:solidFill>
                <a:latin typeface="Times New Roman" panose="02020603050405020304" pitchFamily="18" charset="0"/>
                <a:cs typeface="Times New Roman" panose="02020603050405020304" pitchFamily="18" charset="0"/>
              </a:rPr>
              <a:t>Too much dopaminergic activity in mesolimbic area</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(whether it is ↑ release of dopamine, ↑ dopamine receptors, hypersensitivity of dopamine receptors to dopamine, or combinations is not known)</a:t>
            </a:r>
          </a:p>
          <a:p>
            <a:pPr marL="514350" indent="-514350">
              <a:buFont typeface="+mj-lt"/>
              <a:buAutoNum type="alphaUcPeriod"/>
            </a:pPr>
            <a:r>
              <a:rPr lang="en-CA" b="1" i="1" u="sng" dirty="0">
                <a:solidFill>
                  <a:srgbClr val="7030A0"/>
                </a:solidFill>
                <a:latin typeface="Times New Roman" panose="02020603050405020304" pitchFamily="18" charset="0"/>
                <a:cs typeface="Times New Roman" panose="02020603050405020304" pitchFamily="18" charset="0"/>
              </a:rPr>
              <a:t>Serotonin hypothesis: </a:t>
            </a:r>
          </a:p>
          <a:p>
            <a:pPr lvl="1">
              <a:buFont typeface="Wingdings" pitchFamily="2" charset="2"/>
              <a:buChar char="Ø"/>
            </a:pPr>
            <a:r>
              <a:rPr lang="en-CA" dirty="0">
                <a:solidFill>
                  <a:srgbClr val="FF0000"/>
                </a:solidFill>
                <a:latin typeface="Times New Roman" panose="02020603050405020304" pitchFamily="18" charset="0"/>
                <a:cs typeface="Times New Roman" panose="02020603050405020304" pitchFamily="18" charset="0"/>
              </a:rPr>
              <a:t> </a:t>
            </a:r>
            <a:r>
              <a:rPr lang="en-CA" u="sng" dirty="0">
                <a:solidFill>
                  <a:srgbClr val="FF0000"/>
                </a:solidFill>
                <a:latin typeface="Times New Roman" panose="02020603050405020304" pitchFamily="18" charset="0"/>
                <a:cs typeface="Times New Roman" panose="02020603050405020304" pitchFamily="18" charset="0"/>
              </a:rPr>
              <a:t>Abnormal serotonin metabolism</a:t>
            </a:r>
            <a:r>
              <a:rPr lang="en-CA" dirty="0">
                <a:solidFill>
                  <a:srgbClr val="FF0000"/>
                </a:solidFill>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in some patients</a:t>
            </a:r>
          </a:p>
          <a:p>
            <a:pPr marL="514350" indent="-514350">
              <a:buFont typeface="+mj-lt"/>
              <a:buAutoNum type="alphaUcPeriod"/>
            </a:pPr>
            <a:r>
              <a:rPr lang="en-CA" b="1" i="1" u="sng" dirty="0">
                <a:solidFill>
                  <a:srgbClr val="7030A0"/>
                </a:solidFill>
                <a:latin typeface="Times New Roman" panose="02020603050405020304" pitchFamily="18" charset="0"/>
                <a:cs typeface="Times New Roman" panose="02020603050405020304" pitchFamily="18" charset="0"/>
              </a:rPr>
              <a:t>Disturbed balance between dopamine and serotonin:</a:t>
            </a:r>
          </a:p>
          <a:p>
            <a:pPr lvl="1">
              <a:buFont typeface="Wingdings" pitchFamily="2" charset="2"/>
              <a:buChar char="Ø"/>
            </a:pPr>
            <a:r>
              <a:rPr lang="en-CA" dirty="0">
                <a:latin typeface="Times New Roman" panose="02020603050405020304" pitchFamily="18" charset="0"/>
                <a:cs typeface="Times New Roman" panose="02020603050405020304" pitchFamily="18" charset="0"/>
              </a:rPr>
              <a:t> Supported by the </a:t>
            </a:r>
            <a:r>
              <a:rPr lang="en-CA" dirty="0">
                <a:solidFill>
                  <a:srgbClr val="FF0000"/>
                </a:solidFill>
                <a:latin typeface="Times New Roman" panose="02020603050405020304" pitchFamily="18" charset="0"/>
                <a:cs typeface="Times New Roman" panose="02020603050405020304" pitchFamily="18" charset="0"/>
              </a:rPr>
              <a:t>new generation of antipsychotics </a:t>
            </a:r>
            <a:r>
              <a:rPr lang="en-CA" dirty="0">
                <a:latin typeface="Times New Roman" panose="02020603050405020304" pitchFamily="18" charset="0"/>
                <a:cs typeface="Times New Roman" panose="02020603050405020304" pitchFamily="18" charset="0"/>
              </a:rPr>
              <a:t>(dopamine-serotonin antagonists)</a:t>
            </a:r>
            <a:endParaRPr lang="en-US" altLang="en-US" dirty="0">
              <a:latin typeface="Times New Roman" panose="02020603050405020304" pitchFamily="18" charset="0"/>
              <a:cs typeface="Times New Roman" panose="02020603050405020304" pitchFamily="18" charset="0"/>
            </a:endParaRPr>
          </a:p>
          <a:p>
            <a:pPr>
              <a:buNone/>
            </a:pPr>
            <a:endParaRPr lang="en-US" alt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90A79E-6487-F34D-BD06-8E474827E02A}"/>
              </a:ext>
            </a:extLst>
          </p:cNvPr>
          <p:cNvPicPr>
            <a:picLocks noChangeAspect="1"/>
          </p:cNvPicPr>
          <p:nvPr/>
        </p:nvPicPr>
        <p:blipFill>
          <a:blip r:embed="rId2"/>
          <a:stretch>
            <a:fillRect/>
          </a:stretch>
        </p:blipFill>
        <p:spPr>
          <a:xfrm>
            <a:off x="6915150" y="365125"/>
            <a:ext cx="4356100" cy="2324100"/>
          </a:xfrm>
          <a:prstGeom prst="rect">
            <a:avLst/>
          </a:prstGeom>
        </p:spPr>
      </p:pic>
    </p:spTree>
    <p:extLst>
      <p:ext uri="{BB962C8B-B14F-4D97-AF65-F5344CB8AC3E}">
        <p14:creationId xmlns:p14="http://schemas.microsoft.com/office/powerpoint/2010/main" val="2026001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ssolv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dissolve">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dissolve">
                                      <p:cBhvr>
                                        <p:cTn id="32" dur="500"/>
                                        <p:tgtEl>
                                          <p:spTgt spid="21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dissolve">
                                      <p:cBhvr>
                                        <p:cTn id="37"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dirty="0">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p:txBody>
          <a:bodyPr>
            <a:normAutofit/>
          </a:bodyPr>
          <a:lstStyle/>
          <a:p>
            <a:pPr>
              <a:buFont typeface="Wingdings" pitchFamily="2" charset="2"/>
              <a:buChar char="ü"/>
            </a:pPr>
            <a:r>
              <a:rPr lang="en-US" altLang="en-US" b="1" i="1" dirty="0">
                <a:solidFill>
                  <a:srgbClr val="0070C0"/>
                </a:solidFill>
                <a:latin typeface="Times New Roman" panose="02020603050405020304" pitchFamily="18" charset="0"/>
                <a:cs typeface="Times New Roman" panose="02020603050405020304" pitchFamily="18" charset="0"/>
              </a:rPr>
              <a:t> </a:t>
            </a:r>
            <a:r>
              <a:rPr lang="en-US" altLang="en-US" b="1" i="1" u="sng" dirty="0">
                <a:solidFill>
                  <a:srgbClr val="0070C0"/>
                </a:solidFill>
                <a:latin typeface="Times New Roman" panose="02020603050405020304" pitchFamily="18" charset="0"/>
                <a:cs typeface="Times New Roman" panose="02020603050405020304" pitchFamily="18" charset="0"/>
              </a:rPr>
              <a:t>Neurobiology:</a:t>
            </a:r>
          </a:p>
          <a:p>
            <a:pPr marL="514350" indent="-514350">
              <a:buFont typeface="+mj-lt"/>
              <a:buAutoNum type="alphaUcPeriod" startAt="4"/>
            </a:pPr>
            <a:r>
              <a:rPr lang="en-CA" b="1" i="1" u="sng" dirty="0">
                <a:solidFill>
                  <a:srgbClr val="7030A0"/>
                </a:solidFill>
                <a:latin typeface="Times New Roman" panose="02020603050405020304" pitchFamily="18" charset="0"/>
                <a:cs typeface="Times New Roman" panose="02020603050405020304" pitchFamily="18" charset="0"/>
              </a:rPr>
              <a:t>Glutamate hypothesis: </a:t>
            </a:r>
          </a:p>
          <a:p>
            <a:pPr lvl="1">
              <a:buFont typeface="Wingdings" pitchFamily="2" charset="2"/>
              <a:buChar char="Ø"/>
            </a:pPr>
            <a:r>
              <a:rPr lang="en-CA" dirty="0">
                <a:solidFill>
                  <a:srgbClr val="FF0000"/>
                </a:solidFill>
                <a:latin typeface="Times New Roman" panose="02020603050405020304" pitchFamily="18" charset="0"/>
                <a:cs typeface="Times New Roman" panose="02020603050405020304" pitchFamily="18" charset="0"/>
              </a:rPr>
              <a:t> Glutamate hyperactivity </a:t>
            </a:r>
            <a:r>
              <a:rPr lang="en-CA" dirty="0">
                <a:latin typeface="Times New Roman" panose="02020603050405020304" pitchFamily="18" charset="0"/>
                <a:cs typeface="Times New Roman" panose="02020603050405020304" pitchFamily="18" charset="0"/>
              </a:rPr>
              <a:t>causes glutamate-induced neuro-toxicity</a:t>
            </a:r>
          </a:p>
          <a:p>
            <a:pPr lvl="1">
              <a:buFont typeface="Wingdings" pitchFamily="2" charset="2"/>
              <a:buChar char="Ø"/>
            </a:pPr>
            <a:r>
              <a:rPr lang="en-CA" dirty="0">
                <a:solidFill>
                  <a:srgbClr val="FF0000"/>
                </a:solidFill>
                <a:latin typeface="Times New Roman" panose="02020603050405020304" pitchFamily="18" charset="0"/>
                <a:cs typeface="Times New Roman" panose="02020603050405020304" pitchFamily="18" charset="0"/>
              </a:rPr>
              <a:t> Glutamate hypoactivity </a:t>
            </a:r>
            <a:r>
              <a:rPr lang="en-CA" sz="2000" dirty="0">
                <a:latin typeface="Times New Roman" panose="02020603050405020304" pitchFamily="18" charset="0"/>
                <a:cs typeface="Times New Roman" panose="02020603050405020304" pitchFamily="18" charset="0"/>
              </a:rPr>
              <a:t>It has been implicated because ingestion of phencyclidine (a glutamate antagonist) produces an acute syndrome similar to schizophrenia</a:t>
            </a:r>
            <a:r>
              <a:rPr lang="en-CA" dirty="0">
                <a:latin typeface="Times New Roman" panose="02020603050405020304" pitchFamily="18" charset="0"/>
                <a:cs typeface="Times New Roman" panose="02020603050405020304" pitchFamily="18" charset="0"/>
              </a:rPr>
              <a:t> </a:t>
            </a:r>
          </a:p>
          <a:p>
            <a:pPr marL="514350" indent="-514350">
              <a:buFont typeface="+mj-lt"/>
              <a:buAutoNum type="alphaUcPeriod" startAt="4"/>
            </a:pPr>
            <a:r>
              <a:rPr lang="en-CA" b="1" i="1" u="sng" dirty="0">
                <a:solidFill>
                  <a:srgbClr val="7030A0"/>
                </a:solidFill>
                <a:latin typeface="Times New Roman" panose="02020603050405020304" pitchFamily="18" charset="0"/>
                <a:cs typeface="Times New Roman" panose="02020603050405020304" pitchFamily="18" charset="0"/>
              </a:rPr>
              <a:t>GABA hypothesis: </a:t>
            </a:r>
          </a:p>
          <a:p>
            <a:pPr lvl="1">
              <a:buFont typeface="Wingdings" pitchFamily="2" charset="2"/>
              <a:buChar char="Ø"/>
            </a:pPr>
            <a:r>
              <a:rPr lang="en-CA" dirty="0">
                <a:latin typeface="Times New Roman" panose="02020603050405020304" pitchFamily="18" charset="0"/>
                <a:cs typeface="Times New Roman" panose="02020603050405020304" pitchFamily="18" charset="0"/>
              </a:rPr>
              <a:t> The </a:t>
            </a:r>
            <a:r>
              <a:rPr lang="en-CA" dirty="0">
                <a:solidFill>
                  <a:srgbClr val="FF0000"/>
                </a:solidFill>
                <a:latin typeface="Times New Roman" panose="02020603050405020304" pitchFamily="18" charset="0"/>
                <a:cs typeface="Times New Roman" panose="02020603050405020304" pitchFamily="18" charset="0"/>
              </a:rPr>
              <a:t>loss of inhibitory GABAergic neurons </a:t>
            </a:r>
          </a:p>
          <a:p>
            <a:pPr lvl="2">
              <a:buFont typeface="Wingdings" pitchFamily="2" charset="2"/>
              <a:buChar char="Ø"/>
            </a:pPr>
            <a:r>
              <a:rPr lang="en-CA" dirty="0">
                <a:latin typeface="Times New Roman" panose="02020603050405020304" pitchFamily="18" charset="0"/>
                <a:cs typeface="Times New Roman" panose="02020603050405020304" pitchFamily="18" charset="0"/>
              </a:rPr>
              <a:t> Could lead to the hyperactivity of dopaminergic neurons</a:t>
            </a:r>
          </a:p>
          <a:p>
            <a:pPr lvl="2">
              <a:buFont typeface="Wingdings" pitchFamily="2" charset="2"/>
              <a:buChar char="Ø"/>
            </a:pPr>
            <a:r>
              <a:rPr lang="en-CA" dirty="0">
                <a:latin typeface="Times New Roman" panose="02020603050405020304" pitchFamily="18" charset="0"/>
                <a:cs typeface="Times New Roman" panose="02020603050405020304" pitchFamily="18" charset="0"/>
              </a:rPr>
              <a:t> Some patients with schizophrenia have a loss of GABAergic neurons in the hippocampus </a:t>
            </a:r>
          </a:p>
          <a:p>
            <a:pPr>
              <a:buNone/>
            </a:pPr>
            <a:endParaRPr lang="en-US" alt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A337943-6A2F-5043-B186-4561603416CC}"/>
              </a:ext>
            </a:extLst>
          </p:cNvPr>
          <p:cNvPicPr>
            <a:picLocks noChangeAspect="1"/>
          </p:cNvPicPr>
          <p:nvPr/>
        </p:nvPicPr>
        <p:blipFill>
          <a:blip r:embed="rId2"/>
          <a:stretch>
            <a:fillRect/>
          </a:stretch>
        </p:blipFill>
        <p:spPr>
          <a:xfrm>
            <a:off x="6997700" y="365125"/>
            <a:ext cx="4356100" cy="2324100"/>
          </a:xfrm>
          <a:prstGeom prst="rect">
            <a:avLst/>
          </a:prstGeom>
        </p:spPr>
      </p:pic>
    </p:spTree>
    <p:extLst>
      <p:ext uri="{BB962C8B-B14F-4D97-AF65-F5344CB8AC3E}">
        <p14:creationId xmlns:p14="http://schemas.microsoft.com/office/powerpoint/2010/main" val="2959607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ssolv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dissolve">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dissolve">
                                      <p:cBhvr>
                                        <p:cTn id="32" dur="500"/>
                                        <p:tgtEl>
                                          <p:spTgt spid="21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dissolve">
                                      <p:cBhvr>
                                        <p:cTn id="37" dur="500"/>
                                        <p:tgtEl>
                                          <p:spTgt spid="215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1507">
                                            <p:txEl>
                                              <p:pRg st="7" end="7"/>
                                            </p:txEl>
                                          </p:spTgt>
                                        </p:tgtEl>
                                        <p:attrNameLst>
                                          <p:attrName>style.visibility</p:attrName>
                                        </p:attrNameLst>
                                      </p:cBhvr>
                                      <p:to>
                                        <p:strVal val="visible"/>
                                      </p:to>
                                    </p:set>
                                    <p:animEffect transition="in" filter="dissolve">
                                      <p:cBhvr>
                                        <p:cTn id="42"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descr="http://www.schizophrenia.com/images/schizophrenia_brain_large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07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90408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dirty="0">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a:xfrm>
            <a:off x="838200" y="1690688"/>
            <a:ext cx="10515600" cy="5167312"/>
          </a:xfrm>
        </p:spPr>
        <p:txBody>
          <a:bodyPr>
            <a:normAutofit/>
          </a:bodyPr>
          <a:lstStyle/>
          <a:p>
            <a:pPr>
              <a:buNone/>
            </a:pPr>
            <a:r>
              <a:rPr lang="en-US" altLang="en-US" b="1" i="1" u="sng" dirty="0">
                <a:solidFill>
                  <a:srgbClr val="0070C0"/>
                </a:solidFill>
                <a:latin typeface="Times New Roman" panose="02020603050405020304" pitchFamily="18" charset="0"/>
                <a:cs typeface="Times New Roman" panose="02020603050405020304" pitchFamily="18" charset="0"/>
              </a:rPr>
              <a:t>3- Third theory:</a:t>
            </a:r>
          </a:p>
          <a:p>
            <a:pPr>
              <a:buFont typeface="Wingdings" pitchFamily="2" charset="2"/>
              <a:buChar char="ü"/>
            </a:pPr>
            <a:r>
              <a:rPr lang="en-US" altLang="en-US" b="1" i="1" u="sng" dirty="0">
                <a:solidFill>
                  <a:srgbClr val="0070C0"/>
                </a:solidFill>
                <a:latin typeface="Times New Roman" panose="02020603050405020304" pitchFamily="18" charset="0"/>
                <a:cs typeface="Times New Roman" panose="02020603050405020304" pitchFamily="18" charset="0"/>
              </a:rPr>
              <a:t> Neuropathology</a:t>
            </a:r>
            <a:r>
              <a:rPr lang="en-CA" b="1" i="1" u="sng" dirty="0">
                <a:solidFill>
                  <a:srgbClr val="0070C0"/>
                </a:solidFill>
                <a:latin typeface="Times New Roman" panose="02020603050405020304" pitchFamily="18" charset="0"/>
                <a:cs typeface="Times New Roman" panose="02020603050405020304" pitchFamily="18" charset="0"/>
              </a:rPr>
              <a:t> and Neuroimaging:</a:t>
            </a:r>
            <a:endParaRPr lang="en-US" altLang="en-US" b="1" i="1" u="sng"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ü"/>
            </a:pPr>
            <a:r>
              <a:rPr lang="en-US" altLang="en-US" sz="2400" dirty="0">
                <a:latin typeface="Times New Roman" panose="02020603050405020304" pitchFamily="18" charset="0"/>
                <a:cs typeface="Times New Roman" panose="02020603050405020304" pitchFamily="18" charset="0"/>
              </a:rPr>
              <a:t> Neuropathological and neuroimaging </a:t>
            </a:r>
            <a:r>
              <a:rPr lang="en-US" altLang="en-US" sz="2400" dirty="0">
                <a:solidFill>
                  <a:srgbClr val="FF0000"/>
                </a:solidFill>
                <a:latin typeface="Times New Roman" panose="02020603050405020304" pitchFamily="18" charset="0"/>
                <a:cs typeface="Times New Roman" panose="02020603050405020304" pitchFamily="18" charset="0"/>
              </a:rPr>
              <a:t>abnormalities have been reported in the brain particularly in the </a:t>
            </a:r>
            <a:r>
              <a:rPr lang="en-US" altLang="en-US" sz="2400" b="1" i="1" u="sng" dirty="0">
                <a:solidFill>
                  <a:srgbClr val="FF0000"/>
                </a:solidFill>
                <a:latin typeface="Times New Roman" panose="02020603050405020304" pitchFamily="18" charset="0"/>
                <a:cs typeface="Times New Roman" panose="02020603050405020304" pitchFamily="18" charset="0"/>
              </a:rPr>
              <a:t>limbic system, basal ganglia and cerebellum</a:t>
            </a:r>
            <a:r>
              <a:rPr lang="en-US" altLang="en-US" sz="2400" dirty="0">
                <a:latin typeface="Times New Roman" panose="02020603050405020304" pitchFamily="18" charset="0"/>
                <a:cs typeface="Times New Roman" panose="02020603050405020304" pitchFamily="18" charset="0"/>
              </a:rPr>
              <a:t> (Either in structures or connections)</a:t>
            </a:r>
          </a:p>
          <a:p>
            <a:pPr lvl="1">
              <a:buFont typeface="Wingdings" pitchFamily="2" charset="2"/>
              <a:buChar char="ü"/>
            </a:pPr>
            <a:r>
              <a:rPr lang="en-CA" dirty="0">
                <a:latin typeface="Times New Roman" panose="02020603050405020304" pitchFamily="18" charset="0"/>
                <a:cs typeface="Times New Roman" panose="02020603050405020304" pitchFamily="18" charset="0"/>
              </a:rPr>
              <a:t> CT scan studies showed: </a:t>
            </a:r>
          </a:p>
          <a:p>
            <a:pPr lvl="2">
              <a:buFont typeface="Wingdings" pitchFamily="2" charset="2"/>
              <a:buChar char="ü"/>
            </a:pPr>
            <a:r>
              <a:rPr lang="en-CA" dirty="0">
                <a:solidFill>
                  <a:srgbClr val="7030A0"/>
                </a:solidFill>
                <a:latin typeface="Times New Roman" panose="02020603050405020304" pitchFamily="18" charset="0"/>
                <a:cs typeface="Times New Roman" panose="02020603050405020304" pitchFamily="18" charset="0"/>
              </a:rPr>
              <a:t> Cortical atrophy in 10 - 35 % of schizophrenic patients </a:t>
            </a:r>
          </a:p>
          <a:p>
            <a:pPr lvl="2">
              <a:buFont typeface="Wingdings" pitchFamily="2" charset="2"/>
              <a:buChar char="ü"/>
            </a:pPr>
            <a:r>
              <a:rPr lang="en-CA" dirty="0">
                <a:solidFill>
                  <a:srgbClr val="7030A0"/>
                </a:solidFill>
                <a:latin typeface="Times New Roman" panose="02020603050405020304" pitchFamily="18" charset="0"/>
                <a:cs typeface="Times New Roman" panose="02020603050405020304" pitchFamily="18" charset="0"/>
              </a:rPr>
              <a:t> Enlargement of the lateral and third ventricles in 10 – 50 % of schizophrenic patients </a:t>
            </a:r>
          </a:p>
          <a:p>
            <a:pPr lvl="2">
              <a:buFont typeface="Wingdings" pitchFamily="2" charset="2"/>
              <a:buChar char="ü"/>
            </a:pPr>
            <a:r>
              <a:rPr lang="en-CA" dirty="0">
                <a:solidFill>
                  <a:srgbClr val="7030A0"/>
                </a:solidFill>
                <a:latin typeface="Times New Roman" panose="02020603050405020304" pitchFamily="18" charset="0"/>
                <a:cs typeface="Times New Roman" panose="02020603050405020304" pitchFamily="18" charset="0"/>
              </a:rPr>
              <a:t> Findings correlate more with negative features and with cognitive impairments</a:t>
            </a:r>
          </a:p>
          <a:p>
            <a:pPr marL="914400" lvl="2" indent="0">
              <a:buNone/>
            </a:pPr>
            <a:endParaRPr lang="en-CA" dirty="0">
              <a:latin typeface="Times New Roman" panose="02020603050405020304" pitchFamily="18" charset="0"/>
              <a:cs typeface="Times New Roman" panose="02020603050405020304" pitchFamily="18" charset="0"/>
            </a:endParaRPr>
          </a:p>
          <a:p>
            <a:pPr lvl="1">
              <a:buFont typeface="Wingdings" pitchFamily="2" charset="2"/>
              <a:buChar char="ü"/>
            </a:pPr>
            <a:r>
              <a:rPr lang="en-CA" dirty="0">
                <a:latin typeface="Times New Roman" panose="02020603050405020304" pitchFamily="18" charset="0"/>
                <a:cs typeface="Times New Roman" panose="02020603050405020304" pitchFamily="18" charset="0"/>
              </a:rPr>
              <a:t> MRI and PET (Positron Emission Tomography) studies showed:</a:t>
            </a:r>
          </a:p>
          <a:p>
            <a:pPr lvl="2">
              <a:buFont typeface="Wingdings" pitchFamily="2" charset="2"/>
              <a:buChar char="ü"/>
            </a:pPr>
            <a:r>
              <a:rPr lang="en-CA" dirty="0">
                <a:solidFill>
                  <a:srgbClr val="7030A0"/>
                </a:solidFill>
                <a:latin typeface="Times New Roman" panose="02020603050405020304" pitchFamily="18" charset="0"/>
                <a:cs typeface="Times New Roman" panose="02020603050405020304" pitchFamily="18" charset="0"/>
              </a:rPr>
              <a:t>Abnormal frontal, parietal, and temporal lobe structure and metabolism in some schizophrenic patients</a:t>
            </a:r>
            <a:endParaRPr lang="en-US" altLang="en-US"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768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ssolv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dissolve">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dissolve">
                                      <p:cBhvr>
                                        <p:cTn id="32" dur="500"/>
                                        <p:tgtEl>
                                          <p:spTgt spid="21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dissolve">
                                      <p:cBhvr>
                                        <p:cTn id="37" dur="500"/>
                                        <p:tgtEl>
                                          <p:spTgt spid="215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1507">
                                            <p:txEl>
                                              <p:pRg st="8" end="8"/>
                                            </p:txEl>
                                          </p:spTgt>
                                        </p:tgtEl>
                                        <p:attrNameLst>
                                          <p:attrName>style.visibility</p:attrName>
                                        </p:attrNameLst>
                                      </p:cBhvr>
                                      <p:to>
                                        <p:strVal val="visible"/>
                                      </p:to>
                                    </p:set>
                                    <p:animEffect transition="in" filter="dissolve">
                                      <p:cBhvr>
                                        <p:cTn id="42" dur="500"/>
                                        <p:tgtEl>
                                          <p:spTgt spid="2150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1507">
                                            <p:txEl>
                                              <p:pRg st="9" end="9"/>
                                            </p:txEl>
                                          </p:spTgt>
                                        </p:tgtEl>
                                        <p:attrNameLst>
                                          <p:attrName>style.visibility</p:attrName>
                                        </p:attrNameLst>
                                      </p:cBhvr>
                                      <p:to>
                                        <p:strVal val="visible"/>
                                      </p:to>
                                    </p:set>
                                    <p:animEffect transition="in" filter="dissolve">
                                      <p:cBhvr>
                                        <p:cTn id="47" dur="500"/>
                                        <p:tgtEl>
                                          <p:spTgt spid="215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descr="http://www.schizophrenia.com/images/schizophrenia_brain_lar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7716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A557D-CA90-A946-9B7D-F3A6F65FE636}"/>
              </a:ext>
            </a:extLst>
          </p:cNvPr>
          <p:cNvPicPr>
            <a:picLocks noChangeAspect="1"/>
          </p:cNvPicPr>
          <p:nvPr/>
        </p:nvPicPr>
        <p:blipFill>
          <a:blip r:embed="rId2"/>
          <a:stretch>
            <a:fillRect/>
          </a:stretch>
        </p:blipFill>
        <p:spPr>
          <a:xfrm>
            <a:off x="7678660" y="744068"/>
            <a:ext cx="3365858" cy="1290246"/>
          </a:xfrm>
          <a:prstGeom prst="rect">
            <a:avLst/>
          </a:prstGeom>
        </p:spPr>
      </p:pic>
      <p:sp>
        <p:nvSpPr>
          <p:cNvPr id="4" name="Content Placeholder 3">
            <a:extLst>
              <a:ext uri="{FF2B5EF4-FFF2-40B4-BE49-F238E27FC236}">
                <a16:creationId xmlns:a16="http://schemas.microsoft.com/office/drawing/2014/main" id="{BBF91589-B5B9-E74D-A070-66A0A04F630F}"/>
              </a:ext>
            </a:extLst>
          </p:cNvPr>
          <p:cNvSpPr>
            <a:spLocks noGrp="1"/>
          </p:cNvSpPr>
          <p:nvPr>
            <p:ph idx="1"/>
          </p:nvPr>
        </p:nvSpPr>
        <p:spPr/>
        <p:txBody>
          <a:bodyPr>
            <a:normAutofit/>
          </a:bodyPr>
          <a:lstStyle/>
          <a:p>
            <a:pPr marL="0" indent="0" fontAlgn="base">
              <a:buNone/>
            </a:pPr>
            <a:r>
              <a:rPr lang="en-CA" sz="3200" i="1" u="sng">
                <a:latin typeface="Times New Roman" panose="02020603050405020304" pitchFamily="18" charset="0"/>
                <a:cs typeface="Times New Roman" panose="02020603050405020304" pitchFamily="18" charset="0"/>
              </a:rPr>
              <a:t>SPECIAL TAHNKS TO</a:t>
            </a:r>
            <a:r>
              <a:rPr lang="en-CA" sz="3200" u="sng">
                <a:latin typeface="Times New Roman" panose="02020603050405020304" pitchFamily="18" charset="0"/>
                <a:cs typeface="Times New Roman" panose="02020603050405020304" pitchFamily="18" charset="0"/>
              </a:rPr>
              <a:t>: </a:t>
            </a:r>
          </a:p>
          <a:p>
            <a:pPr marL="457200" indent="-457200" fontAlgn="base">
              <a:buFont typeface="+mj-lt"/>
              <a:buAutoNum type="arabicPeriod"/>
            </a:pPr>
            <a:r>
              <a:rPr lang="fr-FR" sz="2200">
                <a:solidFill>
                  <a:schemeClr val="accent1">
                    <a:lumMod val="75000"/>
                  </a:schemeClr>
                </a:solidFill>
                <a:latin typeface="Times New Roman" panose="02020603050405020304" pitchFamily="18" charset="0"/>
                <a:cs typeface="Times New Roman" panose="02020603050405020304" pitchFamily="18" charset="0"/>
              </a:rPr>
              <a:t>Dr. Fahad Alosaimi, MD</a:t>
            </a:r>
            <a:r>
              <a:rPr lang="en-US" sz="2200">
                <a:solidFill>
                  <a:schemeClr val="accent1">
                    <a:lumMod val="75000"/>
                  </a:schemeClr>
                </a:solidFill>
                <a:latin typeface="Times New Roman" panose="02020603050405020304" pitchFamily="18" charset="0"/>
                <a:cs typeface="Times New Roman" panose="02020603050405020304" pitchFamily="18" charset="0"/>
              </a:rPr>
              <a:t>​, </a:t>
            </a:r>
            <a:r>
              <a:rPr lang="fr-FR" sz="2200">
                <a:solidFill>
                  <a:schemeClr val="accent1">
                    <a:lumMod val="75000"/>
                  </a:schemeClr>
                </a:solidFill>
                <a:latin typeface="Times New Roman" panose="02020603050405020304" pitchFamily="18" charset="0"/>
                <a:cs typeface="Times New Roman" panose="02020603050405020304" pitchFamily="18" charset="0"/>
              </a:rPr>
              <a:t>Professor and Consultant</a:t>
            </a:r>
            <a:r>
              <a:rPr lang="en-US" sz="2200">
                <a:solidFill>
                  <a:schemeClr val="accent1">
                    <a:lumMod val="75000"/>
                  </a:schemeClr>
                </a:solidFill>
                <a:latin typeface="Times New Roman" panose="02020603050405020304" pitchFamily="18" charset="0"/>
                <a:cs typeface="Times New Roman" panose="02020603050405020304" pitchFamily="18" charset="0"/>
              </a:rPr>
              <a:t>​ of </a:t>
            </a:r>
            <a:r>
              <a:rPr lang="en-CA" sz="2200">
                <a:solidFill>
                  <a:schemeClr val="accent1">
                    <a:lumMod val="75000"/>
                  </a:schemeClr>
                </a:solidFill>
                <a:latin typeface="Times New Roman" panose="02020603050405020304" pitchFamily="18" charset="0"/>
                <a:cs typeface="Times New Roman" panose="02020603050405020304" pitchFamily="18" charset="0"/>
              </a:rPr>
              <a:t>Psychiatry </a:t>
            </a:r>
            <a:r>
              <a:rPr lang="fr-FR" sz="2200">
                <a:solidFill>
                  <a:schemeClr val="accent1">
                    <a:lumMod val="75000"/>
                  </a:schemeClr>
                </a:solidFill>
                <a:latin typeface="Times New Roman" panose="02020603050405020304" pitchFamily="18" charset="0"/>
                <a:cs typeface="Times New Roman" panose="02020603050405020304" pitchFamily="18" charset="0"/>
              </a:rPr>
              <a:t>&amp; </a:t>
            </a:r>
            <a:r>
              <a:rPr lang="en-US" sz="2200">
                <a:solidFill>
                  <a:schemeClr val="accent1">
                    <a:lumMod val="75000"/>
                  </a:schemeClr>
                </a:solidFill>
                <a:latin typeface="Times New Roman" panose="02020603050405020304" pitchFamily="18" charset="0"/>
                <a:cs typeface="Times New Roman" panose="02020603050405020304" pitchFamily="18" charset="0"/>
              </a:rPr>
              <a:t>Psychosomatic</a:t>
            </a:r>
            <a:r>
              <a:rPr lang="fr-FR" sz="2200">
                <a:solidFill>
                  <a:schemeClr val="accent1">
                    <a:lumMod val="75000"/>
                  </a:schemeClr>
                </a:solidFill>
                <a:latin typeface="Times New Roman" panose="02020603050405020304" pitchFamily="18" charset="0"/>
                <a:cs typeface="Times New Roman" panose="02020603050405020304" pitchFamily="18" charset="0"/>
              </a:rPr>
              <a:t> </a:t>
            </a:r>
            <a:r>
              <a:rPr lang="en-US" sz="2200">
                <a:solidFill>
                  <a:schemeClr val="accent1">
                    <a:lumMod val="75000"/>
                  </a:schemeClr>
                </a:solidFill>
                <a:latin typeface="Times New Roman" panose="02020603050405020304" pitchFamily="18" charset="0"/>
                <a:cs typeface="Times New Roman" panose="02020603050405020304" pitchFamily="18" charset="0"/>
              </a:rPr>
              <a:t>medicine</a:t>
            </a:r>
            <a:r>
              <a:rPr lang="fr-FR" sz="2200">
                <a:solidFill>
                  <a:schemeClr val="accent1">
                    <a:lumMod val="75000"/>
                  </a:schemeClr>
                </a:solidFill>
                <a:latin typeface="Times New Roman" panose="02020603050405020304" pitchFamily="18" charset="0"/>
                <a:cs typeface="Times New Roman" panose="02020603050405020304" pitchFamily="18" charset="0"/>
              </a:rPr>
              <a:t>, </a:t>
            </a:r>
            <a:r>
              <a:rPr lang="en-US" sz="2200">
                <a:solidFill>
                  <a:schemeClr val="accent1">
                    <a:lumMod val="75000"/>
                  </a:schemeClr>
                </a:solidFill>
                <a:latin typeface="Times New Roman" panose="02020603050405020304" pitchFamily="18" charset="0"/>
                <a:cs typeface="Times New Roman" panose="02020603050405020304" pitchFamily="18" charset="0"/>
              </a:rPr>
              <a:t>​College</a:t>
            </a:r>
            <a:r>
              <a:rPr lang="fr-FR" sz="2200">
                <a:solidFill>
                  <a:schemeClr val="accent1">
                    <a:lumMod val="75000"/>
                  </a:schemeClr>
                </a:solidFill>
                <a:latin typeface="Times New Roman" panose="02020603050405020304" pitchFamily="18" charset="0"/>
                <a:cs typeface="Times New Roman" panose="02020603050405020304" pitchFamily="18" charset="0"/>
              </a:rPr>
              <a:t> of </a:t>
            </a:r>
            <a:r>
              <a:rPr lang="en-US" sz="2200">
                <a:solidFill>
                  <a:schemeClr val="accent1">
                    <a:lumMod val="75000"/>
                  </a:schemeClr>
                </a:solidFill>
                <a:latin typeface="Times New Roman" panose="02020603050405020304" pitchFamily="18" charset="0"/>
                <a:cs typeface="Times New Roman" panose="02020603050405020304" pitchFamily="18" charset="0"/>
              </a:rPr>
              <a:t>Medicine</a:t>
            </a:r>
            <a:r>
              <a:rPr lang="fr-FR" sz="2200">
                <a:solidFill>
                  <a:schemeClr val="accent1">
                    <a:lumMod val="75000"/>
                  </a:schemeClr>
                </a:solidFill>
                <a:latin typeface="Times New Roman" panose="02020603050405020304" pitchFamily="18" charset="0"/>
                <a:cs typeface="Times New Roman" panose="02020603050405020304" pitchFamily="18" charset="0"/>
              </a:rPr>
              <a:t>, </a:t>
            </a:r>
            <a:r>
              <a:rPr lang="en-CA" sz="2200">
                <a:solidFill>
                  <a:schemeClr val="accent1">
                    <a:lumMod val="75000"/>
                  </a:schemeClr>
                </a:solidFill>
                <a:latin typeface="Times New Roman" panose="02020603050405020304" pitchFamily="18" charset="0"/>
                <a:cs typeface="Times New Roman" panose="02020603050405020304" pitchFamily="18" charset="0"/>
              </a:rPr>
              <a:t>King Saud University</a:t>
            </a:r>
            <a:r>
              <a:rPr lang="en-US" sz="2200">
                <a:solidFill>
                  <a:schemeClr val="accent1">
                    <a:lumMod val="75000"/>
                  </a:schemeClr>
                </a:solidFill>
                <a:latin typeface="Times New Roman" panose="02020603050405020304" pitchFamily="18" charset="0"/>
                <a:cs typeface="Times New Roman" panose="02020603050405020304" pitchFamily="18" charset="0"/>
              </a:rPr>
              <a:t>​</a:t>
            </a:r>
          </a:p>
          <a:p>
            <a:pPr marL="457200" indent="-457200" fontAlgn="base">
              <a:buFont typeface="+mj-lt"/>
              <a:buAutoNum type="arabicPeriod"/>
            </a:pPr>
            <a:endParaRPr lang="en-US" sz="2200">
              <a:solidFill>
                <a:schemeClr val="accent1">
                  <a:lumMod val="75000"/>
                </a:schemeClr>
              </a:solidFill>
              <a:latin typeface="Times New Roman" panose="02020603050405020304" pitchFamily="18" charset="0"/>
              <a:cs typeface="Times New Roman" panose="02020603050405020304" pitchFamily="18" charset="0"/>
            </a:endParaRPr>
          </a:p>
          <a:p>
            <a:pPr marL="457200" indent="-457200" fontAlgn="base">
              <a:buFont typeface="+mj-lt"/>
              <a:buAutoNum type="arabicPeriod"/>
            </a:pPr>
            <a:r>
              <a:rPr lang="en-CA" sz="2200">
                <a:solidFill>
                  <a:schemeClr val="accent1">
                    <a:lumMod val="75000"/>
                  </a:schemeClr>
                </a:solidFill>
                <a:latin typeface="Times New Roman" panose="02020603050405020304" pitchFamily="18" charset="0"/>
                <a:cs typeface="Times New Roman" panose="02020603050405020304" pitchFamily="18" charset="0"/>
              </a:rPr>
              <a:t>Dr. Ahmad Alhadi</a:t>
            </a:r>
            <a:r>
              <a:rPr lang="en-US" sz="2200">
                <a:solidFill>
                  <a:schemeClr val="accent1">
                    <a:lumMod val="75000"/>
                  </a:schemeClr>
                </a:solidFill>
                <a:latin typeface="Times New Roman" panose="02020603050405020304" pitchFamily="18" charset="0"/>
                <a:cs typeface="Times New Roman" panose="02020603050405020304" pitchFamily="18" charset="0"/>
              </a:rPr>
              <a:t>​, MD, </a:t>
            </a:r>
            <a:r>
              <a:rPr lang="en-CA" sz="2200">
                <a:solidFill>
                  <a:schemeClr val="accent1">
                    <a:lumMod val="75000"/>
                  </a:schemeClr>
                </a:solidFill>
                <a:latin typeface="Times New Roman" panose="02020603050405020304" pitchFamily="18" charset="0"/>
                <a:cs typeface="Times New Roman" panose="02020603050405020304" pitchFamily="18" charset="0"/>
              </a:rPr>
              <a:t>Associate Professor and Consultant of Psychiatry and Psychotherapy</a:t>
            </a:r>
            <a:r>
              <a:rPr lang="en-US" sz="2200">
                <a:solidFill>
                  <a:schemeClr val="accent1">
                    <a:lumMod val="75000"/>
                  </a:schemeClr>
                </a:solidFill>
                <a:latin typeface="Times New Roman" panose="02020603050405020304" pitchFamily="18" charset="0"/>
                <a:cs typeface="Times New Roman" panose="02020603050405020304" pitchFamily="18" charset="0"/>
              </a:rPr>
              <a:t>, College of Medicine, King Saud University</a:t>
            </a:r>
          </a:p>
          <a:p>
            <a:pPr marL="457200" indent="-457200" fontAlgn="base">
              <a:buFont typeface="+mj-lt"/>
              <a:buAutoNum type="arabicPeriod"/>
            </a:pPr>
            <a:endParaRPr lang="en-US" sz="2200">
              <a:solidFill>
                <a:schemeClr val="accent1">
                  <a:lumMod val="75000"/>
                </a:schemeClr>
              </a:solidFill>
              <a:latin typeface="Times New Roman" panose="02020603050405020304" pitchFamily="18" charset="0"/>
              <a:cs typeface="Times New Roman" panose="02020603050405020304" pitchFamily="18" charset="0"/>
            </a:endParaRPr>
          </a:p>
          <a:p>
            <a:pPr marL="457200" indent="-457200" fontAlgn="base">
              <a:buFont typeface="+mj-lt"/>
              <a:buAutoNum type="arabicPeriod"/>
            </a:pPr>
            <a:r>
              <a:rPr lang="en-US" sz="2200">
                <a:solidFill>
                  <a:schemeClr val="accent1">
                    <a:lumMod val="75000"/>
                  </a:schemeClr>
                </a:solidFill>
                <a:latin typeface="Times New Roman" panose="02020603050405020304" pitchFamily="18" charset="0"/>
                <a:cs typeface="Times New Roman" panose="02020603050405020304" pitchFamily="18" charset="0"/>
              </a:rPr>
              <a:t>Dr. Mohammed Al-Sughayir, MD, Professor and Consultant of Psychiatry, College of medicine, King Saud University </a:t>
            </a:r>
          </a:p>
          <a:p>
            <a:endParaRPr lang="en-US"/>
          </a:p>
        </p:txBody>
      </p:sp>
    </p:spTree>
    <p:extLst>
      <p:ext uri="{BB962C8B-B14F-4D97-AF65-F5344CB8AC3E}">
        <p14:creationId xmlns:p14="http://schemas.microsoft.com/office/powerpoint/2010/main" val="287949181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www.schizophrenia.com/images/COS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74511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a:xfrm>
            <a:off x="838200" y="1690688"/>
            <a:ext cx="10515600" cy="4910137"/>
          </a:xfrm>
        </p:spPr>
        <p:txBody>
          <a:bodyPr>
            <a:normAutofit/>
          </a:bodyPr>
          <a:lstStyle/>
          <a:p>
            <a:pPr>
              <a:lnSpc>
                <a:spcPct val="80000"/>
              </a:lnSpc>
              <a:buNone/>
            </a:pPr>
            <a:r>
              <a:rPr lang="en-US" altLang="en-US" sz="3000" b="1" i="1" u="sng" dirty="0">
                <a:solidFill>
                  <a:srgbClr val="0070C0"/>
                </a:solidFill>
                <a:latin typeface="Times New Roman" panose="02020603050405020304" pitchFamily="18" charset="0"/>
                <a:cs typeface="Times New Roman" panose="02020603050405020304" pitchFamily="18" charset="0"/>
              </a:rPr>
              <a:t>4- Fourth theory:</a:t>
            </a:r>
          </a:p>
          <a:p>
            <a:pPr>
              <a:lnSpc>
                <a:spcPct val="80000"/>
              </a:lnSpc>
              <a:buFont typeface="Wingdings" pitchFamily="2" charset="2"/>
              <a:buChar char="ü"/>
            </a:pPr>
            <a:r>
              <a:rPr lang="en-US" altLang="en-US" b="1" i="1" dirty="0">
                <a:solidFill>
                  <a:srgbClr val="0070C0"/>
                </a:solidFill>
                <a:latin typeface="Times New Roman" panose="02020603050405020304" pitchFamily="18" charset="0"/>
                <a:cs typeface="Times New Roman" panose="02020603050405020304" pitchFamily="18" charset="0"/>
              </a:rPr>
              <a:t> </a:t>
            </a:r>
            <a:r>
              <a:rPr lang="en-US" altLang="en-US" b="1" i="1" u="sng" dirty="0">
                <a:solidFill>
                  <a:srgbClr val="0070C0"/>
                </a:solidFill>
                <a:latin typeface="Times New Roman" panose="02020603050405020304" pitchFamily="18" charset="0"/>
                <a:cs typeface="Times New Roman" panose="02020603050405020304" pitchFamily="18" charset="0"/>
              </a:rPr>
              <a:t>Psychoneuroimmunology:</a:t>
            </a:r>
          </a:p>
          <a:p>
            <a:pPr lvl="1">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T-cell interlukeukin-2 &amp; lymphocytes, abnormal cellular and humoral reactivity to neurons and presence of anti-brain antibodies</a:t>
            </a:r>
          </a:p>
          <a:p>
            <a:pPr lvl="2">
              <a:lnSpc>
                <a:spcPct val="80000"/>
              </a:lnSpc>
              <a:buFont typeface="Wingdings" pitchFamily="2" charset="2"/>
              <a:buChar char="ü"/>
            </a:pPr>
            <a:r>
              <a:rPr lang="en-US" altLang="en-US" sz="2400" dirty="0">
                <a:solidFill>
                  <a:srgbClr val="FF0000"/>
                </a:solidFill>
                <a:latin typeface="Times New Roman" panose="02020603050405020304" pitchFamily="18" charset="0"/>
                <a:cs typeface="Times New Roman" panose="02020603050405020304" pitchFamily="18" charset="0"/>
              </a:rPr>
              <a:t> These changes are due to neurotoxic virus ?</a:t>
            </a:r>
          </a:p>
          <a:p>
            <a:pPr lvl="2">
              <a:lnSpc>
                <a:spcPct val="80000"/>
              </a:lnSpc>
              <a:buFont typeface="Wingdings" pitchFamily="2" charset="2"/>
              <a:buChar char="ü"/>
            </a:pPr>
            <a:r>
              <a:rPr lang="en-US" altLang="en-US" sz="2400" dirty="0">
                <a:solidFill>
                  <a:srgbClr val="FF0000"/>
                </a:solidFill>
                <a:latin typeface="Times New Roman" panose="02020603050405020304" pitchFamily="18" charset="0"/>
                <a:cs typeface="Times New Roman" panose="02020603050405020304" pitchFamily="18" charset="0"/>
              </a:rPr>
              <a:t> Endogenous autoimmune disorder ?</a:t>
            </a:r>
          </a:p>
          <a:p>
            <a:pPr marL="0" indent="0">
              <a:lnSpc>
                <a:spcPct val="80000"/>
              </a:lnSpc>
              <a:buNone/>
            </a:pPr>
            <a:r>
              <a:rPr lang="en-US" altLang="en-US" b="1" i="1" u="sng" dirty="0">
                <a:solidFill>
                  <a:srgbClr val="0070C0"/>
                </a:solidFill>
                <a:latin typeface="Times New Roman" panose="02020603050405020304" pitchFamily="18" charset="0"/>
                <a:cs typeface="Times New Roman" panose="02020603050405020304" pitchFamily="18" charset="0"/>
              </a:rPr>
              <a:t>5-  Fifth theory:</a:t>
            </a:r>
          </a:p>
          <a:p>
            <a:pPr>
              <a:lnSpc>
                <a:spcPct val="80000"/>
              </a:lnSpc>
              <a:buFont typeface="Wingdings" pitchFamily="2" charset="2"/>
              <a:buChar char="ü"/>
            </a:pPr>
            <a:r>
              <a:rPr lang="en-US" altLang="en-US" b="1" i="1" dirty="0">
                <a:solidFill>
                  <a:srgbClr val="0070C0"/>
                </a:solidFill>
                <a:latin typeface="Times New Roman" panose="02020603050405020304" pitchFamily="18" charset="0"/>
                <a:cs typeface="Times New Roman" panose="02020603050405020304" pitchFamily="18" charset="0"/>
              </a:rPr>
              <a:t> </a:t>
            </a:r>
            <a:r>
              <a:rPr lang="en-US" altLang="en-US" b="1" i="1" u="sng" dirty="0" err="1">
                <a:solidFill>
                  <a:srgbClr val="0070C0"/>
                </a:solidFill>
                <a:latin typeface="Times New Roman" panose="02020603050405020304" pitchFamily="18" charset="0"/>
                <a:cs typeface="Times New Roman" panose="02020603050405020304" pitchFamily="18" charset="0"/>
              </a:rPr>
              <a:t>Psychoneuroendocrinology</a:t>
            </a:r>
            <a:r>
              <a:rPr lang="en-US" altLang="en-US" b="1" i="1" u="sng" dirty="0">
                <a:solidFill>
                  <a:srgbClr val="0070C0"/>
                </a:solidFill>
                <a:latin typeface="Times New Roman" panose="02020603050405020304" pitchFamily="18" charset="0"/>
                <a:cs typeface="Times New Roman" panose="02020603050405020304" pitchFamily="18" charset="0"/>
              </a:rPr>
              <a:t>:</a:t>
            </a:r>
          </a:p>
          <a:p>
            <a:pPr lvl="1">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Abnormal dexamethasone-suppression test</a:t>
            </a:r>
          </a:p>
          <a:p>
            <a:pPr lvl="1">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 LH/FSH</a:t>
            </a:r>
          </a:p>
          <a:p>
            <a:pPr lvl="1">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A blunted release of prolactin and growth hormone on stimulation</a:t>
            </a:r>
          </a:p>
        </p:txBody>
      </p:sp>
    </p:spTree>
    <p:extLst>
      <p:ext uri="{BB962C8B-B14F-4D97-AF65-F5344CB8AC3E}">
        <p14:creationId xmlns:p14="http://schemas.microsoft.com/office/powerpoint/2010/main" val="2729657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 calcmode="lin" valueType="num">
                                      <p:cBhvr additive="base">
                                        <p:cTn id="17"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50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507">
                                            <p:txEl>
                                              <p:pRg st="3" end="3"/>
                                            </p:txEl>
                                          </p:spTgt>
                                        </p:tgtEl>
                                        <p:attrNameLst>
                                          <p:attrName>style.visibility</p:attrName>
                                        </p:attrNameLst>
                                      </p:cBhvr>
                                      <p:to>
                                        <p:strVal val="visible"/>
                                      </p:to>
                                    </p:set>
                                    <p:anim calcmode="lin" valueType="num">
                                      <p:cBhvr additive="base">
                                        <p:cTn id="21"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50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507">
                                            <p:txEl>
                                              <p:pRg st="4" end="4"/>
                                            </p:txEl>
                                          </p:spTgt>
                                        </p:tgtEl>
                                        <p:attrNameLst>
                                          <p:attrName>style.visibility</p:attrName>
                                        </p:attrNameLst>
                                      </p:cBhvr>
                                      <p:to>
                                        <p:strVal val="visible"/>
                                      </p:to>
                                    </p:set>
                                    <p:anim calcmode="lin" valueType="num">
                                      <p:cBhvr additive="base">
                                        <p:cTn id="25"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507">
                                            <p:txEl>
                                              <p:pRg st="5" end="5"/>
                                            </p:txEl>
                                          </p:spTgt>
                                        </p:tgtEl>
                                        <p:attrNameLst>
                                          <p:attrName>style.visibility</p:attrName>
                                        </p:attrNameLst>
                                      </p:cBhvr>
                                      <p:to>
                                        <p:strVal val="visible"/>
                                      </p:to>
                                    </p:set>
                                    <p:anim calcmode="lin" valueType="num">
                                      <p:cBhvr additive="base">
                                        <p:cTn id="31"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 calcmode="lin" valueType="num">
                                      <p:cBhvr additive="base">
                                        <p:cTn id="37" dur="500" fill="hold"/>
                                        <p:tgtEl>
                                          <p:spTgt spid="2150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50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507">
                                            <p:txEl>
                                              <p:pRg st="7" end="7"/>
                                            </p:txEl>
                                          </p:spTgt>
                                        </p:tgtEl>
                                        <p:attrNameLst>
                                          <p:attrName>style.visibility</p:attrName>
                                        </p:attrNameLst>
                                      </p:cBhvr>
                                      <p:to>
                                        <p:strVal val="visible"/>
                                      </p:to>
                                    </p:set>
                                    <p:anim calcmode="lin" valueType="num">
                                      <p:cBhvr additive="base">
                                        <p:cTn id="41" dur="500" fill="hold"/>
                                        <p:tgtEl>
                                          <p:spTgt spid="2150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150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507">
                                            <p:txEl>
                                              <p:pRg st="8" end="8"/>
                                            </p:txEl>
                                          </p:spTgt>
                                        </p:tgtEl>
                                        <p:attrNameLst>
                                          <p:attrName>style.visibility</p:attrName>
                                        </p:attrNameLst>
                                      </p:cBhvr>
                                      <p:to>
                                        <p:strVal val="visible"/>
                                      </p:to>
                                    </p:set>
                                    <p:anim calcmode="lin" valueType="num">
                                      <p:cBhvr additive="base">
                                        <p:cTn id="45" dur="500" fill="hold"/>
                                        <p:tgtEl>
                                          <p:spTgt spid="2150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1507">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507">
                                            <p:txEl>
                                              <p:pRg st="9" end="9"/>
                                            </p:txEl>
                                          </p:spTgt>
                                        </p:tgtEl>
                                        <p:attrNameLst>
                                          <p:attrName>style.visibility</p:attrName>
                                        </p:attrNameLst>
                                      </p:cBhvr>
                                      <p:to>
                                        <p:strVal val="visible"/>
                                      </p:to>
                                    </p:set>
                                    <p:anim calcmode="lin" valueType="num">
                                      <p:cBhvr additive="base">
                                        <p:cTn id="49" dur="500" fill="hold"/>
                                        <p:tgtEl>
                                          <p:spTgt spid="21507">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50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a:xfrm>
            <a:off x="838200" y="1690688"/>
            <a:ext cx="10515600" cy="4910137"/>
          </a:xfrm>
        </p:spPr>
        <p:txBody>
          <a:bodyPr>
            <a:normAutofit/>
          </a:bodyPr>
          <a:lstStyle/>
          <a:p>
            <a:pPr>
              <a:lnSpc>
                <a:spcPct val="80000"/>
              </a:lnSpc>
              <a:buNone/>
            </a:pPr>
            <a:r>
              <a:rPr lang="en-US" altLang="en-US" sz="3000" b="1" i="1" u="sng" dirty="0">
                <a:solidFill>
                  <a:srgbClr val="0070C0"/>
                </a:solidFill>
                <a:latin typeface="Times New Roman" panose="02020603050405020304" pitchFamily="18" charset="0"/>
                <a:cs typeface="Times New Roman" panose="02020603050405020304" pitchFamily="18" charset="0"/>
              </a:rPr>
              <a:t>6-</a:t>
            </a:r>
            <a:r>
              <a:rPr lang="en-US" altLang="en-US" b="1" i="1" u="sng" dirty="0">
                <a:solidFill>
                  <a:srgbClr val="0070C0"/>
                </a:solidFill>
                <a:latin typeface="Times New Roman" panose="02020603050405020304" pitchFamily="18" charset="0"/>
                <a:cs typeface="Times New Roman" panose="02020603050405020304" pitchFamily="18" charset="0"/>
              </a:rPr>
              <a:t> Sixth theory:</a:t>
            </a:r>
          </a:p>
          <a:p>
            <a:pPr>
              <a:lnSpc>
                <a:spcPct val="80000"/>
              </a:lnSpc>
              <a:buFont typeface="Wingdings" pitchFamily="2" charset="2"/>
              <a:buChar char="ü"/>
            </a:pPr>
            <a:r>
              <a:rPr lang="en-US" altLang="en-US" b="1" i="1" dirty="0">
                <a:solidFill>
                  <a:srgbClr val="0070C0"/>
                </a:solidFill>
                <a:latin typeface="Times New Roman" panose="02020603050405020304" pitchFamily="18" charset="0"/>
                <a:cs typeface="Times New Roman" panose="02020603050405020304" pitchFamily="18" charset="0"/>
              </a:rPr>
              <a:t> </a:t>
            </a:r>
            <a:r>
              <a:rPr lang="en-US" altLang="en-US" b="1" i="1" u="sng" dirty="0">
                <a:solidFill>
                  <a:srgbClr val="0070C0"/>
                </a:solidFill>
                <a:latin typeface="Times New Roman" panose="02020603050405020304" pitchFamily="18" charset="0"/>
                <a:cs typeface="Times New Roman" panose="02020603050405020304" pitchFamily="18" charset="0"/>
              </a:rPr>
              <a:t>Genetic Factors:</a:t>
            </a:r>
          </a:p>
          <a:p>
            <a:pPr>
              <a:buFont typeface="Wingdings" pitchFamily="2" charset="2"/>
              <a:buChar char="ü"/>
            </a:pPr>
            <a:r>
              <a:rPr lang="en-US" altLang="en-US" dirty="0">
                <a:latin typeface="Times New Roman" panose="02020603050405020304" pitchFamily="18" charset="0"/>
                <a:cs typeface="Times New Roman" panose="02020603050405020304" pitchFamily="18" charset="0"/>
              </a:rPr>
              <a:t> A wide range of </a:t>
            </a:r>
            <a:r>
              <a:rPr lang="en-US" altLang="en-US" dirty="0">
                <a:solidFill>
                  <a:srgbClr val="FF0000"/>
                </a:solidFill>
                <a:latin typeface="Times New Roman" panose="02020603050405020304" pitchFamily="18" charset="0"/>
                <a:cs typeface="Times New Roman" panose="02020603050405020304" pitchFamily="18" charset="0"/>
              </a:rPr>
              <a:t>genetic studies </a:t>
            </a:r>
            <a:r>
              <a:rPr lang="en-US" altLang="en-US" dirty="0">
                <a:latin typeface="Times New Roman" panose="02020603050405020304" pitchFamily="18" charset="0"/>
                <a:cs typeface="Times New Roman" panose="02020603050405020304" pitchFamily="18" charset="0"/>
              </a:rPr>
              <a:t>strongly suggest a </a:t>
            </a:r>
            <a:r>
              <a:rPr lang="en-US" altLang="en-US" dirty="0">
                <a:solidFill>
                  <a:srgbClr val="7030A0"/>
                </a:solidFill>
                <a:latin typeface="Times New Roman" panose="02020603050405020304" pitchFamily="18" charset="0"/>
                <a:cs typeface="Times New Roman" panose="02020603050405020304" pitchFamily="18" charset="0"/>
              </a:rPr>
              <a:t>genetic component to the inheritance of schizophrenia </a:t>
            </a:r>
            <a:r>
              <a:rPr lang="en-US" altLang="en-US" dirty="0">
                <a:latin typeface="Times New Roman" panose="02020603050405020304" pitchFamily="18" charset="0"/>
                <a:cs typeface="Times New Roman" panose="02020603050405020304" pitchFamily="18" charset="0"/>
              </a:rPr>
              <a:t>that outweighs the environmental influence</a:t>
            </a:r>
          </a:p>
          <a:p>
            <a:pPr>
              <a:buFont typeface="Wingdings" pitchFamily="2" charset="2"/>
              <a:buChar char="ü"/>
            </a:pPr>
            <a:r>
              <a:rPr lang="en-US" altLang="en-US" dirty="0">
                <a:latin typeface="Times New Roman" panose="02020603050405020304" pitchFamily="18" charset="0"/>
                <a:cs typeface="Times New Roman" panose="02020603050405020304" pitchFamily="18" charset="0"/>
              </a:rPr>
              <a:t> Those genetic studies include: </a:t>
            </a:r>
          </a:p>
          <a:p>
            <a:pPr lvl="1">
              <a:buFont typeface="Wingdings" pitchFamily="2" charset="2"/>
              <a:buChar char="ü"/>
            </a:pPr>
            <a:r>
              <a:rPr lang="en-US" altLang="en-US" sz="2800" dirty="0">
                <a:solidFill>
                  <a:srgbClr val="7030A0"/>
                </a:solidFill>
                <a:latin typeface="Times New Roman" panose="02020603050405020304" pitchFamily="18" charset="0"/>
                <a:cs typeface="Times New Roman" panose="02020603050405020304" pitchFamily="18" charset="0"/>
              </a:rPr>
              <a:t> Family studies </a:t>
            </a:r>
          </a:p>
          <a:p>
            <a:pPr lvl="1">
              <a:buFont typeface="Wingdings" pitchFamily="2" charset="2"/>
              <a:buChar char="ü"/>
            </a:pPr>
            <a:r>
              <a:rPr lang="en-US" altLang="en-US" sz="2800" dirty="0">
                <a:solidFill>
                  <a:srgbClr val="7030A0"/>
                </a:solidFill>
                <a:latin typeface="Times New Roman" panose="02020603050405020304" pitchFamily="18" charset="0"/>
                <a:cs typeface="Times New Roman" panose="02020603050405020304" pitchFamily="18" charset="0"/>
              </a:rPr>
              <a:t> Twin studies</a:t>
            </a:r>
          </a:p>
          <a:p>
            <a:pPr lvl="1">
              <a:buFont typeface="Wingdings" pitchFamily="2" charset="2"/>
              <a:buChar char="ü"/>
            </a:pPr>
            <a:r>
              <a:rPr lang="en-US" altLang="en-US" sz="2800" dirty="0">
                <a:solidFill>
                  <a:srgbClr val="7030A0"/>
                </a:solidFill>
                <a:latin typeface="Times New Roman" panose="02020603050405020304" pitchFamily="18" charset="0"/>
                <a:cs typeface="Times New Roman" panose="02020603050405020304" pitchFamily="18" charset="0"/>
              </a:rPr>
              <a:t> Chromosomal studies</a:t>
            </a:r>
          </a:p>
          <a:p>
            <a:pPr>
              <a:lnSpc>
                <a:spcPct val="80000"/>
              </a:lnSpc>
              <a:buNone/>
            </a:pPr>
            <a:endParaRPr lang="en-US" alt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1D23175-49C4-FD4E-8875-1BF1DD08C2AA}"/>
              </a:ext>
            </a:extLst>
          </p:cNvPr>
          <p:cNvPicPr>
            <a:picLocks noChangeAspect="1"/>
          </p:cNvPicPr>
          <p:nvPr/>
        </p:nvPicPr>
        <p:blipFill>
          <a:blip r:embed="rId2"/>
          <a:stretch>
            <a:fillRect/>
          </a:stretch>
        </p:blipFill>
        <p:spPr>
          <a:xfrm>
            <a:off x="6526923" y="3967109"/>
            <a:ext cx="4826877" cy="2633716"/>
          </a:xfrm>
          <a:prstGeom prst="rect">
            <a:avLst/>
          </a:prstGeom>
        </p:spPr>
      </p:pic>
    </p:spTree>
    <p:extLst>
      <p:ext uri="{BB962C8B-B14F-4D97-AF65-F5344CB8AC3E}">
        <p14:creationId xmlns:p14="http://schemas.microsoft.com/office/powerpoint/2010/main" val="783981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 calcmode="lin" valueType="num">
                                      <p:cBhvr additive="base">
                                        <p:cTn id="7"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507">
                                            <p:txEl>
                                              <p:pRg st="3" end="3"/>
                                            </p:txEl>
                                          </p:spTgt>
                                        </p:tgtEl>
                                        <p:attrNameLst>
                                          <p:attrName>style.visibility</p:attrName>
                                        </p:attrNameLst>
                                      </p:cBhvr>
                                      <p:to>
                                        <p:strVal val="visible"/>
                                      </p:to>
                                    </p:set>
                                    <p:anim calcmode="lin" valueType="num">
                                      <p:cBhvr additive="base">
                                        <p:cTn id="11"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50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507">
                                            <p:txEl>
                                              <p:pRg st="4" end="4"/>
                                            </p:txEl>
                                          </p:spTgt>
                                        </p:tgtEl>
                                        <p:attrNameLst>
                                          <p:attrName>style.visibility</p:attrName>
                                        </p:attrNameLst>
                                      </p:cBhvr>
                                      <p:to>
                                        <p:strVal val="visible"/>
                                      </p:to>
                                    </p:set>
                                    <p:anim calcmode="lin" valueType="num">
                                      <p:cBhvr additive="base">
                                        <p:cTn id="15"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50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507">
                                            <p:txEl>
                                              <p:pRg st="5" end="5"/>
                                            </p:txEl>
                                          </p:spTgt>
                                        </p:tgtEl>
                                        <p:attrNameLst>
                                          <p:attrName>style.visibility</p:attrName>
                                        </p:attrNameLst>
                                      </p:cBhvr>
                                      <p:to>
                                        <p:strVal val="visible"/>
                                      </p:to>
                                    </p:set>
                                    <p:anim calcmode="lin" valueType="num">
                                      <p:cBhvr additive="base">
                                        <p:cTn id="19"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 calcmode="lin" valueType="num">
                                      <p:cBhvr additive="base">
                                        <p:cTn id="23" dur="500" fill="hold"/>
                                        <p:tgtEl>
                                          <p:spTgt spid="21507">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5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6" descr="http://www.schizophrenia.com/sz.images/schizophrenia.ris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59677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38200" y="231526"/>
            <a:ext cx="10515600" cy="1325563"/>
          </a:xfrm>
        </p:spPr>
        <p:txBody>
          <a:bodyPr>
            <a:normAutofit/>
          </a:bodyPr>
          <a:lstStyle/>
          <a:p>
            <a:pPr eaLnBrk="1" hangingPunct="1"/>
            <a:r>
              <a:rPr lang="en-CA" altLang="en-US">
                <a:latin typeface="Times New Roman" panose="02020603050405020304" pitchFamily="18" charset="0"/>
                <a:cs typeface="Times New Roman" panose="02020603050405020304" pitchFamily="18" charset="0"/>
              </a:rPr>
              <a:t>Schizophrenia: Genes plus stressors </a:t>
            </a:r>
          </a:p>
        </p:txBody>
      </p:sp>
      <p:pic>
        <p:nvPicPr>
          <p:cNvPr id="30724" name="Picture 2" descr="http://www.cnsspectrums.com/userdocs/articleimages/75/0807Stahl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57090"/>
            <a:ext cx="5486400" cy="503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p:cNvSpPr txBox="1">
            <a:spLocks noChangeArrowheads="1"/>
          </p:cNvSpPr>
          <p:nvPr/>
        </p:nvSpPr>
        <p:spPr bwMode="auto">
          <a:xfrm>
            <a:off x="6324600" y="1557089"/>
            <a:ext cx="5257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CA" altLang="en-US" sz="2200" dirty="0">
                <a:latin typeface="Times New Roman" panose="02020603050405020304" pitchFamily="18" charset="0"/>
                <a:cs typeface="Times New Roman" panose="02020603050405020304" pitchFamily="18" charset="0"/>
              </a:rPr>
              <a:t>Schizophrenia is </a:t>
            </a:r>
            <a:r>
              <a:rPr lang="en-CA" altLang="en-US" sz="2200" dirty="0">
                <a:solidFill>
                  <a:srgbClr val="FF0000"/>
                </a:solidFill>
                <a:latin typeface="Times New Roman" panose="02020603050405020304" pitchFamily="18" charset="0"/>
                <a:cs typeface="Times New Roman" panose="02020603050405020304" pitchFamily="18" charset="0"/>
              </a:rPr>
              <a:t>mostly caused by various possible combinations of </a:t>
            </a:r>
            <a:r>
              <a:rPr lang="en-CA" altLang="en-US" sz="2200" b="1" dirty="0">
                <a:solidFill>
                  <a:srgbClr val="0070C0"/>
                </a:solidFill>
                <a:latin typeface="Times New Roman" panose="02020603050405020304" pitchFamily="18" charset="0"/>
                <a:cs typeface="Times New Roman" panose="02020603050405020304" pitchFamily="18" charset="0"/>
              </a:rPr>
              <a:t>many different genes</a:t>
            </a:r>
            <a:r>
              <a:rPr lang="en-CA" altLang="en-US" sz="2200" dirty="0">
                <a:latin typeface="Times New Roman" panose="02020603050405020304" pitchFamily="18" charset="0"/>
                <a:cs typeface="Times New Roman" panose="02020603050405020304" pitchFamily="18" charset="0"/>
              </a:rPr>
              <a:t> (</a:t>
            </a:r>
            <a:r>
              <a:rPr lang="en-CA" altLang="en-US" sz="2000" dirty="0">
                <a:latin typeface="Times New Roman" panose="02020603050405020304" pitchFamily="18" charset="0"/>
                <a:cs typeface="Times New Roman" panose="02020603050405020304" pitchFamily="18" charset="0"/>
              </a:rPr>
              <a:t>which are involved in neurodevelopment, neuronal connectivity and synaptogenesis</a:t>
            </a:r>
            <a:r>
              <a:rPr lang="en-CA" altLang="en-US" sz="2200" dirty="0">
                <a:latin typeface="Times New Roman" panose="02020603050405020304" pitchFamily="18" charset="0"/>
                <a:cs typeface="Times New Roman" panose="02020603050405020304" pitchFamily="18" charset="0"/>
              </a:rPr>
              <a:t>)</a:t>
            </a:r>
            <a:r>
              <a:rPr lang="en-CA" altLang="en-US" sz="2200" dirty="0">
                <a:solidFill>
                  <a:srgbClr val="FF0000"/>
                </a:solidFill>
                <a:latin typeface="Times New Roman" panose="02020603050405020304" pitchFamily="18" charset="0"/>
                <a:cs typeface="Times New Roman" panose="02020603050405020304" pitchFamily="18" charset="0"/>
              </a:rPr>
              <a:t> </a:t>
            </a:r>
            <a:r>
              <a:rPr lang="en-CA" altLang="en-US" sz="2200" b="1" i="1" u="sng" dirty="0">
                <a:solidFill>
                  <a:srgbClr val="FF0000"/>
                </a:solidFill>
                <a:latin typeface="Times New Roman" panose="02020603050405020304" pitchFamily="18" charset="0"/>
                <a:cs typeface="Times New Roman" panose="02020603050405020304" pitchFamily="18" charset="0"/>
              </a:rPr>
              <a:t>plus</a:t>
            </a:r>
            <a:r>
              <a:rPr lang="en-CA" altLang="en-US" sz="2200" u="sng" dirty="0">
                <a:solidFill>
                  <a:srgbClr val="FF0000"/>
                </a:solidFill>
                <a:latin typeface="Times New Roman" panose="02020603050405020304" pitchFamily="18" charset="0"/>
                <a:cs typeface="Times New Roman" panose="02020603050405020304" pitchFamily="18" charset="0"/>
              </a:rPr>
              <a:t> </a:t>
            </a:r>
            <a:r>
              <a:rPr lang="en-CA" altLang="en-US" sz="2200" b="1" dirty="0">
                <a:solidFill>
                  <a:srgbClr val="0070C0"/>
                </a:solidFill>
                <a:latin typeface="Times New Roman" panose="02020603050405020304" pitchFamily="18" charset="0"/>
                <a:cs typeface="Times New Roman" panose="02020603050405020304" pitchFamily="18" charset="0"/>
              </a:rPr>
              <a:t>stressors from the environment </a:t>
            </a:r>
            <a:r>
              <a:rPr lang="en-CA" altLang="en-US" sz="2200" dirty="0">
                <a:latin typeface="Times New Roman" panose="02020603050405020304" pitchFamily="18" charset="0"/>
                <a:cs typeface="Times New Roman" panose="02020603050405020304" pitchFamily="18" charset="0"/>
              </a:rPr>
              <a:t>conspiring</a:t>
            </a:r>
            <a:r>
              <a:rPr lang="en-CA" altLang="en-US" sz="2200" dirty="0">
                <a:solidFill>
                  <a:srgbClr val="FF0000"/>
                </a:solidFill>
                <a:latin typeface="Times New Roman" panose="02020603050405020304" pitchFamily="18" charset="0"/>
                <a:cs typeface="Times New Roman" panose="02020603050405020304" pitchFamily="18" charset="0"/>
              </a:rPr>
              <a:t> </a:t>
            </a:r>
            <a:r>
              <a:rPr lang="en-CA" altLang="en-US" sz="2200" dirty="0">
                <a:latin typeface="Times New Roman" panose="02020603050405020304" pitchFamily="18" charset="0"/>
                <a:cs typeface="Times New Roman" panose="02020603050405020304" pitchFamily="18" charset="0"/>
              </a:rPr>
              <a:t>to cause abnormal neurodevelopment. </a:t>
            </a:r>
          </a:p>
          <a:p>
            <a:pPr algn="l" eaLnBrk="1" hangingPunct="1"/>
            <a:r>
              <a:rPr lang="en-CA" altLang="en-US" sz="2200" dirty="0">
                <a:latin typeface="Times New Roman" panose="02020603050405020304" pitchFamily="18" charset="0"/>
                <a:cs typeface="Times New Roman" panose="02020603050405020304" pitchFamily="18" charset="0"/>
              </a:rPr>
              <a:t>There is also abnormal neurotransmission at glutamate synapses, possibly involving </a:t>
            </a:r>
          </a:p>
          <a:p>
            <a:pPr algn="l" eaLnBrk="1" hangingPunct="1"/>
            <a:r>
              <a:rPr lang="en-CA" altLang="en-US" sz="2200" dirty="0">
                <a:latin typeface="Times New Roman" panose="02020603050405020304" pitchFamily="18" charset="0"/>
                <a:cs typeface="Times New Roman" panose="02020603050405020304" pitchFamily="18" charset="0"/>
              </a:rPr>
              <a:t>hypofunctional NMDA receptors </a:t>
            </a:r>
          </a:p>
          <a:p>
            <a:pPr algn="l" eaLnBrk="1" hangingPunct="1"/>
            <a:endParaRPr lang="en-CA" altLang="en-US" sz="1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1924AF5-71F2-734D-B266-FF4234603317}"/>
              </a:ext>
            </a:extLst>
          </p:cNvPr>
          <p:cNvSpPr txBox="1"/>
          <p:nvPr/>
        </p:nvSpPr>
        <p:spPr>
          <a:xfrm>
            <a:off x="6679406" y="5756700"/>
            <a:ext cx="4548187" cy="830997"/>
          </a:xfrm>
          <a:prstGeom prst="rect">
            <a:avLst/>
          </a:prstGeom>
          <a:noFill/>
        </p:spPr>
        <p:txBody>
          <a:bodyPr wrap="square" rtlCol="0">
            <a:spAutoFit/>
          </a:bodyPr>
          <a:lstStyle/>
          <a:p>
            <a:r>
              <a:rPr lang="en-CA" altLang="en-US" sz="1600">
                <a:latin typeface="Times New Roman" panose="02020603050405020304" pitchFamily="18" charset="0"/>
                <a:cs typeface="Times New Roman" panose="02020603050405020304" pitchFamily="18" charset="0"/>
              </a:rPr>
              <a:t>Stephen M The Genetics Of Schizophrenia </a:t>
            </a:r>
            <a:r>
              <a:rPr lang="en-CA" altLang="en-US" sz="1600" err="1">
                <a:latin typeface="Times New Roman" panose="02020603050405020304" pitchFamily="18" charset="0"/>
                <a:cs typeface="Times New Roman" panose="02020603050405020304" pitchFamily="18" charset="0"/>
              </a:rPr>
              <a:t>Converge,Upon,The</a:t>
            </a:r>
            <a:r>
              <a:rPr lang="en-CA" altLang="en-US" sz="1600">
                <a:latin typeface="Times New Roman" panose="02020603050405020304" pitchFamily="18" charset="0"/>
                <a:cs typeface="Times New Roman" panose="02020603050405020304" pitchFamily="18" charset="0"/>
              </a:rPr>
              <a:t> NMDA Glutamate Receptor, CNS </a:t>
            </a:r>
            <a:r>
              <a:rPr lang="en-CA" altLang="en-US" sz="1600" err="1">
                <a:latin typeface="Times New Roman" panose="02020603050405020304" pitchFamily="18" charset="0"/>
                <a:cs typeface="Times New Roman" panose="02020603050405020304" pitchFamily="18" charset="0"/>
              </a:rPr>
              <a:t>Spectr</a:t>
            </a:r>
            <a:r>
              <a:rPr lang="en-CA" altLang="en-US" sz="1600">
                <a:latin typeface="Times New Roman" panose="02020603050405020304" pitchFamily="18" charset="0"/>
                <a:cs typeface="Times New Roman" panose="02020603050405020304" pitchFamily="18" charset="0"/>
              </a:rPr>
              <a:t>. 2007</a:t>
            </a:r>
          </a:p>
        </p:txBody>
      </p:sp>
    </p:spTree>
    <p:extLst>
      <p:ext uri="{BB962C8B-B14F-4D97-AF65-F5344CB8AC3E}">
        <p14:creationId xmlns:p14="http://schemas.microsoft.com/office/powerpoint/2010/main" val="232588885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r>
              <a:rPr lang="en-US" altLang="en-US">
                <a:latin typeface="Times New Roman" panose="02020603050405020304" pitchFamily="18" charset="0"/>
                <a:cs typeface="Times New Roman" panose="02020603050405020304" pitchFamily="18" charset="0"/>
              </a:rPr>
              <a:t>Etiology</a:t>
            </a:r>
          </a:p>
        </p:txBody>
      </p:sp>
      <p:sp>
        <p:nvSpPr>
          <p:cNvPr id="21507" name="Rectangle 3"/>
          <p:cNvSpPr>
            <a:spLocks noGrp="1" noChangeArrowheads="1"/>
          </p:cNvSpPr>
          <p:nvPr>
            <p:ph idx="1"/>
          </p:nvPr>
        </p:nvSpPr>
        <p:spPr>
          <a:xfrm>
            <a:off x="838200" y="1690688"/>
            <a:ext cx="10515600" cy="4910137"/>
          </a:xfrm>
        </p:spPr>
        <p:txBody>
          <a:bodyPr>
            <a:normAutofit/>
          </a:bodyPr>
          <a:lstStyle/>
          <a:p>
            <a:pPr>
              <a:lnSpc>
                <a:spcPct val="80000"/>
              </a:lnSpc>
              <a:buNone/>
            </a:pPr>
            <a:r>
              <a:rPr lang="en-US" altLang="en-US" sz="3000" b="1" i="1" u="sng" dirty="0">
                <a:solidFill>
                  <a:srgbClr val="0070C0"/>
                </a:solidFill>
                <a:latin typeface="Times New Roman" panose="02020603050405020304" pitchFamily="18" charset="0"/>
                <a:cs typeface="Times New Roman" panose="02020603050405020304" pitchFamily="18" charset="0"/>
              </a:rPr>
              <a:t>7-</a:t>
            </a:r>
            <a:r>
              <a:rPr lang="en-US" altLang="en-US" b="1" i="1" u="sng" dirty="0">
                <a:solidFill>
                  <a:srgbClr val="0070C0"/>
                </a:solidFill>
                <a:latin typeface="Times New Roman" panose="02020603050405020304" pitchFamily="18" charset="0"/>
                <a:cs typeface="Times New Roman" panose="02020603050405020304" pitchFamily="18" charset="0"/>
              </a:rPr>
              <a:t> Seventh theory</a:t>
            </a:r>
          </a:p>
          <a:p>
            <a:pPr>
              <a:lnSpc>
                <a:spcPct val="80000"/>
              </a:lnSpc>
              <a:buFont typeface="Wingdings" pitchFamily="2" charset="2"/>
              <a:buChar char="ü"/>
            </a:pPr>
            <a:r>
              <a:rPr lang="en-US" altLang="en-US" b="1" i="1" dirty="0">
                <a:solidFill>
                  <a:srgbClr val="0070C0"/>
                </a:solidFill>
                <a:latin typeface="Times New Roman" panose="02020603050405020304" pitchFamily="18" charset="0"/>
                <a:cs typeface="Times New Roman" panose="02020603050405020304" pitchFamily="18" charset="0"/>
              </a:rPr>
              <a:t> </a:t>
            </a:r>
            <a:r>
              <a:rPr lang="en-US" altLang="en-US" b="1" i="1" u="sng" dirty="0">
                <a:solidFill>
                  <a:srgbClr val="0070C0"/>
                </a:solidFill>
                <a:latin typeface="Times New Roman" panose="02020603050405020304" pitchFamily="18" charset="0"/>
                <a:cs typeface="Times New Roman" panose="02020603050405020304" pitchFamily="18" charset="0"/>
              </a:rPr>
              <a:t>Psychosocial Factors:</a:t>
            </a:r>
          </a:p>
          <a:p>
            <a:pPr>
              <a:lnSpc>
                <a:spcPct val="80000"/>
              </a:lnSpc>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In family dynamics studies</a:t>
            </a:r>
          </a:p>
          <a:p>
            <a:pPr lvl="1">
              <a:lnSpc>
                <a:spcPct val="80000"/>
              </a:lnSpc>
              <a:buFont typeface="Wingdings" pitchFamily="2" charset="2"/>
              <a:buChar char="Ø"/>
            </a:pPr>
            <a:r>
              <a:rPr lang="en-US" altLang="en-US" dirty="0">
                <a:latin typeface="Times New Roman" panose="02020603050405020304" pitchFamily="18" charset="0"/>
                <a:cs typeface="Times New Roman" panose="02020603050405020304" pitchFamily="18" charset="0"/>
              </a:rPr>
              <a:t> No well-controlled evidence indicates specific family pattern plays a causative role in the development of schizophrenia</a:t>
            </a:r>
          </a:p>
          <a:p>
            <a:pPr lvl="1">
              <a:lnSpc>
                <a:spcPct val="80000"/>
              </a:lnSpc>
              <a:buFont typeface="Wingdings" pitchFamily="2" charset="2"/>
              <a:buChar char="Ø"/>
            </a:pPr>
            <a:r>
              <a:rPr lang="en-US" altLang="en-US" dirty="0">
                <a:latin typeface="Times New Roman" panose="02020603050405020304" pitchFamily="18" charset="0"/>
                <a:cs typeface="Times New Roman" panose="02020603050405020304" pitchFamily="18" charset="0"/>
              </a:rPr>
              <a:t> Schizophrenic mother (No evidence)</a:t>
            </a:r>
          </a:p>
          <a:p>
            <a:pPr>
              <a:lnSpc>
                <a:spcPct val="80000"/>
              </a:lnSpc>
              <a:buFont typeface="Wingdings" pitchFamily="2" charset="2"/>
              <a:buChar char="ü"/>
            </a:pPr>
            <a:endParaRPr lang="en-US" altLang="en-US" dirty="0">
              <a:latin typeface="Times New Roman" panose="02020603050405020304" pitchFamily="18" charset="0"/>
              <a:cs typeface="Times New Roman" panose="02020603050405020304" pitchFamily="18" charset="0"/>
            </a:endParaRPr>
          </a:p>
          <a:p>
            <a:pPr>
              <a:lnSpc>
                <a:spcPct val="80000"/>
              </a:lnSpc>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High Expressed Emotion (High EE) family: </a:t>
            </a:r>
          </a:p>
          <a:p>
            <a:pPr lvl="1">
              <a:lnSpc>
                <a:spcPct val="80000"/>
              </a:lnSpc>
              <a:buFont typeface="Wingdings" pitchFamily="2" charset="2"/>
              <a:buChar char="Ø"/>
            </a:pPr>
            <a:r>
              <a:rPr lang="en-US" altLang="en-US" dirty="0">
                <a:latin typeface="Times New Roman" panose="02020603050405020304" pitchFamily="18" charset="0"/>
                <a:cs typeface="Times New Roman" panose="02020603050405020304" pitchFamily="18" charset="0"/>
              </a:rPr>
              <a:t> Increase risk of relapse</a:t>
            </a:r>
          </a:p>
          <a:p>
            <a:pPr marL="0" indent="0">
              <a:buNone/>
            </a:pPr>
            <a:endParaRPr lang="en-US" alt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40202D2-D402-604D-B88E-1701C17D8DB9}"/>
              </a:ext>
            </a:extLst>
          </p:cNvPr>
          <p:cNvPicPr>
            <a:picLocks noChangeAspect="1"/>
          </p:cNvPicPr>
          <p:nvPr/>
        </p:nvPicPr>
        <p:blipFill>
          <a:blip r:embed="rId2"/>
          <a:stretch>
            <a:fillRect/>
          </a:stretch>
        </p:blipFill>
        <p:spPr>
          <a:xfrm>
            <a:off x="8272463" y="3673366"/>
            <a:ext cx="3081337" cy="2927459"/>
          </a:xfrm>
          <a:prstGeom prst="rect">
            <a:avLst/>
          </a:prstGeom>
        </p:spPr>
      </p:pic>
    </p:spTree>
    <p:extLst>
      <p:ext uri="{BB962C8B-B14F-4D97-AF65-F5344CB8AC3E}">
        <p14:creationId xmlns:p14="http://schemas.microsoft.com/office/powerpoint/2010/main" val="2361451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ssolv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dissolve">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dissolve">
                                      <p:cBhvr>
                                        <p:cTn id="32" dur="500"/>
                                        <p:tgtEl>
                                          <p:spTgt spid="2150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1507">
                                            <p:txEl>
                                              <p:pRg st="7" end="7"/>
                                            </p:txEl>
                                          </p:spTgt>
                                        </p:tgtEl>
                                        <p:attrNameLst>
                                          <p:attrName>style.visibility</p:attrName>
                                        </p:attrNameLst>
                                      </p:cBhvr>
                                      <p:to>
                                        <p:strVal val="visible"/>
                                      </p:to>
                                    </p:set>
                                    <p:animEffect transition="in" filter="dissolve">
                                      <p:cBhvr>
                                        <p:cTn id="37"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838200" y="236538"/>
            <a:ext cx="10515600" cy="1325563"/>
          </a:xfrm>
        </p:spPr>
        <p:txBody>
          <a:bodyPr>
            <a:normAutofit/>
          </a:bodyPr>
          <a:lstStyle/>
          <a:p>
            <a:pPr eaLnBrk="1" hangingPunct="1"/>
            <a:r>
              <a:rPr lang="en-CA" altLang="en-US">
                <a:latin typeface="Times New Roman" panose="02020603050405020304" pitchFamily="18" charset="0"/>
                <a:cs typeface="Times New Roman" panose="02020603050405020304" pitchFamily="18" charset="0"/>
              </a:rPr>
              <a:t>Weight of different RF: Family history comes first</a:t>
            </a:r>
          </a:p>
        </p:txBody>
      </p:sp>
      <p:pic>
        <p:nvPicPr>
          <p:cNvPr id="32772" name="Picture 2" descr="http://www.schizophrenia.com/sz.images/sz.risk.od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62101"/>
            <a:ext cx="10515600" cy="468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4"/>
          <p:cNvSpPr txBox="1">
            <a:spLocks noChangeArrowheads="1"/>
          </p:cNvSpPr>
          <p:nvPr/>
        </p:nvSpPr>
        <p:spPr bwMode="auto">
          <a:xfrm>
            <a:off x="9296400" y="6376988"/>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CA" altLang="en-US">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PLOS Medicine</a:t>
            </a:r>
            <a:endParaRPr lang="en-CA"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257221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EBD576-84AD-3C4B-B395-0341B52AC986}"/>
              </a:ext>
            </a:extLst>
          </p:cNvPr>
          <p:cNvPicPr>
            <a:picLocks noChangeAspect="1"/>
          </p:cNvPicPr>
          <p:nvPr/>
        </p:nvPicPr>
        <p:blipFill>
          <a:blip r:embed="rId2"/>
          <a:stretch>
            <a:fillRect/>
          </a:stretch>
        </p:blipFill>
        <p:spPr>
          <a:xfrm>
            <a:off x="838200" y="1804988"/>
            <a:ext cx="10515600" cy="4381500"/>
          </a:xfrm>
          <a:prstGeom prst="rect">
            <a:avLst/>
          </a:prstGeom>
        </p:spPr>
      </p:pic>
      <p:sp>
        <p:nvSpPr>
          <p:cNvPr id="3" name="Title 2">
            <a:extLst>
              <a:ext uri="{FF2B5EF4-FFF2-40B4-BE49-F238E27FC236}">
                <a16:creationId xmlns:a16="http://schemas.microsoft.com/office/drawing/2014/main" id="{01721E70-FB70-6243-A578-2EDF1071375F}"/>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Diagnosis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2844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eaLnBrk="1" hangingPunct="1"/>
            <a:r>
              <a:rPr lang="en-US" altLang="en-US">
                <a:latin typeface="Times New Roman" panose="02020603050405020304" pitchFamily="18" charset="0"/>
                <a:cs typeface="Times New Roman" panose="02020603050405020304" pitchFamily="18" charset="0"/>
              </a:rPr>
              <a:t>Diagnosis </a:t>
            </a:r>
          </a:p>
        </p:txBody>
      </p:sp>
      <p:sp>
        <p:nvSpPr>
          <p:cNvPr id="33795" name="Rectangle 3"/>
          <p:cNvSpPr>
            <a:spLocks noGrp="1" noChangeArrowheads="1"/>
          </p:cNvSpPr>
          <p:nvPr>
            <p:ph idx="1"/>
          </p:nvPr>
        </p:nvSpPr>
        <p:spPr/>
        <p:txBody>
          <a:bodyPr>
            <a:normAutofit/>
          </a:bodyPr>
          <a:lstStyle/>
          <a:p>
            <a:pPr eaLnBrk="1" hangingPunct="1">
              <a:lnSpc>
                <a:spcPct val="90000"/>
              </a:lnSpc>
              <a:buFont typeface="Wingdings" pitchFamily="2" charset="2"/>
              <a:buChar char="Ø"/>
            </a:pPr>
            <a:r>
              <a:rPr lang="en-US" altLang="en-US" b="1" i="1" u="sng">
                <a:solidFill>
                  <a:srgbClr val="7030A0"/>
                </a:solidFill>
                <a:latin typeface="Times New Roman" panose="02020603050405020304" pitchFamily="18" charset="0"/>
                <a:cs typeface="Times New Roman" panose="02020603050405020304" pitchFamily="18" charset="0"/>
              </a:rPr>
              <a:t> DSM-5 Diagnostic Criteria for Schizophrenia:</a:t>
            </a:r>
          </a:p>
          <a:p>
            <a:pPr eaLnBrk="1" hangingPunct="1">
              <a:lnSpc>
                <a:spcPct val="90000"/>
              </a:lnSpc>
              <a:buFontTx/>
              <a:buNone/>
            </a:pPr>
            <a:r>
              <a:rPr lang="en-US" altLang="en-US">
                <a:latin typeface="Times New Roman" panose="02020603050405020304" pitchFamily="18" charset="0"/>
                <a:cs typeface="Times New Roman" panose="02020603050405020304" pitchFamily="18" charset="0"/>
              </a:rPr>
              <a:t> A- </a:t>
            </a:r>
            <a:r>
              <a:rPr lang="en-US" altLang="en-US" b="1" i="1" u="sng">
                <a:solidFill>
                  <a:srgbClr val="FF0000"/>
                </a:solidFill>
                <a:latin typeface="Times New Roman" panose="02020603050405020304" pitchFamily="18" charset="0"/>
                <a:cs typeface="Times New Roman" panose="02020603050405020304" pitchFamily="18" charset="0"/>
              </a:rPr>
              <a:t>Two or more </a:t>
            </a:r>
            <a:r>
              <a:rPr lang="en-US" altLang="en-US">
                <a:latin typeface="Times New Roman" panose="02020603050405020304" pitchFamily="18" charset="0"/>
                <a:cs typeface="Times New Roman" panose="02020603050405020304" pitchFamily="18" charset="0"/>
              </a:rPr>
              <a:t>of the following </a:t>
            </a:r>
            <a:r>
              <a:rPr lang="en-US" altLang="en-US" b="1" i="1" u="sng">
                <a:solidFill>
                  <a:srgbClr val="FF0000"/>
                </a:solidFill>
                <a:latin typeface="Times New Roman" panose="02020603050405020304" pitchFamily="18" charset="0"/>
                <a:cs typeface="Times New Roman" panose="02020603050405020304" pitchFamily="18" charset="0"/>
              </a:rPr>
              <a:t>characteristic symptoms </a:t>
            </a:r>
            <a:r>
              <a:rPr lang="en-US" altLang="en-US">
                <a:latin typeface="Times New Roman" panose="02020603050405020304" pitchFamily="18" charset="0"/>
                <a:cs typeface="Times New Roman" panose="02020603050405020304" pitchFamily="18" charset="0"/>
              </a:rPr>
              <a:t>for </a:t>
            </a:r>
            <a:r>
              <a:rPr lang="en-US" altLang="en-US" b="1" i="1" u="sng">
                <a:solidFill>
                  <a:srgbClr val="FF0000"/>
                </a:solidFill>
                <a:latin typeface="Times New Roman" panose="02020603050405020304" pitchFamily="18" charset="0"/>
                <a:cs typeface="Times New Roman" panose="02020603050405020304" pitchFamily="18" charset="0"/>
              </a:rPr>
              <a:t>one month</a:t>
            </a:r>
            <a:r>
              <a:rPr lang="en-US" altLang="en-US">
                <a:latin typeface="Times New Roman" panose="02020603050405020304" pitchFamily="18" charset="0"/>
                <a:cs typeface="Times New Roman" panose="02020603050405020304" pitchFamily="18" charset="0"/>
              </a:rPr>
              <a:t>, at </a:t>
            </a:r>
            <a:r>
              <a:rPr lang="en-US" altLang="en-US" b="1" i="1" u="sng">
                <a:solidFill>
                  <a:srgbClr val="FF0000"/>
                </a:solidFill>
                <a:latin typeface="Times New Roman" panose="02020603050405020304" pitchFamily="18" charset="0"/>
                <a:cs typeface="Times New Roman" panose="02020603050405020304" pitchFamily="18" charset="0"/>
              </a:rPr>
              <a:t>least one of them is (1), (2) or (3)</a:t>
            </a:r>
          </a:p>
          <a:p>
            <a:pPr marL="971550" lvl="1" indent="-514350">
              <a:buFont typeface="+mj-lt"/>
              <a:buAutoNum type="arabicPeriod"/>
            </a:pPr>
            <a:r>
              <a:rPr lang="en-US" altLang="en-US" sz="2800">
                <a:solidFill>
                  <a:srgbClr val="0070C0"/>
                </a:solidFill>
                <a:latin typeface="Times New Roman" panose="02020603050405020304" pitchFamily="18" charset="0"/>
                <a:cs typeface="Times New Roman" panose="02020603050405020304" pitchFamily="18" charset="0"/>
              </a:rPr>
              <a:t>Delusions</a:t>
            </a:r>
          </a:p>
          <a:p>
            <a:pPr marL="971550" lvl="1" indent="-514350">
              <a:buFont typeface="+mj-lt"/>
              <a:buAutoNum type="arabicPeriod"/>
            </a:pPr>
            <a:r>
              <a:rPr lang="en-US" altLang="en-US" sz="2800">
                <a:solidFill>
                  <a:srgbClr val="0070C0"/>
                </a:solidFill>
                <a:latin typeface="Times New Roman" panose="02020603050405020304" pitchFamily="18" charset="0"/>
                <a:cs typeface="Times New Roman" panose="02020603050405020304" pitchFamily="18" charset="0"/>
              </a:rPr>
              <a:t>Hallucinations </a:t>
            </a:r>
          </a:p>
          <a:p>
            <a:pPr marL="971550" lvl="1" indent="-514350">
              <a:buFont typeface="+mj-lt"/>
              <a:buAutoNum type="arabicPeriod"/>
            </a:pPr>
            <a:r>
              <a:rPr lang="en-US" altLang="en-US" sz="2800">
                <a:solidFill>
                  <a:srgbClr val="0070C0"/>
                </a:solidFill>
                <a:latin typeface="Times New Roman" panose="02020603050405020304" pitchFamily="18" charset="0"/>
                <a:cs typeface="Times New Roman" panose="02020603050405020304" pitchFamily="18" charset="0"/>
              </a:rPr>
              <a:t>Disorganized speech (Frequent derailment or incoherence)</a:t>
            </a:r>
          </a:p>
          <a:p>
            <a:pPr marL="971550" lvl="1" indent="-514350">
              <a:buFont typeface="+mj-lt"/>
              <a:buAutoNum type="arabicPeriod"/>
            </a:pPr>
            <a:r>
              <a:rPr lang="en-US" altLang="en-US" sz="2800">
                <a:solidFill>
                  <a:srgbClr val="0070C0"/>
                </a:solidFill>
                <a:latin typeface="Times New Roman" panose="02020603050405020304" pitchFamily="18" charset="0"/>
                <a:cs typeface="Times New Roman" panose="02020603050405020304" pitchFamily="18" charset="0"/>
              </a:rPr>
              <a:t>Grossly disorganized or catatonic behavior</a:t>
            </a:r>
          </a:p>
          <a:p>
            <a:pPr marL="971550" lvl="1" indent="-514350">
              <a:buFont typeface="+mj-lt"/>
              <a:buAutoNum type="arabicPeriod"/>
            </a:pPr>
            <a:r>
              <a:rPr lang="en-US" altLang="en-US" sz="2800">
                <a:solidFill>
                  <a:srgbClr val="0070C0"/>
                </a:solidFill>
                <a:latin typeface="Times New Roman" panose="02020603050405020304" pitchFamily="18" charset="0"/>
                <a:cs typeface="Times New Roman" panose="02020603050405020304" pitchFamily="18" charset="0"/>
              </a:rPr>
              <a:t>Negative symptoms (Diminished emotional expression or lack of drive (avolition)</a:t>
            </a:r>
          </a:p>
        </p:txBody>
      </p:sp>
    </p:spTree>
    <p:extLst>
      <p:ext uri="{BB962C8B-B14F-4D97-AF65-F5344CB8AC3E}">
        <p14:creationId xmlns:p14="http://schemas.microsoft.com/office/powerpoint/2010/main" val="321198896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CECD5-9303-794D-A686-A22F1E5A2970}"/>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Diagnosis </a:t>
            </a:r>
            <a:endParaRPr lang="en-US" dirty="0"/>
          </a:p>
        </p:txBody>
      </p:sp>
      <p:sp>
        <p:nvSpPr>
          <p:cNvPr id="34819" name="Rectangle 3"/>
          <p:cNvSpPr>
            <a:spLocks noGrp="1" noChangeArrowheads="1"/>
          </p:cNvSpPr>
          <p:nvPr>
            <p:ph idx="1"/>
          </p:nvPr>
        </p:nvSpPr>
        <p:spPr>
          <a:xfrm>
            <a:off x="838200" y="1825624"/>
            <a:ext cx="10515600" cy="5032376"/>
          </a:xfrm>
        </p:spPr>
        <p:txBody>
          <a:bodyPr>
            <a:normAutofit/>
          </a:bodyPr>
          <a:lstStyle/>
          <a:p>
            <a:pPr eaLnBrk="1" hangingPunct="1">
              <a:buFontTx/>
              <a:buNone/>
            </a:pPr>
            <a:r>
              <a:rPr lang="en-US" altLang="en-US" dirty="0">
                <a:latin typeface="Times New Roman" panose="02020603050405020304" pitchFamily="18" charset="0"/>
                <a:cs typeface="Times New Roman" panose="02020603050405020304" pitchFamily="18" charset="0"/>
              </a:rPr>
              <a:t>B- Social, occupation or self-care </a:t>
            </a:r>
            <a:r>
              <a:rPr lang="en-US" altLang="en-US" b="1" i="1" u="sng" dirty="0">
                <a:solidFill>
                  <a:srgbClr val="FF0000"/>
                </a:solidFill>
                <a:latin typeface="Times New Roman" panose="02020603050405020304" pitchFamily="18" charset="0"/>
                <a:cs typeface="Times New Roman" panose="02020603050405020304" pitchFamily="18" charset="0"/>
              </a:rPr>
              <a:t>dysfunction</a:t>
            </a:r>
          </a:p>
          <a:p>
            <a:pPr eaLnBrk="1" hangingPunct="1">
              <a:buFontTx/>
              <a:buNone/>
            </a:pPr>
            <a:r>
              <a:rPr lang="en-US" altLang="en-US" dirty="0">
                <a:latin typeface="Times New Roman" panose="02020603050405020304" pitchFamily="18" charset="0"/>
                <a:cs typeface="Times New Roman" panose="02020603050405020304" pitchFamily="18" charset="0"/>
              </a:rPr>
              <a:t>C- Duration of at </a:t>
            </a:r>
            <a:r>
              <a:rPr lang="en-US" altLang="en-US" b="1" i="1" u="sng" dirty="0">
                <a:solidFill>
                  <a:srgbClr val="FF0000"/>
                </a:solidFill>
                <a:latin typeface="Times New Roman" panose="02020603050405020304" pitchFamily="18" charset="0"/>
                <a:cs typeface="Times New Roman" panose="02020603050405020304" pitchFamily="18" charset="0"/>
              </a:rPr>
              <a:t>least 6 months of disturbance </a:t>
            </a:r>
            <a:r>
              <a:rPr lang="en-US" altLang="en-US" dirty="0">
                <a:latin typeface="Times New Roman" panose="02020603050405020304" pitchFamily="18" charset="0"/>
                <a:cs typeface="Times New Roman" panose="02020603050405020304" pitchFamily="18" charset="0"/>
              </a:rPr>
              <a:t>(include at </a:t>
            </a:r>
            <a:r>
              <a:rPr lang="en-US" altLang="en-US" u="sng" dirty="0">
                <a:solidFill>
                  <a:srgbClr val="FF0000"/>
                </a:solidFill>
                <a:latin typeface="Times New Roman" panose="02020603050405020304" pitchFamily="18" charset="0"/>
                <a:cs typeface="Times New Roman" panose="02020603050405020304" pitchFamily="18" charset="0"/>
              </a:rPr>
              <a:t>least one month of active symptoms</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that meet Criterion A; in addition of periods of </a:t>
            </a:r>
            <a:r>
              <a:rPr lang="en-US" altLang="en-US" b="1" i="1" u="sng" dirty="0">
                <a:solidFill>
                  <a:srgbClr val="0070C0"/>
                </a:solidFill>
                <a:latin typeface="Times New Roman" panose="02020603050405020304" pitchFamily="18" charset="0"/>
                <a:cs typeface="Times New Roman" panose="02020603050405020304" pitchFamily="18" charset="0"/>
              </a:rPr>
              <a:t>prodromal and residual symptoms</a:t>
            </a:r>
            <a:r>
              <a:rPr lang="en-US" altLang="en-US" dirty="0">
                <a:latin typeface="Times New Roman" panose="02020603050405020304" pitchFamily="18" charset="0"/>
                <a:cs typeface="Times New Roman" panose="02020603050405020304" pitchFamily="18" charset="0"/>
              </a:rPr>
              <a:t>).</a:t>
            </a:r>
          </a:p>
          <a:p>
            <a:pPr eaLnBrk="1" hangingPunct="1">
              <a:buFontTx/>
              <a:buNone/>
            </a:pPr>
            <a:r>
              <a:rPr lang="en-US" altLang="en-US" dirty="0">
                <a:latin typeface="Times New Roman" panose="02020603050405020304" pitchFamily="18" charset="0"/>
                <a:cs typeface="Times New Roman" panose="02020603050405020304" pitchFamily="18" charset="0"/>
              </a:rPr>
              <a:t>D- Schizoaffective, mood disorder, and other psychotic illnesses </a:t>
            </a:r>
            <a:r>
              <a:rPr lang="en-US" altLang="en-US" b="1" i="1" u="sng" dirty="0">
                <a:solidFill>
                  <a:srgbClr val="FF0000"/>
                </a:solidFill>
                <a:latin typeface="Times New Roman" panose="02020603050405020304" pitchFamily="18" charset="0"/>
                <a:cs typeface="Times New Roman" panose="02020603050405020304" pitchFamily="18" charset="0"/>
              </a:rPr>
              <a:t>should be excluded</a:t>
            </a:r>
          </a:p>
          <a:p>
            <a:pPr eaLnBrk="1" hangingPunct="1">
              <a:buFontTx/>
              <a:buNone/>
            </a:pPr>
            <a:r>
              <a:rPr lang="en-US" altLang="en-US" dirty="0">
                <a:latin typeface="Times New Roman" panose="02020603050405020304" pitchFamily="18" charset="0"/>
                <a:cs typeface="Times New Roman" panose="02020603050405020304" pitchFamily="18" charset="0"/>
              </a:rPr>
              <a:t>E- The disturbance is </a:t>
            </a:r>
            <a:r>
              <a:rPr lang="en-US" altLang="en-US" b="1" i="1" u="sng" dirty="0">
                <a:solidFill>
                  <a:srgbClr val="FF0000"/>
                </a:solidFill>
                <a:latin typeface="Times New Roman" panose="02020603050405020304" pitchFamily="18" charset="0"/>
                <a:cs typeface="Times New Roman" panose="02020603050405020304" pitchFamily="18" charset="0"/>
              </a:rPr>
              <a:t>not due to substance or another medical condition</a:t>
            </a:r>
          </a:p>
          <a:p>
            <a:pPr eaLnBrk="1" hangingPunct="1">
              <a:buFontTx/>
              <a:buNone/>
            </a:pPr>
            <a:r>
              <a:rPr lang="en-US" altLang="en-US" dirty="0">
                <a:latin typeface="Times New Roman" panose="02020603050405020304" pitchFamily="18" charset="0"/>
                <a:cs typeface="Times New Roman" panose="02020603050405020304" pitchFamily="18" charset="0"/>
              </a:rPr>
              <a:t>F- If there is history of autism spectrum disorder or a communication disorder of childhood onset, schizophrenia diagnosis is made only if delusion or hallucinations plus other criteria are present</a:t>
            </a:r>
          </a:p>
        </p:txBody>
      </p:sp>
    </p:spTree>
    <p:extLst>
      <p:ext uri="{BB962C8B-B14F-4D97-AF65-F5344CB8AC3E}">
        <p14:creationId xmlns:p14="http://schemas.microsoft.com/office/powerpoint/2010/main" val="310492403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latin typeface="Times New Roman" panose="02020603050405020304" pitchFamily="18" charset="0"/>
                <a:cs typeface="Times New Roman" panose="02020603050405020304" pitchFamily="18" charset="0"/>
              </a:rPr>
              <a:t>Objectives</a:t>
            </a:r>
          </a:p>
        </p:txBody>
      </p:sp>
      <p:sp>
        <p:nvSpPr>
          <p:cNvPr id="19459" name="Content Placeholder 2"/>
          <p:cNvSpPr>
            <a:spLocks noGrp="1"/>
          </p:cNvSpPr>
          <p:nvPr>
            <p:ph idx="1"/>
          </p:nvPr>
        </p:nvSpPr>
        <p:spPr/>
        <p:txBody>
          <a:bodyPr/>
          <a:lstStyle/>
          <a:p>
            <a:pPr>
              <a:buFont typeface="Wingdings" pitchFamily="2" charset="2"/>
              <a:buChar char="ü"/>
            </a:pPr>
            <a:r>
              <a:rPr lang="en-US" altLang="en-US">
                <a:latin typeface="Times New Roman" panose="02020603050405020304" pitchFamily="18" charset="0"/>
                <a:cs typeface="Times New Roman" panose="02020603050405020304" pitchFamily="18" charset="0"/>
              </a:rPr>
              <a:t> Analyze</a:t>
            </a:r>
            <a:r>
              <a:rPr lang="en-US" altLang="en-US" b="1">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the symptoms &amp; signs of psychotic disorders</a:t>
            </a:r>
          </a:p>
          <a:p>
            <a:pPr>
              <a:buFont typeface="Wingdings" pitchFamily="2" charset="2"/>
              <a:buChar char="ü"/>
            </a:pPr>
            <a:r>
              <a:rPr lang="en-US" altLang="en-US">
                <a:latin typeface="Times New Roman" panose="02020603050405020304" pitchFamily="18" charset="0"/>
                <a:cs typeface="Times New Roman" panose="02020603050405020304" pitchFamily="18" charset="0"/>
              </a:rPr>
              <a:t> Signs and symptoms usually presented in psychotic disorders</a:t>
            </a:r>
          </a:p>
          <a:p>
            <a:pPr>
              <a:buFont typeface="Wingdings" pitchFamily="2" charset="2"/>
              <a:buChar char="ü"/>
            </a:pPr>
            <a:r>
              <a:rPr lang="en-US" altLang="en-US">
                <a:latin typeface="Times New Roman" panose="02020603050405020304" pitchFamily="18" charset="0"/>
                <a:cs typeface="Times New Roman" panose="02020603050405020304" pitchFamily="18" charset="0"/>
              </a:rPr>
              <a:t> Expected signs &amp; symptoms in Psychotic disorders including mood, thoughts, cognition, perception and physical aspects</a:t>
            </a:r>
            <a:endParaRPr lang="en-US" altLang="en-US" b="1">
              <a:latin typeface="Times New Roman" panose="02020603050405020304" pitchFamily="18" charset="0"/>
              <a:cs typeface="Times New Roman" panose="02020603050405020304" pitchFamily="18" charset="0"/>
            </a:endParaRPr>
          </a:p>
          <a:p>
            <a:pPr>
              <a:buFont typeface="Wingdings" pitchFamily="2" charset="2"/>
              <a:buChar char="ü"/>
            </a:pPr>
            <a:r>
              <a:rPr lang="en-US" altLang="en-US">
                <a:latin typeface="Times New Roman" panose="02020603050405020304" pitchFamily="18" charset="0"/>
                <a:cs typeface="Times New Roman" panose="02020603050405020304" pitchFamily="18" charset="0"/>
              </a:rPr>
              <a:t> Discuss possible etiological reasons</a:t>
            </a:r>
            <a:endParaRPr lang="en-US" altLang="en-US" b="1">
              <a:latin typeface="Times New Roman" panose="02020603050405020304" pitchFamily="18" charset="0"/>
              <a:cs typeface="Times New Roman" panose="02020603050405020304" pitchFamily="18" charset="0"/>
            </a:endParaRPr>
          </a:p>
          <a:p>
            <a:pPr>
              <a:buFont typeface="Wingdings" pitchFamily="2" charset="2"/>
              <a:buChar char="ü"/>
            </a:pPr>
            <a:r>
              <a:rPr lang="en-US" altLang="en-US">
                <a:latin typeface="Times New Roman" panose="02020603050405020304" pitchFamily="18" charset="0"/>
                <a:cs typeface="Times New Roman" panose="02020603050405020304" pitchFamily="18" charset="0"/>
              </a:rPr>
              <a:t> Discuss differential diagnosis</a:t>
            </a:r>
          </a:p>
          <a:p>
            <a:pPr>
              <a:buFont typeface="Wingdings" pitchFamily="2" charset="2"/>
              <a:buChar char="ü"/>
            </a:pPr>
            <a:r>
              <a:rPr lang="en-US" altLang="en-US">
                <a:latin typeface="Times New Roman" panose="02020603050405020304" pitchFamily="18" charset="0"/>
                <a:cs typeface="Times New Roman" panose="02020603050405020304" pitchFamily="18" charset="0"/>
              </a:rPr>
              <a:t> List Treatment options</a:t>
            </a:r>
          </a:p>
          <a:p>
            <a:endParaRPr lang="en-US" altLang="en-US"/>
          </a:p>
        </p:txBody>
      </p:sp>
    </p:spTree>
    <p:extLst>
      <p:ext uri="{BB962C8B-B14F-4D97-AF65-F5344CB8AC3E}">
        <p14:creationId xmlns:p14="http://schemas.microsoft.com/office/powerpoint/2010/main" val="308114632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5A57-A5C2-DB45-B253-3F929D24085A}"/>
              </a:ext>
            </a:extLst>
          </p:cNvPr>
          <p:cNvSpPr>
            <a:spLocks noGrp="1"/>
          </p:cNvSpPr>
          <p:nvPr>
            <p:ph type="title"/>
          </p:nvPr>
        </p:nvSpPr>
        <p:spPr/>
        <p:txBody>
          <a:bodyPr/>
          <a:lstStyle/>
          <a:p>
            <a:pPr algn="ctr"/>
            <a:r>
              <a:rPr lang="en-US" altLang="en-US" dirty="0">
                <a:latin typeface="Times New Roman" panose="02020603050405020304" pitchFamily="18" charset="0"/>
                <a:cs typeface="Times New Roman" panose="02020603050405020304" pitchFamily="18" charset="0"/>
              </a:rPr>
              <a:t>Clinical Features</a:t>
            </a:r>
            <a:endParaRPr lang="en-US" dirty="0"/>
          </a:p>
        </p:txBody>
      </p:sp>
      <p:pic>
        <p:nvPicPr>
          <p:cNvPr id="10" name="Content Placeholder 9">
            <a:extLst>
              <a:ext uri="{FF2B5EF4-FFF2-40B4-BE49-F238E27FC236}">
                <a16:creationId xmlns:a16="http://schemas.microsoft.com/office/drawing/2014/main" id="{71D3B0F0-660B-5345-8E57-2BAEF7CD3362}"/>
              </a:ext>
            </a:extLst>
          </p:cNvPr>
          <p:cNvPicPr>
            <a:picLocks noGrp="1" noChangeAspect="1"/>
          </p:cNvPicPr>
          <p:nvPr>
            <p:ph idx="1"/>
          </p:nvPr>
        </p:nvPicPr>
        <p:blipFill>
          <a:blip r:embed="rId2"/>
          <a:stretch>
            <a:fillRect/>
          </a:stretch>
        </p:blipFill>
        <p:spPr>
          <a:xfrm>
            <a:off x="838200" y="1690688"/>
            <a:ext cx="10515600" cy="4237146"/>
          </a:xfrm>
        </p:spPr>
      </p:pic>
    </p:spTree>
    <p:extLst>
      <p:ext uri="{BB962C8B-B14F-4D97-AF65-F5344CB8AC3E}">
        <p14:creationId xmlns:p14="http://schemas.microsoft.com/office/powerpoint/2010/main" val="248345996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eaLnBrk="1" hangingPunct="1"/>
            <a:r>
              <a:rPr lang="en-US" altLang="en-US" dirty="0">
                <a:latin typeface="Times New Roman" panose="02020603050405020304" pitchFamily="18" charset="0"/>
                <a:cs typeface="Times New Roman" panose="02020603050405020304" pitchFamily="18" charset="0"/>
              </a:rPr>
              <a:t>Clinical Features</a:t>
            </a:r>
          </a:p>
        </p:txBody>
      </p:sp>
      <p:sp>
        <p:nvSpPr>
          <p:cNvPr id="35843" name="Rectangle 3"/>
          <p:cNvSpPr>
            <a:spLocks noGrp="1" noChangeArrowheads="1"/>
          </p:cNvSpPr>
          <p:nvPr>
            <p:ph idx="1"/>
          </p:nvPr>
        </p:nvSpPr>
        <p:spPr/>
        <p:txBody>
          <a:bodyPr/>
          <a:lstStyle/>
          <a:p>
            <a:pPr eaLnBrk="1" hangingPunct="1">
              <a:buFont typeface="Wingdings" pitchFamily="2" charset="2"/>
              <a:buChar char="ü"/>
            </a:pPr>
            <a:r>
              <a:rPr lang="en-US" altLang="en-US" dirty="0">
                <a:latin typeface="Times New Roman" panose="02020603050405020304" pitchFamily="18" charset="0"/>
                <a:cs typeface="Times New Roman" panose="02020603050405020304" pitchFamily="18" charset="0"/>
              </a:rPr>
              <a:t> No single clinical sign or symptom is </a:t>
            </a:r>
            <a:r>
              <a:rPr lang="en-US" altLang="en-US" b="1" i="1" u="sng" dirty="0">
                <a:solidFill>
                  <a:srgbClr val="FF0000"/>
                </a:solidFill>
                <a:latin typeface="Times New Roman" panose="02020603050405020304" pitchFamily="18" charset="0"/>
                <a:cs typeface="Times New Roman" panose="02020603050405020304" pitchFamily="18" charset="0"/>
              </a:rPr>
              <a:t>pathognomonic</a:t>
            </a:r>
            <a:r>
              <a:rPr lang="en-US" altLang="en-US" dirty="0">
                <a:latin typeface="Times New Roman" panose="02020603050405020304" pitchFamily="18" charset="0"/>
                <a:cs typeface="Times New Roman" panose="02020603050405020304" pitchFamily="18" charset="0"/>
              </a:rPr>
              <a:t> for schizophrenia                                                </a:t>
            </a:r>
          </a:p>
          <a:p>
            <a:pPr eaLnBrk="1" hangingPunct="1">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a:t>
            </a:r>
            <a:r>
              <a:rPr lang="en-US" altLang="en-US" u="sng" dirty="0">
                <a:solidFill>
                  <a:srgbClr val="0070C0"/>
                </a:solidFill>
                <a:latin typeface="Times New Roman" panose="02020603050405020304" pitchFamily="18" charset="0"/>
                <a:cs typeface="Times New Roman" panose="02020603050405020304" pitchFamily="18" charset="0"/>
              </a:rPr>
              <a:t>Patient's history &amp; mental status examination are essential for diagnosis</a:t>
            </a:r>
            <a:endParaRPr lang="en-US" altLang="en-US" dirty="0">
              <a:solidFill>
                <a:srgbClr val="0070C0"/>
              </a:solidFill>
              <a:latin typeface="Times New Roman" panose="02020603050405020304" pitchFamily="18" charset="0"/>
              <a:cs typeface="Times New Roman" panose="02020603050405020304" pitchFamily="18" charset="0"/>
            </a:endParaRPr>
          </a:p>
          <a:p>
            <a:pPr eaLnBrk="1" hangingPunct="1">
              <a:buFont typeface="Wingdings" pitchFamily="2" charset="2"/>
              <a:buChar char="ü"/>
            </a:pPr>
            <a:r>
              <a:rPr lang="en-US" altLang="en-US" b="1" i="1" u="sng" dirty="0">
                <a:solidFill>
                  <a:srgbClr val="FF0000"/>
                </a:solidFill>
                <a:latin typeface="Times New Roman" panose="02020603050405020304" pitchFamily="18" charset="0"/>
                <a:cs typeface="Times New Roman" panose="02020603050405020304" pitchFamily="18" charset="0"/>
              </a:rPr>
              <a:t> Premorbid history</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includes schizoid or schizotypal personalities, few friends &amp; exclusion of social activities </a:t>
            </a:r>
          </a:p>
          <a:p>
            <a:pPr eaLnBrk="1" hangingPunct="1">
              <a:buFont typeface="Wingdings" pitchFamily="2" charset="2"/>
              <a:buChar char="ü"/>
            </a:pPr>
            <a:r>
              <a:rPr lang="en-US" altLang="en-US" b="1" i="1" u="sng" dirty="0">
                <a:solidFill>
                  <a:srgbClr val="FF0000"/>
                </a:solidFill>
                <a:latin typeface="Times New Roman" panose="02020603050405020304" pitchFamily="18" charset="0"/>
                <a:cs typeface="Times New Roman" panose="02020603050405020304" pitchFamily="18" charset="0"/>
              </a:rPr>
              <a:t> Prodromal features</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include obsessive compulsive behaviors, attenuated positive psychotic features</a:t>
            </a:r>
          </a:p>
        </p:txBody>
      </p:sp>
    </p:spTree>
    <p:extLst>
      <p:ext uri="{BB962C8B-B14F-4D97-AF65-F5344CB8AC3E}">
        <p14:creationId xmlns:p14="http://schemas.microsoft.com/office/powerpoint/2010/main" val="37380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l" eaLnBrk="1" hangingPunct="1"/>
            <a:r>
              <a:rPr lang="en-US" altLang="en-US">
                <a:latin typeface="Times New Roman" panose="02020603050405020304" pitchFamily="18" charset="0"/>
                <a:cs typeface="Times New Roman" panose="02020603050405020304" pitchFamily="18" charset="0"/>
              </a:rPr>
              <a:t>Clinical Features</a:t>
            </a:r>
          </a:p>
        </p:txBody>
      </p:sp>
      <p:sp>
        <p:nvSpPr>
          <p:cNvPr id="35843" name="Rectangle 3"/>
          <p:cNvSpPr>
            <a:spLocks noGrp="1" noChangeArrowheads="1"/>
          </p:cNvSpPr>
          <p:nvPr>
            <p:ph idx="1"/>
          </p:nvPr>
        </p:nvSpPr>
        <p:spPr/>
        <p:txBody>
          <a:bodyPr/>
          <a:lstStyle/>
          <a:p>
            <a:pPr>
              <a:buFont typeface="Wingdings" pitchFamily="2" charset="2"/>
              <a:buChar char="ü"/>
            </a:pPr>
            <a:r>
              <a:rPr lang="en-US" altLang="en-US" dirty="0">
                <a:latin typeface="Times New Roman" panose="02020603050405020304" pitchFamily="18" charset="0"/>
                <a:cs typeface="Times New Roman" panose="02020603050405020304" pitchFamily="18" charset="0"/>
              </a:rPr>
              <a:t> Picture of schizophrenia includes </a:t>
            </a:r>
            <a:r>
              <a:rPr lang="en-US" altLang="en-US" b="1" i="1" u="sng" dirty="0">
                <a:solidFill>
                  <a:srgbClr val="FF0000"/>
                </a:solidFill>
                <a:latin typeface="Times New Roman" panose="02020603050405020304" pitchFamily="18" charset="0"/>
                <a:cs typeface="Times New Roman" panose="02020603050405020304" pitchFamily="18" charset="0"/>
              </a:rPr>
              <a:t>positive and negative symptoms</a:t>
            </a:r>
          </a:p>
          <a:p>
            <a:pPr>
              <a:buFont typeface="Wingdings" pitchFamily="2" charset="2"/>
              <a:buChar char="ü"/>
            </a:pPr>
            <a:r>
              <a:rPr lang="en-US" altLang="en-US" b="1" i="1" u="sng" dirty="0">
                <a:solidFill>
                  <a:srgbClr val="0070C0"/>
                </a:solidFill>
                <a:latin typeface="Times New Roman" panose="02020603050405020304" pitchFamily="18" charset="0"/>
                <a:cs typeface="Times New Roman" panose="02020603050405020304" pitchFamily="18" charset="0"/>
              </a:rPr>
              <a:t> Positive symptoms like: </a:t>
            </a:r>
          </a:p>
          <a:p>
            <a:pPr lvl="1">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Delusions </a:t>
            </a:r>
          </a:p>
          <a:p>
            <a:pPr lvl="1">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Hallucinations</a:t>
            </a:r>
          </a:p>
          <a:p>
            <a:pPr>
              <a:buFont typeface="Wingdings" pitchFamily="2" charset="2"/>
              <a:buChar char="ü"/>
            </a:pPr>
            <a:r>
              <a:rPr lang="en-US" altLang="en-US" b="1" i="1" u="sng" dirty="0">
                <a:solidFill>
                  <a:srgbClr val="0070C0"/>
                </a:solidFill>
                <a:latin typeface="Times New Roman" panose="02020603050405020304" pitchFamily="18" charset="0"/>
                <a:cs typeface="Times New Roman" panose="02020603050405020304" pitchFamily="18" charset="0"/>
              </a:rPr>
              <a:t> Negative symptoms like: </a:t>
            </a:r>
          </a:p>
          <a:p>
            <a:pPr lvl="1">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Affective flattening or blunting</a:t>
            </a:r>
          </a:p>
          <a:p>
            <a:pPr lvl="1">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Poverty of speech</a:t>
            </a:r>
          </a:p>
          <a:p>
            <a:pPr lvl="1">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Poor grooming</a:t>
            </a:r>
          </a:p>
          <a:p>
            <a:pPr lvl="1">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Lack of motivation</a:t>
            </a:r>
          </a:p>
          <a:p>
            <a:pPr lvl="1">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Social withdrawal</a:t>
            </a:r>
          </a:p>
          <a:p>
            <a:pPr eaLnBrk="1" hangingPunct="1">
              <a:buFont typeface="Wingdings" pitchFamily="2" charset="2"/>
              <a:buChar char="ü"/>
            </a:pPr>
            <a:endParaRPr lang="en-US" alt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D215E00-70CE-C040-BBF7-83917969D523}"/>
              </a:ext>
            </a:extLst>
          </p:cNvPr>
          <p:cNvPicPr>
            <a:picLocks noChangeAspect="1"/>
          </p:cNvPicPr>
          <p:nvPr/>
        </p:nvPicPr>
        <p:blipFill>
          <a:blip r:embed="rId2"/>
          <a:stretch>
            <a:fillRect/>
          </a:stretch>
        </p:blipFill>
        <p:spPr>
          <a:xfrm>
            <a:off x="6481596" y="2698751"/>
            <a:ext cx="4872204" cy="3478212"/>
          </a:xfrm>
          <a:prstGeom prst="rect">
            <a:avLst/>
          </a:prstGeom>
        </p:spPr>
      </p:pic>
    </p:spTree>
    <p:extLst>
      <p:ext uri="{BB962C8B-B14F-4D97-AF65-F5344CB8AC3E}">
        <p14:creationId xmlns:p14="http://schemas.microsoft.com/office/powerpoint/2010/main" val="1640268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 calcmode="lin" valueType="num">
                                      <p:cBhvr additive="base">
                                        <p:cTn id="7"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anim calcmode="lin" valueType="num">
                                      <p:cBhvr additive="base">
                                        <p:cTn id="1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84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843">
                                            <p:txEl>
                                              <p:pRg st="3" end="3"/>
                                            </p:txEl>
                                          </p:spTgt>
                                        </p:tgtEl>
                                        <p:attrNameLst>
                                          <p:attrName>style.visibility</p:attrName>
                                        </p:attrNameLst>
                                      </p:cBhvr>
                                      <p:to>
                                        <p:strVal val="visible"/>
                                      </p:to>
                                    </p:set>
                                    <p:anim calcmode="lin" valueType="num">
                                      <p:cBhvr additive="base">
                                        <p:cTn id="1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5843">
                                            <p:txEl>
                                              <p:pRg st="4" end="4"/>
                                            </p:txEl>
                                          </p:spTgt>
                                        </p:tgtEl>
                                        <p:attrNameLst>
                                          <p:attrName>style.visibility</p:attrName>
                                        </p:attrNameLst>
                                      </p:cBhvr>
                                      <p:to>
                                        <p:strVal val="visible"/>
                                      </p:to>
                                    </p:set>
                                    <p:anim calcmode="lin" valueType="num">
                                      <p:cBhvr additive="base">
                                        <p:cTn id="21"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5843">
                                            <p:txEl>
                                              <p:pRg st="5" end="5"/>
                                            </p:txEl>
                                          </p:spTgt>
                                        </p:tgtEl>
                                        <p:attrNameLst>
                                          <p:attrName>style.visibility</p:attrName>
                                        </p:attrNameLst>
                                      </p:cBhvr>
                                      <p:to>
                                        <p:strVal val="visible"/>
                                      </p:to>
                                    </p:set>
                                    <p:anim calcmode="lin" valueType="num">
                                      <p:cBhvr additive="base">
                                        <p:cTn id="25" dur="500" fill="hold"/>
                                        <p:tgtEl>
                                          <p:spTgt spid="3584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5843">
                                            <p:txEl>
                                              <p:pRg st="6" end="6"/>
                                            </p:txEl>
                                          </p:spTgt>
                                        </p:tgtEl>
                                        <p:attrNameLst>
                                          <p:attrName>style.visibility</p:attrName>
                                        </p:attrNameLst>
                                      </p:cBhvr>
                                      <p:to>
                                        <p:strVal val="visible"/>
                                      </p:to>
                                    </p:set>
                                    <p:anim calcmode="lin" valueType="num">
                                      <p:cBhvr additive="base">
                                        <p:cTn id="29" dur="500" fill="hold"/>
                                        <p:tgtEl>
                                          <p:spTgt spid="3584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84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843">
                                            <p:txEl>
                                              <p:pRg st="7" end="7"/>
                                            </p:txEl>
                                          </p:spTgt>
                                        </p:tgtEl>
                                        <p:attrNameLst>
                                          <p:attrName>style.visibility</p:attrName>
                                        </p:attrNameLst>
                                      </p:cBhvr>
                                      <p:to>
                                        <p:strVal val="visible"/>
                                      </p:to>
                                    </p:set>
                                    <p:anim calcmode="lin" valueType="num">
                                      <p:cBhvr additive="base">
                                        <p:cTn id="33" dur="500" fill="hold"/>
                                        <p:tgtEl>
                                          <p:spTgt spid="3584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584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843">
                                            <p:txEl>
                                              <p:pRg st="8" end="8"/>
                                            </p:txEl>
                                          </p:spTgt>
                                        </p:tgtEl>
                                        <p:attrNameLst>
                                          <p:attrName>style.visibility</p:attrName>
                                        </p:attrNameLst>
                                      </p:cBhvr>
                                      <p:to>
                                        <p:strVal val="visible"/>
                                      </p:to>
                                    </p:set>
                                    <p:anim calcmode="lin" valueType="num">
                                      <p:cBhvr additive="base">
                                        <p:cTn id="37" dur="500" fill="hold"/>
                                        <p:tgtEl>
                                          <p:spTgt spid="3584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84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5843">
                                            <p:txEl>
                                              <p:pRg st="9" end="9"/>
                                            </p:txEl>
                                          </p:spTgt>
                                        </p:tgtEl>
                                        <p:attrNameLst>
                                          <p:attrName>style.visibility</p:attrName>
                                        </p:attrNameLst>
                                      </p:cBhvr>
                                      <p:to>
                                        <p:strVal val="visible"/>
                                      </p:to>
                                    </p:set>
                                    <p:anim calcmode="lin" valueType="num">
                                      <p:cBhvr additive="base">
                                        <p:cTn id="41" dur="500" fill="hold"/>
                                        <p:tgtEl>
                                          <p:spTgt spid="3584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584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838200" y="365125"/>
            <a:ext cx="10515600" cy="1325563"/>
          </a:xfrm>
        </p:spPr>
        <p:txBody>
          <a:bodyPr/>
          <a:lstStyle/>
          <a:p>
            <a:r>
              <a:rPr lang="en-US" altLang="en-US">
                <a:latin typeface="Times New Roman" panose="02020603050405020304" pitchFamily="18" charset="0"/>
                <a:cs typeface="Times New Roman" panose="02020603050405020304" pitchFamily="18" charset="0"/>
              </a:rPr>
              <a:t>Clinical Features</a:t>
            </a:r>
            <a:endParaRPr lang="en-CA" altLang="en-US">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4E85961B-B009-E349-92C5-F566AAC99552}"/>
              </a:ext>
            </a:extLst>
          </p:cNvPr>
          <p:cNvSpPr>
            <a:spLocks noGrp="1"/>
          </p:cNvSpPr>
          <p:nvPr>
            <p:ph idx="1"/>
          </p:nvPr>
        </p:nvSpPr>
        <p:spPr/>
        <p:txBody>
          <a:bodyPr/>
          <a:lstStyle/>
          <a:p>
            <a:pPr>
              <a:buFont typeface="Wingdings" pitchFamily="2" charset="2"/>
              <a:buChar char="ü"/>
            </a:pPr>
            <a:r>
              <a:rPr lang="en-CA" altLang="en-US" dirty="0">
                <a:latin typeface="Times New Roman" panose="02020603050405020304" pitchFamily="18" charset="0"/>
                <a:cs typeface="Times New Roman" panose="02020603050405020304" pitchFamily="18" charset="0"/>
              </a:rPr>
              <a:t> </a:t>
            </a:r>
            <a:r>
              <a:rPr lang="en-CA" altLang="en-US" b="1" i="1" u="sng" dirty="0">
                <a:solidFill>
                  <a:srgbClr val="FF0000"/>
                </a:solidFill>
                <a:latin typeface="Times New Roman" panose="02020603050405020304" pitchFamily="18" charset="0"/>
                <a:cs typeface="Times New Roman" panose="02020603050405020304" pitchFamily="18" charset="0"/>
              </a:rPr>
              <a:t>Cognitive deficits</a:t>
            </a:r>
            <a:r>
              <a:rPr lang="en-CA" altLang="en-US" b="1" i="1" dirty="0">
                <a:solidFill>
                  <a:srgbClr val="FF0000"/>
                </a:solidFill>
                <a:latin typeface="Times New Roman" panose="02020603050405020304" pitchFamily="18" charset="0"/>
                <a:cs typeface="Times New Roman" panose="02020603050405020304" pitchFamily="18" charset="0"/>
              </a:rPr>
              <a:t> </a:t>
            </a:r>
            <a:r>
              <a:rPr lang="en-CA" altLang="en-US" dirty="0">
                <a:latin typeface="Times New Roman" panose="02020603050405020304" pitchFamily="18" charset="0"/>
                <a:cs typeface="Times New Roman" panose="02020603050405020304" pitchFamily="18" charset="0"/>
              </a:rPr>
              <a:t>in schizophrenia</a:t>
            </a:r>
            <a:endParaRPr lang="en-US" dirty="0"/>
          </a:p>
        </p:txBody>
      </p:sp>
      <p:pic>
        <p:nvPicPr>
          <p:cNvPr id="37892" name="Picture 2" descr="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43162"/>
            <a:ext cx="5462588" cy="420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443162"/>
            <a:ext cx="5462588" cy="420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9238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6FA6-BDCA-F940-816D-B889B76B7195}"/>
              </a:ext>
            </a:extLst>
          </p:cNvPr>
          <p:cNvSpPr>
            <a:spLocks noGrp="1"/>
          </p:cNvSpPr>
          <p:nvPr>
            <p:ph type="title"/>
          </p:nvPr>
        </p:nvSpPr>
        <p:spPr/>
        <p:txBody>
          <a:bodyPr/>
          <a:lstStyle/>
          <a:p>
            <a:pPr algn="ctr"/>
            <a:r>
              <a:rPr lang="en-US" altLang="en-US" dirty="0">
                <a:latin typeface="Times New Roman" panose="02020603050405020304" pitchFamily="18" charset="0"/>
                <a:cs typeface="Times New Roman" panose="02020603050405020304" pitchFamily="18" charset="0"/>
              </a:rPr>
              <a:t>Mental status examination</a:t>
            </a:r>
            <a:endParaRPr lang="en-US" dirty="0"/>
          </a:p>
        </p:txBody>
      </p:sp>
      <p:pic>
        <p:nvPicPr>
          <p:cNvPr id="7" name="Content Placeholder 6">
            <a:extLst>
              <a:ext uri="{FF2B5EF4-FFF2-40B4-BE49-F238E27FC236}">
                <a16:creationId xmlns:a16="http://schemas.microsoft.com/office/drawing/2014/main" id="{D30A2340-5641-7645-8A09-27044A55E219}"/>
              </a:ext>
            </a:extLst>
          </p:cNvPr>
          <p:cNvPicPr>
            <a:picLocks noGrp="1" noChangeAspect="1"/>
          </p:cNvPicPr>
          <p:nvPr>
            <p:ph idx="1"/>
          </p:nvPr>
        </p:nvPicPr>
        <p:blipFill>
          <a:blip r:embed="rId2"/>
          <a:stretch>
            <a:fillRect/>
          </a:stretch>
        </p:blipFill>
        <p:spPr>
          <a:xfrm>
            <a:off x="838200" y="1690688"/>
            <a:ext cx="10515600" cy="4520926"/>
          </a:xfrm>
          <a:prstGeom prst="rect">
            <a:avLst/>
          </a:prstGeom>
        </p:spPr>
      </p:pic>
    </p:spTree>
    <p:extLst>
      <p:ext uri="{BB962C8B-B14F-4D97-AF65-F5344CB8AC3E}">
        <p14:creationId xmlns:p14="http://schemas.microsoft.com/office/powerpoint/2010/main" val="109254271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en-US" altLang="en-US" dirty="0">
                <a:latin typeface="Times New Roman" panose="02020603050405020304" pitchFamily="18" charset="0"/>
                <a:cs typeface="Times New Roman" panose="02020603050405020304" pitchFamily="18" charset="0"/>
              </a:rPr>
              <a:t>Mental status examination</a:t>
            </a:r>
            <a:endParaRPr lang="en-US" altLang="en-US" dirty="0">
              <a:solidFill>
                <a:srgbClr val="838383"/>
              </a:solidFill>
              <a:latin typeface="Times New Roman" panose="02020603050405020304" pitchFamily="18" charset="0"/>
              <a:cs typeface="Times New Roman" panose="02020603050405020304" pitchFamily="18" charset="0"/>
            </a:endParaRPr>
          </a:p>
        </p:txBody>
      </p:sp>
      <p:sp>
        <p:nvSpPr>
          <p:cNvPr id="38915" name="Rectangle 3"/>
          <p:cNvSpPr>
            <a:spLocks noGrp="1" noChangeArrowheads="1"/>
          </p:cNvSpPr>
          <p:nvPr>
            <p:ph idx="1"/>
          </p:nvPr>
        </p:nvSpPr>
        <p:spPr/>
        <p:txBody>
          <a:bodyPr>
            <a:normAutofit/>
          </a:bodyPr>
          <a:lstStyle/>
          <a:p>
            <a:pPr eaLnBrk="1" hangingPunct="1">
              <a:lnSpc>
                <a:spcPct val="80000"/>
              </a:lnSpc>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Appearance &amp; behavior </a:t>
            </a:r>
            <a:r>
              <a:rPr lang="en-US" altLang="en-US" dirty="0">
                <a:latin typeface="Times New Roman" panose="02020603050405020304" pitchFamily="18" charset="0"/>
                <a:cs typeface="Times New Roman" panose="02020603050405020304" pitchFamily="18" charset="0"/>
              </a:rPr>
              <a:t>(Variable presentations)</a:t>
            </a:r>
          </a:p>
          <a:p>
            <a:pPr eaLnBrk="1" hangingPunct="1">
              <a:lnSpc>
                <a:spcPct val="80000"/>
              </a:lnSpc>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Mood, feelings &amp; affect </a:t>
            </a:r>
            <a:r>
              <a:rPr lang="en-US" altLang="en-US" dirty="0">
                <a:latin typeface="Times New Roman" panose="02020603050405020304" pitchFamily="18" charset="0"/>
                <a:cs typeface="Times New Roman" panose="02020603050405020304" pitchFamily="18" charset="0"/>
              </a:rPr>
              <a:t>(Reduced emotional responsiveness, inappropriate emotion)</a:t>
            </a:r>
          </a:p>
          <a:p>
            <a:pPr>
              <a:lnSpc>
                <a:spcPct val="80000"/>
              </a:lnSpc>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Thought Process/form </a:t>
            </a:r>
            <a:r>
              <a:rPr lang="en-US" altLang="en-US" dirty="0">
                <a:latin typeface="Times New Roman" panose="02020603050405020304" pitchFamily="18" charset="0"/>
                <a:cs typeface="Times New Roman" panose="02020603050405020304" pitchFamily="18" charset="0"/>
              </a:rPr>
              <a:t>(Looseness of association, thought blocking, poverty of thought content, perseveration)</a:t>
            </a:r>
          </a:p>
          <a:p>
            <a:pPr eaLnBrk="1" hangingPunct="1">
              <a:lnSpc>
                <a:spcPct val="80000"/>
              </a:lnSpc>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Perceptual disturbances </a:t>
            </a:r>
            <a:r>
              <a:rPr lang="en-US" altLang="en-US" dirty="0">
                <a:latin typeface="Times New Roman" panose="02020603050405020304" pitchFamily="18" charset="0"/>
                <a:cs typeface="Times New Roman" panose="02020603050405020304" pitchFamily="18" charset="0"/>
              </a:rPr>
              <a:t>(Hallucinations, illusions)</a:t>
            </a:r>
          </a:p>
          <a:p>
            <a:pPr>
              <a:lnSpc>
                <a:spcPct val="80000"/>
              </a:lnSpc>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Thought content </a:t>
            </a:r>
            <a:r>
              <a:rPr lang="en-US" altLang="en-US" dirty="0">
                <a:latin typeface="Times New Roman" panose="02020603050405020304" pitchFamily="18" charset="0"/>
                <a:cs typeface="Times New Roman" panose="02020603050405020304" pitchFamily="18" charset="0"/>
              </a:rPr>
              <a:t>(Delusions, violence, suicide, &amp; homicide)</a:t>
            </a:r>
          </a:p>
          <a:p>
            <a:pPr>
              <a:lnSpc>
                <a:spcPct val="80000"/>
              </a:lnSpc>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Cognitive functioning </a:t>
            </a:r>
            <a:r>
              <a:rPr lang="en-US" altLang="en-US" dirty="0">
                <a:latin typeface="Times New Roman" panose="02020603050405020304" pitchFamily="18" charset="0"/>
                <a:cs typeface="Times New Roman" panose="02020603050405020304" pitchFamily="18" charset="0"/>
              </a:rPr>
              <a:t>(Poor abstraction)</a:t>
            </a:r>
          </a:p>
          <a:p>
            <a:pPr eaLnBrk="1" hangingPunct="1">
              <a:lnSpc>
                <a:spcPct val="80000"/>
              </a:lnSpc>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Poor insight and judgment </a:t>
            </a:r>
          </a:p>
          <a:p>
            <a:pPr eaLnBrk="1" hangingPunct="1">
              <a:lnSpc>
                <a:spcPct val="80000"/>
              </a:lnSpc>
              <a:buFontTx/>
              <a:buNone/>
            </a:pPr>
            <a:r>
              <a:rPr lang="en-US" altLang="en-US" sz="2400" dirty="0"/>
              <a:t> </a:t>
            </a:r>
          </a:p>
          <a:p>
            <a:pPr eaLnBrk="1" hangingPunct="1">
              <a:lnSpc>
                <a:spcPct val="80000"/>
              </a:lnSpc>
              <a:buFontTx/>
              <a:buNone/>
            </a:pPr>
            <a:endParaRPr lang="en-US" altLang="en-US" sz="2400" dirty="0"/>
          </a:p>
        </p:txBody>
      </p:sp>
    </p:spTree>
    <p:extLst>
      <p:ext uri="{BB962C8B-B14F-4D97-AF65-F5344CB8AC3E}">
        <p14:creationId xmlns:p14="http://schemas.microsoft.com/office/powerpoint/2010/main" val="279082835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987B-16D3-554C-802B-0CBA4A35683B}"/>
              </a:ext>
            </a:extLst>
          </p:cNvPr>
          <p:cNvSpPr>
            <a:spLocks noGrp="1"/>
          </p:cNvSpPr>
          <p:nvPr>
            <p:ph type="title"/>
          </p:nvPr>
        </p:nvSpPr>
        <p:spPr/>
        <p:txBody>
          <a:bodyPr/>
          <a:lstStyle/>
          <a:p>
            <a:pPr algn="ctr"/>
            <a:r>
              <a:rPr lang="en-US" altLang="en-US" dirty="0">
                <a:latin typeface="Times New Roman" panose="02020603050405020304" pitchFamily="18" charset="0"/>
                <a:cs typeface="Times New Roman" panose="02020603050405020304" pitchFamily="18" charset="0"/>
              </a:rPr>
              <a:t>Illness course </a:t>
            </a:r>
            <a:endParaRPr lang="en-US" dirty="0"/>
          </a:p>
        </p:txBody>
      </p:sp>
      <p:pic>
        <p:nvPicPr>
          <p:cNvPr id="4" name="Content Placeholder 3">
            <a:extLst>
              <a:ext uri="{FF2B5EF4-FFF2-40B4-BE49-F238E27FC236}">
                <a16:creationId xmlns:a16="http://schemas.microsoft.com/office/drawing/2014/main" id="{AFF0F483-25E7-6940-8810-126568E0CA88}"/>
              </a:ext>
            </a:extLst>
          </p:cNvPr>
          <p:cNvPicPr>
            <a:picLocks noGrp="1" noChangeAspect="1"/>
          </p:cNvPicPr>
          <p:nvPr>
            <p:ph idx="1"/>
          </p:nvPr>
        </p:nvPicPr>
        <p:blipFill>
          <a:blip r:embed="rId2"/>
          <a:stretch>
            <a:fillRect/>
          </a:stretch>
        </p:blipFill>
        <p:spPr>
          <a:xfrm>
            <a:off x="6213231" y="1836433"/>
            <a:ext cx="5140569" cy="4165600"/>
          </a:xfrm>
        </p:spPr>
      </p:pic>
      <p:pic>
        <p:nvPicPr>
          <p:cNvPr id="7" name="Picture 6">
            <a:extLst>
              <a:ext uri="{FF2B5EF4-FFF2-40B4-BE49-F238E27FC236}">
                <a16:creationId xmlns:a16="http://schemas.microsoft.com/office/drawing/2014/main" id="{0436A4C6-FCD6-7341-81E8-0EC592C3695F}"/>
              </a:ext>
            </a:extLst>
          </p:cNvPr>
          <p:cNvPicPr>
            <a:picLocks noChangeAspect="1"/>
          </p:cNvPicPr>
          <p:nvPr/>
        </p:nvPicPr>
        <p:blipFill>
          <a:blip r:embed="rId3"/>
          <a:stretch>
            <a:fillRect/>
          </a:stretch>
        </p:blipFill>
        <p:spPr>
          <a:xfrm>
            <a:off x="838200" y="1836433"/>
            <a:ext cx="5140569" cy="4165600"/>
          </a:xfrm>
          <a:prstGeom prst="rect">
            <a:avLst/>
          </a:prstGeom>
        </p:spPr>
      </p:pic>
    </p:spTree>
    <p:extLst>
      <p:ext uri="{BB962C8B-B14F-4D97-AF65-F5344CB8AC3E}">
        <p14:creationId xmlns:p14="http://schemas.microsoft.com/office/powerpoint/2010/main" val="1602920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a:bodyPr>
          <a:lstStyle/>
          <a:p>
            <a:pPr eaLnBrk="1" hangingPunct="1"/>
            <a:r>
              <a:rPr lang="en-US" altLang="en-US" dirty="0">
                <a:latin typeface="Times New Roman" panose="02020603050405020304" pitchFamily="18" charset="0"/>
                <a:cs typeface="Times New Roman" panose="02020603050405020304" pitchFamily="18" charset="0"/>
              </a:rPr>
              <a:t>Course </a:t>
            </a:r>
            <a:endParaRPr lang="en-CA" altLang="en-US" dirty="0">
              <a:latin typeface="Times New Roman" panose="02020603050405020304" pitchFamily="18" charset="0"/>
              <a:cs typeface="Times New Roman" panose="02020603050405020304" pitchFamily="18" charset="0"/>
            </a:endParaRPr>
          </a:p>
        </p:txBody>
      </p:sp>
      <p:sp>
        <p:nvSpPr>
          <p:cNvPr id="39939" name="Content Placeholder 2"/>
          <p:cNvSpPr>
            <a:spLocks noGrp="1"/>
          </p:cNvSpPr>
          <p:nvPr>
            <p:ph idx="1"/>
          </p:nvPr>
        </p:nvSpPr>
        <p:spPr/>
        <p:txBody>
          <a:bodyPr/>
          <a:lstStyle/>
          <a:p>
            <a:pPr eaLnBrk="1" hangingPunct="1">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a:t>
            </a:r>
            <a:r>
              <a:rPr lang="en-US" altLang="en-US" b="1" dirty="0">
                <a:solidFill>
                  <a:srgbClr val="0070C0"/>
                </a:solidFill>
                <a:latin typeface="Times New Roman" panose="02020603050405020304" pitchFamily="18" charset="0"/>
                <a:cs typeface="Times New Roman" panose="02020603050405020304" pitchFamily="18" charset="0"/>
              </a:rPr>
              <a:t>Common illness Course: </a:t>
            </a:r>
          </a:p>
          <a:p>
            <a:pPr lvl="1">
              <a:buFont typeface="Wingdings" pitchFamily="2" charset="2"/>
              <a:buChar char="ü"/>
            </a:pPr>
            <a:r>
              <a:rPr lang="en-US" altLang="en-US" sz="2800" dirty="0">
                <a:latin typeface="Times New Roman" panose="02020603050405020304" pitchFamily="18" charset="0"/>
                <a:cs typeface="Times New Roman" panose="02020603050405020304" pitchFamily="18" charset="0"/>
              </a:rPr>
              <a:t> Chronic Illness</a:t>
            </a:r>
          </a:p>
          <a:p>
            <a:pPr lvl="1">
              <a:buFont typeface="Wingdings" pitchFamily="2" charset="2"/>
              <a:buChar char="ü"/>
            </a:pP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u="sng" dirty="0">
                <a:solidFill>
                  <a:srgbClr val="FF0000"/>
                </a:solidFill>
                <a:latin typeface="Times New Roman" panose="02020603050405020304" pitchFamily="18" charset="0"/>
                <a:cs typeface="Times New Roman" panose="02020603050405020304" pitchFamily="18" charset="0"/>
              </a:rPr>
              <a:t>Acute exacerbation </a:t>
            </a:r>
            <a:r>
              <a:rPr lang="en-US" altLang="en-US" sz="2800" dirty="0">
                <a:latin typeface="Times New Roman" panose="02020603050405020304" pitchFamily="18" charset="0"/>
                <a:cs typeface="Times New Roman" panose="02020603050405020304" pitchFamily="18" charset="0"/>
              </a:rPr>
              <a:t>with </a:t>
            </a:r>
            <a:r>
              <a:rPr lang="en-US" altLang="en-US" sz="2800" b="1" i="1" u="sng" dirty="0">
                <a:solidFill>
                  <a:srgbClr val="FF0000"/>
                </a:solidFill>
                <a:latin typeface="Times New Roman" panose="02020603050405020304" pitchFamily="18" charset="0"/>
                <a:cs typeface="Times New Roman" panose="02020603050405020304" pitchFamily="18" charset="0"/>
              </a:rPr>
              <a:t>increased residual impairment</a:t>
            </a:r>
            <a:endParaRPr lang="en-US" altLang="en-US" dirty="0">
              <a:latin typeface="Times New Roman" panose="02020603050405020304" pitchFamily="18" charset="0"/>
              <a:cs typeface="Times New Roman" panose="02020603050405020304" pitchFamily="18" charset="0"/>
            </a:endParaRPr>
          </a:p>
          <a:p>
            <a:pPr eaLnBrk="1" hangingPunct="1">
              <a:buFont typeface="Wingdings" pitchFamily="2" charset="2"/>
              <a:buChar char="ü"/>
            </a:pPr>
            <a:r>
              <a:rPr lang="en-US" altLang="en-US" dirty="0">
                <a:latin typeface="Times New Roman" panose="02020603050405020304" pitchFamily="18" charset="0"/>
                <a:cs typeface="Times New Roman" panose="02020603050405020304" pitchFamily="18" charset="0"/>
              </a:rPr>
              <a:t> Full recovery: </a:t>
            </a:r>
            <a:r>
              <a:rPr lang="en-US" altLang="en-US" b="1" i="1" u="sng" dirty="0">
                <a:solidFill>
                  <a:srgbClr val="FF0000"/>
                </a:solidFill>
                <a:latin typeface="Times New Roman" panose="02020603050405020304" pitchFamily="18" charset="0"/>
                <a:cs typeface="Times New Roman" panose="02020603050405020304" pitchFamily="18" charset="0"/>
              </a:rPr>
              <a:t>very rare</a:t>
            </a:r>
            <a:endParaRPr lang="en-US" altLang="en-US" dirty="0">
              <a:latin typeface="Times New Roman" panose="02020603050405020304" pitchFamily="18" charset="0"/>
              <a:cs typeface="Times New Roman" panose="02020603050405020304" pitchFamily="18" charset="0"/>
            </a:endParaRPr>
          </a:p>
          <a:p>
            <a:pPr eaLnBrk="1" hangingPunct="1">
              <a:buFont typeface="Wingdings" pitchFamily="2" charset="2"/>
              <a:buChar char="ü"/>
            </a:pPr>
            <a:r>
              <a:rPr lang="en-US" altLang="en-US" dirty="0">
                <a:latin typeface="Times New Roman" panose="02020603050405020304" pitchFamily="18" charset="0"/>
                <a:cs typeface="Times New Roman" panose="02020603050405020304" pitchFamily="18" charset="0"/>
              </a:rPr>
              <a:t> Longitudinal course: </a:t>
            </a:r>
            <a:r>
              <a:rPr lang="en-US" altLang="en-US" b="1" i="1" u="sng" dirty="0">
                <a:solidFill>
                  <a:srgbClr val="FF0000"/>
                </a:solidFill>
                <a:latin typeface="Times New Roman" panose="02020603050405020304" pitchFamily="18" charset="0"/>
                <a:cs typeface="Times New Roman" panose="02020603050405020304" pitchFamily="18" charset="0"/>
              </a:rPr>
              <a:t>downhill</a:t>
            </a:r>
          </a:p>
          <a:p>
            <a:pPr eaLnBrk="1" hangingPunct="1">
              <a:buFont typeface="Wingdings" pitchFamily="2" charset="2"/>
              <a:buChar char="ü"/>
            </a:pPr>
            <a:r>
              <a:rPr lang="en-US" altLang="en-US" b="1" dirty="0">
                <a:solidFill>
                  <a:srgbClr val="0070C0"/>
                </a:solidFill>
                <a:latin typeface="Times New Roman" panose="02020603050405020304" pitchFamily="18" charset="0"/>
                <a:cs typeface="Times New Roman" panose="02020603050405020304" pitchFamily="18" charset="0"/>
              </a:rPr>
              <a:t> Illness course:</a:t>
            </a:r>
          </a:p>
          <a:p>
            <a:pPr lvl="1">
              <a:buFont typeface="Wingdings" pitchFamily="2" charset="2"/>
              <a:buChar char="ü"/>
            </a:pP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u="sng" dirty="0">
                <a:solidFill>
                  <a:srgbClr val="FF0000"/>
                </a:solidFill>
                <a:latin typeface="Times New Roman" panose="02020603050405020304" pitchFamily="18" charset="0"/>
                <a:cs typeface="Times New Roman" panose="02020603050405020304" pitchFamily="18" charset="0"/>
              </a:rPr>
              <a:t>Link to prognostic risk factors</a:t>
            </a:r>
          </a:p>
          <a:p>
            <a:pPr eaLnBrk="1" hangingPunct="1">
              <a:buFont typeface="Wingdings" pitchFamily="2" charset="2"/>
              <a:buChar char="ü"/>
            </a:pPr>
            <a:endParaRPr lang="en-US" altLang="en-US" b="1" i="1" u="sng" dirty="0">
              <a:solidFill>
                <a:srgbClr val="FF0000"/>
              </a:solidFill>
              <a:latin typeface="Times New Roman" panose="02020603050405020304" pitchFamily="18" charset="0"/>
              <a:cs typeface="Times New Roman" panose="02020603050405020304" pitchFamily="18" charset="0"/>
            </a:endParaRPr>
          </a:p>
          <a:p>
            <a:pPr marL="0" indent="0" eaLnBrk="1" hangingPunct="1">
              <a:buNone/>
            </a:pPr>
            <a:endParaRPr lang="en-US" altLang="en-US" b="1" i="1" u="sng" dirty="0">
              <a:solidFill>
                <a:srgbClr val="FF0000"/>
              </a:solidFill>
              <a:latin typeface="Times New Roman" panose="02020603050405020304" pitchFamily="18" charset="0"/>
              <a:cs typeface="Times New Roman" panose="02020603050405020304" pitchFamily="18" charset="0"/>
            </a:endParaRPr>
          </a:p>
          <a:p>
            <a:pPr eaLnBrk="1" hangingPunct="1"/>
            <a:endParaRPr lang="en-US" altLang="en-US" dirty="0">
              <a:cs typeface="Times New Roman" panose="02020603050405020304" pitchFamily="18" charset="0"/>
            </a:endParaRPr>
          </a:p>
          <a:p>
            <a:pPr eaLnBrk="1" hangingPunct="1">
              <a:buFont typeface="Wingdings 2" panose="05020102010507070707" pitchFamily="18" charset="2"/>
              <a:buNone/>
            </a:pPr>
            <a:endParaRPr lang="en-US" altLang="en-US" dirty="0">
              <a:cs typeface="Times New Roman" panose="02020603050405020304" pitchFamily="18" charset="0"/>
            </a:endParaRPr>
          </a:p>
          <a:p>
            <a:pPr eaLnBrk="1" hangingPunct="1"/>
            <a:endParaRPr lang="en-CA" altLang="en-US" dirty="0">
              <a:cs typeface="Times New Roman" panose="02020603050405020304" pitchFamily="18" charset="0"/>
            </a:endParaRPr>
          </a:p>
        </p:txBody>
      </p:sp>
      <p:pic>
        <p:nvPicPr>
          <p:cNvPr id="2" name="Picture 1">
            <a:extLst>
              <a:ext uri="{FF2B5EF4-FFF2-40B4-BE49-F238E27FC236}">
                <a16:creationId xmlns:a16="http://schemas.microsoft.com/office/drawing/2014/main" id="{0C7C10A4-8285-9144-A46C-1D6ECD1AE685}"/>
              </a:ext>
            </a:extLst>
          </p:cNvPr>
          <p:cNvPicPr>
            <a:picLocks noChangeAspect="1"/>
          </p:cNvPicPr>
          <p:nvPr/>
        </p:nvPicPr>
        <p:blipFill>
          <a:blip r:embed="rId2"/>
          <a:stretch>
            <a:fillRect/>
          </a:stretch>
        </p:blipFill>
        <p:spPr>
          <a:xfrm>
            <a:off x="6846276" y="3516923"/>
            <a:ext cx="4507523" cy="2660040"/>
          </a:xfrm>
          <a:prstGeom prst="rect">
            <a:avLst/>
          </a:prstGeom>
        </p:spPr>
      </p:pic>
    </p:spTree>
    <p:extLst>
      <p:ext uri="{BB962C8B-B14F-4D97-AF65-F5344CB8AC3E}">
        <p14:creationId xmlns:p14="http://schemas.microsoft.com/office/powerpoint/2010/main" val="1563211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9">
                                            <p:txEl>
                                              <p:pRg st="5" end="5"/>
                                            </p:txEl>
                                          </p:spTgt>
                                        </p:tgtEl>
                                        <p:attrNameLst>
                                          <p:attrName>style.visibility</p:attrName>
                                        </p:attrNameLst>
                                      </p:cBhvr>
                                      <p:to>
                                        <p:strVal val="visible"/>
                                      </p:to>
                                    </p:set>
                                    <p:anim calcmode="lin" valueType="num">
                                      <p:cBhvr additive="base">
                                        <p:cTn id="7" dur="500" fill="hold"/>
                                        <p:tgtEl>
                                          <p:spTgt spid="39939">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39">
                                            <p:txEl>
                                              <p:pRg st="6" end="6"/>
                                            </p:txEl>
                                          </p:spTgt>
                                        </p:tgtEl>
                                        <p:attrNameLst>
                                          <p:attrName>style.visibility</p:attrName>
                                        </p:attrNameLst>
                                      </p:cBhvr>
                                      <p:to>
                                        <p:strVal val="visible"/>
                                      </p:to>
                                    </p:set>
                                    <p:anim calcmode="lin" valueType="num">
                                      <p:cBhvr additive="base">
                                        <p:cTn id="13" dur="500" fill="hold"/>
                                        <p:tgtEl>
                                          <p:spTgt spid="39939">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6897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38200" y="0"/>
            <a:ext cx="10515600" cy="1325563"/>
          </a:xfrm>
        </p:spPr>
        <p:txBody>
          <a:bodyPr>
            <a:normAutofit/>
          </a:bodyPr>
          <a:lstStyle/>
          <a:p>
            <a:pPr eaLnBrk="1" hangingPunct="1"/>
            <a:r>
              <a:rPr lang="en-US" altLang="en-US" dirty="0">
                <a:latin typeface="Times New Roman" panose="02020603050405020304" pitchFamily="18" charset="0"/>
                <a:cs typeface="Times New Roman" panose="02020603050405020304" pitchFamily="18" charset="0"/>
              </a:rPr>
              <a:t>Prognostic risk factors</a:t>
            </a:r>
            <a:endParaRPr lang="en-CA" altLang="en-US"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7630185"/>
              </p:ext>
            </p:extLst>
          </p:nvPr>
        </p:nvGraphicFramePr>
        <p:xfrm>
          <a:off x="838200" y="1200150"/>
          <a:ext cx="10515600" cy="554284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587170">
                <a:tc>
                  <a:txBody>
                    <a:bodyPr/>
                    <a:lstStyle/>
                    <a:p>
                      <a:pPr algn="ctr"/>
                      <a:r>
                        <a:rPr lang="en-US" sz="2800" b="0" i="0">
                          <a:solidFill>
                            <a:schemeClr val="tx1"/>
                          </a:solidFill>
                          <a:latin typeface="Times New Roman" panose="02020603050405020304" pitchFamily="18" charset="0"/>
                          <a:cs typeface="Times New Roman" panose="02020603050405020304" pitchFamily="18" charset="0"/>
                        </a:rPr>
                        <a:t>Good Prognostic factors </a:t>
                      </a:r>
                    </a:p>
                  </a:txBody>
                  <a:tcPr marL="113067" marR="113067" marT="45717" marB="45717"/>
                </a:tc>
                <a:tc>
                  <a:txBody>
                    <a:bodyPr/>
                    <a:lstStyle/>
                    <a:p>
                      <a:pPr algn="ctr"/>
                      <a:r>
                        <a:rPr lang="en-US" sz="2800" b="0" i="0">
                          <a:solidFill>
                            <a:schemeClr val="tx1"/>
                          </a:solidFill>
                          <a:latin typeface="Times New Roman" panose="02020603050405020304" pitchFamily="18" charset="0"/>
                          <a:cs typeface="Times New Roman" panose="02020603050405020304" pitchFamily="18" charset="0"/>
                        </a:rPr>
                        <a:t>Poor Prognostic factors</a:t>
                      </a:r>
                      <a:endParaRPr lang="en-CA" sz="2800" b="0" i="0">
                        <a:solidFill>
                          <a:schemeClr val="tx1"/>
                        </a:solidFill>
                        <a:latin typeface="Times New Roman" panose="02020603050405020304" pitchFamily="18" charset="0"/>
                        <a:cs typeface="Times New Roman" panose="02020603050405020304" pitchFamily="18" charset="0"/>
                      </a:endParaRPr>
                    </a:p>
                  </a:txBody>
                  <a:tcPr marL="113067" marR="113067" marT="45717" marB="45717"/>
                </a:tc>
                <a:extLst>
                  <a:ext uri="{0D108BD9-81ED-4DB2-BD59-A6C34878D82A}">
                    <a16:rowId xmlns:a16="http://schemas.microsoft.com/office/drawing/2014/main" val="10000"/>
                  </a:ext>
                </a:extLst>
              </a:tr>
              <a:tr h="4955674">
                <a:tc>
                  <a:txBody>
                    <a:bodyPr/>
                    <a:lstStyle/>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Late age of onset</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Female</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Acute onset</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Obvious precipitating factors</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Few relapses</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Presence of mood component</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Good response to Tx</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Good supportive system</a:t>
                      </a:r>
                      <a:endParaRPr lang="en-CA" sz="2800" b="0" i="0" dirty="0">
                        <a:latin typeface="Times New Roman" panose="02020603050405020304" pitchFamily="18" charset="0"/>
                        <a:cs typeface="Times New Roman" panose="02020603050405020304" pitchFamily="18" charset="0"/>
                      </a:endParaRPr>
                    </a:p>
                  </a:txBody>
                  <a:tcPr marL="113067" marR="113067" marT="45717" marB="45717"/>
                </a:tc>
                <a:tc>
                  <a:txBody>
                    <a:bodyPr/>
                    <a:lstStyle/>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Young age of onset</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Male</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Insidious onset</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Lack of precipitating factors</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Multiple relapses</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Low IQ</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No Remission in 3 years</a:t>
                      </a:r>
                    </a:p>
                    <a:p>
                      <a:pPr marL="914400" lvl="1" indent="-457200">
                        <a:lnSpc>
                          <a:spcPct val="100000"/>
                        </a:lnSpc>
                        <a:buFont typeface="Wingdings" pitchFamily="2" charset="2"/>
                        <a:buChar char="ü"/>
                      </a:pPr>
                      <a:r>
                        <a:rPr lang="en-US" sz="2800" b="0" i="0" dirty="0">
                          <a:effectLst/>
                          <a:latin typeface="Times New Roman" panose="02020603050405020304" pitchFamily="18" charset="0"/>
                          <a:cs typeface="Times New Roman" panose="02020603050405020304" pitchFamily="18" charset="0"/>
                        </a:rPr>
                        <a:t>Poor compliance</a:t>
                      </a:r>
                      <a:endParaRPr lang="en-US" sz="2800" b="0" i="0" dirty="0">
                        <a:latin typeface="Times New Roman" panose="02020603050405020304" pitchFamily="18" charset="0"/>
                        <a:cs typeface="Times New Roman" panose="02020603050405020304" pitchFamily="18" charset="0"/>
                      </a:endParaRP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Poor</a:t>
                      </a:r>
                      <a:r>
                        <a:rPr lang="en-US" sz="2800" b="0" i="0" baseline="0" dirty="0">
                          <a:latin typeface="Times New Roman" panose="02020603050405020304" pitchFamily="18" charset="0"/>
                          <a:cs typeface="Times New Roman" panose="02020603050405020304" pitchFamily="18" charset="0"/>
                        </a:rPr>
                        <a:t> p</a:t>
                      </a:r>
                      <a:r>
                        <a:rPr lang="en-US" sz="2800" b="0" i="0" dirty="0">
                          <a:latin typeface="Times New Roman" panose="02020603050405020304" pitchFamily="18" charset="0"/>
                          <a:cs typeface="Times New Roman" panose="02020603050405020304" pitchFamily="18" charset="0"/>
                        </a:rPr>
                        <a:t>remorbid personality</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Negative symptom</a:t>
                      </a:r>
                    </a:p>
                    <a:p>
                      <a:pPr marL="914400" lvl="1" indent="-457200">
                        <a:lnSpc>
                          <a:spcPct val="100000"/>
                        </a:lnSpc>
                        <a:buFont typeface="Wingdings" pitchFamily="2" charset="2"/>
                        <a:buChar char="ü"/>
                      </a:pPr>
                      <a:r>
                        <a:rPr lang="en-US" sz="2800" b="0" i="0" dirty="0">
                          <a:latin typeface="Times New Roman" panose="02020603050405020304" pitchFamily="18" charset="0"/>
                          <a:cs typeface="Times New Roman" panose="02020603050405020304" pitchFamily="18" charset="0"/>
                        </a:rPr>
                        <a:t>Positive family history</a:t>
                      </a:r>
                    </a:p>
                  </a:txBody>
                  <a:tcPr marL="113067" marR="113067" marT="45717" marB="45717"/>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2429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F6CB-CE43-1842-A2ED-7581773E045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862610D3-4D5A-7B4E-99FC-4468CB26B0A2}"/>
              </a:ext>
            </a:extLst>
          </p:cNvPr>
          <p:cNvSpPr>
            <a:spLocks noGrp="1"/>
          </p:cNvSpPr>
          <p:nvPr>
            <p:ph idx="1"/>
          </p:nvPr>
        </p:nvSpPr>
        <p:spPr/>
        <p:txBody>
          <a:bodyPr>
            <a:normAutofit/>
          </a:bodyPr>
          <a:lstStyle/>
          <a:p>
            <a:pPr marL="0" indent="0" algn="ctr">
              <a:buNone/>
            </a:pPr>
            <a:r>
              <a:rPr lang="en-US" sz="4400">
                <a:solidFill>
                  <a:srgbClr val="FF0000"/>
                </a:solidFill>
                <a:latin typeface="Times New Roman" panose="02020603050405020304" pitchFamily="18" charset="0"/>
                <a:cs typeface="Times New Roman" panose="02020603050405020304" pitchFamily="18" charset="0"/>
              </a:rPr>
              <a:t>What is Psychosis? </a:t>
            </a:r>
          </a:p>
        </p:txBody>
      </p:sp>
      <p:pic>
        <p:nvPicPr>
          <p:cNvPr id="5" name="Picture 4">
            <a:extLst>
              <a:ext uri="{FF2B5EF4-FFF2-40B4-BE49-F238E27FC236}">
                <a16:creationId xmlns:a16="http://schemas.microsoft.com/office/drawing/2014/main" id="{CE529E73-7991-2D43-AB6F-785B524AD35A}"/>
              </a:ext>
            </a:extLst>
          </p:cNvPr>
          <p:cNvPicPr>
            <a:picLocks noChangeAspect="1"/>
          </p:cNvPicPr>
          <p:nvPr/>
        </p:nvPicPr>
        <p:blipFill>
          <a:blip r:embed="rId2"/>
          <a:stretch>
            <a:fillRect/>
          </a:stretch>
        </p:blipFill>
        <p:spPr>
          <a:xfrm>
            <a:off x="2321718" y="2728913"/>
            <a:ext cx="7548563" cy="3448050"/>
          </a:xfrm>
          <a:prstGeom prst="rect">
            <a:avLst/>
          </a:prstGeom>
        </p:spPr>
      </p:pic>
    </p:spTree>
    <p:extLst>
      <p:ext uri="{BB962C8B-B14F-4D97-AF65-F5344CB8AC3E}">
        <p14:creationId xmlns:p14="http://schemas.microsoft.com/office/powerpoint/2010/main" val="352477018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76D01-AA73-F44D-9041-6BA629B1E992}"/>
              </a:ext>
            </a:extLst>
          </p:cNvPr>
          <p:cNvSpPr>
            <a:spLocks noGrp="1"/>
          </p:cNvSpPr>
          <p:nvPr>
            <p:ph type="title"/>
          </p:nvPr>
        </p:nvSpPr>
        <p:spPr/>
        <p:txBody>
          <a:bodyPr/>
          <a:lstStyle/>
          <a:p>
            <a:pPr algn="ctr"/>
            <a:r>
              <a:rPr lang="en-US" altLang="en-US" dirty="0">
                <a:latin typeface="Times New Roman" panose="02020603050405020304" pitchFamily="18" charset="0"/>
                <a:cs typeface="Times New Roman" panose="02020603050405020304" pitchFamily="18" charset="0"/>
              </a:rPr>
              <a:t>Differential Diagnosis</a:t>
            </a:r>
            <a:endParaRPr lang="en-US" dirty="0"/>
          </a:p>
        </p:txBody>
      </p:sp>
      <p:pic>
        <p:nvPicPr>
          <p:cNvPr id="4" name="Content Placeholder 3">
            <a:extLst>
              <a:ext uri="{FF2B5EF4-FFF2-40B4-BE49-F238E27FC236}">
                <a16:creationId xmlns:a16="http://schemas.microsoft.com/office/drawing/2014/main" id="{1AB76585-AD8E-FF41-A42C-AE5ECB683374}"/>
              </a:ext>
            </a:extLst>
          </p:cNvPr>
          <p:cNvPicPr>
            <a:picLocks noGrp="1" noChangeAspect="1"/>
          </p:cNvPicPr>
          <p:nvPr>
            <p:ph idx="1"/>
          </p:nvPr>
        </p:nvPicPr>
        <p:blipFill>
          <a:blip r:embed="rId2"/>
          <a:stretch>
            <a:fillRect/>
          </a:stretch>
        </p:blipFill>
        <p:spPr>
          <a:xfrm>
            <a:off x="838200" y="1690687"/>
            <a:ext cx="10515600" cy="4499097"/>
          </a:xfrm>
        </p:spPr>
      </p:pic>
    </p:spTree>
    <p:extLst>
      <p:ext uri="{BB962C8B-B14F-4D97-AF65-F5344CB8AC3E}">
        <p14:creationId xmlns:p14="http://schemas.microsoft.com/office/powerpoint/2010/main" val="42148383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normAutofit/>
          </a:bodyPr>
          <a:lstStyle/>
          <a:p>
            <a:pPr eaLnBrk="1" hangingPunct="1"/>
            <a:r>
              <a:rPr lang="en-US" altLang="en-US" dirty="0">
                <a:latin typeface="Times New Roman" panose="02020603050405020304" pitchFamily="18" charset="0"/>
                <a:cs typeface="Times New Roman" panose="02020603050405020304" pitchFamily="18" charset="0"/>
              </a:rPr>
              <a:t>Differential Diagnosis</a:t>
            </a:r>
          </a:p>
        </p:txBody>
      </p:sp>
      <p:sp>
        <p:nvSpPr>
          <p:cNvPr id="43011" name="Rectangle 5"/>
          <p:cNvSpPr>
            <a:spLocks noGrp="1" noChangeArrowheads="1"/>
          </p:cNvSpPr>
          <p:nvPr>
            <p:ph sz="half" idx="1"/>
          </p:nvPr>
        </p:nvSpPr>
        <p:spPr>
          <a:xfrm>
            <a:off x="6172200" y="1690688"/>
            <a:ext cx="5181600" cy="4895850"/>
          </a:xfrm>
        </p:spPr>
        <p:txBody>
          <a:bodyPr>
            <a:normAutofit/>
          </a:bodyPr>
          <a:lstStyle/>
          <a:p>
            <a:pPr eaLnBrk="1" hangingPunct="1">
              <a:lnSpc>
                <a:spcPct val="90000"/>
              </a:lnSpc>
              <a:buFontTx/>
              <a:buNone/>
            </a:pPr>
            <a:r>
              <a:rPr lang="en-US" altLang="en-US" sz="2400" b="1" i="1" u="sng">
                <a:solidFill>
                  <a:srgbClr val="0070C0"/>
                </a:solidFill>
                <a:latin typeface="Times New Roman" panose="02020603050405020304" pitchFamily="18" charset="0"/>
                <a:cs typeface="Times New Roman" panose="02020603050405020304" pitchFamily="18" charset="0"/>
              </a:rPr>
              <a:t>Secondary psychiatric disorders:</a:t>
            </a:r>
          </a:p>
          <a:p>
            <a:pPr eaLnBrk="1" hangingPunct="1">
              <a:lnSpc>
                <a:spcPct val="90000"/>
              </a:lnSpc>
              <a:buFont typeface="Wingdings" pitchFamily="2" charset="2"/>
              <a:buChar char="Ø"/>
            </a:pPr>
            <a:r>
              <a:rPr lang="en-US" altLang="en-US" sz="2400">
                <a:solidFill>
                  <a:srgbClr val="7030A0"/>
                </a:solidFill>
                <a:latin typeface="Times New Roman" panose="02020603050405020304" pitchFamily="18" charset="0"/>
                <a:cs typeface="Times New Roman" panose="02020603050405020304" pitchFamily="18" charset="0"/>
              </a:rPr>
              <a:t> Substance/medication-induced disorders</a:t>
            </a:r>
          </a:p>
          <a:p>
            <a:pPr eaLnBrk="1" hangingPunct="1">
              <a:lnSpc>
                <a:spcPct val="90000"/>
              </a:lnSpc>
              <a:buFont typeface="Wingdings" pitchFamily="2" charset="2"/>
              <a:buChar char="Ø"/>
            </a:pPr>
            <a:r>
              <a:rPr lang="en-US" altLang="en-US" sz="2400">
                <a:solidFill>
                  <a:srgbClr val="7030A0"/>
                </a:solidFill>
                <a:latin typeface="Times New Roman" panose="02020603050405020304" pitchFamily="18" charset="0"/>
                <a:cs typeface="Times New Roman" panose="02020603050405020304" pitchFamily="18" charset="0"/>
              </a:rPr>
              <a:t> Psychotic disorders due to another medical disorder: Epilepsy (Complex partial)</a:t>
            </a:r>
          </a:p>
          <a:p>
            <a:pPr eaLnBrk="1" hangingPunct="1">
              <a:lnSpc>
                <a:spcPct val="90000"/>
              </a:lnSpc>
              <a:buFont typeface="Wingdings" pitchFamily="2" charset="2"/>
              <a:buChar char="Ø"/>
            </a:pPr>
            <a:r>
              <a:rPr lang="en-US" altLang="en-US" sz="2400">
                <a:solidFill>
                  <a:srgbClr val="7030A0"/>
                </a:solidFill>
                <a:latin typeface="Times New Roman" panose="02020603050405020304" pitchFamily="18" charset="0"/>
                <a:cs typeface="Times New Roman" panose="02020603050405020304" pitchFamily="18" charset="0"/>
              </a:rPr>
              <a:t> CNS diseases</a:t>
            </a:r>
          </a:p>
          <a:p>
            <a:pPr eaLnBrk="1" hangingPunct="1">
              <a:lnSpc>
                <a:spcPct val="90000"/>
              </a:lnSpc>
              <a:buFont typeface="Wingdings" pitchFamily="2" charset="2"/>
              <a:buChar char="Ø"/>
            </a:pPr>
            <a:r>
              <a:rPr lang="en-US" altLang="en-US" sz="2400">
                <a:solidFill>
                  <a:srgbClr val="7030A0"/>
                </a:solidFill>
                <a:latin typeface="Times New Roman" panose="02020603050405020304" pitchFamily="18" charset="0"/>
                <a:cs typeface="Times New Roman" panose="02020603050405020304" pitchFamily="18" charset="0"/>
              </a:rPr>
              <a:t> Trauma</a:t>
            </a:r>
          </a:p>
          <a:p>
            <a:pPr eaLnBrk="1" hangingPunct="1">
              <a:lnSpc>
                <a:spcPct val="90000"/>
              </a:lnSpc>
              <a:buFont typeface="Wingdings" pitchFamily="2" charset="2"/>
              <a:buChar char="Ø"/>
            </a:pPr>
            <a:r>
              <a:rPr lang="en-US" altLang="en-US" sz="2400">
                <a:solidFill>
                  <a:srgbClr val="7030A0"/>
                </a:solidFill>
                <a:latin typeface="Times New Roman" panose="02020603050405020304" pitchFamily="18" charset="0"/>
                <a:cs typeface="Times New Roman" panose="02020603050405020304" pitchFamily="18" charset="0"/>
              </a:rPr>
              <a:t> Others </a:t>
            </a:r>
          </a:p>
        </p:txBody>
      </p:sp>
      <p:sp>
        <p:nvSpPr>
          <p:cNvPr id="43012" name="Rectangle 6"/>
          <p:cNvSpPr>
            <a:spLocks noGrp="1" noChangeArrowheads="1"/>
          </p:cNvSpPr>
          <p:nvPr>
            <p:ph sz="half" idx="2"/>
          </p:nvPr>
        </p:nvSpPr>
        <p:spPr>
          <a:xfrm>
            <a:off x="990600" y="1690687"/>
            <a:ext cx="5024438" cy="4895851"/>
          </a:xfrm>
        </p:spPr>
        <p:txBody>
          <a:bodyPr>
            <a:normAutofit/>
          </a:bodyPr>
          <a:lstStyle/>
          <a:p>
            <a:pPr eaLnBrk="1" hangingPunct="1">
              <a:lnSpc>
                <a:spcPct val="90000"/>
              </a:lnSpc>
              <a:buFontTx/>
              <a:buNone/>
            </a:pPr>
            <a:r>
              <a:rPr lang="en-US" altLang="en-US" sz="2400" b="1" i="1" u="sng" dirty="0">
                <a:solidFill>
                  <a:srgbClr val="0070C0"/>
                </a:solidFill>
                <a:latin typeface="Times New Roman" panose="02020603050405020304" pitchFamily="18" charset="0"/>
                <a:cs typeface="Times New Roman" panose="02020603050405020304" pitchFamily="18" charset="0"/>
              </a:rPr>
              <a:t>Primary Psychiatric disorders:</a:t>
            </a:r>
          </a:p>
          <a:p>
            <a:pPr eaLnBrk="1" hangingPunct="1">
              <a:lnSpc>
                <a:spcPct val="90000"/>
              </a:lnSpc>
              <a:buFont typeface="Wingdings" pitchFamily="2" charset="2"/>
              <a:buChar char="Ø"/>
            </a:pPr>
            <a:r>
              <a:rPr lang="en-US" altLang="en-US" sz="2400" dirty="0">
                <a:solidFill>
                  <a:srgbClr val="7030A0"/>
                </a:solidFill>
                <a:latin typeface="Times New Roman" panose="02020603050405020304" pitchFamily="18" charset="0"/>
                <a:cs typeface="Times New Roman" panose="02020603050405020304" pitchFamily="18" charset="0"/>
              </a:rPr>
              <a:t> Schizophreniform disorder</a:t>
            </a:r>
          </a:p>
          <a:p>
            <a:pPr eaLnBrk="1" hangingPunct="1">
              <a:lnSpc>
                <a:spcPct val="90000"/>
              </a:lnSpc>
              <a:buFont typeface="Wingdings" pitchFamily="2" charset="2"/>
              <a:buChar char="Ø"/>
            </a:pPr>
            <a:r>
              <a:rPr lang="en-US" altLang="en-US" sz="2400" dirty="0">
                <a:solidFill>
                  <a:srgbClr val="7030A0"/>
                </a:solidFill>
                <a:latin typeface="Times New Roman" panose="02020603050405020304" pitchFamily="18" charset="0"/>
                <a:cs typeface="Times New Roman" panose="02020603050405020304" pitchFamily="18" charset="0"/>
              </a:rPr>
              <a:t> Brief psychotic disorder</a:t>
            </a:r>
          </a:p>
          <a:p>
            <a:pPr eaLnBrk="1" hangingPunct="1">
              <a:lnSpc>
                <a:spcPct val="90000"/>
              </a:lnSpc>
              <a:buFont typeface="Wingdings" pitchFamily="2" charset="2"/>
              <a:buChar char="Ø"/>
            </a:pPr>
            <a:r>
              <a:rPr lang="en-US" altLang="en-US" sz="2400" dirty="0">
                <a:solidFill>
                  <a:srgbClr val="7030A0"/>
                </a:solidFill>
                <a:latin typeface="Times New Roman" panose="02020603050405020304" pitchFamily="18" charset="0"/>
                <a:cs typeface="Times New Roman" panose="02020603050405020304" pitchFamily="18" charset="0"/>
              </a:rPr>
              <a:t> Delusional disorder</a:t>
            </a:r>
          </a:p>
          <a:p>
            <a:pPr eaLnBrk="1" hangingPunct="1">
              <a:lnSpc>
                <a:spcPct val="90000"/>
              </a:lnSpc>
              <a:buFont typeface="Wingdings" pitchFamily="2" charset="2"/>
              <a:buChar char="Ø"/>
            </a:pPr>
            <a:r>
              <a:rPr lang="en-US" altLang="en-US" sz="2400" dirty="0">
                <a:solidFill>
                  <a:srgbClr val="7030A0"/>
                </a:solidFill>
                <a:latin typeface="Times New Roman" panose="02020603050405020304" pitchFamily="18" charset="0"/>
                <a:cs typeface="Times New Roman" panose="02020603050405020304" pitchFamily="18" charset="0"/>
              </a:rPr>
              <a:t> Schizoaffective disorder</a:t>
            </a:r>
          </a:p>
          <a:p>
            <a:pPr eaLnBrk="1" hangingPunct="1">
              <a:lnSpc>
                <a:spcPct val="90000"/>
              </a:lnSpc>
              <a:buFont typeface="Wingdings" pitchFamily="2" charset="2"/>
              <a:buChar char="Ø"/>
            </a:pPr>
            <a:r>
              <a:rPr lang="en-US" altLang="en-US" sz="2400" dirty="0">
                <a:solidFill>
                  <a:srgbClr val="7030A0"/>
                </a:solidFill>
                <a:latin typeface="Times New Roman" panose="02020603050405020304" pitchFamily="18" charset="0"/>
                <a:cs typeface="Times New Roman" panose="02020603050405020304" pitchFamily="18" charset="0"/>
              </a:rPr>
              <a:t> Mood disorders/depression with psychotic features</a:t>
            </a:r>
          </a:p>
          <a:p>
            <a:pPr eaLnBrk="1" hangingPunct="1">
              <a:lnSpc>
                <a:spcPct val="90000"/>
              </a:lnSpc>
              <a:buFont typeface="Wingdings" pitchFamily="2" charset="2"/>
              <a:buChar char="Ø"/>
            </a:pPr>
            <a:r>
              <a:rPr lang="en-US" altLang="en-US" sz="2400" dirty="0">
                <a:solidFill>
                  <a:srgbClr val="7030A0"/>
                </a:solidFill>
                <a:latin typeface="Times New Roman" panose="02020603050405020304" pitchFamily="18" charset="0"/>
                <a:cs typeface="Times New Roman" panose="02020603050405020304" pitchFamily="18" charset="0"/>
              </a:rPr>
              <a:t> Personality disorders (schizoid, schizotypal &amp; borderline personality)</a:t>
            </a:r>
          </a:p>
          <a:p>
            <a:pPr eaLnBrk="1" hangingPunct="1">
              <a:lnSpc>
                <a:spcPct val="90000"/>
              </a:lnSpc>
              <a:buFont typeface="Wingdings" pitchFamily="2" charset="2"/>
              <a:buChar char="Ø"/>
            </a:pPr>
            <a:r>
              <a:rPr lang="en-US" altLang="en-US" sz="2400" dirty="0">
                <a:solidFill>
                  <a:srgbClr val="7030A0"/>
                </a:solidFill>
                <a:latin typeface="Times New Roman" panose="02020603050405020304" pitchFamily="18" charset="0"/>
                <a:cs typeface="Times New Roman" panose="02020603050405020304" pitchFamily="18" charset="0"/>
              </a:rPr>
              <a:t> Factitious disorder</a:t>
            </a:r>
          </a:p>
          <a:p>
            <a:pPr eaLnBrk="1" hangingPunct="1">
              <a:lnSpc>
                <a:spcPct val="90000"/>
              </a:lnSpc>
              <a:buFont typeface="Wingdings" pitchFamily="2" charset="2"/>
              <a:buChar char="Ø"/>
            </a:pPr>
            <a:r>
              <a:rPr lang="en-US" altLang="en-US" sz="2400" dirty="0">
                <a:solidFill>
                  <a:srgbClr val="7030A0"/>
                </a:solidFill>
                <a:latin typeface="Times New Roman" panose="02020603050405020304" pitchFamily="18" charset="0"/>
                <a:cs typeface="Times New Roman" panose="02020603050405020304" pitchFamily="18" charset="0"/>
              </a:rPr>
              <a:t> Malingering  </a:t>
            </a:r>
          </a:p>
        </p:txBody>
      </p:sp>
    </p:spTree>
    <p:extLst>
      <p:ext uri="{BB962C8B-B14F-4D97-AF65-F5344CB8AC3E}">
        <p14:creationId xmlns:p14="http://schemas.microsoft.com/office/powerpoint/2010/main" val="1092253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 calcmode="lin" valueType="num">
                                      <p:cBhvr additive="base">
                                        <p:cTn id="7" dur="500" fill="hold"/>
                                        <p:tgtEl>
                                          <p:spTgt spid="430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012">
                                            <p:txEl>
                                              <p:pRg st="1" end="1"/>
                                            </p:txEl>
                                          </p:spTgt>
                                        </p:tgtEl>
                                        <p:attrNameLst>
                                          <p:attrName>style.visibility</p:attrName>
                                        </p:attrNameLst>
                                      </p:cBhvr>
                                      <p:to>
                                        <p:strVal val="visible"/>
                                      </p:to>
                                    </p:set>
                                    <p:anim calcmode="lin" valueType="num">
                                      <p:cBhvr additive="base">
                                        <p:cTn id="11" dur="500" fill="hold"/>
                                        <p:tgtEl>
                                          <p:spTgt spid="430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30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012">
                                            <p:txEl>
                                              <p:pRg st="2" end="2"/>
                                            </p:txEl>
                                          </p:spTgt>
                                        </p:tgtEl>
                                        <p:attrNameLst>
                                          <p:attrName>style.visibility</p:attrName>
                                        </p:attrNameLst>
                                      </p:cBhvr>
                                      <p:to>
                                        <p:strVal val="visible"/>
                                      </p:to>
                                    </p:set>
                                    <p:anim calcmode="lin" valueType="num">
                                      <p:cBhvr additive="base">
                                        <p:cTn id="15" dur="500" fill="hold"/>
                                        <p:tgtEl>
                                          <p:spTgt spid="430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301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012">
                                            <p:txEl>
                                              <p:pRg st="3" end="3"/>
                                            </p:txEl>
                                          </p:spTgt>
                                        </p:tgtEl>
                                        <p:attrNameLst>
                                          <p:attrName>style.visibility</p:attrName>
                                        </p:attrNameLst>
                                      </p:cBhvr>
                                      <p:to>
                                        <p:strVal val="visible"/>
                                      </p:to>
                                    </p:set>
                                    <p:anim calcmode="lin" valueType="num">
                                      <p:cBhvr additive="base">
                                        <p:cTn id="19" dur="500" fill="hold"/>
                                        <p:tgtEl>
                                          <p:spTgt spid="430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3012">
                                            <p:txEl>
                                              <p:pRg st="4" end="4"/>
                                            </p:txEl>
                                          </p:spTgt>
                                        </p:tgtEl>
                                        <p:attrNameLst>
                                          <p:attrName>style.visibility</p:attrName>
                                        </p:attrNameLst>
                                      </p:cBhvr>
                                      <p:to>
                                        <p:strVal val="visible"/>
                                      </p:to>
                                    </p:set>
                                    <p:anim calcmode="lin" valueType="num">
                                      <p:cBhvr additive="base">
                                        <p:cTn id="23" dur="500" fill="hold"/>
                                        <p:tgtEl>
                                          <p:spTgt spid="4301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301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3012">
                                            <p:txEl>
                                              <p:pRg st="5" end="5"/>
                                            </p:txEl>
                                          </p:spTgt>
                                        </p:tgtEl>
                                        <p:attrNameLst>
                                          <p:attrName>style.visibility</p:attrName>
                                        </p:attrNameLst>
                                      </p:cBhvr>
                                      <p:to>
                                        <p:strVal val="visible"/>
                                      </p:to>
                                    </p:set>
                                    <p:anim calcmode="lin" valueType="num">
                                      <p:cBhvr additive="base">
                                        <p:cTn id="27" dur="500" fill="hold"/>
                                        <p:tgtEl>
                                          <p:spTgt spid="4301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301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3012">
                                            <p:txEl>
                                              <p:pRg st="6" end="6"/>
                                            </p:txEl>
                                          </p:spTgt>
                                        </p:tgtEl>
                                        <p:attrNameLst>
                                          <p:attrName>style.visibility</p:attrName>
                                        </p:attrNameLst>
                                      </p:cBhvr>
                                      <p:to>
                                        <p:strVal val="visible"/>
                                      </p:to>
                                    </p:set>
                                    <p:anim calcmode="lin" valueType="num">
                                      <p:cBhvr additive="base">
                                        <p:cTn id="31" dur="500" fill="hold"/>
                                        <p:tgtEl>
                                          <p:spTgt spid="4301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012">
                                            <p:txEl>
                                              <p:pRg st="7" end="7"/>
                                            </p:txEl>
                                          </p:spTgt>
                                        </p:tgtEl>
                                        <p:attrNameLst>
                                          <p:attrName>style.visibility</p:attrName>
                                        </p:attrNameLst>
                                      </p:cBhvr>
                                      <p:to>
                                        <p:strVal val="visible"/>
                                      </p:to>
                                    </p:set>
                                    <p:anim calcmode="lin" valueType="num">
                                      <p:cBhvr additive="base">
                                        <p:cTn id="35" dur="500" fill="hold"/>
                                        <p:tgtEl>
                                          <p:spTgt spid="4301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301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3012">
                                            <p:txEl>
                                              <p:pRg st="8" end="8"/>
                                            </p:txEl>
                                          </p:spTgt>
                                        </p:tgtEl>
                                        <p:attrNameLst>
                                          <p:attrName>style.visibility</p:attrName>
                                        </p:attrNameLst>
                                      </p:cBhvr>
                                      <p:to>
                                        <p:strVal val="visible"/>
                                      </p:to>
                                    </p:set>
                                    <p:anim calcmode="lin" valueType="num">
                                      <p:cBhvr additive="base">
                                        <p:cTn id="39" dur="500" fill="hold"/>
                                        <p:tgtEl>
                                          <p:spTgt spid="4301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30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3011">
                                            <p:txEl>
                                              <p:pRg st="0" end="0"/>
                                            </p:txEl>
                                          </p:spTgt>
                                        </p:tgtEl>
                                        <p:attrNameLst>
                                          <p:attrName>style.visibility</p:attrName>
                                        </p:attrNameLst>
                                      </p:cBhvr>
                                      <p:to>
                                        <p:strVal val="visible"/>
                                      </p:to>
                                    </p:set>
                                    <p:anim calcmode="lin" valueType="num">
                                      <p:cBhvr additive="base">
                                        <p:cTn id="45"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3011">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3011">
                                            <p:txEl>
                                              <p:pRg st="1" end="1"/>
                                            </p:txEl>
                                          </p:spTgt>
                                        </p:tgtEl>
                                        <p:attrNameLst>
                                          <p:attrName>style.visibility</p:attrName>
                                        </p:attrNameLst>
                                      </p:cBhvr>
                                      <p:to>
                                        <p:strVal val="visible"/>
                                      </p:to>
                                    </p:set>
                                    <p:anim calcmode="lin" valueType="num">
                                      <p:cBhvr additive="base">
                                        <p:cTn id="49"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3011">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011">
                                            <p:txEl>
                                              <p:pRg st="2" end="2"/>
                                            </p:txEl>
                                          </p:spTgt>
                                        </p:tgtEl>
                                        <p:attrNameLst>
                                          <p:attrName>style.visibility</p:attrName>
                                        </p:attrNameLst>
                                      </p:cBhvr>
                                      <p:to>
                                        <p:strVal val="visible"/>
                                      </p:to>
                                    </p:set>
                                    <p:anim calcmode="lin" valueType="num">
                                      <p:cBhvr additive="base">
                                        <p:cTn id="53"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3011">
                                            <p:txEl>
                                              <p:pRg st="2" end="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011">
                                            <p:txEl>
                                              <p:pRg st="3" end="3"/>
                                            </p:txEl>
                                          </p:spTgt>
                                        </p:tgtEl>
                                        <p:attrNameLst>
                                          <p:attrName>style.visibility</p:attrName>
                                        </p:attrNameLst>
                                      </p:cBhvr>
                                      <p:to>
                                        <p:strVal val="visible"/>
                                      </p:to>
                                    </p:set>
                                    <p:anim calcmode="lin" valueType="num">
                                      <p:cBhvr additive="base">
                                        <p:cTn id="57"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3011">
                                            <p:txEl>
                                              <p:pRg st="3" end="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3011">
                                            <p:txEl>
                                              <p:pRg st="4" end="4"/>
                                            </p:txEl>
                                          </p:spTgt>
                                        </p:tgtEl>
                                        <p:attrNameLst>
                                          <p:attrName>style.visibility</p:attrName>
                                        </p:attrNameLst>
                                      </p:cBhvr>
                                      <p:to>
                                        <p:strVal val="visible"/>
                                      </p:to>
                                    </p:set>
                                    <p:anim calcmode="lin" valueType="num">
                                      <p:cBhvr additive="base">
                                        <p:cTn id="6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3011">
                                            <p:txEl>
                                              <p:pRg st="4" end="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3011">
                                            <p:txEl>
                                              <p:pRg st="5" end="5"/>
                                            </p:txEl>
                                          </p:spTgt>
                                        </p:tgtEl>
                                        <p:attrNameLst>
                                          <p:attrName>style.visibility</p:attrName>
                                        </p:attrNameLst>
                                      </p:cBhvr>
                                      <p:to>
                                        <p:strVal val="visible"/>
                                      </p:to>
                                    </p:set>
                                    <p:anim calcmode="lin" valueType="num">
                                      <p:cBhvr additive="base">
                                        <p:cTn id="65" dur="500" fill="hold"/>
                                        <p:tgtEl>
                                          <p:spTgt spid="43011">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30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pPr eaLnBrk="1" hangingPunct="1"/>
            <a:r>
              <a:rPr lang="en-US" altLang="en-US" dirty="0">
                <a:latin typeface="Times New Roman" panose="02020603050405020304" pitchFamily="18" charset="0"/>
                <a:cs typeface="Times New Roman" panose="02020603050405020304" pitchFamily="18" charset="0"/>
              </a:rPr>
              <a:t>Criteria of other Psychotic Disorders</a:t>
            </a:r>
          </a:p>
        </p:txBody>
      </p:sp>
      <p:sp>
        <p:nvSpPr>
          <p:cNvPr id="44035" name="Rectangle 3"/>
          <p:cNvSpPr>
            <a:spLocks noGrp="1" noChangeArrowheads="1"/>
          </p:cNvSpPr>
          <p:nvPr>
            <p:ph idx="1"/>
          </p:nvPr>
        </p:nvSpPr>
        <p:spPr>
          <a:xfrm>
            <a:off x="838200" y="1825625"/>
            <a:ext cx="10515600" cy="4351338"/>
          </a:xfrm>
        </p:spPr>
        <p:txBody>
          <a:bodyPr>
            <a:normAutofit/>
          </a:bodyPr>
          <a:lstStyle/>
          <a:p>
            <a:pPr lvl="1">
              <a:lnSpc>
                <a:spcPct val="110000"/>
              </a:lnSpc>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Schizoaffective Disorder</a:t>
            </a:r>
          </a:p>
          <a:p>
            <a:pPr lvl="1">
              <a:lnSpc>
                <a:spcPct val="110000"/>
              </a:lnSpc>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Brief Psychotic Disorder  (</a:t>
            </a:r>
            <a:r>
              <a:rPr lang="en-US" altLang="en-US" sz="2800" dirty="0">
                <a:solidFill>
                  <a:srgbClr val="0070C0"/>
                </a:solidFill>
                <a:latin typeface="Times New Roman" panose="02020603050405020304" pitchFamily="18" charset="0"/>
                <a:cs typeface="Times New Roman" panose="02020603050405020304" pitchFamily="18" charset="0"/>
              </a:rPr>
              <a:t>&lt;1 month of disturbance)</a:t>
            </a:r>
            <a:endParaRPr lang="en-US" sz="2800" dirty="0">
              <a:solidFill>
                <a:srgbClr val="0070C0"/>
              </a:solidFill>
              <a:latin typeface="Times New Roman" panose="02020603050405020304" pitchFamily="18" charset="0"/>
              <a:cs typeface="Times New Roman" panose="02020603050405020304" pitchFamily="18" charset="0"/>
            </a:endParaRPr>
          </a:p>
          <a:p>
            <a:pPr lvl="1">
              <a:lnSpc>
                <a:spcPct val="110000"/>
              </a:lnSpc>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Schizophreniform Disorder (</a:t>
            </a:r>
            <a:r>
              <a:rPr lang="en-US" altLang="en-US" sz="2800" dirty="0">
                <a:solidFill>
                  <a:srgbClr val="0070C0"/>
                </a:solidFill>
                <a:latin typeface="Times New Roman" panose="02020603050405020304" pitchFamily="18" charset="0"/>
                <a:cs typeface="Times New Roman" panose="02020603050405020304" pitchFamily="18" charset="0"/>
              </a:rPr>
              <a:t>1-&lt;6 months of disturbance)</a:t>
            </a:r>
            <a:endParaRPr lang="en-US" sz="2800" dirty="0">
              <a:solidFill>
                <a:srgbClr val="0070C0"/>
              </a:solidFill>
              <a:latin typeface="Times New Roman" panose="02020603050405020304" pitchFamily="18" charset="0"/>
              <a:cs typeface="Times New Roman" panose="02020603050405020304" pitchFamily="18" charset="0"/>
            </a:endParaRPr>
          </a:p>
          <a:p>
            <a:pPr lvl="1">
              <a:lnSpc>
                <a:spcPct val="110000"/>
              </a:lnSpc>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Delusional Disorder </a:t>
            </a:r>
            <a:r>
              <a:rPr lang="en-US" altLang="en-US" sz="2800" dirty="0">
                <a:solidFill>
                  <a:srgbClr val="0070C0"/>
                </a:solidFill>
                <a:latin typeface="Times New Roman" panose="02020603050405020304" pitchFamily="18" charset="0"/>
                <a:cs typeface="Times New Roman" panose="02020603050405020304" pitchFamily="18" charset="0"/>
              </a:rPr>
              <a:t>(delusion only &gt; 1month</a:t>
            </a:r>
            <a:endParaRPr lang="en-US" sz="2800" dirty="0">
              <a:solidFill>
                <a:srgbClr val="0070C0"/>
              </a:solidFill>
              <a:latin typeface="Times New Roman" panose="02020603050405020304" pitchFamily="18" charset="0"/>
              <a:cs typeface="Times New Roman" panose="02020603050405020304" pitchFamily="18" charset="0"/>
            </a:endParaRPr>
          </a:p>
          <a:p>
            <a:pPr lvl="1">
              <a:lnSpc>
                <a:spcPct val="110000"/>
              </a:lnSpc>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Substance/medication-Induced Psychotic Disorder</a:t>
            </a:r>
          </a:p>
          <a:p>
            <a:pPr lvl="1">
              <a:lnSpc>
                <a:spcPct val="110000"/>
              </a:lnSpc>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Psychotic Disorder Due to Another Medical condition</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934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anim calcmode="lin" valueType="num">
                                      <p:cBhvr additive="base">
                                        <p:cTn id="11"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03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anim calcmode="lin" valueType="num">
                                      <p:cBhvr additive="base">
                                        <p:cTn id="15"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403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anim calcmode="lin" valueType="num">
                                      <p:cBhvr additive="base">
                                        <p:cTn id="19"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anim calcmode="lin" valueType="num">
                                      <p:cBhvr additive="base">
                                        <p:cTn id="23" dur="5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03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035">
                                            <p:txEl>
                                              <p:pRg st="5" end="5"/>
                                            </p:txEl>
                                          </p:spTgt>
                                        </p:tgtEl>
                                        <p:attrNameLst>
                                          <p:attrName>style.visibility</p:attrName>
                                        </p:attrNameLst>
                                      </p:cBhvr>
                                      <p:to>
                                        <p:strVal val="visible"/>
                                      </p:to>
                                    </p:set>
                                    <p:anim calcmode="lin" valueType="num">
                                      <p:cBhvr additive="base">
                                        <p:cTn id="27" dur="500" fill="hold"/>
                                        <p:tgtEl>
                                          <p:spTgt spid="4403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40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2"/>
          <p:cNvSpPr>
            <a:spLocks noGrp="1"/>
          </p:cNvSpPr>
          <p:nvPr>
            <p:ph type="title"/>
          </p:nvPr>
        </p:nvSpPr>
        <p:spPr/>
        <p:txBody>
          <a:bodyPr>
            <a:normAutofit/>
          </a:bodyPr>
          <a:lstStyle/>
          <a:p>
            <a:r>
              <a:rPr lang="en-US" altLang="en-US" dirty="0">
                <a:latin typeface="Times New Roman" panose="02020603050405020304" pitchFamily="18" charset="0"/>
                <a:cs typeface="Times New Roman" panose="02020603050405020304" pitchFamily="18" charset="0"/>
              </a:rPr>
              <a:t>DSM-5 Diagnostic Criteria for Schizoaffective disorder</a:t>
            </a:r>
          </a:p>
        </p:txBody>
      </p:sp>
      <p:sp>
        <p:nvSpPr>
          <p:cNvPr id="45058" name="Content Placeholder 1"/>
          <p:cNvSpPr>
            <a:spLocks noGrp="1"/>
          </p:cNvSpPr>
          <p:nvPr>
            <p:ph idx="1"/>
          </p:nvPr>
        </p:nvSpPr>
        <p:spPr>
          <a:xfrm>
            <a:off x="838200" y="1690688"/>
            <a:ext cx="10515600" cy="4603750"/>
          </a:xfrm>
        </p:spPr>
        <p:txBody>
          <a:bodyPr>
            <a:normAutofit/>
          </a:bodyPr>
          <a:lstStyle/>
          <a:p>
            <a:pPr>
              <a:buFont typeface="Wingdings" pitchFamily="2" charset="2"/>
              <a:buChar char="ü"/>
            </a:pPr>
            <a:r>
              <a:rPr lang="en-US" altLang="en-US" sz="2400" dirty="0">
                <a:latin typeface="Times New Roman" panose="02020603050405020304" pitchFamily="18" charset="0"/>
                <a:cs typeface="Times New Roman" panose="02020603050405020304" pitchFamily="18" charset="0"/>
              </a:rPr>
              <a:t> An </a:t>
            </a:r>
            <a:r>
              <a:rPr lang="en-US" altLang="en-US" sz="2400" dirty="0">
                <a:solidFill>
                  <a:srgbClr val="FF0000"/>
                </a:solidFill>
                <a:latin typeface="Times New Roman" panose="02020603050405020304" pitchFamily="18" charset="0"/>
                <a:cs typeface="Times New Roman" panose="02020603050405020304" pitchFamily="18" charset="0"/>
              </a:rPr>
              <a:t>uninterrupted period of illness </a:t>
            </a:r>
            <a:r>
              <a:rPr lang="en-US" altLang="en-US" sz="2400" dirty="0">
                <a:latin typeface="Times New Roman" panose="02020603050405020304" pitchFamily="18" charset="0"/>
                <a:cs typeface="Times New Roman" panose="02020603050405020304" pitchFamily="18" charset="0"/>
              </a:rPr>
              <a:t>that includes either a </a:t>
            </a:r>
            <a:r>
              <a:rPr lang="en-US" altLang="en-US" sz="2400" b="1" u="sng" dirty="0">
                <a:solidFill>
                  <a:srgbClr val="0070C0"/>
                </a:solidFill>
                <a:latin typeface="Times New Roman" panose="02020603050405020304" pitchFamily="18" charset="0"/>
                <a:cs typeface="Times New Roman" panose="02020603050405020304" pitchFamily="18" charset="0"/>
              </a:rPr>
              <a:t>major depressive disorder or a manic episode</a:t>
            </a:r>
            <a:r>
              <a:rPr lang="en-US" altLang="en-US" sz="2400" dirty="0">
                <a:latin typeface="Times New Roman" panose="02020603050405020304" pitchFamily="18" charset="0"/>
                <a:cs typeface="Times New Roman" panose="02020603050405020304" pitchFamily="18" charset="0"/>
              </a:rPr>
              <a:t> along with </a:t>
            </a:r>
            <a:r>
              <a:rPr lang="en-US" altLang="en-US" sz="2400" b="1" u="sng" dirty="0">
                <a:solidFill>
                  <a:srgbClr val="0070C0"/>
                </a:solidFill>
                <a:latin typeface="Times New Roman" panose="02020603050405020304" pitchFamily="18" charset="0"/>
                <a:cs typeface="Times New Roman" panose="02020603050405020304" pitchFamily="18" charset="0"/>
              </a:rPr>
              <a:t>at least two active symptoms of schizophrenia</a:t>
            </a:r>
            <a:r>
              <a:rPr lang="en-US" altLang="en-US" sz="2400"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hallucinations, delusions, disorganized speech, severely disorganized or catatonic behaviors, negative symptoms like decreased emotional expression or movement</a:t>
            </a:r>
            <a:r>
              <a:rPr lang="en-US" altLang="en-US" sz="2400" dirty="0">
                <a:latin typeface="Times New Roman" panose="02020603050405020304" pitchFamily="18" charset="0"/>
                <a:cs typeface="Times New Roman" panose="02020603050405020304" pitchFamily="18" charset="0"/>
              </a:rPr>
              <a:t>)</a:t>
            </a:r>
          </a:p>
          <a:p>
            <a:pPr>
              <a:buFont typeface="Wingdings" pitchFamily="2" charset="2"/>
              <a:buChar char="ü"/>
            </a:pPr>
            <a:r>
              <a:rPr lang="en-US" altLang="en-US" sz="2400" dirty="0">
                <a:solidFill>
                  <a:srgbClr val="FF0000"/>
                </a:solidFill>
                <a:latin typeface="Times New Roman" panose="02020603050405020304" pitchFamily="18" charset="0"/>
                <a:cs typeface="Times New Roman" panose="02020603050405020304" pitchFamily="18" charset="0"/>
              </a:rPr>
              <a:t> Delusions or hallucinations occur at </a:t>
            </a:r>
            <a:r>
              <a:rPr lang="en-US" altLang="en-US" sz="2400" b="1" u="sng" dirty="0">
                <a:solidFill>
                  <a:srgbClr val="0070C0"/>
                </a:solidFill>
                <a:latin typeface="Times New Roman" panose="02020603050405020304" pitchFamily="18" charset="0"/>
                <a:cs typeface="Times New Roman" panose="02020603050405020304" pitchFamily="18" charset="0"/>
              </a:rPr>
              <a:t>least two weeks without major depressive or manic symptoms </a:t>
            </a:r>
            <a:r>
              <a:rPr lang="en-US" altLang="en-US" sz="2400" dirty="0">
                <a:solidFill>
                  <a:srgbClr val="FF0000"/>
                </a:solidFill>
                <a:latin typeface="Times New Roman" panose="02020603050405020304" pitchFamily="18" charset="0"/>
                <a:cs typeface="Times New Roman" panose="02020603050405020304" pitchFamily="18" charset="0"/>
              </a:rPr>
              <a:t>at some time during the illness</a:t>
            </a:r>
          </a:p>
          <a:p>
            <a:pPr>
              <a:buFont typeface="Wingdings" pitchFamily="2" charset="2"/>
              <a:buChar char="ü"/>
            </a:pPr>
            <a:r>
              <a:rPr lang="en-US" altLang="en-US" sz="2400" dirty="0">
                <a:latin typeface="Times New Roman" panose="02020603050405020304" pitchFamily="18" charset="0"/>
                <a:cs typeface="Times New Roman" panose="02020603050405020304" pitchFamily="18" charset="0"/>
              </a:rPr>
              <a:t> The major </a:t>
            </a:r>
            <a:r>
              <a:rPr lang="en-US" altLang="en-US" sz="2400" b="1" i="1" u="sng" dirty="0">
                <a:solidFill>
                  <a:srgbClr val="FF0000"/>
                </a:solidFill>
                <a:latin typeface="Times New Roman" panose="02020603050405020304" pitchFamily="18" charset="0"/>
                <a:cs typeface="Times New Roman" panose="02020603050405020304" pitchFamily="18" charset="0"/>
              </a:rPr>
              <a:t>mood symptoms occur for most of the duration </a:t>
            </a:r>
            <a:r>
              <a:rPr lang="en-US" altLang="en-US" sz="2400" dirty="0">
                <a:latin typeface="Times New Roman" panose="02020603050405020304" pitchFamily="18" charset="0"/>
                <a:cs typeface="Times New Roman" panose="02020603050405020304" pitchFamily="18" charset="0"/>
              </a:rPr>
              <a:t>of the illness.</a:t>
            </a:r>
          </a:p>
          <a:p>
            <a:pPr>
              <a:buFont typeface="Wingdings" pitchFamily="2" charset="2"/>
              <a:buChar char="ü"/>
            </a:pPr>
            <a:r>
              <a:rPr lang="en-US" altLang="en-US" sz="2400" dirty="0">
                <a:latin typeface="Times New Roman" panose="02020603050405020304" pitchFamily="18" charset="0"/>
                <a:cs typeface="Times New Roman" panose="02020603050405020304" pitchFamily="18" charset="0"/>
              </a:rPr>
              <a:t> The illness is </a:t>
            </a:r>
            <a:r>
              <a:rPr lang="en-US" altLang="en-US" sz="2400" b="1" i="1" u="sng" dirty="0">
                <a:solidFill>
                  <a:srgbClr val="FF0000"/>
                </a:solidFill>
                <a:latin typeface="Times New Roman" panose="02020603050405020304" pitchFamily="18" charset="0"/>
                <a:cs typeface="Times New Roman" panose="02020603050405020304" pitchFamily="18" charset="0"/>
              </a:rPr>
              <a:t>not the result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of a medical condition or the effects of alcohol, other drugs of abuse, or a medication.</a:t>
            </a:r>
          </a:p>
          <a:p>
            <a:pPr>
              <a:buFont typeface="Wingdings" pitchFamily="2" charset="2"/>
              <a:buChar char="ü"/>
            </a:pPr>
            <a:r>
              <a:rPr lang="en-US" altLang="en-US" sz="2400" dirty="0">
                <a:latin typeface="Times New Roman" panose="02020603050405020304" pitchFamily="18" charset="0"/>
                <a:cs typeface="Times New Roman" panose="02020603050405020304" pitchFamily="18" charset="0"/>
              </a:rPr>
              <a:t> Impairment in function (social, Occupation or self-care </a:t>
            </a:r>
            <a:r>
              <a:rPr lang="en-US" altLang="en-US" sz="2400" dirty="0">
                <a:solidFill>
                  <a:srgbClr val="FF0000"/>
                </a:solidFill>
                <a:latin typeface="Times New Roman" panose="02020603050405020304" pitchFamily="18" charset="0"/>
                <a:cs typeface="Times New Roman" panose="02020603050405020304" pitchFamily="18" charset="0"/>
              </a:rPr>
              <a:t>dysfunction</a:t>
            </a:r>
            <a:r>
              <a:rPr lang="en-US" alt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110834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7E23-E4A8-CA41-839B-CF741ADD46B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Brief Psychotic Disorder</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3186F6-0FAF-2B40-B7FA-1EE634C48C4C}"/>
                  </a:ext>
                </a:extLst>
              </p:cNvPr>
              <p:cNvSpPr>
                <a:spLocks noGrp="1"/>
              </p:cNvSpPr>
              <p:nvPr>
                <p:ph idx="1"/>
              </p:nvPr>
            </p:nvSpPr>
            <p:spPr>
              <a:xfrm>
                <a:off x="838200" y="1825625"/>
                <a:ext cx="10515600" cy="4351338"/>
              </a:xfrm>
            </p:spPr>
            <p:txBody>
              <a:bodyPr>
                <a:normAutofit/>
              </a:bodyPr>
              <a:lstStyle/>
              <a:p>
                <a:pPr>
                  <a:buFont typeface="Wingdings" pitchFamily="2" charset="2"/>
                  <a:buChar char="ü"/>
                </a:pPr>
                <a:r>
                  <a:rPr lang="en-CA" dirty="0">
                    <a:latin typeface="Times New Roman" panose="02020603050405020304" pitchFamily="18" charset="0"/>
                    <a:cs typeface="Times New Roman" panose="02020603050405020304" pitchFamily="18" charset="0"/>
                  </a:rPr>
                  <a:t> An </a:t>
                </a:r>
                <a:r>
                  <a:rPr lang="en-CA" b="1" i="1" u="sng" dirty="0">
                    <a:solidFill>
                      <a:srgbClr val="FF0000"/>
                    </a:solidFill>
                    <a:latin typeface="Times New Roman" panose="02020603050405020304" pitchFamily="18" charset="0"/>
                    <a:cs typeface="Times New Roman" panose="02020603050405020304" pitchFamily="18" charset="0"/>
                  </a:rPr>
                  <a:t>acute and transient psychotic condition </a:t>
                </a:r>
                <a:r>
                  <a:rPr lang="en-CA" dirty="0">
                    <a:latin typeface="Times New Roman" panose="02020603050405020304" pitchFamily="18" charset="0"/>
                    <a:cs typeface="Times New Roman" panose="02020603050405020304" pitchFamily="18" charset="0"/>
                  </a:rPr>
                  <a:t>that last </a:t>
                </a:r>
                <a14:m>
                  <m:oMath xmlns:m="http://schemas.openxmlformats.org/officeDocument/2006/math">
                    <m:r>
                      <a:rPr lang="en-CA" b="1" i="1" smtClean="0">
                        <a:solidFill>
                          <a:srgbClr val="0070C0"/>
                        </a:solidFill>
                        <a:latin typeface="Cambria Math" panose="02040503050406030204" pitchFamily="18" charset="0"/>
                        <a:ea typeface="Cambria Math" panose="02040503050406030204" pitchFamily="18" charset="0"/>
                      </a:rPr>
                      <m:t>≥</m:t>
                    </m:r>
                    <m:r>
                      <a:rPr lang="en-US" b="1" i="1" smtClean="0">
                        <a:solidFill>
                          <a:srgbClr val="0070C0"/>
                        </a:solidFill>
                        <a:latin typeface="Cambria Math" panose="02040503050406030204" pitchFamily="18" charset="0"/>
                        <a:ea typeface="Cambria Math" panose="02040503050406030204" pitchFamily="18" charset="0"/>
                      </a:rPr>
                      <m:t>𝟏</m:t>
                    </m:r>
                    <m:r>
                      <a:rPr lang="en-US" b="1" i="1" smtClean="0">
                        <a:solidFill>
                          <a:srgbClr val="0070C0"/>
                        </a:solidFill>
                        <a:latin typeface="Cambria Math" panose="02040503050406030204" pitchFamily="18" charset="0"/>
                        <a:ea typeface="Cambria Math" panose="02040503050406030204" pitchFamily="18" charset="0"/>
                      </a:rPr>
                      <m:t> </m:t>
                    </m:r>
                    <m:r>
                      <a:rPr lang="en-US" b="1" i="1" smtClean="0">
                        <a:solidFill>
                          <a:srgbClr val="0070C0"/>
                        </a:solidFill>
                        <a:latin typeface="Cambria Math" panose="02040503050406030204" pitchFamily="18" charset="0"/>
                        <a:ea typeface="Cambria Math" panose="02040503050406030204" pitchFamily="18" charset="0"/>
                      </a:rPr>
                      <m:t>𝒅𝒂𝒚</m:t>
                    </m:r>
                    <m:r>
                      <a:rPr lang="en-US" b="1" i="1" smtClean="0">
                        <a:solidFill>
                          <a:srgbClr val="0070C0"/>
                        </a:solidFill>
                        <a:latin typeface="Cambria Math" panose="02040503050406030204" pitchFamily="18" charset="0"/>
                        <a:ea typeface="Cambria Math" panose="02040503050406030204" pitchFamily="18" charset="0"/>
                      </a:rPr>
                      <m:t> </m:t>
                    </m:r>
                    <m:r>
                      <a:rPr lang="en-US" b="1" i="1" smtClean="0">
                        <a:solidFill>
                          <a:srgbClr val="0070C0"/>
                        </a:solidFill>
                        <a:latin typeface="Cambria Math" panose="02040503050406030204" pitchFamily="18" charset="0"/>
                        <a:ea typeface="Cambria Math" panose="02040503050406030204" pitchFamily="18" charset="0"/>
                      </a:rPr>
                      <m:t>𝒂𝒏𝒅</m:t>
                    </m:r>
                    <m:r>
                      <a:rPr lang="en-US" b="1" i="1" smtClean="0">
                        <a:solidFill>
                          <a:srgbClr val="0070C0"/>
                        </a:solidFill>
                        <a:latin typeface="Cambria Math" panose="02040503050406030204" pitchFamily="18" charset="0"/>
                        <a:ea typeface="Cambria Math" panose="02040503050406030204" pitchFamily="18" charset="0"/>
                      </a:rPr>
                      <m:t> ≤</m:t>
                    </m:r>
                    <m:r>
                      <a:rPr lang="en-US" b="1" i="1" smtClean="0">
                        <a:solidFill>
                          <a:srgbClr val="0070C0"/>
                        </a:solidFill>
                        <a:latin typeface="Cambria Math" panose="02040503050406030204" pitchFamily="18" charset="0"/>
                        <a:ea typeface="Cambria Math" panose="02040503050406030204" pitchFamily="18" charset="0"/>
                      </a:rPr>
                      <m:t>𝟏</m:t>
                    </m:r>
                    <m:r>
                      <a:rPr lang="en-US" b="1" i="1" smtClean="0">
                        <a:solidFill>
                          <a:srgbClr val="0070C0"/>
                        </a:solidFill>
                        <a:latin typeface="Cambria Math" panose="02040503050406030204" pitchFamily="18" charset="0"/>
                        <a:ea typeface="Cambria Math" panose="02040503050406030204" pitchFamily="18" charset="0"/>
                      </a:rPr>
                      <m:t> </m:t>
                    </m:r>
                    <m:r>
                      <a:rPr lang="en-US" b="1" i="1" smtClean="0">
                        <a:solidFill>
                          <a:srgbClr val="0070C0"/>
                        </a:solidFill>
                        <a:latin typeface="Cambria Math" panose="02040503050406030204" pitchFamily="18" charset="0"/>
                        <a:ea typeface="Cambria Math" panose="02040503050406030204" pitchFamily="18" charset="0"/>
                      </a:rPr>
                      <m:t>𝒎𝒐𝒏𝒕𝒉</m:t>
                    </m:r>
                  </m:oMath>
                </a14:m>
                <a:endParaRPr lang="en-CA" b="1" i="1" dirty="0">
                  <a:latin typeface="Times New Roman" panose="02020603050405020304" pitchFamily="18" charset="0"/>
                  <a:cs typeface="Times New Roman" panose="02020603050405020304" pitchFamily="18" charset="0"/>
                </a:endParaRPr>
              </a:p>
              <a:p>
                <a:pPr>
                  <a:buFont typeface="Wingdings" pitchFamily="2" charset="2"/>
                  <a:buChar char="ü"/>
                </a:pPr>
                <a:r>
                  <a:rPr lang="en-CA" dirty="0">
                    <a:latin typeface="Times New Roman" panose="02020603050405020304" pitchFamily="18" charset="0"/>
                    <a:cs typeface="Times New Roman" panose="02020603050405020304" pitchFamily="18" charset="0"/>
                  </a:rPr>
                  <a:t> Not </a:t>
                </a:r>
                <a:r>
                  <a:rPr lang="en-CA" b="1" i="1" u="sng" dirty="0">
                    <a:solidFill>
                      <a:srgbClr val="7030A0"/>
                    </a:solidFill>
                    <a:latin typeface="Times New Roman" panose="02020603050405020304" pitchFamily="18" charset="0"/>
                    <a:cs typeface="Times New Roman" panose="02020603050405020304" pitchFamily="18" charset="0"/>
                  </a:rPr>
                  <a:t>induced by an organic cause </a:t>
                </a:r>
              </a:p>
              <a:p>
                <a:pPr>
                  <a:buFont typeface="Wingdings" pitchFamily="2" charset="2"/>
                  <a:buChar char="ü"/>
                </a:pPr>
                <a:r>
                  <a:rPr lang="en-CA" dirty="0">
                    <a:latin typeface="Times New Roman" panose="02020603050405020304" pitchFamily="18" charset="0"/>
                    <a:cs typeface="Times New Roman" panose="02020603050405020304" pitchFamily="18" charset="0"/>
                  </a:rPr>
                  <a:t> Common features include (paranoid delusions, hallucinations, emotional volatility, odd behavior, &amp; screaming)</a:t>
                </a:r>
              </a:p>
              <a:p>
                <a:pPr>
                  <a:buFont typeface="Wingdings" pitchFamily="2" charset="2"/>
                  <a:buChar char="ü"/>
                </a:pPr>
                <a:r>
                  <a:rPr lang="en-CA" dirty="0">
                    <a:latin typeface="Times New Roman" panose="02020603050405020304" pitchFamily="18" charset="0"/>
                    <a:cs typeface="Times New Roman" panose="02020603050405020304" pitchFamily="18" charset="0"/>
                  </a:rPr>
                  <a:t> It may be </a:t>
                </a:r>
                <a:r>
                  <a:rPr lang="en-CA" b="1" i="1" u="sng" dirty="0">
                    <a:solidFill>
                      <a:srgbClr val="FF0000"/>
                    </a:solidFill>
                    <a:latin typeface="Times New Roman" panose="02020603050405020304" pitchFamily="18" charset="0"/>
                    <a:cs typeface="Times New Roman" panose="02020603050405020304" pitchFamily="18" charset="0"/>
                  </a:rPr>
                  <a:t>triggered disorders by stress </a:t>
                </a:r>
                <a:r>
                  <a:rPr lang="en-CA" dirty="0">
                    <a:latin typeface="Times New Roman" panose="02020603050405020304" pitchFamily="18" charset="0"/>
                    <a:cs typeface="Times New Roman" panose="02020603050405020304" pitchFamily="18" charset="0"/>
                  </a:rPr>
                  <a:t>(e.g. death of a relative)</a:t>
                </a:r>
              </a:p>
            </p:txBody>
          </p:sp>
        </mc:Choice>
        <mc:Fallback xmlns="">
          <p:sp>
            <p:nvSpPr>
              <p:cNvPr id="3" name="Content Placeholder 2">
                <a:extLst>
                  <a:ext uri="{FF2B5EF4-FFF2-40B4-BE49-F238E27FC236}">
                    <a16:creationId xmlns:a16="http://schemas.microsoft.com/office/drawing/2014/main" id="{5B3186F6-0FAF-2B40-B7FA-1EE634C48C4C}"/>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2"/>
                <a:stretch>
                  <a:fillRect l="-965" t="-263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4D88EF3-2A27-E740-9FC7-CAF453CE485C}"/>
              </a:ext>
            </a:extLst>
          </p:cNvPr>
          <p:cNvPicPr>
            <a:picLocks noChangeAspect="1"/>
          </p:cNvPicPr>
          <p:nvPr/>
        </p:nvPicPr>
        <p:blipFill>
          <a:blip r:embed="rId3"/>
          <a:stretch>
            <a:fillRect/>
          </a:stretch>
        </p:blipFill>
        <p:spPr>
          <a:xfrm>
            <a:off x="6772275" y="4708796"/>
            <a:ext cx="4581525" cy="1863453"/>
          </a:xfrm>
          <a:prstGeom prst="rect">
            <a:avLst/>
          </a:prstGeom>
        </p:spPr>
      </p:pic>
      <p:pic>
        <p:nvPicPr>
          <p:cNvPr id="1025" name="Picture 1" descr="page2image61700880">
            <a:extLst>
              <a:ext uri="{FF2B5EF4-FFF2-40B4-BE49-F238E27FC236}">
                <a16:creationId xmlns:a16="http://schemas.microsoft.com/office/drawing/2014/main" id="{D9DAA274-56FD-174D-B697-4464F1B44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643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52703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7E23-E4A8-CA41-839B-CF741ADD46B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Brief Psychotic Disorder</a:t>
            </a:r>
            <a:endParaRPr lang="en-US"/>
          </a:p>
        </p:txBody>
      </p:sp>
      <p:sp>
        <p:nvSpPr>
          <p:cNvPr id="3" name="Content Placeholder 2">
            <a:extLst>
              <a:ext uri="{FF2B5EF4-FFF2-40B4-BE49-F238E27FC236}">
                <a16:creationId xmlns:a16="http://schemas.microsoft.com/office/drawing/2014/main" id="{5B3186F6-0FAF-2B40-B7FA-1EE634C48C4C}"/>
              </a:ext>
            </a:extLst>
          </p:cNvPr>
          <p:cNvSpPr>
            <a:spLocks noGrp="1"/>
          </p:cNvSpPr>
          <p:nvPr>
            <p:ph idx="1"/>
          </p:nvPr>
        </p:nvSpPr>
        <p:spPr>
          <a:xfrm>
            <a:off x="838200" y="1825625"/>
            <a:ext cx="10515600" cy="4351338"/>
          </a:xfrm>
        </p:spPr>
        <p:txBody>
          <a:bodyPr>
            <a:normAutofit/>
          </a:bodyPr>
          <a:lstStyle/>
          <a:p>
            <a:pPr>
              <a:buFont typeface="Wingdings" pitchFamily="2" charset="2"/>
              <a:buChar char="ü"/>
            </a:pPr>
            <a:r>
              <a:rPr lang="en-CA" dirty="0">
                <a:latin typeface="Times New Roman" panose="02020603050405020304" pitchFamily="18" charset="0"/>
                <a:cs typeface="Times New Roman" panose="02020603050405020304" pitchFamily="18" charset="0"/>
              </a:rPr>
              <a:t> </a:t>
            </a:r>
            <a:r>
              <a:rPr lang="en-CA" b="1" i="1" u="sng" dirty="0">
                <a:solidFill>
                  <a:srgbClr val="FF0000"/>
                </a:solidFill>
                <a:latin typeface="Times New Roman" panose="02020603050405020304" pitchFamily="18" charset="0"/>
                <a:cs typeface="Times New Roman" panose="02020603050405020304" pitchFamily="18" charset="0"/>
              </a:rPr>
              <a:t>Remission is full</a:t>
            </a:r>
            <a:r>
              <a:rPr lang="en-CA" dirty="0">
                <a:solidFill>
                  <a:srgbClr val="FF0000"/>
                </a:solidFill>
                <a:latin typeface="Times New Roman" panose="02020603050405020304" pitchFamily="18" charset="0"/>
                <a:cs typeface="Times New Roman" panose="02020603050405020304" pitchFamily="18" charset="0"/>
              </a:rPr>
              <a:t>,</a:t>
            </a:r>
            <a:r>
              <a:rPr lang="en-CA" dirty="0">
                <a:latin typeface="Times New Roman" panose="02020603050405020304" pitchFamily="18" charset="0"/>
                <a:cs typeface="Times New Roman" panose="02020603050405020304" pitchFamily="18" charset="0"/>
              </a:rPr>
              <a:t> and the </a:t>
            </a:r>
            <a:r>
              <a:rPr lang="en-CA" dirty="0">
                <a:solidFill>
                  <a:srgbClr val="0070C0"/>
                </a:solidFill>
                <a:latin typeface="Times New Roman" panose="02020603050405020304" pitchFamily="18" charset="0"/>
                <a:cs typeface="Times New Roman" panose="02020603050405020304" pitchFamily="18" charset="0"/>
              </a:rPr>
              <a:t>individual returns to the premorbid level </a:t>
            </a:r>
            <a:r>
              <a:rPr lang="en-CA" dirty="0">
                <a:latin typeface="Times New Roman" panose="02020603050405020304" pitchFamily="18" charset="0"/>
                <a:cs typeface="Times New Roman" panose="02020603050405020304" pitchFamily="18" charset="0"/>
              </a:rPr>
              <a:t>of functioning</a:t>
            </a:r>
          </a:p>
          <a:p>
            <a:pPr>
              <a:buFont typeface="Wingdings" pitchFamily="2" charset="2"/>
              <a:buChar char="ü"/>
            </a:pPr>
            <a:r>
              <a:rPr lang="en-CA" dirty="0">
                <a:latin typeface="Times New Roman" panose="02020603050405020304" pitchFamily="18" charset="0"/>
                <a:cs typeface="Times New Roman" panose="02020603050405020304" pitchFamily="18" charset="0"/>
              </a:rPr>
              <a:t> It occurs </a:t>
            </a:r>
            <a:r>
              <a:rPr lang="en-CA" dirty="0">
                <a:solidFill>
                  <a:srgbClr val="FF0000"/>
                </a:solidFill>
                <a:latin typeface="Times New Roman" panose="02020603050405020304" pitchFamily="18" charset="0"/>
                <a:cs typeface="Times New Roman" panose="02020603050405020304" pitchFamily="18" charset="0"/>
              </a:rPr>
              <a:t>among young </a:t>
            </a:r>
            <a:r>
              <a:rPr lang="en-CA" dirty="0">
                <a:latin typeface="Times New Roman" panose="02020603050405020304" pitchFamily="18" charset="0"/>
                <a:cs typeface="Times New Roman" panose="02020603050405020304" pitchFamily="18" charset="0"/>
              </a:rPr>
              <a:t>(20- 40 years) &gt; old patients</a:t>
            </a:r>
          </a:p>
          <a:p>
            <a:pPr>
              <a:buFont typeface="Wingdings" pitchFamily="2" charset="2"/>
              <a:buChar char="ü"/>
            </a:pPr>
            <a:r>
              <a:rPr lang="en-CA" dirty="0">
                <a:latin typeface="Times New Roman" panose="02020603050405020304" pitchFamily="18" charset="0"/>
                <a:cs typeface="Times New Roman" panose="02020603050405020304" pitchFamily="18" charset="0"/>
              </a:rPr>
              <a:t> Comorbidity: </a:t>
            </a:r>
            <a:r>
              <a:rPr lang="en-CA" dirty="0">
                <a:solidFill>
                  <a:srgbClr val="FF0000"/>
                </a:solidFill>
                <a:latin typeface="Times New Roman" panose="02020603050405020304" pitchFamily="18" charset="0"/>
                <a:cs typeface="Times New Roman" panose="02020603050405020304" pitchFamily="18" charset="0"/>
              </a:rPr>
              <a:t>personality disorders </a:t>
            </a:r>
          </a:p>
          <a:p>
            <a:pPr lvl="1">
              <a:buFont typeface="Wingdings" pitchFamily="2" charset="2"/>
              <a:buChar char="ü"/>
            </a:pPr>
            <a:r>
              <a:rPr lang="en-CA" sz="2800" dirty="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Most commonly (borderline personality disorders, paranoid, schizoid, schizotypal) </a:t>
            </a:r>
          </a:p>
          <a:p>
            <a:pPr>
              <a:buFont typeface="Wingdings" pitchFamily="2" charset="2"/>
              <a:buChar char="ü"/>
            </a:pPr>
            <a:r>
              <a:rPr lang="en-CA" dirty="0">
                <a:latin typeface="Times New Roman" panose="02020603050405020304" pitchFamily="18" charset="0"/>
                <a:cs typeface="Times New Roman" panose="02020603050405020304" pitchFamily="18" charset="0"/>
              </a:rPr>
              <a:t> Patients </a:t>
            </a:r>
            <a:r>
              <a:rPr lang="en-CA" b="1" i="1" u="sng" dirty="0">
                <a:solidFill>
                  <a:srgbClr val="FF0000"/>
                </a:solidFill>
                <a:latin typeface="Times New Roman" panose="02020603050405020304" pitchFamily="18" charset="0"/>
                <a:cs typeface="Times New Roman" panose="02020603050405020304" pitchFamily="18" charset="0"/>
              </a:rPr>
              <a:t>have a biological or psychological </a:t>
            </a:r>
            <a:r>
              <a:rPr lang="en-CA" dirty="0">
                <a:latin typeface="Times New Roman" panose="02020603050405020304" pitchFamily="18" charset="0"/>
                <a:cs typeface="Times New Roman" panose="02020603050405020304" pitchFamily="18" charset="0"/>
              </a:rPr>
              <a:t>(</a:t>
            </a:r>
            <a:r>
              <a:rPr lang="en-CA" sz="2400" dirty="0">
                <a:latin typeface="Times New Roman" panose="02020603050405020304" pitchFamily="18" charset="0"/>
                <a:cs typeface="Times New Roman" panose="02020603050405020304" pitchFamily="18" charset="0"/>
              </a:rPr>
              <a:t>inadequate coping mechanisms</a:t>
            </a:r>
            <a:r>
              <a:rPr lang="en-CA" dirty="0">
                <a:latin typeface="Times New Roman" panose="02020603050405020304" pitchFamily="18" charset="0"/>
                <a:cs typeface="Times New Roman" panose="02020603050405020304" pitchFamily="18" charset="0"/>
              </a:rPr>
              <a:t>) </a:t>
            </a:r>
            <a:r>
              <a:rPr lang="en-CA" b="1" i="1" u="sng" dirty="0">
                <a:solidFill>
                  <a:srgbClr val="FF0000"/>
                </a:solidFill>
                <a:latin typeface="Times New Roman" panose="02020603050405020304" pitchFamily="18" charset="0"/>
                <a:cs typeface="Times New Roman" panose="02020603050405020304" pitchFamily="18" charset="0"/>
              </a:rPr>
              <a:t>vulnerability</a:t>
            </a:r>
            <a:r>
              <a:rPr lang="en-CA" dirty="0">
                <a:latin typeface="Times New Roman" panose="02020603050405020304" pitchFamily="18" charset="0"/>
                <a:cs typeface="Times New Roman" panose="02020603050405020304" pitchFamily="18" charset="0"/>
              </a:rPr>
              <a:t> for the development of psychotic symptoms </a:t>
            </a:r>
          </a:p>
        </p:txBody>
      </p:sp>
      <p:pic>
        <p:nvPicPr>
          <p:cNvPr id="2049" name="Picture 1" descr="page2image61700880">
            <a:extLst>
              <a:ext uri="{FF2B5EF4-FFF2-40B4-BE49-F238E27FC236}">
                <a16:creationId xmlns:a16="http://schemas.microsoft.com/office/drawing/2014/main" id="{265B0725-20D0-D948-B95A-D2CF3EB9E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643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97847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7E23-E4A8-CA41-839B-CF741ADD46B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Brief Psychotic Disorder</a:t>
            </a:r>
            <a:endParaRPr lang="en-US"/>
          </a:p>
        </p:txBody>
      </p:sp>
      <p:sp>
        <p:nvSpPr>
          <p:cNvPr id="3" name="Content Placeholder 2">
            <a:extLst>
              <a:ext uri="{FF2B5EF4-FFF2-40B4-BE49-F238E27FC236}">
                <a16:creationId xmlns:a16="http://schemas.microsoft.com/office/drawing/2014/main" id="{5B3186F6-0FAF-2B40-B7FA-1EE634C48C4C}"/>
              </a:ext>
            </a:extLst>
          </p:cNvPr>
          <p:cNvSpPr>
            <a:spLocks noGrp="1"/>
          </p:cNvSpPr>
          <p:nvPr>
            <p:ph idx="1"/>
          </p:nvPr>
        </p:nvSpPr>
        <p:spPr>
          <a:xfrm>
            <a:off x="838200" y="1825625"/>
            <a:ext cx="10515600" cy="4351338"/>
          </a:xfrm>
        </p:spPr>
        <p:txBody>
          <a:bodyPr>
            <a:normAutofit/>
          </a:bodyPr>
          <a:lstStyle/>
          <a:p>
            <a:pPr>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Differential Diagnosis</a:t>
            </a:r>
            <a:r>
              <a:rPr lang="en-CA" dirty="0">
                <a:solidFill>
                  <a:srgbClr val="FF0000"/>
                </a:solidFill>
                <a:latin typeface="Times New Roman" panose="02020603050405020304" pitchFamily="18" charset="0"/>
                <a:cs typeface="Times New Roman" panose="02020603050405020304" pitchFamily="18" charset="0"/>
              </a:rPr>
              <a:t>: </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Substance-induced psychosis</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Manic episode, and PTSD</a:t>
            </a:r>
          </a:p>
          <a:p>
            <a:pPr>
              <a:buFont typeface="Wingdings" pitchFamily="2" charset="2"/>
              <a:buChar char="ü"/>
            </a:pPr>
            <a:r>
              <a:rPr lang="en-CA" dirty="0">
                <a:solidFill>
                  <a:srgbClr val="FF0000"/>
                </a:solidFill>
                <a:latin typeface="Times New Roman" panose="02020603050405020304" pitchFamily="18" charset="0"/>
                <a:cs typeface="Times New Roman" panose="02020603050405020304" pitchFamily="18" charset="0"/>
              </a:rPr>
              <a:t> Management: </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Brief hospitalization for protection &amp; evaluation</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Antipsychotic treatment: (e.g. haloperidol 10 mg or olanzapine 10 mg)</a:t>
            </a:r>
          </a:p>
          <a:p>
            <a:pPr>
              <a:buFont typeface="Wingdings" pitchFamily="2" charset="2"/>
              <a:buChar char="ü"/>
            </a:pPr>
            <a:r>
              <a:rPr lang="en-CA" dirty="0">
                <a:solidFill>
                  <a:srgbClr val="FF0000"/>
                </a:solidFill>
                <a:latin typeface="Times New Roman" panose="02020603050405020304" pitchFamily="18" charset="0"/>
                <a:cs typeface="Times New Roman" panose="02020603050405020304" pitchFamily="18" charset="0"/>
              </a:rPr>
              <a:t> Prognosis: </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Varies some patients show no further major psychiatric problems and others progress to mood disorders or schizophrenia.</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Generally better than other psychotic disorders.</a:t>
            </a:r>
          </a:p>
        </p:txBody>
      </p:sp>
      <p:pic>
        <p:nvPicPr>
          <p:cNvPr id="5" name="Picture 4">
            <a:extLst>
              <a:ext uri="{FF2B5EF4-FFF2-40B4-BE49-F238E27FC236}">
                <a16:creationId xmlns:a16="http://schemas.microsoft.com/office/drawing/2014/main" id="{A2140C0A-D7FF-FA40-836B-96693300F00A}"/>
              </a:ext>
            </a:extLst>
          </p:cNvPr>
          <p:cNvPicPr>
            <a:picLocks noChangeAspect="1"/>
          </p:cNvPicPr>
          <p:nvPr/>
        </p:nvPicPr>
        <p:blipFill>
          <a:blip r:embed="rId2"/>
          <a:stretch>
            <a:fillRect/>
          </a:stretch>
        </p:blipFill>
        <p:spPr>
          <a:xfrm>
            <a:off x="6464300" y="1379537"/>
            <a:ext cx="4581525" cy="1863453"/>
          </a:xfrm>
          <a:prstGeom prst="rect">
            <a:avLst/>
          </a:prstGeom>
        </p:spPr>
      </p:pic>
      <p:pic>
        <p:nvPicPr>
          <p:cNvPr id="3073" name="Picture 1" descr="page2image61700880">
            <a:extLst>
              <a:ext uri="{FF2B5EF4-FFF2-40B4-BE49-F238E27FC236}">
                <a16:creationId xmlns:a16="http://schemas.microsoft.com/office/drawing/2014/main" id="{D5D90CD1-3E58-3C4C-AFF8-EC746E4B5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643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23589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7E23-E4A8-CA41-839B-CF741ADD46B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Schizophreniform Disorder</a:t>
            </a:r>
            <a:endParaRPr lang="en-US"/>
          </a:p>
        </p:txBody>
      </p:sp>
      <p:sp>
        <p:nvSpPr>
          <p:cNvPr id="3" name="Content Placeholder 2">
            <a:extLst>
              <a:ext uri="{FF2B5EF4-FFF2-40B4-BE49-F238E27FC236}">
                <a16:creationId xmlns:a16="http://schemas.microsoft.com/office/drawing/2014/main" id="{5B3186F6-0FAF-2B40-B7FA-1EE634C48C4C}"/>
              </a:ext>
            </a:extLst>
          </p:cNvPr>
          <p:cNvSpPr>
            <a:spLocks noGrp="1"/>
          </p:cNvSpPr>
          <p:nvPr>
            <p:ph idx="1"/>
          </p:nvPr>
        </p:nvSpPr>
        <p:spPr>
          <a:xfrm>
            <a:off x="838200" y="1825624"/>
            <a:ext cx="10515600" cy="4818063"/>
          </a:xfrm>
        </p:spPr>
        <p:txBody>
          <a:bodyPr>
            <a:normAutofit/>
          </a:bodyPr>
          <a:lstStyle/>
          <a:p>
            <a:pPr>
              <a:buFont typeface="Wingdings" pitchFamily="2" charset="2"/>
              <a:buChar char="ü"/>
            </a:pPr>
            <a:r>
              <a:rPr lang="en-CA" dirty="0">
                <a:latin typeface="Times New Roman" panose="02020603050405020304" pitchFamily="18" charset="0"/>
                <a:cs typeface="Times New Roman" panose="02020603050405020304" pitchFamily="18" charset="0"/>
              </a:rPr>
              <a:t> Similar features to those of brief psychotic disorder but the </a:t>
            </a:r>
            <a:r>
              <a:rPr lang="en-CA" b="1" i="1" u="sng" dirty="0">
                <a:solidFill>
                  <a:srgbClr val="FF0000"/>
                </a:solidFill>
                <a:latin typeface="Times New Roman" panose="02020603050405020304" pitchFamily="18" charset="0"/>
                <a:cs typeface="Times New Roman" panose="02020603050405020304" pitchFamily="18" charset="0"/>
              </a:rPr>
              <a:t>duration is &gt; 1 month &amp; &lt; 6 months</a:t>
            </a:r>
          </a:p>
          <a:p>
            <a:pPr>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Differential Diagnosis:</a:t>
            </a:r>
            <a:endParaRPr lang="en-CA" dirty="0">
              <a:latin typeface="Times New Roman" panose="02020603050405020304" pitchFamily="18" charset="0"/>
              <a:cs typeface="Times New Roman" panose="02020603050405020304" pitchFamily="18" charset="0"/>
            </a:endParaRP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Manic episode</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Substance-induced psychosis</a:t>
            </a:r>
          </a:p>
          <a:p>
            <a:pPr>
              <a:buFont typeface="Wingdings" pitchFamily="2" charset="2"/>
              <a:buChar char="ü"/>
            </a:pPr>
            <a:r>
              <a:rPr lang="en-CA" dirty="0">
                <a:solidFill>
                  <a:srgbClr val="FF0000"/>
                </a:solidFill>
                <a:latin typeface="Times New Roman" panose="02020603050405020304" pitchFamily="18" charset="0"/>
                <a:cs typeface="Times New Roman" panose="02020603050405020304" pitchFamily="18" charset="0"/>
              </a:rPr>
              <a:t> Management: </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Brief hospitalization for protection &amp; evaluation</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Antipsychotic treatment</a:t>
            </a:r>
          </a:p>
          <a:p>
            <a:pPr>
              <a:buFont typeface="Wingdings" pitchFamily="2" charset="2"/>
              <a:buChar char="ü"/>
            </a:pPr>
            <a:r>
              <a:rPr lang="en-CA" dirty="0">
                <a:solidFill>
                  <a:srgbClr val="FF0000"/>
                </a:solidFill>
                <a:latin typeface="Times New Roman" panose="02020603050405020304" pitchFamily="18" charset="0"/>
                <a:cs typeface="Times New Roman" panose="02020603050405020304" pitchFamily="18" charset="0"/>
              </a:rPr>
              <a:t> Prognosis: </a:t>
            </a:r>
          </a:p>
          <a:p>
            <a:pPr lvl="1">
              <a:buFont typeface="Wingdings" pitchFamily="2" charset="2"/>
              <a:buChar char="ü"/>
            </a:pPr>
            <a:r>
              <a:rPr lang="en-CA" dirty="0">
                <a:solidFill>
                  <a:srgbClr val="0070C0"/>
                </a:solidFill>
                <a:latin typeface="Times New Roman" panose="02020603050405020304" pitchFamily="18" charset="0"/>
                <a:cs typeface="Times New Roman" panose="02020603050405020304" pitchFamily="18" charset="0"/>
              </a:rPr>
              <a:t> Recurrence is high as well as progression to schizophrenia </a:t>
            </a:r>
          </a:p>
        </p:txBody>
      </p:sp>
      <p:pic>
        <p:nvPicPr>
          <p:cNvPr id="4097" name="Picture 1" descr="page2image61700880">
            <a:extLst>
              <a:ext uri="{FF2B5EF4-FFF2-40B4-BE49-F238E27FC236}">
                <a16:creationId xmlns:a16="http://schemas.microsoft.com/office/drawing/2014/main" id="{AE10755B-09F9-AA46-92CD-C7F58B55A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643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84682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7E23-E4A8-CA41-839B-CF741ADD46B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Delusional Disorder</a:t>
            </a:r>
            <a:endParaRPr lang="en-US"/>
          </a:p>
        </p:txBody>
      </p:sp>
      <p:sp>
        <p:nvSpPr>
          <p:cNvPr id="3" name="Content Placeholder 2">
            <a:extLst>
              <a:ext uri="{FF2B5EF4-FFF2-40B4-BE49-F238E27FC236}">
                <a16:creationId xmlns:a16="http://schemas.microsoft.com/office/drawing/2014/main" id="{5B3186F6-0FAF-2B40-B7FA-1EE634C48C4C}"/>
              </a:ext>
            </a:extLst>
          </p:cNvPr>
          <p:cNvSpPr>
            <a:spLocks noGrp="1"/>
          </p:cNvSpPr>
          <p:nvPr>
            <p:ph idx="1"/>
          </p:nvPr>
        </p:nvSpPr>
        <p:spPr>
          <a:xfrm>
            <a:off x="838200" y="1825624"/>
            <a:ext cx="10515600" cy="4818063"/>
          </a:xfrm>
        </p:spPr>
        <p:txBody>
          <a:bodyPr>
            <a:normAutofit/>
          </a:bodyPr>
          <a:lstStyle/>
          <a:p>
            <a:pPr>
              <a:buFont typeface="Wingdings" pitchFamily="2" charset="2"/>
              <a:buChar char="ü"/>
            </a:pPr>
            <a:r>
              <a:rPr lang="en-CA" dirty="0">
                <a:latin typeface="Times New Roman" panose="02020603050405020304" pitchFamily="18" charset="0"/>
                <a:cs typeface="Times New Roman" panose="02020603050405020304" pitchFamily="18" charset="0"/>
              </a:rPr>
              <a:t> ≥ 1- month </a:t>
            </a:r>
            <a:r>
              <a:rPr lang="en-CA" b="1" i="1" u="sng" dirty="0">
                <a:solidFill>
                  <a:srgbClr val="FF0000"/>
                </a:solidFill>
                <a:latin typeface="Times New Roman" panose="02020603050405020304" pitchFamily="18" charset="0"/>
                <a:cs typeface="Times New Roman" panose="02020603050405020304" pitchFamily="18" charset="0"/>
              </a:rPr>
              <a:t>systematized delusion(s)</a:t>
            </a:r>
          </a:p>
          <a:p>
            <a:pPr>
              <a:buFont typeface="Wingdings" pitchFamily="2" charset="2"/>
              <a:buChar char="ü"/>
            </a:pPr>
            <a:r>
              <a:rPr lang="en-CA" dirty="0">
                <a:latin typeface="Times New Roman" panose="02020603050405020304" pitchFamily="18" charset="0"/>
                <a:cs typeface="Times New Roman" panose="02020603050405020304" pitchFamily="18" charset="0"/>
              </a:rPr>
              <a:t> Patients usually </a:t>
            </a:r>
            <a:r>
              <a:rPr lang="en-CA" b="1" i="1" u="sng" dirty="0">
                <a:solidFill>
                  <a:srgbClr val="FF0000"/>
                </a:solidFill>
                <a:latin typeface="Times New Roman" panose="02020603050405020304" pitchFamily="18" charset="0"/>
                <a:cs typeface="Times New Roman" panose="02020603050405020304" pitchFamily="18" charset="0"/>
              </a:rPr>
              <a:t>do not have prominent or sustained hallucinations</a:t>
            </a:r>
            <a:r>
              <a:rPr lang="en-CA" dirty="0">
                <a:latin typeface="Times New Roman" panose="02020603050405020304" pitchFamily="18" charset="0"/>
                <a:cs typeface="Times New Roman" panose="02020603050405020304" pitchFamily="18" charset="0"/>
              </a:rPr>
              <a:t> </a:t>
            </a:r>
          </a:p>
          <a:p>
            <a:pPr>
              <a:buFont typeface="Wingdings" pitchFamily="2" charset="2"/>
              <a:buChar char="ü"/>
            </a:pPr>
            <a:r>
              <a:rPr lang="en-CA" dirty="0">
                <a:latin typeface="Times New Roman" panose="02020603050405020304" pitchFamily="18" charset="0"/>
                <a:cs typeface="Times New Roman" panose="02020603050405020304" pitchFamily="18" charset="0"/>
              </a:rPr>
              <a:t> Patients' </a:t>
            </a:r>
            <a:r>
              <a:rPr lang="en-CA" dirty="0">
                <a:solidFill>
                  <a:srgbClr val="0070C0"/>
                </a:solidFill>
                <a:latin typeface="Times New Roman" panose="02020603050405020304" pitchFamily="18" charset="0"/>
                <a:cs typeface="Times New Roman" panose="02020603050405020304" pitchFamily="18" charset="0"/>
              </a:rPr>
              <a:t>moods are consistent with the content of their delusions </a:t>
            </a:r>
            <a:r>
              <a:rPr lang="en-CA" dirty="0">
                <a:latin typeface="Times New Roman" panose="02020603050405020304" pitchFamily="18" charset="0"/>
                <a:cs typeface="Times New Roman" panose="02020603050405020304" pitchFamily="18" charset="0"/>
              </a:rPr>
              <a:t>(a patient with grandiose delusions is euphoric)</a:t>
            </a:r>
          </a:p>
        </p:txBody>
      </p:sp>
      <p:pic>
        <p:nvPicPr>
          <p:cNvPr id="4" name="Picture 3">
            <a:extLst>
              <a:ext uri="{FF2B5EF4-FFF2-40B4-BE49-F238E27FC236}">
                <a16:creationId xmlns:a16="http://schemas.microsoft.com/office/drawing/2014/main" id="{550672E1-3BCD-EC4B-BC40-EA614A7AF61D}"/>
              </a:ext>
            </a:extLst>
          </p:cNvPr>
          <p:cNvPicPr>
            <a:picLocks noChangeAspect="1"/>
          </p:cNvPicPr>
          <p:nvPr/>
        </p:nvPicPr>
        <p:blipFill>
          <a:blip r:embed="rId2"/>
          <a:stretch>
            <a:fillRect/>
          </a:stretch>
        </p:blipFill>
        <p:spPr>
          <a:xfrm>
            <a:off x="6464300" y="3942672"/>
            <a:ext cx="4889500" cy="2701015"/>
          </a:xfrm>
          <a:prstGeom prst="rect">
            <a:avLst/>
          </a:prstGeom>
        </p:spPr>
      </p:pic>
      <p:pic>
        <p:nvPicPr>
          <p:cNvPr id="5121" name="Picture 1" descr="page2image61700880">
            <a:extLst>
              <a:ext uri="{FF2B5EF4-FFF2-40B4-BE49-F238E27FC236}">
                <a16:creationId xmlns:a16="http://schemas.microsoft.com/office/drawing/2014/main" id="{8DE9F6F2-35BF-6E45-973C-044F51D75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643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73589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7E23-E4A8-CA41-839B-CF741ADD46B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Delusional Disorder</a:t>
            </a:r>
            <a:endParaRPr lang="en-US"/>
          </a:p>
        </p:txBody>
      </p:sp>
      <p:sp>
        <p:nvSpPr>
          <p:cNvPr id="3" name="Content Placeholder 2">
            <a:extLst>
              <a:ext uri="{FF2B5EF4-FFF2-40B4-BE49-F238E27FC236}">
                <a16:creationId xmlns:a16="http://schemas.microsoft.com/office/drawing/2014/main" id="{5B3186F6-0FAF-2B40-B7FA-1EE634C48C4C}"/>
              </a:ext>
            </a:extLst>
          </p:cNvPr>
          <p:cNvSpPr>
            <a:spLocks noGrp="1"/>
          </p:cNvSpPr>
          <p:nvPr>
            <p:ph idx="1"/>
          </p:nvPr>
        </p:nvSpPr>
        <p:spPr>
          <a:xfrm>
            <a:off x="838200" y="1825624"/>
            <a:ext cx="10515600" cy="4818063"/>
          </a:xfrm>
        </p:spPr>
        <p:txBody>
          <a:bodyPr>
            <a:normAutofit/>
          </a:bodyPr>
          <a:lstStyle/>
          <a:p>
            <a:pPr>
              <a:buFont typeface="Wingdings" pitchFamily="2" charset="2"/>
              <a:buChar char="ü"/>
            </a:pPr>
            <a:r>
              <a:rPr lang="en-CA">
                <a:solidFill>
                  <a:srgbClr val="FF0000"/>
                </a:solidFill>
                <a:latin typeface="Times New Roman" panose="02020603050405020304" pitchFamily="18" charset="0"/>
                <a:cs typeface="Times New Roman" panose="02020603050405020304" pitchFamily="18" charset="0"/>
              </a:rPr>
              <a:t> Types</a:t>
            </a:r>
            <a:r>
              <a:rPr lang="en-CA" b="1" i="1" u="sng">
                <a:solidFill>
                  <a:srgbClr val="FF0000"/>
                </a:solidFill>
                <a:latin typeface="Times New Roman" panose="02020603050405020304" pitchFamily="18" charset="0"/>
                <a:cs typeface="Times New Roman" panose="02020603050405020304" pitchFamily="18" charset="0"/>
              </a:rPr>
              <a:t> systematized delusion</a:t>
            </a:r>
            <a:r>
              <a:rPr lang="en-CA">
                <a:solidFill>
                  <a:srgbClr val="FF0000"/>
                </a:solidFill>
                <a:latin typeface="Times New Roman" panose="02020603050405020304" pitchFamily="18" charset="0"/>
                <a:cs typeface="Times New Roman" panose="02020603050405020304" pitchFamily="18" charset="0"/>
              </a:rPr>
              <a:t>: </a:t>
            </a:r>
          </a:p>
          <a:p>
            <a:pPr lvl="1">
              <a:buFont typeface="Wingdings" pitchFamily="2" charset="2"/>
              <a:buChar char="ü"/>
            </a:pPr>
            <a:r>
              <a:rPr lang="en-CA" sz="2800">
                <a:solidFill>
                  <a:srgbClr val="0070C0"/>
                </a:solidFill>
                <a:latin typeface="Times New Roman" panose="02020603050405020304" pitchFamily="18" charset="0"/>
                <a:cs typeface="Times New Roman" panose="02020603050405020304" pitchFamily="18" charset="0"/>
              </a:rPr>
              <a:t> Persecutory type </a:t>
            </a:r>
          </a:p>
          <a:p>
            <a:pPr lvl="1">
              <a:buFont typeface="Wingdings" pitchFamily="2" charset="2"/>
              <a:buChar char="ü"/>
            </a:pPr>
            <a:r>
              <a:rPr lang="en-CA" sz="2800">
                <a:solidFill>
                  <a:srgbClr val="0070C0"/>
                </a:solidFill>
                <a:latin typeface="Times New Roman" panose="02020603050405020304" pitchFamily="18" charset="0"/>
                <a:cs typeface="Times New Roman" panose="02020603050405020304" pitchFamily="18" charset="0"/>
              </a:rPr>
              <a:t> Grandiose type</a:t>
            </a:r>
          </a:p>
          <a:p>
            <a:pPr lvl="1">
              <a:buFont typeface="Wingdings" pitchFamily="2" charset="2"/>
              <a:buChar char="ü"/>
            </a:pPr>
            <a:r>
              <a:rPr lang="en-CA" sz="2800">
                <a:solidFill>
                  <a:srgbClr val="0070C0"/>
                </a:solidFill>
                <a:latin typeface="Times New Roman" panose="02020603050405020304" pitchFamily="18" charset="0"/>
                <a:cs typeface="Times New Roman" panose="02020603050405020304" pitchFamily="18" charset="0"/>
              </a:rPr>
              <a:t> Jealous type</a:t>
            </a:r>
          </a:p>
          <a:p>
            <a:pPr lvl="1">
              <a:buFont typeface="Wingdings" pitchFamily="2" charset="2"/>
              <a:buChar char="ü"/>
            </a:pPr>
            <a:r>
              <a:rPr lang="en-CA" sz="2800">
                <a:solidFill>
                  <a:srgbClr val="0070C0"/>
                </a:solidFill>
                <a:latin typeface="Times New Roman" panose="02020603050405020304" pitchFamily="18" charset="0"/>
                <a:cs typeface="Times New Roman" panose="02020603050405020304" pitchFamily="18" charset="0"/>
              </a:rPr>
              <a:t> </a:t>
            </a:r>
            <a:r>
              <a:rPr lang="en-CA" sz="2800" err="1">
                <a:solidFill>
                  <a:srgbClr val="0070C0"/>
                </a:solidFill>
                <a:latin typeface="Times New Roman" panose="02020603050405020304" pitchFamily="18" charset="0"/>
                <a:cs typeface="Times New Roman" panose="02020603050405020304" pitchFamily="18" charset="0"/>
              </a:rPr>
              <a:t>Erotomanic</a:t>
            </a:r>
            <a:r>
              <a:rPr lang="en-CA" sz="2800">
                <a:solidFill>
                  <a:srgbClr val="0070C0"/>
                </a:solidFill>
                <a:latin typeface="Times New Roman" panose="02020603050405020304" pitchFamily="18" charset="0"/>
                <a:cs typeface="Times New Roman" panose="02020603050405020304" pitchFamily="18" charset="0"/>
              </a:rPr>
              <a:t> type</a:t>
            </a:r>
          </a:p>
          <a:p>
            <a:pPr lvl="1">
              <a:buFont typeface="Wingdings" pitchFamily="2" charset="2"/>
              <a:buChar char="ü"/>
            </a:pPr>
            <a:r>
              <a:rPr lang="en-CA" sz="2800">
                <a:solidFill>
                  <a:srgbClr val="0070C0"/>
                </a:solidFill>
                <a:latin typeface="Times New Roman" panose="02020603050405020304" pitchFamily="18" charset="0"/>
                <a:cs typeface="Times New Roman" panose="02020603050405020304" pitchFamily="18" charset="0"/>
              </a:rPr>
              <a:t> Somatic type</a:t>
            </a:r>
          </a:p>
          <a:p>
            <a:pPr lvl="1">
              <a:buFont typeface="Wingdings" pitchFamily="2" charset="2"/>
              <a:buChar char="ü"/>
            </a:pPr>
            <a:r>
              <a:rPr lang="en-CA" sz="2800">
                <a:solidFill>
                  <a:srgbClr val="0070C0"/>
                </a:solidFill>
                <a:latin typeface="Times New Roman" panose="02020603050405020304" pitchFamily="18" charset="0"/>
                <a:cs typeface="Times New Roman" panose="02020603050405020304" pitchFamily="18" charset="0"/>
              </a:rPr>
              <a:t> Mixed type</a:t>
            </a:r>
          </a:p>
          <a:p>
            <a:pPr lvl="1">
              <a:buFont typeface="Wingdings" pitchFamily="2" charset="2"/>
              <a:buChar char="ü"/>
            </a:pPr>
            <a:r>
              <a:rPr lang="en-CA" sz="2800">
                <a:solidFill>
                  <a:srgbClr val="0070C0"/>
                </a:solidFill>
                <a:latin typeface="Times New Roman" panose="02020603050405020304" pitchFamily="18" charset="0"/>
                <a:cs typeface="Times New Roman" panose="02020603050405020304" pitchFamily="18" charset="0"/>
              </a:rPr>
              <a:t> Unspecified type </a:t>
            </a:r>
          </a:p>
        </p:txBody>
      </p:sp>
      <p:pic>
        <p:nvPicPr>
          <p:cNvPr id="4" name="Picture 3">
            <a:extLst>
              <a:ext uri="{FF2B5EF4-FFF2-40B4-BE49-F238E27FC236}">
                <a16:creationId xmlns:a16="http://schemas.microsoft.com/office/drawing/2014/main" id="{635F8414-02E0-DB47-8EFD-A729B7F1BAC8}"/>
              </a:ext>
            </a:extLst>
          </p:cNvPr>
          <p:cNvPicPr>
            <a:picLocks noChangeAspect="1"/>
          </p:cNvPicPr>
          <p:nvPr/>
        </p:nvPicPr>
        <p:blipFill>
          <a:blip r:embed="rId2"/>
          <a:stretch>
            <a:fillRect/>
          </a:stretch>
        </p:blipFill>
        <p:spPr>
          <a:xfrm>
            <a:off x="6464300" y="3942672"/>
            <a:ext cx="4889500" cy="2701015"/>
          </a:xfrm>
          <a:prstGeom prst="rect">
            <a:avLst/>
          </a:prstGeom>
        </p:spPr>
      </p:pic>
      <p:pic>
        <p:nvPicPr>
          <p:cNvPr id="7169" name="Picture 1" descr="page2image61700880">
            <a:extLst>
              <a:ext uri="{FF2B5EF4-FFF2-40B4-BE49-F238E27FC236}">
                <a16:creationId xmlns:a16="http://schemas.microsoft.com/office/drawing/2014/main" id="{C908A1E7-3B89-5748-807A-98087F2B1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643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0294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F6CB-CE43-1842-A2ED-7581773E045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862610D3-4D5A-7B4E-99FC-4468CB26B0A2}"/>
              </a:ext>
            </a:extLst>
          </p:cNvPr>
          <p:cNvSpPr>
            <a:spLocks noGrp="1"/>
          </p:cNvSpPr>
          <p:nvPr>
            <p:ph idx="1"/>
          </p:nvPr>
        </p:nvSpPr>
        <p:spPr/>
        <p:txBody>
          <a:bodyPr>
            <a:normAutofit/>
          </a:bodyPr>
          <a:lstStyle/>
          <a:p>
            <a:pPr>
              <a:buFont typeface="Wingdings" pitchFamily="2" charset="2"/>
              <a:buChar char="ü"/>
            </a:pPr>
            <a:r>
              <a:rPr lang="en-US" b="1" i="1" u="sng" dirty="0">
                <a:solidFill>
                  <a:srgbClr val="FF0000"/>
                </a:solidFill>
                <a:latin typeface="Times New Roman" panose="02020603050405020304" pitchFamily="18" charset="0"/>
                <a:cs typeface="Times New Roman" panose="02020603050405020304" pitchFamily="18" charset="0"/>
              </a:rPr>
              <a:t> Psychosis: </a:t>
            </a:r>
          </a:p>
          <a:p>
            <a:pPr lvl="1">
              <a:buFont typeface="Wingdings" pitchFamily="2" charset="2"/>
              <a:buChar char="ü"/>
            </a:pPr>
            <a:r>
              <a:rPr lang="en-CA" dirty="0">
                <a:latin typeface="Times New Roman" panose="02020603050405020304" pitchFamily="18" charset="0"/>
                <a:cs typeface="Times New Roman" panose="02020603050405020304" pitchFamily="18" charset="0"/>
              </a:rPr>
              <a:t> Is an abnormal condition of the </a:t>
            </a:r>
            <a:r>
              <a:rPr lang="en-CA" b="1" i="1" u="sng" dirty="0">
                <a:solidFill>
                  <a:srgbClr val="0070C0"/>
                </a:solidFill>
                <a:latin typeface="Times New Roman" panose="02020603050405020304" pitchFamily="18" charset="0"/>
                <a:cs typeface="Times New Roman" panose="02020603050405020304" pitchFamily="18" charset="0"/>
              </a:rPr>
              <a:t>mind</a:t>
            </a:r>
            <a:r>
              <a:rPr lang="en-CA" dirty="0">
                <a:latin typeface="Times New Roman" panose="02020603050405020304" pitchFamily="18" charset="0"/>
                <a:cs typeface="Times New Roman" panose="02020603050405020304" pitchFamily="18" charset="0"/>
              </a:rPr>
              <a:t> that results in difficulties determining </a:t>
            </a:r>
            <a:r>
              <a:rPr lang="en-CA" b="1" i="1" u="sng" dirty="0">
                <a:solidFill>
                  <a:srgbClr val="FF0000"/>
                </a:solidFill>
                <a:latin typeface="Times New Roman" panose="02020603050405020304" pitchFamily="18" charset="0"/>
                <a:cs typeface="Times New Roman" panose="02020603050405020304" pitchFamily="18" charset="0"/>
              </a:rPr>
              <a:t>what is real and what is not</a:t>
            </a:r>
          </a:p>
          <a:p>
            <a:pPr lvl="1">
              <a:buFont typeface="Wingdings" pitchFamily="2" charset="2"/>
              <a:buChar char="ü"/>
            </a:pPr>
            <a:r>
              <a:rPr lang="en-CA" dirty="0">
                <a:latin typeface="Times New Roman" panose="02020603050405020304" pitchFamily="18" charset="0"/>
                <a:cs typeface="Times New Roman" panose="02020603050405020304" pitchFamily="18" charset="0"/>
              </a:rPr>
              <a:t> Symptoms may include:</a:t>
            </a:r>
          </a:p>
          <a:p>
            <a:pPr lvl="2">
              <a:buFont typeface="Wingdings" pitchFamily="2" charset="2"/>
              <a:buChar char="ü"/>
            </a:pPr>
            <a:r>
              <a:rPr lang="en-CA" sz="2400" dirty="0">
                <a:solidFill>
                  <a:srgbClr val="0070C0"/>
                </a:solidFill>
                <a:latin typeface="Times New Roman" panose="02020603050405020304" pitchFamily="18" charset="0"/>
                <a:cs typeface="Times New Roman" panose="02020603050405020304" pitchFamily="18" charset="0"/>
              </a:rPr>
              <a:t> </a:t>
            </a:r>
            <a:r>
              <a:rPr lang="en-CA" sz="2400" b="1" i="1" u="sng" dirty="0">
                <a:solidFill>
                  <a:srgbClr val="0070C0"/>
                </a:solidFill>
                <a:latin typeface="Times New Roman" panose="02020603050405020304" pitchFamily="18" charset="0"/>
                <a:cs typeface="Times New Roman" panose="02020603050405020304" pitchFamily="18" charset="0"/>
              </a:rPr>
              <a:t>False beliefs </a:t>
            </a:r>
            <a:r>
              <a:rPr lang="en-CA" sz="2400" b="1" i="1" dirty="0">
                <a:solidFill>
                  <a:srgbClr val="0070C0"/>
                </a:solidFill>
                <a:latin typeface="Times New Roman" panose="02020603050405020304" pitchFamily="18" charset="0"/>
                <a:cs typeface="Times New Roman" panose="02020603050405020304" pitchFamily="18" charset="0"/>
              </a:rPr>
              <a:t> </a:t>
            </a:r>
            <a:r>
              <a:rPr lang="en-CA" sz="2400" b="1" dirty="0">
                <a:solidFill>
                  <a:srgbClr val="FF0000"/>
                </a:solidFill>
                <a:latin typeface="Times New Roman" panose="02020603050405020304" pitchFamily="18" charset="0"/>
                <a:cs typeface="Times New Roman" panose="02020603050405020304" pitchFamily="18" charset="0"/>
              </a:rPr>
              <a:t>(Delusions)</a:t>
            </a:r>
          </a:p>
          <a:p>
            <a:pPr lvl="2">
              <a:buFont typeface="Wingdings" pitchFamily="2" charset="2"/>
              <a:buChar char="ü"/>
            </a:pPr>
            <a:r>
              <a:rPr lang="en-CA" sz="2400" dirty="0">
                <a:solidFill>
                  <a:srgbClr val="0070C0"/>
                </a:solidFill>
                <a:latin typeface="Times New Roman" panose="02020603050405020304" pitchFamily="18" charset="0"/>
                <a:cs typeface="Times New Roman" panose="02020603050405020304" pitchFamily="18" charset="0"/>
              </a:rPr>
              <a:t> </a:t>
            </a:r>
            <a:r>
              <a:rPr lang="en-CA" sz="2400" b="1" i="1" u="sng" dirty="0">
                <a:solidFill>
                  <a:srgbClr val="0070C0"/>
                </a:solidFill>
                <a:latin typeface="Times New Roman" panose="02020603050405020304" pitchFamily="18" charset="0"/>
                <a:cs typeface="Times New Roman" panose="02020603050405020304" pitchFamily="18" charset="0"/>
              </a:rPr>
              <a:t>Seeing or hearing things that others do not see or hear </a:t>
            </a:r>
            <a:r>
              <a:rPr lang="en-CA" sz="2400" dirty="0">
                <a:solidFill>
                  <a:srgbClr val="0070C0"/>
                </a:solidFill>
                <a:latin typeface="Times New Roman" panose="02020603050405020304" pitchFamily="18" charset="0"/>
                <a:cs typeface="Times New Roman" panose="02020603050405020304" pitchFamily="18" charset="0"/>
              </a:rPr>
              <a:t> </a:t>
            </a:r>
            <a:r>
              <a:rPr lang="en-CA" sz="2400" b="1" dirty="0">
                <a:solidFill>
                  <a:srgbClr val="FF0000"/>
                </a:solidFill>
                <a:latin typeface="Times New Roman" panose="02020603050405020304" pitchFamily="18" charset="0"/>
                <a:cs typeface="Times New Roman" panose="02020603050405020304" pitchFamily="18" charset="0"/>
              </a:rPr>
              <a:t>(hallucinations)</a:t>
            </a:r>
          </a:p>
          <a:p>
            <a:pPr lvl="2">
              <a:buFont typeface="Wingdings" pitchFamily="2" charset="2"/>
              <a:buChar char="ü"/>
            </a:pPr>
            <a:r>
              <a:rPr lang="en-CA" sz="2400" dirty="0">
                <a:latin typeface="Times New Roman" panose="02020603050405020304" pitchFamily="18" charset="0"/>
                <a:cs typeface="Times New Roman" panose="02020603050405020304" pitchFamily="18" charset="0"/>
              </a:rPr>
              <a:t> Other symptoms:</a:t>
            </a:r>
          </a:p>
          <a:p>
            <a:pPr lvl="3">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a:t>
            </a:r>
            <a:r>
              <a:rPr lang="en-CA" sz="2200" b="1" i="1" u="sng" dirty="0">
                <a:solidFill>
                  <a:srgbClr val="0070C0"/>
                </a:solidFill>
                <a:latin typeface="Times New Roman" panose="02020603050405020304" pitchFamily="18" charset="0"/>
                <a:cs typeface="Times New Roman" panose="02020603050405020304" pitchFamily="18" charset="0"/>
              </a:rPr>
              <a:t>Incoherent speech &amp;/or behavior that is inappropriate for the situation</a:t>
            </a:r>
          </a:p>
          <a:p>
            <a:pPr lvl="3">
              <a:buFont typeface="Wingdings" pitchFamily="2" charset="2"/>
              <a:buChar char="ü"/>
            </a:pPr>
            <a:r>
              <a:rPr lang="en-CA" sz="2200" dirty="0">
                <a:latin typeface="Times New Roman" panose="02020603050405020304" pitchFamily="18" charset="0"/>
                <a:cs typeface="Times New Roman" panose="02020603050405020304" pitchFamily="18" charset="0"/>
              </a:rPr>
              <a:t> There may be also be </a:t>
            </a:r>
            <a:r>
              <a:rPr lang="en-CA" sz="2200" b="1" i="1" u="sng" dirty="0">
                <a:solidFill>
                  <a:srgbClr val="0070C0"/>
                </a:solidFill>
                <a:latin typeface="Times New Roman" panose="02020603050405020304" pitchFamily="18" charset="0"/>
                <a:cs typeface="Times New Roman" panose="02020603050405020304" pitchFamily="18" charset="0"/>
              </a:rPr>
              <a:t>sleep problems, social withdrawal, lack of motivation, &amp; difficulties carrying out daily activities</a:t>
            </a:r>
          </a:p>
        </p:txBody>
      </p:sp>
      <p:pic>
        <p:nvPicPr>
          <p:cNvPr id="4" name="Picture 3">
            <a:extLst>
              <a:ext uri="{FF2B5EF4-FFF2-40B4-BE49-F238E27FC236}">
                <a16:creationId xmlns:a16="http://schemas.microsoft.com/office/drawing/2014/main" id="{314E6CF5-2EAB-2546-AB00-E8CBE1726EDA}"/>
              </a:ext>
            </a:extLst>
          </p:cNvPr>
          <p:cNvPicPr>
            <a:picLocks noChangeAspect="1"/>
          </p:cNvPicPr>
          <p:nvPr/>
        </p:nvPicPr>
        <p:blipFill>
          <a:blip r:embed="rId2"/>
          <a:stretch>
            <a:fillRect/>
          </a:stretch>
        </p:blipFill>
        <p:spPr>
          <a:xfrm>
            <a:off x="7458075" y="227013"/>
            <a:ext cx="3895725" cy="1871662"/>
          </a:xfrm>
          <a:prstGeom prst="rect">
            <a:avLst/>
          </a:prstGeom>
        </p:spPr>
      </p:pic>
      <p:sp>
        <p:nvSpPr>
          <p:cNvPr id="5" name="TextBox 4">
            <a:extLst>
              <a:ext uri="{FF2B5EF4-FFF2-40B4-BE49-F238E27FC236}">
                <a16:creationId xmlns:a16="http://schemas.microsoft.com/office/drawing/2014/main" id="{2E80A2C6-A979-9B4F-BE53-EC1667FD4FF3}"/>
              </a:ext>
            </a:extLst>
          </p:cNvPr>
          <p:cNvSpPr txBox="1"/>
          <p:nvPr/>
        </p:nvSpPr>
        <p:spPr>
          <a:xfrm>
            <a:off x="10113396" y="6176963"/>
            <a:ext cx="1240404" cy="400110"/>
          </a:xfrm>
          <a:prstGeom prst="rect">
            <a:avLst/>
          </a:prstGeom>
          <a:noFill/>
        </p:spPr>
        <p:txBody>
          <a:bodyPr wrap="none" rtlCol="0">
            <a:spAutoFit/>
          </a:bodyPr>
          <a:lstStyle/>
          <a:p>
            <a:r>
              <a:rPr lang="en-US" sz="2000">
                <a:latin typeface="Times New Roman" panose="02020603050405020304" pitchFamily="18" charset="0"/>
                <a:cs typeface="Times New Roman" panose="02020603050405020304" pitchFamily="18" charset="0"/>
              </a:rPr>
              <a:t>Wikipedia</a:t>
            </a:r>
          </a:p>
        </p:txBody>
      </p:sp>
    </p:spTree>
    <p:extLst>
      <p:ext uri="{BB962C8B-B14F-4D97-AF65-F5344CB8AC3E}">
        <p14:creationId xmlns:p14="http://schemas.microsoft.com/office/powerpoint/2010/main" val="191582543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7E23-E4A8-CA41-839B-CF741ADD46BF}"/>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Delusional Disorder</a:t>
            </a:r>
            <a:endParaRPr lang="en-US"/>
          </a:p>
        </p:txBody>
      </p:sp>
      <p:sp>
        <p:nvSpPr>
          <p:cNvPr id="3" name="Content Placeholder 2">
            <a:extLst>
              <a:ext uri="{FF2B5EF4-FFF2-40B4-BE49-F238E27FC236}">
                <a16:creationId xmlns:a16="http://schemas.microsoft.com/office/drawing/2014/main" id="{5B3186F6-0FAF-2B40-B7FA-1EE634C48C4C}"/>
              </a:ext>
            </a:extLst>
          </p:cNvPr>
          <p:cNvSpPr>
            <a:spLocks noGrp="1"/>
          </p:cNvSpPr>
          <p:nvPr>
            <p:ph idx="1"/>
          </p:nvPr>
        </p:nvSpPr>
        <p:spPr>
          <a:xfrm>
            <a:off x="838200" y="1825624"/>
            <a:ext cx="10515600" cy="4818063"/>
          </a:xfrm>
        </p:spPr>
        <p:txBody>
          <a:bodyPr>
            <a:normAutofit/>
          </a:bodyPr>
          <a:lstStyle/>
          <a:p>
            <a:pPr>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Differential Diagnosis</a:t>
            </a:r>
            <a:r>
              <a:rPr lang="en-CA" dirty="0">
                <a:solidFill>
                  <a:srgbClr val="FF0000"/>
                </a:solidFill>
                <a:latin typeface="Times New Roman" panose="02020603050405020304" pitchFamily="18" charset="0"/>
                <a:cs typeface="Times New Roman" panose="02020603050405020304" pitchFamily="18" charset="0"/>
              </a:rPr>
              <a:t>: </a:t>
            </a:r>
          </a:p>
          <a:p>
            <a:pPr lvl="1">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Schizophrenia</a:t>
            </a:r>
          </a:p>
          <a:p>
            <a:pPr lvl="1">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Schizoaffective</a:t>
            </a:r>
          </a:p>
          <a:p>
            <a:pPr lvl="1">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Mood disorder</a:t>
            </a:r>
          </a:p>
          <a:p>
            <a:pPr lvl="1">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Psychosis due to another medical problem</a:t>
            </a:r>
          </a:p>
          <a:p>
            <a:pPr>
              <a:buFont typeface="Wingdings" pitchFamily="2" charset="2"/>
              <a:buChar char="ü"/>
            </a:pPr>
            <a:r>
              <a:rPr lang="en-CA" dirty="0">
                <a:solidFill>
                  <a:srgbClr val="FF0000"/>
                </a:solidFill>
                <a:latin typeface="Times New Roman" panose="02020603050405020304" pitchFamily="18" charset="0"/>
                <a:cs typeface="Times New Roman" panose="02020603050405020304" pitchFamily="18" charset="0"/>
              </a:rPr>
              <a:t>Treatment: </a:t>
            </a:r>
          </a:p>
          <a:p>
            <a:pPr lvl="1">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In-patient or outpatient </a:t>
            </a:r>
          </a:p>
          <a:p>
            <a:pPr lvl="1">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Antipsychotics oral or depot if patient is not compliant with oral medications</a:t>
            </a:r>
          </a:p>
          <a:p>
            <a:pPr lvl="1">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Insight-oriented, supportive, and cognitive therapies are often effective</a:t>
            </a:r>
          </a:p>
          <a:p>
            <a:pPr>
              <a:buFont typeface="Wingdings" pitchFamily="2" charset="2"/>
              <a:buChar char="ü"/>
            </a:pPr>
            <a:r>
              <a:rPr lang="en-CA" dirty="0">
                <a:solidFill>
                  <a:srgbClr val="FF0000"/>
                </a:solidFill>
                <a:latin typeface="Times New Roman" panose="02020603050405020304" pitchFamily="18" charset="0"/>
                <a:cs typeface="Times New Roman" panose="02020603050405020304" pitchFamily="18" charset="0"/>
              </a:rPr>
              <a:t>Prognosis: </a:t>
            </a:r>
          </a:p>
          <a:p>
            <a:pPr lvl="1">
              <a:buFont typeface="Wingdings" pitchFamily="2" charset="2"/>
              <a:buChar char="ü"/>
            </a:pPr>
            <a:r>
              <a:rPr lang="en-CA" sz="2200" dirty="0">
                <a:solidFill>
                  <a:srgbClr val="0070C0"/>
                </a:solidFill>
                <a:latin typeface="Times New Roman" panose="02020603050405020304" pitchFamily="18" charset="0"/>
                <a:cs typeface="Times New Roman" panose="02020603050405020304" pitchFamily="18" charset="0"/>
              </a:rPr>
              <a:t> Varies depending on many factors (type of delusion, personality, psychosocial stresses, and treatment)</a:t>
            </a:r>
          </a:p>
          <a:p>
            <a:pPr>
              <a:buFont typeface="Wingdings" pitchFamily="2" charset="2"/>
              <a:buChar char="ü"/>
            </a:pPr>
            <a:endParaRPr lang="en-CA"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076F61A-3564-7D4D-A46C-0F5014C3DD89}"/>
              </a:ext>
            </a:extLst>
          </p:cNvPr>
          <p:cNvPicPr>
            <a:picLocks noChangeAspect="1"/>
          </p:cNvPicPr>
          <p:nvPr/>
        </p:nvPicPr>
        <p:blipFill>
          <a:blip r:embed="rId2"/>
          <a:stretch>
            <a:fillRect/>
          </a:stretch>
        </p:blipFill>
        <p:spPr>
          <a:xfrm>
            <a:off x="6915169" y="1244600"/>
            <a:ext cx="3987762" cy="2663825"/>
          </a:xfrm>
          <a:prstGeom prst="rect">
            <a:avLst/>
          </a:prstGeom>
        </p:spPr>
      </p:pic>
      <p:pic>
        <p:nvPicPr>
          <p:cNvPr id="6145" name="Picture 1" descr="page2image61700880">
            <a:extLst>
              <a:ext uri="{FF2B5EF4-FFF2-40B4-BE49-F238E27FC236}">
                <a16:creationId xmlns:a16="http://schemas.microsoft.com/office/drawing/2014/main" id="{2AC8BE2A-729A-4040-AC35-5748BDE2E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643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1593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p:txBody>
          <a:bodyPr>
            <a:normAutofit/>
          </a:bodyPr>
          <a:lstStyle/>
          <a:p>
            <a:r>
              <a:rPr lang="en-US" altLang="en-US" dirty="0">
                <a:latin typeface="Times New Roman" panose="02020603050405020304" pitchFamily="18" charset="0"/>
                <a:cs typeface="Times New Roman" panose="02020603050405020304" pitchFamily="18" charset="0"/>
              </a:rPr>
              <a:t>Case Development 1</a:t>
            </a:r>
          </a:p>
        </p:txBody>
      </p:sp>
      <p:sp>
        <p:nvSpPr>
          <p:cNvPr id="46083" name="Content Placeholder 5"/>
          <p:cNvSpPr>
            <a:spLocks noGrp="1"/>
          </p:cNvSpPr>
          <p:nvPr>
            <p:ph idx="1"/>
          </p:nvPr>
        </p:nvSpPr>
        <p:spPr>
          <a:xfrm>
            <a:off x="838200" y="1825624"/>
            <a:ext cx="10515600" cy="4760913"/>
          </a:xfrm>
        </p:spPr>
        <p:txBody>
          <a:bodyPr/>
          <a:lstStyle/>
          <a:p>
            <a:pPr>
              <a:buFont typeface="Wingdings" pitchFamily="2" charset="2"/>
              <a:buChar char="ü"/>
            </a:pPr>
            <a:r>
              <a:rPr lang="en-US" altLang="en-US">
                <a:latin typeface="Times New Roman" panose="02020603050405020304" pitchFamily="18" charset="0"/>
                <a:cs typeface="Times New Roman" panose="02020603050405020304" pitchFamily="18" charset="0"/>
              </a:rPr>
              <a:t> Mr. M smokes tobacco frequently to calm himself. </a:t>
            </a:r>
          </a:p>
          <a:p>
            <a:pPr>
              <a:buFont typeface="Wingdings" pitchFamily="2" charset="2"/>
              <a:buChar char="ü"/>
            </a:pPr>
            <a:r>
              <a:rPr lang="en-US" altLang="en-US">
                <a:latin typeface="Times New Roman" panose="02020603050405020304" pitchFamily="18" charset="0"/>
                <a:cs typeface="Times New Roman" panose="02020603050405020304" pitchFamily="18" charset="0"/>
              </a:rPr>
              <a:t> During his </a:t>
            </a:r>
            <a:r>
              <a:rPr lang="en-US" altLang="en-US">
                <a:solidFill>
                  <a:srgbClr val="FF0000"/>
                </a:solidFill>
                <a:latin typeface="Times New Roman" panose="02020603050405020304" pitchFamily="18" charset="0"/>
                <a:cs typeface="Times New Roman" panose="02020603050405020304" pitchFamily="18" charset="0"/>
              </a:rPr>
              <a:t>early adolescence he used to smokes Hash heavily </a:t>
            </a:r>
            <a:r>
              <a:rPr lang="en-US" altLang="en-US">
                <a:latin typeface="Times New Roman" panose="02020603050405020304" pitchFamily="18" charset="0"/>
                <a:cs typeface="Times New Roman" panose="02020603050405020304" pitchFamily="18" charset="0"/>
              </a:rPr>
              <a:t>plus occasional use of amphetamine</a:t>
            </a:r>
          </a:p>
          <a:p>
            <a:pPr>
              <a:buFont typeface="Wingdings" pitchFamily="2" charset="2"/>
              <a:buChar char="ü"/>
            </a:pPr>
            <a:r>
              <a:rPr lang="en-US" altLang="en-US">
                <a:latin typeface="Times New Roman" panose="02020603050405020304" pitchFamily="18" charset="0"/>
                <a:cs typeface="Times New Roman" panose="02020603050405020304" pitchFamily="18" charset="0"/>
              </a:rPr>
              <a:t> He stopped both Hash and Amphetamine use 5 years ago</a:t>
            </a:r>
          </a:p>
          <a:p>
            <a:pPr>
              <a:buFont typeface="Wingdings" pitchFamily="2" charset="2"/>
              <a:buChar char="ü"/>
            </a:pPr>
            <a:r>
              <a:rPr lang="en-US" altLang="en-US">
                <a:latin typeface="Times New Roman" panose="02020603050405020304" pitchFamily="18" charset="0"/>
                <a:cs typeface="Times New Roman" panose="02020603050405020304" pitchFamily="18" charset="0"/>
              </a:rPr>
              <a:t> His father </a:t>
            </a:r>
            <a:r>
              <a:rPr lang="en-US" altLang="en-US">
                <a:solidFill>
                  <a:srgbClr val="FF0000"/>
                </a:solidFill>
                <a:latin typeface="Times New Roman" panose="02020603050405020304" pitchFamily="18" charset="0"/>
                <a:cs typeface="Times New Roman" panose="02020603050405020304" pitchFamily="18" charset="0"/>
              </a:rPr>
              <a:t>disclosed to his psychiatrist that that Mr. M used to have brief fixed persecutory (paranoid) ideas towards his brothers associated with the use of amphetamine</a:t>
            </a:r>
            <a:endParaRPr lang="en-US" altLang="en-US">
              <a:latin typeface="Times New Roman" panose="02020603050405020304" pitchFamily="18" charset="0"/>
              <a:cs typeface="Times New Roman" panose="02020603050405020304" pitchFamily="18" charset="0"/>
            </a:endParaRPr>
          </a:p>
          <a:p>
            <a:endParaRPr lang="en-US" altLang="en-US"/>
          </a:p>
        </p:txBody>
      </p:sp>
      <p:pic>
        <p:nvPicPr>
          <p:cNvPr id="2" name="Picture 1">
            <a:extLst>
              <a:ext uri="{FF2B5EF4-FFF2-40B4-BE49-F238E27FC236}">
                <a16:creationId xmlns:a16="http://schemas.microsoft.com/office/drawing/2014/main" id="{059FFC3E-A4ED-1A4E-90A2-1A2F7185C8FC}"/>
              </a:ext>
            </a:extLst>
          </p:cNvPr>
          <p:cNvPicPr>
            <a:picLocks noChangeAspect="1"/>
          </p:cNvPicPr>
          <p:nvPr/>
        </p:nvPicPr>
        <p:blipFill>
          <a:blip r:embed="rId2"/>
          <a:stretch>
            <a:fillRect/>
          </a:stretch>
        </p:blipFill>
        <p:spPr>
          <a:xfrm>
            <a:off x="6943725" y="4700588"/>
            <a:ext cx="4410075" cy="1885949"/>
          </a:xfrm>
          <a:prstGeom prst="rect">
            <a:avLst/>
          </a:prstGeom>
        </p:spPr>
      </p:pic>
    </p:spTree>
    <p:extLst>
      <p:ext uri="{BB962C8B-B14F-4D97-AF65-F5344CB8AC3E}">
        <p14:creationId xmlns:p14="http://schemas.microsoft.com/office/powerpoint/2010/main" val="133871416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2"/>
          <p:cNvSpPr>
            <a:spLocks noGrp="1"/>
          </p:cNvSpPr>
          <p:nvPr>
            <p:ph type="title"/>
          </p:nvPr>
        </p:nvSpPr>
        <p:spPr>
          <a:xfrm>
            <a:off x="838200" y="0"/>
            <a:ext cx="10515600" cy="1700213"/>
          </a:xfrm>
        </p:spPr>
        <p:txBody>
          <a:bodyPr>
            <a:noAutofit/>
          </a:bodyPr>
          <a:lstStyle/>
          <a:p>
            <a:r>
              <a:rPr lang="en-US" altLang="en-US" sz="3800">
                <a:latin typeface="Times New Roman" panose="02020603050405020304" pitchFamily="18" charset="0"/>
                <a:cs typeface="Times New Roman" panose="02020603050405020304" pitchFamily="18" charset="0"/>
              </a:rPr>
              <a:t>DSM-5 Diagnostic Criteria for Substance/medication-Induced psychiatric Disorder</a:t>
            </a:r>
          </a:p>
        </p:txBody>
      </p:sp>
      <p:sp>
        <p:nvSpPr>
          <p:cNvPr id="48130" name="Content Placeholder 1"/>
          <p:cNvSpPr>
            <a:spLocks noGrp="1"/>
          </p:cNvSpPr>
          <p:nvPr>
            <p:ph idx="1"/>
          </p:nvPr>
        </p:nvSpPr>
        <p:spPr>
          <a:xfrm>
            <a:off x="838200" y="1700213"/>
            <a:ext cx="10515600" cy="5019675"/>
          </a:xfrm>
        </p:spPr>
        <p:txBody>
          <a:bodyPr>
            <a:normAutofit/>
          </a:bodyPr>
          <a:lstStyle/>
          <a:p>
            <a:pPr>
              <a:buFont typeface="Wingdings" pitchFamily="2" charset="2"/>
              <a:buChar char="ü"/>
            </a:pPr>
            <a:r>
              <a:rPr lang="en-US" altLang="en-US" b="1" i="1" u="sng" dirty="0">
                <a:solidFill>
                  <a:srgbClr val="FF0000"/>
                </a:solidFill>
                <a:latin typeface="Times New Roman" panose="02020603050405020304" pitchFamily="18" charset="0"/>
                <a:cs typeface="Times New Roman" panose="02020603050405020304" pitchFamily="18" charset="0"/>
              </a:rPr>
              <a:t> Potentially severe</a:t>
            </a:r>
            <a:r>
              <a:rPr lang="en-US" altLang="en-US" dirty="0">
                <a:solidFill>
                  <a:srgbClr val="FF0000"/>
                </a:solidFill>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usually </a:t>
            </a:r>
            <a:r>
              <a:rPr lang="en-US" altLang="en-US" b="1" i="1" u="sng" dirty="0">
                <a:solidFill>
                  <a:srgbClr val="FF0000"/>
                </a:solidFill>
                <a:latin typeface="Times New Roman" panose="02020603050405020304" pitchFamily="18" charset="0"/>
                <a:cs typeface="Times New Roman" panose="02020603050405020304" pitchFamily="18" charset="0"/>
              </a:rPr>
              <a:t>temporary</a:t>
            </a:r>
            <a:endParaRPr lang="en-US" altLang="en-US" b="1" i="1" u="sng" dirty="0">
              <a:latin typeface="Times New Roman" panose="02020603050405020304" pitchFamily="18" charset="0"/>
              <a:cs typeface="Times New Roman" panose="02020603050405020304" pitchFamily="18" charset="0"/>
            </a:endParaRPr>
          </a:p>
          <a:p>
            <a:pPr>
              <a:buFont typeface="Wingdings" pitchFamily="2" charset="2"/>
              <a:buChar char="ü"/>
            </a:pPr>
            <a:r>
              <a:rPr lang="en-US" altLang="en-US" dirty="0">
                <a:latin typeface="Times New Roman" panose="02020603050405020304" pitchFamily="18" charset="0"/>
                <a:cs typeface="Times New Roman" panose="02020603050405020304" pitchFamily="18" charset="0"/>
              </a:rPr>
              <a:t> Context of </a:t>
            </a:r>
            <a:r>
              <a:rPr lang="en-US" altLang="en-US" b="1" i="1" u="sng" dirty="0">
                <a:solidFill>
                  <a:srgbClr val="FF0000"/>
                </a:solidFill>
                <a:latin typeface="Times New Roman" panose="02020603050405020304" pitchFamily="18" charset="0"/>
                <a:cs typeface="Times New Roman" panose="02020603050405020304" pitchFamily="18" charset="0"/>
              </a:rPr>
              <a:t>substances of abuse, medications, or toxins </a:t>
            </a:r>
            <a:r>
              <a:rPr lang="en-US" altLang="en-US" dirty="0">
                <a:latin typeface="Times New Roman" panose="02020603050405020304" pitchFamily="18" charset="0"/>
                <a:cs typeface="Times New Roman" panose="02020603050405020304" pitchFamily="18" charset="0"/>
              </a:rPr>
              <a:t>of any of the 10 classes of substances.</a:t>
            </a:r>
          </a:p>
          <a:p>
            <a:pPr>
              <a:buFont typeface="Wingdings" pitchFamily="2" charset="2"/>
              <a:buChar char="ü"/>
            </a:pPr>
            <a:r>
              <a:rPr lang="en-US" altLang="en-US" dirty="0">
                <a:latin typeface="Times New Roman" panose="02020603050405020304" pitchFamily="18" charset="0"/>
                <a:cs typeface="Times New Roman" panose="02020603050405020304" pitchFamily="18" charset="0"/>
              </a:rPr>
              <a:t> Clinically significant presentation of a secondary psychiatric disorder</a:t>
            </a:r>
          </a:p>
          <a:p>
            <a:pPr>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Evidence in history, physical exam, MSE and labs of:</a:t>
            </a:r>
          </a:p>
          <a:p>
            <a:pPr lvl="1">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Develop during or within 1 month of use</a:t>
            </a:r>
          </a:p>
          <a:p>
            <a:pPr lvl="1">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Capable of producing mental disorder seen</a:t>
            </a:r>
          </a:p>
          <a:p>
            <a:pPr>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Not an independent mental disorder</a:t>
            </a:r>
          </a:p>
          <a:p>
            <a:pPr lvl="1">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Preceded onset of use</a:t>
            </a:r>
          </a:p>
          <a:p>
            <a:pPr lvl="1">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Persists for substantial time after use (more that a month after off of substance use)</a:t>
            </a:r>
          </a:p>
          <a:p>
            <a:pPr lvl="1"/>
            <a:endParaRPr lang="en-US" altLang="en-US" dirty="0"/>
          </a:p>
          <a:p>
            <a:pPr lvl="1"/>
            <a:endParaRPr lang="en-US" altLang="en-US" dirty="0"/>
          </a:p>
          <a:p>
            <a:endParaRPr lang="en-US" altLang="en-US" dirty="0"/>
          </a:p>
        </p:txBody>
      </p:sp>
    </p:spTree>
    <p:extLst>
      <p:ext uri="{BB962C8B-B14F-4D97-AF65-F5344CB8AC3E}">
        <p14:creationId xmlns:p14="http://schemas.microsoft.com/office/powerpoint/2010/main" val="104686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838200" y="250825"/>
            <a:ext cx="10515600" cy="1325563"/>
          </a:xfrm>
        </p:spPr>
        <p:txBody>
          <a:bodyPr/>
          <a:lstStyle/>
          <a:p>
            <a:r>
              <a:rPr lang="en-US" altLang="en-US" dirty="0">
                <a:latin typeface="Times New Roman" panose="02020603050405020304" pitchFamily="18" charset="0"/>
                <a:cs typeface="Times New Roman" panose="02020603050405020304" pitchFamily="18" charset="0"/>
              </a:rPr>
              <a:t>Case Development 2</a:t>
            </a:r>
          </a:p>
        </p:txBody>
      </p:sp>
      <p:sp>
        <p:nvSpPr>
          <p:cNvPr id="59395" name="Content Placeholder 2"/>
          <p:cNvSpPr>
            <a:spLocks noGrp="1"/>
          </p:cNvSpPr>
          <p:nvPr>
            <p:ph idx="1"/>
          </p:nvPr>
        </p:nvSpPr>
        <p:spPr>
          <a:xfrm>
            <a:off x="838200" y="1576388"/>
            <a:ext cx="10515600" cy="5124450"/>
          </a:xfrm>
        </p:spPr>
        <p:txBody>
          <a:bodyPr>
            <a:normAutofit/>
          </a:bodyPr>
          <a:lstStyle/>
          <a:p>
            <a:pPr>
              <a:buFont typeface="Wingdings" pitchFamily="2" charset="2"/>
              <a:buChar char="ü"/>
            </a:pPr>
            <a:r>
              <a:rPr lang="en-US" altLang="en-US" sz="2600" dirty="0">
                <a:latin typeface="Times New Roman" panose="02020603050405020304" pitchFamily="18" charset="0"/>
                <a:cs typeface="Times New Roman" panose="02020603050405020304" pitchFamily="18" charset="0"/>
              </a:rPr>
              <a:t> He sees a psychiatrist for 15 minutes every two months but sometimes misses his appointment. </a:t>
            </a:r>
          </a:p>
          <a:p>
            <a:pPr>
              <a:buFont typeface="Wingdings" pitchFamily="2" charset="2"/>
              <a:buChar char="ü"/>
            </a:pPr>
            <a:r>
              <a:rPr lang="en-US" altLang="en-US" sz="2600" dirty="0">
                <a:latin typeface="Times New Roman" panose="02020603050405020304" pitchFamily="18" charset="0"/>
                <a:cs typeface="Times New Roman" panose="02020603050405020304" pitchFamily="18" charset="0"/>
              </a:rPr>
              <a:t> His parents support him financially and he has a social worker whom he sees often.</a:t>
            </a:r>
          </a:p>
          <a:p>
            <a:pPr>
              <a:buFont typeface="Wingdings" pitchFamily="2" charset="2"/>
              <a:buChar char="ü"/>
            </a:pPr>
            <a:r>
              <a:rPr lang="en-US" altLang="en-US" sz="2600" dirty="0">
                <a:latin typeface="Times New Roman" panose="02020603050405020304" pitchFamily="18" charset="0"/>
                <a:cs typeface="Times New Roman" panose="02020603050405020304" pitchFamily="18" charset="0"/>
              </a:rPr>
              <a:t> He </a:t>
            </a:r>
            <a:r>
              <a:rPr lang="en-US" altLang="en-US" sz="2600" dirty="0">
                <a:solidFill>
                  <a:srgbClr val="FF0000"/>
                </a:solidFill>
                <a:latin typeface="Times New Roman" panose="02020603050405020304" pitchFamily="18" charset="0"/>
                <a:cs typeface="Times New Roman" panose="02020603050405020304" pitchFamily="18" charset="0"/>
              </a:rPr>
              <a:t>was treated with Haloperidol</a:t>
            </a:r>
            <a:r>
              <a:rPr lang="en-US" altLang="en-US" sz="2600" dirty="0">
                <a:latin typeface="Times New Roman" panose="02020603050405020304" pitchFamily="18" charset="0"/>
                <a:cs typeface="Times New Roman" panose="02020603050405020304" pitchFamily="18" charset="0"/>
              </a:rPr>
              <a:t> which gave him </a:t>
            </a:r>
            <a:r>
              <a:rPr lang="en-US" altLang="en-US" sz="2600" dirty="0">
                <a:solidFill>
                  <a:srgbClr val="FF0000"/>
                </a:solidFill>
                <a:latin typeface="Times New Roman" panose="02020603050405020304" pitchFamily="18" charset="0"/>
                <a:cs typeface="Times New Roman" panose="02020603050405020304" pitchFamily="18" charset="0"/>
              </a:rPr>
              <a:t>muscle cramps especially in his neck,</a:t>
            </a:r>
            <a:r>
              <a:rPr lang="en-US" altLang="en-US" sz="2600" dirty="0">
                <a:latin typeface="Times New Roman" panose="02020603050405020304" pitchFamily="18" charset="0"/>
                <a:cs typeface="Times New Roman" panose="02020603050405020304" pitchFamily="18" charset="0"/>
              </a:rPr>
              <a:t> he was </a:t>
            </a:r>
            <a:r>
              <a:rPr lang="en-US" altLang="en-US" sz="2600" dirty="0">
                <a:solidFill>
                  <a:srgbClr val="FF0000"/>
                </a:solidFill>
                <a:latin typeface="Times New Roman" panose="02020603050405020304" pitchFamily="18" charset="0"/>
                <a:cs typeface="Times New Roman" panose="02020603050405020304" pitchFamily="18" charset="0"/>
              </a:rPr>
              <a:t>then treated with Olanzapine and gained 10 kg and developed Diabetes Mellitus.</a:t>
            </a:r>
            <a:r>
              <a:rPr lang="en-US" altLang="en-US" sz="2600" dirty="0">
                <a:latin typeface="Times New Roman" panose="02020603050405020304" pitchFamily="18" charset="0"/>
                <a:cs typeface="Times New Roman" panose="02020603050405020304" pitchFamily="18" charset="0"/>
              </a:rPr>
              <a:t> </a:t>
            </a:r>
          </a:p>
          <a:p>
            <a:pPr>
              <a:buFont typeface="Wingdings" pitchFamily="2" charset="2"/>
              <a:buChar char="ü"/>
            </a:pPr>
            <a:r>
              <a:rPr lang="en-US" altLang="en-US" sz="2600" dirty="0">
                <a:latin typeface="Times New Roman" panose="02020603050405020304" pitchFamily="18" charset="0"/>
                <a:cs typeface="Times New Roman" panose="02020603050405020304" pitchFamily="18" charset="0"/>
              </a:rPr>
              <a:t> During his illness course, the patient’s family became less supportive to him &amp; he became less compliant on his treatments. </a:t>
            </a:r>
          </a:p>
          <a:p>
            <a:pPr>
              <a:buFont typeface="Wingdings" pitchFamily="2" charset="2"/>
              <a:buChar char="ü"/>
            </a:pPr>
            <a:r>
              <a:rPr lang="en-US" altLang="en-US" sz="2600" dirty="0">
                <a:latin typeface="Times New Roman" panose="02020603050405020304" pitchFamily="18" charset="0"/>
                <a:cs typeface="Times New Roman" panose="02020603050405020304" pitchFamily="18" charset="0"/>
              </a:rPr>
              <a:t> His psychiatrist would like to switch him to </a:t>
            </a:r>
            <a:r>
              <a:rPr lang="en-US" altLang="en-US" sz="2600" dirty="0">
                <a:solidFill>
                  <a:srgbClr val="FF0000"/>
                </a:solidFill>
                <a:latin typeface="Times New Roman" panose="02020603050405020304" pitchFamily="18" charset="0"/>
                <a:cs typeface="Times New Roman" panose="02020603050405020304" pitchFamily="18" charset="0"/>
              </a:rPr>
              <a:t>long acting injectable antipsychotic treatment but he is afraid of injections </a:t>
            </a:r>
            <a:r>
              <a:rPr lang="en-US" altLang="en-US" sz="2600" dirty="0">
                <a:latin typeface="Times New Roman" panose="02020603050405020304" pitchFamily="18" charset="0"/>
                <a:cs typeface="Times New Roman" panose="02020603050405020304" pitchFamily="18" charset="0"/>
              </a:rPr>
              <a:t>and isn't sure that he needs medication.</a:t>
            </a:r>
          </a:p>
        </p:txBody>
      </p:sp>
    </p:spTree>
    <p:extLst>
      <p:ext uri="{BB962C8B-B14F-4D97-AF65-F5344CB8AC3E}">
        <p14:creationId xmlns:p14="http://schemas.microsoft.com/office/powerpoint/2010/main" val="408321556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4C11-2DDD-9845-A30B-40D90F668F9D}"/>
              </a:ext>
            </a:extLst>
          </p:cNvPr>
          <p:cNvSpPr>
            <a:spLocks noGrp="1"/>
          </p:cNvSpPr>
          <p:nvPr>
            <p:ph type="title"/>
          </p:nvPr>
        </p:nvSpPr>
        <p:spPr/>
        <p:txBody>
          <a:bodyPr/>
          <a:lstStyle/>
          <a:p>
            <a:pPr algn="ctr"/>
            <a:r>
              <a:rPr lang="en-US" altLang="en-US" dirty="0">
                <a:latin typeface="Times New Roman" panose="02020603050405020304" pitchFamily="18" charset="0"/>
                <a:cs typeface="Times New Roman" panose="02020603050405020304" pitchFamily="18" charset="0"/>
              </a:rPr>
              <a:t>Management of schizophrenia</a:t>
            </a:r>
            <a:endParaRPr lang="en-US" dirty="0"/>
          </a:p>
        </p:txBody>
      </p:sp>
      <p:pic>
        <p:nvPicPr>
          <p:cNvPr id="4" name="Content Placeholder 3">
            <a:extLst>
              <a:ext uri="{FF2B5EF4-FFF2-40B4-BE49-F238E27FC236}">
                <a16:creationId xmlns:a16="http://schemas.microsoft.com/office/drawing/2014/main" id="{BE8D54CB-CC89-944D-AEB7-33DDBC9F574C}"/>
              </a:ext>
            </a:extLst>
          </p:cNvPr>
          <p:cNvPicPr>
            <a:picLocks noGrp="1" noChangeAspect="1"/>
          </p:cNvPicPr>
          <p:nvPr>
            <p:ph idx="1"/>
          </p:nvPr>
        </p:nvPicPr>
        <p:blipFill>
          <a:blip r:embed="rId3"/>
          <a:stretch>
            <a:fillRect/>
          </a:stretch>
        </p:blipFill>
        <p:spPr>
          <a:xfrm>
            <a:off x="838200" y="1690688"/>
            <a:ext cx="10515600" cy="4428758"/>
          </a:xfrm>
        </p:spPr>
      </p:pic>
    </p:spTree>
    <p:extLst>
      <p:ext uri="{BB962C8B-B14F-4D97-AF65-F5344CB8AC3E}">
        <p14:creationId xmlns:p14="http://schemas.microsoft.com/office/powerpoint/2010/main" val="2662504907"/>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Management of schizophrenia</a:t>
            </a:r>
          </a:p>
        </p:txBody>
      </p:sp>
      <p:sp>
        <p:nvSpPr>
          <p:cNvPr id="60419" name="Content Placeholder 2"/>
          <p:cNvSpPr>
            <a:spLocks noGrp="1"/>
          </p:cNvSpPr>
          <p:nvPr>
            <p:ph idx="1"/>
          </p:nvPr>
        </p:nvSpPr>
        <p:spPr/>
        <p:txBody>
          <a:bodyPr/>
          <a:lstStyle/>
          <a:p>
            <a:pPr>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Discuss management of schizophrenia</a:t>
            </a:r>
          </a:p>
          <a:p>
            <a:pPr>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Discuss the types of antipsychotics, indication, side effects, </a:t>
            </a:r>
            <a:r>
              <a:rPr lang="en-US" altLang="en-US" dirty="0" err="1">
                <a:solidFill>
                  <a:srgbClr val="0070C0"/>
                </a:solidFill>
                <a:latin typeface="Times New Roman" panose="02020603050405020304" pitchFamily="18" charset="0"/>
                <a:cs typeface="Times New Roman" panose="02020603050405020304" pitchFamily="18" charset="0"/>
              </a:rPr>
              <a:t>etc</a:t>
            </a:r>
            <a:endParaRPr lang="en-US" altLang="en-US" dirty="0">
              <a:solidFill>
                <a:srgbClr val="0070C0"/>
              </a:solidFill>
              <a:latin typeface="Times New Roman" panose="02020603050405020304" pitchFamily="18" charset="0"/>
              <a:cs typeface="Times New Roman" panose="02020603050405020304" pitchFamily="18" charset="0"/>
            </a:endParaRPr>
          </a:p>
          <a:p>
            <a:pPr>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Discuss in detail Extrapyramidal side effect and Neuroleptic malignant syndrome (NMS)</a:t>
            </a:r>
          </a:p>
          <a:p>
            <a:pPr>
              <a:buFont typeface="Wingdings" pitchFamily="2" charset="2"/>
              <a:buChar char="ü"/>
            </a:pPr>
            <a:r>
              <a:rPr lang="en-US" altLang="en-US" dirty="0">
                <a:solidFill>
                  <a:srgbClr val="0070C0"/>
                </a:solidFill>
                <a:latin typeface="Times New Roman" panose="02020603050405020304" pitchFamily="18" charset="0"/>
                <a:cs typeface="Times New Roman" panose="02020603050405020304" pitchFamily="18" charset="0"/>
              </a:rPr>
              <a:t> Discuss the role of psychotherapy, the role of family and other social approaches</a:t>
            </a:r>
          </a:p>
          <a:p>
            <a:pPr marL="0" indent="0">
              <a:buNone/>
            </a:pPr>
            <a:endParaRPr lang="en-US" altLang="en-US" dirty="0">
              <a:latin typeface="Times New Roman" panose="02020603050405020304" pitchFamily="18" charset="0"/>
              <a:cs typeface="Times New Roman" panose="02020603050405020304" pitchFamily="18" charset="0"/>
            </a:endParaRPr>
          </a:p>
          <a:p>
            <a:endParaRPr lang="en-US" altLang="en-US" dirty="0"/>
          </a:p>
        </p:txBody>
      </p:sp>
    </p:spTree>
    <p:extLst>
      <p:ext uri="{BB962C8B-B14F-4D97-AF65-F5344CB8AC3E}">
        <p14:creationId xmlns:p14="http://schemas.microsoft.com/office/powerpoint/2010/main" val="212686723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5CF4-80AE-A141-A282-8693AE1205B7}"/>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Management of schizophrenia</a:t>
            </a:r>
            <a:endParaRPr lang="en-US" dirty="0"/>
          </a:p>
        </p:txBody>
      </p:sp>
      <p:sp>
        <p:nvSpPr>
          <p:cNvPr id="3" name="Content Placeholder 2">
            <a:extLst>
              <a:ext uri="{FF2B5EF4-FFF2-40B4-BE49-F238E27FC236}">
                <a16:creationId xmlns:a16="http://schemas.microsoft.com/office/drawing/2014/main" id="{D9741952-B61A-4141-9AC8-221DE508F6CF}"/>
              </a:ext>
            </a:extLst>
          </p:cNvPr>
          <p:cNvSpPr>
            <a:spLocks noGrp="1"/>
          </p:cNvSpPr>
          <p:nvPr>
            <p:ph idx="1"/>
          </p:nvPr>
        </p:nvSpPr>
        <p:spPr>
          <a:xfrm>
            <a:off x="838200" y="1825625"/>
            <a:ext cx="10515600" cy="4668960"/>
          </a:xfrm>
        </p:spPr>
        <p:txBody>
          <a:bodyPr/>
          <a:lstStyle/>
          <a:p>
            <a:pPr>
              <a:buFont typeface="Wingdings" pitchFamily="2" charset="2"/>
              <a:buChar char="ü"/>
            </a:pPr>
            <a:r>
              <a:rPr lang="en-US" dirty="0">
                <a:solidFill>
                  <a:srgbClr val="FF0000"/>
                </a:solidFill>
                <a:latin typeface="Times New Roman" panose="02020603050405020304" pitchFamily="18" charset="0"/>
                <a:cs typeface="Times New Roman" panose="02020603050405020304" pitchFamily="18" charset="0"/>
              </a:rPr>
              <a:t> Schizophrenia is a </a:t>
            </a:r>
            <a:r>
              <a:rPr lang="en-US" b="1" i="1" u="sng" dirty="0">
                <a:solidFill>
                  <a:srgbClr val="FF0000"/>
                </a:solidFill>
                <a:latin typeface="Times New Roman" panose="02020603050405020304" pitchFamily="18" charset="0"/>
                <a:cs typeface="Times New Roman" panose="02020603050405020304" pitchFamily="18" charset="0"/>
              </a:rPr>
              <a:t>chronic illness:</a:t>
            </a:r>
          </a:p>
          <a:p>
            <a:pPr lvl="1">
              <a:buFont typeface="Wingdings" pitchFamily="2" charset="2"/>
              <a:buChar char="ü"/>
            </a:pPr>
            <a:r>
              <a:rPr lang="en-US" sz="2800" dirty="0">
                <a:latin typeface="Times New Roman" panose="02020603050405020304" pitchFamily="18" charset="0"/>
                <a:cs typeface="Times New Roman" panose="02020603050405020304" pitchFamily="18" charset="0"/>
              </a:rPr>
              <a:t> Treated as </a:t>
            </a:r>
            <a:r>
              <a:rPr lang="en-US" sz="2800" dirty="0">
                <a:solidFill>
                  <a:srgbClr val="0070C0"/>
                </a:solidFill>
                <a:latin typeface="Times New Roman" panose="02020603050405020304" pitchFamily="18" charset="0"/>
                <a:cs typeface="Times New Roman" panose="02020603050405020304" pitchFamily="18" charset="0"/>
              </a:rPr>
              <a:t>Inpatient Vs Outpatient clinic</a:t>
            </a:r>
          </a:p>
          <a:p>
            <a:pPr lvl="1">
              <a:buFont typeface="Wingdings" pitchFamily="2" charset="2"/>
              <a:buChar char="ü"/>
            </a:pPr>
            <a:r>
              <a:rPr lang="en-US" sz="2800" dirty="0">
                <a:latin typeface="Times New Roman" panose="02020603050405020304" pitchFamily="18" charset="0"/>
                <a:cs typeface="Times New Roman" panose="02020603050405020304" pitchFamily="18" charset="0"/>
              </a:rPr>
              <a:t> Usually when schizophrenic </a:t>
            </a:r>
            <a:r>
              <a:rPr lang="en-US" sz="2800" dirty="0">
                <a:solidFill>
                  <a:srgbClr val="0070C0"/>
                </a:solidFill>
                <a:latin typeface="Times New Roman" panose="02020603050405020304" pitchFamily="18" charset="0"/>
                <a:cs typeface="Times New Roman" panose="02020603050405020304" pitchFamily="18" charset="0"/>
              </a:rPr>
              <a:t>stable</a:t>
            </a:r>
            <a:r>
              <a:rPr lang="en-US" sz="2800" dirty="0">
                <a:latin typeface="Times New Roman" panose="02020603050405020304" pitchFamily="18" charset="0"/>
                <a:cs typeface="Times New Roman" panose="02020603050405020304" pitchFamily="18" charset="0"/>
              </a:rPr>
              <a:t>, they should be treated and seen frequently at </a:t>
            </a:r>
            <a:r>
              <a:rPr lang="en-US" sz="2800" dirty="0">
                <a:solidFill>
                  <a:srgbClr val="0070C0"/>
                </a:solidFill>
                <a:latin typeface="Times New Roman" panose="02020603050405020304" pitchFamily="18" charset="0"/>
                <a:cs typeface="Times New Roman" panose="02020603050405020304" pitchFamily="18" charset="0"/>
              </a:rPr>
              <a:t>outpatient clinic </a:t>
            </a:r>
          </a:p>
          <a:p>
            <a:pPr lvl="1">
              <a:buFont typeface="Wingdings" pitchFamily="2" charset="2"/>
              <a:buChar char="ü"/>
            </a:pPr>
            <a:r>
              <a:rPr lang="en-US" sz="2800" dirty="0">
                <a:latin typeface="Times New Roman" panose="02020603050405020304" pitchFamily="18" charset="0"/>
                <a:cs typeface="Times New Roman" panose="02020603050405020304" pitchFamily="18" charset="0"/>
              </a:rPr>
              <a:t> But sometimes, when they have a </a:t>
            </a:r>
            <a:r>
              <a:rPr lang="en-US" sz="2800" dirty="0">
                <a:solidFill>
                  <a:srgbClr val="0070C0"/>
                </a:solidFill>
                <a:latin typeface="Times New Roman" panose="02020603050405020304" pitchFamily="18" charset="0"/>
                <a:cs typeface="Times New Roman" panose="02020603050405020304" pitchFamily="18" charset="0"/>
              </a:rPr>
              <a:t>relapse</a:t>
            </a:r>
            <a:r>
              <a:rPr lang="en-US" sz="2800" dirty="0">
                <a:latin typeface="Times New Roman" panose="02020603050405020304" pitchFamily="18" charset="0"/>
                <a:cs typeface="Times New Roman" panose="02020603050405020304" pitchFamily="18" charset="0"/>
              </a:rPr>
              <a:t>, they should be </a:t>
            </a:r>
            <a:r>
              <a:rPr lang="en-US" sz="2800" dirty="0">
                <a:solidFill>
                  <a:srgbClr val="0070C0"/>
                </a:solidFill>
                <a:latin typeface="Times New Roman" panose="02020603050405020304" pitchFamily="18" charset="0"/>
                <a:cs typeface="Times New Roman" panose="02020603050405020304" pitchFamily="18" charset="0"/>
              </a:rPr>
              <a:t>admitted to psychiatric inpatient unit</a:t>
            </a:r>
          </a:p>
          <a:p>
            <a:pPr>
              <a:buFont typeface="Wingdings" pitchFamily="2" charset="2"/>
              <a:buChar char="ü"/>
            </a:pPr>
            <a:r>
              <a:rPr lang="en-US" sz="3200" dirty="0">
                <a:latin typeface="Times New Roman" panose="02020603050405020304" pitchFamily="18" charset="0"/>
                <a:cs typeface="Times New Roman" panose="02020603050405020304" pitchFamily="18" charset="0"/>
              </a:rPr>
              <a:t> Treatment include:</a:t>
            </a:r>
          </a:p>
          <a:p>
            <a:pPr lvl="1">
              <a:buFont typeface="Wingdings" pitchFamily="2" charset="2"/>
              <a:buChar char="ü"/>
            </a:pPr>
            <a:r>
              <a:rPr 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Biological therapies</a:t>
            </a:r>
          </a:p>
          <a:p>
            <a:pPr lvl="1">
              <a:buFont typeface="Wingdings" pitchFamily="2" charset="2"/>
              <a:buChar char="ü"/>
            </a:pPr>
            <a:r>
              <a:rPr 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Psychosocial therapies </a:t>
            </a:r>
          </a:p>
          <a:p>
            <a:pPr lvl="2">
              <a:buFont typeface="Wingdings" pitchFamily="2" charset="2"/>
              <a:buChar char="ü"/>
            </a:pP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u="sng" dirty="0">
                <a:solidFill>
                  <a:srgbClr val="7030A0"/>
                </a:solidFill>
                <a:latin typeface="Times New Roman" panose="02020603050405020304" pitchFamily="18" charset="0"/>
                <a:cs typeface="Times New Roman" panose="02020603050405020304" pitchFamily="18" charset="0"/>
              </a:rPr>
              <a:t>Biopsychosocial approach</a:t>
            </a:r>
          </a:p>
        </p:txBody>
      </p:sp>
      <p:pic>
        <p:nvPicPr>
          <p:cNvPr id="4" name="Picture 3">
            <a:extLst>
              <a:ext uri="{FF2B5EF4-FFF2-40B4-BE49-F238E27FC236}">
                <a16:creationId xmlns:a16="http://schemas.microsoft.com/office/drawing/2014/main" id="{C19296AF-08C5-E646-8517-0BEB0A584E73}"/>
              </a:ext>
            </a:extLst>
          </p:cNvPr>
          <p:cNvPicPr>
            <a:picLocks noChangeAspect="1"/>
          </p:cNvPicPr>
          <p:nvPr/>
        </p:nvPicPr>
        <p:blipFill>
          <a:blip r:embed="rId2"/>
          <a:stretch>
            <a:fillRect/>
          </a:stretch>
        </p:blipFill>
        <p:spPr>
          <a:xfrm>
            <a:off x="6295292" y="4398121"/>
            <a:ext cx="5058508" cy="2096464"/>
          </a:xfrm>
          <a:prstGeom prst="rect">
            <a:avLst/>
          </a:prstGeom>
        </p:spPr>
      </p:pic>
    </p:spTree>
    <p:extLst>
      <p:ext uri="{BB962C8B-B14F-4D97-AF65-F5344CB8AC3E}">
        <p14:creationId xmlns:p14="http://schemas.microsoft.com/office/powerpoint/2010/main" val="4096636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en-US" altLang="en-US" dirty="0">
                <a:latin typeface="Times New Roman" panose="02020603050405020304" pitchFamily="18" charset="0"/>
                <a:cs typeface="Times New Roman" panose="02020603050405020304" pitchFamily="18" charset="0"/>
              </a:rPr>
              <a:t>Management of schizophrenia</a:t>
            </a:r>
          </a:p>
        </p:txBody>
      </p:sp>
      <p:sp>
        <p:nvSpPr>
          <p:cNvPr id="61443" name="Rectangle 3"/>
          <p:cNvSpPr>
            <a:spLocks noGrp="1" noChangeArrowheads="1"/>
          </p:cNvSpPr>
          <p:nvPr>
            <p:ph idx="1"/>
          </p:nvPr>
        </p:nvSpPr>
        <p:spPr/>
        <p:txBody>
          <a:bodyPr/>
          <a:lstStyle/>
          <a:p>
            <a:pPr eaLnBrk="1" hangingPunct="1">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What are the indications for hospitalization?</a:t>
            </a:r>
          </a:p>
          <a:p>
            <a:pPr lvl="1">
              <a:buFont typeface="Wingdings" pitchFamily="2" charset="2"/>
              <a:buChar char="ü"/>
            </a:pPr>
            <a:r>
              <a:rPr lang="en-US" altLang="en-US" sz="2800" dirty="0">
                <a:solidFill>
                  <a:srgbClr val="0070C0"/>
                </a:solidFill>
                <a:latin typeface="Times New Roman" panose="02020603050405020304" pitchFamily="18" charset="0"/>
                <a:cs typeface="Times New Roman" panose="02020603050405020304" pitchFamily="18" charset="0"/>
              </a:rPr>
              <a:t> Patient &amp; other's safety</a:t>
            </a:r>
          </a:p>
          <a:p>
            <a:pPr lvl="1">
              <a:buFont typeface="Wingdings" pitchFamily="2" charset="2"/>
              <a:buChar char="ü"/>
            </a:pPr>
            <a:r>
              <a:rPr lang="en-US" altLang="en-US" sz="2800" dirty="0">
                <a:solidFill>
                  <a:srgbClr val="0070C0"/>
                </a:solidFill>
                <a:latin typeface="Times New Roman" panose="02020603050405020304" pitchFamily="18" charset="0"/>
                <a:cs typeface="Times New Roman" panose="02020603050405020304" pitchFamily="18" charset="0"/>
              </a:rPr>
              <a:t> Can’t take care of himself/herself</a:t>
            </a:r>
          </a:p>
          <a:p>
            <a:pPr lvl="1">
              <a:buFont typeface="Wingdings" pitchFamily="2" charset="2"/>
              <a:buChar char="ü"/>
            </a:pPr>
            <a:r>
              <a:rPr lang="en-US" altLang="en-US" sz="2800" dirty="0">
                <a:solidFill>
                  <a:srgbClr val="0070C0"/>
                </a:solidFill>
                <a:latin typeface="Times New Roman" panose="02020603050405020304" pitchFamily="18" charset="0"/>
                <a:cs typeface="Times New Roman" panose="02020603050405020304" pitchFamily="18" charset="0"/>
              </a:rPr>
              <a:t> Initiating or stabilizing medications</a:t>
            </a:r>
          </a:p>
          <a:p>
            <a:pPr lvl="1">
              <a:buFont typeface="Wingdings" pitchFamily="2" charset="2"/>
              <a:buChar char="ü"/>
            </a:pPr>
            <a:r>
              <a:rPr lang="en-US" altLang="en-US" sz="2800" dirty="0">
                <a:solidFill>
                  <a:srgbClr val="0070C0"/>
                </a:solidFill>
                <a:latin typeface="Times New Roman" panose="02020603050405020304" pitchFamily="18" charset="0"/>
                <a:cs typeface="Times New Roman" panose="02020603050405020304" pitchFamily="18" charset="0"/>
              </a:rPr>
              <a:t> Diagnostic purpose</a:t>
            </a:r>
          </a:p>
          <a:p>
            <a:pPr lvl="1">
              <a:buFont typeface="Wingdings" pitchFamily="2" charset="2"/>
              <a:buChar char="ü"/>
            </a:pPr>
            <a:r>
              <a:rPr lang="en-US" altLang="en-US" sz="2800" dirty="0">
                <a:solidFill>
                  <a:srgbClr val="0070C0"/>
                </a:solidFill>
                <a:latin typeface="Times New Roman" panose="02020603050405020304" pitchFamily="18" charset="0"/>
                <a:cs typeface="Times New Roman" panose="02020603050405020304" pitchFamily="18" charset="0"/>
              </a:rPr>
              <a:t> Establishing an effective association between patient &amp; community supportive systems </a:t>
            </a:r>
          </a:p>
        </p:txBody>
      </p:sp>
      <p:pic>
        <p:nvPicPr>
          <p:cNvPr id="2" name="Picture 1">
            <a:extLst>
              <a:ext uri="{FF2B5EF4-FFF2-40B4-BE49-F238E27FC236}">
                <a16:creationId xmlns:a16="http://schemas.microsoft.com/office/drawing/2014/main" id="{4A1DDBF6-CD72-254D-A314-7F1BAC5543E0}"/>
              </a:ext>
            </a:extLst>
          </p:cNvPr>
          <p:cNvPicPr>
            <a:picLocks noChangeAspect="1"/>
          </p:cNvPicPr>
          <p:nvPr/>
        </p:nvPicPr>
        <p:blipFill>
          <a:blip r:embed="rId2"/>
          <a:stretch>
            <a:fillRect/>
          </a:stretch>
        </p:blipFill>
        <p:spPr>
          <a:xfrm>
            <a:off x="6972300" y="4628476"/>
            <a:ext cx="4381500" cy="1926312"/>
          </a:xfrm>
          <a:prstGeom prst="rect">
            <a:avLst/>
          </a:prstGeom>
        </p:spPr>
      </p:pic>
    </p:spTree>
    <p:extLst>
      <p:ext uri="{BB962C8B-B14F-4D97-AF65-F5344CB8AC3E}">
        <p14:creationId xmlns:p14="http://schemas.microsoft.com/office/powerpoint/2010/main" val="92898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43">
                                            <p:txEl>
                                              <p:pRg st="1" end="1"/>
                                            </p:txEl>
                                          </p:spTgt>
                                        </p:tgtEl>
                                        <p:attrNameLst>
                                          <p:attrName>style.visibility</p:attrName>
                                        </p:attrNameLst>
                                      </p:cBhvr>
                                      <p:to>
                                        <p:strVal val="visible"/>
                                      </p:to>
                                    </p:set>
                                    <p:anim calcmode="lin" valueType="num">
                                      <p:cBhvr additive="base">
                                        <p:cTn id="7"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43">
                                            <p:txEl>
                                              <p:pRg st="2" end="2"/>
                                            </p:txEl>
                                          </p:spTgt>
                                        </p:tgtEl>
                                        <p:attrNameLst>
                                          <p:attrName>style.visibility</p:attrName>
                                        </p:attrNameLst>
                                      </p:cBhvr>
                                      <p:to>
                                        <p:strVal val="visible"/>
                                      </p:to>
                                    </p:set>
                                    <p:anim calcmode="lin" valueType="num">
                                      <p:cBhvr additive="base">
                                        <p:cTn id="11"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144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43">
                                            <p:txEl>
                                              <p:pRg st="3" end="3"/>
                                            </p:txEl>
                                          </p:spTgt>
                                        </p:tgtEl>
                                        <p:attrNameLst>
                                          <p:attrName>style.visibility</p:attrName>
                                        </p:attrNameLst>
                                      </p:cBhvr>
                                      <p:to>
                                        <p:strVal val="visible"/>
                                      </p:to>
                                    </p:set>
                                    <p:anim calcmode="lin" valueType="num">
                                      <p:cBhvr additive="base">
                                        <p:cTn id="15"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144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43">
                                            <p:txEl>
                                              <p:pRg st="4" end="4"/>
                                            </p:txEl>
                                          </p:spTgt>
                                        </p:tgtEl>
                                        <p:attrNameLst>
                                          <p:attrName>style.visibility</p:attrName>
                                        </p:attrNameLst>
                                      </p:cBhvr>
                                      <p:to>
                                        <p:strVal val="visible"/>
                                      </p:to>
                                    </p:set>
                                    <p:anim calcmode="lin" valueType="num">
                                      <p:cBhvr additive="base">
                                        <p:cTn id="19"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443">
                                            <p:txEl>
                                              <p:pRg st="5" end="5"/>
                                            </p:txEl>
                                          </p:spTgt>
                                        </p:tgtEl>
                                        <p:attrNameLst>
                                          <p:attrName>style.visibility</p:attrName>
                                        </p:attrNameLst>
                                      </p:cBhvr>
                                      <p:to>
                                        <p:strVal val="visible"/>
                                      </p:to>
                                    </p:set>
                                    <p:anim calcmode="lin" valueType="num">
                                      <p:cBhvr additive="base">
                                        <p:cTn id="23" dur="500" fill="hold"/>
                                        <p:tgtEl>
                                          <p:spTgt spid="6144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62D0-3820-0B41-BB84-BFD8E4EAF6DB}"/>
              </a:ext>
            </a:extLst>
          </p:cNvPr>
          <p:cNvSpPr>
            <a:spLocks noGrp="1"/>
          </p:cNvSpPr>
          <p:nvPr>
            <p:ph type="title"/>
          </p:nvPr>
        </p:nvSpPr>
        <p:spPr/>
        <p:txBody>
          <a:bodyPr/>
          <a:lstStyle/>
          <a:p>
            <a:pPr algn="ctr"/>
            <a:r>
              <a:rPr lang="en-US" altLang="en-US" dirty="0">
                <a:latin typeface="Times New Roman" panose="02020603050405020304" pitchFamily="18" charset="0"/>
                <a:cs typeface="Times New Roman" panose="02020603050405020304" pitchFamily="18" charset="0"/>
              </a:rPr>
              <a:t>Biological</a:t>
            </a:r>
            <a:r>
              <a:rPr lang="en-US" altLang="en-US" dirty="0">
                <a:solidFill>
                  <a:srgbClr val="838383"/>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therapies</a:t>
            </a:r>
            <a:endParaRPr lang="en-US" dirty="0"/>
          </a:p>
        </p:txBody>
      </p:sp>
      <p:pic>
        <p:nvPicPr>
          <p:cNvPr id="4" name="Content Placeholder 3">
            <a:extLst>
              <a:ext uri="{FF2B5EF4-FFF2-40B4-BE49-F238E27FC236}">
                <a16:creationId xmlns:a16="http://schemas.microsoft.com/office/drawing/2014/main" id="{7C8779F8-69CA-7C44-B1F9-9527DA9A3CFF}"/>
              </a:ext>
            </a:extLst>
          </p:cNvPr>
          <p:cNvPicPr>
            <a:picLocks noGrp="1" noChangeAspect="1"/>
          </p:cNvPicPr>
          <p:nvPr>
            <p:ph idx="1"/>
          </p:nvPr>
        </p:nvPicPr>
        <p:blipFill>
          <a:blip r:embed="rId2"/>
          <a:stretch>
            <a:fillRect/>
          </a:stretch>
        </p:blipFill>
        <p:spPr>
          <a:xfrm>
            <a:off x="838200" y="1690688"/>
            <a:ext cx="10515600" cy="4318000"/>
          </a:xfrm>
        </p:spPr>
      </p:pic>
    </p:spTree>
    <p:extLst>
      <p:ext uri="{BB962C8B-B14F-4D97-AF65-F5344CB8AC3E}">
        <p14:creationId xmlns:p14="http://schemas.microsoft.com/office/powerpoint/2010/main" val="234868264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a:bodyPr>
          <a:lstStyle/>
          <a:p>
            <a:pPr algn="l" eaLnBrk="1" hangingPunct="1"/>
            <a:r>
              <a:rPr lang="en-US" altLang="en-US" dirty="0">
                <a:latin typeface="Times New Roman" panose="02020603050405020304" pitchFamily="18" charset="0"/>
                <a:cs typeface="Times New Roman" panose="02020603050405020304" pitchFamily="18" charset="0"/>
              </a:rPr>
              <a:t>Biological</a:t>
            </a:r>
            <a:r>
              <a:rPr lang="en-US" altLang="en-US" dirty="0">
                <a:solidFill>
                  <a:srgbClr val="838383"/>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therapies</a:t>
            </a:r>
          </a:p>
        </p:txBody>
      </p:sp>
      <p:sp>
        <p:nvSpPr>
          <p:cNvPr id="62467" name="Rectangle 3"/>
          <p:cNvSpPr>
            <a:spLocks noGrp="1" noChangeArrowheads="1"/>
          </p:cNvSpPr>
          <p:nvPr>
            <p:ph idx="1"/>
          </p:nvPr>
        </p:nvSpPr>
        <p:spPr/>
        <p:txBody>
          <a:bodyPr/>
          <a:lstStyle/>
          <a:p>
            <a:pPr eaLnBrk="1" hangingPunct="1">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Antipsychotic medications are the </a:t>
            </a:r>
            <a:r>
              <a:rPr lang="en-US" altLang="en-US" b="1" i="1" u="sng" dirty="0">
                <a:solidFill>
                  <a:srgbClr val="FF0000"/>
                </a:solidFill>
                <a:latin typeface="Times New Roman" panose="02020603050405020304" pitchFamily="18" charset="0"/>
                <a:cs typeface="Times New Roman" panose="02020603050405020304" pitchFamily="18" charset="0"/>
              </a:rPr>
              <a:t>mainstay of the treatment of schizophrenia</a:t>
            </a:r>
          </a:p>
          <a:p>
            <a:pPr eaLnBrk="1" hangingPunct="1">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Generally, they are remarkably safe</a:t>
            </a:r>
          </a:p>
          <a:p>
            <a:pPr eaLnBrk="1" hangingPunct="1">
              <a:lnSpc>
                <a:spcPct val="80000"/>
              </a:lnSpc>
              <a:buFont typeface="Wingdings" pitchFamily="2" charset="2"/>
              <a:buChar char="ü"/>
            </a:pPr>
            <a:r>
              <a:rPr lang="en-US" altLang="en-US" dirty="0">
                <a:solidFill>
                  <a:srgbClr val="FF0000"/>
                </a:solidFill>
                <a:latin typeface="Times New Roman" panose="02020603050405020304" pitchFamily="18" charset="0"/>
                <a:cs typeface="Times New Roman" panose="02020603050405020304" pitchFamily="18" charset="0"/>
              </a:rPr>
              <a:t> Two major classes:</a:t>
            </a:r>
          </a:p>
          <a:p>
            <a:pPr lvl="1">
              <a:lnSpc>
                <a:spcPct val="80000"/>
              </a:lnSpc>
              <a:buFont typeface="Wingdings" pitchFamily="2" charset="2"/>
              <a:buChar char="ü"/>
            </a:pPr>
            <a:r>
              <a:rPr lang="en-US" altLang="en-US" sz="2200" dirty="0">
                <a:solidFill>
                  <a:srgbClr val="0070C0"/>
                </a:solidFill>
                <a:latin typeface="Times New Roman" panose="02020603050405020304" pitchFamily="18" charset="0"/>
                <a:cs typeface="Times New Roman" panose="02020603050405020304" pitchFamily="18" charset="0"/>
              </a:rPr>
              <a:t> Dopamine receptor antagonists (haloperidol, chlorpromazine)</a:t>
            </a:r>
          </a:p>
          <a:p>
            <a:pPr lvl="1">
              <a:lnSpc>
                <a:spcPct val="80000"/>
              </a:lnSpc>
              <a:buFont typeface="Wingdings" pitchFamily="2" charset="2"/>
              <a:buChar char="ü"/>
            </a:pPr>
            <a:r>
              <a:rPr lang="en-US" altLang="en-US" sz="2200" dirty="0">
                <a:solidFill>
                  <a:srgbClr val="0070C0"/>
                </a:solidFill>
                <a:latin typeface="Times New Roman" panose="02020603050405020304" pitchFamily="18" charset="0"/>
                <a:cs typeface="Times New Roman" panose="02020603050405020304" pitchFamily="18" charset="0"/>
              </a:rPr>
              <a:t> Serotonin-dopamine receptor antagonists (Risperidone, clozapine, olanzapine</a:t>
            </a:r>
            <a:r>
              <a:rPr lang="en-US" altLang="en-US" sz="2000" dirty="0">
                <a:solidFill>
                  <a:srgbClr val="0070C0"/>
                </a:solidFill>
                <a:latin typeface="Times New Roman" panose="02020603050405020304" pitchFamily="18" charset="0"/>
                <a:cs typeface="Times New Roman" panose="02020603050405020304" pitchFamily="18" charset="0"/>
              </a:rPr>
              <a:t>)</a:t>
            </a:r>
          </a:p>
          <a:p>
            <a:pPr>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Depot forms of antipsychotics </a:t>
            </a:r>
          </a:p>
          <a:p>
            <a:pPr lvl="1">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a:t>
            </a:r>
            <a:r>
              <a:rPr lang="en-US" altLang="en-US" sz="2200" dirty="0">
                <a:latin typeface="Times New Roman" panose="02020603050405020304" pitchFamily="18" charset="0"/>
                <a:cs typeface="Times New Roman" panose="02020603050405020304" pitchFamily="18" charset="0"/>
              </a:rPr>
              <a:t>Risperidone </a:t>
            </a:r>
            <a:r>
              <a:rPr lang="en-US" altLang="en-US" sz="2200" dirty="0" err="1">
                <a:latin typeface="Times New Roman" panose="02020603050405020304" pitchFamily="18" charset="0"/>
                <a:cs typeface="Times New Roman" panose="02020603050405020304" pitchFamily="18" charset="0"/>
              </a:rPr>
              <a:t>Consta</a:t>
            </a:r>
            <a:r>
              <a:rPr lang="en-US" altLang="en-US" sz="2200" dirty="0">
                <a:latin typeface="Times New Roman" panose="02020603050405020304" pitchFamily="18" charset="0"/>
                <a:cs typeface="Times New Roman" panose="02020603050405020304" pitchFamily="18" charset="0"/>
              </a:rPr>
              <a:t> is indicated for poorly compliant patients</a:t>
            </a:r>
          </a:p>
          <a:p>
            <a:pPr>
              <a:lnSpc>
                <a:spcPct val="80000"/>
              </a:lnSpc>
              <a:buFont typeface="Wingdings" pitchFamily="2" charset="2"/>
              <a:buChar char="ü"/>
            </a:pPr>
            <a:r>
              <a:rPr lang="en-US" altLang="en-US" dirty="0">
                <a:latin typeface="Times New Roman" panose="02020603050405020304" pitchFamily="18" charset="0"/>
                <a:cs typeface="Times New Roman" panose="02020603050405020304" pitchFamily="18" charset="0"/>
              </a:rPr>
              <a:t> Electroconvulsive therapy (ECT) for catatonic or poorly responding patients to medications</a:t>
            </a:r>
          </a:p>
        </p:txBody>
      </p:sp>
    </p:spTree>
    <p:extLst>
      <p:ext uri="{BB962C8B-B14F-4D97-AF65-F5344CB8AC3E}">
        <p14:creationId xmlns:p14="http://schemas.microsoft.com/office/powerpoint/2010/main" val="1697167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 calcmode="lin" valueType="num">
                                      <p:cBhvr additive="base">
                                        <p:cTn id="7"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467">
                                            <p:txEl>
                                              <p:pRg st="2" end="2"/>
                                            </p:txEl>
                                          </p:spTgt>
                                        </p:tgtEl>
                                        <p:attrNameLst>
                                          <p:attrName>style.visibility</p:attrName>
                                        </p:attrNameLst>
                                      </p:cBhvr>
                                      <p:to>
                                        <p:strVal val="visible"/>
                                      </p:to>
                                    </p:set>
                                    <p:anim calcmode="lin" valueType="num">
                                      <p:cBhvr additive="base">
                                        <p:cTn id="13"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2467">
                                            <p:txEl>
                                              <p:pRg st="3" end="3"/>
                                            </p:txEl>
                                          </p:spTgt>
                                        </p:tgtEl>
                                        <p:attrNameLst>
                                          <p:attrName>style.visibility</p:attrName>
                                        </p:attrNameLst>
                                      </p:cBhvr>
                                      <p:to>
                                        <p:strVal val="visible"/>
                                      </p:to>
                                    </p:set>
                                    <p:anim calcmode="lin" valueType="num">
                                      <p:cBhvr additive="base">
                                        <p:cTn id="17"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2467">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2467">
                                            <p:txEl>
                                              <p:pRg st="4" end="4"/>
                                            </p:txEl>
                                          </p:spTgt>
                                        </p:tgtEl>
                                        <p:attrNameLst>
                                          <p:attrName>style.visibility</p:attrName>
                                        </p:attrNameLst>
                                      </p:cBhvr>
                                      <p:to>
                                        <p:strVal val="visible"/>
                                      </p:to>
                                    </p:set>
                                    <p:anim calcmode="lin" valueType="num">
                                      <p:cBhvr additive="base">
                                        <p:cTn id="21" dur="500" fill="hold"/>
                                        <p:tgtEl>
                                          <p:spTgt spid="6246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2467">
                                            <p:txEl>
                                              <p:pRg st="5" end="5"/>
                                            </p:txEl>
                                          </p:spTgt>
                                        </p:tgtEl>
                                        <p:attrNameLst>
                                          <p:attrName>style.visibility</p:attrName>
                                        </p:attrNameLst>
                                      </p:cBhvr>
                                      <p:to>
                                        <p:strVal val="visible"/>
                                      </p:to>
                                    </p:set>
                                    <p:anim calcmode="lin" valueType="num">
                                      <p:cBhvr additive="base">
                                        <p:cTn id="27" dur="500" fill="hold"/>
                                        <p:tgtEl>
                                          <p:spTgt spid="624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246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467">
                                            <p:txEl>
                                              <p:pRg st="6" end="6"/>
                                            </p:txEl>
                                          </p:spTgt>
                                        </p:tgtEl>
                                        <p:attrNameLst>
                                          <p:attrName>style.visibility</p:attrName>
                                        </p:attrNameLst>
                                      </p:cBhvr>
                                      <p:to>
                                        <p:strVal val="visible"/>
                                      </p:to>
                                    </p:set>
                                    <p:anim calcmode="lin" valueType="num">
                                      <p:cBhvr additive="base">
                                        <p:cTn id="31" dur="500" fill="hold"/>
                                        <p:tgtEl>
                                          <p:spTgt spid="6246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467">
                                            <p:txEl>
                                              <p:pRg st="7" end="7"/>
                                            </p:txEl>
                                          </p:spTgt>
                                        </p:tgtEl>
                                        <p:attrNameLst>
                                          <p:attrName>style.visibility</p:attrName>
                                        </p:attrNameLst>
                                      </p:cBhvr>
                                      <p:to>
                                        <p:strVal val="visible"/>
                                      </p:to>
                                    </p:set>
                                    <p:anim calcmode="lin" valueType="num">
                                      <p:cBhvr additive="base">
                                        <p:cTn id="35" dur="500" fill="hold"/>
                                        <p:tgtEl>
                                          <p:spTgt spid="6246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246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F6CB-CE43-1842-A2ED-7581773E045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862610D3-4D5A-7B4E-99FC-4468CB26B0A2}"/>
              </a:ext>
            </a:extLst>
          </p:cNvPr>
          <p:cNvSpPr>
            <a:spLocks noGrp="1"/>
          </p:cNvSpPr>
          <p:nvPr>
            <p:ph idx="1"/>
          </p:nvPr>
        </p:nvSpPr>
        <p:spPr/>
        <p:txBody>
          <a:bodyPr>
            <a:normAutofit/>
          </a:bodyPr>
          <a:lstStyle/>
          <a:p>
            <a:pPr>
              <a:buFont typeface="Wingdings" pitchFamily="2" charset="2"/>
              <a:buChar char="ü"/>
            </a:pPr>
            <a:r>
              <a:rPr lang="en-US" b="1" i="1" u="sng" dirty="0">
                <a:solidFill>
                  <a:srgbClr val="FF0000"/>
                </a:solidFill>
                <a:latin typeface="Times New Roman" panose="02020603050405020304" pitchFamily="18" charset="0"/>
                <a:cs typeface="Times New Roman" panose="02020603050405020304" pitchFamily="18" charset="0"/>
              </a:rPr>
              <a:t> Psychosis: </a:t>
            </a:r>
            <a:endParaRPr lang="en-CA" b="1" i="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ü"/>
            </a:pPr>
            <a:r>
              <a:rPr lang="en-CA" sz="2800" b="1" i="1" u="sng" dirty="0">
                <a:solidFill>
                  <a:srgbClr val="7030A0"/>
                </a:solidFill>
                <a:latin typeface="Times New Roman" panose="02020603050405020304" pitchFamily="18" charset="0"/>
                <a:cs typeface="Times New Roman" panose="02020603050405020304" pitchFamily="18" charset="0"/>
              </a:rPr>
              <a:t> Psychosis has many different causes:</a:t>
            </a:r>
          </a:p>
          <a:p>
            <a:pPr marL="457200" lvl="1" indent="0">
              <a:buNone/>
            </a:pPr>
            <a:endParaRPr lang="en-CA" baseline="30000" dirty="0">
              <a:latin typeface="Times New Roman" panose="02020603050405020304" pitchFamily="18" charset="0"/>
              <a:cs typeface="Times New Roman" panose="02020603050405020304" pitchFamily="18" charset="0"/>
            </a:endParaRPr>
          </a:p>
          <a:p>
            <a:pPr lvl="2">
              <a:buFont typeface="Wingdings" pitchFamily="2" charset="2"/>
              <a:buChar char="ü"/>
            </a:pPr>
            <a:r>
              <a:rPr lang="en-CA" sz="2400" dirty="0">
                <a:latin typeface="Times New Roman" panose="02020603050405020304" pitchFamily="18" charset="0"/>
                <a:cs typeface="Times New Roman" panose="02020603050405020304" pitchFamily="18" charset="0"/>
              </a:rPr>
              <a:t> These include </a:t>
            </a:r>
            <a:r>
              <a:rPr lang="en-CA" sz="2400" b="1" dirty="0">
                <a:latin typeface="Times New Roman" panose="02020603050405020304" pitchFamily="18" charset="0"/>
                <a:cs typeface="Times New Roman" panose="02020603050405020304" pitchFamily="18" charset="0"/>
                <a:hlinkClick r:id="rId3" tooltip="Mental illness"/>
              </a:rPr>
              <a:t>mental illness</a:t>
            </a:r>
            <a:r>
              <a:rPr lang="en-CA" sz="2400" dirty="0">
                <a:latin typeface="Times New Roman" panose="02020603050405020304" pitchFamily="18" charset="0"/>
                <a:cs typeface="Times New Roman" panose="02020603050405020304" pitchFamily="18" charset="0"/>
              </a:rPr>
              <a:t>, such as </a:t>
            </a:r>
            <a:r>
              <a:rPr lang="en-CA" sz="2400" i="1" dirty="0">
                <a:solidFill>
                  <a:srgbClr val="FF0000"/>
                </a:solidFill>
                <a:latin typeface="Times New Roman" panose="02020603050405020304" pitchFamily="18" charset="0"/>
                <a:cs typeface="Times New Roman" panose="02020603050405020304" pitchFamily="18" charset="0"/>
                <a:hlinkClick r:id="rId4" tooltip="Schizophrenia">
                  <a:extLst>
                    <a:ext uri="{A12FA001-AC4F-418D-AE19-62706E023703}">
                      <ahyp:hlinkClr xmlns:ahyp="http://schemas.microsoft.com/office/drawing/2018/hyperlinkcolor" val="tx"/>
                    </a:ext>
                  </a:extLst>
                </a:hlinkClick>
              </a:rPr>
              <a:t>schizophrenia</a:t>
            </a:r>
            <a:r>
              <a:rPr lang="en-CA" sz="2400" i="1" dirty="0">
                <a:solidFill>
                  <a:srgbClr val="FF0000"/>
                </a:solidFill>
                <a:latin typeface="Times New Roman" panose="02020603050405020304" pitchFamily="18" charset="0"/>
                <a:cs typeface="Times New Roman" panose="02020603050405020304" pitchFamily="18" charset="0"/>
              </a:rPr>
              <a:t> or </a:t>
            </a:r>
            <a:r>
              <a:rPr lang="en-CA" sz="2400" i="1" dirty="0">
                <a:solidFill>
                  <a:srgbClr val="FF0000"/>
                </a:solidFill>
                <a:latin typeface="Times New Roman" panose="02020603050405020304" pitchFamily="18" charset="0"/>
                <a:cs typeface="Times New Roman" panose="02020603050405020304" pitchFamily="18" charset="0"/>
                <a:hlinkClick r:id="rId5" tooltip="Bipolar disorder">
                  <a:extLst>
                    <a:ext uri="{A12FA001-AC4F-418D-AE19-62706E023703}">
                      <ahyp:hlinkClr xmlns:ahyp="http://schemas.microsoft.com/office/drawing/2018/hyperlinkcolor" val="tx"/>
                    </a:ext>
                  </a:extLst>
                </a:hlinkClick>
              </a:rPr>
              <a:t>bipolar disorder</a:t>
            </a:r>
            <a:endParaRPr lang="en-CA" sz="2400" i="1" dirty="0">
              <a:solidFill>
                <a:srgbClr val="FF0000"/>
              </a:solidFill>
              <a:latin typeface="Times New Roman" panose="02020603050405020304" pitchFamily="18" charset="0"/>
              <a:cs typeface="Times New Roman" panose="02020603050405020304" pitchFamily="18" charset="0"/>
            </a:endParaRPr>
          </a:p>
          <a:p>
            <a:pPr marL="914400" lvl="2" indent="0">
              <a:buNone/>
            </a:pPr>
            <a:endParaRPr lang="en-CA" sz="2400" dirty="0">
              <a:latin typeface="Times New Roman" panose="02020603050405020304" pitchFamily="18" charset="0"/>
              <a:cs typeface="Times New Roman" panose="02020603050405020304" pitchFamily="18" charset="0"/>
            </a:endParaRPr>
          </a:p>
          <a:p>
            <a:pPr lvl="2">
              <a:buFont typeface="Wingdings" pitchFamily="2" charset="2"/>
              <a:buChar char="ü"/>
            </a:pPr>
            <a:r>
              <a:rPr lang="en-CA" sz="2400" dirty="0">
                <a:latin typeface="Times New Roman" panose="02020603050405020304" pitchFamily="18" charset="0"/>
                <a:cs typeface="Times New Roman" panose="02020603050405020304" pitchFamily="18" charset="0"/>
              </a:rPr>
              <a:t> Some </a:t>
            </a:r>
            <a:r>
              <a:rPr lang="en-CA" sz="2400" b="1" u="sng" dirty="0">
                <a:solidFill>
                  <a:srgbClr val="0070C0"/>
                </a:solidFill>
                <a:latin typeface="Times New Roman" panose="02020603050405020304" pitchFamily="18" charset="0"/>
                <a:cs typeface="Times New Roman" panose="02020603050405020304" pitchFamily="18" charset="0"/>
              </a:rPr>
              <a:t>medical conditions </a:t>
            </a:r>
            <a:r>
              <a:rPr lang="en-CA" sz="2400" dirty="0">
                <a:latin typeface="Times New Roman" panose="02020603050405020304" pitchFamily="18" charset="0"/>
                <a:cs typeface="Times New Roman" panose="02020603050405020304" pitchFamily="18" charset="0"/>
              </a:rPr>
              <a:t>such as </a:t>
            </a:r>
            <a:r>
              <a:rPr lang="en-CA" sz="2400" i="1" u="sng" dirty="0">
                <a:solidFill>
                  <a:srgbClr val="FF0000"/>
                </a:solidFill>
                <a:latin typeface="Times New Roman" panose="02020603050405020304" pitchFamily="18" charset="0"/>
                <a:cs typeface="Times New Roman" panose="02020603050405020304" pitchFamily="18" charset="0"/>
              </a:rPr>
              <a:t>Anti-NMDA receptor encephalitis</a:t>
            </a:r>
          </a:p>
          <a:p>
            <a:pPr marL="914400" lvl="2" indent="0">
              <a:buNone/>
            </a:pPr>
            <a:endParaRPr lang="en-CA" sz="2400" dirty="0">
              <a:latin typeface="Times New Roman" panose="02020603050405020304" pitchFamily="18" charset="0"/>
              <a:cs typeface="Times New Roman" panose="02020603050405020304" pitchFamily="18" charset="0"/>
            </a:endParaRPr>
          </a:p>
          <a:p>
            <a:pPr lvl="2">
              <a:buFont typeface="Wingdings" pitchFamily="2" charset="2"/>
              <a:buChar char="ü"/>
            </a:pPr>
            <a:r>
              <a:rPr lang="en-CA" sz="2400" dirty="0">
                <a:latin typeface="Times New Roman" panose="02020603050405020304" pitchFamily="18" charset="0"/>
                <a:cs typeface="Times New Roman" panose="02020603050405020304" pitchFamily="18" charset="0"/>
              </a:rPr>
              <a:t> Certain </a:t>
            </a:r>
            <a:r>
              <a:rPr lang="en-CA" sz="2400" b="1" dirty="0">
                <a:latin typeface="Times New Roman" panose="02020603050405020304" pitchFamily="18" charset="0"/>
                <a:cs typeface="Times New Roman" panose="02020603050405020304" pitchFamily="18" charset="0"/>
                <a:hlinkClick r:id="rId6" tooltip="Medication"/>
              </a:rPr>
              <a:t>medications</a:t>
            </a:r>
            <a:r>
              <a:rPr lang="en-CA" sz="2400" dirty="0">
                <a:latin typeface="Times New Roman" panose="02020603050405020304" pitchFamily="18" charset="0"/>
                <a:cs typeface="Times New Roman" panose="02020603050405020304" pitchFamily="18" charset="0"/>
              </a:rPr>
              <a:t>, such high dose of </a:t>
            </a:r>
            <a:r>
              <a:rPr lang="en-CA" sz="2400" i="1" u="sng" dirty="0">
                <a:solidFill>
                  <a:srgbClr val="FF0000"/>
                </a:solidFill>
                <a:latin typeface="Times New Roman" panose="02020603050405020304" pitchFamily="18" charset="0"/>
                <a:cs typeface="Times New Roman" panose="02020603050405020304" pitchFamily="18" charset="0"/>
              </a:rPr>
              <a:t>steroids</a:t>
            </a:r>
          </a:p>
          <a:p>
            <a:pPr marL="914400" lvl="2" indent="0">
              <a:buNone/>
            </a:pPr>
            <a:endParaRPr lang="en-CA" sz="2400" dirty="0">
              <a:latin typeface="Times New Roman" panose="02020603050405020304" pitchFamily="18" charset="0"/>
              <a:cs typeface="Times New Roman" panose="02020603050405020304" pitchFamily="18" charset="0"/>
            </a:endParaRPr>
          </a:p>
          <a:p>
            <a:pPr lvl="2">
              <a:buFont typeface="Wingdings" pitchFamily="2" charset="2"/>
              <a:buChar char="ü"/>
            </a:pPr>
            <a:r>
              <a:rPr lang="en-CA" sz="2400" dirty="0">
                <a:latin typeface="Times New Roman" panose="02020603050405020304" pitchFamily="18" charset="0"/>
                <a:cs typeface="Times New Roman" panose="02020603050405020304" pitchFamily="18" charset="0"/>
              </a:rPr>
              <a:t> </a:t>
            </a:r>
            <a:r>
              <a:rPr lang="en-CA" sz="2400" b="1" u="sng" dirty="0">
                <a:solidFill>
                  <a:srgbClr val="0070C0"/>
                </a:solidFill>
                <a:latin typeface="Times New Roman" panose="02020603050405020304" pitchFamily="18" charset="0"/>
                <a:cs typeface="Times New Roman" panose="02020603050405020304" pitchFamily="18" charset="0"/>
              </a:rPr>
              <a:t>Drugs/substance </a:t>
            </a:r>
            <a:r>
              <a:rPr lang="en-CA" sz="2400" dirty="0">
                <a:latin typeface="Times New Roman" panose="02020603050405020304" pitchFamily="18" charset="0"/>
                <a:cs typeface="Times New Roman" panose="02020603050405020304" pitchFamily="18" charset="0"/>
              </a:rPr>
              <a:t>such as </a:t>
            </a:r>
            <a:r>
              <a:rPr lang="en-CA" sz="2400" i="1" dirty="0">
                <a:solidFill>
                  <a:srgbClr val="FF0000"/>
                </a:solidFill>
                <a:latin typeface="Times New Roman" panose="02020603050405020304" pitchFamily="18" charset="0"/>
                <a:cs typeface="Times New Roman" panose="02020603050405020304" pitchFamily="18" charset="0"/>
                <a:hlinkClick r:id="rId7" tooltip="Alcohol">
                  <a:extLst>
                    <a:ext uri="{A12FA001-AC4F-418D-AE19-62706E023703}">
                      <ahyp:hlinkClr xmlns:ahyp="http://schemas.microsoft.com/office/drawing/2018/hyperlinkcolor" val="tx"/>
                    </a:ext>
                  </a:extLst>
                </a:hlinkClick>
              </a:rPr>
              <a:t>alcohol</a:t>
            </a:r>
            <a:r>
              <a:rPr lang="en-CA" sz="2400" i="1" dirty="0">
                <a:solidFill>
                  <a:srgbClr val="FF0000"/>
                </a:solidFill>
                <a:latin typeface="Times New Roman" panose="02020603050405020304" pitchFamily="18" charset="0"/>
                <a:cs typeface="Times New Roman" panose="02020603050405020304" pitchFamily="18" charset="0"/>
              </a:rPr>
              <a:t> or </a:t>
            </a:r>
            <a:r>
              <a:rPr lang="en-CA" sz="2400" i="1" dirty="0">
                <a:solidFill>
                  <a:srgbClr val="FF0000"/>
                </a:solidFill>
                <a:latin typeface="Times New Roman" panose="02020603050405020304" pitchFamily="18" charset="0"/>
                <a:cs typeface="Times New Roman" panose="02020603050405020304" pitchFamily="18" charset="0"/>
                <a:hlinkClick r:id="rId8" tooltip="Cannabis">
                  <a:extLst>
                    <a:ext uri="{A12FA001-AC4F-418D-AE19-62706E023703}">
                      <ahyp:hlinkClr xmlns:ahyp="http://schemas.microsoft.com/office/drawing/2018/hyperlinkcolor" val="tx"/>
                    </a:ext>
                  </a:extLst>
                </a:hlinkClick>
              </a:rPr>
              <a:t>cannabis</a:t>
            </a:r>
            <a:endParaRPr lang="en-CA" sz="2400" i="1" u="sng"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14E6CF5-2EAB-2546-AB00-E8CBE1726EDA}"/>
              </a:ext>
            </a:extLst>
          </p:cNvPr>
          <p:cNvPicPr>
            <a:picLocks noChangeAspect="1"/>
          </p:cNvPicPr>
          <p:nvPr/>
        </p:nvPicPr>
        <p:blipFill>
          <a:blip r:embed="rId9"/>
          <a:stretch>
            <a:fillRect/>
          </a:stretch>
        </p:blipFill>
        <p:spPr>
          <a:xfrm>
            <a:off x="7458075" y="227013"/>
            <a:ext cx="3895725" cy="1871662"/>
          </a:xfrm>
          <a:prstGeom prst="rect">
            <a:avLst/>
          </a:prstGeom>
        </p:spPr>
      </p:pic>
      <p:sp>
        <p:nvSpPr>
          <p:cNvPr id="5" name="TextBox 4">
            <a:extLst>
              <a:ext uri="{FF2B5EF4-FFF2-40B4-BE49-F238E27FC236}">
                <a16:creationId xmlns:a16="http://schemas.microsoft.com/office/drawing/2014/main" id="{2E80A2C6-A979-9B4F-BE53-EC1667FD4FF3}"/>
              </a:ext>
            </a:extLst>
          </p:cNvPr>
          <p:cNvSpPr txBox="1"/>
          <p:nvPr/>
        </p:nvSpPr>
        <p:spPr>
          <a:xfrm>
            <a:off x="10113396" y="6176963"/>
            <a:ext cx="124040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Wikipedia</a:t>
            </a:r>
          </a:p>
        </p:txBody>
      </p:sp>
    </p:spTree>
    <p:extLst>
      <p:ext uri="{BB962C8B-B14F-4D97-AF65-F5344CB8AC3E}">
        <p14:creationId xmlns:p14="http://schemas.microsoft.com/office/powerpoint/2010/main" val="45101515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3" descr="antipsychotics.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36575"/>
            <a:ext cx="10515600" cy="5811838"/>
          </a:xfrm>
        </p:spPr>
      </p:pic>
    </p:spTree>
    <p:extLst>
      <p:ext uri="{BB962C8B-B14F-4D97-AF65-F5344CB8AC3E}">
        <p14:creationId xmlns:p14="http://schemas.microsoft.com/office/powerpoint/2010/main" val="221527681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2" descr="http://www.scholarpedia.org/wiki/images/a/a1/Schizophrenia_Treatment_Algorith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152400"/>
            <a:ext cx="1430178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D6ECF2C5-39E7-B64E-A1DE-86FD540B39C3}"/>
              </a:ext>
            </a:extLst>
          </p:cNvPr>
          <p:cNvSpPr>
            <a:spLocks noGrp="1"/>
          </p:cNvSpPr>
          <p:nvPr>
            <p:ph sz="half" idx="1"/>
          </p:nvPr>
        </p:nvSpPr>
        <p:spPr>
          <a:xfrm>
            <a:off x="309562" y="439737"/>
            <a:ext cx="2776538" cy="2746375"/>
          </a:xfrm>
        </p:spPr>
        <p:txBody>
          <a:bodyPr/>
          <a:lstStyle/>
          <a:p>
            <a:pPr marL="0" indent="0">
              <a:buNone/>
            </a:pPr>
            <a:r>
              <a:rPr lang="en-CA" altLang="en-US" sz="2600" dirty="0">
                <a:latin typeface="Times New Roman" panose="02020603050405020304" pitchFamily="18" charset="0"/>
                <a:cs typeface="Times New Roman" panose="02020603050405020304" pitchFamily="18" charset="0"/>
              </a:rPr>
              <a:t>Pharmacological Treatment Algorithm Adapted from the Maudsley prescribing Guidelines </a:t>
            </a:r>
            <a:r>
              <a:rPr lang="en-CA" altLang="en-US" sz="2200" dirty="0">
                <a:latin typeface="Times New Roman" panose="02020603050405020304" pitchFamily="18" charset="0"/>
                <a:cs typeface="Times New Roman" panose="02020603050405020304" pitchFamily="18" charset="0"/>
              </a:rPr>
              <a:t>(Taylor et al, 2005)</a:t>
            </a:r>
          </a:p>
          <a:p>
            <a:endParaRPr lang="en-US" dirty="0"/>
          </a:p>
        </p:txBody>
      </p:sp>
      <p:pic>
        <p:nvPicPr>
          <p:cNvPr id="8" name="Picture 7">
            <a:extLst>
              <a:ext uri="{FF2B5EF4-FFF2-40B4-BE49-F238E27FC236}">
                <a16:creationId xmlns:a16="http://schemas.microsoft.com/office/drawing/2014/main" id="{F2FCF1CE-0854-6B48-B196-967411F97F03}"/>
              </a:ext>
            </a:extLst>
          </p:cNvPr>
          <p:cNvPicPr>
            <a:picLocks noChangeAspect="1"/>
          </p:cNvPicPr>
          <p:nvPr/>
        </p:nvPicPr>
        <p:blipFill>
          <a:blip r:embed="rId3"/>
          <a:stretch>
            <a:fillRect/>
          </a:stretch>
        </p:blipFill>
        <p:spPr>
          <a:xfrm>
            <a:off x="309562" y="3473450"/>
            <a:ext cx="2486025" cy="2873752"/>
          </a:xfrm>
          <a:prstGeom prst="rect">
            <a:avLst/>
          </a:prstGeom>
        </p:spPr>
      </p:pic>
    </p:spTree>
    <p:extLst>
      <p:ext uri="{BB962C8B-B14F-4D97-AF65-F5344CB8AC3E}">
        <p14:creationId xmlns:p14="http://schemas.microsoft.com/office/powerpoint/2010/main" val="169766429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2"/>
          <p:cNvSpPr>
            <a:spLocks noGrp="1"/>
          </p:cNvSpPr>
          <p:nvPr>
            <p:ph type="title"/>
          </p:nvPr>
        </p:nvSpPr>
        <p:spPr/>
        <p:txBody>
          <a:bodyPr>
            <a:normAutofit/>
          </a:bodyPr>
          <a:lstStyle/>
          <a:p>
            <a:r>
              <a:rPr lang="en-US" altLang="en-US" dirty="0">
                <a:latin typeface="Times New Roman" panose="02020603050405020304" pitchFamily="18" charset="0"/>
                <a:cs typeface="Times New Roman" panose="02020603050405020304" pitchFamily="18" charset="0"/>
              </a:rPr>
              <a:t>Antipsychotics and dopamine system</a:t>
            </a:r>
          </a:p>
        </p:txBody>
      </p:sp>
      <p:pic>
        <p:nvPicPr>
          <p:cNvPr id="5" name="Picture 2">
            <a:extLst>
              <a:ext uri="{FF2B5EF4-FFF2-40B4-BE49-F238E27FC236}">
                <a16:creationId xmlns:a16="http://schemas.microsoft.com/office/drawing/2014/main" id="{E2F5F783-FFD8-1A4E-8E14-87AD2FA55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95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40867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38200" y="116376"/>
            <a:ext cx="10515600" cy="1325563"/>
          </a:xfrm>
        </p:spPr>
        <p:txBody>
          <a:bodyPr>
            <a:normAutofit/>
          </a:bodyPr>
          <a:lstStyle/>
          <a:p>
            <a:pPr rtl="0" eaLnBrk="1" hangingPunct="1"/>
            <a:r>
              <a:rPr lang="en-US" dirty="0">
                <a:latin typeface="Times New Roman" panose="02020603050405020304" pitchFamily="18" charset="0"/>
                <a:cs typeface="Times New Roman" panose="02020603050405020304" pitchFamily="18" charset="0"/>
              </a:rPr>
              <a:t>Antipsychotics most Common Side Effects</a:t>
            </a:r>
          </a:p>
        </p:txBody>
      </p:sp>
      <p:sp>
        <p:nvSpPr>
          <p:cNvPr id="2" name="Content Placeholder 1">
            <a:extLst>
              <a:ext uri="{FF2B5EF4-FFF2-40B4-BE49-F238E27FC236}">
                <a16:creationId xmlns:a16="http://schemas.microsoft.com/office/drawing/2014/main" id="{4BCD3AC5-38A4-5E44-83D5-18B38BB6C01F}"/>
              </a:ext>
            </a:extLst>
          </p:cNvPr>
          <p:cNvSpPr>
            <a:spLocks noGrp="1"/>
          </p:cNvSpPr>
          <p:nvPr>
            <p:ph idx="1"/>
          </p:nvPr>
        </p:nvSpPr>
        <p:spPr/>
        <p:txBody>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45072759"/>
              </p:ext>
            </p:extLst>
          </p:nvPr>
        </p:nvGraphicFramePr>
        <p:xfrm>
          <a:off x="838200" y="1441939"/>
          <a:ext cx="10515600" cy="5176519"/>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817879">
                <a:tc>
                  <a:txBody>
                    <a:bodyPr/>
                    <a:lstStyle/>
                    <a:p>
                      <a:pPr algn="ctr" rtl="0"/>
                      <a:r>
                        <a:rPr lang="en-US" sz="2800" dirty="0">
                          <a:cs typeface="Arial" charset="0"/>
                        </a:rPr>
                        <a:t>Typical</a:t>
                      </a:r>
                      <a:endParaRPr lang="en-US" sz="2800" dirty="0"/>
                    </a:p>
                  </a:txBody>
                  <a:tcPr/>
                </a:tc>
                <a:tc>
                  <a:txBody>
                    <a:bodyPr/>
                    <a:lstStyle/>
                    <a:p>
                      <a:pPr algn="ctr" rtl="0"/>
                      <a:r>
                        <a:rPr lang="en-US" sz="2800">
                          <a:cs typeface="Arial" charset="0"/>
                        </a:rPr>
                        <a:t>Atypical</a:t>
                      </a:r>
                      <a:endParaRPr lang="en-US" sz="2800"/>
                    </a:p>
                  </a:txBody>
                  <a:tcPr/>
                </a:tc>
                <a:extLst>
                  <a:ext uri="{0D108BD9-81ED-4DB2-BD59-A6C34878D82A}">
                    <a16:rowId xmlns:a16="http://schemas.microsoft.com/office/drawing/2014/main" val="10000"/>
                  </a:ext>
                </a:extLst>
              </a:tr>
              <a:tr h="4187875">
                <a:tc>
                  <a:txBody>
                    <a:bodyPr/>
                    <a:lstStyle/>
                    <a:p>
                      <a:pPr marL="342900" indent="-342900" algn="l" rtl="0">
                        <a:buFont typeface="Wingdings" pitchFamily="2" charset="2"/>
                        <a:buChar char="ü"/>
                      </a:pPr>
                      <a:r>
                        <a:rPr lang="en-US" sz="2000" dirty="0">
                          <a:latin typeface="Times New Roman" panose="02020603050405020304" pitchFamily="18" charset="0"/>
                          <a:cs typeface="Times New Roman" panose="02020603050405020304" pitchFamily="18" charset="0"/>
                        </a:rPr>
                        <a:t>Stiffness and shakiness, like Parkinson's’ disease </a:t>
                      </a:r>
                      <a:r>
                        <a:rPr lang="en-US" sz="2000" b="1" i="1" u="sng" dirty="0">
                          <a:latin typeface="Times New Roman" panose="02020603050405020304" pitchFamily="18" charset="0"/>
                          <a:cs typeface="Times New Roman" panose="02020603050405020304" pitchFamily="18" charset="0"/>
                        </a:rPr>
                        <a:t>(Dystonia)</a:t>
                      </a:r>
                    </a:p>
                    <a:p>
                      <a:pPr marL="342900" indent="-342900" algn="l" rtl="0">
                        <a:buFont typeface="Wingdings" pitchFamily="2" charset="2"/>
                        <a:buChar char="ü"/>
                      </a:pPr>
                      <a:r>
                        <a:rPr lang="en-US" sz="2000" dirty="0">
                          <a:latin typeface="Times New Roman" panose="02020603050405020304" pitchFamily="18" charset="0"/>
                          <a:cs typeface="Times New Roman" panose="02020603050405020304" pitchFamily="18" charset="0"/>
                        </a:rPr>
                        <a:t>Uncomfortable restlessness </a:t>
                      </a:r>
                      <a:r>
                        <a:rPr lang="en-US" sz="2000" b="1" i="1" u="sng" dirty="0">
                          <a:latin typeface="Times New Roman" panose="02020603050405020304" pitchFamily="18" charset="0"/>
                          <a:cs typeface="Times New Roman" panose="02020603050405020304" pitchFamily="18" charset="0"/>
                        </a:rPr>
                        <a:t>(Akathisia)</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2000" dirty="0">
                          <a:latin typeface="Times New Roman" panose="02020603050405020304" pitchFamily="18" charset="0"/>
                          <a:cs typeface="Times New Roman" panose="02020603050405020304" pitchFamily="18" charset="0"/>
                        </a:rPr>
                        <a:t>Long-term use can produce movements of the face </a:t>
                      </a:r>
                      <a:r>
                        <a:rPr lang="en-US" sz="2000" b="1" i="1" u="sng" dirty="0">
                          <a:latin typeface="Times New Roman" panose="02020603050405020304" pitchFamily="18" charset="0"/>
                          <a:cs typeface="Times New Roman" panose="02020603050405020304" pitchFamily="18" charset="0"/>
                        </a:rPr>
                        <a:t>(tardive dyskinesia</a:t>
                      </a:r>
                      <a:r>
                        <a:rPr lang="en-US" sz="2000" dirty="0">
                          <a:latin typeface="Times New Roman" panose="02020603050405020304" pitchFamily="18" charset="0"/>
                          <a:cs typeface="Times New Roman" panose="02020603050405020304" pitchFamily="18" charset="0"/>
                        </a:rPr>
                        <a:t>) and, rarely, of the arms or legs</a:t>
                      </a:r>
                      <a:endParaRPr lang="en-US" sz="2000" b="1" i="1" u="sng" dirty="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2000" dirty="0">
                          <a:latin typeface="Times New Roman" panose="02020603050405020304" pitchFamily="18" charset="0"/>
                          <a:cs typeface="Times New Roman" panose="02020603050405020304" pitchFamily="18" charset="0"/>
                        </a:rPr>
                        <a:t>Feeling sluggish, slow in thinking, apathy, low motivation (</a:t>
                      </a:r>
                      <a:r>
                        <a:rPr lang="en-US" sz="2000" b="1" i="1" u="sng" dirty="0">
                          <a:latin typeface="Times New Roman" panose="02020603050405020304" pitchFamily="18" charset="0"/>
                          <a:cs typeface="Times New Roman" panose="02020603050405020304" pitchFamily="18" charset="0"/>
                        </a:rPr>
                        <a:t>Negative symptoms)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2000" dirty="0">
                          <a:latin typeface="Times New Roman" panose="02020603050405020304" pitchFamily="18" charset="0"/>
                          <a:cs typeface="Times New Roman" panose="02020603050405020304" pitchFamily="18" charset="0"/>
                        </a:rPr>
                        <a:t>Problems with breast swelling or tenderness and (</a:t>
                      </a:r>
                      <a:r>
                        <a:rPr lang="en-US" sz="2000" b="1" i="1" u="sng" dirty="0">
                          <a:latin typeface="Times New Roman" panose="02020603050405020304" pitchFamily="18" charset="0"/>
                          <a:cs typeface="Times New Roman" panose="02020603050405020304" pitchFamily="18" charset="0"/>
                        </a:rPr>
                        <a:t>Galactorrhea)</a:t>
                      </a:r>
                    </a:p>
                    <a:p>
                      <a:pPr marL="342900" indent="-342900" algn="l" rtl="0">
                        <a:buFont typeface="Wingdings" pitchFamily="2" charset="2"/>
                        <a:buChar char="ü"/>
                      </a:pPr>
                      <a:r>
                        <a:rPr lang="en-US" sz="2000" dirty="0">
                          <a:latin typeface="Times New Roman" panose="02020603050405020304" pitchFamily="18" charset="0"/>
                          <a:cs typeface="Times New Roman" panose="02020603050405020304" pitchFamily="18" charset="0"/>
                        </a:rPr>
                        <a:t>Some can affect blood pressure and make patient feel dizzy</a:t>
                      </a:r>
                    </a:p>
                    <a:p>
                      <a:pPr marL="342900" marR="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2000" dirty="0">
                          <a:latin typeface="Times New Roman" panose="02020603050405020304" pitchFamily="18" charset="0"/>
                          <a:cs typeface="Times New Roman" panose="02020603050405020304" pitchFamily="18" charset="0"/>
                        </a:rPr>
                        <a:t>Decrease Libido</a:t>
                      </a:r>
                    </a:p>
                  </a:txBody>
                  <a:tcPr/>
                </a:tc>
                <a:tc>
                  <a:txBody>
                    <a:bodyPr/>
                    <a:lstStyle/>
                    <a:p>
                      <a:pPr marL="342900" indent="-342900" algn="l" rtl="0">
                        <a:buFont typeface="Wingdings" pitchFamily="2" charset="2"/>
                        <a:buChar char="ü"/>
                        <a:tabLst>
                          <a:tab pos="2351088" algn="l"/>
                        </a:tabLst>
                      </a:pPr>
                      <a:r>
                        <a:rPr lang="en-US" sz="2000" dirty="0">
                          <a:latin typeface="Times New Roman" panose="02020603050405020304" pitchFamily="18" charset="0"/>
                          <a:cs typeface="Times New Roman" panose="02020603050405020304" pitchFamily="18" charset="0"/>
                        </a:rPr>
                        <a:t> Sleepiness and slowness</a:t>
                      </a:r>
                    </a:p>
                    <a:p>
                      <a:pPr marL="342900" indent="-342900" algn="l" rtl="0">
                        <a:buFont typeface="Wingdings" pitchFamily="2" charset="2"/>
                        <a:buChar char="ü"/>
                        <a:tabLst>
                          <a:tab pos="2351088" algn="l"/>
                        </a:tabLst>
                      </a:pPr>
                      <a:r>
                        <a:rPr lang="en-US" sz="2000" dirty="0">
                          <a:latin typeface="Times New Roman" panose="02020603050405020304" pitchFamily="18" charset="0"/>
                          <a:cs typeface="Times New Roman" panose="02020603050405020304" pitchFamily="18" charset="0"/>
                        </a:rPr>
                        <a:t> </a:t>
                      </a:r>
                      <a:r>
                        <a:rPr lang="en-US" sz="2000" b="1" i="1" u="sng" dirty="0">
                          <a:latin typeface="Times New Roman" panose="02020603050405020304" pitchFamily="18" charset="0"/>
                          <a:cs typeface="Times New Roman" panose="02020603050405020304" pitchFamily="18" charset="0"/>
                        </a:rPr>
                        <a:t>Weight gain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tab pos="2351088" algn="l"/>
                        </a:tabLst>
                        <a:defRPr/>
                      </a:pPr>
                      <a:r>
                        <a:rPr lang="en-US" sz="2000" dirty="0">
                          <a:latin typeface="Times New Roman" panose="02020603050405020304" pitchFamily="18" charset="0"/>
                          <a:cs typeface="Times New Roman" panose="02020603050405020304" pitchFamily="18" charset="0"/>
                        </a:rPr>
                        <a:t> Increased chance of </a:t>
                      </a:r>
                      <a:r>
                        <a:rPr lang="en-US" sz="2000" b="1" i="1" u="sng" dirty="0">
                          <a:latin typeface="Times New Roman" panose="02020603050405020304" pitchFamily="18" charset="0"/>
                          <a:cs typeface="Times New Roman" panose="02020603050405020304" pitchFamily="18" charset="0"/>
                        </a:rPr>
                        <a:t>developing diabetes and metabolic syndrome</a:t>
                      </a:r>
                    </a:p>
                    <a:p>
                      <a:pPr marL="342900" indent="-342900" algn="l" rtl="0">
                        <a:buFont typeface="Wingdings" pitchFamily="2" charset="2"/>
                        <a:buChar char="ü"/>
                        <a:tabLst>
                          <a:tab pos="2351088" algn="l"/>
                        </a:tabLst>
                      </a:pPr>
                      <a:r>
                        <a:rPr lang="en-US" sz="2000" dirty="0">
                          <a:latin typeface="Times New Roman" panose="02020603050405020304" pitchFamily="18" charset="0"/>
                          <a:cs typeface="Times New Roman" panose="02020603050405020304" pitchFamily="18" charset="0"/>
                        </a:rPr>
                        <a:t> Decrease Libido</a:t>
                      </a:r>
                    </a:p>
                    <a:p>
                      <a:pPr marL="342900" indent="-342900" algn="l" rtl="0">
                        <a:buFont typeface="Wingdings" pitchFamily="2" charset="2"/>
                        <a:buChar char="ü"/>
                        <a:tabLst>
                          <a:tab pos="2351088" algn="l"/>
                        </a:tabLst>
                      </a:pPr>
                      <a:r>
                        <a:rPr lang="en-US" sz="2000" dirty="0">
                          <a:latin typeface="Times New Roman" panose="02020603050405020304" pitchFamily="18" charset="0"/>
                          <a:cs typeface="Times New Roman" panose="02020603050405020304" pitchFamily="18" charset="0"/>
                        </a:rPr>
                        <a:t>Some can affect blood pressure and make patient feel dizzy</a:t>
                      </a:r>
                    </a:p>
                    <a:p>
                      <a:pPr marL="342900" indent="-342900" algn="l" rtl="0">
                        <a:buFont typeface="Wingdings" pitchFamily="2" charset="2"/>
                        <a:buChar char="ü"/>
                        <a:tabLst>
                          <a:tab pos="2351088" algn="l"/>
                        </a:tabLst>
                      </a:pPr>
                      <a:r>
                        <a:rPr lang="en-US" sz="2000" dirty="0">
                          <a:latin typeface="Times New Roman" panose="02020603050405020304" pitchFamily="18" charset="0"/>
                          <a:cs typeface="Times New Roman" panose="02020603050405020304" pitchFamily="18" charset="0"/>
                        </a:rPr>
                        <a:t> In high doses, some have the same EPS and Parkinsonian side-effects as the older medications (stiffness of the limbs) </a:t>
                      </a:r>
                      <a:r>
                        <a:rPr lang="en-US" sz="2000" u="sng" dirty="0">
                          <a:latin typeface="Times New Roman" panose="02020603050405020304" pitchFamily="18" charset="0"/>
                          <a:cs typeface="Times New Roman" panose="02020603050405020304" pitchFamily="18" charset="0"/>
                        </a:rPr>
                        <a:t>but less than typical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tab pos="2351088" algn="l"/>
                        </a:tabLst>
                        <a:defRPr/>
                      </a:pPr>
                      <a:r>
                        <a:rPr lang="en-US" sz="2000" dirty="0">
                          <a:latin typeface="Times New Roman" panose="02020603050405020304" pitchFamily="18" charset="0"/>
                          <a:cs typeface="Times New Roman" panose="02020603050405020304" pitchFamily="18" charset="0"/>
                        </a:rPr>
                        <a:t>Problems with breast swelling or tenderness and </a:t>
                      </a:r>
                      <a:r>
                        <a:rPr lang="en-US" sz="2000" b="1" i="1" u="sng" dirty="0">
                          <a:latin typeface="Times New Roman" panose="02020603050405020304" pitchFamily="18" charset="0"/>
                          <a:cs typeface="Times New Roman" panose="02020603050405020304" pitchFamily="18" charset="0"/>
                        </a:rPr>
                        <a:t>galactorrhea</a:t>
                      </a:r>
                      <a:r>
                        <a:rPr lang="en-US" sz="2000" b="0" i="0" u="none" dirty="0">
                          <a:latin typeface="Times New Roman" panose="02020603050405020304" pitchFamily="18" charset="0"/>
                          <a:cs typeface="Times New Roman" panose="02020603050405020304" pitchFamily="18" charset="0"/>
                        </a:rPr>
                        <a:t> but </a:t>
                      </a:r>
                      <a:r>
                        <a:rPr lang="en-US" sz="2000" b="0" i="0" u="sng" dirty="0">
                          <a:latin typeface="Times New Roman" panose="02020603050405020304" pitchFamily="18" charset="0"/>
                          <a:cs typeface="Times New Roman" panose="02020603050405020304" pitchFamily="18" charset="0"/>
                        </a:rPr>
                        <a:t>less than typical </a:t>
                      </a:r>
                      <a:endParaRPr lang="en-US" sz="2000" b="1" i="1" u="sng" dirty="0">
                        <a:latin typeface="Times New Roman" panose="02020603050405020304" pitchFamily="18" charset="0"/>
                        <a:cs typeface="Times New Roman" panose="02020603050405020304" pitchFamily="18" charset="0"/>
                      </a:endParaRPr>
                    </a:p>
                    <a:p>
                      <a:pPr algn="l" rtl="0">
                        <a:buFont typeface="Arial" pitchFamily="34" charset="0"/>
                        <a:buChar char="•"/>
                        <a:tabLst>
                          <a:tab pos="2351088" algn="l"/>
                        </a:tabLst>
                      </a:pPr>
                      <a:endParaRPr lang="en-US" sz="20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6280316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Side effects of antipsychotics</a:t>
            </a:r>
          </a:p>
        </p:txBody>
      </p:sp>
      <p:pic>
        <p:nvPicPr>
          <p:cNvPr id="70660" name="Picture 2" descr="http://img.medscape.com/slide/migrated/editorial/cmecircle/2006/5254/images/intro/slide00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2407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Side effects of antipsychotics</a:t>
            </a:r>
          </a:p>
        </p:txBody>
      </p:sp>
      <p:sp>
        <p:nvSpPr>
          <p:cNvPr id="67587" name="Content Placeholder 2"/>
          <p:cNvSpPr>
            <a:spLocks noGrp="1"/>
          </p:cNvSpPr>
          <p:nvPr>
            <p:ph idx="1"/>
          </p:nvPr>
        </p:nvSpPr>
        <p:spPr>
          <a:xfrm>
            <a:off x="838200" y="1825625"/>
            <a:ext cx="10515600" cy="4846638"/>
          </a:xfrm>
        </p:spPr>
        <p:txBody>
          <a:bodyPr>
            <a:normAutofit/>
          </a:bodyPr>
          <a:lstStyle/>
          <a:p>
            <a:endParaRPr lang="en-CA" altLang="en-US" sz="2000">
              <a:cs typeface="Times New Roman" panose="02020603050405020304" pitchFamily="18" charset="0"/>
            </a:endParaRPr>
          </a:p>
          <a:p>
            <a:endParaRPr lang="en-CA" altLang="en-US" sz="2000">
              <a:cs typeface="Times New Roman" panose="02020603050405020304" pitchFamily="18" charset="0"/>
            </a:endParaRPr>
          </a:p>
          <a:p>
            <a:endParaRPr lang="en-CA" altLang="en-US" sz="2000">
              <a:cs typeface="Times New Roman" panose="02020603050405020304" pitchFamily="18" charset="0"/>
            </a:endParaRPr>
          </a:p>
          <a:p>
            <a:endParaRPr lang="en-CA" altLang="en-US" sz="2000">
              <a:cs typeface="Times New Roman" panose="02020603050405020304" pitchFamily="18" charset="0"/>
            </a:endParaRPr>
          </a:p>
          <a:p>
            <a:endParaRPr lang="en-CA" altLang="en-US" sz="2000">
              <a:cs typeface="Times New Roman" panose="02020603050405020304" pitchFamily="18" charset="0"/>
            </a:endParaRPr>
          </a:p>
          <a:p>
            <a:endParaRPr lang="en-CA" altLang="en-US" sz="2000">
              <a:cs typeface="Times New Roman" panose="02020603050405020304" pitchFamily="18" charset="0"/>
            </a:endParaRPr>
          </a:p>
          <a:p>
            <a:endParaRPr lang="en-CA" altLang="en-US" sz="2000">
              <a:cs typeface="Times New Roman" panose="02020603050405020304" pitchFamily="18" charset="0"/>
            </a:endParaRPr>
          </a:p>
          <a:p>
            <a:pPr eaLnBrk="1" hangingPunct="1"/>
            <a:endParaRPr lang="en-US" altLang="en-US" sz="2000" b="1"/>
          </a:p>
          <a:p>
            <a:pPr eaLnBrk="1" hangingPunct="1"/>
            <a:endParaRPr lang="en-US" altLang="en-US" sz="2000" b="1"/>
          </a:p>
          <a:p>
            <a:pPr marL="0" indent="0" eaLnBrk="1" hangingPunct="1">
              <a:buNone/>
            </a:pPr>
            <a:endParaRPr lang="en-US" altLang="en-US" sz="2000" b="1"/>
          </a:p>
          <a:p>
            <a:pPr eaLnBrk="1" hangingPunct="1">
              <a:buFont typeface="Wingdings" pitchFamily="2" charset="2"/>
              <a:buChar char="Ø"/>
            </a:pPr>
            <a:r>
              <a:rPr lang="en-US" altLang="en-US" sz="2000">
                <a:latin typeface="Times New Roman" panose="02020603050405020304" pitchFamily="18" charset="0"/>
                <a:cs typeface="Times New Roman" panose="02020603050405020304" pitchFamily="18" charset="0"/>
              </a:rPr>
              <a:t> High Potency typical antipsychotics: </a:t>
            </a:r>
            <a:r>
              <a:rPr lang="en-US" altLang="en-US" sz="2000">
                <a:solidFill>
                  <a:srgbClr val="FF0000"/>
                </a:solidFill>
                <a:latin typeface="Times New Roman" panose="02020603050405020304" pitchFamily="18" charset="0"/>
                <a:cs typeface="Times New Roman" panose="02020603050405020304" pitchFamily="18" charset="0"/>
              </a:rPr>
              <a:t>Neurological</a:t>
            </a:r>
            <a:r>
              <a:rPr lang="en-US" altLang="en-US" sz="2000">
                <a:latin typeface="Times New Roman" panose="02020603050405020304" pitchFamily="18" charset="0"/>
                <a:cs typeface="Times New Roman" panose="02020603050405020304" pitchFamily="18" charset="0"/>
              </a:rPr>
              <a:t> side effects</a:t>
            </a:r>
          </a:p>
          <a:p>
            <a:pPr eaLnBrk="1" hangingPunct="1">
              <a:buFont typeface="Wingdings" pitchFamily="2" charset="2"/>
              <a:buChar char="Ø"/>
            </a:pPr>
            <a:r>
              <a:rPr lang="en-US" altLang="en-US" sz="2000">
                <a:latin typeface="Times New Roman" panose="02020603050405020304" pitchFamily="18" charset="0"/>
                <a:cs typeface="Times New Roman" panose="02020603050405020304" pitchFamily="18" charset="0"/>
              </a:rPr>
              <a:t> Low Potency typical and atypical antipsychotics: many </a:t>
            </a:r>
            <a:r>
              <a:rPr lang="en-US" altLang="en-US" sz="2000">
                <a:solidFill>
                  <a:srgbClr val="FF0000"/>
                </a:solidFill>
                <a:latin typeface="Times New Roman" panose="02020603050405020304" pitchFamily="18" charset="0"/>
                <a:cs typeface="Times New Roman" panose="02020603050405020304" pitchFamily="18" charset="0"/>
              </a:rPr>
              <a:t>other</a:t>
            </a:r>
            <a:r>
              <a:rPr lang="en-US" altLang="en-US" sz="2000">
                <a:latin typeface="Times New Roman" panose="02020603050405020304" pitchFamily="18" charset="0"/>
                <a:cs typeface="Times New Roman" panose="02020603050405020304" pitchFamily="18" charset="0"/>
              </a:rPr>
              <a:t> side effects</a:t>
            </a:r>
          </a:p>
          <a:p>
            <a:pPr>
              <a:buFont typeface="Wingdings 2" panose="05020102010507070707" pitchFamily="18" charset="2"/>
              <a:buNone/>
            </a:pPr>
            <a:endParaRPr lang="en-CA" altLang="en-US" sz="2000">
              <a:cs typeface="Times New Roman" panose="02020603050405020304" pitchFamily="18" charset="0"/>
            </a:endParaRPr>
          </a:p>
        </p:txBody>
      </p:sp>
      <p:pic>
        <p:nvPicPr>
          <p:cNvPr id="67588" name="Picture 2" descr="http://www.primarypsychiatry.com/userdocs/articleimages/87/1007PP_Robinson_T_bi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33526"/>
            <a:ext cx="1051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514803"/>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CA"/>
              <a:t> </a:t>
            </a:r>
          </a:p>
        </p:txBody>
      </p:sp>
      <p:pic>
        <p:nvPicPr>
          <p:cNvPr id="66564" name="Picture 4" descr="http://www.scholarpedia.org/wiki/images/2/2e/Schizophrenia_Sideeffects_AntiPsychotic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365125"/>
            <a:ext cx="11549062"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6"/>
          <p:cNvSpPr txBox="1">
            <a:spLocks noChangeArrowheads="1"/>
          </p:cNvSpPr>
          <p:nvPr/>
        </p:nvSpPr>
        <p:spPr bwMode="auto">
          <a:xfrm>
            <a:off x="762000" y="228601"/>
            <a:ext cx="899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sz="2000">
                <a:solidFill>
                  <a:schemeClr val="bg1"/>
                </a:solidFill>
              </a:rPr>
              <a:t>Common side effects of antipsychotic medication </a:t>
            </a:r>
            <a:r>
              <a:rPr lang="en-CA" altLang="en-US" sz="1400">
                <a:solidFill>
                  <a:schemeClr val="bg1"/>
                </a:solidFill>
              </a:rPr>
              <a:t>(Taylor et al, 2005)</a:t>
            </a:r>
            <a:endParaRPr lang="en-CA" altLang="en-US" sz="2000">
              <a:solidFill>
                <a:schemeClr val="bg1"/>
              </a:solidFill>
            </a:endParaRPr>
          </a:p>
          <a:p>
            <a:pPr eaLnBrk="1" hangingPunct="1"/>
            <a:endParaRPr lang="en-CA" altLang="en-US" sz="2000"/>
          </a:p>
        </p:txBody>
      </p:sp>
      <p:sp>
        <p:nvSpPr>
          <p:cNvPr id="7" name="TextBox 6">
            <a:extLst>
              <a:ext uri="{FF2B5EF4-FFF2-40B4-BE49-F238E27FC236}">
                <a16:creationId xmlns:a16="http://schemas.microsoft.com/office/drawing/2014/main" id="{DAE56256-A17F-F043-9579-941F25F7423D}"/>
              </a:ext>
            </a:extLst>
          </p:cNvPr>
          <p:cNvSpPr txBox="1">
            <a:spLocks noChangeArrowheads="1"/>
          </p:cNvSpPr>
          <p:nvPr/>
        </p:nvSpPr>
        <p:spPr bwMode="auto">
          <a:xfrm>
            <a:off x="1600200" y="5800725"/>
            <a:ext cx="899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CA" altLang="en-US">
                <a:latin typeface="Times New Roman" panose="02020603050405020304" pitchFamily="18" charset="0"/>
                <a:cs typeface="Times New Roman" panose="02020603050405020304" pitchFamily="18" charset="0"/>
              </a:rPr>
              <a:t>Common side effects of antipsychotic medication (Taylor et al, 2005)</a:t>
            </a:r>
          </a:p>
        </p:txBody>
      </p:sp>
    </p:spTree>
    <p:extLst>
      <p:ext uri="{BB962C8B-B14F-4D97-AF65-F5344CB8AC3E}">
        <p14:creationId xmlns:p14="http://schemas.microsoft.com/office/powerpoint/2010/main" val="297154110"/>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CA" altLang="en-US">
                <a:latin typeface="Times New Roman" panose="02020603050405020304" pitchFamily="18" charset="0"/>
                <a:cs typeface="Times New Roman" panose="02020603050405020304" pitchFamily="18" charset="0"/>
              </a:rPr>
              <a:t>Side effects of antipsychotics</a:t>
            </a:r>
          </a:p>
        </p:txBody>
      </p:sp>
      <p:pic>
        <p:nvPicPr>
          <p:cNvPr id="68612" name="Picture 2" descr="http://www.uspharmacist.com/CMSImagesContent/2007/11/1107_Antipsychotics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86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20392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CA" altLang="en-US">
                <a:latin typeface="Times New Roman" panose="02020603050405020304" pitchFamily="18" charset="0"/>
                <a:cs typeface="Times New Roman" panose="02020603050405020304" pitchFamily="18" charset="0"/>
              </a:rPr>
              <a:t>Side effects of antipsychotics</a:t>
            </a:r>
          </a:p>
        </p:txBody>
      </p:sp>
      <p:pic>
        <p:nvPicPr>
          <p:cNvPr id="69636" name="Picture 2" descr="http://www.primarypsychiatry.com/userdocs/articleimages/57/Glick_BigTabl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92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8442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CA" altLang="en-US">
                <a:latin typeface="Times New Roman" panose="02020603050405020304" pitchFamily="18" charset="0"/>
                <a:cs typeface="Times New Roman" panose="02020603050405020304" pitchFamily="18" charset="0"/>
              </a:rPr>
              <a:t>Metabolic effects of atypical antipsychotics</a:t>
            </a:r>
          </a:p>
        </p:txBody>
      </p:sp>
      <p:pic>
        <p:nvPicPr>
          <p:cNvPr id="71684" name="Picture 2" descr="http://img.medscape.com/slide/migrated/editorial/cmecircle/2005/3857/images/slide09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2053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F15D-F3D0-ED4D-BADE-21C6BF183EE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Introduction</a:t>
            </a:r>
            <a:endParaRPr lang="en-US" dirty="0"/>
          </a:p>
        </p:txBody>
      </p:sp>
      <p:sp>
        <p:nvSpPr>
          <p:cNvPr id="3" name="Content Placeholder 2">
            <a:extLst>
              <a:ext uri="{FF2B5EF4-FFF2-40B4-BE49-F238E27FC236}">
                <a16:creationId xmlns:a16="http://schemas.microsoft.com/office/drawing/2014/main" id="{09F59114-1FC3-0741-BB53-A0E09AD9FF56}"/>
              </a:ext>
            </a:extLst>
          </p:cNvPr>
          <p:cNvSpPr>
            <a:spLocks noGrp="1"/>
          </p:cNvSpPr>
          <p:nvPr>
            <p:ph idx="1"/>
          </p:nvPr>
        </p:nvSpPr>
        <p:spPr/>
        <p:txBody>
          <a:bodyPr>
            <a:normAutofit/>
          </a:bodyPr>
          <a:lstStyle/>
          <a:p>
            <a:pPr>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b="1" i="1" u="sng" dirty="0">
                <a:solidFill>
                  <a:srgbClr val="7030A0"/>
                </a:solidFill>
                <a:latin typeface="Times New Roman" panose="02020603050405020304" pitchFamily="18" charset="0"/>
                <a:cs typeface="Times New Roman" panose="02020603050405020304" pitchFamily="18" charset="0"/>
              </a:rPr>
              <a:t>Schizophrenia spectrum &amp; other Psychotic disorders</a:t>
            </a:r>
            <a:endParaRPr lang="en-US" b="1" i="1" u="sng" dirty="0">
              <a:solidFill>
                <a:srgbClr val="7030A0"/>
              </a:solidFill>
              <a:latin typeface="Times New Roman" panose="02020603050405020304" pitchFamily="18" charset="0"/>
              <a:cs typeface="Times New Roman" panose="02020603050405020304" pitchFamily="18" charset="0"/>
            </a:endParaRPr>
          </a:p>
          <a:p>
            <a:pPr lvl="1">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Schizophrenia</a:t>
            </a:r>
          </a:p>
          <a:p>
            <a:pPr lvl="1">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Brief Psychotic Disorder</a:t>
            </a:r>
          </a:p>
          <a:p>
            <a:pPr lvl="1">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Schizophreniform Disorder</a:t>
            </a:r>
          </a:p>
          <a:p>
            <a:pPr lvl="1">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Schizoaffective Disorder</a:t>
            </a:r>
          </a:p>
          <a:p>
            <a:pPr lvl="1">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Delusional Disorder</a:t>
            </a:r>
          </a:p>
          <a:p>
            <a:pPr lvl="1">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Substance/medication-Induced Psychotic Disorder</a:t>
            </a:r>
          </a:p>
          <a:p>
            <a:pPr lvl="1">
              <a:buFont typeface="Wingdings" pitchFamily="2" charset="2"/>
              <a:buChar char="ü"/>
            </a:pPr>
            <a:r>
              <a:rPr lang="en-US" sz="2800" dirty="0">
                <a:solidFill>
                  <a:srgbClr val="0070C0"/>
                </a:solidFill>
                <a:latin typeface="Times New Roman" panose="02020603050405020304" pitchFamily="18" charset="0"/>
                <a:cs typeface="Times New Roman" panose="02020603050405020304" pitchFamily="18" charset="0"/>
              </a:rPr>
              <a:t> Psychotic Disorder Due to Another Medical condition</a:t>
            </a:r>
          </a:p>
        </p:txBody>
      </p:sp>
      <p:pic>
        <p:nvPicPr>
          <p:cNvPr id="4" name="Picture 3">
            <a:extLst>
              <a:ext uri="{FF2B5EF4-FFF2-40B4-BE49-F238E27FC236}">
                <a16:creationId xmlns:a16="http://schemas.microsoft.com/office/drawing/2014/main" id="{B3E7A79F-EED1-0847-8C4F-70A7C1A42DC2}"/>
              </a:ext>
            </a:extLst>
          </p:cNvPr>
          <p:cNvPicPr>
            <a:picLocks noChangeAspect="1"/>
          </p:cNvPicPr>
          <p:nvPr/>
        </p:nvPicPr>
        <p:blipFill>
          <a:blip r:embed="rId2"/>
          <a:stretch>
            <a:fillRect/>
          </a:stretch>
        </p:blipFill>
        <p:spPr>
          <a:xfrm>
            <a:off x="6679266" y="2379784"/>
            <a:ext cx="4674534" cy="2078035"/>
          </a:xfrm>
          <a:prstGeom prst="rect">
            <a:avLst/>
          </a:prstGeom>
        </p:spPr>
      </p:pic>
    </p:spTree>
    <p:extLst>
      <p:ext uri="{BB962C8B-B14F-4D97-AF65-F5344CB8AC3E}">
        <p14:creationId xmlns:p14="http://schemas.microsoft.com/office/powerpoint/2010/main" val="387851340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AE97-8EA2-734D-95FB-738EF903ACBB}"/>
              </a:ext>
            </a:extLst>
          </p:cNvPr>
          <p:cNvSpPr>
            <a:spLocks noGrp="1"/>
          </p:cNvSpPr>
          <p:nvPr>
            <p:ph type="title"/>
          </p:nvPr>
        </p:nvSpPr>
        <p:spPr/>
        <p:txBody>
          <a:bodyPr/>
          <a:lstStyle/>
          <a:p>
            <a:r>
              <a:rPr lang="en-CA" altLang="en-US" dirty="0">
                <a:latin typeface="Times New Roman" panose="02020603050405020304" pitchFamily="18" charset="0"/>
                <a:cs typeface="Times New Roman" panose="02020603050405020304" pitchFamily="18" charset="0"/>
              </a:rPr>
              <a:t>Side effects of antipsychotics</a:t>
            </a:r>
            <a:endParaRPr lang="en-US" dirty="0"/>
          </a:p>
        </p:txBody>
      </p:sp>
      <p:sp>
        <p:nvSpPr>
          <p:cNvPr id="3" name="Content Placeholder 2">
            <a:extLst>
              <a:ext uri="{FF2B5EF4-FFF2-40B4-BE49-F238E27FC236}">
                <a16:creationId xmlns:a16="http://schemas.microsoft.com/office/drawing/2014/main" id="{40545BFD-0210-7E45-92BF-A16E2F6145FF}"/>
              </a:ext>
            </a:extLst>
          </p:cNvPr>
          <p:cNvSpPr>
            <a:spLocks noGrp="1"/>
          </p:cNvSpPr>
          <p:nvPr>
            <p:ph idx="1"/>
          </p:nvPr>
        </p:nvSpPr>
        <p:spPr/>
        <p:txBody>
          <a:bodyPr/>
          <a:lstStyle/>
          <a:p>
            <a:pPr>
              <a:buFont typeface="Wingdings" pitchFamily="2" charset="2"/>
              <a:buChar char="ü"/>
            </a:pPr>
            <a:r>
              <a:rPr lang="en-US"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Extra-Pyramidal Symptoms (EPS)</a:t>
            </a:r>
          </a:p>
          <a:p>
            <a:pPr lvl="1">
              <a:buFont typeface="Wingdings" pitchFamily="2" charset="2"/>
              <a:buChar char="ü"/>
            </a:pPr>
            <a:r>
              <a:rPr lang="en-US" sz="2800" dirty="0">
                <a:solidFill>
                  <a:srgbClr val="FF0000"/>
                </a:solidFill>
                <a:latin typeface="Times New Roman" panose="02020603050405020304" pitchFamily="18" charset="0"/>
                <a:cs typeface="Times New Roman" panose="02020603050405020304" pitchFamily="18" charset="0"/>
              </a:rPr>
              <a:t> Acute Dystonia (hours)</a:t>
            </a:r>
          </a:p>
          <a:p>
            <a:pPr lvl="1">
              <a:buFont typeface="Wingdings" pitchFamily="2" charset="2"/>
              <a:buChar char="ü"/>
            </a:pPr>
            <a:r>
              <a:rPr lang="en-US" sz="2800" dirty="0">
                <a:solidFill>
                  <a:srgbClr val="FF0000"/>
                </a:solidFill>
                <a:latin typeface="Times New Roman" panose="02020603050405020304" pitchFamily="18" charset="0"/>
                <a:cs typeface="Times New Roman" panose="02020603050405020304" pitchFamily="18" charset="0"/>
              </a:rPr>
              <a:t> Akathisia (days)</a:t>
            </a:r>
          </a:p>
          <a:p>
            <a:pPr lvl="1">
              <a:buFont typeface="Wingdings" pitchFamily="2" charset="2"/>
              <a:buChar char="ü"/>
            </a:pP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Psuedoparkinsonism</a:t>
            </a:r>
            <a:r>
              <a:rPr lang="en-US" sz="2800" dirty="0">
                <a:solidFill>
                  <a:srgbClr val="FF0000"/>
                </a:solidFill>
                <a:latin typeface="Times New Roman" panose="02020603050405020304" pitchFamily="18" charset="0"/>
                <a:cs typeface="Times New Roman" panose="02020603050405020304" pitchFamily="18" charset="0"/>
              </a:rPr>
              <a:t> (weeks)</a:t>
            </a:r>
          </a:p>
          <a:p>
            <a:pPr lvl="1">
              <a:buFont typeface="Wingdings" pitchFamily="2" charset="2"/>
              <a:buChar char="ü"/>
            </a:pPr>
            <a:r>
              <a:rPr lang="en-US" sz="2800" dirty="0">
                <a:solidFill>
                  <a:srgbClr val="FF0000"/>
                </a:solidFill>
                <a:latin typeface="Times New Roman" panose="02020603050405020304" pitchFamily="18" charset="0"/>
                <a:cs typeface="Times New Roman" panose="02020603050405020304" pitchFamily="18" charset="0"/>
              </a:rPr>
              <a:t> Tardive Dyskinesia (years)</a:t>
            </a:r>
            <a:endParaRPr lang="en-US" sz="2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lvl="1">
              <a:buFont typeface="Wingdings" pitchFamily="2" charset="2"/>
              <a:buChar char="ü"/>
            </a:pPr>
            <a:endParaRPr lang="en-US"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E47C9C9-30E2-6F44-B48C-6CCE16ECE008}"/>
              </a:ext>
            </a:extLst>
          </p:cNvPr>
          <p:cNvPicPr>
            <a:picLocks noChangeAspect="1"/>
          </p:cNvPicPr>
          <p:nvPr/>
        </p:nvPicPr>
        <p:blipFill>
          <a:blip r:embed="rId2"/>
          <a:stretch>
            <a:fillRect/>
          </a:stretch>
        </p:blipFill>
        <p:spPr>
          <a:xfrm>
            <a:off x="6770031" y="3118338"/>
            <a:ext cx="4583770" cy="3058625"/>
          </a:xfrm>
          <a:prstGeom prst="rect">
            <a:avLst/>
          </a:prstGeom>
        </p:spPr>
      </p:pic>
    </p:spTree>
    <p:extLst>
      <p:ext uri="{BB962C8B-B14F-4D97-AF65-F5344CB8AC3E}">
        <p14:creationId xmlns:p14="http://schemas.microsoft.com/office/powerpoint/2010/main" val="1222235455"/>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2822576" y="2895600"/>
            <a:ext cx="6245225" cy="0"/>
          </a:xfrm>
          <a:prstGeom prst="line">
            <a:avLst/>
          </a:prstGeom>
          <a:noFill/>
          <a:ln w="50800">
            <a:solidFill>
              <a:schemeClr val="tx1"/>
            </a:solidFill>
            <a:prstDash val="sysDot"/>
            <a:round/>
            <a:headEnd type="stealth" w="med" len="med"/>
            <a:tailEnd type="stealth" w="med" len="med"/>
          </a:ln>
          <a:effectLst/>
        </p:spPr>
        <p:txBody>
          <a:bodyPr wrap="none" anchor="ctr"/>
          <a:lstStyle/>
          <a:p>
            <a:endParaRPr lang="en-US" dirty="0"/>
          </a:p>
        </p:txBody>
      </p:sp>
      <p:sp>
        <p:nvSpPr>
          <p:cNvPr id="19459" name="Rectangle 3"/>
          <p:cNvSpPr>
            <a:spLocks noChangeArrowheads="1"/>
          </p:cNvSpPr>
          <p:nvPr/>
        </p:nvSpPr>
        <p:spPr bwMode="auto">
          <a:xfrm>
            <a:off x="1676400" y="2133601"/>
            <a:ext cx="2286000" cy="462307"/>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Maximum</a:t>
            </a:r>
          </a:p>
        </p:txBody>
      </p:sp>
      <p:sp>
        <p:nvSpPr>
          <p:cNvPr id="19460" name="Rectangle 4"/>
          <p:cNvSpPr>
            <a:spLocks noChangeArrowheads="1"/>
          </p:cNvSpPr>
          <p:nvPr/>
        </p:nvSpPr>
        <p:spPr bwMode="auto">
          <a:xfrm>
            <a:off x="8153400" y="2133601"/>
            <a:ext cx="2133600" cy="462307"/>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2400" b="1" dirty="0">
                <a:solidFill>
                  <a:srgbClr val="00B050"/>
                </a:solidFill>
                <a:latin typeface="Times New Roman" panose="02020603050405020304" pitchFamily="18" charset="0"/>
                <a:cs typeface="Times New Roman" panose="02020603050405020304" pitchFamily="18" charset="0"/>
              </a:rPr>
              <a:t>Minimum</a:t>
            </a:r>
          </a:p>
        </p:txBody>
      </p:sp>
      <p:sp>
        <p:nvSpPr>
          <p:cNvPr id="19461" name="Rectangle 5"/>
          <p:cNvSpPr>
            <a:spLocks noChangeArrowheads="1"/>
          </p:cNvSpPr>
          <p:nvPr/>
        </p:nvSpPr>
        <p:spPr bwMode="auto">
          <a:xfrm>
            <a:off x="2438401" y="2971801"/>
            <a:ext cx="7720013" cy="1108075"/>
          </a:xfrm>
          <a:prstGeom prst="rect">
            <a:avLst/>
          </a:prstGeom>
          <a:noFill/>
          <a:ln w="9525">
            <a:noFill/>
            <a:miter lim="800000"/>
            <a:headEnd/>
            <a:tailEnd/>
          </a:ln>
          <a:effectLst/>
        </p:spPr>
        <p:txBody>
          <a:bodyPr wrap="none" lIns="45720" rIns="45720">
            <a:spAutoFit/>
          </a:bodyPr>
          <a:lstStyle/>
          <a:p>
            <a:pPr>
              <a:tabLst>
                <a:tab pos="457200" algn="l"/>
                <a:tab pos="1885950" algn="l"/>
                <a:tab pos="2514600" algn="l"/>
                <a:tab pos="3657600" algn="l"/>
                <a:tab pos="5943600" algn="l"/>
              </a:tabLst>
            </a:pPr>
            <a:r>
              <a:rPr lang="en-US" sz="1600" dirty="0">
                <a:latin typeface="Times New Roman" panose="02020603050405020304" pitchFamily="18" charset="0"/>
                <a:cs typeface="Times New Roman" panose="02020603050405020304" pitchFamily="18" charset="0"/>
              </a:rPr>
              <a:t>HIGH POTENCY	RISPERIDONE	OLANZAPINE                  	</a:t>
            </a:r>
            <a:r>
              <a:rPr lang="en-US" sz="1600" b="1" dirty="0">
                <a:latin typeface="Times New Roman" panose="02020603050405020304" pitchFamily="18" charset="0"/>
                <a:cs typeface="Times New Roman" panose="02020603050405020304" pitchFamily="18" charset="0"/>
              </a:rPr>
              <a:t>CLOZAPINE</a:t>
            </a:r>
            <a:endParaRPr lang="en-US" sz="1600" dirty="0">
              <a:latin typeface="Times New Roman" panose="02020603050405020304" pitchFamily="18" charset="0"/>
              <a:cs typeface="Times New Roman" panose="02020603050405020304" pitchFamily="18" charset="0"/>
            </a:endParaRPr>
          </a:p>
          <a:p>
            <a:pPr>
              <a:spcBef>
                <a:spcPct val="5000"/>
              </a:spcBef>
              <a:tabLst>
                <a:tab pos="457200" algn="l"/>
                <a:tab pos="1885950" algn="l"/>
                <a:tab pos="2514600" algn="l"/>
                <a:tab pos="3657600" algn="l"/>
                <a:tab pos="5943600" algn="l"/>
              </a:tabLst>
            </a:pPr>
            <a:r>
              <a:rPr lang="en-US" sz="1600" dirty="0">
                <a:latin typeface="Times New Roman" panose="02020603050405020304" pitchFamily="18" charset="0"/>
                <a:cs typeface="Times New Roman" panose="02020603050405020304" pitchFamily="18" charset="0"/>
              </a:rPr>
              <a:t>	FGAs		       PALIPERIDONE   	     ZIPRASIDONE</a:t>
            </a:r>
          </a:p>
          <a:p>
            <a:pPr>
              <a:spcBef>
                <a:spcPct val="5000"/>
              </a:spcBef>
              <a:tabLst>
                <a:tab pos="457200" algn="l"/>
                <a:tab pos="1885950" algn="l"/>
                <a:tab pos="2514600" algn="l"/>
                <a:tab pos="3657600" algn="l"/>
                <a:tab pos="5943600" algn="l"/>
              </a:tabLst>
            </a:pPr>
            <a:r>
              <a:rPr lang="en-US" sz="1600" dirty="0">
                <a:latin typeface="Times New Roman" panose="02020603050405020304" pitchFamily="18" charset="0"/>
                <a:cs typeface="Times New Roman" panose="02020603050405020304" pitchFamily="18" charset="0"/>
              </a:rPr>
              <a:t>		                (DOSE-RELATED)                                 QUETIAPINE</a:t>
            </a:r>
          </a:p>
          <a:p>
            <a:pPr>
              <a:spcBef>
                <a:spcPct val="5000"/>
              </a:spcBef>
              <a:tabLst>
                <a:tab pos="457200" algn="l"/>
                <a:tab pos="1885950" algn="l"/>
                <a:tab pos="2514600" algn="l"/>
                <a:tab pos="3657600" algn="l"/>
                <a:tab pos="5943600" algn="l"/>
              </a:tabLst>
            </a:pPr>
            <a:r>
              <a:rPr lang="en-US" sz="1600" dirty="0">
                <a:latin typeface="Times New Roman" panose="02020603050405020304" pitchFamily="18" charset="0"/>
                <a:cs typeface="Times New Roman" panose="02020603050405020304" pitchFamily="18" charset="0"/>
              </a:rPr>
              <a:t>			                                                              ARIPIPRAZOLE</a:t>
            </a:r>
            <a:r>
              <a:rPr lang="en-US" sz="1600" dirty="0">
                <a:latin typeface="Arial" charset="0"/>
              </a:rPr>
              <a:t>*</a:t>
            </a:r>
          </a:p>
        </p:txBody>
      </p:sp>
      <p:sp>
        <p:nvSpPr>
          <p:cNvPr id="19462" name="Rectangle 6"/>
          <p:cNvSpPr>
            <a:spLocks noChangeArrowheads="1"/>
          </p:cNvSpPr>
          <p:nvPr/>
        </p:nvSpPr>
        <p:spPr bwMode="auto">
          <a:xfrm>
            <a:off x="1524000" y="256646"/>
            <a:ext cx="9144000" cy="393700"/>
          </a:xfrm>
          <a:prstGeom prst="rect">
            <a:avLst/>
          </a:prstGeom>
          <a:noFill/>
          <a:ln w="12700">
            <a:noFill/>
            <a:miter lim="800000"/>
            <a:headEnd/>
            <a:tailEnd/>
          </a:ln>
          <a:effectLst/>
        </p:spPr>
        <p:txBody>
          <a:bodyPr lIns="90488" tIns="44450" rIns="90488" bIns="44450" anchorCtr="1">
            <a:spAutoFit/>
          </a:bodyPr>
          <a:lstStyle/>
          <a:p>
            <a:r>
              <a:rPr lang="en-US" sz="2000" b="1"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ADVERSE EFFECTS OF ANTIPSYCHOTICS</a:t>
            </a:r>
            <a:endParaRPr lang="en-US" sz="2400" b="1"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9463" name="Rectangle 7"/>
          <p:cNvSpPr>
            <a:spLocks noGrp="1" noRot="1" noChangeArrowheads="1"/>
          </p:cNvSpPr>
          <p:nvPr>
            <p:ph type="title"/>
          </p:nvPr>
        </p:nvSpPr>
        <p:spPr>
          <a:xfrm>
            <a:off x="1524000" y="783962"/>
            <a:ext cx="9144000" cy="1143000"/>
          </a:xfrm>
        </p:spPr>
        <p:txBody>
          <a:bodyPr/>
          <a:lstStyle/>
          <a:p>
            <a:r>
              <a:rPr lang="en-US" dirty="0">
                <a:latin typeface="Times New Roman" panose="02020603050405020304" pitchFamily="18" charset="0"/>
                <a:cs typeface="Times New Roman" panose="02020603050405020304" pitchFamily="18" charset="0"/>
              </a:rPr>
              <a:t>Acute and Chronic EPS</a:t>
            </a:r>
          </a:p>
        </p:txBody>
      </p:sp>
      <p:sp>
        <p:nvSpPr>
          <p:cNvPr id="19464" name="Text Box 8"/>
          <p:cNvSpPr txBox="1">
            <a:spLocks noChangeArrowheads="1"/>
          </p:cNvSpPr>
          <p:nvPr/>
        </p:nvSpPr>
        <p:spPr bwMode="auto">
          <a:xfrm>
            <a:off x="7315200" y="5442096"/>
            <a:ext cx="2667000" cy="333375"/>
          </a:xfrm>
          <a:prstGeom prst="rect">
            <a:avLst/>
          </a:prstGeom>
          <a:noFill/>
          <a:ln w="12700">
            <a:noFill/>
            <a:miter lim="800000"/>
            <a:headEnd/>
            <a:tailEnd/>
          </a:ln>
          <a:effectLst/>
        </p:spPr>
        <p:txBody>
          <a:bodyPr lIns="90488" tIns="44450" rIns="90488" bIns="44450" anchorCtr="1">
            <a:spAutoFit/>
          </a:bodyPr>
          <a:lstStyle/>
          <a:p>
            <a:pPr>
              <a:spcBef>
                <a:spcPct val="50000"/>
              </a:spcBef>
            </a:pPr>
            <a:r>
              <a:rPr lang="en-US" sz="1600" dirty="0">
                <a:latin typeface="Arial" charset="0"/>
              </a:rPr>
              <a:t>*Based on clinical trial data</a:t>
            </a:r>
          </a:p>
        </p:txBody>
      </p:sp>
      <p:sp>
        <p:nvSpPr>
          <p:cNvPr id="19465" name="Text Box 9"/>
          <p:cNvSpPr txBox="1">
            <a:spLocks noChangeArrowheads="1"/>
          </p:cNvSpPr>
          <p:nvPr/>
        </p:nvSpPr>
        <p:spPr bwMode="auto">
          <a:xfrm>
            <a:off x="1524000" y="4159644"/>
            <a:ext cx="4876800" cy="1615827"/>
          </a:xfrm>
          <a:prstGeom prst="rect">
            <a:avLst/>
          </a:prstGeom>
          <a:noFill/>
          <a:ln w="9525">
            <a:noFill/>
            <a:miter lim="800000"/>
            <a:headEnd/>
            <a:tailEnd/>
          </a:ln>
          <a:effectLst/>
        </p:spPr>
        <p:txBody>
          <a:bodyPr wrap="square">
            <a:spAutoFit/>
          </a:bodyPr>
          <a:lstStyle/>
          <a:p>
            <a:pPr marL="285750" indent="-285750">
              <a:spcBef>
                <a:spcPct val="50000"/>
              </a:spcBef>
              <a:buFont typeface="Wingdings" pitchFamily="2" charset="2"/>
              <a:buChar char="Ø"/>
            </a:pPr>
            <a:r>
              <a:rPr lang="en-US" dirty="0">
                <a:latin typeface="Times New Roman" panose="02020603050405020304" pitchFamily="18" charset="0"/>
                <a:cs typeface="Times New Roman" panose="02020603050405020304" pitchFamily="18" charset="0"/>
              </a:rPr>
              <a:t>Acute Dystonia (hours)</a:t>
            </a:r>
          </a:p>
          <a:p>
            <a:pPr marL="285750" indent="-285750">
              <a:spcBef>
                <a:spcPct val="50000"/>
              </a:spcBef>
              <a:buFont typeface="Wingdings" pitchFamily="2" charset="2"/>
              <a:buChar char="Ø"/>
            </a:pPr>
            <a:r>
              <a:rPr lang="en-US" dirty="0">
                <a:latin typeface="Times New Roman" panose="02020603050405020304" pitchFamily="18" charset="0"/>
                <a:cs typeface="Times New Roman" panose="02020603050405020304" pitchFamily="18" charset="0"/>
              </a:rPr>
              <a:t>Akathisia (days)</a:t>
            </a:r>
          </a:p>
          <a:p>
            <a:pPr marL="285750" indent="-285750">
              <a:spcBef>
                <a:spcPct val="50000"/>
              </a:spcBef>
              <a:buFont typeface="Wingdings" pitchFamily="2" charset="2"/>
              <a:buChar char="Ø"/>
            </a:pPr>
            <a:r>
              <a:rPr lang="en-US" dirty="0" err="1">
                <a:latin typeface="Times New Roman" panose="02020603050405020304" pitchFamily="18" charset="0"/>
                <a:cs typeface="Times New Roman" panose="02020603050405020304" pitchFamily="18" charset="0"/>
              </a:rPr>
              <a:t>Psuedoparkinsonism</a:t>
            </a:r>
            <a:r>
              <a:rPr lang="en-US" dirty="0">
                <a:latin typeface="Times New Roman" panose="02020603050405020304" pitchFamily="18" charset="0"/>
                <a:cs typeface="Times New Roman" panose="02020603050405020304" pitchFamily="18" charset="0"/>
              </a:rPr>
              <a:t> (weeks)</a:t>
            </a:r>
          </a:p>
          <a:p>
            <a:pPr marL="285750" indent="-285750">
              <a:spcBef>
                <a:spcPct val="50000"/>
              </a:spcBef>
              <a:buFont typeface="Wingdings" pitchFamily="2" charset="2"/>
              <a:buChar char="Ø"/>
            </a:pPr>
            <a:r>
              <a:rPr lang="en-US" dirty="0">
                <a:latin typeface="Times New Roman" panose="02020603050405020304" pitchFamily="18" charset="0"/>
                <a:cs typeface="Times New Roman" panose="02020603050405020304" pitchFamily="18" charset="0"/>
              </a:rPr>
              <a:t>Tardive Dyskinesia (years)</a:t>
            </a:r>
          </a:p>
        </p:txBody>
      </p:sp>
    </p:spTree>
    <p:extLst>
      <p:ext uri="{BB962C8B-B14F-4D97-AF65-F5344CB8AC3E}">
        <p14:creationId xmlns:p14="http://schemas.microsoft.com/office/powerpoint/2010/main" val="2201836604"/>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F44D-985C-0A44-941A-3D2672A40432}"/>
              </a:ext>
            </a:extLst>
          </p:cNvPr>
          <p:cNvSpPr>
            <a:spLocks noGrp="1"/>
          </p:cNvSpPr>
          <p:nvPr>
            <p:ph type="title"/>
          </p:nvPr>
        </p:nvSpPr>
        <p:spPr>
          <a:xfrm>
            <a:off x="838200" y="130664"/>
            <a:ext cx="10515600" cy="1325563"/>
          </a:xfrm>
        </p:spPr>
        <p:txBody>
          <a:bodyPr/>
          <a:lstStyle/>
          <a:p>
            <a:pPr rtl="0" eaLnBrk="0" fontAlgn="base" hangingPunct="0">
              <a:spcBef>
                <a:spcPct val="0"/>
              </a:spcBef>
              <a:spcAft>
                <a:spcPct val="0"/>
              </a:spcAft>
            </a:pPr>
            <a:r>
              <a:rPr lang="en-US" dirty="0">
                <a:latin typeface="Times New Roman" panose="02020603050405020304" pitchFamily="18" charset="0"/>
                <a:cs typeface="Times New Roman" panose="02020603050405020304" pitchFamily="18" charset="0"/>
              </a:rPr>
              <a:t>Acute Dystonia </a:t>
            </a:r>
          </a:p>
        </p:txBody>
      </p:sp>
      <p:sp>
        <p:nvSpPr>
          <p:cNvPr id="3" name="Content Placeholder 2">
            <a:extLst>
              <a:ext uri="{FF2B5EF4-FFF2-40B4-BE49-F238E27FC236}">
                <a16:creationId xmlns:a16="http://schemas.microsoft.com/office/drawing/2014/main" id="{0DFF5793-0D13-3440-91E7-05F0831934C0}"/>
              </a:ext>
            </a:extLst>
          </p:cNvPr>
          <p:cNvSpPr>
            <a:spLocks noGrp="1"/>
          </p:cNvSpPr>
          <p:nvPr>
            <p:ph idx="1"/>
          </p:nvPr>
        </p:nvSpPr>
        <p:spPr>
          <a:xfrm>
            <a:off x="838200" y="1456227"/>
            <a:ext cx="10515600" cy="5202481"/>
          </a:xfrm>
        </p:spPr>
        <p:txBody>
          <a:bodyPr>
            <a:noAutofit/>
          </a:bodyPr>
          <a:lstStyle/>
          <a:p>
            <a:pPr algn="l" rtl="0">
              <a:buFont typeface="Wingdings" pitchFamily="2" charset="2"/>
              <a:buChar char="Ø"/>
            </a:pPr>
            <a:r>
              <a:rPr lang="en-CA" sz="2000" b="1" i="1" u="sng" dirty="0">
                <a:solidFill>
                  <a:srgbClr val="0070C0"/>
                </a:solidFill>
                <a:latin typeface="Times New Roman" panose="02020603050405020304" pitchFamily="18" charset="0"/>
                <a:cs typeface="Times New Roman" panose="02020603050405020304" pitchFamily="18" charset="0"/>
              </a:rPr>
              <a:t>Acute Dystonia (involuntary spasms or stiffness): </a:t>
            </a:r>
          </a:p>
          <a:p>
            <a:pPr lvl="1" algn="l" rtl="0">
              <a:buFont typeface="Wingdings" pitchFamily="2" charset="2"/>
              <a:buChar char="Ø"/>
            </a:pPr>
            <a:r>
              <a:rPr lang="en-CA" sz="2000" dirty="0">
                <a:latin typeface="Times New Roman" panose="02020603050405020304" pitchFamily="18" charset="0"/>
                <a:cs typeface="Times New Roman" panose="02020603050405020304" pitchFamily="18" charset="0"/>
              </a:rPr>
              <a:t> Can be </a:t>
            </a:r>
            <a:r>
              <a:rPr lang="en-CA" sz="2000" dirty="0">
                <a:solidFill>
                  <a:srgbClr val="FF0000"/>
                </a:solidFill>
                <a:latin typeface="Times New Roman" panose="02020603050405020304" pitchFamily="18" charset="0"/>
                <a:cs typeface="Times New Roman" panose="02020603050405020304" pitchFamily="18" charset="0"/>
              </a:rPr>
              <a:t>terrifying to the patient</a:t>
            </a:r>
          </a:p>
          <a:p>
            <a:pPr lvl="1" algn="l" rtl="0">
              <a:buFont typeface="Wingdings" pitchFamily="2" charset="2"/>
              <a:buChar char="Ø"/>
            </a:pPr>
            <a:r>
              <a:rPr lang="en-CA" sz="2000" dirty="0">
                <a:latin typeface="Times New Roman" panose="02020603050405020304" pitchFamily="18" charset="0"/>
                <a:cs typeface="Times New Roman" panose="02020603050405020304" pitchFamily="18" charset="0"/>
              </a:rPr>
              <a:t> Risk is </a:t>
            </a:r>
            <a:r>
              <a:rPr lang="en-CA" sz="2000" dirty="0">
                <a:solidFill>
                  <a:srgbClr val="FF0000"/>
                </a:solidFill>
                <a:latin typeface="Times New Roman" panose="02020603050405020304" pitchFamily="18" charset="0"/>
                <a:cs typeface="Times New Roman" panose="02020603050405020304" pitchFamily="18" charset="0"/>
              </a:rPr>
              <a:t>higher in males and at younger age </a:t>
            </a:r>
            <a:r>
              <a:rPr lang="en-CA" sz="2000" dirty="0">
                <a:latin typeface="Times New Roman" panose="02020603050405020304" pitchFamily="18" charset="0"/>
                <a:cs typeface="Times New Roman" panose="02020603050405020304" pitchFamily="18" charset="0"/>
              </a:rPr>
              <a:t>(Blocky muscles)</a:t>
            </a:r>
          </a:p>
          <a:p>
            <a:pPr lvl="1" algn="l" rtl="0">
              <a:buFont typeface="Wingdings" pitchFamily="2" charset="2"/>
              <a:buChar char="Ø"/>
            </a:pPr>
            <a:r>
              <a:rPr lang="en-CA" sz="2000" dirty="0">
                <a:latin typeface="Times New Roman" panose="02020603050405020304" pitchFamily="18" charset="0"/>
                <a:cs typeface="Times New Roman" panose="02020603050405020304" pitchFamily="18" charset="0"/>
              </a:rPr>
              <a:t> Is more likely to develop in patients: </a:t>
            </a:r>
          </a:p>
          <a:p>
            <a:pPr lvl="2" algn="l" rtl="0">
              <a:buFont typeface="Wingdings" pitchFamily="2" charset="2"/>
              <a:buChar char="Ø"/>
            </a:pPr>
            <a:r>
              <a:rPr lang="en-CA" dirty="0">
                <a:latin typeface="Times New Roman" panose="02020603050405020304" pitchFamily="18" charset="0"/>
                <a:cs typeface="Times New Roman" panose="02020603050405020304" pitchFamily="18" charset="0"/>
              </a:rPr>
              <a:t>Treated with high-potency FGAs with inherently low anticholinergic activity (e.g., haloperidol, fluphenazine) </a:t>
            </a:r>
          </a:p>
          <a:p>
            <a:pPr lvl="1" algn="l" rtl="0">
              <a:buFont typeface="Wingdings" pitchFamily="2" charset="2"/>
              <a:buChar char="Ø"/>
            </a:pPr>
            <a:r>
              <a:rPr lang="en-CA" sz="2000" dirty="0">
                <a:latin typeface="Times New Roman" panose="02020603050405020304" pitchFamily="18" charset="0"/>
                <a:cs typeface="Times New Roman" panose="02020603050405020304" pitchFamily="18" charset="0"/>
              </a:rPr>
              <a:t> Include:</a:t>
            </a:r>
          </a:p>
          <a:p>
            <a:pPr lvl="2" algn="l" rtl="0">
              <a:buFont typeface="Wingdings" pitchFamily="2" charset="2"/>
              <a:buChar char="Ø"/>
            </a:pPr>
            <a:r>
              <a:rPr lang="en-CA" dirty="0">
                <a:latin typeface="Times New Roman" panose="02020603050405020304" pitchFamily="18" charset="0"/>
                <a:cs typeface="Times New Roman" panose="02020603050405020304" pitchFamily="18" charset="0"/>
              </a:rPr>
              <a:t> Laryngospasm and swelling of the tongue (can close the airway)</a:t>
            </a:r>
          </a:p>
          <a:p>
            <a:pPr lvl="2" algn="l" rtl="0">
              <a:buFont typeface="Wingdings" pitchFamily="2" charset="2"/>
              <a:buChar char="Ø"/>
            </a:pPr>
            <a:r>
              <a:rPr lang="en-CA" b="1" i="1" dirty="0">
                <a:latin typeface="Times New Roman" panose="02020603050405020304" pitchFamily="18" charset="0"/>
                <a:cs typeface="Times New Roman" panose="02020603050405020304" pitchFamily="18" charset="0"/>
              </a:rPr>
              <a:t> </a:t>
            </a:r>
            <a:r>
              <a:rPr lang="en-CA" b="1" i="1" u="sng" dirty="0">
                <a:solidFill>
                  <a:srgbClr val="FF0000"/>
                </a:solidFill>
                <a:latin typeface="Times New Roman" panose="02020603050405020304" pitchFamily="18" charset="0"/>
                <a:cs typeface="Times New Roman" panose="02020603050405020304" pitchFamily="18" charset="0"/>
              </a:rPr>
              <a:t>Spasmodic torticollis</a:t>
            </a:r>
            <a:r>
              <a:rPr lang="en-CA" b="1" i="1" dirty="0">
                <a:solidFill>
                  <a:srgbClr val="FF0000"/>
                </a:solidFill>
                <a:latin typeface="Times New Roman" panose="02020603050405020304" pitchFamily="18" charset="0"/>
                <a:cs typeface="Times New Roman" panose="02020603050405020304" pitchFamily="18" charset="0"/>
              </a:rPr>
              <a:t> </a:t>
            </a:r>
            <a:r>
              <a:rPr lang="en-CA" b="1" i="1" dirty="0">
                <a:latin typeface="Times New Roman" panose="02020603050405020304" pitchFamily="18" charset="0"/>
                <a:cs typeface="Times New Roman" panose="02020603050405020304" pitchFamily="18" charset="0"/>
              </a:rPr>
              <a:t>(spasm of cervical muscles of the neck)</a:t>
            </a:r>
          </a:p>
          <a:p>
            <a:pPr lvl="2" algn="l" rtl="0">
              <a:buFont typeface="Wingdings" pitchFamily="2" charset="2"/>
              <a:buChar char="Ø"/>
            </a:pPr>
            <a:r>
              <a:rPr lang="en-CA" dirty="0">
                <a:latin typeface="Times New Roman" panose="02020603050405020304" pitchFamily="18" charset="0"/>
                <a:cs typeface="Times New Roman" panose="02020603050405020304" pitchFamily="18" charset="0"/>
              </a:rPr>
              <a:t> Trismus (spasms of the muscles of mastication)</a:t>
            </a:r>
          </a:p>
          <a:p>
            <a:pPr lvl="2" algn="l" rtl="0">
              <a:buFont typeface="Wingdings" pitchFamily="2" charset="2"/>
              <a:buChar char="Ø"/>
            </a:pPr>
            <a:r>
              <a:rPr lang="en-CA" b="1" i="1" dirty="0">
                <a:latin typeface="Times New Roman" panose="02020603050405020304" pitchFamily="18" charset="0"/>
                <a:cs typeface="Times New Roman" panose="02020603050405020304" pitchFamily="18" charset="0"/>
              </a:rPr>
              <a:t> </a:t>
            </a:r>
            <a:r>
              <a:rPr lang="en-CA" b="1" i="1" u="sng" dirty="0">
                <a:solidFill>
                  <a:srgbClr val="FF0000"/>
                </a:solidFill>
                <a:latin typeface="Times New Roman" panose="02020603050405020304" pitchFamily="18" charset="0"/>
                <a:cs typeface="Times New Roman" panose="02020603050405020304" pitchFamily="18" charset="0"/>
              </a:rPr>
              <a:t>Oculogyric crisis </a:t>
            </a:r>
            <a:r>
              <a:rPr lang="en-CA" dirty="0">
                <a:latin typeface="Times New Roman" panose="02020603050405020304" pitchFamily="18" charset="0"/>
                <a:cs typeface="Times New Roman" panose="02020603050405020304" pitchFamily="18" charset="0"/>
              </a:rPr>
              <a:t>(eyes rolled back in a locked position) </a:t>
            </a:r>
          </a:p>
          <a:p>
            <a:pPr lvl="1" algn="l" rtl="0">
              <a:buFont typeface="Wingdings" pitchFamily="2" charset="2"/>
              <a:buChar char="Ø"/>
            </a:pPr>
            <a:r>
              <a:rPr lang="en-CA" sz="2000" dirty="0">
                <a:latin typeface="Times New Roman" panose="02020603050405020304" pitchFamily="18" charset="0"/>
                <a:cs typeface="Times New Roman" panose="02020603050405020304" pitchFamily="18" charset="0"/>
              </a:rPr>
              <a:t> Treatment is by </a:t>
            </a:r>
            <a:r>
              <a:rPr lang="en-CA" sz="2000" b="1" i="1" u="sng" dirty="0">
                <a:solidFill>
                  <a:srgbClr val="FF0000"/>
                </a:solidFill>
                <a:latin typeface="Times New Roman" panose="02020603050405020304" pitchFamily="18" charset="0"/>
                <a:cs typeface="Times New Roman" panose="02020603050405020304" pitchFamily="18" charset="0"/>
              </a:rPr>
              <a:t>adding an anticholinergic agent:</a:t>
            </a:r>
          </a:p>
          <a:p>
            <a:pPr lvl="2" algn="l" rtl="0">
              <a:buFont typeface="Wingdings" pitchFamily="2" charset="2"/>
              <a:buChar char="Ø"/>
            </a:pPr>
            <a:r>
              <a:rPr lang="en-CA" b="1" dirty="0">
                <a:latin typeface="Times New Roman" panose="02020603050405020304" pitchFamily="18" charset="0"/>
                <a:cs typeface="Times New Roman" panose="02020603050405020304" pitchFamily="18" charset="0"/>
              </a:rPr>
              <a:t>Benztropine</a:t>
            </a:r>
            <a:r>
              <a:rPr lang="en-CA" dirty="0">
                <a:latin typeface="Times New Roman" panose="02020603050405020304" pitchFamily="18" charset="0"/>
                <a:cs typeface="Times New Roman" panose="02020603050405020304" pitchFamily="18" charset="0"/>
              </a:rPr>
              <a:t> mesylate (Cogentin) 1–2 mg orally bid–</a:t>
            </a:r>
            <a:r>
              <a:rPr lang="en-CA" dirty="0" err="1">
                <a:latin typeface="Times New Roman" panose="02020603050405020304" pitchFamily="18" charset="0"/>
                <a:cs typeface="Times New Roman" panose="02020603050405020304" pitchFamily="18" charset="0"/>
              </a:rPr>
              <a:t>tid</a:t>
            </a:r>
            <a:r>
              <a:rPr lang="en-CA" dirty="0">
                <a:latin typeface="Times New Roman" panose="02020603050405020304" pitchFamily="18" charset="0"/>
                <a:cs typeface="Times New Roman" panose="02020603050405020304" pitchFamily="18" charset="0"/>
              </a:rPr>
              <a:t> or 1–2 mg intramuscularly on an as-needed basis</a:t>
            </a:r>
          </a:p>
          <a:p>
            <a:pPr lvl="2" algn="l" rtl="0">
              <a:buFont typeface="Wingdings" pitchFamily="2" charset="2"/>
              <a:buChar char="Ø"/>
            </a:pPr>
            <a:r>
              <a:rPr lang="en-CA" b="1" dirty="0">
                <a:latin typeface="Times New Roman" panose="02020603050405020304" pitchFamily="18" charset="0"/>
                <a:cs typeface="Times New Roman" panose="02020603050405020304" pitchFamily="18" charset="0"/>
              </a:rPr>
              <a:t>Other options: </a:t>
            </a:r>
            <a:r>
              <a:rPr lang="en-CA" dirty="0">
                <a:latin typeface="Times New Roman" panose="02020603050405020304" pitchFamily="18" charset="0"/>
                <a:cs typeface="Times New Roman" panose="02020603050405020304" pitchFamily="18" charset="0"/>
              </a:rPr>
              <a:t>Trihexyphenidyl</a:t>
            </a:r>
            <a:r>
              <a:rPr lang="en-CA" b="1" dirty="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Procyclidine, and Diphenhydramine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76542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F44D-985C-0A44-941A-3D2672A40432}"/>
              </a:ext>
            </a:extLst>
          </p:cNvPr>
          <p:cNvSpPr>
            <a:spLocks noGrp="1"/>
          </p:cNvSpPr>
          <p:nvPr>
            <p:ph type="title"/>
          </p:nvPr>
        </p:nvSpPr>
        <p:spPr>
          <a:xfrm>
            <a:off x="838200" y="130664"/>
            <a:ext cx="10515600" cy="1325563"/>
          </a:xfrm>
        </p:spPr>
        <p:txBody>
          <a:bodyPr/>
          <a:lstStyle/>
          <a:p>
            <a:pPr eaLnBrk="0" fontAlgn="base" hangingPunct="0">
              <a:spcAft>
                <a:spcPct val="0"/>
              </a:spcAft>
            </a:pPr>
            <a:r>
              <a:rPr lang="en-US" dirty="0">
                <a:latin typeface="Times New Roman" panose="02020603050405020304" pitchFamily="18" charset="0"/>
                <a:cs typeface="Times New Roman" panose="02020603050405020304" pitchFamily="18" charset="0"/>
              </a:rPr>
              <a:t>Acute Akathisia </a:t>
            </a:r>
          </a:p>
        </p:txBody>
      </p:sp>
      <p:sp>
        <p:nvSpPr>
          <p:cNvPr id="3" name="Content Placeholder 2">
            <a:extLst>
              <a:ext uri="{FF2B5EF4-FFF2-40B4-BE49-F238E27FC236}">
                <a16:creationId xmlns:a16="http://schemas.microsoft.com/office/drawing/2014/main" id="{0DFF5793-0D13-3440-91E7-05F0831934C0}"/>
              </a:ext>
            </a:extLst>
          </p:cNvPr>
          <p:cNvSpPr>
            <a:spLocks noGrp="1"/>
          </p:cNvSpPr>
          <p:nvPr>
            <p:ph idx="1"/>
          </p:nvPr>
        </p:nvSpPr>
        <p:spPr>
          <a:xfrm>
            <a:off x="838200" y="1456227"/>
            <a:ext cx="10515600" cy="5202481"/>
          </a:xfrm>
        </p:spPr>
        <p:txBody>
          <a:bodyPr>
            <a:noAutofit/>
          </a:bodyPr>
          <a:lstStyle/>
          <a:p>
            <a:pPr>
              <a:buFont typeface="Wingdings" pitchFamily="2" charset="2"/>
              <a:buChar char="Ø"/>
            </a:pPr>
            <a:r>
              <a:rPr lang="en-CA" sz="2200" dirty="0">
                <a:latin typeface="Times New Roman" panose="02020603050405020304" pitchFamily="18" charset="0"/>
                <a:cs typeface="Times New Roman" panose="02020603050405020304" pitchFamily="18" charset="0"/>
              </a:rPr>
              <a:t> Acute akathisia (motor restlessness; inability to sit still):</a:t>
            </a:r>
          </a:p>
          <a:p>
            <a:pPr lvl="1">
              <a:buFont typeface="Wingdings" pitchFamily="2" charset="2"/>
              <a:buChar char="Ø"/>
            </a:pPr>
            <a:r>
              <a:rPr lang="en-CA" sz="2200" dirty="0">
                <a:latin typeface="Times New Roman" panose="02020603050405020304" pitchFamily="18" charset="0"/>
                <a:cs typeface="Times New Roman" panose="02020603050405020304" pitchFamily="18" charset="0"/>
              </a:rPr>
              <a:t> Typically seen early in treatment or with dosage increases of antipsychotics (typical more than atypical)</a:t>
            </a:r>
          </a:p>
          <a:p>
            <a:pPr lvl="1">
              <a:buFont typeface="Wingdings" pitchFamily="2" charset="2"/>
              <a:buChar char="Ø"/>
            </a:pPr>
            <a:r>
              <a:rPr lang="en-CA" sz="2200" dirty="0">
                <a:latin typeface="Times New Roman" panose="02020603050405020304" pitchFamily="18" charset="0"/>
                <a:cs typeface="Times New Roman" panose="02020603050405020304" pitchFamily="18" charset="0"/>
              </a:rPr>
              <a:t> Is the most common </a:t>
            </a:r>
            <a:r>
              <a:rPr lang="en-CA" sz="2200" b="1" i="1" u="sng" dirty="0">
                <a:solidFill>
                  <a:srgbClr val="FF0000"/>
                </a:solidFill>
                <a:latin typeface="Times New Roman" panose="02020603050405020304" pitchFamily="18" charset="0"/>
                <a:cs typeface="Times New Roman" panose="02020603050405020304" pitchFamily="18" charset="0"/>
              </a:rPr>
              <a:t>antipsychotic-induced movement disorder</a:t>
            </a:r>
          </a:p>
          <a:p>
            <a:pPr lvl="1">
              <a:buFont typeface="Wingdings" pitchFamily="2" charset="2"/>
              <a:buChar char="Ø"/>
            </a:pPr>
            <a:r>
              <a:rPr lang="en-CA" sz="2200" b="1" i="1"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Symptoms increase in severity with increasing antipsychotic dose</a:t>
            </a:r>
          </a:p>
          <a:p>
            <a:pPr lvl="1">
              <a:buFont typeface="Wingdings" pitchFamily="2" charset="2"/>
              <a:buChar char="Ø"/>
            </a:pPr>
            <a:r>
              <a:rPr lang="en-CA" sz="2200" dirty="0">
                <a:latin typeface="Times New Roman" panose="02020603050405020304" pitchFamily="18" charset="0"/>
                <a:cs typeface="Times New Roman" panose="02020603050405020304" pitchFamily="18" charset="0"/>
              </a:rPr>
              <a:t> Are a major cause of </a:t>
            </a:r>
            <a:r>
              <a:rPr lang="en-CA" sz="2200" b="1" i="1" u="sng" dirty="0">
                <a:solidFill>
                  <a:srgbClr val="FF0000"/>
                </a:solidFill>
                <a:latin typeface="Times New Roman" panose="02020603050405020304" pitchFamily="18" charset="0"/>
                <a:cs typeface="Times New Roman" panose="02020603050405020304" pitchFamily="18" charset="0"/>
              </a:rPr>
              <a:t>poor compliance to antipsychotic medications</a:t>
            </a:r>
          </a:p>
          <a:p>
            <a:pPr lvl="1">
              <a:buFont typeface="Wingdings" pitchFamily="2" charset="2"/>
              <a:buChar char="Ø"/>
            </a:pPr>
            <a:r>
              <a:rPr lang="en-CA" sz="2200" b="1" i="1" dirty="0">
                <a:latin typeface="Times New Roman" panose="02020603050405020304" pitchFamily="18" charset="0"/>
                <a:cs typeface="Times New Roman" panose="02020603050405020304" pitchFamily="18" charset="0"/>
              </a:rPr>
              <a:t> </a:t>
            </a:r>
            <a:r>
              <a:rPr lang="en-CA" sz="2200" dirty="0">
                <a:latin typeface="Times New Roman" panose="02020603050405020304" pitchFamily="18" charset="0"/>
                <a:cs typeface="Times New Roman" panose="02020603050405020304" pitchFamily="18" charset="0"/>
              </a:rPr>
              <a:t>Treatment is by adding a beta-blocker (effective for akathisia): </a:t>
            </a:r>
          </a:p>
          <a:p>
            <a:pPr lvl="2">
              <a:buFont typeface="Wingdings" pitchFamily="2" charset="2"/>
              <a:buChar char="Ø"/>
            </a:pPr>
            <a:r>
              <a:rPr lang="en-CA" sz="2200" b="1" i="1" dirty="0">
                <a:latin typeface="Times New Roman" panose="02020603050405020304" pitchFamily="18" charset="0"/>
                <a:cs typeface="Times New Roman" panose="02020603050405020304" pitchFamily="18" charset="0"/>
              </a:rPr>
              <a:t> </a:t>
            </a:r>
            <a:r>
              <a:rPr lang="en-CA" sz="2200" b="1" i="1" u="sng" dirty="0">
                <a:latin typeface="Times New Roman" panose="02020603050405020304" pitchFamily="18" charset="0"/>
                <a:cs typeface="Times New Roman" panose="02020603050405020304" pitchFamily="18" charset="0"/>
              </a:rPr>
              <a:t>Propranolol </a:t>
            </a:r>
            <a:r>
              <a:rPr lang="en-CA" sz="2200" dirty="0">
                <a:latin typeface="Times New Roman" panose="02020603050405020304" pitchFamily="18" charset="0"/>
                <a:cs typeface="Times New Roman" panose="02020603050405020304" pitchFamily="18" charset="0"/>
              </a:rPr>
              <a:t>20–40 mg bid</a:t>
            </a:r>
          </a:p>
          <a:p>
            <a:pPr lvl="2">
              <a:buFont typeface="Wingdings" pitchFamily="2" charset="2"/>
              <a:buChar char="Ø"/>
            </a:pPr>
            <a:r>
              <a:rPr lang="en-CA" sz="2200" dirty="0">
                <a:latin typeface="Times New Roman" panose="02020603050405020304" pitchFamily="18" charset="0"/>
                <a:cs typeface="Times New Roman" panose="02020603050405020304" pitchFamily="18" charset="0"/>
              </a:rPr>
              <a:t> Nadolol up to 80 mg/day</a:t>
            </a:r>
          </a:p>
          <a:p>
            <a:pPr lvl="2">
              <a:buFont typeface="Wingdings" pitchFamily="2" charset="2"/>
              <a:buChar char="Ø"/>
            </a:pPr>
            <a:r>
              <a:rPr lang="en-CA" sz="2200" dirty="0">
                <a:latin typeface="Times New Roman" panose="02020603050405020304" pitchFamily="18" charset="0"/>
                <a:cs typeface="Times New Roman" panose="02020603050405020304" pitchFamily="18" charset="0"/>
              </a:rPr>
              <a:t> Metoprolol up to 100 mg/day</a:t>
            </a:r>
          </a:p>
          <a:p>
            <a:pPr marL="457200" lvl="1" indent="0" algn="l" rtl="0">
              <a:buNone/>
            </a:pPr>
            <a:r>
              <a:rPr lang="en-CA" sz="2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17708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F44D-985C-0A44-941A-3D2672A40432}"/>
              </a:ext>
            </a:extLst>
          </p:cNvPr>
          <p:cNvSpPr>
            <a:spLocks noGrp="1"/>
          </p:cNvSpPr>
          <p:nvPr>
            <p:ph type="title"/>
          </p:nvPr>
        </p:nvSpPr>
        <p:spPr>
          <a:xfrm>
            <a:off x="838200" y="130664"/>
            <a:ext cx="10515600" cy="1325563"/>
          </a:xfrm>
        </p:spPr>
        <p:txBody>
          <a:bodyPr/>
          <a:lstStyle/>
          <a:p>
            <a:pPr eaLnBrk="0" fontAlgn="base" hangingPunct="0">
              <a:spcAft>
                <a:spcPct val="0"/>
              </a:spcAft>
            </a:pPr>
            <a:r>
              <a:rPr lang="en-US" dirty="0" err="1">
                <a:latin typeface="Times New Roman" panose="02020603050405020304" pitchFamily="18" charset="0"/>
                <a:cs typeface="Times New Roman" panose="02020603050405020304" pitchFamily="18" charset="0"/>
              </a:rPr>
              <a:t>Psuedoparkinsonism</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DFF5793-0D13-3440-91E7-05F0831934C0}"/>
              </a:ext>
            </a:extLst>
          </p:cNvPr>
          <p:cNvSpPr>
            <a:spLocks noGrp="1"/>
          </p:cNvSpPr>
          <p:nvPr>
            <p:ph idx="1"/>
          </p:nvPr>
        </p:nvSpPr>
        <p:spPr>
          <a:xfrm>
            <a:off x="838200" y="1456227"/>
            <a:ext cx="10515600" cy="5202481"/>
          </a:xfrm>
        </p:spPr>
        <p:txBody>
          <a:bodyPr>
            <a:noAutofit/>
          </a:bodyPr>
          <a:lstStyle/>
          <a:p>
            <a:pPr>
              <a:buFont typeface="Wingdings" pitchFamily="2" charset="2"/>
              <a:buChar char="Ø"/>
            </a:pPr>
            <a:r>
              <a:rPr lang="en-CA" sz="2200" dirty="0">
                <a:latin typeface="Times New Roman" panose="02020603050405020304" pitchFamily="18" charset="0"/>
                <a:cs typeface="Times New Roman" panose="02020603050405020304" pitchFamily="18" charset="0"/>
              </a:rPr>
              <a:t> </a:t>
            </a:r>
            <a:r>
              <a:rPr lang="en-CA" sz="2200" dirty="0" err="1">
                <a:latin typeface="Times New Roman" panose="02020603050405020304" pitchFamily="18" charset="0"/>
                <a:cs typeface="Times New Roman" panose="02020603050405020304" pitchFamily="18" charset="0"/>
              </a:rPr>
              <a:t>Pseudoparkinsonism</a:t>
            </a:r>
            <a:r>
              <a:rPr lang="en-CA" sz="2200" dirty="0">
                <a:latin typeface="Times New Roman" panose="02020603050405020304" pitchFamily="18" charset="0"/>
                <a:cs typeface="Times New Roman" panose="02020603050405020304" pitchFamily="18" charset="0"/>
              </a:rPr>
              <a:t> (also referred to as parkinsonism): </a:t>
            </a:r>
          </a:p>
          <a:p>
            <a:pPr>
              <a:buFont typeface="Wingdings" pitchFamily="2" charset="2"/>
              <a:buChar char="Ø"/>
            </a:pPr>
            <a:r>
              <a:rPr lang="en-CA" sz="2200" dirty="0">
                <a:solidFill>
                  <a:srgbClr val="0070C0"/>
                </a:solidFill>
                <a:latin typeface="Times New Roman" panose="02020603050405020304" pitchFamily="18" charset="0"/>
                <a:cs typeface="Times New Roman" panose="02020603050405020304" pitchFamily="18" charset="0"/>
              </a:rPr>
              <a:t> Symptoms can be identical to those observed in Parkinson’s disease:</a:t>
            </a:r>
          </a:p>
          <a:p>
            <a:pPr lvl="1">
              <a:buFont typeface="Wingdings" pitchFamily="2" charset="2"/>
              <a:buChar char="Ø"/>
            </a:pPr>
            <a:r>
              <a:rPr lang="en-CA" sz="2200" b="1" i="1" u="sng" dirty="0">
                <a:solidFill>
                  <a:srgbClr val="FF0000"/>
                </a:solidFill>
                <a:latin typeface="Times New Roman" panose="02020603050405020304" pitchFamily="18" charset="0"/>
                <a:cs typeface="Times New Roman" panose="02020603050405020304" pitchFamily="18" charset="0"/>
              </a:rPr>
              <a:t> Akinesia (absence of movements) </a:t>
            </a:r>
          </a:p>
          <a:p>
            <a:pPr lvl="1">
              <a:buFont typeface="Wingdings" pitchFamily="2" charset="2"/>
              <a:buChar char="Ø"/>
            </a:pPr>
            <a:r>
              <a:rPr lang="en-CA" sz="2200" b="1" i="1" u="sng" dirty="0">
                <a:solidFill>
                  <a:srgbClr val="FF0000"/>
                </a:solidFill>
                <a:latin typeface="Times New Roman" panose="02020603050405020304" pitchFamily="18" charset="0"/>
                <a:cs typeface="Times New Roman" panose="02020603050405020304" pitchFamily="18" charset="0"/>
              </a:rPr>
              <a:t> Bradykinesia (slowness of movements) </a:t>
            </a:r>
          </a:p>
          <a:p>
            <a:pPr lvl="1">
              <a:buFont typeface="Wingdings" pitchFamily="2" charset="2"/>
              <a:buChar char="Ø"/>
            </a:pPr>
            <a:r>
              <a:rPr lang="en-CA" sz="2200" b="1" i="1" u="sng" dirty="0">
                <a:solidFill>
                  <a:srgbClr val="FF0000"/>
                </a:solidFill>
                <a:latin typeface="Times New Roman" panose="02020603050405020304" pitchFamily="18" charset="0"/>
                <a:cs typeface="Times New Roman" panose="02020603050405020304" pitchFamily="18" charset="0"/>
              </a:rPr>
              <a:t> Rigidity in arms and shoulders </a:t>
            </a:r>
          </a:p>
          <a:p>
            <a:pPr lvl="1">
              <a:buFont typeface="Wingdings" pitchFamily="2" charset="2"/>
              <a:buChar char="Ø"/>
            </a:pPr>
            <a:r>
              <a:rPr lang="en-CA" sz="2200" b="1" i="1" u="sng" dirty="0">
                <a:solidFill>
                  <a:srgbClr val="FF0000"/>
                </a:solidFill>
                <a:latin typeface="Times New Roman" panose="02020603050405020304" pitchFamily="18" charset="0"/>
                <a:cs typeface="Times New Roman" panose="02020603050405020304" pitchFamily="18" charset="0"/>
              </a:rPr>
              <a:t> Hypersalivation</a:t>
            </a:r>
          </a:p>
          <a:p>
            <a:pPr lvl="1">
              <a:buFont typeface="Wingdings" pitchFamily="2" charset="2"/>
              <a:buChar char="Ø"/>
            </a:pPr>
            <a:r>
              <a:rPr lang="en-CA" sz="2200" b="1" i="1" u="sng" dirty="0">
                <a:solidFill>
                  <a:srgbClr val="FF0000"/>
                </a:solidFill>
                <a:latin typeface="Times New Roman" panose="02020603050405020304" pitchFamily="18" charset="0"/>
                <a:cs typeface="Times New Roman" panose="02020603050405020304" pitchFamily="18" charset="0"/>
              </a:rPr>
              <a:t> Masklike facies</a:t>
            </a:r>
          </a:p>
          <a:p>
            <a:pPr lvl="1">
              <a:buFont typeface="Wingdings" pitchFamily="2" charset="2"/>
              <a:buChar char="Ø"/>
            </a:pPr>
            <a:r>
              <a:rPr lang="en-CA" sz="2200" b="1" i="1" u="sng" dirty="0">
                <a:solidFill>
                  <a:srgbClr val="FF0000"/>
                </a:solidFill>
                <a:latin typeface="Times New Roman" panose="02020603050405020304" pitchFamily="18" charset="0"/>
                <a:cs typeface="Times New Roman" panose="02020603050405020304" pitchFamily="18" charset="0"/>
              </a:rPr>
              <a:t> Cogwheel rigidity</a:t>
            </a:r>
          </a:p>
          <a:p>
            <a:pPr lvl="1">
              <a:buFont typeface="Wingdings" pitchFamily="2" charset="2"/>
              <a:buChar char="Ø"/>
            </a:pPr>
            <a:r>
              <a:rPr lang="en-CA" sz="2200" b="1" i="1" u="sng" dirty="0">
                <a:solidFill>
                  <a:srgbClr val="FF0000"/>
                </a:solidFill>
                <a:latin typeface="Times New Roman" panose="02020603050405020304" pitchFamily="18" charset="0"/>
                <a:cs typeface="Times New Roman" panose="02020603050405020304" pitchFamily="18" charset="0"/>
              </a:rPr>
              <a:t> Postural difficulties (e.g., shuffling gait)</a:t>
            </a:r>
          </a:p>
          <a:p>
            <a:pPr>
              <a:buFont typeface="Wingdings" pitchFamily="2" charset="2"/>
              <a:buChar char="Ø"/>
            </a:pPr>
            <a:r>
              <a:rPr lang="en-CA" sz="2200" dirty="0">
                <a:latin typeface="Times New Roman" panose="02020603050405020304" pitchFamily="18" charset="0"/>
                <a:cs typeface="Times New Roman" panose="02020603050405020304" pitchFamily="18" charset="0"/>
              </a:rPr>
              <a:t> Treatment is by adding amantadine (a dopaminergic agent) 100 mg orally bid (effective for parkinsonism and dystonia)</a:t>
            </a:r>
          </a:p>
          <a:p>
            <a:pPr marL="457200" lvl="1" indent="0" algn="l" rtl="0">
              <a:buNone/>
            </a:pPr>
            <a:r>
              <a:rPr lang="en-CA" sz="2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405705"/>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F44D-985C-0A44-941A-3D2672A40432}"/>
              </a:ext>
            </a:extLst>
          </p:cNvPr>
          <p:cNvSpPr>
            <a:spLocks noGrp="1"/>
          </p:cNvSpPr>
          <p:nvPr>
            <p:ph type="title"/>
          </p:nvPr>
        </p:nvSpPr>
        <p:spPr>
          <a:xfrm>
            <a:off x="838200" y="130664"/>
            <a:ext cx="10515600" cy="1325563"/>
          </a:xfrm>
        </p:spPr>
        <p:txBody>
          <a:bodyPr/>
          <a:lstStyle/>
          <a:p>
            <a:pPr eaLnBrk="0" fontAlgn="base" hangingPunct="0">
              <a:spcAft>
                <a:spcPct val="0"/>
              </a:spcAft>
            </a:pPr>
            <a:r>
              <a:rPr lang="en-US" dirty="0">
                <a:latin typeface="Times New Roman" panose="02020603050405020304" pitchFamily="18" charset="0"/>
                <a:cs typeface="Times New Roman" panose="02020603050405020304" pitchFamily="18" charset="0"/>
              </a:rPr>
              <a:t>Tardive Dyskinesia</a:t>
            </a:r>
          </a:p>
        </p:txBody>
      </p:sp>
      <p:sp>
        <p:nvSpPr>
          <p:cNvPr id="3" name="Content Placeholder 2">
            <a:extLst>
              <a:ext uri="{FF2B5EF4-FFF2-40B4-BE49-F238E27FC236}">
                <a16:creationId xmlns:a16="http://schemas.microsoft.com/office/drawing/2014/main" id="{0DFF5793-0D13-3440-91E7-05F0831934C0}"/>
              </a:ext>
            </a:extLst>
          </p:cNvPr>
          <p:cNvSpPr>
            <a:spLocks noGrp="1"/>
          </p:cNvSpPr>
          <p:nvPr>
            <p:ph idx="1"/>
          </p:nvPr>
        </p:nvSpPr>
        <p:spPr>
          <a:xfrm>
            <a:off x="838200" y="1456227"/>
            <a:ext cx="10515600" cy="5202481"/>
          </a:xfrm>
        </p:spPr>
        <p:txBody>
          <a:bodyPr>
            <a:noAutofit/>
          </a:bodyPr>
          <a:lstStyle/>
          <a:p>
            <a:pPr>
              <a:buFont typeface="Wingdings" pitchFamily="2" charset="2"/>
              <a:buChar char="Ø"/>
            </a:pPr>
            <a:r>
              <a:rPr lang="en-CA" sz="2200" dirty="0">
                <a:latin typeface="Times New Roman" panose="02020603050405020304" pitchFamily="18" charset="0"/>
                <a:cs typeface="Times New Roman" panose="02020603050405020304" pitchFamily="18" charset="0"/>
              </a:rPr>
              <a:t> Literally means </a:t>
            </a:r>
            <a:r>
              <a:rPr lang="en-CA" sz="2200" b="1" i="1" u="sng" dirty="0">
                <a:solidFill>
                  <a:srgbClr val="FF0000"/>
                </a:solidFill>
                <a:latin typeface="Times New Roman" panose="02020603050405020304" pitchFamily="18" charset="0"/>
                <a:cs typeface="Times New Roman" panose="02020603050405020304" pitchFamily="18" charset="0"/>
              </a:rPr>
              <a:t>late-appearing (tardive) abnormal involuntary movements (dyskinesia)</a:t>
            </a:r>
          </a:p>
          <a:p>
            <a:pPr>
              <a:buFont typeface="Wingdings" pitchFamily="2" charset="2"/>
              <a:buChar char="Ø"/>
            </a:pPr>
            <a:r>
              <a:rPr lang="en-CA" sz="2200" dirty="0">
                <a:latin typeface="Times New Roman" panose="02020603050405020304" pitchFamily="18" charset="0"/>
                <a:cs typeface="Times New Roman" panose="02020603050405020304" pitchFamily="18" charset="0"/>
              </a:rPr>
              <a:t> Is more likely to develop in </a:t>
            </a:r>
            <a:r>
              <a:rPr lang="en-CA" sz="2200" dirty="0">
                <a:solidFill>
                  <a:srgbClr val="FF0000"/>
                </a:solidFill>
                <a:latin typeface="Times New Roman" panose="02020603050405020304" pitchFamily="18" charset="0"/>
                <a:cs typeface="Times New Roman" panose="02020603050405020304" pitchFamily="18" charset="0"/>
              </a:rPr>
              <a:t>patients who have experienced EPS</a:t>
            </a:r>
          </a:p>
          <a:p>
            <a:pPr>
              <a:buFont typeface="Wingdings" pitchFamily="2" charset="2"/>
              <a:buChar char="Ø"/>
            </a:pPr>
            <a:r>
              <a:rPr lang="en-CA" sz="2200" dirty="0">
                <a:latin typeface="Times New Roman" panose="02020603050405020304" pitchFamily="18" charset="0"/>
                <a:cs typeface="Times New Roman" panose="02020603050405020304" pitchFamily="18" charset="0"/>
              </a:rPr>
              <a:t> Presents with involuntary movements characterized by a mix of orofacial dyskinesia, tics, chorea (jerking movements), and </a:t>
            </a:r>
            <a:r>
              <a:rPr lang="en-CA" sz="2200" dirty="0" err="1">
                <a:latin typeface="Times New Roman" panose="02020603050405020304" pitchFamily="18" charset="0"/>
                <a:cs typeface="Times New Roman" panose="02020603050405020304" pitchFamily="18" charset="0"/>
              </a:rPr>
              <a:t>athetosis</a:t>
            </a:r>
            <a:r>
              <a:rPr lang="en-CA" sz="2200" dirty="0">
                <a:latin typeface="Times New Roman" panose="02020603050405020304" pitchFamily="18" charset="0"/>
                <a:cs typeface="Times New Roman" panose="02020603050405020304" pitchFamily="18" charset="0"/>
              </a:rPr>
              <a:t> (writhing movements): </a:t>
            </a:r>
          </a:p>
          <a:p>
            <a:pPr lvl="1">
              <a:buFont typeface="Wingdings" pitchFamily="2" charset="2"/>
              <a:buChar char="Ø"/>
            </a:pPr>
            <a:r>
              <a:rPr lang="en-CA" sz="2200" b="1" i="1" dirty="0">
                <a:latin typeface="Times New Roman" panose="02020603050405020304" pitchFamily="18" charset="0"/>
                <a:cs typeface="Times New Roman" panose="02020603050405020304" pitchFamily="18" charset="0"/>
              </a:rPr>
              <a:t> </a:t>
            </a:r>
            <a:r>
              <a:rPr lang="en-CA" sz="2200" b="1" i="1" u="sng" dirty="0">
                <a:latin typeface="Times New Roman" panose="02020603050405020304" pitchFamily="18" charset="0"/>
                <a:cs typeface="Times New Roman" panose="02020603050405020304" pitchFamily="18" charset="0"/>
              </a:rPr>
              <a:t>Orofacial dyskinesia is the </a:t>
            </a:r>
            <a:r>
              <a:rPr lang="en-CA" sz="2200" b="1" i="1" u="sng" dirty="0">
                <a:solidFill>
                  <a:srgbClr val="FF0000"/>
                </a:solidFill>
                <a:latin typeface="Times New Roman" panose="02020603050405020304" pitchFamily="18" charset="0"/>
                <a:cs typeface="Times New Roman" panose="02020603050405020304" pitchFamily="18" charset="0"/>
              </a:rPr>
              <a:t>most common presentation </a:t>
            </a:r>
            <a:r>
              <a:rPr lang="en-CA" sz="2200" b="1" i="1" u="sng" dirty="0">
                <a:latin typeface="Times New Roman" panose="02020603050405020304" pitchFamily="18" charset="0"/>
                <a:cs typeface="Times New Roman" panose="02020603050405020304" pitchFamily="18" charset="0"/>
              </a:rPr>
              <a:t>and includes rhythmic movements of the lips </a:t>
            </a:r>
            <a:r>
              <a:rPr lang="en-CA" sz="2200" dirty="0">
                <a:latin typeface="Times New Roman" panose="02020603050405020304" pitchFamily="18" charset="0"/>
                <a:cs typeface="Times New Roman" panose="02020603050405020304" pitchFamily="18" charset="0"/>
              </a:rPr>
              <a:t>(e.g., puckering, </a:t>
            </a:r>
            <a:r>
              <a:rPr lang="en-CA" sz="2200" b="1" i="1" u="sng" dirty="0">
                <a:latin typeface="Times New Roman" panose="02020603050405020304" pitchFamily="18" charset="0"/>
                <a:cs typeface="Times New Roman" panose="02020603050405020304" pitchFamily="18" charset="0"/>
              </a:rPr>
              <a:t>smacking</a:t>
            </a:r>
            <a:r>
              <a:rPr lang="en-CA" sz="2200" dirty="0">
                <a:latin typeface="Times New Roman" panose="02020603050405020304" pitchFamily="18" charset="0"/>
                <a:cs typeface="Times New Roman" panose="02020603050405020304" pitchFamily="18" charset="0"/>
              </a:rPr>
              <a:t>), tongue (e.g., undulations, rolling motions, protrusions, “fly catching” movements), jaw (e.g., </a:t>
            </a:r>
            <a:r>
              <a:rPr lang="en-CA" sz="2200" b="1" i="1" u="sng" dirty="0">
                <a:latin typeface="Times New Roman" panose="02020603050405020304" pitchFamily="18" charset="0"/>
                <a:cs typeface="Times New Roman" panose="02020603050405020304" pitchFamily="18" charset="0"/>
              </a:rPr>
              <a:t>chewing, side-to-side movements, biting</a:t>
            </a:r>
            <a:r>
              <a:rPr lang="en-CA" sz="2200" dirty="0">
                <a:latin typeface="Times New Roman" panose="02020603050405020304" pitchFamily="18" charset="0"/>
                <a:cs typeface="Times New Roman" panose="02020603050405020304" pitchFamily="18" charset="0"/>
              </a:rPr>
              <a:t>), and face (e.g., involuntary blinking, grimacing) </a:t>
            </a:r>
          </a:p>
          <a:p>
            <a:pPr lvl="1">
              <a:buFont typeface="Wingdings" pitchFamily="2" charset="2"/>
              <a:buChar char="Ø"/>
            </a:pPr>
            <a:r>
              <a:rPr lang="en-CA" sz="2200" dirty="0">
                <a:latin typeface="Times New Roman" panose="02020603050405020304" pitchFamily="18" charset="0"/>
                <a:cs typeface="Times New Roman" panose="02020603050405020304" pitchFamily="18" charset="0"/>
              </a:rPr>
              <a:t> Tongue fasciculations and periorbital movements are common early signs</a:t>
            </a:r>
          </a:p>
          <a:p>
            <a:pPr lvl="1">
              <a:buFont typeface="Wingdings" pitchFamily="2" charset="2"/>
              <a:buChar char="Ø"/>
            </a:pPr>
            <a:r>
              <a:rPr lang="en-CA" sz="2200" dirty="0">
                <a:latin typeface="Times New Roman" panose="02020603050405020304" pitchFamily="18" charset="0"/>
                <a:cs typeface="Times New Roman" panose="02020603050405020304" pitchFamily="18" charset="0"/>
              </a:rPr>
              <a:t> Involuntary movements of the extremities are less common</a:t>
            </a:r>
          </a:p>
          <a:p>
            <a:pPr lvl="1">
              <a:buFont typeface="Wingdings" pitchFamily="2" charset="2"/>
              <a:buChar char="Ø"/>
            </a:pPr>
            <a:r>
              <a:rPr lang="en-CA" sz="2200" dirty="0">
                <a:latin typeface="Times New Roman" panose="02020603050405020304" pitchFamily="18" charset="0"/>
                <a:cs typeface="Times New Roman" panose="02020603050405020304" pitchFamily="18" charset="0"/>
              </a:rPr>
              <a:t> Involvement of the esophagus, pectoral muscles, and diaphragm is rare but can be life-threatening</a:t>
            </a:r>
          </a:p>
          <a:p>
            <a:pPr lvl="1">
              <a:buFont typeface="Wingdings" pitchFamily="2" charset="2"/>
              <a:buChar char="Ø"/>
            </a:pPr>
            <a:r>
              <a:rPr lang="en-CA" sz="2200" dirty="0">
                <a:latin typeface="Times New Roman" panose="02020603050405020304" pitchFamily="18" charset="0"/>
                <a:cs typeface="Times New Roman" panose="02020603050405020304" pitchFamily="18" charset="0"/>
              </a:rPr>
              <a:t> Treatment is by prevention</a:t>
            </a:r>
          </a:p>
          <a:p>
            <a:pPr marL="457200" lvl="1" indent="0" algn="l" rtl="0">
              <a:buNone/>
            </a:pPr>
            <a:r>
              <a:rPr lang="en-CA" sz="2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071376"/>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rapyramidal.png"/>
          <p:cNvPicPr>
            <a:picLocks noChangeAspect="1"/>
          </p:cNvPicPr>
          <p:nvPr/>
        </p:nvPicPr>
        <p:blipFill>
          <a:blip r:embed="rId2"/>
          <a:stretch>
            <a:fillRect/>
          </a:stretch>
        </p:blipFill>
        <p:spPr>
          <a:xfrm>
            <a:off x="1524000" y="914400"/>
            <a:ext cx="9144000" cy="5943600"/>
          </a:xfrm>
          <a:prstGeom prst="rect">
            <a:avLst/>
          </a:prstGeom>
        </p:spPr>
      </p:pic>
      <p:sp>
        <p:nvSpPr>
          <p:cNvPr id="3" name="Rectangle 2"/>
          <p:cNvSpPr/>
          <p:nvPr/>
        </p:nvSpPr>
        <p:spPr>
          <a:xfrm>
            <a:off x="1524000" y="54115"/>
            <a:ext cx="9144000" cy="769441"/>
          </a:xfrm>
          <a:prstGeom prst="rect">
            <a:avLst/>
          </a:prstGeom>
          <a:noFill/>
          <a:ln>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rgbClr val="0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Extra-Pyramidal Symptoms EPS</a:t>
            </a:r>
          </a:p>
        </p:txBody>
      </p:sp>
    </p:spTree>
    <p:extLst>
      <p:ext uri="{BB962C8B-B14F-4D97-AF65-F5344CB8AC3E}">
        <p14:creationId xmlns:p14="http://schemas.microsoft.com/office/powerpoint/2010/main" val="3175832761"/>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350D5B-4CB0-904C-AF54-720EC2FE5C9A}"/>
              </a:ext>
            </a:extLst>
          </p:cNvPr>
          <p:cNvPicPr>
            <a:picLocks noChangeAspect="1"/>
          </p:cNvPicPr>
          <p:nvPr/>
        </p:nvPicPr>
        <p:blipFill>
          <a:blip r:embed="rId2"/>
          <a:stretch>
            <a:fillRect/>
          </a:stretch>
        </p:blipFill>
        <p:spPr>
          <a:xfrm>
            <a:off x="3810000" y="762000"/>
            <a:ext cx="4800600" cy="5334000"/>
          </a:xfrm>
          <a:prstGeom prst="rect">
            <a:avLst/>
          </a:prstGeom>
        </p:spPr>
      </p:pic>
    </p:spTree>
    <p:extLst>
      <p:ext uri="{BB962C8B-B14F-4D97-AF65-F5344CB8AC3E}">
        <p14:creationId xmlns:p14="http://schemas.microsoft.com/office/powerpoint/2010/main" val="3013428379"/>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825D-47A5-1E4A-9496-CF4C36C4A345}"/>
              </a:ext>
            </a:extLst>
          </p:cNvPr>
          <p:cNvSpPr>
            <a:spLocks noGrp="1"/>
          </p:cNvSpPr>
          <p:nvPr>
            <p:ph type="title"/>
          </p:nvPr>
        </p:nvSpPr>
        <p:spPr/>
        <p:txBody>
          <a:bodyPr>
            <a:normAutofit/>
          </a:bodyPr>
          <a:lstStyle/>
          <a:p>
            <a:pPr rtl="0"/>
            <a:r>
              <a:rPr lang="en-US" dirty="0">
                <a:latin typeface="Times New Roman" panose="02020603050405020304" pitchFamily="18" charset="0"/>
                <a:cs typeface="Times New Roman" panose="02020603050405020304" pitchFamily="18" charset="0"/>
              </a:rPr>
              <a:t>Neuroleptic malignant syndrome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(NMS)</a:t>
            </a:r>
          </a:p>
        </p:txBody>
      </p:sp>
      <p:sp>
        <p:nvSpPr>
          <p:cNvPr id="3" name="Content Placeholder 2">
            <a:extLst>
              <a:ext uri="{FF2B5EF4-FFF2-40B4-BE49-F238E27FC236}">
                <a16:creationId xmlns:a16="http://schemas.microsoft.com/office/drawing/2014/main" id="{68B2BF9D-5CC2-EF4F-9DEB-6C5AC815B397}"/>
              </a:ext>
            </a:extLst>
          </p:cNvPr>
          <p:cNvSpPr>
            <a:spLocks noGrp="1"/>
          </p:cNvSpPr>
          <p:nvPr>
            <p:ph idx="1"/>
          </p:nvPr>
        </p:nvSpPr>
        <p:spPr/>
        <p:txBody>
          <a:bodyPr/>
          <a:lstStyle/>
          <a:p>
            <a:pPr algn="l" rtl="0">
              <a:buFont typeface="Wingdings" pitchFamily="2" charset="2"/>
              <a:buChar char="ü"/>
            </a:pPr>
            <a:r>
              <a:rPr lang="en-CA" sz="2000" dirty="0">
                <a:latin typeface="Times New Roman" panose="02020603050405020304" pitchFamily="18" charset="0"/>
                <a:cs typeface="Times New Roman" panose="02020603050405020304" pitchFamily="18" charset="0"/>
              </a:rPr>
              <a:t>Can conceptually be characterized as “severe EPS (i.e., extreme rigidity) with fever” </a:t>
            </a:r>
          </a:p>
          <a:p>
            <a:pPr algn="l" rtl="0">
              <a:buFont typeface="Wingdings" pitchFamily="2" charset="2"/>
              <a:buChar char="ü"/>
            </a:pPr>
            <a:r>
              <a:rPr lang="en-CA" sz="2000" dirty="0">
                <a:latin typeface="Times New Roman" panose="02020603050405020304" pitchFamily="18" charset="0"/>
                <a:cs typeface="Times New Roman" panose="02020603050405020304" pitchFamily="18" charset="0"/>
              </a:rPr>
              <a:t> Possibly secondary to </a:t>
            </a:r>
            <a:r>
              <a:rPr lang="en-CA" sz="2000" b="1" i="1" u="sng" dirty="0">
                <a:solidFill>
                  <a:srgbClr val="0070C0"/>
                </a:solidFill>
                <a:latin typeface="Times New Roman" panose="02020603050405020304" pitchFamily="18" charset="0"/>
                <a:cs typeface="Times New Roman" panose="02020603050405020304" pitchFamily="18" charset="0"/>
              </a:rPr>
              <a:t>dopaminergic receptor blockade</a:t>
            </a:r>
            <a:r>
              <a:rPr lang="en-CA" sz="2000" dirty="0">
                <a:latin typeface="Times New Roman" panose="02020603050405020304" pitchFamily="18" charset="0"/>
                <a:cs typeface="Times New Roman" panose="02020603050405020304" pitchFamily="18" charset="0"/>
              </a:rPr>
              <a:t> in the </a:t>
            </a:r>
            <a:r>
              <a:rPr lang="en-CA" sz="2000" b="1" i="1" u="sng" dirty="0">
                <a:solidFill>
                  <a:srgbClr val="0070C0"/>
                </a:solidFill>
                <a:latin typeface="Times New Roman" panose="02020603050405020304" pitchFamily="18" charset="0"/>
                <a:cs typeface="Times New Roman" panose="02020603050405020304" pitchFamily="18" charset="0"/>
              </a:rPr>
              <a:t>Substantia </a:t>
            </a:r>
            <a:r>
              <a:rPr lang="en-CA" sz="2000" b="1" i="1" u="sng" dirty="0" err="1">
                <a:solidFill>
                  <a:srgbClr val="0070C0"/>
                </a:solidFill>
                <a:latin typeface="Times New Roman" panose="02020603050405020304" pitchFamily="18" charset="0"/>
                <a:cs typeface="Times New Roman" panose="02020603050405020304" pitchFamily="18" charset="0"/>
              </a:rPr>
              <a:t>Nigra</a:t>
            </a:r>
            <a:r>
              <a:rPr lang="en-CA" sz="2000" b="1" i="1" dirty="0">
                <a:solidFill>
                  <a:srgbClr val="0070C0"/>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producing rigidity and fever</a:t>
            </a:r>
          </a:p>
          <a:p>
            <a:pPr algn="l" rtl="0">
              <a:buFont typeface="Wingdings" pitchFamily="2" charset="2"/>
              <a:buChar char="ü"/>
            </a:pPr>
            <a:r>
              <a:rPr lang="en-CA" sz="2000" dirty="0">
                <a:latin typeface="Times New Roman" panose="02020603050405020304" pitchFamily="18" charset="0"/>
                <a:cs typeface="Times New Roman" panose="02020603050405020304" pitchFamily="18" charset="0"/>
              </a:rPr>
              <a:t>Can develop with any antipsychotic medication. </a:t>
            </a:r>
          </a:p>
          <a:p>
            <a:pPr algn="l" rtl="0">
              <a:buFont typeface="Wingdings" pitchFamily="2" charset="2"/>
              <a:buChar char="ü"/>
            </a:pPr>
            <a:r>
              <a:rPr lang="en-CA" sz="2000" dirty="0">
                <a:latin typeface="Times New Roman" panose="02020603050405020304" pitchFamily="18" charset="0"/>
                <a:cs typeface="Times New Roman" panose="02020603050405020304" pitchFamily="18" charset="0"/>
              </a:rPr>
              <a:t>Presents with symptoms easily recalled with the acronym </a:t>
            </a:r>
            <a:r>
              <a:rPr lang="en-CA" sz="2000" b="1" i="1" dirty="0">
                <a:solidFill>
                  <a:srgbClr val="FF0000"/>
                </a:solidFill>
                <a:latin typeface="Times New Roman" panose="02020603050405020304" pitchFamily="18" charset="0"/>
                <a:cs typeface="Times New Roman" panose="02020603050405020304" pitchFamily="18" charset="0"/>
              </a:rPr>
              <a:t>(F + ARGO)</a:t>
            </a:r>
          </a:p>
          <a:p>
            <a:pPr lvl="1" algn="l" rtl="0">
              <a:buFont typeface="Wingdings" pitchFamily="2" charset="2"/>
              <a:buChar char="Ø"/>
            </a:pPr>
            <a:r>
              <a:rPr lang="en-CA" sz="1800" dirty="0">
                <a:solidFill>
                  <a:srgbClr val="FF0000"/>
                </a:solidFill>
                <a:latin typeface="Times New Roman" panose="02020603050405020304" pitchFamily="18" charset="0"/>
                <a:cs typeface="Times New Roman" panose="02020603050405020304" pitchFamily="18" charset="0"/>
              </a:rPr>
              <a:t>F</a:t>
            </a:r>
            <a:r>
              <a:rPr lang="en-CA" sz="1800" dirty="0">
                <a:latin typeface="Times New Roman" panose="02020603050405020304" pitchFamily="18" charset="0"/>
                <a:cs typeface="Times New Roman" panose="02020603050405020304" pitchFamily="18" charset="0"/>
              </a:rPr>
              <a:t>  Fever. </a:t>
            </a:r>
          </a:p>
          <a:p>
            <a:pPr lvl="1" algn="l" rtl="0">
              <a:buFont typeface="Wingdings" pitchFamily="2" charset="2"/>
              <a:buChar char="Ø"/>
            </a:pPr>
            <a:r>
              <a:rPr lang="en-CA" sz="1800" dirty="0">
                <a:solidFill>
                  <a:srgbClr val="FF0000"/>
                </a:solidFill>
                <a:latin typeface="Times New Roman" panose="02020603050405020304" pitchFamily="18" charset="0"/>
                <a:cs typeface="Times New Roman" panose="02020603050405020304" pitchFamily="18" charset="0"/>
              </a:rPr>
              <a:t>A</a:t>
            </a:r>
            <a:r>
              <a:rPr lang="en-CA" sz="1800" dirty="0">
                <a:latin typeface="Times New Roman" panose="02020603050405020304" pitchFamily="18" charset="0"/>
                <a:cs typeface="Times New Roman" panose="02020603050405020304" pitchFamily="18" charset="0"/>
              </a:rPr>
              <a:t>  Autonomic dysregulation (e.g., hypertension, tachycardia, urinary incontinence, diaphoresis). </a:t>
            </a:r>
          </a:p>
          <a:p>
            <a:pPr lvl="1" algn="l" rtl="0">
              <a:buFont typeface="Wingdings" pitchFamily="2" charset="2"/>
              <a:buChar char="Ø"/>
            </a:pPr>
            <a:r>
              <a:rPr lang="en-CA" sz="1800" dirty="0">
                <a:solidFill>
                  <a:srgbClr val="FF0000"/>
                </a:solidFill>
                <a:latin typeface="Times New Roman" panose="02020603050405020304" pitchFamily="18" charset="0"/>
                <a:cs typeface="Times New Roman" panose="02020603050405020304" pitchFamily="18" charset="0"/>
              </a:rPr>
              <a:t>R</a:t>
            </a:r>
            <a:r>
              <a:rPr lang="en-CA" sz="1800" dirty="0">
                <a:latin typeface="Times New Roman" panose="02020603050405020304" pitchFamily="18" charset="0"/>
                <a:cs typeface="Times New Roman" panose="02020603050405020304" pitchFamily="18" charset="0"/>
              </a:rPr>
              <a:t>  Rigidity (“lead-pipe”). </a:t>
            </a:r>
          </a:p>
          <a:p>
            <a:pPr lvl="1" algn="l" rtl="0">
              <a:buFont typeface="Wingdings" pitchFamily="2" charset="2"/>
              <a:buChar char="Ø"/>
            </a:pPr>
            <a:r>
              <a:rPr lang="en-CA" sz="1800" dirty="0">
                <a:solidFill>
                  <a:srgbClr val="FF0000"/>
                </a:solidFill>
                <a:latin typeface="Times New Roman" panose="02020603050405020304" pitchFamily="18" charset="0"/>
                <a:cs typeface="Times New Roman" panose="02020603050405020304" pitchFamily="18" charset="0"/>
              </a:rPr>
              <a:t>G</a:t>
            </a:r>
            <a:r>
              <a:rPr lang="en-CA" sz="1800" dirty="0">
                <a:latin typeface="Times New Roman" panose="02020603050405020304" pitchFamily="18" charset="0"/>
                <a:cs typeface="Times New Roman" panose="02020603050405020304" pitchFamily="18" charset="0"/>
              </a:rPr>
              <a:t>  </a:t>
            </a:r>
            <a:r>
              <a:rPr lang="en-CA" sz="1800" dirty="0" err="1">
                <a:latin typeface="Times New Roman" panose="02020603050405020304" pitchFamily="18" charset="0"/>
                <a:cs typeface="Times New Roman" panose="02020603050405020304" pitchFamily="18" charset="0"/>
              </a:rPr>
              <a:t>Granulocytosis</a:t>
            </a:r>
            <a:r>
              <a:rPr lang="en-CA" sz="1800" dirty="0">
                <a:latin typeface="Times New Roman" panose="02020603050405020304" pitchFamily="18" charset="0"/>
                <a:cs typeface="Times New Roman" panose="02020603050405020304" pitchFamily="18" charset="0"/>
              </a:rPr>
              <a:t> (as well as increased lactic dehydrogenase, liver  function tests, creatine phosphokinase [CPK], and </a:t>
            </a:r>
            <a:r>
              <a:rPr lang="en-CA" sz="1800" dirty="0" err="1">
                <a:latin typeface="Times New Roman" panose="02020603050405020304" pitchFamily="18" charset="0"/>
                <a:cs typeface="Times New Roman" panose="02020603050405020304" pitchFamily="18" charset="0"/>
              </a:rPr>
              <a:t>myoglobinemia</a:t>
            </a:r>
            <a:r>
              <a:rPr lang="en-CA" sz="1800" dirty="0">
                <a:latin typeface="Times New Roman" panose="02020603050405020304" pitchFamily="18" charset="0"/>
                <a:cs typeface="Times New Roman" panose="02020603050405020304" pitchFamily="18" charset="0"/>
              </a:rPr>
              <a:t>). </a:t>
            </a:r>
          </a:p>
          <a:p>
            <a:pPr lvl="1" algn="l" rtl="0">
              <a:buFont typeface="Wingdings" pitchFamily="2" charset="2"/>
              <a:buChar char="Ø"/>
            </a:pPr>
            <a:r>
              <a:rPr lang="en-CA" sz="1800" dirty="0">
                <a:solidFill>
                  <a:srgbClr val="FF0000"/>
                </a:solidFill>
                <a:latin typeface="Times New Roman" panose="02020603050405020304" pitchFamily="18" charset="0"/>
                <a:cs typeface="Times New Roman" panose="02020603050405020304" pitchFamily="18" charset="0"/>
              </a:rPr>
              <a:t>O</a:t>
            </a:r>
            <a:r>
              <a:rPr lang="en-CA" sz="1800" dirty="0">
                <a:latin typeface="Times New Roman" panose="02020603050405020304" pitchFamily="18" charset="0"/>
                <a:cs typeface="Times New Roman" panose="02020603050405020304" pitchFamily="18" charset="0"/>
              </a:rPr>
              <a:t>  Orientation changes (confusion, coma). </a:t>
            </a:r>
          </a:p>
          <a:p>
            <a:pPr lvl="1" algn="l" rtl="0">
              <a:buFont typeface="Wingdings" pitchFamily="2" charset="2"/>
              <a:buChar char="Ø"/>
            </a:pPr>
            <a:r>
              <a:rPr lang="en-CA" sz="1800" dirty="0">
                <a:latin typeface="Times New Roman" panose="02020603050405020304" pitchFamily="18" charset="0"/>
                <a:cs typeface="Times New Roman" panose="02020603050405020304" pitchFamily="18" charset="0"/>
              </a:rPr>
              <a:t>Can additionally present with acute renal failure (due to myoglobinuria), proteinuria, deep vein thrombosis, respiratory distress, and dehydration. </a:t>
            </a:r>
          </a:p>
          <a:p>
            <a:pPr marL="342900" indent="-342900" eaLnBrk="0" fontAlgn="base" hangingPunct="0">
              <a:spcBef>
                <a:spcPct val="20000"/>
              </a:spcBef>
              <a:spcAft>
                <a:spcPct val="0"/>
              </a:spcAft>
              <a:buFont typeface="Arial" charset="0"/>
              <a:buChar char="•"/>
            </a:pPr>
            <a:endParaRPr lang="en-US" dirty="0"/>
          </a:p>
        </p:txBody>
      </p:sp>
    </p:spTree>
    <p:extLst>
      <p:ext uri="{BB962C8B-B14F-4D97-AF65-F5344CB8AC3E}">
        <p14:creationId xmlns:p14="http://schemas.microsoft.com/office/powerpoint/2010/main" val="2886302530"/>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latin typeface="Times New Roman" panose="02020603050405020304" pitchFamily="18" charset="0"/>
                <a:cs typeface="Times New Roman" panose="02020603050405020304" pitchFamily="18" charset="0"/>
              </a:rPr>
              <a:t>Narcoleptic malignant syndrome</a:t>
            </a:r>
          </a:p>
        </p:txBody>
      </p:sp>
      <p:pic>
        <p:nvPicPr>
          <p:cNvPr id="727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479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Box 4"/>
          <p:cNvSpPr txBox="1">
            <a:spLocks noChangeArrowheads="1"/>
          </p:cNvSpPr>
          <p:nvPr/>
        </p:nvSpPr>
        <p:spPr bwMode="auto">
          <a:xfrm>
            <a:off x="6689726" y="6488114"/>
            <a:ext cx="367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Psychosomatic medicine,, J Amos</a:t>
            </a:r>
          </a:p>
        </p:txBody>
      </p:sp>
    </p:spTree>
    <p:extLst>
      <p:ext uri="{BB962C8B-B14F-4D97-AF65-F5344CB8AC3E}">
        <p14:creationId xmlns:p14="http://schemas.microsoft.com/office/powerpoint/2010/main" val="320483665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Case of Mr. M</a:t>
            </a:r>
          </a:p>
        </p:txBody>
      </p:sp>
      <p:sp>
        <p:nvSpPr>
          <p:cNvPr id="17411" name="Content Placeholder 2"/>
          <p:cNvSpPr>
            <a:spLocks noGrp="1"/>
          </p:cNvSpPr>
          <p:nvPr>
            <p:ph idx="1"/>
          </p:nvPr>
        </p:nvSpPr>
        <p:spPr>
          <a:xfrm>
            <a:off x="838200" y="1825624"/>
            <a:ext cx="10515600" cy="4742815"/>
          </a:xfrm>
        </p:spPr>
        <p:txBody>
          <a:bodyPr>
            <a:normAutofit/>
          </a:bodyPr>
          <a:lstStyle/>
          <a:p>
            <a:pPr>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b="1" u="sng" dirty="0">
                <a:solidFill>
                  <a:srgbClr val="7030A0"/>
                </a:solidFill>
                <a:latin typeface="Times New Roman" panose="02020603050405020304" pitchFamily="18" charset="0"/>
                <a:cs typeface="Times New Roman" panose="02020603050405020304" pitchFamily="18" charset="0"/>
              </a:rPr>
              <a:t>History of Present illness:</a:t>
            </a:r>
          </a:p>
          <a:p>
            <a:pPr lvl="1">
              <a:buFont typeface="Wingdings" pitchFamily="2" charset="2"/>
              <a:buChar char="ü"/>
            </a:pPr>
            <a:r>
              <a:rPr lang="en-US" altLang="en-US" sz="2800" dirty="0">
                <a:latin typeface="Times New Roman" panose="02020603050405020304" pitchFamily="18" charset="0"/>
                <a:cs typeface="Times New Roman" panose="02020603050405020304" pitchFamily="18" charset="0"/>
              </a:rPr>
              <a:t> Mr. M  is a 28 year-old single male who was brought to Emergency room by his family because of </a:t>
            </a:r>
            <a:r>
              <a:rPr lang="en-US" altLang="en-US" sz="2800" b="1" i="1" u="sng" dirty="0">
                <a:solidFill>
                  <a:srgbClr val="FF0000"/>
                </a:solidFill>
                <a:latin typeface="Times New Roman" panose="02020603050405020304" pitchFamily="18" charset="0"/>
                <a:cs typeface="Times New Roman" panose="02020603050405020304" pitchFamily="18" charset="0"/>
              </a:rPr>
              <a:t>gradual changes in his behavior started 9 months ago</a:t>
            </a:r>
          </a:p>
          <a:p>
            <a:pPr lvl="1">
              <a:buFont typeface="Wingdings" pitchFamily="2" charset="2"/>
              <a:buChar char="ü"/>
            </a:pPr>
            <a:endParaRPr lang="en-US" altLang="en-US" sz="2800" b="1" i="1" u="sng" dirty="0">
              <a:solidFill>
                <a:srgbClr val="FF0000"/>
              </a:solidFill>
              <a:latin typeface="Times New Roman" panose="02020603050405020304" pitchFamily="18" charset="0"/>
              <a:cs typeface="Times New Roman" panose="02020603050405020304" pitchFamily="18" charset="0"/>
            </a:endParaRPr>
          </a:p>
          <a:p>
            <a:pPr lvl="1">
              <a:buFont typeface="Wingdings" pitchFamily="2" charset="2"/>
              <a:buChar char="ü"/>
            </a:pPr>
            <a:r>
              <a:rPr lang="en-US" altLang="en-US" sz="2800" dirty="0">
                <a:latin typeface="Times New Roman" panose="02020603050405020304" pitchFamily="18" charset="0"/>
                <a:cs typeface="Times New Roman" panose="02020603050405020304" pitchFamily="18" charset="0"/>
              </a:rPr>
              <a:t> Since then, he became </a:t>
            </a:r>
            <a:r>
              <a:rPr lang="en-US" altLang="en-US" sz="2800" b="1" i="1" u="sng" dirty="0">
                <a:solidFill>
                  <a:srgbClr val="FF0000"/>
                </a:solidFill>
                <a:latin typeface="Times New Roman" panose="02020603050405020304" pitchFamily="18" charset="0"/>
                <a:cs typeface="Times New Roman" panose="02020603050405020304" pitchFamily="18" charset="0"/>
              </a:rPr>
              <a:t>agitated; eat only canned food </a:t>
            </a:r>
            <a:r>
              <a:rPr lang="en-US" altLang="en-US" sz="2800" dirty="0">
                <a:latin typeface="Times New Roman" panose="02020603050405020304" pitchFamily="18" charset="0"/>
                <a:cs typeface="Times New Roman" panose="02020603050405020304" pitchFamily="18" charset="0"/>
              </a:rPr>
              <a:t>but </a:t>
            </a:r>
            <a:r>
              <a:rPr lang="en-US" altLang="en-US" sz="2800" b="1" i="1" u="sng" dirty="0">
                <a:solidFill>
                  <a:srgbClr val="FF0000"/>
                </a:solidFill>
                <a:latin typeface="Times New Roman" panose="02020603050405020304" pitchFamily="18" charset="0"/>
                <a:cs typeface="Times New Roman" panose="02020603050405020304" pitchFamily="18" charset="0"/>
              </a:rPr>
              <a:t>not cooked food made by his family</a:t>
            </a:r>
            <a:r>
              <a:rPr lang="en-US" altLang="en-US" sz="2800" b="1" i="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a:t>
            </a:r>
            <a:r>
              <a:rPr lang="en-US" altLang="en-US" sz="2800" u="sng" dirty="0">
                <a:solidFill>
                  <a:srgbClr val="0070C0"/>
                </a:solidFill>
                <a:latin typeface="Times New Roman" panose="02020603050405020304" pitchFamily="18" charset="0"/>
                <a:cs typeface="Times New Roman" panose="02020603050405020304" pitchFamily="18" charset="0"/>
              </a:rPr>
              <a:t>afraid of being poisoned</a:t>
            </a:r>
            <a:r>
              <a:rPr lang="en-US" altLang="en-US" sz="2800" dirty="0">
                <a:latin typeface="Times New Roman" panose="02020603050405020304" pitchFamily="18" charset="0"/>
                <a:cs typeface="Times New Roman" panose="02020603050405020304" pitchFamily="18" charset="0"/>
              </a:rPr>
              <a:t>)</a:t>
            </a:r>
          </a:p>
          <a:p>
            <a:pPr lvl="1">
              <a:buFont typeface="Wingdings" pitchFamily="2" charset="2"/>
              <a:buChar char="ü"/>
            </a:pPr>
            <a:endParaRPr lang="en-US" altLang="en-US" sz="2800" dirty="0">
              <a:latin typeface="Times New Roman" panose="02020603050405020304" pitchFamily="18" charset="0"/>
              <a:cs typeface="Times New Roman" panose="02020603050405020304" pitchFamily="18" charset="0"/>
            </a:endParaRPr>
          </a:p>
          <a:p>
            <a:pPr lvl="1">
              <a:buFont typeface="Wingdings" pitchFamily="2" charset="2"/>
              <a:buChar char="ü"/>
            </a:pPr>
            <a:r>
              <a:rPr lang="en-US" altLang="en-US" sz="2800" dirty="0">
                <a:latin typeface="Times New Roman" panose="02020603050405020304" pitchFamily="18" charset="0"/>
                <a:cs typeface="Times New Roman" panose="02020603050405020304" pitchFamily="18" charset="0"/>
              </a:rPr>
              <a:t> He started to </a:t>
            </a:r>
            <a:r>
              <a:rPr lang="en-US" altLang="en-US" sz="2800" b="1" i="1" u="sng" dirty="0">
                <a:solidFill>
                  <a:srgbClr val="FF0000"/>
                </a:solidFill>
                <a:latin typeface="Times New Roman" panose="02020603050405020304" pitchFamily="18" charset="0"/>
                <a:cs typeface="Times New Roman" panose="02020603050405020304" pitchFamily="18" charset="0"/>
              </a:rPr>
              <a:t>talk to himself </a:t>
            </a:r>
            <a:r>
              <a:rPr lang="en-US" altLang="en-US" sz="2800" dirty="0">
                <a:latin typeface="Times New Roman" panose="02020603050405020304" pitchFamily="18" charset="0"/>
                <a:cs typeface="Times New Roman" panose="02020603050405020304" pitchFamily="18" charset="0"/>
              </a:rPr>
              <a:t>and stare occasionally on the roof of his room</a:t>
            </a:r>
          </a:p>
          <a:p>
            <a:pPr marL="0" indent="0">
              <a:buNone/>
            </a:pPr>
            <a:endParaRPr lang="en-US" altLang="en-US" dirty="0"/>
          </a:p>
        </p:txBody>
      </p:sp>
    </p:spTree>
    <p:extLst>
      <p:ext uri="{BB962C8B-B14F-4D97-AF65-F5344CB8AC3E}">
        <p14:creationId xmlns:p14="http://schemas.microsoft.com/office/powerpoint/2010/main" val="2275686172"/>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B819-F666-124E-91ED-6F61EEA37C6E}"/>
              </a:ext>
            </a:extLst>
          </p:cNvPr>
          <p:cNvSpPr>
            <a:spLocks noGrp="1"/>
          </p:cNvSpPr>
          <p:nvPr>
            <p:ph type="title"/>
          </p:nvPr>
        </p:nvSpPr>
        <p:spPr/>
        <p:txBody>
          <a:bodyPr/>
          <a:lstStyle/>
          <a:p>
            <a:pPr algn="ctr"/>
            <a:r>
              <a:rPr lang="en-US" altLang="en-US" dirty="0">
                <a:latin typeface="Times New Roman" panose="02020603050405020304" pitchFamily="18" charset="0"/>
                <a:cs typeface="Times New Roman" panose="02020603050405020304" pitchFamily="18" charset="0"/>
              </a:rPr>
              <a:t>Psychosocial</a:t>
            </a:r>
            <a:r>
              <a:rPr lang="en-US" altLang="en-US" dirty="0">
                <a:solidFill>
                  <a:srgbClr val="838383"/>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therapies </a:t>
            </a:r>
            <a:endParaRPr lang="en-US" dirty="0"/>
          </a:p>
        </p:txBody>
      </p:sp>
      <p:pic>
        <p:nvPicPr>
          <p:cNvPr id="10" name="Content Placeholder 9">
            <a:extLst>
              <a:ext uri="{FF2B5EF4-FFF2-40B4-BE49-F238E27FC236}">
                <a16:creationId xmlns:a16="http://schemas.microsoft.com/office/drawing/2014/main" id="{775715C9-51DF-8A46-83A7-4A0C75AAEB36}"/>
              </a:ext>
            </a:extLst>
          </p:cNvPr>
          <p:cNvPicPr>
            <a:picLocks noGrp="1" noChangeAspect="1"/>
          </p:cNvPicPr>
          <p:nvPr>
            <p:ph idx="1"/>
          </p:nvPr>
        </p:nvPicPr>
        <p:blipFill>
          <a:blip r:embed="rId3"/>
          <a:stretch>
            <a:fillRect/>
          </a:stretch>
        </p:blipFill>
        <p:spPr>
          <a:xfrm>
            <a:off x="838200" y="1690688"/>
            <a:ext cx="10515600" cy="4114800"/>
          </a:xfrm>
        </p:spPr>
      </p:pic>
    </p:spTree>
    <p:extLst>
      <p:ext uri="{BB962C8B-B14F-4D97-AF65-F5344CB8AC3E}">
        <p14:creationId xmlns:p14="http://schemas.microsoft.com/office/powerpoint/2010/main" val="248029570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algn="l" eaLnBrk="1" hangingPunct="1"/>
            <a:r>
              <a:rPr lang="en-US" altLang="en-US" dirty="0">
                <a:latin typeface="Times New Roman" panose="02020603050405020304" pitchFamily="18" charset="0"/>
                <a:cs typeface="Times New Roman" panose="02020603050405020304" pitchFamily="18" charset="0"/>
              </a:rPr>
              <a:t>Psychosocial</a:t>
            </a:r>
            <a:r>
              <a:rPr lang="en-US" altLang="en-US" dirty="0">
                <a:solidFill>
                  <a:srgbClr val="838383"/>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therapies </a:t>
            </a:r>
          </a:p>
        </p:txBody>
      </p:sp>
      <p:sp>
        <p:nvSpPr>
          <p:cNvPr id="73731" name="Rectangle 3"/>
          <p:cNvSpPr>
            <a:spLocks noGrp="1" noChangeArrowheads="1"/>
          </p:cNvSpPr>
          <p:nvPr>
            <p:ph idx="1"/>
          </p:nvPr>
        </p:nvSpPr>
        <p:spPr/>
        <p:txBody>
          <a:bodyPr/>
          <a:lstStyle/>
          <a:p>
            <a:pPr eaLnBrk="1" hangingPunct="1">
              <a:buFont typeface="Wingdings" pitchFamily="2" charset="2"/>
              <a:buChar char="ü"/>
            </a:pPr>
            <a:r>
              <a:rPr lang="en-US" altLang="en-US">
                <a:solidFill>
                  <a:srgbClr val="0070C0"/>
                </a:solidFill>
                <a:latin typeface="Times New Roman" panose="02020603050405020304" pitchFamily="18" charset="0"/>
                <a:cs typeface="Times New Roman" panose="02020603050405020304" pitchFamily="18" charset="0"/>
              </a:rPr>
              <a:t> Social skills training</a:t>
            </a:r>
          </a:p>
          <a:p>
            <a:pPr eaLnBrk="1" hangingPunct="1">
              <a:buFont typeface="Wingdings" pitchFamily="2" charset="2"/>
              <a:buChar char="ü"/>
            </a:pPr>
            <a:r>
              <a:rPr lang="en-US" altLang="en-US">
                <a:solidFill>
                  <a:srgbClr val="0070C0"/>
                </a:solidFill>
                <a:latin typeface="Times New Roman" panose="02020603050405020304" pitchFamily="18" charset="0"/>
                <a:cs typeface="Times New Roman" panose="02020603050405020304" pitchFamily="18" charset="0"/>
              </a:rPr>
              <a:t> Family oriented therapies</a:t>
            </a:r>
          </a:p>
          <a:p>
            <a:pPr eaLnBrk="1" hangingPunct="1">
              <a:buFont typeface="Wingdings" pitchFamily="2" charset="2"/>
              <a:buChar char="ü"/>
            </a:pPr>
            <a:r>
              <a:rPr lang="en-US" altLang="en-US">
                <a:solidFill>
                  <a:srgbClr val="0070C0"/>
                </a:solidFill>
                <a:latin typeface="Times New Roman" panose="02020603050405020304" pitchFamily="18" charset="0"/>
                <a:cs typeface="Times New Roman" panose="02020603050405020304" pitchFamily="18" charset="0"/>
              </a:rPr>
              <a:t> Group therapy</a:t>
            </a:r>
          </a:p>
          <a:p>
            <a:pPr eaLnBrk="1" hangingPunct="1">
              <a:buFont typeface="Wingdings" pitchFamily="2" charset="2"/>
              <a:buChar char="ü"/>
            </a:pPr>
            <a:r>
              <a:rPr lang="en-US" altLang="en-US">
                <a:solidFill>
                  <a:srgbClr val="0070C0"/>
                </a:solidFill>
                <a:latin typeface="Times New Roman" panose="02020603050405020304" pitchFamily="18" charset="0"/>
                <a:cs typeface="Times New Roman" panose="02020603050405020304" pitchFamily="18" charset="0"/>
              </a:rPr>
              <a:t> Individual psychotherapy</a:t>
            </a:r>
          </a:p>
          <a:p>
            <a:pPr eaLnBrk="1" hangingPunct="1">
              <a:buFont typeface="Wingdings" pitchFamily="2" charset="2"/>
              <a:buChar char="ü"/>
            </a:pPr>
            <a:r>
              <a:rPr lang="en-US" altLang="en-US">
                <a:solidFill>
                  <a:srgbClr val="0070C0"/>
                </a:solidFill>
                <a:latin typeface="Times New Roman" panose="02020603050405020304" pitchFamily="18" charset="0"/>
                <a:cs typeface="Times New Roman" panose="02020603050405020304" pitchFamily="18" charset="0"/>
              </a:rPr>
              <a:t> Assertive community treatment</a:t>
            </a:r>
          </a:p>
          <a:p>
            <a:pPr eaLnBrk="1" hangingPunct="1">
              <a:buFont typeface="Wingdings" pitchFamily="2" charset="2"/>
              <a:buChar char="ü"/>
            </a:pPr>
            <a:r>
              <a:rPr lang="en-US" altLang="en-US">
                <a:solidFill>
                  <a:srgbClr val="0070C0"/>
                </a:solidFill>
                <a:latin typeface="Times New Roman" panose="02020603050405020304" pitchFamily="18" charset="0"/>
                <a:cs typeface="Times New Roman" panose="02020603050405020304" pitchFamily="18" charset="0"/>
              </a:rPr>
              <a:t> Vocational therapy</a:t>
            </a:r>
          </a:p>
        </p:txBody>
      </p:sp>
    </p:spTree>
    <p:extLst>
      <p:ext uri="{BB962C8B-B14F-4D97-AF65-F5344CB8AC3E}">
        <p14:creationId xmlns:p14="http://schemas.microsoft.com/office/powerpoint/2010/main" val="3085833028"/>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F086E-E9AB-AE45-91C3-DDFD9619B8B3}"/>
              </a:ext>
            </a:extLst>
          </p:cNvPr>
          <p:cNvPicPr>
            <a:picLocks noChangeAspect="1"/>
          </p:cNvPicPr>
          <p:nvPr/>
        </p:nvPicPr>
        <p:blipFill>
          <a:blip r:embed="rId2"/>
          <a:stretch>
            <a:fillRect/>
          </a:stretch>
        </p:blipFill>
        <p:spPr>
          <a:xfrm>
            <a:off x="824345" y="720438"/>
            <a:ext cx="10515600" cy="5153890"/>
          </a:xfrm>
          <a:prstGeom prst="rect">
            <a:avLst/>
          </a:prstGeom>
        </p:spPr>
      </p:pic>
    </p:spTree>
    <p:extLst>
      <p:ext uri="{BB962C8B-B14F-4D97-AF65-F5344CB8AC3E}">
        <p14:creationId xmlns:p14="http://schemas.microsoft.com/office/powerpoint/2010/main" val="30991180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Case of Mr. M</a:t>
            </a:r>
          </a:p>
        </p:txBody>
      </p:sp>
      <p:sp>
        <p:nvSpPr>
          <p:cNvPr id="18435" name="Content Placeholder 2"/>
          <p:cNvSpPr>
            <a:spLocks noGrp="1"/>
          </p:cNvSpPr>
          <p:nvPr>
            <p:ph idx="1"/>
          </p:nvPr>
        </p:nvSpPr>
        <p:spPr/>
        <p:txBody>
          <a:bodyPr>
            <a:normAutofit/>
          </a:bodyPr>
          <a:lstStyle/>
          <a:p>
            <a:pPr>
              <a:buFont typeface="Wingdings" pitchFamily="2" charset="2"/>
              <a:buChar char="ü"/>
            </a:pP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u="sng" dirty="0">
                <a:solidFill>
                  <a:srgbClr val="7030A0"/>
                </a:solidFill>
                <a:latin typeface="Times New Roman" panose="02020603050405020304" pitchFamily="18" charset="0"/>
                <a:cs typeface="Times New Roman" panose="02020603050405020304" pitchFamily="18" charset="0"/>
              </a:rPr>
              <a:t>Past Psychiatric history: </a:t>
            </a:r>
          </a:p>
          <a:p>
            <a:pPr lvl="1">
              <a:buFont typeface="Wingdings" pitchFamily="2" charset="2"/>
              <a:buChar char="ü"/>
            </a:pPr>
            <a:r>
              <a:rPr lang="en-US" altLang="en-US" sz="2800" dirty="0">
                <a:latin typeface="Times New Roman" panose="02020603050405020304" pitchFamily="18" charset="0"/>
                <a:cs typeface="Times New Roman" panose="02020603050405020304" pitchFamily="18" charset="0"/>
              </a:rPr>
              <a:t> He had </a:t>
            </a:r>
            <a:r>
              <a:rPr lang="en-US" altLang="en-US" sz="2800" b="1" i="1" u="sng" dirty="0">
                <a:solidFill>
                  <a:srgbClr val="FF0000"/>
                </a:solidFill>
                <a:latin typeface="Times New Roman" panose="02020603050405020304" pitchFamily="18" charset="0"/>
                <a:cs typeface="Times New Roman" panose="02020603050405020304" pitchFamily="18" charset="0"/>
              </a:rPr>
              <a:t>two brief psychiatric hospitalizations </a:t>
            </a:r>
            <a:r>
              <a:rPr lang="en-US" altLang="en-US" sz="2800" dirty="0">
                <a:latin typeface="Times New Roman" panose="02020603050405020304" pitchFamily="18" charset="0"/>
                <a:cs typeface="Times New Roman" panose="02020603050405020304" pitchFamily="18" charset="0"/>
              </a:rPr>
              <a:t>in last 3 years</a:t>
            </a:r>
          </a:p>
          <a:p>
            <a:pPr lvl="1">
              <a:buFont typeface="Wingdings" pitchFamily="2" charset="2"/>
              <a:buChar char="ü"/>
            </a:pPr>
            <a:r>
              <a:rPr lang="en-US" altLang="en-US" sz="2800" dirty="0">
                <a:latin typeface="Times New Roman" panose="02020603050405020304" pitchFamily="18" charset="0"/>
                <a:cs typeface="Times New Roman" panose="02020603050405020304" pitchFamily="18" charset="0"/>
              </a:rPr>
              <a:t> Precipitated by </a:t>
            </a:r>
            <a:r>
              <a:rPr lang="en-US" altLang="en-US" sz="2800" b="1" i="1" u="sng" dirty="0">
                <a:solidFill>
                  <a:srgbClr val="FF0000"/>
                </a:solidFill>
                <a:latin typeface="Times New Roman" panose="02020603050405020304" pitchFamily="18" charset="0"/>
                <a:cs typeface="Times New Roman" panose="02020603050405020304" pitchFamily="18" charset="0"/>
              </a:rPr>
              <a:t>anger at his neighbor </a:t>
            </a:r>
            <a:r>
              <a:rPr lang="en-US" altLang="en-US" sz="2800" dirty="0">
                <a:latin typeface="Times New Roman" panose="02020603050405020304" pitchFamily="18" charset="0"/>
                <a:cs typeface="Times New Roman" panose="02020603050405020304" pitchFamily="18" charset="0"/>
              </a:rPr>
              <a:t>and </a:t>
            </a:r>
            <a:r>
              <a:rPr lang="en-US" altLang="en-US" sz="2800" b="1" i="1" u="sng" dirty="0">
                <a:solidFill>
                  <a:srgbClr val="FF0000"/>
                </a:solidFill>
                <a:latin typeface="Times New Roman" panose="02020603050405020304" pitchFamily="18" charset="0"/>
                <a:cs typeface="Times New Roman" panose="02020603050405020304" pitchFamily="18" charset="0"/>
              </a:rPr>
              <a:t>voices commenting about his behavior</a:t>
            </a:r>
          </a:p>
          <a:p>
            <a:pPr marL="457200" lvl="1" indent="0">
              <a:buNone/>
            </a:pPr>
            <a:endParaRPr lang="en-US" altLang="en-US" sz="2800" dirty="0">
              <a:latin typeface="Times New Roman" panose="02020603050405020304" pitchFamily="18" charset="0"/>
              <a:cs typeface="Times New Roman" panose="02020603050405020304" pitchFamily="18" charset="0"/>
            </a:endParaRPr>
          </a:p>
          <a:p>
            <a:pPr>
              <a:buFont typeface="Wingdings" pitchFamily="2" charset="2"/>
              <a:buChar char="ü"/>
            </a:pP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b="1" u="sng" dirty="0">
                <a:solidFill>
                  <a:srgbClr val="7030A0"/>
                </a:solidFill>
                <a:latin typeface="Times New Roman" panose="02020603050405020304" pitchFamily="18" charset="0"/>
                <a:cs typeface="Times New Roman" panose="02020603050405020304" pitchFamily="18" charset="0"/>
              </a:rPr>
              <a:t>Past Personal history:</a:t>
            </a:r>
          </a:p>
          <a:p>
            <a:pPr lvl="1">
              <a:buFont typeface="Wingdings" pitchFamily="2" charset="2"/>
              <a:buChar char="ü"/>
            </a:pPr>
            <a:r>
              <a:rPr lang="en-US" altLang="en-US" sz="2800" dirty="0">
                <a:latin typeface="Times New Roman" panose="02020603050405020304" pitchFamily="18" charset="0"/>
                <a:cs typeface="Times New Roman" panose="02020603050405020304" pitchFamily="18" charset="0"/>
              </a:rPr>
              <a:t> He was a healthy child, but his parents report that he was a </a:t>
            </a:r>
            <a:r>
              <a:rPr lang="en-US" altLang="en-US" sz="2800" b="1" i="1" u="sng" dirty="0">
                <a:solidFill>
                  <a:srgbClr val="FF0000"/>
                </a:solidFill>
                <a:latin typeface="Times New Roman" panose="02020603050405020304" pitchFamily="18" charset="0"/>
                <a:cs typeface="Times New Roman" panose="02020603050405020304" pitchFamily="18" charset="0"/>
              </a:rPr>
              <a:t>bed wetter</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and</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b="1" i="1" u="sng" dirty="0">
                <a:solidFill>
                  <a:srgbClr val="FF0000"/>
                </a:solidFill>
                <a:latin typeface="Times New Roman" panose="02020603050405020304" pitchFamily="18" charset="0"/>
                <a:cs typeface="Times New Roman" panose="02020603050405020304" pitchFamily="18" charset="0"/>
              </a:rPr>
              <a:t>seemed slower to develop than his brothers and sisters</a:t>
            </a:r>
            <a:endParaRPr lang="en-US" altLang="en-US" sz="2800" b="1" i="1" u="sng" dirty="0">
              <a:latin typeface="Times New Roman" panose="02020603050405020304" pitchFamily="18" charset="0"/>
              <a:cs typeface="Times New Roman" panose="02020603050405020304" pitchFamily="18" charset="0"/>
            </a:endParaRPr>
          </a:p>
          <a:p>
            <a:endParaRPr lang="en-US" altLang="en-US" dirty="0"/>
          </a:p>
        </p:txBody>
      </p:sp>
    </p:spTree>
    <p:extLst>
      <p:ext uri="{BB962C8B-B14F-4D97-AF65-F5344CB8AC3E}">
        <p14:creationId xmlns:p14="http://schemas.microsoft.com/office/powerpoint/2010/main" val="312251467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6622</TotalTime>
  <Words>5120</Words>
  <Application>Microsoft Office PowerPoint</Application>
  <PresentationFormat>شاشة عريضة</PresentationFormat>
  <Paragraphs>544</Paragraphs>
  <Slides>82</Slides>
  <Notes>15</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82</vt:i4>
      </vt:variant>
    </vt:vector>
  </HeadingPairs>
  <TitlesOfParts>
    <vt:vector size="90" baseType="lpstr">
      <vt:lpstr>Arial</vt:lpstr>
      <vt:lpstr>Calibri</vt:lpstr>
      <vt:lpstr>Calibri Light</vt:lpstr>
      <vt:lpstr>Cambria Math</vt:lpstr>
      <vt:lpstr>Times New Roman</vt:lpstr>
      <vt:lpstr>Wingdings</vt:lpstr>
      <vt:lpstr>Wingdings 2</vt:lpstr>
      <vt:lpstr>Office Theme</vt:lpstr>
      <vt:lpstr>Schizophrenia spectrum &amp;  other Psychotic  disorders</vt:lpstr>
      <vt:lpstr>عرض تقديمي في PowerPoint</vt:lpstr>
      <vt:lpstr>Objectives</vt:lpstr>
      <vt:lpstr>Introduction</vt:lpstr>
      <vt:lpstr>Introduction</vt:lpstr>
      <vt:lpstr>Introduction</vt:lpstr>
      <vt:lpstr>Introduction</vt:lpstr>
      <vt:lpstr>Case of Mr. M</vt:lpstr>
      <vt:lpstr>Case of Mr. M</vt:lpstr>
      <vt:lpstr>Schizophrenia </vt:lpstr>
      <vt:lpstr>Schizophrenia </vt:lpstr>
      <vt:lpstr>Etiology</vt:lpstr>
      <vt:lpstr>Etiology</vt:lpstr>
      <vt:lpstr>Etiology</vt:lpstr>
      <vt:lpstr>Etiology</vt:lpstr>
      <vt:lpstr>Etiology</vt:lpstr>
      <vt:lpstr>عرض تقديمي في PowerPoint</vt:lpstr>
      <vt:lpstr>Etiology</vt:lpstr>
      <vt:lpstr>عرض تقديمي في PowerPoint</vt:lpstr>
      <vt:lpstr>عرض تقديمي في PowerPoint</vt:lpstr>
      <vt:lpstr>Etiology</vt:lpstr>
      <vt:lpstr>Etiology</vt:lpstr>
      <vt:lpstr>عرض تقديمي في PowerPoint</vt:lpstr>
      <vt:lpstr>Schizophrenia: Genes plus stressors </vt:lpstr>
      <vt:lpstr>Etiology</vt:lpstr>
      <vt:lpstr>Weight of different RF: Family history comes first</vt:lpstr>
      <vt:lpstr>Diagnosis </vt:lpstr>
      <vt:lpstr>Diagnosis </vt:lpstr>
      <vt:lpstr>Diagnosis </vt:lpstr>
      <vt:lpstr>Clinical Features</vt:lpstr>
      <vt:lpstr>Clinical Features</vt:lpstr>
      <vt:lpstr>Clinical Features</vt:lpstr>
      <vt:lpstr>Clinical Features</vt:lpstr>
      <vt:lpstr>Mental status examination</vt:lpstr>
      <vt:lpstr>Mental status examination</vt:lpstr>
      <vt:lpstr>Illness course </vt:lpstr>
      <vt:lpstr>Course </vt:lpstr>
      <vt:lpstr>عرض تقديمي في PowerPoint</vt:lpstr>
      <vt:lpstr>Prognostic risk factors</vt:lpstr>
      <vt:lpstr>Differential Diagnosis</vt:lpstr>
      <vt:lpstr>Differential Diagnosis</vt:lpstr>
      <vt:lpstr>Criteria of other Psychotic Disorders</vt:lpstr>
      <vt:lpstr>DSM-5 Diagnostic Criteria for Schizoaffective disorder</vt:lpstr>
      <vt:lpstr>Brief Psychotic Disorder</vt:lpstr>
      <vt:lpstr>Brief Psychotic Disorder</vt:lpstr>
      <vt:lpstr>Brief Psychotic Disorder</vt:lpstr>
      <vt:lpstr>Schizophreniform Disorder</vt:lpstr>
      <vt:lpstr>Delusional Disorder</vt:lpstr>
      <vt:lpstr>Delusional Disorder</vt:lpstr>
      <vt:lpstr>Delusional Disorder</vt:lpstr>
      <vt:lpstr>Case Development 1</vt:lpstr>
      <vt:lpstr>DSM-5 Diagnostic Criteria for Substance/medication-Induced psychiatric Disorder</vt:lpstr>
      <vt:lpstr>Case Development 2</vt:lpstr>
      <vt:lpstr>Management of schizophrenia</vt:lpstr>
      <vt:lpstr>Management of schizophrenia</vt:lpstr>
      <vt:lpstr>Management of schizophrenia</vt:lpstr>
      <vt:lpstr>Management of schizophrenia</vt:lpstr>
      <vt:lpstr>Biological therapies</vt:lpstr>
      <vt:lpstr>Biological therapies</vt:lpstr>
      <vt:lpstr>عرض تقديمي في PowerPoint</vt:lpstr>
      <vt:lpstr>عرض تقديمي في PowerPoint</vt:lpstr>
      <vt:lpstr>Antipsychotics and dopamine system</vt:lpstr>
      <vt:lpstr>Antipsychotics most Common Side Effects</vt:lpstr>
      <vt:lpstr>Side effects of antipsychotics</vt:lpstr>
      <vt:lpstr>Side effects of antipsychotics</vt:lpstr>
      <vt:lpstr> </vt:lpstr>
      <vt:lpstr>Side effects of antipsychotics</vt:lpstr>
      <vt:lpstr>Side effects of antipsychotics</vt:lpstr>
      <vt:lpstr>Metabolic effects of atypical antipsychotics</vt:lpstr>
      <vt:lpstr>Side effects of antipsychotics</vt:lpstr>
      <vt:lpstr>Acute and Chronic EPS</vt:lpstr>
      <vt:lpstr>Acute Dystonia </vt:lpstr>
      <vt:lpstr>Acute Akathisia </vt:lpstr>
      <vt:lpstr>Psuedoparkinsonism</vt:lpstr>
      <vt:lpstr>Tardive Dyskinesia</vt:lpstr>
      <vt:lpstr>عرض تقديمي في PowerPoint</vt:lpstr>
      <vt:lpstr>عرض تقديمي في PowerPoint</vt:lpstr>
      <vt:lpstr>Neuroleptic malignant syndrome (NMS)</vt:lpstr>
      <vt:lpstr>Narcoleptic malignant syndrome</vt:lpstr>
      <vt:lpstr>Psychosocial therapies </vt:lpstr>
      <vt:lpstr>Psychosocial therapies </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TAKING AND MENTAL STATE EXAMINATION (MSE)</dc:title>
  <dc:creator>Microsoft Office User</dc:creator>
  <cp:lastModifiedBy>رنيم الغامدي</cp:lastModifiedBy>
  <cp:revision>303</cp:revision>
  <dcterms:created xsi:type="dcterms:W3CDTF">2019-08-24T15:38:35Z</dcterms:created>
  <dcterms:modified xsi:type="dcterms:W3CDTF">2020-02-19T06:05:12Z</dcterms:modified>
</cp:coreProperties>
</file>