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6858000" type="screen4x3"/>
  <p:notesSz cx="6858000" cy="9144000"/>
  <p:defaultText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29"/>
  </p:normalViewPr>
  <p:slideViewPr>
    <p:cSldViewPr snapToGrid="0" snapToObjects="1">
      <p:cViewPr varScale="1">
        <p:scale>
          <a:sx n="64" d="100"/>
          <a:sy n="64" d="100"/>
        </p:scale>
        <p:origin x="166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1D339E5B-F253-8B47-A9DE-EA93E718A22A}" type="datetimeFigureOut">
              <a:rPr lang="en-US" smtClean="0">
                <a:uFillTx/>
              </a:rPr>
              <a:t>2/19/2020</a:t>
            </a:fld>
            <a:endParaRPr lang="en-US">
              <a:uFillTx/>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lang="en-US">
              <a:uFillTx/>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B8222D8E-9B42-254E-96F9-731AC2A171B1}"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uFillTx/>
        <a:latin typeface="+mn-lt"/>
        <a:ea typeface="+mn-ea"/>
        <a:cs typeface="+mn-cs"/>
      </a:defRPr>
    </a:lvl1pPr>
    <a:lvl2pPr marL="457200" algn="l" defTabSz="457200" rtl="0" eaLnBrk="1" latinLnBrk="0" hangingPunct="1">
      <a:defRPr sz="1200" kern="1200">
        <a:solidFill>
          <a:schemeClr val="tx1"/>
        </a:solidFill>
        <a:uFillTx/>
        <a:latin typeface="+mn-lt"/>
        <a:ea typeface="+mn-ea"/>
        <a:cs typeface="+mn-cs"/>
      </a:defRPr>
    </a:lvl2pPr>
    <a:lvl3pPr marL="914400" algn="l" defTabSz="457200" rtl="0" eaLnBrk="1" latinLnBrk="0" hangingPunct="1">
      <a:defRPr sz="1200" kern="1200">
        <a:solidFill>
          <a:schemeClr val="tx1"/>
        </a:solidFill>
        <a:uFillTx/>
        <a:latin typeface="+mn-lt"/>
        <a:ea typeface="+mn-ea"/>
        <a:cs typeface="+mn-cs"/>
      </a:defRPr>
    </a:lvl3pPr>
    <a:lvl4pPr marL="1371600" algn="l" defTabSz="457200" rtl="0" eaLnBrk="1" latinLnBrk="0" hangingPunct="1">
      <a:defRPr sz="1200" kern="1200">
        <a:solidFill>
          <a:schemeClr val="tx1"/>
        </a:solidFill>
        <a:uFillTx/>
        <a:latin typeface="+mn-lt"/>
        <a:ea typeface="+mn-ea"/>
        <a:cs typeface="+mn-cs"/>
      </a:defRPr>
    </a:lvl4pPr>
    <a:lvl5pPr marL="1828800" algn="l" defTabSz="457200" rtl="0" eaLnBrk="1" latinLnBrk="0" hangingPunct="1">
      <a:defRPr sz="1200" kern="1200">
        <a:solidFill>
          <a:schemeClr val="tx1"/>
        </a:solidFill>
        <a:uFillTx/>
        <a:latin typeface="+mn-lt"/>
        <a:ea typeface="+mn-ea"/>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600">
                <a:uFillTx/>
                <a:latin typeface="Calibri" charset="0"/>
              </a:rPr>
              <a:t>Addiction def</a:t>
            </a:r>
            <a:br>
              <a:rPr lang="en-US" sz="600">
                <a:uFillTx/>
                <a:latin typeface="Calibri" charset="0"/>
              </a:rPr>
            </a:br>
            <a:r>
              <a:rPr lang="en-US" sz="600">
                <a:uFillTx/>
                <a:latin typeface="Calibri" charset="0"/>
              </a:rPr>
              <a:t>August 31, 2011 — For the first time, the American Society of Addiction Medicine (ASAM) has officially recognized that addiction is not solely related to substance misuse and is, in fact, a chronic brain disease.</a:t>
            </a:r>
            <a:br>
              <a:rPr lang="en-US" sz="600">
                <a:uFillTx/>
                <a:latin typeface="Calibri" charset="0"/>
              </a:rPr>
            </a:br>
            <a:br>
              <a:rPr lang="en-US" sz="600">
                <a:uFillTx/>
                <a:latin typeface="Calibri" charset="0"/>
              </a:rPr>
            </a:br>
            <a:r>
              <a:rPr lang="en-US" sz="600">
                <a:uFillTx/>
                <a:latin typeface="Calibri" charset="0"/>
              </a:rPr>
              <a:t>"At its core, addiction isn't just a social problem or a moral problem or a criminal problem. It's a brain problem whose behaviors manifest in all these other areas," ASAM Past President Michael Miller, MD, said in a news release.</a:t>
            </a:r>
            <a:br>
              <a:rPr lang="en-US" sz="600">
                <a:uFillTx/>
                <a:latin typeface="Calibri" charset="0"/>
              </a:rPr>
            </a:br>
            <a:br>
              <a:rPr lang="en-US" sz="600">
                <a:uFillTx/>
                <a:latin typeface="Calibri" charset="0"/>
              </a:rPr>
            </a:br>
            <a:r>
              <a:rPr lang="en-US" sz="600">
                <a:uFillTx/>
                <a:latin typeface="Calibri" charset="0"/>
              </a:rPr>
              <a:t>"The disease is about brains, not drugs. It's about underlying neurology, not outward actions," added Dr. Miller, who oversaw the development of the new addiction definition.</a:t>
            </a:r>
            <a:br>
              <a:rPr lang="en-US" sz="600">
                <a:uFillTx/>
                <a:latin typeface="Calibri" charset="0"/>
              </a:rPr>
            </a:br>
            <a:br>
              <a:rPr lang="en-US" sz="600">
                <a:uFillTx/>
                <a:latin typeface="Calibri" charset="0"/>
              </a:rPr>
            </a:br>
            <a:r>
              <a:rPr lang="en-US" sz="600">
                <a:uFillTx/>
                <a:latin typeface="Calibri" charset="0"/>
              </a:rPr>
              <a:t>Findings from brain circuitry studies prompted more than 80 experts to come together 4 years ago to begin the process of developing a new definition of addiction.</a:t>
            </a:r>
            <a:br>
              <a:rPr lang="en-US" sz="600">
                <a:uFillTx/>
                <a:latin typeface="Calibri" charset="0"/>
              </a:rPr>
            </a:br>
            <a:br>
              <a:rPr lang="en-US" sz="600">
                <a:uFillTx/>
                <a:latin typeface="Calibri" charset="0"/>
              </a:rPr>
            </a:br>
            <a:r>
              <a:rPr lang="en-US" sz="600">
                <a:uFillTx/>
                <a:latin typeface="Calibri" charset="0"/>
              </a:rPr>
              <a:t>Previous research has shown that addiction affects neurotransmission in the reward area of the brain, triggers craving of addictive behaviors based on memories of previous experiences, and alters areas that govern impulse control and judgment.</a:t>
            </a:r>
            <a:br>
              <a:rPr lang="en-US" sz="600">
                <a:uFillTx/>
                <a:latin typeface="Calibri" charset="0"/>
              </a:rPr>
            </a:br>
            <a:br>
              <a:rPr lang="en-US" sz="600">
                <a:uFillTx/>
                <a:latin typeface="Calibri" charset="0"/>
              </a:rPr>
            </a:br>
            <a:r>
              <a:rPr lang="en-US" sz="600">
                <a:uFillTx/>
                <a:latin typeface="Calibri" charset="0"/>
              </a:rPr>
              <a:t>Chronic Condition</a:t>
            </a:r>
            <a:br>
              <a:rPr lang="en-US" sz="600">
                <a:uFillTx/>
                <a:latin typeface="Calibri" charset="0"/>
              </a:rPr>
            </a:br>
            <a:br>
              <a:rPr lang="en-US" sz="600">
                <a:uFillTx/>
                <a:latin typeface="Calibri" charset="0"/>
              </a:rPr>
            </a:br>
            <a:r>
              <a:rPr lang="en-US" sz="600">
                <a:uFillTx/>
                <a:latin typeface="Calibri" charset="0"/>
              </a:rPr>
              <a:t>Although ASAM adopted aspects of its new definition internally in April, it was recently released to the public with final tweaks based on subsequent discussion by board members.</a:t>
            </a:r>
            <a:br>
              <a:rPr lang="en-US" sz="600">
                <a:uFillTx/>
                <a:latin typeface="Calibri" charset="0"/>
              </a:rPr>
            </a:br>
            <a:br>
              <a:rPr lang="en-US" sz="600">
                <a:uFillTx/>
                <a:latin typeface="Calibri" charset="0"/>
              </a:rPr>
            </a:br>
            <a:r>
              <a:rPr lang="en-US" sz="600">
                <a:uFillTx/>
                <a:latin typeface="Calibri" charset="0"/>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uFillTx/>
                <a:latin typeface="Calibri" charset="0"/>
              </a:rPr>
            </a:br>
            <a:br>
              <a:rPr lang="en-US" sz="600">
                <a:uFillTx/>
                <a:latin typeface="Calibri" charset="0"/>
              </a:rPr>
            </a:br>
            <a:r>
              <a:rPr lang="en-US" sz="600">
                <a:uFillTx/>
                <a:latin typeface="Calibri" charset="0"/>
              </a:rPr>
              <a:t>Raju Hajela, MD, chair of the ASAM new definition committee and past president of the Canadian Society of Addiction Medicine, said in the release that this disease drives behaviors that others might not understand.</a:t>
            </a:r>
            <a:br>
              <a:rPr lang="en-US" sz="600">
                <a:uFillTx/>
                <a:latin typeface="Calibri" charset="0"/>
              </a:rPr>
            </a:br>
            <a:br>
              <a:rPr lang="en-US" sz="600">
                <a:uFillTx/>
                <a:latin typeface="Calibri" charset="0"/>
              </a:rPr>
            </a:br>
            <a:r>
              <a:rPr lang="en-US" sz="600">
                <a:uFillTx/>
                <a:latin typeface="Calibri" charset="0"/>
              </a:rPr>
              <a:t>"Simply put, addiction is not a choice[, but] choice still plays an important role in getting help. Because there is no pill which alone can cure addiction, choosing recovery over unhealthy behaviors is necessary," added Dr. Hajela.</a:t>
            </a:r>
            <a:br>
              <a:rPr lang="en-US" sz="600">
                <a:uFillTx/>
                <a:latin typeface="Calibri" charset="0"/>
              </a:rPr>
            </a:br>
            <a:br>
              <a:rPr lang="en-US" sz="600">
                <a:uFillTx/>
                <a:latin typeface="Calibri" charset="0"/>
              </a:rPr>
            </a:br>
            <a:r>
              <a:rPr lang="en-US" sz="600">
                <a:uFillTx/>
                <a:latin typeface="Calibri" charset="0"/>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uFillTx/>
                <a:latin typeface="Calibri" charset="0"/>
              </a:rPr>
            </a:br>
            <a:br>
              <a:rPr lang="en-US" sz="600">
                <a:uFillTx/>
                <a:latin typeface="Calibri" charset="0"/>
              </a:rPr>
            </a:br>
            <a:r>
              <a:rPr lang="en-US" sz="600">
                <a:uFillTx/>
                <a:latin typeface="Calibri" charset="0"/>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uFillTx/>
                <a:latin typeface="Calibri" charset="0"/>
              </a:rPr>
            </a:br>
            <a:br>
              <a:rPr lang="en-US" sz="600">
                <a:uFillTx/>
                <a:latin typeface="Calibri" charset="0"/>
              </a:rPr>
            </a:br>
            <a:r>
              <a:rPr lang="en-US" sz="600">
                <a:uFillTx/>
                <a:latin typeface="Calibri" charset="0"/>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uFillTx/>
                <a:latin typeface="Calibri" charset="0"/>
              </a:rPr>
            </a:br>
            <a:br>
              <a:rPr lang="en-US" sz="600">
                <a:uFillTx/>
                <a:latin typeface="Calibri" charset="0"/>
              </a:rPr>
            </a:br>
            <a:r>
              <a:rPr lang="en-US" sz="600">
                <a:uFillTx/>
                <a:latin typeface="Calibri" charset="0"/>
              </a:rPr>
              <a:t>Definition Reduces Stigma</a:t>
            </a:r>
            <a:br>
              <a:rPr lang="en-US" sz="600">
                <a:uFillTx/>
                <a:latin typeface="Calibri" charset="0"/>
              </a:rPr>
            </a:br>
            <a:br>
              <a:rPr lang="en-US" sz="600">
                <a:uFillTx/>
                <a:latin typeface="Calibri" charset="0"/>
              </a:rPr>
            </a:br>
            <a:r>
              <a:rPr lang="en-US" sz="600">
                <a:uFillTx/>
                <a:latin typeface="Calibri" charset="0"/>
              </a:rPr>
              <a:t>He noted that the new definition is consistent with "parallel developments" currently going on in other areas of psychiatry.</a:t>
            </a:r>
            <a:br>
              <a:rPr lang="en-US" sz="600">
                <a:uFillTx/>
                <a:latin typeface="Calibri" charset="0"/>
              </a:rPr>
            </a:br>
            <a:br>
              <a:rPr lang="en-US" sz="600">
                <a:uFillTx/>
                <a:latin typeface="Calibri" charset="0"/>
              </a:rPr>
            </a:br>
            <a:r>
              <a:rPr lang="en-US" sz="600">
                <a:uFillTx/>
                <a:latin typeface="Calibri" charset="0"/>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uFillTx/>
                <a:latin typeface="Calibri" charset="0"/>
              </a:rPr>
            </a:br>
            <a:br>
              <a:rPr lang="en-US" sz="600">
                <a:uFillTx/>
                <a:latin typeface="Calibri" charset="0"/>
              </a:rPr>
            </a:br>
            <a:r>
              <a:rPr lang="en-US" sz="600">
                <a:uFillTx/>
                <a:latin typeface="Calibri" charset="0"/>
              </a:rPr>
              <a:t>"It's very nice to see this society endorsing the fact that in many ways addiction may very well be a chronic brain disorder, and not simply a behavioral disorder. And that I totally agree with."</a:t>
            </a:r>
            <a:br>
              <a:rPr lang="en-US" sz="600">
                <a:uFillTx/>
                <a:latin typeface="Calibri" charset="0"/>
              </a:rPr>
            </a:br>
            <a:br>
              <a:rPr lang="en-US" sz="600">
                <a:uFillTx/>
                <a:latin typeface="Calibri" charset="0"/>
              </a:rPr>
            </a:br>
            <a:r>
              <a:rPr lang="en-US" sz="600">
                <a:uFillTx/>
                <a:latin typeface="Calibri" charset="0"/>
              </a:rPr>
              <a:t>Overall, he said, it is important to get this information out to the public, to let those affected know that it is okay to come in for treatment.</a:t>
            </a:r>
            <a:br>
              <a:rPr lang="en-US" sz="600">
                <a:uFillTx/>
                <a:latin typeface="Calibri" charset="0"/>
              </a:rPr>
            </a:br>
            <a:br>
              <a:rPr lang="en-US" sz="600">
                <a:uFillTx/>
                <a:latin typeface="Calibri" charset="0"/>
              </a:rPr>
            </a:br>
            <a:r>
              <a:rPr lang="en-US" sz="600">
                <a:uFillTx/>
                <a:latin typeface="Calibri" charset="0"/>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uFillTx/>
                <a:latin typeface="Calibri" charset="0"/>
              </a:rPr>
            </a:br>
            <a:br>
              <a:rPr lang="en-US" sz="600">
                <a:uFillTx/>
                <a:latin typeface="Calibri" charset="0"/>
              </a:rPr>
            </a:br>
            <a:r>
              <a:rPr lang="en-US" sz="600">
                <a:uFillTx/>
                <a:latin typeface="Calibri" charset="0"/>
              </a:rPr>
              <a:t>The new, full definition of addiction is available on the ASAM Web site</a:t>
            </a:r>
          </a:p>
        </p:txBody>
      </p:sp>
      <p:sp>
        <p:nvSpPr>
          <p:cNvPr id="4" name="Slide Number Placeholder 3"/>
          <p:cNvSpPr>
            <a:spLocks noGrp="1"/>
          </p:cNvSpPr>
          <p:nvPr>
            <p:ph type="sldNum" sz="quarter" idx="5"/>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AF8B2080-CB76-A44D-9808-AA3CBC8FD8B5}" type="slidenum">
              <a:rPr lang="en-CA">
                <a:uFillTx/>
                <a:latin typeface="Calibri" charset="0"/>
              </a:rPr>
              <a:pPr eaLnBrk="1" hangingPunct="1"/>
              <a:t>4</a:t>
            </a:fld>
            <a:endParaRPr lang="en-CA">
              <a:uFillTx/>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uFillTx/>
                <a:latin typeface="Calibri" charset="0"/>
              </a:rPr>
              <a:t>This class of substances includes all controlled antianxiety and sleeping medications: </a:t>
            </a:r>
            <a:endParaRPr lang="en-CA" dirty="0">
              <a:uFillTx/>
              <a:latin typeface="Calibri" charset="0"/>
            </a:endParaRPr>
          </a:p>
          <a:p>
            <a:r>
              <a:rPr lang="en-US" dirty="0">
                <a:uFillTx/>
                <a:latin typeface="Calibri" charset="0"/>
              </a:rPr>
              <a:t>Benzodiazepines ( e.g. diazepam, </a:t>
            </a:r>
            <a:r>
              <a:rPr lang="en-US" dirty="0" err="1">
                <a:uFillTx/>
                <a:latin typeface="Calibri" charset="0"/>
              </a:rPr>
              <a:t>lorazepam</a:t>
            </a:r>
            <a:r>
              <a:rPr lang="en-US" dirty="0">
                <a:uFillTx/>
                <a:latin typeface="Calibri" charset="0"/>
              </a:rPr>
              <a:t> )</a:t>
            </a:r>
            <a:endParaRPr lang="en-CA" dirty="0">
              <a:uFillTx/>
              <a:latin typeface="Calibri" charset="0"/>
            </a:endParaRPr>
          </a:p>
          <a:p>
            <a:r>
              <a:rPr lang="en-US" dirty="0">
                <a:uFillTx/>
                <a:latin typeface="Calibri" charset="0"/>
              </a:rPr>
              <a:t>Benzodiazepine - like drugs ( e.g. </a:t>
            </a:r>
            <a:r>
              <a:rPr lang="en-US" dirty="0" err="1">
                <a:uFillTx/>
                <a:latin typeface="Calibri" charset="0"/>
              </a:rPr>
              <a:t>zolpidem</a:t>
            </a:r>
            <a:r>
              <a:rPr lang="en-US" dirty="0">
                <a:uFillTx/>
                <a:latin typeface="Calibri" charset="0"/>
              </a:rPr>
              <a:t>, </a:t>
            </a:r>
            <a:r>
              <a:rPr lang="en-US" dirty="0" err="1">
                <a:uFillTx/>
                <a:latin typeface="Calibri" charset="0"/>
              </a:rPr>
              <a:t>zopiclone</a:t>
            </a:r>
            <a:r>
              <a:rPr lang="en-US" dirty="0">
                <a:uFillTx/>
                <a:latin typeface="Calibri" charset="0"/>
              </a:rPr>
              <a:t> )</a:t>
            </a:r>
            <a:endParaRPr lang="en-CA" dirty="0">
              <a:uFillTx/>
              <a:latin typeface="Calibri" charset="0"/>
            </a:endParaRPr>
          </a:p>
          <a:p>
            <a:r>
              <a:rPr lang="en-US" dirty="0">
                <a:uFillTx/>
                <a:latin typeface="Calibri" charset="0"/>
              </a:rPr>
              <a:t>Barbiturates ( e.g. </a:t>
            </a:r>
            <a:r>
              <a:rPr lang="en-US" dirty="0" err="1">
                <a:uFillTx/>
                <a:latin typeface="Calibri" charset="0"/>
              </a:rPr>
              <a:t>secobarbital</a:t>
            </a:r>
            <a:r>
              <a:rPr lang="en-US" dirty="0">
                <a:uFillTx/>
                <a:latin typeface="Calibri" charset="0"/>
              </a:rPr>
              <a:t> )</a:t>
            </a:r>
            <a:endParaRPr lang="en-CA" dirty="0">
              <a:uFillTx/>
              <a:latin typeface="Calibri" charset="0"/>
            </a:endParaRPr>
          </a:p>
          <a:p>
            <a:r>
              <a:rPr lang="en-US" dirty="0">
                <a:uFillTx/>
                <a:latin typeface="Calibri" charset="0"/>
              </a:rPr>
              <a:t>Barbiturates - like hypnotics ( e.g. </a:t>
            </a:r>
            <a:r>
              <a:rPr lang="en-US" dirty="0" err="1">
                <a:uFillTx/>
                <a:latin typeface="Calibri" charset="0"/>
              </a:rPr>
              <a:t>methaqualone</a:t>
            </a:r>
            <a:r>
              <a:rPr lang="en-US" dirty="0">
                <a:uFillTx/>
                <a:latin typeface="Calibri" charset="0"/>
              </a:rPr>
              <a:t> )</a:t>
            </a:r>
            <a:endParaRPr lang="en-CA" dirty="0">
              <a:uFillTx/>
              <a:latin typeface="Calibri" charset="0"/>
            </a:endParaRPr>
          </a:p>
          <a:p>
            <a:r>
              <a:rPr lang="en-US" dirty="0" err="1">
                <a:uFillTx/>
                <a:latin typeface="Calibri" charset="0"/>
              </a:rPr>
              <a:t>Carbamates</a:t>
            </a:r>
            <a:r>
              <a:rPr lang="en-US" dirty="0">
                <a:uFillTx/>
                <a:latin typeface="Calibri" charset="0"/>
              </a:rPr>
              <a:t> ( e.g. </a:t>
            </a:r>
            <a:r>
              <a:rPr lang="en-US" dirty="0" err="1">
                <a:uFillTx/>
                <a:latin typeface="Calibri" charset="0"/>
              </a:rPr>
              <a:t>meprobamate</a:t>
            </a:r>
            <a:r>
              <a:rPr lang="en-US" dirty="0">
                <a:uFillTx/>
                <a:latin typeface="Calibri" charset="0"/>
              </a:rPr>
              <a:t> )</a:t>
            </a:r>
            <a:endParaRPr lang="en-CA" dirty="0">
              <a:uFillTx/>
              <a:latin typeface="Calibri" charset="0"/>
            </a:endParaRPr>
          </a:p>
          <a:p>
            <a:r>
              <a:rPr lang="en-US" dirty="0">
                <a:uFillTx/>
                <a:latin typeface="Calibri" charset="0"/>
              </a:rPr>
              <a:t> </a:t>
            </a:r>
            <a:endParaRPr lang="en-CA" dirty="0">
              <a:uFillTx/>
              <a:latin typeface="Calibri" charset="0"/>
            </a:endParaRPr>
          </a:p>
          <a:p>
            <a:r>
              <a:rPr lang="en-US" dirty="0">
                <a:uFillTx/>
                <a:latin typeface="Calibri" charset="0"/>
              </a:rPr>
              <a:t>These substances are brain depressants. Like alcohol, they can produce very significant levels of physiological dependence, marked by both tolerance and withdrawal.</a:t>
            </a:r>
            <a:endParaRPr lang="en-CA" dirty="0">
              <a:uFillTx/>
              <a:latin typeface="Calibri" charset="0"/>
            </a:endParaRPr>
          </a:p>
          <a:p>
            <a:r>
              <a:rPr lang="en-US" dirty="0">
                <a:uFillTx/>
                <a:latin typeface="Calibri" charset="0"/>
              </a:rPr>
              <a:t> </a:t>
            </a:r>
            <a:endParaRPr lang="en-CA" dirty="0">
              <a:uFillTx/>
              <a:latin typeface="Calibri" charset="0"/>
            </a:endParaRPr>
          </a:p>
          <a:p>
            <a:r>
              <a:rPr lang="en-US" dirty="0">
                <a:uFillTx/>
                <a:latin typeface="Calibri" charset="0"/>
              </a:rPr>
              <a:t>often taken with other brain depressants, like alcohol, which can produce additive serious effects (e.g. respiratory depression). </a:t>
            </a:r>
          </a:p>
          <a:p>
            <a:r>
              <a:rPr lang="en-US" dirty="0">
                <a:uFillTx/>
                <a:latin typeface="Calibri" charset="0"/>
              </a:rPr>
              <a:t>Abrupt withdrawal may produce seizures, delirium, or psychosis.</a:t>
            </a:r>
          </a:p>
          <a:p>
            <a:endParaRPr lang="en-CA" dirty="0">
              <a:uFillTx/>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6538E3B7-0E12-654F-9C88-9F3083A97E64}" type="slidenum">
              <a:rPr lang="en-CA">
                <a:uFillTx/>
                <a:latin typeface="Calibri" charset="0"/>
              </a:rPr>
              <a:pPr eaLnBrk="1" hangingPunct="1"/>
              <a:t>33</a:t>
            </a:fld>
            <a:endParaRPr lang="en-CA">
              <a:uFillTx/>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F0BCC83-E03C-41BB-83D0-5F5D9777607C}" type="slidenum">
              <a:rPr lang="en-US">
                <a:uFillTx/>
              </a:rPr>
              <a:pPr/>
              <a:t>39</a:t>
            </a:fld>
            <a:endParaRPr lang="en-US">
              <a:uFillTx/>
            </a:endParaRPr>
          </a:p>
        </p:txBody>
      </p:sp>
      <p:sp>
        <p:nvSpPr>
          <p:cNvPr id="228354" name="Rectangle 2"/>
          <p:cNvSpPr>
            <a:spLocks noGrp="1" noRot="1" noChangeAspect="1" noChangeArrowheads="1" noTextEdit="1"/>
          </p:cNvSpPr>
          <p:nvPr>
            <p:ph type="sldImg"/>
          </p:nvPr>
        </p:nvSpPr>
        <p:spPr/>
      </p:sp>
      <p:sp>
        <p:nvSpPr>
          <p:cNvPr id="228355" name="Rectangle 3"/>
          <p:cNvSpPr>
            <a:spLocks noGrp="1" noChangeArrowheads="1"/>
          </p:cNvSpPr>
          <p:nvPr>
            <p:ph type="body" idx="1"/>
          </p:nvPr>
        </p:nvSpPr>
        <p:spPr/>
        <p:txBody>
          <a:bodyPr/>
          <a:lstStyle/>
          <a:p>
            <a:r>
              <a:rPr lang="en-US">
                <a:uFillTx/>
              </a:rPr>
              <a:t>Clinical photograph taken by P. Haber.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BBC9AFC-9E0E-4927-907B-28F479CFB07B}" type="slidenum">
              <a:rPr lang="en-US">
                <a:uFillTx/>
              </a:rPr>
              <a:pPr/>
              <a:t>43</a:t>
            </a:fld>
            <a:endParaRPr lang="en-US">
              <a:uFillTx/>
            </a:endParaRPr>
          </a:p>
        </p:txBody>
      </p:sp>
      <p:sp>
        <p:nvSpPr>
          <p:cNvPr id="131074" name="Rectangle 2"/>
          <p:cNvSpPr>
            <a:spLocks noGrp="1" noRot="1" noChangeAspect="1" noChangeArrowheads="1" noTextEdit="1"/>
          </p:cNvSpPr>
          <p:nvPr>
            <p:ph type="sldImg"/>
          </p:nvPr>
        </p:nvSpPr>
        <p:spPr/>
      </p:sp>
      <p:sp>
        <p:nvSpPr>
          <p:cNvPr id="131075"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1DF5C4B-E48D-4E26-BF2B-C83AFC22FC6B}" type="slidenum">
              <a:rPr lang="en-US">
                <a:uFillTx/>
              </a:rPr>
              <a:pPr/>
              <a:t>44</a:t>
            </a:fld>
            <a:endParaRPr lang="en-US">
              <a:uFillTx/>
            </a:endParaRPr>
          </a:p>
        </p:txBody>
      </p:sp>
      <p:sp>
        <p:nvSpPr>
          <p:cNvPr id="132098" name="Rectangle 2"/>
          <p:cNvSpPr>
            <a:spLocks noGrp="1" noRot="1" noChangeAspect="1" noChangeArrowheads="1" noTextEdit="1"/>
          </p:cNvSpPr>
          <p:nvPr>
            <p:ph type="sldImg"/>
          </p:nvPr>
        </p:nvSpPr>
        <p:spPr/>
      </p:sp>
      <p:sp>
        <p:nvSpPr>
          <p:cNvPr id="132099"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DFDAF6E-A12D-4A6E-A6B1-AC5A3C2DC99F}" type="slidenum">
              <a:rPr lang="en-US">
                <a:uFillTx/>
              </a:rPr>
              <a:pPr/>
              <a:t>45</a:t>
            </a:fld>
            <a:endParaRPr lang="en-US">
              <a:uFillTx/>
            </a:endParaRPr>
          </a:p>
        </p:txBody>
      </p:sp>
      <p:sp>
        <p:nvSpPr>
          <p:cNvPr id="222210" name="Rectangle 2"/>
          <p:cNvSpPr>
            <a:spLocks noGrp="1" noRot="1" noChangeAspect="1" noChangeArrowheads="1" noTextEdit="1"/>
          </p:cNvSpPr>
          <p:nvPr>
            <p:ph type="sldImg"/>
          </p:nvPr>
        </p:nvSpPr>
        <p:spPr/>
      </p:sp>
      <p:sp>
        <p:nvSpPr>
          <p:cNvPr id="222211"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1048C89-F24B-4A4A-BAC0-54384AD88F25}" type="slidenum">
              <a:rPr lang="en-US">
                <a:uFillTx/>
              </a:rPr>
              <a:pPr/>
              <a:t>47</a:t>
            </a:fld>
            <a:endParaRPr lang="en-US">
              <a:uFillTx/>
            </a:endParaRPr>
          </a:p>
        </p:txBody>
      </p:sp>
      <p:sp>
        <p:nvSpPr>
          <p:cNvPr id="133122" name="Rectangle 2"/>
          <p:cNvSpPr>
            <a:spLocks noGrp="1" noRot="1" noChangeAspect="1" noChangeArrowheads="1" noTextEdit="1"/>
          </p:cNvSpPr>
          <p:nvPr>
            <p:ph type="sldImg"/>
          </p:nvPr>
        </p:nvSpPr>
        <p:spPr/>
      </p:sp>
      <p:sp>
        <p:nvSpPr>
          <p:cNvPr id="133123"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4AD89D3-EFEF-4553-9724-6BB8BDF3575E}" type="slidenum">
              <a:rPr lang="en-US">
                <a:uFillTx/>
              </a:rPr>
              <a:pPr/>
              <a:t>48</a:t>
            </a:fld>
            <a:endParaRPr lang="en-US">
              <a:uFillTx/>
            </a:endParaRPr>
          </a:p>
        </p:txBody>
      </p:sp>
      <p:sp>
        <p:nvSpPr>
          <p:cNvPr id="372738" name="Rectangle 2"/>
          <p:cNvSpPr>
            <a:spLocks noGrp="1" noRot="1" noChangeAspect="1" noChangeArrowheads="1" noTextEdit="1"/>
          </p:cNvSpPr>
          <p:nvPr>
            <p:ph type="sldImg"/>
          </p:nvPr>
        </p:nvSpPr>
        <p:spPr/>
      </p:sp>
      <p:sp>
        <p:nvSpPr>
          <p:cNvPr id="372739"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38B95C8-6EBD-445C-8F76-CB2106B994C3}" type="slidenum">
              <a:rPr lang="en-US">
                <a:uFillTx/>
              </a:rPr>
              <a:pPr/>
              <a:t>49</a:t>
            </a:fld>
            <a:endParaRPr lang="en-US">
              <a:uFillTx/>
            </a:endParaRPr>
          </a:p>
        </p:txBody>
      </p:sp>
      <p:sp>
        <p:nvSpPr>
          <p:cNvPr id="374786" name="Rectangle 2"/>
          <p:cNvSpPr>
            <a:spLocks noGrp="1" noRot="1" noChangeAspect="1" noChangeArrowheads="1" noTextEdit="1"/>
          </p:cNvSpPr>
          <p:nvPr>
            <p:ph type="sldImg"/>
          </p:nvPr>
        </p:nvSpPr>
        <p:spPr/>
      </p:sp>
      <p:sp>
        <p:nvSpPr>
          <p:cNvPr id="374787"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4533FBA-633E-461D-9B9A-45A7EA97A2DD}" type="slidenum">
              <a:rPr lang="en-US">
                <a:uFillTx/>
              </a:rPr>
              <a:pPr/>
              <a:t>50</a:t>
            </a:fld>
            <a:endParaRPr lang="en-US">
              <a:uFillTx/>
            </a:endParaRPr>
          </a:p>
        </p:txBody>
      </p:sp>
      <p:sp>
        <p:nvSpPr>
          <p:cNvPr id="376834" name="Rectangle 2"/>
          <p:cNvSpPr>
            <a:spLocks noGrp="1" noRot="1" noChangeAspect="1" noChangeArrowheads="1" noTextEdit="1"/>
          </p:cNvSpPr>
          <p:nvPr>
            <p:ph type="sldImg"/>
          </p:nvPr>
        </p:nvSpPr>
        <p:spPr/>
      </p:sp>
      <p:sp>
        <p:nvSpPr>
          <p:cNvPr id="376835" name="Rectangle 3"/>
          <p:cNvSpPr>
            <a:spLocks noGrp="1" noChangeArrowheads="1"/>
          </p:cNvSpPr>
          <p:nvPr>
            <p:ph type="body" idx="1"/>
          </p:nvPr>
        </p:nvSpPr>
        <p:spPr/>
        <p:txBody>
          <a:bodyPr/>
          <a:lstStyle/>
          <a:p>
            <a:r>
              <a:rPr lang="en-US">
                <a:uFillTx/>
              </a:rPr>
              <a:t>Top photograph taken from www.erowid.com</a:t>
            </a:r>
          </a:p>
          <a:p>
            <a:r>
              <a:rPr lang="en-US">
                <a:uFillTx/>
              </a:rPr>
              <a:t>Second photograph reference to follow.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B7C461B-0B62-43F0-A085-6061401C2F95}" type="slidenum">
              <a:rPr lang="en-US">
                <a:uFillTx/>
              </a:rPr>
              <a:pPr/>
              <a:t>52</a:t>
            </a:fld>
            <a:endParaRPr lang="en-US">
              <a:uFillTx/>
            </a:endParaRPr>
          </a:p>
        </p:txBody>
      </p:sp>
      <p:sp>
        <p:nvSpPr>
          <p:cNvPr id="146434" name="Rectangle 2"/>
          <p:cNvSpPr>
            <a:spLocks noGrp="1" noRot="1" noChangeAspect="1" noChangeArrowheads="1" noTextEdit="1"/>
          </p:cNvSpPr>
          <p:nvPr>
            <p:ph type="sldImg"/>
          </p:nvPr>
        </p:nvSpPr>
        <p:spPr/>
      </p:sp>
      <p:sp>
        <p:nvSpPr>
          <p:cNvPr id="146435"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8260058-3776-429C-B327-720BD91F8C79}" type="slidenum">
              <a:rPr lang="en-US">
                <a:uFillTx/>
              </a:rPr>
              <a:pPr/>
              <a:t>8</a:t>
            </a:fld>
            <a:endParaRPr lang="en-US">
              <a:uFillTx/>
            </a:endParaRPr>
          </a:p>
        </p:txBody>
      </p:sp>
      <p:sp>
        <p:nvSpPr>
          <p:cNvPr id="220162" name="Rectangle 2"/>
          <p:cNvSpPr>
            <a:spLocks noGrp="1" noRot="1" noChangeAspect="1" noChangeArrowheads="1" noTextEdit="1"/>
          </p:cNvSpPr>
          <p:nvPr>
            <p:ph type="sldImg"/>
          </p:nvPr>
        </p:nvSpPr>
        <p:spPr/>
      </p:sp>
      <p:sp>
        <p:nvSpPr>
          <p:cNvPr id="220163" name="Rectangle 3"/>
          <p:cNvSpPr>
            <a:spLocks noGrp="1" noChangeArrowheads="1"/>
          </p:cNvSpPr>
          <p:nvPr>
            <p:ph type="body" idx="1"/>
          </p:nvPr>
        </p:nvSpPr>
        <p:spPr/>
        <p:txBody>
          <a:bodyPr/>
          <a:lstStyle/>
          <a:p>
            <a:endParaRPr lang="en-US">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315E109-CEE2-4F2E-A3D4-CE5205D1E833}" type="slidenum">
              <a:rPr lang="en-US">
                <a:uFillTx/>
              </a:rPr>
              <a:pPr/>
              <a:t>53</a:t>
            </a:fld>
            <a:endParaRPr lang="en-US">
              <a:uFillTx/>
            </a:endParaRPr>
          </a:p>
        </p:txBody>
      </p:sp>
      <p:sp>
        <p:nvSpPr>
          <p:cNvPr id="272386" name="Rectangle 2"/>
          <p:cNvSpPr>
            <a:spLocks noGrp="1" noRot="1" noChangeAspect="1" noChangeArrowheads="1" noTextEdit="1"/>
          </p:cNvSpPr>
          <p:nvPr>
            <p:ph type="sldImg"/>
          </p:nvPr>
        </p:nvSpPr>
        <p:spPr/>
      </p:sp>
      <p:sp>
        <p:nvSpPr>
          <p:cNvPr id="272387" name="Rectangle 3"/>
          <p:cNvSpPr>
            <a:spLocks noGrp="1" noChangeArrowheads="1"/>
          </p:cNvSpPr>
          <p:nvPr>
            <p:ph type="body" idx="1"/>
          </p:nvPr>
        </p:nvSpPr>
        <p:spPr/>
        <p:txBody>
          <a:bodyPr/>
          <a:lstStyle/>
          <a:p>
            <a:r>
              <a:rPr lang="en-US">
                <a:uFillTx/>
              </a:rPr>
              <a:t>Photograph acknowledgement to follow.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BCB53F-DF42-4687-9B1D-D1A9A997F0E4}" type="slidenum">
              <a:rPr lang="en-US">
                <a:uFillTx/>
              </a:rPr>
              <a:pPr/>
              <a:t>56</a:t>
            </a:fld>
            <a:endParaRPr lang="en-US">
              <a:uFillTx/>
            </a:endParaRPr>
          </a:p>
        </p:txBody>
      </p:sp>
      <p:sp>
        <p:nvSpPr>
          <p:cNvPr id="276482" name="Rectangle 2"/>
          <p:cNvSpPr>
            <a:spLocks noGrp="1" noRot="1" noChangeAspect="1" noChangeArrowheads="1" noTextEdit="1"/>
          </p:cNvSpPr>
          <p:nvPr>
            <p:ph type="sldImg"/>
          </p:nvPr>
        </p:nvSpPr>
        <p:spPr/>
      </p:sp>
      <p:sp>
        <p:nvSpPr>
          <p:cNvPr id="276483" name="Rectangle 3"/>
          <p:cNvSpPr>
            <a:spLocks noGrp="1" noChangeArrowheads="1"/>
          </p:cNvSpPr>
          <p:nvPr>
            <p:ph type="body" idx="1"/>
          </p:nvPr>
        </p:nvSpPr>
        <p:spPr/>
        <p:txBody>
          <a:bodyPr/>
          <a:lstStyle/>
          <a:p>
            <a:endParaRPr lang="en-AU">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B8222D8E-9B42-254E-96F9-731AC2A171B1}" type="slidenum">
              <a:rPr lang="en-US" smtClean="0">
                <a:uFillTx/>
              </a:rPr>
              <a:t>72</a:t>
            </a:fld>
            <a:endParaRPr lang="en-US">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uFillTx/>
                <a:latin typeface="Calibri" charset="0"/>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uFillTx/>
              <a:latin typeface="Calibri" charset="0"/>
            </a:endParaRPr>
          </a:p>
          <a:p>
            <a:pPr eaLnBrk="1" hangingPunct="1">
              <a:lnSpc>
                <a:spcPct val="90000"/>
              </a:lnSpc>
              <a:spcBef>
                <a:spcPct val="0"/>
              </a:spcBef>
            </a:pPr>
            <a:r>
              <a:rPr lang="en-US">
                <a:uFillTx/>
                <a:latin typeface="Calibri" charset="0"/>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uFillTx/>
                <a:latin typeface="Calibri" charset="0"/>
              </a:rPr>
              <a:t> For each psychoactive substance consider the following:</a:t>
            </a:r>
            <a:endParaRPr lang="en-CA">
              <a:uFillTx/>
              <a:latin typeface="Calibri" charset="0"/>
            </a:endParaRPr>
          </a:p>
          <a:p>
            <a:pPr eaLnBrk="1" hangingPunct="1">
              <a:lnSpc>
                <a:spcPct val="90000"/>
              </a:lnSpc>
              <a:spcBef>
                <a:spcPct val="0"/>
              </a:spcBef>
            </a:pPr>
            <a:r>
              <a:rPr lang="en-US" b="1">
                <a:uFillTx/>
                <a:latin typeface="Calibri" charset="0"/>
              </a:rPr>
              <a:t>What? </a:t>
            </a:r>
            <a:r>
              <a:rPr lang="en-US">
                <a:uFillTx/>
                <a:latin typeface="Calibri" charset="0"/>
              </a:rPr>
              <a:t>(type, dose, route, effect: nature and duration).</a:t>
            </a:r>
            <a:endParaRPr lang="en-CA">
              <a:uFillTx/>
              <a:latin typeface="Calibri" charset="0"/>
            </a:endParaRPr>
          </a:p>
          <a:p>
            <a:pPr eaLnBrk="1" hangingPunct="1">
              <a:lnSpc>
                <a:spcPct val="90000"/>
              </a:lnSpc>
              <a:spcBef>
                <a:spcPct val="0"/>
              </a:spcBef>
            </a:pPr>
            <a:r>
              <a:rPr lang="en-US" b="1">
                <a:uFillTx/>
                <a:latin typeface="Calibri" charset="0"/>
              </a:rPr>
              <a:t>How? </a:t>
            </a:r>
            <a:r>
              <a:rPr lang="en-US">
                <a:uFillTx/>
                <a:latin typeface="Calibri" charset="0"/>
              </a:rPr>
              <a:t> (frequency, duration, how long, source, and situation)</a:t>
            </a:r>
            <a:endParaRPr lang="en-CA">
              <a:uFillTx/>
              <a:latin typeface="Calibri" charset="0"/>
            </a:endParaRPr>
          </a:p>
          <a:p>
            <a:pPr eaLnBrk="1" hangingPunct="1">
              <a:lnSpc>
                <a:spcPct val="90000"/>
              </a:lnSpc>
              <a:spcBef>
                <a:spcPct val="0"/>
              </a:spcBef>
            </a:pPr>
            <a:r>
              <a:rPr lang="en-US" b="1">
                <a:uFillTx/>
                <a:latin typeface="Calibri" charset="0"/>
              </a:rPr>
              <a:t>Why?</a:t>
            </a:r>
            <a:r>
              <a:rPr lang="en-US">
                <a:uFillTx/>
                <a:latin typeface="Calibri" charset="0"/>
              </a:rPr>
              <a:t> (? psychosocial problems).</a:t>
            </a:r>
            <a:endParaRPr lang="en-CA">
              <a:uFillTx/>
              <a:latin typeface="Calibri" charset="0"/>
            </a:endParaRPr>
          </a:p>
          <a:p>
            <a:pPr eaLnBrk="1" hangingPunct="1">
              <a:lnSpc>
                <a:spcPct val="90000"/>
              </a:lnSpc>
              <a:spcBef>
                <a:spcPct val="0"/>
              </a:spcBef>
            </a:pPr>
            <a:r>
              <a:rPr lang="en-US" b="1">
                <a:uFillTx/>
                <a:latin typeface="Calibri" charset="0"/>
              </a:rPr>
              <a:t>Dependence :</a:t>
            </a:r>
            <a:endParaRPr lang="en-CA">
              <a:uFillTx/>
              <a:latin typeface="Calibri" charset="0"/>
            </a:endParaRPr>
          </a:p>
          <a:p>
            <a:pPr eaLnBrk="1" hangingPunct="1">
              <a:lnSpc>
                <a:spcPct val="90000"/>
              </a:lnSpc>
              <a:spcBef>
                <a:spcPct val="0"/>
              </a:spcBef>
            </a:pPr>
            <a:r>
              <a:rPr lang="en-US">
                <a:uFillTx/>
                <a:latin typeface="Calibri" charset="0"/>
              </a:rPr>
              <a:t>persistent abuse despite harmful effects</a:t>
            </a:r>
            <a:endParaRPr lang="en-CA">
              <a:uFillTx/>
              <a:latin typeface="Calibri" charset="0"/>
            </a:endParaRPr>
          </a:p>
          <a:p>
            <a:pPr eaLnBrk="1" hangingPunct="1">
              <a:lnSpc>
                <a:spcPct val="90000"/>
              </a:lnSpc>
              <a:spcBef>
                <a:spcPct val="0"/>
              </a:spcBef>
            </a:pPr>
            <a:r>
              <a:rPr lang="en-US">
                <a:uFillTx/>
                <a:latin typeface="Calibri" charset="0"/>
              </a:rPr>
              <a:t>tolerance</a:t>
            </a:r>
            <a:endParaRPr lang="en-CA">
              <a:uFillTx/>
              <a:latin typeface="Calibri" charset="0"/>
            </a:endParaRPr>
          </a:p>
          <a:p>
            <a:pPr eaLnBrk="1" hangingPunct="1">
              <a:lnSpc>
                <a:spcPct val="90000"/>
              </a:lnSpc>
              <a:spcBef>
                <a:spcPct val="0"/>
              </a:spcBef>
            </a:pPr>
            <a:r>
              <a:rPr lang="en-US">
                <a:uFillTx/>
                <a:latin typeface="Calibri" charset="0"/>
              </a:rPr>
              <a:t>withdrawal on abstinence</a:t>
            </a:r>
            <a:endParaRPr lang="en-CA">
              <a:uFillTx/>
              <a:latin typeface="Calibri" charset="0"/>
            </a:endParaRPr>
          </a:p>
          <a:p>
            <a:pPr eaLnBrk="1" hangingPunct="1">
              <a:lnSpc>
                <a:spcPct val="90000"/>
              </a:lnSpc>
              <a:spcBef>
                <a:spcPct val="0"/>
              </a:spcBef>
            </a:pPr>
            <a:r>
              <a:rPr lang="en-US">
                <a:uFillTx/>
                <a:latin typeface="Calibri" charset="0"/>
              </a:rPr>
              <a:t>reinstatement after abstinence</a:t>
            </a:r>
            <a:endParaRPr lang="en-CA">
              <a:uFillTx/>
              <a:latin typeface="Calibri" charset="0"/>
            </a:endParaRPr>
          </a:p>
          <a:p>
            <a:pPr eaLnBrk="1" hangingPunct="1">
              <a:lnSpc>
                <a:spcPct val="90000"/>
              </a:lnSpc>
              <a:spcBef>
                <a:spcPct val="0"/>
              </a:spcBef>
            </a:pPr>
            <a:r>
              <a:rPr lang="en-US">
                <a:uFillTx/>
                <a:latin typeface="Calibri" charset="0"/>
              </a:rPr>
              <a:t>feeling compelled to abuse substance.</a:t>
            </a:r>
          </a:p>
          <a:p>
            <a:pPr eaLnBrk="1" hangingPunct="1">
              <a:lnSpc>
                <a:spcPct val="90000"/>
              </a:lnSpc>
              <a:spcBef>
                <a:spcPct val="0"/>
              </a:spcBef>
            </a:pPr>
            <a:endParaRPr lang="en-US">
              <a:uFillTx/>
              <a:latin typeface="Calibri" charset="0"/>
            </a:endParaRPr>
          </a:p>
          <a:p>
            <a:pPr eaLnBrk="1" hangingPunct="1">
              <a:lnSpc>
                <a:spcPct val="90000"/>
              </a:lnSpc>
              <a:spcBef>
                <a:spcPct val="0"/>
              </a:spcBef>
            </a:pPr>
            <a:r>
              <a:rPr lang="en-US" b="1">
                <a:uFillTx/>
                <a:latin typeface="Calibri" charset="0"/>
              </a:rPr>
              <a:t>Complications</a:t>
            </a:r>
            <a:r>
              <a:rPr lang="en-US">
                <a:uFillTx/>
                <a:latin typeface="Calibri" charset="0"/>
              </a:rPr>
              <a:t> of substance abuse should be carefully considered:</a:t>
            </a:r>
            <a:endParaRPr lang="en-CA">
              <a:uFillTx/>
              <a:latin typeface="Calibri" charset="0"/>
            </a:endParaRPr>
          </a:p>
          <a:p>
            <a:pPr eaLnBrk="1" hangingPunct="1">
              <a:lnSpc>
                <a:spcPct val="90000"/>
              </a:lnSpc>
              <a:spcBef>
                <a:spcPct val="0"/>
              </a:spcBef>
            </a:pPr>
            <a:r>
              <a:rPr lang="en-US">
                <a:uFillTx/>
                <a:latin typeface="Calibri" charset="0"/>
              </a:rPr>
              <a:t>Psychosocial: social isolation, depression, anxiety, psychosis…etc</a:t>
            </a:r>
            <a:endParaRPr lang="en-CA">
              <a:uFillTx/>
              <a:latin typeface="Calibri" charset="0"/>
            </a:endParaRPr>
          </a:p>
          <a:p>
            <a:pPr eaLnBrk="1" hangingPunct="1">
              <a:lnSpc>
                <a:spcPct val="90000"/>
              </a:lnSpc>
              <a:spcBef>
                <a:spcPct val="0"/>
              </a:spcBef>
            </a:pPr>
            <a:r>
              <a:rPr lang="en-US">
                <a:uFillTx/>
                <a:latin typeface="Calibri" charset="0"/>
              </a:rPr>
              <a:t> </a:t>
            </a:r>
            <a:endParaRPr lang="en-CA">
              <a:uFillTx/>
              <a:latin typeface="Calibri" charset="0"/>
            </a:endParaRPr>
          </a:p>
          <a:p>
            <a:pPr eaLnBrk="1" hangingPunct="1">
              <a:lnSpc>
                <a:spcPct val="90000"/>
              </a:lnSpc>
              <a:spcBef>
                <a:spcPct val="0"/>
              </a:spcBef>
            </a:pPr>
            <a:r>
              <a:rPr lang="en-US">
                <a:uFillTx/>
                <a:latin typeface="Calibri" charset="0"/>
              </a:rPr>
              <a:t>Physical: concomitant medical conditions are often substance-related, e.g. thrombophlebitis, bacterial endocarditis, acquired immune deficiency syndrome (AIDS), infectious hepatitis, abscesses.</a:t>
            </a:r>
            <a:endParaRPr lang="en-CA">
              <a:uFillTx/>
              <a:latin typeface="Calibri" charset="0"/>
            </a:endParaRPr>
          </a:p>
          <a:p>
            <a:pPr eaLnBrk="1" hangingPunct="1">
              <a:lnSpc>
                <a:spcPct val="90000"/>
              </a:lnSpc>
              <a:spcBef>
                <a:spcPct val="0"/>
              </a:spcBef>
            </a:pPr>
            <a:r>
              <a:rPr lang="en-US">
                <a:uFillTx/>
                <a:latin typeface="Calibri" charset="0"/>
              </a:rPr>
              <a:t> </a:t>
            </a:r>
            <a:endParaRPr lang="en-CA">
              <a:uFillTx/>
              <a:latin typeface="Calibri" charset="0"/>
            </a:endParaRPr>
          </a:p>
        </p:txBody>
      </p:sp>
      <p:sp>
        <p:nvSpPr>
          <p:cNvPr id="17412" name="Slide Number Placeholder 3"/>
          <p:cNvSpPr>
            <a:spLocks noGrp="1"/>
          </p:cNvSpPr>
          <p:nvPr>
            <p:ph type="sldNum" sz="quarter" idx="5"/>
          </p:nvPr>
        </p:nvSpPr>
        <p:spPr bwMode="auto">
          <a:ln>
            <a:miter lim="800000"/>
          </a:ln>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9633C6FA-D97A-264B-A0F0-D52639ECCCD9}" type="slidenum">
              <a:rPr lang="en-CA">
                <a:uFillTx/>
                <a:latin typeface="Calibri" charset="0"/>
              </a:rPr>
              <a:pPr eaLnBrk="1" hangingPunct="1"/>
              <a:t>10</a:t>
            </a:fld>
            <a:endParaRPr lang="en-CA">
              <a:uFillTx/>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uFillTx/>
                <a:latin typeface="Calibri" charset="0"/>
              </a:rPr>
              <a:t>Substance abuse frequently coexists with personality disorders (e.g. borderline, antisocial), and with other psychiatric disorders such as depression, anxiety or psychotic conditions</a:t>
            </a:r>
            <a:endParaRPr lang="en-CA">
              <a:uFillTx/>
              <a:latin typeface="Calibri" charset="0"/>
            </a:endParaRPr>
          </a:p>
          <a:p>
            <a:endParaRPr lang="en-CA">
              <a:uFillTx/>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AB32EE7A-895C-C049-938A-25D222160964}" type="slidenum">
              <a:rPr lang="en-CA">
                <a:uFillTx/>
                <a:latin typeface="Calibri" charset="0"/>
              </a:rPr>
              <a:pPr eaLnBrk="1" hangingPunct="1"/>
              <a:t>13</a:t>
            </a:fld>
            <a:endParaRPr lang="en-CA">
              <a:uFillTx/>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uFillTx/>
                <a:latin typeface="Calibri" charset="0"/>
              </a:rPr>
              <a:t>alcohol potentiate the effects of other drugs with central depressant effect</a:t>
            </a:r>
            <a:r>
              <a:rPr lang="cs-CZ">
                <a:uFillTx/>
                <a:latin typeface="Calibri" charset="0"/>
              </a:rPr>
              <a:t>s</a:t>
            </a:r>
            <a:r>
              <a:rPr lang="en-GB">
                <a:uFillTx/>
                <a:latin typeface="Calibri" charset="0"/>
              </a:rPr>
              <a:t> – barbiturates, benzodiazepines, H</a:t>
            </a:r>
            <a:r>
              <a:rPr lang="en-GB" baseline="-25000">
                <a:uFillTx/>
                <a:latin typeface="Calibri" charset="0"/>
              </a:rPr>
              <a:t>1</a:t>
            </a:r>
            <a:r>
              <a:rPr lang="en-GB">
                <a:uFillTx/>
                <a:latin typeface="Calibri" charset="0"/>
              </a:rPr>
              <a:t>-anithistamines</a:t>
            </a:r>
          </a:p>
          <a:p>
            <a:r>
              <a:rPr lang="en-US" b="1">
                <a:uFillTx/>
                <a:latin typeface="Calibri" charset="0"/>
              </a:rPr>
              <a:t>Alcohol intoxication:</a:t>
            </a:r>
            <a:endParaRPr lang="en-CA">
              <a:uFillTx/>
              <a:latin typeface="Calibri" charset="0"/>
            </a:endParaRPr>
          </a:p>
          <a:p>
            <a:r>
              <a:rPr lang="en-US">
                <a:uFillTx/>
                <a:latin typeface="Calibri" charset="0"/>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uFillTx/>
              <a:latin typeface="Calibri" charset="0"/>
            </a:endParaRPr>
          </a:p>
          <a:p>
            <a:r>
              <a:rPr lang="en-US">
                <a:uFillTx/>
                <a:latin typeface="Calibri" charset="0"/>
              </a:rPr>
              <a:t> </a:t>
            </a:r>
            <a:endParaRPr lang="en-CA">
              <a:uFillTx/>
              <a:latin typeface="Calibri" charset="0"/>
            </a:endParaRPr>
          </a:p>
          <a:p>
            <a:endParaRPr lang="en-CA">
              <a:uFillTx/>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9EC9C7E3-B540-7148-BDA0-7F608CE6E9D9}" type="slidenum">
              <a:rPr lang="en-CA">
                <a:uFillTx/>
                <a:latin typeface="Calibri" charset="0"/>
              </a:rPr>
              <a:pPr eaLnBrk="1" hangingPunct="1"/>
              <a:t>19</a:t>
            </a:fld>
            <a:endParaRPr lang="en-CA">
              <a:uFillTx/>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ln>
        </p:spPr>
      </p:sp>
      <p:sp>
        <p:nvSpPr>
          <p:cNvPr id="21507" name="Rectangle 3"/>
          <p:cNvSpPr>
            <a:spLocks noGrp="1" noChangeArrowheads="1"/>
          </p:cNvSpPr>
          <p:nvPr>
            <p:ph type="body" idx="1"/>
          </p:nvPr>
        </p:nvSpPr>
        <p:spPr>
          <a:xfrm>
            <a:off x="228600" y="4343400"/>
            <a:ext cx="6629400" cy="4614863"/>
          </a:xfrm>
        </p:spPr>
        <p:txBody>
          <a:bodyPr wrap="square" numCol="1" anchor="t" anchorCtr="0" compatLnSpc="1">
            <a:prstTxWarp prst="textNoShape">
              <a:avLst/>
            </a:prstTxWarp>
          </a:bodyPr>
          <a:lstStyle/>
          <a:p>
            <a:pPr marL="228600" indent="-228600"/>
            <a:r>
              <a:rPr lang="en-US" sz="1000" b="1">
                <a:uFillTx/>
                <a:latin typeface="Arial" charset="0"/>
              </a:rPr>
              <a:t>SLIDE 4</a:t>
            </a:r>
            <a:r>
              <a:rPr lang="en-US" sz="1000">
                <a:uFillTx/>
                <a:latin typeface="Arial" charset="0"/>
              </a:rPr>
              <a:t>.  Before we discuss these three categories, I would like to start with a few brief words about the scope of the problem of alcohol abuse and dependence; that is, what kind of disorder are we talking about when we talk about alcoholism.</a:t>
            </a:r>
          </a:p>
          <a:p>
            <a:pPr marL="228600" indent="-228600"/>
            <a:r>
              <a:rPr lang="en-US" sz="1000">
                <a:uFillTx/>
                <a:latin typeface="Arial" charset="0"/>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marL="228600" indent="-228600"/>
            <a:r>
              <a:rPr lang="en-US" sz="1000">
                <a:uFillTx/>
                <a:latin typeface="Arial" charset="0"/>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marL="228600" indent="-228600"/>
            <a:r>
              <a:rPr lang="en-US" sz="1000">
                <a:uFillTx/>
                <a:latin typeface="Arial" charset="0"/>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lang="ja-JP" altLang="en-US" sz="1000">
                <a:uFillTx/>
                <a:latin typeface="Arial" charset="0"/>
              </a:rPr>
              <a:t>’</a:t>
            </a:r>
            <a:r>
              <a:rPr lang="en-US" sz="1000">
                <a:uFillTx/>
                <a:latin typeface="Arial" charset="0"/>
              </a:rPr>
              <a:t>s a link to the news story on the web site).</a:t>
            </a:r>
          </a:p>
          <a:p>
            <a:pPr marL="228600" indent="-228600"/>
            <a:r>
              <a:rPr lang="en-US" sz="1000">
                <a:uFillTx/>
                <a:latin typeface="Arial" charset="0"/>
              </a:rPr>
              <a:t>And if alcoholics aren</a:t>
            </a:r>
            <a:r>
              <a:rPr lang="ja-JP" altLang="en-US" sz="1000">
                <a:uFillTx/>
                <a:latin typeface="Arial" charset="0"/>
              </a:rPr>
              <a:t>’</a:t>
            </a:r>
            <a:r>
              <a:rPr lang="en-US" sz="1000">
                <a:uFillTx/>
                <a:latin typeface="Arial" charset="0"/>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marL="228600" indent="-228600"/>
            <a:r>
              <a:rPr lang="en-US" sz="1000">
                <a:uFillTx/>
                <a:latin typeface="Arial" charset="0"/>
              </a:rPr>
              <a:t>And here</a:t>
            </a:r>
            <a:r>
              <a:rPr lang="ja-JP" altLang="en-US" sz="1000">
                <a:uFillTx/>
                <a:latin typeface="Arial" charset="0"/>
              </a:rPr>
              <a:t>’</a:t>
            </a:r>
            <a:r>
              <a:rPr lang="en-US" sz="1000">
                <a:uFillTx/>
                <a:latin typeface="Arial" charset="0"/>
              </a:rPr>
              <a:t>s what will kill you:  accidents (MVAs, overdose), acts of violence (suicide, homicide), and today</a:t>
            </a:r>
            <a:r>
              <a:rPr lang="ja-JP" altLang="en-US" sz="1000">
                <a:uFillTx/>
                <a:latin typeface="Arial" charset="0"/>
              </a:rPr>
              <a:t>’</a:t>
            </a:r>
            <a:r>
              <a:rPr lang="en-US" sz="1000">
                <a:uFillTx/>
                <a:latin typeface="Arial" charset="0"/>
              </a:rPr>
              <a:t>s subject, major medical illnesses (like esophageal varices, cancers, heart failure/MIs, cirrhosis).</a:t>
            </a:r>
          </a:p>
          <a:p>
            <a:pPr marL="228600" indent="-228600">
              <a:buFontTx/>
              <a:buChar char="•"/>
            </a:pPr>
            <a:r>
              <a:rPr lang="en-US" sz="1000">
                <a:uFillTx/>
                <a:latin typeface="Calibri" charset="0"/>
              </a:rPr>
              <a:t>15% ( 1/7) on people in this room will become alcohol dependent</a:t>
            </a:r>
          </a:p>
          <a:p>
            <a:pPr marL="228600" indent="-228600">
              <a:buFontTx/>
              <a:buChar char="•"/>
            </a:pPr>
            <a:r>
              <a:rPr lang="en-US" sz="1000">
                <a:uFillTx/>
                <a:latin typeface="Calibri" charset="0"/>
              </a:rPr>
              <a:t>In the outpatient setting, alcoholics are twice as likely to consult a PCP than nonalcoholics</a:t>
            </a:r>
          </a:p>
          <a:p>
            <a:pPr marL="228600" indent="-228600">
              <a:buFontTx/>
              <a:buChar char="•"/>
            </a:pPr>
            <a:r>
              <a:rPr lang="en-US" sz="1000">
                <a:uFillTx/>
                <a:latin typeface="Calibri" charset="0"/>
              </a:rPr>
              <a:t>Here</a:t>
            </a:r>
            <a:r>
              <a:rPr lang="ja-JP" altLang="en-US" sz="1000">
                <a:uFillTx/>
                <a:latin typeface="Calibri" charset="0"/>
              </a:rPr>
              <a:t>’</a:t>
            </a:r>
            <a:r>
              <a:rPr lang="en-US" sz="1000">
                <a:uFillTx/>
                <a:latin typeface="Calibri" charset="0"/>
              </a:rPr>
              <a:t>s what will kill you: accidents (MVAs, OD), major medical illnesses (cirrhosis, MI-CHF, varicies), acts of violence (suicides/homicides)</a:t>
            </a:r>
            <a:endParaRPr lang="en-US" sz="1000">
              <a:uFillTx/>
              <a:latin typeface="Arial" charset="0"/>
            </a:endParaRPr>
          </a:p>
          <a:p>
            <a:pPr marL="228600" indent="-228600"/>
            <a:r>
              <a:rPr lang="en-US">
                <a:uFillTx/>
                <a:latin typeface="Calibri" charset="0"/>
              </a:rPr>
              <a:t>Alcohol abuse may mean any one of the following specific terms:</a:t>
            </a:r>
            <a:endParaRPr lang="en-CA">
              <a:uFillTx/>
              <a:latin typeface="Calibri" charset="0"/>
            </a:endParaRPr>
          </a:p>
          <a:p>
            <a:pPr marL="228600" indent="-228600"/>
            <a:r>
              <a:rPr lang="en-US" b="1">
                <a:uFillTx/>
                <a:latin typeface="Calibri" charset="0"/>
              </a:rPr>
              <a:t>Excessive consumption:</a:t>
            </a:r>
            <a:r>
              <a:rPr lang="en-US">
                <a:uFillTx/>
                <a:latin typeface="Calibri" charset="0"/>
              </a:rPr>
              <a:t> harmful use.</a:t>
            </a:r>
            <a:endParaRPr lang="en-CA">
              <a:uFillTx/>
              <a:latin typeface="Calibri" charset="0"/>
            </a:endParaRPr>
          </a:p>
          <a:p>
            <a:pPr marL="228600" indent="-228600"/>
            <a:r>
              <a:rPr lang="en-US" b="1">
                <a:uFillTx/>
                <a:latin typeface="Calibri" charset="0"/>
              </a:rPr>
              <a:t>Problem drinking:</a:t>
            </a:r>
            <a:r>
              <a:rPr lang="en-US">
                <a:uFillTx/>
                <a:latin typeface="Calibri" charset="0"/>
              </a:rPr>
              <a:t> drinking that has caused disability, but     not dependence.</a:t>
            </a:r>
            <a:endParaRPr lang="en-CA">
              <a:uFillTx/>
              <a:latin typeface="Calibri" charset="0"/>
            </a:endParaRPr>
          </a:p>
          <a:p>
            <a:pPr marL="228600" indent="-228600"/>
            <a:r>
              <a:rPr lang="en-US" b="1">
                <a:uFillTx/>
                <a:latin typeface="Calibri" charset="0"/>
              </a:rPr>
              <a:t>Alcohol dependence:</a:t>
            </a:r>
            <a:r>
              <a:rPr lang="en-US">
                <a:uFillTx/>
                <a:latin typeface="Calibri" charset="0"/>
              </a:rPr>
              <a:t> which usually denotes alcoholism.</a:t>
            </a:r>
            <a:endParaRPr lang="en-CA">
              <a:uFillTx/>
              <a:latin typeface="Calibri" charset="0"/>
            </a:endParaRPr>
          </a:p>
          <a:p>
            <a:pPr marL="228600" indent="-228600"/>
            <a:r>
              <a:rPr lang="en-US" b="1">
                <a:uFillTx/>
                <a:latin typeface="Calibri" charset="0"/>
              </a:rPr>
              <a:t>Alcohol-related disability:</a:t>
            </a:r>
            <a:r>
              <a:rPr lang="en-US">
                <a:uFillTx/>
                <a:latin typeface="Calibri" charset="0"/>
              </a:rPr>
              <a:t> physical, mental and social.</a:t>
            </a:r>
            <a:endParaRPr lang="en-CA">
              <a:uFillTx/>
              <a:latin typeface="Calibri" charset="0"/>
            </a:endParaRPr>
          </a:p>
          <a:p>
            <a:pPr marL="228600" indent="-228600"/>
            <a:r>
              <a:rPr lang="en-US">
                <a:uFillTx/>
                <a:latin typeface="Calibri" charset="0"/>
              </a:rPr>
              <a:t> </a:t>
            </a:r>
            <a:endParaRPr lang="en-CA">
              <a:uFillTx/>
              <a:latin typeface="Calibri" charset="0"/>
            </a:endParaRPr>
          </a:p>
          <a:p>
            <a:pPr marL="228600" indent="-228600"/>
            <a:r>
              <a:rPr lang="en-US">
                <a:uFillTx/>
                <a:latin typeface="Calibri" charset="0"/>
              </a:rPr>
              <a:t>Alcohol is the major substance of abuse all over the world.  Mixed abused of alcohol and other substances is very common.  Recreational alcohol drinking gradually grades into problem drinking and dependence.</a:t>
            </a:r>
            <a:endParaRPr lang="en-CA">
              <a:uFillTx/>
              <a:latin typeface="Calibri" charset="0"/>
            </a:endParaRPr>
          </a:p>
          <a:p>
            <a:pPr marL="228600" indent="-228600"/>
            <a:r>
              <a:rPr lang="en-US">
                <a:uFillTx/>
                <a:latin typeface="Calibri" charset="0"/>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uFillTx/>
              <a:latin typeface="Calibri" charset="0"/>
            </a:endParaRPr>
          </a:p>
          <a:p>
            <a:pPr marL="228600" indent="-228600"/>
            <a:r>
              <a:rPr lang="en-US">
                <a:uFillTx/>
                <a:latin typeface="Calibri" charset="0"/>
              </a:rPr>
              <a:t>Alcohol depresses the central nervous system.  Clinically, it may appear to be a stimulant because of early disinhibition due to suppression of inhibitory control mechanisms.</a:t>
            </a:r>
            <a:endParaRPr lang="en-CA">
              <a:uFillTx/>
              <a:latin typeface="Calibri" charset="0"/>
            </a:endParaRPr>
          </a:p>
          <a:p>
            <a:pPr marL="228600" indent="-228600"/>
            <a:r>
              <a:rPr lang="en-US">
                <a:uFillTx/>
                <a:latin typeface="Calibri" charset="0"/>
              </a:rPr>
              <a:t>Alcohol drinking may occur in the late teens but dependence is most common in those aged 40 – 55 years.</a:t>
            </a:r>
            <a:endParaRPr lang="en-CA">
              <a:uFillTx/>
              <a:latin typeface="Calibri" charset="0"/>
            </a:endParaRPr>
          </a:p>
          <a:p>
            <a:pPr marL="228600" indent="-228600">
              <a:buFontTx/>
              <a:buChar char="•"/>
            </a:pPr>
            <a:endParaRPr lang="en-US" sz="1000">
              <a:uFillTx/>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BB6F1A56-9FDE-5F45-94E6-B0A558D8BF55}" type="slidenum">
              <a:rPr lang="en-US">
                <a:uFillTx/>
                <a:latin typeface="Calibri" charset="0"/>
              </a:rPr>
              <a:pPr eaLnBrk="1" hangingPunct="1"/>
              <a:t>26</a:t>
            </a:fld>
            <a:endParaRPr lang="en-US">
              <a:uFillTx/>
              <a:latin typeface="Calibri"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uFillTx/>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19F0F108-020B-1C4C-B8E6-15EA8987EA3B}" type="slidenum">
              <a:rPr lang="en-US">
                <a:uFillTx/>
                <a:latin typeface="Calibri" charset="0"/>
              </a:rPr>
              <a:pPr eaLnBrk="1" hangingPunct="1"/>
              <a:t>27</a:t>
            </a:fld>
            <a:endParaRPr lang="en-US">
              <a:uFillTx/>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uFillTx/>
                <a:latin typeface="Arial" charset="0"/>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uFillTx/>
                <a:latin typeface="Arial" charset="0"/>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uFillTx/>
                <a:latin typeface="Arial" charset="0"/>
              </a:rPr>
              <a:t> Besides GGT, the CDT (carbohydrate deficient transferrin) test is a more expensive alternative for detecting high levels of drinking, and it is about as sensitive and specific as the GGT  .</a:t>
            </a:r>
          </a:p>
          <a:p>
            <a:r>
              <a:rPr lang="en-US">
                <a:uFillTx/>
                <a:latin typeface="Arial" charset="0"/>
              </a:rPr>
              <a:t>Reflecting alcohol</a:t>
            </a:r>
            <a:r>
              <a:rPr lang="ja-JP" altLang="en-US">
                <a:uFillTx/>
                <a:latin typeface="Arial" charset="0"/>
              </a:rPr>
              <a:t>’</a:t>
            </a:r>
            <a:r>
              <a:rPr lang="en-US">
                <a:uFillTx/>
                <a:latin typeface="Arial" charset="0"/>
              </a:rPr>
              <a:t>s effect on red blood cells,  MCV (mean corpuscular volume), a measure of how big the RBCs are, also increases with heavy drinking.</a:t>
            </a:r>
          </a:p>
          <a:p>
            <a:r>
              <a:rPr lang="en-US">
                <a:uFillTx/>
                <a:latin typeface="Arial" charset="0"/>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uFillTx/>
                <a:latin typeface="Arial" charset="0"/>
              </a:rPr>
              <a:t>Lastly, a urine toxicology screen is useful in detecting acute intoxication with alcohol or drugs, but in the case of alcohol, only relevant if the patient has ingested alcohol in the last 6-8 hours or so.</a:t>
            </a:r>
          </a:p>
          <a:p>
            <a:endParaRPr lang="en-US">
              <a:uFillTx/>
              <a:latin typeface="Arial" charset="0"/>
            </a:endParaRPr>
          </a:p>
          <a:p>
            <a:pPr>
              <a:buFontTx/>
              <a:buChar char="•"/>
            </a:pPr>
            <a:r>
              <a:rPr lang="en-US">
                <a:uFillTx/>
                <a:latin typeface="Calibri" charset="0"/>
              </a:rPr>
              <a:t>Alimentary/stomach – gastritis, PUD – acute GI bleed, Mallory-Weiss tears, cancers</a:t>
            </a:r>
          </a:p>
          <a:p>
            <a:pPr>
              <a:buFontTx/>
              <a:buChar char="•"/>
            </a:pPr>
            <a:r>
              <a:rPr lang="en-US">
                <a:uFillTx/>
                <a:latin typeface="Calibri" charset="0"/>
              </a:rPr>
              <a:t>Thus, next time someone comes into your office with GI symptoms</a:t>
            </a:r>
          </a:p>
          <a:p>
            <a:pPr>
              <a:buFontTx/>
              <a:buChar char="•"/>
            </a:pPr>
            <a:r>
              <a:rPr lang="en-US">
                <a:uFillTx/>
                <a:latin typeface="Calibri" charset="0"/>
              </a:rPr>
              <a:t>Liver – fatty liver, alcoholic hepatitis, cirrhosis (15%) - &gt; portal HTN - &gt; varices/acute bleeds; hepatocellular cancer</a:t>
            </a:r>
          </a:p>
          <a:p>
            <a:pPr>
              <a:buFontTx/>
              <a:buChar char="•"/>
            </a:pPr>
            <a:r>
              <a:rPr lang="en-US">
                <a:uFillTx/>
                <a:latin typeface="Calibri" charset="0"/>
              </a:rPr>
              <a:t>Pancreas – pancreatitis, cancer</a:t>
            </a:r>
          </a:p>
          <a:p>
            <a:pPr>
              <a:buFontTx/>
              <a:buChar char="•"/>
            </a:pPr>
            <a:r>
              <a:rPr lang="en-US">
                <a:uFillTx/>
                <a:latin typeface="Calibri" charset="0"/>
              </a:rPr>
              <a:t> CV – can lead to arrhythmias</a:t>
            </a:r>
          </a:p>
          <a:p>
            <a:pPr>
              <a:buFontTx/>
              <a:buChar char="•"/>
            </a:pPr>
            <a:r>
              <a:rPr lang="en-US">
                <a:uFillTx/>
                <a:latin typeface="Calibri" charset="0"/>
              </a:rPr>
              <a:t>Thus, the next time a patient comes into your office with chest pain/SOB, among the things that you should consider in the differential is alcoholism.  However, cardiac effects not likely detected early.</a:t>
            </a:r>
          </a:p>
          <a:p>
            <a:endParaRPr lang="en-US">
              <a:uFillTx/>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a:uFillTx/>
                <a:latin typeface="Calibri" charset="0"/>
              </a:rPr>
              <a:t>The conscious patient:</a:t>
            </a:r>
            <a:endParaRPr lang="en-CA" sz="1100">
              <a:uFillTx/>
              <a:latin typeface="Calibri" charset="0"/>
            </a:endParaRPr>
          </a:p>
          <a:p>
            <a:pPr lvl="1">
              <a:lnSpc>
                <a:spcPct val="90000"/>
              </a:lnSpc>
            </a:pPr>
            <a:r>
              <a:rPr lang="en-US" sz="1100">
                <a:uFillTx/>
                <a:latin typeface="Calibri" charset="0"/>
              </a:rPr>
              <a:t>observation, with protective and supportive approach </a:t>
            </a:r>
            <a:endParaRPr lang="en-CA" sz="1100">
              <a:uFillTx/>
              <a:latin typeface="Calibri" charset="0"/>
            </a:endParaRPr>
          </a:p>
          <a:p>
            <a:pPr lvl="1">
              <a:lnSpc>
                <a:spcPct val="90000"/>
              </a:lnSpc>
            </a:pPr>
            <a:r>
              <a:rPr lang="en-US" sz="1100">
                <a:uFillTx/>
                <a:latin typeface="Calibri" charset="0"/>
              </a:rPr>
              <a:t>In case of agitation, hyperactivity or risk of violence: restrain the patient and give antipsychotic drugs (e.g. haloperidor or droperidol 5 – 10 mg  im)</a:t>
            </a:r>
            <a:endParaRPr lang="en-CA" sz="1100">
              <a:uFillTx/>
              <a:latin typeface="Calibri" charset="0"/>
            </a:endParaRPr>
          </a:p>
          <a:p>
            <a:pPr lvl="1">
              <a:lnSpc>
                <a:spcPct val="90000"/>
              </a:lnSpc>
            </a:pPr>
            <a:r>
              <a:rPr lang="en-US" sz="1100">
                <a:uFillTx/>
                <a:latin typeface="Calibri" charset="0"/>
              </a:rPr>
              <a:t>Sedatives are better avoided because they may potentiate depressant effects of alcohol on the central nervous system.</a:t>
            </a:r>
            <a:endParaRPr lang="en-CA" sz="1100">
              <a:uFillTx/>
              <a:latin typeface="Calibri" charset="0"/>
            </a:endParaRPr>
          </a:p>
          <a:p>
            <a:pPr lvl="1">
              <a:lnSpc>
                <a:spcPct val="90000"/>
              </a:lnSpc>
            </a:pPr>
            <a:r>
              <a:rPr lang="en-US" sz="1100">
                <a:uFillTx/>
                <a:latin typeface="Calibri" charset="0"/>
              </a:rPr>
              <a:t>Wait for the alcohol to be metabolized.</a:t>
            </a:r>
            <a:endParaRPr lang="en-CA" sz="1100">
              <a:uFillTx/>
              <a:latin typeface="Calibri" charset="0"/>
            </a:endParaRPr>
          </a:p>
          <a:p>
            <a:pPr lvl="2">
              <a:lnSpc>
                <a:spcPct val="90000"/>
              </a:lnSpc>
            </a:pPr>
            <a:r>
              <a:rPr lang="en-US" sz="1100">
                <a:uFillTx/>
                <a:latin typeface="Calibri" charset="0"/>
              </a:rPr>
              <a:t>The unconscious patient:</a:t>
            </a:r>
            <a:endParaRPr lang="en-CA" sz="1100">
              <a:uFillTx/>
              <a:latin typeface="Calibri" charset="0"/>
            </a:endParaRPr>
          </a:p>
          <a:p>
            <a:pPr>
              <a:lnSpc>
                <a:spcPct val="90000"/>
              </a:lnSpc>
            </a:pPr>
            <a:r>
              <a:rPr lang="en-US" sz="1100">
                <a:uFillTx/>
                <a:latin typeface="Calibri" charset="0"/>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uFillTx/>
              <a:latin typeface="Calibri" charset="0"/>
            </a:endParaRPr>
          </a:p>
          <a:p>
            <a:pPr>
              <a:lnSpc>
                <a:spcPct val="90000"/>
              </a:lnSpc>
            </a:pPr>
            <a:r>
              <a:rPr lang="en-US" sz="1100" b="1">
                <a:uFillTx/>
                <a:latin typeface="Calibri" charset="0"/>
              </a:rPr>
              <a:t>Maintaining Abstinence:</a:t>
            </a:r>
          </a:p>
          <a:p>
            <a:pPr>
              <a:lnSpc>
                <a:spcPct val="90000"/>
              </a:lnSpc>
            </a:pPr>
            <a:r>
              <a:rPr lang="en-GB" sz="1100" b="1">
                <a:solidFill>
                  <a:srgbClr val="FFCC66"/>
                </a:solidFill>
                <a:uFillTx/>
                <a:latin typeface="Calibri" charset="0"/>
              </a:rPr>
              <a:t>Disulfiram</a:t>
            </a:r>
            <a:r>
              <a:rPr lang="en-GB" sz="1100">
                <a:uFillTx/>
                <a:latin typeface="Calibri" charset="0"/>
              </a:rPr>
              <a:t> – blockade of aldehydedehydrogenase </a:t>
            </a:r>
            <a:r>
              <a:rPr lang="en-GB" sz="1100">
                <a:uFillTx/>
                <a:latin typeface="Calibri" charset="0"/>
                <a:sym typeface="Symbol" charset="0"/>
              </a:rPr>
              <a:t> </a:t>
            </a:r>
            <a:r>
              <a:rPr lang="en-GB" sz="1100">
                <a:uFillTx/>
                <a:latin typeface="Calibri" charset="0"/>
              </a:rPr>
              <a:t>cummulation of acetaldehyde - nausea, flushing, tachycardia, hyperventilation, panic…</a:t>
            </a:r>
          </a:p>
          <a:p>
            <a:pPr>
              <a:lnSpc>
                <a:spcPct val="90000"/>
              </a:lnSpc>
              <a:buFont typeface="Wingdings" charset="0"/>
              <a:buNone/>
            </a:pPr>
            <a:r>
              <a:rPr lang="en-GB" sz="1100">
                <a:uFillTx/>
                <a:latin typeface="Calibri" charset="0"/>
              </a:rPr>
              <a:t>	</a:t>
            </a:r>
            <a:r>
              <a:rPr lang="en-GB" sz="1100" u="sng">
                <a:uFillTx/>
                <a:latin typeface="Calibri" charset="0"/>
              </a:rPr>
              <a:t>Aim</a:t>
            </a:r>
            <a:r>
              <a:rPr lang="en-GB" sz="1100">
                <a:uFillTx/>
                <a:latin typeface="Calibri" charset="0"/>
              </a:rPr>
              <a:t>: to make alcohol consumption unpleasant and intolerable</a:t>
            </a:r>
          </a:p>
          <a:p>
            <a:pPr>
              <a:lnSpc>
                <a:spcPct val="90000"/>
              </a:lnSpc>
            </a:pPr>
            <a:r>
              <a:rPr lang="en-GB" sz="1100" b="1">
                <a:solidFill>
                  <a:srgbClr val="FFCC66"/>
                </a:solidFill>
                <a:uFillTx/>
                <a:latin typeface="Calibri" charset="0"/>
              </a:rPr>
              <a:t>Naloxone</a:t>
            </a:r>
            <a:r>
              <a:rPr lang="en-GB" sz="1100">
                <a:solidFill>
                  <a:srgbClr val="FF6600"/>
                </a:solidFill>
                <a:uFillTx/>
                <a:latin typeface="Calibri" charset="0"/>
              </a:rPr>
              <a:t> </a:t>
            </a:r>
            <a:r>
              <a:rPr lang="en-GB" sz="1100">
                <a:uFillTx/>
                <a:latin typeface="Calibri" charset="0"/>
              </a:rPr>
              <a:t>– reduces alcohol-induced reward.</a:t>
            </a:r>
          </a:p>
          <a:p>
            <a:pPr>
              <a:lnSpc>
                <a:spcPct val="90000"/>
              </a:lnSpc>
            </a:pPr>
            <a:r>
              <a:rPr lang="en-GB" sz="1100" b="1">
                <a:solidFill>
                  <a:srgbClr val="FFCC66"/>
                </a:solidFill>
                <a:uFillTx/>
                <a:latin typeface="Calibri" charset="0"/>
              </a:rPr>
              <a:t>Acamprosate</a:t>
            </a:r>
            <a:r>
              <a:rPr lang="en-GB" sz="1100">
                <a:uFillTx/>
                <a:latin typeface="Calibri" charset="0"/>
              </a:rPr>
              <a:t> – anti-craving effects .</a:t>
            </a:r>
          </a:p>
          <a:p>
            <a:pPr>
              <a:lnSpc>
                <a:spcPct val="90000"/>
              </a:lnSpc>
            </a:pPr>
            <a:r>
              <a:rPr lang="en-GB" sz="1100">
                <a:uFillTx/>
                <a:latin typeface="Calibri" charset="0"/>
              </a:rPr>
              <a:t>The drugs used to alleviate the acute abstinence syndrome: </a:t>
            </a:r>
            <a:r>
              <a:rPr lang="en-GB" sz="1100" b="1">
                <a:solidFill>
                  <a:srgbClr val="FFCC66"/>
                </a:solidFill>
                <a:uFillTx/>
                <a:latin typeface="Calibri" charset="0"/>
              </a:rPr>
              <a:t>benzodiazepines, clonidine</a:t>
            </a:r>
            <a:r>
              <a:rPr lang="en-GB" sz="1100">
                <a:uFillTx/>
                <a:latin typeface="Calibri" charset="0"/>
              </a:rPr>
              <a:t> (inhibit</a:t>
            </a:r>
            <a:r>
              <a:rPr lang="cs-CZ" sz="1100">
                <a:uFillTx/>
                <a:latin typeface="Calibri" charset="0"/>
              </a:rPr>
              <a:t>s</a:t>
            </a:r>
            <a:r>
              <a:rPr lang="en-GB" sz="1100">
                <a:uFillTx/>
                <a:latin typeface="Calibri" charset="0"/>
              </a:rPr>
              <a:t> exaggerated neurotransmitter release) and </a:t>
            </a:r>
            <a:r>
              <a:rPr lang="en-GB" sz="1100" b="1">
                <a:solidFill>
                  <a:srgbClr val="FFCC66"/>
                </a:solidFill>
                <a:uFillTx/>
                <a:latin typeface="Calibri" charset="0"/>
              </a:rPr>
              <a:t>propranolol </a:t>
            </a:r>
            <a:r>
              <a:rPr lang="en-GB" sz="1100">
                <a:uFillTx/>
                <a:latin typeface="Calibri" charset="0"/>
              </a:rPr>
              <a:t>(blocks excessive sympathetic activity).</a:t>
            </a:r>
          </a:p>
          <a:p>
            <a:pPr>
              <a:lnSpc>
                <a:spcPct val="90000"/>
              </a:lnSpc>
            </a:pPr>
            <a:endParaRPr lang="en-CA" sz="1100">
              <a:uFillTx/>
              <a:latin typeface="Calibri" charset="0"/>
            </a:endParaRPr>
          </a:p>
          <a:p>
            <a:pPr>
              <a:lnSpc>
                <a:spcPct val="90000"/>
              </a:lnSpc>
            </a:pPr>
            <a:endParaRPr lang="en-CA" sz="1100" b="1">
              <a:uFillTx/>
              <a:latin typeface="Calibri" charset="0"/>
            </a:endParaRPr>
          </a:p>
          <a:p>
            <a:pPr>
              <a:lnSpc>
                <a:spcPct val="90000"/>
              </a:lnSpc>
            </a:pPr>
            <a:endParaRPr lang="en-US" sz="1100" b="1">
              <a:uFillTx/>
              <a:latin typeface="Calibri" charset="0"/>
            </a:endParaRPr>
          </a:p>
          <a:p>
            <a:pPr>
              <a:lnSpc>
                <a:spcPct val="90000"/>
              </a:lnSpc>
            </a:pPr>
            <a:endParaRPr lang="en-CA" sz="1100" b="1">
              <a:uFillTx/>
              <a:latin typeface="Calibri" charset="0"/>
            </a:endParaRPr>
          </a:p>
          <a:p>
            <a:pPr lvl="1">
              <a:lnSpc>
                <a:spcPct val="90000"/>
              </a:lnSpc>
            </a:pPr>
            <a:r>
              <a:rPr lang="en-US" sz="1100">
                <a:uFillTx/>
                <a:latin typeface="Calibri" charset="0"/>
              </a:rPr>
              <a:t>To explore the reasons for drinking, alternative ways are worked out. For instance, instead of using alcohol in social situations to reduced anxiety, learn anxiety management and assertiveness techniques.</a:t>
            </a:r>
            <a:endParaRPr lang="en-CA" sz="1100">
              <a:uFillTx/>
              <a:latin typeface="Calibri" charset="0"/>
            </a:endParaRPr>
          </a:p>
          <a:p>
            <a:pPr lvl="1">
              <a:lnSpc>
                <a:spcPct val="90000"/>
              </a:lnSpc>
            </a:pPr>
            <a:r>
              <a:rPr lang="en-US" sz="1100">
                <a:uFillTx/>
                <a:latin typeface="Calibri" charset="0"/>
              </a:rPr>
              <a:t>Provision of information about the hazards of alcohol</a:t>
            </a:r>
            <a:endParaRPr lang="en-CA" sz="1100">
              <a:uFillTx/>
              <a:latin typeface="Calibri" charset="0"/>
            </a:endParaRPr>
          </a:p>
          <a:p>
            <a:pPr lvl="1">
              <a:lnSpc>
                <a:spcPct val="90000"/>
              </a:lnSpc>
            </a:pPr>
            <a:r>
              <a:rPr lang="en-US" sz="1100">
                <a:uFillTx/>
                <a:latin typeface="Calibri" charset="0"/>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uFillTx/>
              <a:latin typeface="Calibri" charset="0"/>
            </a:endParaRPr>
          </a:p>
          <a:p>
            <a:pPr>
              <a:lnSpc>
                <a:spcPct val="90000"/>
              </a:lnSpc>
            </a:pPr>
            <a:r>
              <a:rPr lang="en-US" sz="1100">
                <a:uFillTx/>
                <a:latin typeface="Calibri" charset="0"/>
              </a:rPr>
              <a:t> </a:t>
            </a:r>
            <a:endParaRPr lang="en-CA" sz="1100">
              <a:uFillTx/>
              <a:latin typeface="Calibri" charset="0"/>
            </a:endParaRPr>
          </a:p>
          <a:p>
            <a:pPr>
              <a:lnSpc>
                <a:spcPct val="90000"/>
              </a:lnSpc>
            </a:pPr>
            <a:r>
              <a:rPr lang="en-US" sz="1100">
                <a:uFillTx/>
                <a:latin typeface="Calibri" charset="0"/>
              </a:rPr>
              <a:t>Alcoholics Anonymous (AA) is a voluntary supportive self-help organization of persons with alcohol-related problems.  Members attend group meetings (1-2 / week) and obtain support from one another.  The meetings involve repeated emotional confession of each person</a:t>
            </a:r>
            <a:r>
              <a:rPr lang="ja-JP" altLang="en-US" sz="1100">
                <a:uFillTx/>
                <a:latin typeface="Calibri" charset="0"/>
              </a:rPr>
              <a:t>’</a:t>
            </a:r>
            <a:r>
              <a:rPr lang="en-US" sz="1100">
                <a:uFillTx/>
                <a:latin typeface="Calibri" charset="0"/>
              </a:rPr>
              <a:t>s problems.  The organization works on the firm belief that total abstinence is the aim.</a:t>
            </a:r>
            <a:endParaRPr lang="en-CA" sz="1100">
              <a:uFillTx/>
              <a:latin typeface="Calibri" charset="0"/>
            </a:endParaRPr>
          </a:p>
          <a:p>
            <a:pPr>
              <a:lnSpc>
                <a:spcPct val="90000"/>
              </a:lnSpc>
            </a:pPr>
            <a:endParaRPr lang="en-CA" sz="1100">
              <a:uFillTx/>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03EDF7FF-FD5A-F048-9A74-BCE2EB7D8663}" type="slidenum">
              <a:rPr lang="en-CA">
                <a:uFillTx/>
                <a:latin typeface="Calibri" charset="0"/>
              </a:rPr>
              <a:pPr eaLnBrk="1" hangingPunct="1"/>
              <a:t>28</a:t>
            </a:fld>
            <a:endParaRPr lang="en-CA">
              <a:uFillTx/>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p:cNvSpPr>
          <p:nvPr/>
        </p:nvSpPr>
        <p:spPr>
          <a:xfrm>
            <a:off x="1328166" y="1295400"/>
            <a:ext cx="6487668" cy="3152887"/>
          </a:xfrm>
          <a:prstGeom prst="rect">
            <a:avLst/>
          </a:prstGeom>
          <a:ln w="3175">
            <a:solidFill>
              <a:schemeClr val="bg1"/>
            </a:solidFill>
          </a:ln>
          <a:effectLst>
            <a:outerShdw blurRad="63500" sx="100500" sy="100500" algn="ctr" rotWithShape="0">
              <a:srgbClr val="000000">
                <a:alpha val="50000"/>
              </a:srgb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uFillTx/>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uFillTx/>
                <a:latin typeface="+mj-lt"/>
                <a:ea typeface="+mj-ea"/>
                <a:cs typeface="+mj-cs"/>
              </a:defRPr>
            </a:lvl1pPr>
          </a:lstStyle>
          <a:p>
            <a:r>
              <a:rPr lang="en-CA">
                <a:uFillTx/>
              </a:rPr>
              <a:t>Click to edit Master title style</a:t>
            </a:r>
            <a:endParaRPr>
              <a:uFillTx/>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uFillTx/>
                <a:latin typeface="+mn-lt"/>
                <a:ea typeface="+mn-ea"/>
                <a:cs typeface="+mn-cs"/>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CA">
                <a:uFillTx/>
              </a:rPr>
              <a:t>Click to edit Master subtitle style</a:t>
            </a:r>
            <a:endParaRPr dirty="0">
              <a:uFillTx/>
            </a:endParaRPr>
          </a:p>
        </p:txBody>
      </p:sp>
      <p:sp>
        <p:nvSpPr>
          <p:cNvPr id="4" name="Date Placeholder 3"/>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uFillTx/>
              </a:r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uFillTx/>
              </a:defRPr>
            </a:lvl1pPr>
          </a:lstStyle>
          <a:p>
            <a:r>
              <a:rPr lang="en-CA">
                <a:uFillTx/>
              </a:rPr>
              <a:t>Click to edit Master title style</a:t>
            </a:r>
            <a:endParaRPr>
              <a:uFillTx/>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CA">
                <a:uFillTx/>
              </a:rPr>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srgbClr val="000000">
                <a:alpha val="50000"/>
              </a:srgb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uFillTx/>
                <a:latin typeface="+mn-lt"/>
                <a:ea typeface="+mn-ea"/>
                <a:cs typeface="+mn-cs"/>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en-CA">
                <a:uFillTx/>
              </a:rPr>
              <a:t>Drag picture to placeholder or click icon to add</a:t>
            </a:r>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uFillTx/>
              </a:rPr>
              <a:t>Click to edit Master title style</a:t>
            </a:r>
            <a:endParaRPr>
              <a:uFillTx/>
            </a:endParaRPr>
          </a:p>
        </p:txBody>
      </p:sp>
      <p:sp>
        <p:nvSpPr>
          <p:cNvPr id="3" name="Vertical Text Placeholder 2"/>
          <p:cNvSpPr>
            <a:spLocks noGrp="1"/>
          </p:cNvSpPr>
          <p:nvPr>
            <p:ph type="body" orient="vert" idx="1"/>
          </p:nvPr>
        </p:nvSpPr>
        <p:spPr/>
        <p:txBody>
          <a:bodyPr vert="eaVert"/>
          <a:lstStyle>
            <a:lvl5pPr>
              <a:defRPr>
                <a:uFillTx/>
              </a:defRPr>
            </a:lvl5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4" name="Date Placeholder 3"/>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a:uFillTx/>
              </a:rPr>
              <a:t>Click to edit Master title style</a:t>
            </a:r>
            <a:endParaRPr>
              <a:uFillTx/>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uFillTx/>
              </a:defRPr>
            </a:lvl5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4" name="Date Placeholder 3"/>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uFillTx/>
              </a:rPr>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endParaRPr lang="en-US">
              <a:uFillTx/>
            </a:endParaRPr>
          </a:p>
        </p:txBody>
      </p:sp>
      <p:sp>
        <p:nvSpPr>
          <p:cNvPr id="4" name="Text Placeholder 3"/>
          <p:cNvSpPr>
            <a:spLocks noGrp="1"/>
          </p:cNvSpPr>
          <p:nvPr>
            <p:ph type="body" sz="half" idx="2"/>
          </p:nvPr>
        </p:nvSpPr>
        <p:spPr>
          <a:xfrm>
            <a:off x="4648200" y="1981200"/>
            <a:ext cx="4038600" cy="4114800"/>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a:xfrm>
            <a:off x="457200" y="6245225"/>
            <a:ext cx="2133600" cy="476250"/>
          </a:xfrm>
        </p:spPr>
        <p:txBody>
          <a:bodyPr/>
          <a:lstStyle>
            <a:lvl1pPr>
              <a:defRPr>
                <a:uFillTx/>
              </a:defRPr>
            </a:lvl1pPr>
          </a:lstStyle>
          <a:p>
            <a:endParaRPr lang="en-US">
              <a:uFillTx/>
            </a:endParaRPr>
          </a:p>
        </p:txBody>
      </p:sp>
      <p:sp>
        <p:nvSpPr>
          <p:cNvPr id="6" name="Footer Placeholder 5"/>
          <p:cNvSpPr>
            <a:spLocks noGrp="1"/>
          </p:cNvSpPr>
          <p:nvPr>
            <p:ph type="ftr" sz="quarter" idx="11"/>
          </p:nvPr>
        </p:nvSpPr>
        <p:spPr>
          <a:xfrm>
            <a:off x="3124200" y="6245225"/>
            <a:ext cx="2895600" cy="476250"/>
          </a:xfrm>
        </p:spPr>
        <p:txBody>
          <a:bodyPr/>
          <a:lstStyle>
            <a:lvl1pPr>
              <a:defRPr>
                <a:uFillTx/>
              </a:defRPr>
            </a:lvl1pPr>
          </a:lstStyle>
          <a:p>
            <a:endParaRPr lang="en-US">
              <a:uFillTx/>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uFillTx/>
              </a:defRPr>
            </a:lvl1pPr>
          </a:lstStyle>
          <a:p>
            <a:fld id="{7762563E-9213-4072-A283-27FB5CB6E0DC}" type="slidenum">
              <a:rPr lang="en-US">
                <a:uFillTx/>
              </a:rPr>
              <a:pPr/>
              <a:t>‹#›</a:t>
            </a:fld>
            <a:endParaRPr lang="en-US">
              <a:uFillTx/>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uFillTx/>
              </a:rPr>
              <a:t>Click to edit Master title style</a:t>
            </a:r>
            <a:endParaRPr>
              <a:uFillTx/>
            </a:endParaRPr>
          </a:p>
        </p:txBody>
      </p:sp>
      <p:sp>
        <p:nvSpPr>
          <p:cNvPr id="3" name="Content Placeholder 2"/>
          <p:cNvSpPr>
            <a:spLocks noGrp="1"/>
          </p:cNvSpPr>
          <p:nvPr>
            <p:ph idx="1"/>
          </p:nvPr>
        </p:nvSpPr>
        <p:spPr/>
        <p:txBody>
          <a:bodyPr/>
          <a:lstStyle>
            <a:lvl5pPr>
              <a:defRPr>
                <a:uFillTx/>
              </a:defRPr>
            </a:lvl5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4" name="Date Placeholder 3"/>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a:uFillTx/>
              </a:rPr>
              <a:t>Click to edit Master title style</a:t>
            </a:r>
            <a:endParaRPr dirty="0">
              <a:uFillTx/>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CA">
                <a:uFillTx/>
              </a:rPr>
              <a:t>Click to edit Master subtitle style</a:t>
            </a:r>
            <a:endParaRPr dirty="0">
              <a:uFillTx/>
            </a:endParaRPr>
          </a:p>
        </p:txBody>
      </p:sp>
      <p:sp>
        <p:nvSpPr>
          <p:cNvPr id="4" name="Date Placeholder 3"/>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srgbClr val="000000">
                <a:alpha val="50000"/>
              </a:srgbClr>
            </a:outerShdw>
          </a:effectLst>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en-CA">
                <a:uFillTx/>
              </a:rPr>
              <a:t>Drag picture to placeholder or click icon to add</a:t>
            </a:r>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uFillTx/>
              </a:defRPr>
            </a:lvl1pPr>
          </a:lstStyle>
          <a:p>
            <a:r>
              <a:rPr lang="en-CA">
                <a:uFillTx/>
              </a:rPr>
              <a:t>Click to edit Master title style</a:t>
            </a:r>
            <a:endParaRPr>
              <a:uFillTx/>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CA">
                <a:uFillTx/>
              </a:rPr>
              <a:t>Click to edit Master text styles</a:t>
            </a:r>
          </a:p>
        </p:txBody>
      </p:sp>
      <p:sp>
        <p:nvSpPr>
          <p:cNvPr id="4" name="Date Placeholder 3"/>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a:uFillTx/>
              </a:rPr>
              <a:t>Click to edit Master title style</a:t>
            </a:r>
            <a:endParaRPr>
              <a:uFillTx/>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5" name="Date Placeholder 4"/>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uFillTx/>
              </a:defRPr>
            </a:lvl1pPr>
          </a:lstStyle>
          <a:p>
            <a:r>
              <a:rPr lang="en-CA">
                <a:uFillTx/>
              </a:rPr>
              <a:t>Click to edit Master title style</a:t>
            </a:r>
            <a:endParaRPr>
              <a:uFillTx/>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CA">
                <a:uFillTx/>
              </a:rPr>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600">
                <a:uFillTx/>
              </a:defRPr>
            </a:lvl6pPr>
            <a:lvl7pPr>
              <a:defRPr sz="1600">
                <a:uFillTx/>
              </a:defRPr>
            </a:lvl7pPr>
            <a:lvl8pPr>
              <a:defRPr sz="1600">
                <a:uFillTx/>
              </a:defRPr>
            </a:lvl8pPr>
            <a:lvl9pPr>
              <a:defRPr sz="1600">
                <a:uFillTx/>
              </a:defRPr>
            </a:lvl9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CA">
                <a:uFillTx/>
              </a:rPr>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600">
                <a:uFillTx/>
              </a:defRPr>
            </a:lvl6pPr>
            <a:lvl7pPr>
              <a:defRPr sz="1600">
                <a:uFillTx/>
              </a:defRPr>
            </a:lvl7pPr>
            <a:lvl8pPr>
              <a:defRPr sz="1600">
                <a:uFillTx/>
              </a:defRPr>
            </a:lvl8pPr>
            <a:lvl9pPr>
              <a:defRPr sz="1600">
                <a:uFillTx/>
              </a:defRPr>
            </a:lvl9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7" name="Date Placeholder 6"/>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uFillTx/>
              </a:rPr>
              <a:t>Click to edit Master title style</a:t>
            </a:r>
            <a:endParaRPr>
              <a:uFillTx/>
            </a:endParaRPr>
          </a:p>
        </p:txBody>
      </p:sp>
      <p:sp>
        <p:nvSpPr>
          <p:cNvPr id="3" name="Date Placeholder 2"/>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uFillTx/>
              </a:defRPr>
            </a:lvl1pPr>
          </a:lstStyle>
          <a:p>
            <a:r>
              <a:rPr lang="en-CA">
                <a:uFillTx/>
              </a:rPr>
              <a:t>Click to edit Master title style</a:t>
            </a:r>
            <a:endParaRPr>
              <a:uFillTx/>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uFillTx/>
              </a:defRPr>
            </a:lvl1pPr>
            <a:lvl2pPr>
              <a:defRPr sz="2000">
                <a:uFillTx/>
              </a:defRPr>
            </a:lvl2pPr>
            <a:lvl3pPr>
              <a:defRPr sz="1800">
                <a:uFillTx/>
              </a:defRPr>
            </a:lvl3pPr>
            <a:lvl4pPr>
              <a:defRPr sz="1800">
                <a:uFillTx/>
              </a:defRPr>
            </a:lvl4pPr>
            <a:lvl5pPr>
              <a:defRPr sz="1800">
                <a:uFillTx/>
              </a:defRPr>
            </a:lvl5pPr>
            <a:lvl6pPr>
              <a:defRPr sz="2000">
                <a:uFillTx/>
              </a:defRPr>
            </a:lvl6pPr>
            <a:lvl7pPr>
              <a:defRPr sz="2000">
                <a:uFillTx/>
              </a:defRPr>
            </a:lvl7pPr>
            <a:lvl8pPr>
              <a:defRPr sz="2000">
                <a:uFillTx/>
              </a:defRPr>
            </a:lvl8pPr>
            <a:lvl9pPr>
              <a:defRPr sz="2000">
                <a:uFillTx/>
              </a:defRPr>
            </a:lvl9p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CA">
                <a:uFillTx/>
              </a:rPr>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uFillTx/>
              </a:rPr>
              <a:t>2/19/2020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DBFFCF3-E045-D34E-A2B9-370DEF69C656}" type="slidenum">
              <a:rPr lang="en-US" smtClean="0">
                <a:uFillTx/>
              </a:r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a:uFillTx/>
              </a:rPr>
              <a:t>Click to edit Master title style</a:t>
            </a:r>
            <a:endParaRPr>
              <a:uFillTx/>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a:uFillTx/>
              </a:rPr>
              <a:t>Click to edit Master text styles</a:t>
            </a:r>
          </a:p>
          <a:p>
            <a:pPr lvl="1"/>
            <a:r>
              <a:rPr lang="en-CA">
                <a:uFillTx/>
              </a:rPr>
              <a:t>Second level</a:t>
            </a:r>
          </a:p>
          <a:p>
            <a:pPr lvl="2"/>
            <a:r>
              <a:rPr lang="en-CA">
                <a:uFillTx/>
              </a:rPr>
              <a:t>Third level</a:t>
            </a:r>
          </a:p>
          <a:p>
            <a:pPr lvl="3"/>
            <a:r>
              <a:rPr lang="en-CA">
                <a:uFillTx/>
              </a:rPr>
              <a:t>Fourth level</a:t>
            </a:r>
          </a:p>
          <a:p>
            <a:pPr lvl="4"/>
            <a:r>
              <a:rPr lang="en-CA">
                <a:uFillTx/>
              </a:rPr>
              <a:t>Fifth level</a:t>
            </a:r>
            <a:endParaRPr dirty="0">
              <a:uFillTx/>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uFillTx/>
              </a:defRPr>
            </a:lvl1pPr>
          </a:lstStyle>
          <a:p>
            <a:fld id="{E55CD2C9-668F-7E4B-B947-A295D46DDAA3}" type="datetimeFigureOut">
              <a:rPr lang="en-US" smtClean="0">
                <a:uFillTx/>
              </a:rPr>
              <a:t>2/19/2020</a:t>
            </a:fld>
            <a:endParaRPr lang="en-US">
              <a:uFillTx/>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uFillTx/>
              </a:defRPr>
            </a:lvl1pPr>
          </a:lstStyle>
          <a:p>
            <a:endParaRPr lang="en-US">
              <a:uFillTx/>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uFillTx/>
              </a:defRPr>
            </a:lvl1pPr>
          </a:lstStyle>
          <a:p>
            <a:fld id="{5DBFFCF3-E045-D34E-A2B9-370DEF69C656}"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uFillTx/>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uFillTx/>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uFillTx/>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uFillTx/>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uFillTx/>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uFillTx/>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uFillTx/>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uFillTx/>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uFillTx/>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uFillTx/>
          <a:latin typeface="+mn-lt"/>
          <a:ea typeface="+mn-ea"/>
          <a:cs typeface="+mn-cs"/>
        </a:defRPr>
      </a:lvl9pPr>
    </p:bodyStyle>
    <p:otherStyle>
      <a:defPPr>
        <a:defRPr>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quizizz.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uFillTx/>
              </a:rPr>
              <a:t>Substance Use Disorders</a:t>
            </a:r>
          </a:p>
        </p:txBody>
      </p:sp>
      <p:sp>
        <p:nvSpPr>
          <p:cNvPr id="3" name="Subtitle 2"/>
          <p:cNvSpPr>
            <a:spLocks noGrp="1"/>
          </p:cNvSpPr>
          <p:nvPr>
            <p:ph type="subTitle" idx="1"/>
          </p:nvPr>
        </p:nvSpPr>
        <p:spPr/>
        <p:txBody>
          <a:bodyPr/>
          <a:lstStyle/>
          <a:p>
            <a:r>
              <a:rPr lang="en-US" dirty="0">
                <a:uFillTx/>
              </a:rPr>
              <a:t>By: Dr. Majid Al-</a:t>
            </a:r>
            <a:r>
              <a:rPr lang="en-US" dirty="0" err="1">
                <a:uFillTx/>
              </a:rPr>
              <a:t>Desouki</a:t>
            </a:r>
            <a:endParaRPr lang="en-US" dirty="0">
              <a:uFillTx/>
            </a:endParaRPr>
          </a:p>
          <a:p>
            <a:r>
              <a:rPr lang="en-US" dirty="0">
                <a:uFillTx/>
              </a:rPr>
              <a:t>Consultant and Clinical Assistant Professor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492125"/>
          </a:xfrm>
        </p:spPr>
        <p:txBody>
          <a:bodyPr>
            <a:normAutofit fontScale="90000"/>
          </a:bodyPr>
          <a:lstStyle/>
          <a:p>
            <a:pPr eaLnBrk="1" hangingPunct="1"/>
            <a:r>
              <a:rPr lang="en-CA">
                <a:uFillTx/>
                <a:latin typeface="Arial" charset="0"/>
                <a:cs typeface="Arial" charset="0"/>
              </a:rPr>
              <a:t>Assessement</a:t>
            </a:r>
          </a:p>
        </p:txBody>
      </p:sp>
      <p:sp>
        <p:nvSpPr>
          <p:cNvPr id="3" name="Content Placeholder 2"/>
          <p:cNvSpPr>
            <a:spLocks noGrp="1"/>
          </p:cNvSpPr>
          <p:nvPr>
            <p:ph idx="1"/>
          </p:nvPr>
        </p:nvSpPr>
        <p:spPr>
          <a:xfrm>
            <a:off x="457200" y="1268413"/>
            <a:ext cx="8229600" cy="5400675"/>
          </a:xfrm>
        </p:spPr>
        <p:txBody>
          <a:bodyPr>
            <a:normAutofit fontScale="92500" lnSpcReduction="10000"/>
          </a:bodyPr>
          <a:lstStyle/>
          <a:p>
            <a:pPr eaLnBrk="1" hangingPunct="1">
              <a:lnSpc>
                <a:spcPct val="90000"/>
              </a:lnSpc>
            </a:pPr>
            <a:r>
              <a:rPr lang="en-CA">
                <a:uFillTx/>
                <a:latin typeface="Arial" charset="0"/>
                <a:cs typeface="Arial" charset="0"/>
              </a:rPr>
              <a:t>Collateral history.</a:t>
            </a:r>
          </a:p>
          <a:p>
            <a:pPr eaLnBrk="1" hangingPunct="1">
              <a:lnSpc>
                <a:spcPct val="90000"/>
              </a:lnSpc>
            </a:pPr>
            <a:r>
              <a:rPr lang="en-US">
                <a:uFillTx/>
                <a:latin typeface="Arial" charset="0"/>
                <a:cs typeface="Arial" charset="0"/>
              </a:rPr>
              <a:t>Urine screening tests.</a:t>
            </a:r>
          </a:p>
          <a:p>
            <a:pPr eaLnBrk="1" hangingPunct="1">
              <a:lnSpc>
                <a:spcPct val="90000"/>
              </a:lnSpc>
            </a:pPr>
            <a:r>
              <a:rPr lang="en-US">
                <a:uFillTx/>
                <a:latin typeface="Arial" charset="0"/>
                <a:cs typeface="Arial" charset="0"/>
              </a:rPr>
              <a:t>blood screening tests (alcohol, barbiturates).</a:t>
            </a:r>
          </a:p>
          <a:p>
            <a:pPr eaLnBrk="1" hangingPunct="1">
              <a:lnSpc>
                <a:spcPct val="90000"/>
              </a:lnSpc>
            </a:pPr>
            <a:r>
              <a:rPr lang="en-US">
                <a:uFillTx/>
                <a:latin typeface="Arial" charset="0"/>
                <a:cs typeface="Arial" charset="0"/>
              </a:rPr>
              <a:t>Pattern of Abuse:</a:t>
            </a:r>
          </a:p>
          <a:p>
            <a:pPr eaLnBrk="1" hangingPunct="1">
              <a:lnSpc>
                <a:spcPct val="90000"/>
              </a:lnSpc>
              <a:spcBef>
                <a:spcPct val="0"/>
              </a:spcBef>
              <a:buFont typeface="Wingdings" charset="0"/>
              <a:buChar char="q"/>
            </a:pPr>
            <a:r>
              <a:rPr lang="en-US" sz="2400" b="1">
                <a:uFillTx/>
                <a:latin typeface="Arial" charset="0"/>
                <a:cs typeface="Arial" charset="0"/>
              </a:rPr>
              <a:t>What? </a:t>
            </a:r>
            <a:r>
              <a:rPr lang="en-US" sz="2400">
                <a:uFillTx/>
                <a:latin typeface="Arial" charset="0"/>
                <a:cs typeface="Arial" charset="0"/>
              </a:rPr>
              <a:t>(type, dose, route, effect: nature and duration).</a:t>
            </a:r>
            <a:endParaRPr lang="en-CA" sz="2400">
              <a:uFillTx/>
              <a:latin typeface="Arial" charset="0"/>
              <a:cs typeface="Arial" charset="0"/>
            </a:endParaRPr>
          </a:p>
          <a:p>
            <a:pPr eaLnBrk="1" hangingPunct="1">
              <a:lnSpc>
                <a:spcPct val="90000"/>
              </a:lnSpc>
              <a:spcBef>
                <a:spcPct val="0"/>
              </a:spcBef>
              <a:buFont typeface="Wingdings" charset="0"/>
              <a:buChar char="q"/>
            </a:pPr>
            <a:r>
              <a:rPr lang="en-US" sz="2400" b="1">
                <a:uFillTx/>
                <a:latin typeface="Arial" charset="0"/>
                <a:cs typeface="Arial" charset="0"/>
              </a:rPr>
              <a:t>How? </a:t>
            </a:r>
            <a:r>
              <a:rPr lang="en-US" sz="2400">
                <a:uFillTx/>
                <a:latin typeface="Arial" charset="0"/>
                <a:cs typeface="Arial" charset="0"/>
              </a:rPr>
              <a:t> (frequency, duration, how long, source, and situation)</a:t>
            </a:r>
            <a:endParaRPr lang="en-CA" sz="2400">
              <a:uFillTx/>
              <a:latin typeface="Arial" charset="0"/>
              <a:cs typeface="Arial" charset="0"/>
            </a:endParaRPr>
          </a:p>
          <a:p>
            <a:pPr eaLnBrk="1" hangingPunct="1">
              <a:lnSpc>
                <a:spcPct val="90000"/>
              </a:lnSpc>
              <a:spcBef>
                <a:spcPct val="0"/>
              </a:spcBef>
              <a:buFont typeface="Wingdings" charset="0"/>
              <a:buChar char="q"/>
            </a:pPr>
            <a:r>
              <a:rPr lang="en-US" sz="2400" b="1">
                <a:uFillTx/>
                <a:latin typeface="Arial" charset="0"/>
                <a:cs typeface="Arial" charset="0"/>
              </a:rPr>
              <a:t>Why?</a:t>
            </a:r>
            <a:r>
              <a:rPr lang="en-US" sz="2400">
                <a:uFillTx/>
                <a:latin typeface="Arial" charset="0"/>
                <a:cs typeface="Arial" charset="0"/>
              </a:rPr>
              <a:t> (? psychosocial problems).</a:t>
            </a:r>
          </a:p>
          <a:p>
            <a:pPr eaLnBrk="1" hangingPunct="1">
              <a:lnSpc>
                <a:spcPct val="90000"/>
              </a:lnSpc>
              <a:buFont typeface="Wingdings" charset="0"/>
              <a:buChar char="q"/>
            </a:pPr>
            <a:r>
              <a:rPr lang="en-US" sz="2400" b="1">
                <a:uFillTx/>
                <a:latin typeface="Arial" charset="0"/>
                <a:cs typeface="Arial" charset="0"/>
              </a:rPr>
              <a:t>Dependence?</a:t>
            </a:r>
          </a:p>
          <a:p>
            <a:pPr eaLnBrk="1" hangingPunct="1">
              <a:lnSpc>
                <a:spcPct val="90000"/>
              </a:lnSpc>
              <a:buFont typeface="Wingdings" charset="0"/>
              <a:buChar char="q"/>
            </a:pPr>
            <a:endParaRPr lang="en-US" sz="1800">
              <a:uFillTx/>
              <a:latin typeface="Arial" charset="0"/>
              <a:cs typeface="Arial" charset="0"/>
            </a:endParaRPr>
          </a:p>
          <a:p>
            <a:pPr eaLnBrk="1" hangingPunct="1">
              <a:lnSpc>
                <a:spcPct val="90000"/>
              </a:lnSpc>
            </a:pPr>
            <a:r>
              <a:rPr lang="en-US">
                <a:uFillTx/>
                <a:latin typeface="Arial" charset="0"/>
                <a:cs typeface="Arial" charset="0"/>
              </a:rPr>
              <a:t>Complications :</a:t>
            </a:r>
          </a:p>
          <a:p>
            <a:pPr eaLnBrk="1" hangingPunct="1">
              <a:lnSpc>
                <a:spcPct val="90000"/>
              </a:lnSpc>
              <a:buFont typeface="Wingdings" charset="0"/>
              <a:buChar char="q"/>
            </a:pPr>
            <a:r>
              <a:rPr lang="en-US">
                <a:uFillTx/>
                <a:latin typeface="Arial" charset="0"/>
                <a:cs typeface="Arial" charset="0"/>
              </a:rPr>
              <a:t>Psychosocial…..</a:t>
            </a:r>
          </a:p>
          <a:p>
            <a:pPr eaLnBrk="1" hangingPunct="1">
              <a:lnSpc>
                <a:spcPct val="90000"/>
              </a:lnSpc>
              <a:buFont typeface="Wingdings" charset="0"/>
              <a:buChar char="q"/>
            </a:pPr>
            <a:r>
              <a:rPr lang="en-US">
                <a:uFillTx/>
                <a:latin typeface="Arial" charset="0"/>
                <a:cs typeface="Arial" charset="0"/>
              </a:rPr>
              <a:t>Physical…..</a:t>
            </a:r>
          </a:p>
          <a:p>
            <a:pPr eaLnBrk="1" hangingPunct="1">
              <a:lnSpc>
                <a:spcPct val="90000"/>
              </a:lnSpc>
            </a:pPr>
            <a:endParaRPr lang="en-CA">
              <a:uFillTx/>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524000"/>
            <a:ext cx="6858000" cy="1600200"/>
          </a:xfrm>
        </p:spPr>
        <p:txBody>
          <a:bodyPr>
            <a:normAutofit/>
          </a:bodyPr>
          <a:lstStyle/>
          <a:p>
            <a:r>
              <a:rPr lang="en-US" dirty="0">
                <a:uFillTx/>
              </a:rPr>
              <a:t>Alcohol and Related Mental Disorders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500188"/>
          </a:xfrm>
        </p:spPr>
        <p:txBody>
          <a:bodyPr>
            <a:normAutofit fontScale="90000"/>
          </a:bodyPr>
          <a:lstStyle/>
          <a:p>
            <a:r>
              <a:rPr lang="en-CA" sz="4400" b="1">
                <a:uFillTx/>
                <a:latin typeface="Calibri" charset="0"/>
              </a:rPr>
              <a:t>Alcohol Kills More Than AIDS, TB or Violence-WHO report (Feb 2011)</a:t>
            </a:r>
            <a:br>
              <a:rPr lang="en-CA" sz="4400" b="1">
                <a:uFillTx/>
                <a:latin typeface="Calibri" charset="0"/>
              </a:rPr>
            </a:br>
            <a:endParaRPr lang="en-CA" sz="4400">
              <a:uFillTx/>
              <a:latin typeface="Calibri" charset="0"/>
            </a:endParaRPr>
          </a:p>
        </p:txBody>
      </p:sp>
      <p:sp>
        <p:nvSpPr>
          <p:cNvPr id="24579" name="Content Placeholder 2"/>
          <p:cNvSpPr>
            <a:spLocks noGrp="1"/>
          </p:cNvSpPr>
          <p:nvPr>
            <p:ph idx="1"/>
          </p:nvPr>
        </p:nvSpPr>
        <p:spPr/>
        <p:txBody>
          <a:bodyPr>
            <a:normAutofit/>
          </a:bodyPr>
          <a:lstStyle/>
          <a:p>
            <a:r>
              <a:rPr lang="en-CA" sz="2800" dirty="0">
                <a:uFillTx/>
                <a:latin typeface="Arial" charset="0"/>
                <a:cs typeface="Arial" charset="0"/>
              </a:rPr>
              <a:t>Alcohol causes nearly </a:t>
            </a:r>
            <a:r>
              <a:rPr lang="en-CA" sz="2800" dirty="0">
                <a:solidFill>
                  <a:srgbClr val="FF0000"/>
                </a:solidFill>
                <a:uFillTx/>
                <a:latin typeface="Arial" charset="0"/>
                <a:cs typeface="Arial" charset="0"/>
              </a:rPr>
              <a:t>4% of deaths worldwide</a:t>
            </a:r>
            <a:r>
              <a:rPr lang="en-CA" sz="2800" dirty="0">
                <a:uFillTx/>
                <a:latin typeface="Arial" charset="0"/>
                <a:cs typeface="Arial" charset="0"/>
              </a:rPr>
              <a:t>, more than AIDS, tuberculosis or violence.</a:t>
            </a:r>
          </a:p>
          <a:p>
            <a:r>
              <a:rPr lang="en-CA" sz="2800" dirty="0">
                <a:uFillTx/>
                <a:latin typeface="Arial" charset="0"/>
                <a:cs typeface="Arial" charset="0"/>
              </a:rPr>
              <a:t>Alcohol is </a:t>
            </a:r>
            <a:r>
              <a:rPr lang="en-CA" sz="2800" dirty="0">
                <a:solidFill>
                  <a:srgbClr val="FF0000"/>
                </a:solidFill>
                <a:uFillTx/>
                <a:latin typeface="Arial" charset="0"/>
                <a:cs typeface="Arial" charset="0"/>
              </a:rPr>
              <a:t>the world's leading risk factor for death </a:t>
            </a:r>
            <a:r>
              <a:rPr lang="en-CA" sz="2800" dirty="0">
                <a:uFillTx/>
                <a:latin typeface="Arial" charset="0"/>
                <a:cs typeface="Arial" charset="0"/>
              </a:rPr>
              <a:t>among </a:t>
            </a:r>
            <a:r>
              <a:rPr lang="en-CA" sz="2800" dirty="0">
                <a:solidFill>
                  <a:srgbClr val="FF0000"/>
                </a:solidFill>
                <a:uFillTx/>
                <a:latin typeface="Arial" charset="0"/>
                <a:cs typeface="Arial" charset="0"/>
              </a:rPr>
              <a:t>males aged 15-59</a:t>
            </a:r>
            <a:endParaRPr lang="en-CA" sz="2800" dirty="0">
              <a:uFillTx/>
              <a:latin typeface="Arial" charset="0"/>
              <a:cs typeface="Arial" charset="0"/>
            </a:endParaRPr>
          </a:p>
          <a:p>
            <a:r>
              <a:rPr lang="en-CA" sz="2800" dirty="0">
                <a:uFillTx/>
                <a:latin typeface="Arial" charset="0"/>
                <a:cs typeface="Arial" charset="0"/>
              </a:rPr>
              <a:t>Alcohol is a </a:t>
            </a:r>
            <a:r>
              <a:rPr lang="en-CA" sz="2800" dirty="0">
                <a:solidFill>
                  <a:srgbClr val="FF0000"/>
                </a:solidFill>
                <a:uFillTx/>
                <a:latin typeface="Arial" charset="0"/>
                <a:cs typeface="Arial" charset="0"/>
              </a:rPr>
              <a:t>causal factor </a:t>
            </a:r>
            <a:r>
              <a:rPr lang="en-CA" sz="2800" dirty="0">
                <a:uFillTx/>
                <a:latin typeface="Arial" charset="0"/>
                <a:cs typeface="Arial" charset="0"/>
              </a:rPr>
              <a:t>in </a:t>
            </a:r>
            <a:r>
              <a:rPr lang="en-CA" sz="2800" dirty="0">
                <a:solidFill>
                  <a:srgbClr val="FF0000"/>
                </a:solidFill>
                <a:uFillTx/>
                <a:latin typeface="Arial" charset="0"/>
                <a:cs typeface="Arial" charset="0"/>
              </a:rPr>
              <a:t>60 types of diseases and injuries</a:t>
            </a:r>
            <a:r>
              <a:rPr lang="en-CA" sz="2800" dirty="0">
                <a:uFillTx/>
                <a:latin typeface="Arial" charset="0"/>
                <a:cs typeface="Arial" charset="0"/>
              </a:rPr>
              <a:t>.</a:t>
            </a:r>
          </a:p>
          <a:p>
            <a:pPr marL="0" indent="0">
              <a:buNone/>
            </a:pPr>
            <a:endParaRPr lang="en-CA" sz="2800" dirty="0">
              <a:uFillTx/>
              <a:latin typeface="Arial" charset="0"/>
              <a:cs typeface="Arial" charset="0"/>
            </a:endParaRPr>
          </a:p>
          <a:p>
            <a:endParaRPr lang="en-CA" sz="2800" dirty="0">
              <a:uFillTx/>
              <a:latin typeface="Arial" charset="0"/>
              <a:cs typeface="Arial" charset="0"/>
            </a:endParaRPr>
          </a:p>
          <a:p>
            <a:endParaRPr lang="en-CA" sz="2800" dirty="0">
              <a:uFillTx/>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uFillTx/>
                <a:latin typeface="Arial" charset="0"/>
                <a:cs typeface="Arial" charset="0"/>
              </a:rPr>
              <a:t>Risk factors of Alcohol abuse</a:t>
            </a:r>
          </a:p>
        </p:txBody>
      </p:sp>
      <p:sp>
        <p:nvSpPr>
          <p:cNvPr id="27651" name="Content Placeholder 2"/>
          <p:cNvSpPr>
            <a:spLocks noGrp="1"/>
          </p:cNvSpPr>
          <p:nvPr>
            <p:ph idx="1"/>
          </p:nvPr>
        </p:nvSpPr>
        <p:spPr/>
        <p:txBody>
          <a:bodyPr>
            <a:normAutofit/>
          </a:bodyPr>
          <a:lstStyle/>
          <a:p>
            <a:r>
              <a:rPr lang="en-US" b="1" dirty="0">
                <a:uFillTx/>
                <a:latin typeface="Arial" charset="0"/>
                <a:cs typeface="Arial" charset="0"/>
              </a:rPr>
              <a:t>Vulnerable personality:</a:t>
            </a:r>
            <a:r>
              <a:rPr lang="en-US" dirty="0">
                <a:uFillTx/>
                <a:latin typeface="Arial" charset="0"/>
                <a:cs typeface="Arial" charset="0"/>
              </a:rPr>
              <a:t> impulsive, gregarious, less conforming, isolated or avoidant persons.</a:t>
            </a:r>
            <a:endParaRPr lang="en-CA" dirty="0">
              <a:uFillTx/>
              <a:latin typeface="Arial" charset="0"/>
              <a:cs typeface="Arial" charset="0"/>
            </a:endParaRPr>
          </a:p>
          <a:p>
            <a:r>
              <a:rPr lang="en-US" b="1" dirty="0">
                <a:uFillTx/>
                <a:latin typeface="Arial" charset="0"/>
                <a:cs typeface="Arial" charset="0"/>
              </a:rPr>
              <a:t>Vulnerable occupation:</a:t>
            </a:r>
            <a:r>
              <a:rPr lang="en-US" dirty="0">
                <a:uFillTx/>
                <a:latin typeface="Arial" charset="0"/>
                <a:cs typeface="Arial" charset="0"/>
              </a:rPr>
              <a:t> senior businessmen, journalists, doctors.</a:t>
            </a:r>
            <a:endParaRPr lang="en-CA" dirty="0">
              <a:uFillTx/>
              <a:latin typeface="Arial" charset="0"/>
              <a:cs typeface="Arial" charset="0"/>
            </a:endParaRPr>
          </a:p>
          <a:p>
            <a:r>
              <a:rPr lang="en-US" b="1" dirty="0">
                <a:uFillTx/>
                <a:latin typeface="Arial" charset="0"/>
                <a:cs typeface="Arial" charset="0"/>
              </a:rPr>
              <a:t>Psychosocial stresses:</a:t>
            </a:r>
            <a:r>
              <a:rPr lang="en-US" dirty="0">
                <a:uFillTx/>
                <a:latin typeface="Arial" charset="0"/>
                <a:cs typeface="Arial" charset="0"/>
              </a:rPr>
              <a:t> social isolation, financial, occupational or academic difficulties, and marital conflicts.</a:t>
            </a:r>
            <a:endParaRPr lang="en-CA" dirty="0">
              <a:uFillTx/>
              <a:latin typeface="Arial" charset="0"/>
              <a:cs typeface="Arial" charset="0"/>
            </a:endParaRPr>
          </a:p>
          <a:p>
            <a:r>
              <a:rPr lang="en-US" b="1" dirty="0">
                <a:uFillTx/>
                <a:latin typeface="Arial" charset="0"/>
                <a:cs typeface="Arial" charset="0"/>
              </a:rPr>
              <a:t>Emotional problems:</a:t>
            </a:r>
            <a:r>
              <a:rPr lang="en-US" dirty="0">
                <a:uFillTx/>
                <a:latin typeface="Arial" charset="0"/>
                <a:cs typeface="Arial" charset="0"/>
              </a:rPr>
              <a:t> anxiety, chronic insomnia depression.</a:t>
            </a:r>
            <a:endParaRPr lang="en-CA" dirty="0">
              <a:uFillTx/>
              <a:latin typeface="Arial" charset="0"/>
              <a:cs typeface="Arial" charset="0"/>
            </a:endParaRPr>
          </a:p>
          <a:p>
            <a:endParaRPr lang="en-CA" dirty="0">
              <a:uFillTx/>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6007"/>
          </a:xfrm>
        </p:spPr>
        <p:txBody>
          <a:bodyPr/>
          <a:lstStyle/>
          <a:p>
            <a:r>
              <a:rPr lang="en-US" dirty="0">
                <a:uFillTx/>
                <a:latin typeface="Arial" charset="0"/>
                <a:cs typeface="Arial" charset="0"/>
              </a:rPr>
              <a:t>Alcohol abuse </a:t>
            </a:r>
            <a:endParaRPr lang="en-US" dirty="0">
              <a:uFillTx/>
            </a:endParaRPr>
          </a:p>
        </p:txBody>
      </p:sp>
      <p:sp>
        <p:nvSpPr>
          <p:cNvPr id="3" name="Content Placeholder 2"/>
          <p:cNvSpPr>
            <a:spLocks noGrp="1"/>
          </p:cNvSpPr>
          <p:nvPr>
            <p:ph idx="1"/>
          </p:nvPr>
        </p:nvSpPr>
        <p:spPr/>
        <p:txBody>
          <a:bodyPr/>
          <a:lstStyle/>
          <a:p>
            <a:r>
              <a:rPr lang="en-US" b="1" dirty="0">
                <a:uFillTx/>
              </a:rPr>
              <a:t>Excessive consumption:</a:t>
            </a:r>
            <a:r>
              <a:rPr lang="en-US" dirty="0">
                <a:uFillTx/>
              </a:rPr>
              <a:t> harmful use.</a:t>
            </a:r>
            <a:r>
              <a:rPr lang="en-US" b="1" dirty="0">
                <a:uFillTx/>
              </a:rPr>
              <a:t>                                                                                                                                                 Problem drinking:</a:t>
            </a:r>
            <a:r>
              <a:rPr lang="en-US" dirty="0">
                <a:uFillTx/>
              </a:rPr>
              <a:t> drinking that has caused disability, but not dependence.</a:t>
            </a:r>
            <a:r>
              <a:rPr lang="en-US" b="1" dirty="0">
                <a:uFillTx/>
              </a:rPr>
              <a:t>                                                                            Alcohol dependence:</a:t>
            </a:r>
            <a:r>
              <a:rPr lang="en-US" dirty="0">
                <a:uFillTx/>
              </a:rPr>
              <a:t> This usually denotes alcoholism.</a:t>
            </a:r>
            <a:r>
              <a:rPr lang="en-US" b="1" dirty="0">
                <a:uFillTx/>
              </a:rPr>
              <a:t>                                                                                                                   Alcohol-related disability:</a:t>
            </a:r>
            <a:r>
              <a:rPr lang="en-US" dirty="0">
                <a:uFillTx/>
              </a:rPr>
              <a:t> physical, mental and social.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b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alcohol"/>
          <p:cNvPicPr>
            <a:picLocks noChangeAspect="1" noChangeArrowheads="1"/>
          </p:cNvPicPr>
          <p:nvPr/>
        </p:nvPicPr>
        <p:blipFill>
          <a:blip r:embed="rId2" cstate="print"/>
          <a:srcRect/>
          <a:stretch>
            <a:fillRect/>
          </a:stretch>
        </p:blipFill>
        <p:spPr bwMode="auto">
          <a:xfrm>
            <a:off x="0" y="609600"/>
            <a:ext cx="9144000" cy="5667375"/>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uFillTx/>
              </a:rPr>
              <a:t>How much is too much?</a:t>
            </a:r>
          </a:p>
        </p:txBody>
      </p:sp>
      <p:pic>
        <p:nvPicPr>
          <p:cNvPr id="92166" name="Picture 6" descr="top_awareness"/>
          <p:cNvPicPr>
            <a:picLocks noChangeAspect="1" noChangeArrowheads="1"/>
          </p:cNvPicPr>
          <p:nvPr/>
        </p:nvPicPr>
        <p:blipFill>
          <a:blip r:embed="rId2" cstate="print"/>
          <a:srcRect/>
          <a:stretch>
            <a:fillRect/>
          </a:stretch>
        </p:blipFill>
        <p:spPr bwMode="auto">
          <a:xfrm>
            <a:off x="2438400" y="1676400"/>
            <a:ext cx="4572000" cy="43132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ox(in)">
                                      <p:cBhvr>
                                        <p:cTn id="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762000"/>
          </a:xfrm>
        </p:spPr>
        <p:txBody>
          <a:bodyPr>
            <a:normAutofit fontScale="90000"/>
          </a:bodyPr>
          <a:lstStyle/>
          <a:p>
            <a:r>
              <a:rPr lang="en-US" sz="3200">
                <a:uFillTx/>
              </a:rPr>
              <a:t>Clinical presentation</a:t>
            </a:r>
            <a:r>
              <a:rPr lang="en-US">
                <a:uFillTx/>
              </a:rPr>
              <a:t> </a:t>
            </a:r>
          </a:p>
        </p:txBody>
      </p:sp>
      <p:sp>
        <p:nvSpPr>
          <p:cNvPr id="48131" name="Rectangle 3"/>
          <p:cNvSpPr>
            <a:spLocks noGrp="1" noChangeArrowheads="1"/>
          </p:cNvSpPr>
          <p:nvPr>
            <p:ph idx="1"/>
          </p:nvPr>
        </p:nvSpPr>
        <p:spPr>
          <a:xfrm>
            <a:off x="0" y="990600"/>
            <a:ext cx="9144000" cy="6477000"/>
          </a:xfrm>
        </p:spPr>
        <p:txBody>
          <a:bodyPr/>
          <a:lstStyle/>
          <a:p>
            <a:r>
              <a:rPr lang="en-US" b="1" dirty="0">
                <a:solidFill>
                  <a:schemeClr val="tx2"/>
                </a:solidFill>
                <a:uFillTx/>
              </a:rPr>
              <a:t>Alcohol intoxication: </a:t>
            </a:r>
            <a:endParaRPr lang="en-US" dirty="0">
              <a:uFillTx/>
            </a:endParaRPr>
          </a:p>
          <a:p>
            <a:pPr lvl="1"/>
            <a:r>
              <a:rPr lang="en-US" dirty="0">
                <a:uFillTx/>
              </a:rPr>
              <a:t>sense of well-being, emotional lability, irritability and incoordination </a:t>
            </a:r>
            <a:r>
              <a:rPr lang="en-US" dirty="0">
                <a:uFillTx/>
                <a:sym typeface="Wingdings" pitchFamily="2" charset="2"/>
              </a:rPr>
              <a:t></a:t>
            </a:r>
            <a:r>
              <a:rPr lang="en-US" dirty="0">
                <a:uFillTx/>
              </a:rPr>
              <a:t> to ataxia and slurred speech</a:t>
            </a:r>
          </a:p>
          <a:p>
            <a:r>
              <a:rPr lang="en-US" dirty="0">
                <a:uFillTx/>
              </a:rPr>
              <a:t>Heavy intoxication (</a:t>
            </a:r>
            <a:r>
              <a:rPr lang="en-US" dirty="0" err="1">
                <a:uFillTx/>
              </a:rPr>
              <a:t>bl</a:t>
            </a:r>
            <a:r>
              <a:rPr lang="en-US" dirty="0">
                <a:uFillTx/>
              </a:rPr>
              <a:t> &gt; 300 mg/ml) </a:t>
            </a:r>
            <a:r>
              <a:rPr lang="en-US" dirty="0">
                <a:uFillTx/>
                <a:sym typeface="Wingdings" pitchFamily="2" charset="2"/>
              </a:rPr>
              <a:t></a:t>
            </a:r>
            <a:r>
              <a:rPr lang="en-US" dirty="0">
                <a:uFillTx/>
              </a:rPr>
              <a:t> alcoholic coma &amp; death</a:t>
            </a:r>
          </a:p>
          <a:p>
            <a:r>
              <a:rPr lang="en-US" dirty="0">
                <a:uFillTx/>
              </a:rPr>
              <a:t>Acute intoxication may mimic:</a:t>
            </a:r>
          </a:p>
          <a:p>
            <a:pPr lvl="2"/>
            <a:r>
              <a:rPr lang="en-US" dirty="0">
                <a:uFillTx/>
              </a:rPr>
              <a:t>panic attacks</a:t>
            </a:r>
          </a:p>
          <a:p>
            <a:pPr lvl="2"/>
            <a:r>
              <a:rPr lang="en-US" dirty="0">
                <a:uFillTx/>
              </a:rPr>
              <a:t>Depression</a:t>
            </a:r>
          </a:p>
          <a:p>
            <a:pPr lvl="2"/>
            <a:r>
              <a:rPr lang="en-US" dirty="0">
                <a:uFillTx/>
              </a:rPr>
              <a:t>acute psychosis with delusions +/- hallucinations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a:br>
              <a:rPr lang="en-GB" sz="3600">
                <a:uFillTx/>
                <a:latin typeface="Arial" charset="0"/>
                <a:cs typeface="Arial" charset="0"/>
              </a:rPr>
            </a:br>
            <a:br>
              <a:rPr lang="en-GB" sz="3600">
                <a:uFillTx/>
                <a:latin typeface="Arial" charset="0"/>
                <a:cs typeface="Arial" charset="0"/>
              </a:rPr>
            </a:br>
            <a:br>
              <a:rPr lang="en-GB" sz="3600">
                <a:uFillTx/>
                <a:latin typeface="Arial" charset="0"/>
                <a:cs typeface="Arial" charset="0"/>
              </a:rPr>
            </a:br>
            <a:r>
              <a:rPr lang="en-GB" sz="3600">
                <a:uFillTx/>
                <a:latin typeface="Arial" charset="0"/>
                <a:cs typeface="Arial" charset="0"/>
              </a:rPr>
              <a:t>Alcohol intoxication </a:t>
            </a:r>
            <a:br>
              <a:rPr lang="en-GB" sz="3600">
                <a:uFillTx/>
                <a:latin typeface="Arial" charset="0"/>
                <a:cs typeface="Arial" charset="0"/>
              </a:rPr>
            </a:br>
            <a:r>
              <a:rPr lang="en-GB" sz="2800">
                <a:uFillTx/>
                <a:latin typeface="Arial" charset="0"/>
                <a:cs typeface="Arial" charset="0"/>
              </a:rPr>
              <a:t>Ethanol plasma concentrations Vs. CNS effects</a:t>
            </a:r>
            <a:endParaRPr lang="en-GB" sz="3600">
              <a:uFillTx/>
              <a:latin typeface="Arial" charset="0"/>
              <a:cs typeface="Arial" charset="0"/>
            </a:endParaRPr>
          </a:p>
        </p:txBody>
      </p:sp>
      <p:graphicFrame>
        <p:nvGraphicFramePr>
          <p:cNvPr id="148560" name="Group 80"/>
          <p:cNvGraphicFramePr>
            <a:graphicFrameLocks noGrp="1"/>
          </p:cNvGraphicFramePr>
          <p:nvPr/>
        </p:nvGraphicFramePr>
        <p:xfrm>
          <a:off x="665163" y="1989138"/>
          <a:ext cx="7812087" cy="4247833"/>
        </p:xfrm>
        <a:graphic>
          <a:graphicData uri="http://schemas.openxmlformats.org/drawingml/2006/table">
            <a:tbl>
              <a:tblPr/>
              <a:tblGrid>
                <a:gridCol w="4103687">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tblGrid>
              <a:tr h="703263">
                <a:tc>
                  <a:txBody>
                    <a:bodyPr/>
                    <a:lstStyle/>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Ethanol plasma concentration </a:t>
                      </a:r>
                    </a:p>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(mg/</a:t>
                      </a:r>
                      <a:r>
                        <a:rPr kumimoji="0" lang="en-GB" sz="2000" b="0" i="0" u="none" strike="noStrike" cap="none" normalizeH="0" baseline="0" dirty="0" err="1">
                          <a:ln>
                            <a:noFill/>
                          </a:ln>
                          <a:solidFill>
                            <a:schemeClr val="tx1"/>
                          </a:solidFill>
                          <a:effectLst>
                            <a:outerShdw blurRad="38100" dist="38100" dir="2700000" algn="tl">
                              <a:srgbClr val="DDDDDD"/>
                            </a:outerShdw>
                          </a:effectLst>
                          <a:uFillTx/>
                          <a:latin typeface="Arial" charset="0"/>
                          <a:ea typeface="ＭＳ Ｐゴシック" charset="0"/>
                          <a:cs typeface="Arial" charset="0"/>
                        </a:rPr>
                        <a:t>dL</a:t>
                      </a: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Impairment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endPar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Feeling of relaxation, euphoria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213">
                <a:tc>
                  <a:txBody>
                    <a:bodyPr/>
                    <a:lstStyle/>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20-30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Slowed thinking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30-80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Motor incoordination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80-200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Cognition, judgement, </a:t>
                      </a:r>
                      <a:r>
                        <a:rPr kumimoji="0" lang="en-GB" sz="2000" b="0" i="0" u="none" strike="noStrike" cap="none" normalizeH="0" baseline="0" dirty="0" err="1">
                          <a:ln>
                            <a:noFill/>
                          </a:ln>
                          <a:solidFill>
                            <a:schemeClr val="tx1"/>
                          </a:solidFill>
                          <a:effectLst>
                            <a:outerShdw blurRad="38100" dist="38100" dir="2700000" algn="tl">
                              <a:srgbClr val="DDDDDD"/>
                            </a:outerShdw>
                          </a:effectLst>
                          <a:uFillTx/>
                          <a:latin typeface="Arial" charset="0"/>
                          <a:ea typeface="ＭＳ Ｐゴシック" charset="0"/>
                          <a:cs typeface="Arial" charset="0"/>
                        </a:rPr>
                        <a:t>labilty</a:t>
                      </a:r>
                      <a:endPar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8463">
                <a:tc>
                  <a:txBody>
                    <a:bodyPr/>
                    <a:lstStyle/>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200-300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Slurring, ataxia, </a:t>
                      </a:r>
                      <a:r>
                        <a:rPr kumimoji="0" lang="en-GB" sz="2000" b="0" i="0" u="none" strike="noStrike" cap="none" normalizeH="0" baseline="0" dirty="0" err="1">
                          <a:ln>
                            <a:noFill/>
                          </a:ln>
                          <a:solidFill>
                            <a:schemeClr val="tx1"/>
                          </a:solidFill>
                          <a:effectLst>
                            <a:outerShdw blurRad="38100" dist="38100" dir="2700000" algn="tl">
                              <a:srgbClr val="DDDDDD"/>
                            </a:outerShdw>
                          </a:effectLst>
                          <a:uFillTx/>
                          <a:latin typeface="Arial" charset="0"/>
                          <a:ea typeface="ＭＳ Ｐゴシック" charset="0"/>
                          <a:cs typeface="Arial" charset="0"/>
                        </a:rPr>
                        <a:t>nystagmus</a:t>
                      </a: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 blackouts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Font typeface="Wingdings" charset="0"/>
                        <a:buNone/>
                      </a:pPr>
                      <a:r>
                        <a:rPr kumimoji="0" lang="en-US"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&gt;</a:t>
                      </a: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300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Font typeface="Wingdings" charset="0"/>
                        <a:buNone/>
                      </a:pPr>
                      <a:r>
                        <a:rPr kumimoji="0" lang="en-GB" sz="2000" b="0" i="0" u="none" strike="noStrike" cap="none" normalizeH="0" baseline="0" dirty="0">
                          <a:ln>
                            <a:noFill/>
                          </a:ln>
                          <a:solidFill>
                            <a:schemeClr val="tx1"/>
                          </a:solidFill>
                          <a:effectLst>
                            <a:outerShdw blurRad="38100" dist="38100" dir="2700000" algn="tl">
                              <a:srgbClr val="DDDDDD"/>
                            </a:outerShdw>
                          </a:effectLst>
                          <a:uFillTx/>
                          <a:latin typeface="Arial" charset="0"/>
                          <a:ea typeface="ＭＳ Ｐゴシック" charset="0"/>
                          <a:cs typeface="Arial" charset="0"/>
                        </a:rPr>
                        <a:t>Vital signs, coma, possible death due to the respiratory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uFillTx/>
            </a:endParaRPr>
          </a:p>
        </p:txBody>
      </p:sp>
      <p:sp>
        <p:nvSpPr>
          <p:cNvPr id="3" name="Content Placeholder 2"/>
          <p:cNvSpPr>
            <a:spLocks noGrp="1"/>
          </p:cNvSpPr>
          <p:nvPr>
            <p:ph idx="1"/>
          </p:nvPr>
        </p:nvSpPr>
        <p:spPr/>
        <p:txBody>
          <a:bodyPr/>
          <a:lstStyle/>
          <a:p>
            <a:r>
              <a:rPr lang="en-US" sz="5400" dirty="0">
                <a:uFillTx/>
              </a:rPr>
              <a:t>Go to:</a:t>
            </a:r>
          </a:p>
          <a:p>
            <a:r>
              <a:rPr lang="en-US" sz="5400" dirty="0">
                <a:uFillTx/>
                <a:hlinkClick r:id="rId2"/>
              </a:rPr>
              <a:t>www.quizizz.com</a:t>
            </a:r>
            <a:endParaRPr lang="en-US" sz="5400" dirty="0">
              <a:uFillTx/>
            </a:endParaRPr>
          </a:p>
          <a:p>
            <a:endParaRPr lang="en-US" dirty="0">
              <a:uFillTx/>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7772400" cy="762000"/>
          </a:xfrm>
        </p:spPr>
        <p:txBody>
          <a:bodyPr>
            <a:normAutofit fontScale="90000"/>
          </a:bodyPr>
          <a:lstStyle/>
          <a:p>
            <a:r>
              <a:rPr lang="en-US" sz="2800">
                <a:uFillTx/>
              </a:rPr>
              <a:t>Clinical presentation (cont)</a:t>
            </a:r>
            <a:r>
              <a:rPr lang="en-US">
                <a:uFillTx/>
              </a:rPr>
              <a:t> </a:t>
            </a:r>
          </a:p>
        </p:txBody>
      </p:sp>
      <p:sp>
        <p:nvSpPr>
          <p:cNvPr id="53251" name="Rectangle 3"/>
          <p:cNvSpPr>
            <a:spLocks noGrp="1" noChangeArrowheads="1"/>
          </p:cNvSpPr>
          <p:nvPr>
            <p:ph idx="1"/>
          </p:nvPr>
        </p:nvSpPr>
        <p:spPr>
          <a:xfrm>
            <a:off x="0" y="1143000"/>
            <a:ext cx="9144000" cy="6477000"/>
          </a:xfrm>
        </p:spPr>
        <p:txBody>
          <a:bodyPr/>
          <a:lstStyle/>
          <a:p>
            <a:r>
              <a:rPr lang="en-US" b="1" dirty="0">
                <a:solidFill>
                  <a:schemeClr val="tx2"/>
                </a:solidFill>
                <a:uFillTx/>
              </a:rPr>
              <a:t>Alcohol withdrawal:</a:t>
            </a:r>
            <a:r>
              <a:rPr lang="en-US" dirty="0">
                <a:uFillTx/>
              </a:rPr>
              <a:t> </a:t>
            </a:r>
          </a:p>
          <a:p>
            <a:pPr lvl="1"/>
            <a:r>
              <a:rPr lang="en-US" dirty="0" err="1">
                <a:uFillTx/>
              </a:rPr>
              <a:t>Sx</a:t>
            </a:r>
            <a:r>
              <a:rPr lang="en-US" dirty="0">
                <a:uFillTx/>
              </a:rPr>
              <a:t> may begin after 6 hours of cessation peak by 48 hours</a:t>
            </a:r>
          </a:p>
          <a:p>
            <a:pPr lvl="1"/>
            <a:r>
              <a:rPr lang="en-US" dirty="0" err="1">
                <a:uFillTx/>
              </a:rPr>
              <a:t>Sx</a:t>
            </a:r>
            <a:r>
              <a:rPr lang="en-US" dirty="0">
                <a:uFillTx/>
              </a:rPr>
              <a:t> subside over the course of 5-7 days</a:t>
            </a:r>
          </a:p>
          <a:p>
            <a:r>
              <a:rPr lang="en-US" dirty="0">
                <a:uFillTx/>
              </a:rPr>
              <a:t> epileptic generalized tonic </a:t>
            </a:r>
            <a:r>
              <a:rPr lang="en-US" dirty="0" err="1">
                <a:uFillTx/>
              </a:rPr>
              <a:t>clonic</a:t>
            </a:r>
            <a:r>
              <a:rPr lang="en-US" dirty="0">
                <a:uFillTx/>
              </a:rPr>
              <a:t> seizures may develop within 12-24 hours after cessation of alcohol intake</a:t>
            </a:r>
          </a:p>
          <a:p>
            <a:r>
              <a:rPr lang="en-US" dirty="0">
                <a:uFillTx/>
              </a:rPr>
              <a:t> Delirium tremens may develop after about 48 hours</a:t>
            </a:r>
            <a:endParaRPr lang="en-US" b="1" dirty="0">
              <a:solidFill>
                <a:schemeClr val="tx2"/>
              </a:solidFill>
              <a:uFillTx/>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r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476249"/>
            <a:ext cx="8153400" cy="793751"/>
          </a:xfrm>
        </p:spPr>
        <p:txBody>
          <a:bodyPr/>
          <a:lstStyle/>
          <a:p>
            <a:r>
              <a:rPr lang="en-US" dirty="0">
                <a:uFillTx/>
                <a:latin typeface="Arial" charset="0"/>
                <a:cs typeface="Arial" charset="0"/>
              </a:rPr>
              <a:t>Alcohol dependence</a:t>
            </a:r>
          </a:p>
        </p:txBody>
      </p:sp>
      <p:sp>
        <p:nvSpPr>
          <p:cNvPr id="25605" name="Rectangle 4"/>
          <p:cNvSpPr>
            <a:spLocks noGrp="1" noChangeArrowheads="1"/>
          </p:cNvSpPr>
          <p:nvPr>
            <p:ph type="body" sz="half" idx="2"/>
          </p:nvPr>
        </p:nvSpPr>
        <p:spPr>
          <a:xfrm>
            <a:off x="457200" y="1676400"/>
            <a:ext cx="5623983" cy="4876800"/>
          </a:xfrm>
          <a:noFill/>
        </p:spPr>
        <p:txBody>
          <a:bodyPr>
            <a:normAutofit/>
          </a:bodyPr>
          <a:lstStyle/>
          <a:p>
            <a:r>
              <a:rPr lang="en-US" sz="2800" dirty="0">
                <a:uFillTx/>
                <a:latin typeface="Arial" charset="0"/>
                <a:cs typeface="Arial" charset="0"/>
              </a:rPr>
              <a:t>15-20 years before evident</a:t>
            </a:r>
          </a:p>
          <a:p>
            <a:r>
              <a:rPr lang="en-US" sz="2800" dirty="0">
                <a:uFillTx/>
                <a:latin typeface="Arial" charset="0"/>
                <a:cs typeface="Arial" charset="0"/>
              </a:rPr>
              <a:t>dependence is most common in </a:t>
            </a:r>
          </a:p>
          <a:p>
            <a:pPr>
              <a:buFont typeface="Wingdings 2" charset="0"/>
              <a:buNone/>
            </a:pPr>
            <a:r>
              <a:rPr lang="en-US" sz="2800" dirty="0">
                <a:uFillTx/>
                <a:latin typeface="Arial" charset="0"/>
                <a:cs typeface="Arial" charset="0"/>
              </a:rPr>
              <a:t>those aged 40 – 55 years.</a:t>
            </a:r>
          </a:p>
          <a:p>
            <a:r>
              <a:rPr lang="en-US" sz="2800" dirty="0">
                <a:uFillTx/>
                <a:latin typeface="Arial" charset="0"/>
                <a:cs typeface="Arial" charset="0"/>
              </a:rPr>
              <a:t>Alcoholics who continue drinking have a shortened life-span of </a:t>
            </a:r>
            <a:r>
              <a:rPr lang="en-US" sz="2800" u="sng" dirty="0">
                <a:uFillTx/>
                <a:latin typeface="Arial" charset="0"/>
                <a:cs typeface="Arial" charset="0"/>
              </a:rPr>
              <a:t>15 years</a:t>
            </a:r>
            <a:r>
              <a:rPr lang="en-US" sz="2800" dirty="0">
                <a:uFillTx/>
                <a:latin typeface="Arial" charset="0"/>
                <a:cs typeface="Arial" charset="0"/>
              </a:rPr>
              <a:t>  why?</a:t>
            </a:r>
          </a:p>
        </p:txBody>
      </p:sp>
      <p:sp>
        <p:nvSpPr>
          <p:cNvPr id="7" name="Slide Number Placeholder 5"/>
          <p:cNvSpPr>
            <a:spLocks noGrp="1"/>
          </p:cNvSpPr>
          <p:nvPr>
            <p:ph type="sldNum" sz="quarter" idx="12"/>
          </p:nvPr>
        </p:nvSpPr>
        <p:spPr/>
        <p:txBody>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fld id="{575BA505-20EF-034E-BAAA-C38502182CF4}" type="slidenum">
              <a:rPr lang="en-US">
                <a:solidFill>
                  <a:srgbClr val="045C75"/>
                </a:solidFill>
                <a:uFillTx/>
                <a:latin typeface="Constantia" charset="0"/>
              </a:rPr>
              <a:pPr eaLnBrk="1" hangingPunct="1"/>
              <a:t>22</a:t>
            </a:fld>
            <a:endParaRPr lang="en-US">
              <a:solidFill>
                <a:srgbClr val="045C75"/>
              </a:solidFill>
              <a:uFillTx/>
              <a:latin typeface="Constantia" charset="0"/>
            </a:endParaRPr>
          </a:p>
        </p:txBody>
      </p:sp>
      <p:pic>
        <p:nvPicPr>
          <p:cNvPr id="25606" name="Picture 6" descr="C:\Documents\CLINICAL\CAPS\ALCOHOLBOTTLES.JPG"/>
          <p:cNvPicPr>
            <a:picLocks noChangeAspect="1" noChangeArrowheads="1"/>
          </p:cNvPicPr>
          <p:nvPr/>
        </p:nvPicPr>
        <p:blipFill>
          <a:blip r:embed="rId3"/>
          <a:srcRect/>
          <a:stretch>
            <a:fillRect/>
          </a:stretch>
        </p:blipFill>
        <p:spPr bwMode="auto">
          <a:xfrm>
            <a:off x="6081183" y="1411817"/>
            <a:ext cx="2984500" cy="3886200"/>
          </a:xfrm>
          <a:prstGeom prst="rect">
            <a:avLst/>
          </a:prstGeom>
          <a:noFill/>
          <a:ln>
            <a:noFill/>
          </a:ln>
        </p:spPr>
      </p:pic>
      <p:sp>
        <p:nvSpPr>
          <p:cNvPr id="25607" name="Text Box 8"/>
          <p:cNvSpPr txBox="1">
            <a:spLocks noChangeArrowheads="1"/>
          </p:cNvSpPr>
          <p:nvPr/>
        </p:nvSpPr>
        <p:spPr bwMode="auto">
          <a:xfrm>
            <a:off x="4745038" y="6507163"/>
            <a:ext cx="184150" cy="274637"/>
          </a:xfrm>
          <a:prstGeom prst="rect">
            <a:avLst/>
          </a:prstGeom>
          <a:noFill/>
          <a:ln>
            <a:noFill/>
          </a:ln>
        </p:spPr>
        <p:txBody>
          <a:bodyPr wrap="none">
            <a:spAutoFit/>
          </a:bodyPr>
          <a:lstStyle>
            <a:lvl1pPr eaLnBrk="0" hangingPunct="0">
              <a:defRPr>
                <a:solidFill>
                  <a:schemeClr val="tx1"/>
                </a:solidFill>
                <a:uFillTx/>
                <a:latin typeface="Arial" charset="0"/>
                <a:ea typeface="ＭＳ Ｐゴシック" charset="0"/>
                <a:cs typeface="Arial" charset="0"/>
              </a:defRPr>
            </a:lvl1pPr>
            <a:lvl2pPr marL="742950" indent="-285750" eaLnBrk="0" hangingPunct="0">
              <a:defRPr>
                <a:solidFill>
                  <a:schemeClr val="tx1"/>
                </a:solidFill>
                <a:uFillTx/>
                <a:latin typeface="Arial" charset="0"/>
                <a:ea typeface="Arial" charset="0"/>
                <a:cs typeface="Arial" charset="0"/>
              </a:defRPr>
            </a:lvl2pPr>
            <a:lvl3pPr marL="1143000" indent="-228600" eaLnBrk="0" hangingPunct="0">
              <a:defRPr>
                <a:solidFill>
                  <a:schemeClr val="tx1"/>
                </a:solidFill>
                <a:uFillTx/>
                <a:latin typeface="Arial" charset="0"/>
                <a:ea typeface="Arial" charset="0"/>
                <a:cs typeface="Arial" charset="0"/>
              </a:defRPr>
            </a:lvl3pPr>
            <a:lvl4pPr marL="1600200" indent="-228600" eaLnBrk="0" hangingPunct="0">
              <a:defRPr>
                <a:solidFill>
                  <a:schemeClr val="tx1"/>
                </a:solidFill>
                <a:uFillTx/>
                <a:latin typeface="Arial" charset="0"/>
                <a:ea typeface="Arial" charset="0"/>
                <a:cs typeface="Arial" charset="0"/>
              </a:defRPr>
            </a:lvl4pPr>
            <a:lvl5pPr marL="2057400" indent="-228600" eaLnBrk="0" hangingPunct="0">
              <a:defRPr>
                <a:solidFill>
                  <a:schemeClr val="tx1"/>
                </a:solidFill>
                <a:uFillTx/>
                <a:latin typeface="Arial" charset="0"/>
                <a:ea typeface="Arial" charset="0"/>
                <a:cs typeface="Arial" charset="0"/>
              </a:defRPr>
            </a:lvl5pPr>
            <a:lvl6pPr marL="2514600" indent="-228600" eaLnBrk="0" fontAlgn="base" hangingPunct="0">
              <a:spcBef>
                <a:spcPct val="0"/>
              </a:spcBef>
              <a:spcAft>
                <a:spcPct val="0"/>
              </a:spcAft>
              <a:defRPr>
                <a:solidFill>
                  <a:schemeClr val="tx1"/>
                </a:solidFill>
                <a:uFillTx/>
                <a:latin typeface="Arial" charset="0"/>
                <a:ea typeface="Arial" charset="0"/>
                <a:cs typeface="Arial" charset="0"/>
              </a:defRPr>
            </a:lvl6pPr>
            <a:lvl7pPr marL="2971800" indent="-228600" eaLnBrk="0" fontAlgn="base" hangingPunct="0">
              <a:spcBef>
                <a:spcPct val="0"/>
              </a:spcBef>
              <a:spcAft>
                <a:spcPct val="0"/>
              </a:spcAft>
              <a:defRPr>
                <a:solidFill>
                  <a:schemeClr val="tx1"/>
                </a:solidFill>
                <a:uFillTx/>
                <a:latin typeface="Arial" charset="0"/>
                <a:ea typeface="Arial" charset="0"/>
                <a:cs typeface="Arial" charset="0"/>
              </a:defRPr>
            </a:lvl7pPr>
            <a:lvl8pPr marL="3429000" indent="-228600" eaLnBrk="0" fontAlgn="base" hangingPunct="0">
              <a:spcBef>
                <a:spcPct val="0"/>
              </a:spcBef>
              <a:spcAft>
                <a:spcPct val="0"/>
              </a:spcAft>
              <a:defRPr>
                <a:solidFill>
                  <a:schemeClr val="tx1"/>
                </a:solidFill>
                <a:uFillTx/>
                <a:latin typeface="Arial" charset="0"/>
                <a:ea typeface="Arial" charset="0"/>
                <a:cs typeface="Arial" charset="0"/>
              </a:defRPr>
            </a:lvl8pPr>
            <a:lvl9pPr marL="3886200" indent="-228600" eaLnBrk="0" fontAlgn="base" hangingPunct="0">
              <a:spcBef>
                <a:spcPct val="0"/>
              </a:spcBef>
              <a:spcAft>
                <a:spcPct val="0"/>
              </a:spcAft>
              <a:defRPr>
                <a:solidFill>
                  <a:schemeClr val="tx1"/>
                </a:solidFill>
                <a:uFillTx/>
                <a:latin typeface="Arial" charset="0"/>
                <a:ea typeface="Arial" charset="0"/>
                <a:cs typeface="Arial" charset="0"/>
              </a:defRPr>
            </a:lvl9pPr>
          </a:lstStyle>
          <a:p>
            <a:pPr eaLnBrk="1" hangingPunct="1"/>
            <a:endParaRPr lang="en-US" sz="1200">
              <a:solidFill>
                <a:srgbClr val="FFFF00"/>
              </a:solidFill>
              <a:uFillTx/>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7772400" cy="457200"/>
          </a:xfrm>
        </p:spPr>
        <p:txBody>
          <a:bodyPr>
            <a:normAutofit/>
          </a:bodyPr>
          <a:lstStyle/>
          <a:p>
            <a:r>
              <a:rPr lang="en-US" sz="2400">
                <a:uFillTx/>
              </a:rPr>
              <a:t>Complications of chronic alcohol abuse</a:t>
            </a:r>
          </a:p>
        </p:txBody>
      </p:sp>
      <p:graphicFrame>
        <p:nvGraphicFramePr>
          <p:cNvPr id="62489" name="Group 25"/>
          <p:cNvGraphicFramePr>
            <a:graphicFrameLocks noGrp="1"/>
          </p:cNvGraphicFramePr>
          <p:nvPr>
            <p:ph idx="1"/>
          </p:nvPr>
        </p:nvGraphicFramePr>
        <p:xfrm>
          <a:off x="228600" y="990600"/>
          <a:ext cx="8686800" cy="5621973"/>
        </p:xfrm>
        <a:graphic>
          <a:graphicData uri="http://schemas.openxmlformats.org/drawingml/2006/table">
            <a:tbl>
              <a:tblPr/>
              <a:tblGrid>
                <a:gridCol w="3006725">
                  <a:extLst>
                    <a:ext uri="{9D8B030D-6E8A-4147-A177-3AD203B41FA5}">
                      <a16:colId xmlns:a16="http://schemas.microsoft.com/office/drawing/2014/main" val="20000"/>
                    </a:ext>
                  </a:extLst>
                </a:gridCol>
                <a:gridCol w="2840038">
                  <a:extLst>
                    <a:ext uri="{9D8B030D-6E8A-4147-A177-3AD203B41FA5}">
                      <a16:colId xmlns:a16="http://schemas.microsoft.com/office/drawing/2014/main" val="20001"/>
                    </a:ext>
                  </a:extLst>
                </a:gridCol>
                <a:gridCol w="2840037">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800" b="1"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Medical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800" b="1"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Psychiatric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800" b="1"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Social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0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2"/>
                          </a:solidFill>
                          <a:effectLst>
                            <a:outerShdw blurRad="38100" dist="38100" dir="2700000" algn="tl">
                              <a:srgbClr val="000000"/>
                            </a:outerShdw>
                          </a:effectLst>
                          <a:uFillTx/>
                          <a:latin typeface="Tahoma" pitchFamily="34" charset="0"/>
                          <a:cs typeface="Arial" charset="0"/>
                        </a:rPr>
                        <a:t>Neurological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Cerebral degeneration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Seizures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Optic nerve atrophy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2"/>
                          </a:solidFill>
                          <a:effectLst>
                            <a:outerShdw blurRad="38100" dist="38100" dir="2700000" algn="tl">
                              <a:srgbClr val="000000"/>
                            </a:outerShdw>
                          </a:effectLst>
                          <a:uFillTx/>
                          <a:latin typeface="Tahoma" pitchFamily="34" charset="0"/>
                          <a:cs typeface="Arial" charset="0"/>
                        </a:rPr>
                        <a:t>Alimentary</a:t>
                      </a: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 Tumors (esophagus, liver)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Gastritis, peptic ulcer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Pancreatitis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Hepatitis, liver cirrhosis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Cardiomyopathy </a:t>
                      </a:r>
                      <a:endParaRPr kumimoji="0" lang="x-none"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Anemia </a:t>
                      </a:r>
                      <a:endParaRPr kumimoji="0" lang="x-none"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Gynaecomastia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Amnestic disorder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Delirium </a:t>
                      </a:r>
                      <a:endParaRPr kumimoji="0" lang="x-none"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Dementia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Psychosis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Depression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Reduced sexual desire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Insomnia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Personality deterioration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Increased risk of suicide </a:t>
                      </a:r>
                      <a:endParaRPr kumimoji="0" lang="x-none"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Morbid jealousy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Social isolation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Job loss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Marital conflicts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Family problems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Legal troubles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pPr>
                      <a:r>
                        <a:rPr kumimoji="0" lang="en-US" sz="2000" b="0" i="0" u="none" strike="noStrike" cap="none" normalizeH="0" baseline="0">
                          <a:ln>
                            <a:noFill/>
                          </a:ln>
                          <a:solidFill>
                            <a:schemeClr val="tx1"/>
                          </a:solidFill>
                          <a:effectLst>
                            <a:outerShdw blurRad="38100" dist="38100" dir="2700000" algn="tl">
                              <a:srgbClr val="000000"/>
                            </a:outerShdw>
                          </a:effectLst>
                          <a:uFillTx/>
                          <a:latin typeface="Tahoma" pitchFamily="34" charset="0"/>
                          <a:cs typeface="Arial" charset="0"/>
                        </a:rPr>
                        <a:t>Social stigma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epend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Screening – CAGE questionnaire</a:t>
            </a:r>
          </a:p>
        </p:txBody>
      </p:sp>
      <p:sp>
        <p:nvSpPr>
          <p:cNvPr id="4" name="Text Placeholder 3"/>
          <p:cNvSpPr>
            <a:spLocks noGrp="1"/>
          </p:cNvSpPr>
          <p:nvPr>
            <p:ph type="body" sz="half" idx="2"/>
          </p:nvPr>
        </p:nvSpPr>
        <p:spPr>
          <a:xfrm>
            <a:off x="811363" y="1981200"/>
            <a:ext cx="7875437" cy="4114800"/>
          </a:xfrm>
        </p:spPr>
        <p:txBody>
          <a:bodyPr/>
          <a:lstStyle/>
          <a:p>
            <a:r>
              <a:rPr lang="en-US" dirty="0">
                <a:uFillTx/>
              </a:rPr>
              <a:t>Have you ever:</a:t>
            </a:r>
          </a:p>
          <a:p>
            <a:r>
              <a:rPr lang="en-US" dirty="0">
                <a:uFillTx/>
              </a:rPr>
              <a:t>1. Wanted to </a:t>
            </a:r>
            <a:r>
              <a:rPr lang="en-US" b="1" i="1" dirty="0">
                <a:uFillTx/>
              </a:rPr>
              <a:t>cut</a:t>
            </a:r>
            <a:r>
              <a:rPr lang="en-US" dirty="0">
                <a:uFillTx/>
              </a:rPr>
              <a:t> down on your drinking?</a:t>
            </a:r>
          </a:p>
          <a:p>
            <a:r>
              <a:rPr lang="en-US" dirty="0">
                <a:uFillTx/>
              </a:rPr>
              <a:t>2. Felt </a:t>
            </a:r>
            <a:r>
              <a:rPr lang="en-US" b="1" i="1" dirty="0">
                <a:uFillTx/>
              </a:rPr>
              <a:t>annoyed</a:t>
            </a:r>
            <a:r>
              <a:rPr lang="en-US" dirty="0">
                <a:uFillTx/>
              </a:rPr>
              <a:t> by criticism of your drinking</a:t>
            </a:r>
          </a:p>
          <a:p>
            <a:r>
              <a:rPr lang="en-US" dirty="0">
                <a:uFillTx/>
              </a:rPr>
              <a:t>3. Felt </a:t>
            </a:r>
            <a:r>
              <a:rPr lang="en-US" b="1" i="1" dirty="0">
                <a:uFillTx/>
              </a:rPr>
              <a:t>guilty</a:t>
            </a:r>
            <a:r>
              <a:rPr lang="en-US" dirty="0">
                <a:uFillTx/>
              </a:rPr>
              <a:t> about drinking?</a:t>
            </a:r>
          </a:p>
          <a:p>
            <a:r>
              <a:rPr lang="en-US" dirty="0">
                <a:uFillTx/>
              </a:rPr>
              <a:t>4. Take a drink as an </a:t>
            </a:r>
            <a:r>
              <a:rPr lang="en-US" b="1" i="1" dirty="0">
                <a:uFillTx/>
              </a:rPr>
              <a:t>“eye-opener” </a:t>
            </a:r>
            <a:r>
              <a:rPr lang="en-US" dirty="0">
                <a:uFillTx/>
              </a:rPr>
              <a:t>to prevent the shakes?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823122" y="190500"/>
            <a:ext cx="7231712" cy="571500"/>
          </a:xfrm>
        </p:spPr>
        <p:txBody>
          <a:bodyPr>
            <a:normAutofit fontScale="90000"/>
          </a:bodyPr>
          <a:lstStyle/>
          <a:p>
            <a:pPr algn="ctr"/>
            <a:r>
              <a:rPr lang="en-US" dirty="0">
                <a:uFillTx/>
                <a:latin typeface="Arial" charset="0"/>
                <a:cs typeface="Arial" charset="0"/>
              </a:rPr>
              <a:t>Stages of alcohol withdrawal</a:t>
            </a:r>
          </a:p>
        </p:txBody>
      </p:sp>
      <p:sp>
        <p:nvSpPr>
          <p:cNvPr id="32773" name="Rectangle 3"/>
          <p:cNvSpPr>
            <a:spLocks noGrp="1" noChangeArrowheads="1"/>
          </p:cNvSpPr>
          <p:nvPr>
            <p:ph sz="half" idx="1"/>
          </p:nvPr>
        </p:nvSpPr>
        <p:spPr>
          <a:xfrm>
            <a:off x="520700" y="1079500"/>
            <a:ext cx="3841845" cy="4305300"/>
          </a:xfrm>
        </p:spPr>
        <p:txBody>
          <a:bodyPr>
            <a:normAutofit fontScale="92500" lnSpcReduction="10000"/>
          </a:bodyPr>
          <a:lstStyle/>
          <a:p>
            <a:pPr>
              <a:lnSpc>
                <a:spcPct val="90000"/>
              </a:lnSpc>
              <a:buClr>
                <a:schemeClr val="hlink"/>
              </a:buClr>
              <a:buFont typeface="Wingdings" charset="0"/>
              <a:buNone/>
            </a:pPr>
            <a:r>
              <a:rPr lang="en-US" u="sng" dirty="0">
                <a:uFillTx/>
                <a:latin typeface="Arial" charset="0"/>
                <a:cs typeface="Arial" charset="0"/>
              </a:rPr>
              <a:t>Stages</a:t>
            </a:r>
          </a:p>
          <a:p>
            <a:pPr>
              <a:lnSpc>
                <a:spcPct val="90000"/>
              </a:lnSpc>
              <a:buClr>
                <a:schemeClr val="tx1"/>
              </a:buClr>
            </a:pPr>
            <a:r>
              <a:rPr lang="en-US" sz="2400" dirty="0">
                <a:uFillTx/>
                <a:latin typeface="Arial" charset="0"/>
                <a:cs typeface="Arial" charset="0"/>
              </a:rPr>
              <a:t>I (6-8 hours):</a:t>
            </a:r>
          </a:p>
          <a:p>
            <a:pPr>
              <a:lnSpc>
                <a:spcPct val="125000"/>
              </a:lnSpc>
              <a:buClr>
                <a:schemeClr val="tx1"/>
              </a:buClr>
            </a:pPr>
            <a:endParaRPr lang="en-US" sz="2400" dirty="0">
              <a:uFillTx/>
              <a:latin typeface="Arial" charset="0"/>
              <a:cs typeface="Arial" charset="0"/>
            </a:endParaRPr>
          </a:p>
          <a:p>
            <a:pPr>
              <a:lnSpc>
                <a:spcPct val="125000"/>
              </a:lnSpc>
              <a:buClr>
                <a:schemeClr val="tx1"/>
              </a:buClr>
            </a:pPr>
            <a:r>
              <a:rPr lang="en-US" sz="2400" dirty="0">
                <a:uFillTx/>
                <a:latin typeface="Arial" charset="0"/>
                <a:cs typeface="Arial" charset="0"/>
              </a:rPr>
              <a:t>II (10-30 hours):</a:t>
            </a:r>
          </a:p>
          <a:p>
            <a:pPr lvl="1">
              <a:lnSpc>
                <a:spcPct val="125000"/>
              </a:lnSpc>
              <a:buClr>
                <a:schemeClr val="tx1"/>
              </a:buClr>
              <a:buFont typeface="Wingdings" charset="0"/>
              <a:buChar char="l"/>
            </a:pPr>
            <a:endParaRPr lang="en-US" dirty="0">
              <a:uFillTx/>
              <a:latin typeface="Arial" charset="0"/>
              <a:cs typeface="Arial" charset="0"/>
            </a:endParaRPr>
          </a:p>
          <a:p>
            <a:pPr>
              <a:lnSpc>
                <a:spcPct val="125000"/>
              </a:lnSpc>
              <a:buClr>
                <a:schemeClr val="tx1"/>
              </a:buClr>
            </a:pPr>
            <a:r>
              <a:rPr lang="en-US" sz="2400" dirty="0">
                <a:uFillTx/>
                <a:latin typeface="Arial" charset="0"/>
                <a:cs typeface="Arial" charset="0"/>
              </a:rPr>
              <a:t>III (12-48 hours):</a:t>
            </a:r>
          </a:p>
          <a:p>
            <a:pPr>
              <a:lnSpc>
                <a:spcPct val="125000"/>
              </a:lnSpc>
              <a:buClr>
                <a:schemeClr val="tx1"/>
              </a:buClr>
            </a:pPr>
            <a:endParaRPr lang="en-US" sz="2400" dirty="0">
              <a:uFillTx/>
              <a:latin typeface="Arial" charset="0"/>
              <a:cs typeface="Arial" charset="0"/>
            </a:endParaRPr>
          </a:p>
          <a:p>
            <a:pPr>
              <a:lnSpc>
                <a:spcPct val="125000"/>
              </a:lnSpc>
              <a:buClr>
                <a:schemeClr val="tx1"/>
              </a:buClr>
            </a:pPr>
            <a:r>
              <a:rPr lang="en-US" sz="2400" dirty="0">
                <a:uFillTx/>
                <a:latin typeface="Arial" charset="0"/>
                <a:cs typeface="Arial" charset="0"/>
              </a:rPr>
              <a:t>IV (&gt; 2-3 days):</a:t>
            </a:r>
          </a:p>
        </p:txBody>
      </p:sp>
      <p:sp>
        <p:nvSpPr>
          <p:cNvPr id="32774" name="Rectangle 4"/>
          <p:cNvSpPr>
            <a:spLocks noGrp="1" noChangeArrowheads="1"/>
          </p:cNvSpPr>
          <p:nvPr>
            <p:ph sz="half" idx="2"/>
          </p:nvPr>
        </p:nvSpPr>
        <p:spPr>
          <a:xfrm>
            <a:off x="4635500" y="1066800"/>
            <a:ext cx="4127500" cy="4686300"/>
          </a:xfrm>
        </p:spPr>
        <p:txBody>
          <a:bodyPr>
            <a:normAutofit fontScale="92500" lnSpcReduction="10000"/>
          </a:bodyPr>
          <a:lstStyle/>
          <a:p>
            <a:pPr>
              <a:lnSpc>
                <a:spcPct val="90000"/>
              </a:lnSpc>
              <a:buFont typeface="Wingdings" charset="0"/>
              <a:buNone/>
            </a:pPr>
            <a:r>
              <a:rPr lang="en-US" u="sng" dirty="0">
                <a:uFillTx/>
                <a:latin typeface="Arial" charset="0"/>
                <a:cs typeface="Arial" charset="0"/>
              </a:rPr>
              <a:t>Symptoms</a:t>
            </a:r>
          </a:p>
          <a:p>
            <a:pPr>
              <a:lnSpc>
                <a:spcPct val="90000"/>
              </a:lnSpc>
              <a:buClr>
                <a:schemeClr val="tx1"/>
              </a:buClr>
              <a:buFont typeface="Wingdings" charset="0"/>
              <a:buChar char="Ø"/>
            </a:pPr>
            <a:r>
              <a:rPr lang="en-US" sz="2400" dirty="0">
                <a:uFillTx/>
                <a:latin typeface="Arial" charset="0"/>
                <a:cs typeface="Arial" charset="0"/>
              </a:rPr>
              <a:t>Autonomic hyperactivity</a:t>
            </a:r>
          </a:p>
          <a:p>
            <a:pPr>
              <a:lnSpc>
                <a:spcPct val="90000"/>
              </a:lnSpc>
              <a:buClr>
                <a:schemeClr val="tx1"/>
              </a:buClr>
              <a:buFont typeface="Wingdings" charset="0"/>
              <a:buNone/>
            </a:pPr>
            <a:endParaRPr lang="en-US" sz="2400" dirty="0">
              <a:uFillTx/>
              <a:latin typeface="Arial" charset="0"/>
              <a:cs typeface="Arial" charset="0"/>
              <a:sym typeface="Symbol" charset="0"/>
            </a:endParaRPr>
          </a:p>
          <a:p>
            <a:pPr>
              <a:lnSpc>
                <a:spcPct val="150000"/>
              </a:lnSpc>
              <a:buClr>
                <a:schemeClr val="tx1"/>
              </a:buClr>
              <a:buFont typeface="Wingdings" charset="0"/>
              <a:buChar char="Ø"/>
            </a:pPr>
            <a:r>
              <a:rPr lang="en-US" sz="2400" dirty="0">
                <a:uFillTx/>
                <a:latin typeface="Arial" charset="0"/>
                <a:cs typeface="Arial" charset="0"/>
                <a:sym typeface="Symbol" charset="0"/>
              </a:rPr>
              <a:t>Hallucinations + </a:t>
            </a:r>
            <a:r>
              <a:rPr lang="en-US" sz="2400" dirty="0">
                <a:uFillTx/>
                <a:latin typeface="Arial" charset="0"/>
                <a:cs typeface="Arial" charset="0"/>
              </a:rPr>
              <a:t>above</a:t>
            </a:r>
          </a:p>
          <a:p>
            <a:pPr>
              <a:lnSpc>
                <a:spcPct val="90000"/>
              </a:lnSpc>
              <a:buClr>
                <a:schemeClr val="tx1"/>
              </a:buClr>
              <a:buFont typeface="Symbol" charset="0"/>
              <a:buChar char="­"/>
            </a:pPr>
            <a:endParaRPr lang="en-US" sz="2400" dirty="0">
              <a:uFillTx/>
              <a:latin typeface="Arial" charset="0"/>
              <a:cs typeface="Arial" charset="0"/>
            </a:endParaRPr>
          </a:p>
          <a:p>
            <a:pPr>
              <a:lnSpc>
                <a:spcPct val="125000"/>
              </a:lnSpc>
              <a:buClr>
                <a:schemeClr val="tx1"/>
              </a:buClr>
              <a:buFont typeface="Wingdings" charset="0"/>
              <a:buChar char="Ø"/>
            </a:pPr>
            <a:r>
              <a:rPr lang="en-CA" altLang="ja-JP" sz="2400" dirty="0">
                <a:uFillTx/>
                <a:latin typeface="Arial" charset="0"/>
                <a:cs typeface="Arial" charset="0"/>
              </a:rPr>
              <a:t>Grand mal seizures</a:t>
            </a:r>
          </a:p>
          <a:p>
            <a:pPr>
              <a:lnSpc>
                <a:spcPct val="125000"/>
              </a:lnSpc>
              <a:buClr>
                <a:schemeClr val="tx1"/>
              </a:buClr>
              <a:buFont typeface="Wingdings" charset="0"/>
              <a:buChar char="Ø"/>
            </a:pPr>
            <a:endParaRPr lang="en-CA" sz="2400" dirty="0">
              <a:uFillTx/>
              <a:latin typeface="Arial" charset="0"/>
              <a:cs typeface="Arial" charset="0"/>
            </a:endParaRPr>
          </a:p>
          <a:p>
            <a:pPr>
              <a:lnSpc>
                <a:spcPct val="125000"/>
              </a:lnSpc>
              <a:buClr>
                <a:schemeClr val="tx1"/>
              </a:buClr>
              <a:buFont typeface="Wingdings" charset="0"/>
              <a:buChar char="Ø"/>
            </a:pPr>
            <a:r>
              <a:rPr lang="en-CA" sz="2400" dirty="0" err="1">
                <a:uFillTx/>
                <a:latin typeface="Arial" charset="0"/>
                <a:cs typeface="Arial" charset="0"/>
              </a:rPr>
              <a:t>Delerium</a:t>
            </a:r>
            <a:r>
              <a:rPr lang="en-CA" sz="2400" dirty="0">
                <a:uFillTx/>
                <a:latin typeface="Arial" charset="0"/>
                <a:cs typeface="Arial" charset="0"/>
              </a:rPr>
              <a:t> tremens (DTs)</a:t>
            </a:r>
            <a:endParaRPr lang="en-US" sz="2400" dirty="0">
              <a:uFillTx/>
              <a:latin typeface="Arial" charset="0"/>
              <a:cs typeface="Arial" charset="0"/>
            </a:endParaRPr>
          </a:p>
          <a:p>
            <a:pPr marL="0" indent="0">
              <a:lnSpc>
                <a:spcPct val="90000"/>
              </a:lnSpc>
              <a:buClr>
                <a:schemeClr val="tx1"/>
              </a:buClr>
              <a:buNone/>
            </a:pPr>
            <a:endParaRPr lang="en-US" sz="2400" dirty="0">
              <a:uFillTx/>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11200" y="165100"/>
            <a:ext cx="7772400" cy="742950"/>
          </a:xfrm>
        </p:spPr>
        <p:txBody>
          <a:bodyPr>
            <a:normAutofit fontScale="90000"/>
          </a:bodyPr>
          <a:lstStyle/>
          <a:p>
            <a:pPr algn="ctr"/>
            <a:r>
              <a:rPr lang="en-US">
                <a:uFillTx/>
                <a:latin typeface="Arial" charset="0"/>
                <a:cs typeface="Arial" charset="0"/>
              </a:rPr>
              <a:t>Laboratory Tests </a:t>
            </a:r>
          </a:p>
        </p:txBody>
      </p:sp>
      <p:sp>
        <p:nvSpPr>
          <p:cNvPr id="29701" name="Rectangle 3"/>
          <p:cNvSpPr>
            <a:spLocks noGrp="1" noChangeArrowheads="1"/>
          </p:cNvSpPr>
          <p:nvPr>
            <p:ph idx="1"/>
          </p:nvPr>
        </p:nvSpPr>
        <p:spPr>
          <a:xfrm>
            <a:off x="0" y="1268413"/>
            <a:ext cx="9144000" cy="4691062"/>
          </a:xfrm>
        </p:spPr>
        <p:txBody>
          <a:bodyPr>
            <a:normAutofit/>
          </a:bodyPr>
          <a:lstStyle/>
          <a:p>
            <a:pPr>
              <a:lnSpc>
                <a:spcPct val="150000"/>
              </a:lnSpc>
              <a:spcAft>
                <a:spcPct val="20000"/>
              </a:spcAft>
              <a:buClr>
                <a:schemeClr val="tx1"/>
              </a:buClr>
            </a:pPr>
            <a:r>
              <a:rPr lang="en-US" sz="2400" dirty="0">
                <a:uFillTx/>
                <a:latin typeface="Arial" charset="0"/>
                <a:cs typeface="Arial" charset="0"/>
              </a:rPr>
              <a:t>Identify acute and/or heavy drinking (</a:t>
            </a:r>
            <a:r>
              <a:rPr lang="en-US" sz="2400" u="sng" dirty="0">
                <a:uFillTx/>
                <a:latin typeface="Arial" charset="0"/>
                <a:cs typeface="Arial" charset="0"/>
              </a:rPr>
              <a:t>&gt;</a:t>
            </a:r>
            <a:r>
              <a:rPr lang="en-US" sz="2400" dirty="0">
                <a:uFillTx/>
                <a:latin typeface="Arial" charset="0"/>
                <a:cs typeface="Arial" charset="0"/>
              </a:rPr>
              <a:t> 5 drinks/day):</a:t>
            </a:r>
          </a:p>
          <a:p>
            <a:pPr lvl="2">
              <a:lnSpc>
                <a:spcPct val="150000"/>
              </a:lnSpc>
              <a:spcAft>
                <a:spcPct val="20000"/>
              </a:spcAft>
              <a:buClr>
                <a:schemeClr val="tx1"/>
              </a:buClr>
              <a:buFont typeface="Wingdings" charset="0"/>
              <a:buChar char="q"/>
            </a:pPr>
            <a:r>
              <a:rPr lang="en-US" sz="3600" dirty="0">
                <a:uFillTx/>
                <a:latin typeface="Arial" charset="0"/>
                <a:cs typeface="Arial" charset="0"/>
              </a:rPr>
              <a:t> </a:t>
            </a:r>
            <a:r>
              <a:rPr lang="en-US" sz="2400" dirty="0">
                <a:uFillTx/>
                <a:latin typeface="Arial" charset="0"/>
                <a:cs typeface="Arial" charset="0"/>
              </a:rPr>
              <a:t>Blood Alcohol Levels (BAL).</a:t>
            </a:r>
          </a:p>
          <a:p>
            <a:pPr lvl="2">
              <a:lnSpc>
                <a:spcPct val="150000"/>
              </a:lnSpc>
              <a:spcAft>
                <a:spcPct val="20000"/>
              </a:spcAft>
              <a:buClr>
                <a:schemeClr val="tx1"/>
              </a:buClr>
              <a:buFont typeface="Wingdings" charset="0"/>
              <a:buChar char="q"/>
            </a:pPr>
            <a:r>
              <a:rPr lang="en-US" sz="2400" dirty="0">
                <a:uFillTx/>
                <a:latin typeface="Arial" charset="0"/>
                <a:cs typeface="Arial" charset="0"/>
              </a:rPr>
              <a:t> Gamma-</a:t>
            </a:r>
            <a:r>
              <a:rPr lang="en-US" sz="2400" dirty="0" err="1">
                <a:uFillTx/>
                <a:latin typeface="Arial" charset="0"/>
                <a:cs typeface="Arial" charset="0"/>
              </a:rPr>
              <a:t>glutamyltransferase</a:t>
            </a:r>
            <a:r>
              <a:rPr lang="en-US" sz="2400" dirty="0">
                <a:uFillTx/>
                <a:latin typeface="Arial" charset="0"/>
                <a:cs typeface="Arial" charset="0"/>
              </a:rPr>
              <a:t> (GGTP &gt; 35 IU/L)</a:t>
            </a:r>
          </a:p>
          <a:p>
            <a:pPr lvl="2">
              <a:lnSpc>
                <a:spcPct val="150000"/>
              </a:lnSpc>
              <a:spcAft>
                <a:spcPct val="20000"/>
              </a:spcAft>
              <a:buClr>
                <a:schemeClr val="tx1"/>
              </a:buClr>
              <a:buFont typeface="Wingdings" charset="0"/>
              <a:buChar char="q"/>
            </a:pPr>
            <a:r>
              <a:rPr lang="en-US" sz="2400" dirty="0">
                <a:uFillTx/>
                <a:latin typeface="Arial" charset="0"/>
                <a:cs typeface="Arial" charset="0"/>
              </a:rPr>
              <a:t> Erythrocyte mean corpuscular volume (MCV &gt;91.5 </a:t>
            </a:r>
            <a:r>
              <a:rPr lang="en-US" sz="2400" dirty="0">
                <a:uFillTx/>
                <a:latin typeface="Arial" charset="0"/>
                <a:cs typeface="Arial" charset="0"/>
                <a:sym typeface="Symbol" charset="0"/>
              </a:rPr>
              <a:t></a:t>
            </a:r>
            <a:r>
              <a:rPr lang="en-US" sz="2400" baseline="30000" dirty="0">
                <a:uFillTx/>
                <a:latin typeface="Arial" charset="0"/>
                <a:cs typeface="Arial" charset="0"/>
              </a:rPr>
              <a:t>3</a:t>
            </a:r>
            <a:r>
              <a:rPr lang="en-US" sz="2400" dirty="0">
                <a:uFillTx/>
                <a:latin typeface="Arial" charset="0"/>
                <a:cs typeface="Arial" charset="0"/>
              </a:rPr>
              <a:t>) </a:t>
            </a:r>
          </a:p>
          <a:p>
            <a:pPr lvl="2">
              <a:lnSpc>
                <a:spcPct val="150000"/>
              </a:lnSpc>
              <a:spcAft>
                <a:spcPct val="20000"/>
              </a:spcAft>
              <a:buClr>
                <a:schemeClr val="tx1"/>
              </a:buClr>
              <a:buFont typeface="Wingdings" charset="0"/>
              <a:buChar char="q"/>
            </a:pPr>
            <a:r>
              <a:rPr lang="en-US" sz="2400" dirty="0">
                <a:uFillTx/>
                <a:latin typeface="Arial" charset="0"/>
                <a:cs typeface="Arial" charset="0"/>
              </a:rPr>
              <a:t>High AST/ALT</a:t>
            </a:r>
          </a:p>
          <a:p>
            <a:pPr lvl="2">
              <a:lnSpc>
                <a:spcPct val="150000"/>
              </a:lnSpc>
              <a:spcAft>
                <a:spcPct val="20000"/>
              </a:spcAft>
              <a:buClr>
                <a:schemeClr val="tx1"/>
              </a:buClr>
              <a:buFont typeface="Wingdings 2" charset="0"/>
              <a:buNone/>
            </a:pPr>
            <a:endParaRPr lang="en-US" sz="2400" dirty="0">
              <a:uFillTx/>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0013"/>
            <a:ext cx="8229600" cy="1143001"/>
          </a:xfrm>
        </p:spPr>
        <p:txBody>
          <a:bodyPr/>
          <a:lstStyle/>
          <a:p>
            <a:r>
              <a:rPr lang="en-CA" dirty="0">
                <a:uFillTx/>
                <a:latin typeface="Arial" charset="0"/>
                <a:cs typeface="Arial" charset="0"/>
              </a:rPr>
              <a:t>Treatment</a:t>
            </a:r>
          </a:p>
        </p:txBody>
      </p:sp>
      <p:sp>
        <p:nvSpPr>
          <p:cNvPr id="35843" name="Content Placeholder 2"/>
          <p:cNvSpPr>
            <a:spLocks noGrp="1"/>
          </p:cNvSpPr>
          <p:nvPr>
            <p:ph idx="1"/>
          </p:nvPr>
        </p:nvSpPr>
        <p:spPr>
          <a:xfrm>
            <a:off x="457200" y="1196975"/>
            <a:ext cx="8229600" cy="4389438"/>
          </a:xfrm>
        </p:spPr>
        <p:txBody>
          <a:bodyPr>
            <a:normAutofit fontScale="62500" lnSpcReduction="20000"/>
          </a:bodyPr>
          <a:lstStyle/>
          <a:p>
            <a:r>
              <a:rPr lang="en-US" sz="2900" b="1" dirty="0">
                <a:uFillTx/>
                <a:latin typeface="Arial" charset="0"/>
                <a:cs typeface="Arial" charset="0"/>
              </a:rPr>
              <a:t>Treating Alcohol Intoxicated Patient: </a:t>
            </a:r>
          </a:p>
          <a:p>
            <a:pPr>
              <a:buFont typeface="Wingdings 2" charset="0"/>
              <a:buNone/>
            </a:pPr>
            <a:r>
              <a:rPr lang="en-US" sz="2900" b="1" dirty="0">
                <a:uFillTx/>
                <a:latin typeface="Arial" charset="0"/>
                <a:cs typeface="Arial" charset="0"/>
              </a:rPr>
              <a:t>Conscious : supportive, antipsychotic if agitated. Unconscious: ABC</a:t>
            </a:r>
          </a:p>
          <a:p>
            <a:r>
              <a:rPr lang="en-US" sz="2900" b="1" dirty="0">
                <a:uFillTx/>
                <a:latin typeface="Arial" charset="0"/>
                <a:cs typeface="Arial" charset="0"/>
              </a:rPr>
              <a:t>Treating Alcohol Withdrawal:</a:t>
            </a:r>
          </a:p>
          <a:p>
            <a:pPr>
              <a:buFont typeface="Wingdings 2" charset="0"/>
              <a:buNone/>
            </a:pPr>
            <a:r>
              <a:rPr lang="en-US" sz="2900" b="1" dirty="0">
                <a:uFillTx/>
                <a:latin typeface="Arial" charset="0"/>
                <a:cs typeface="Arial" charset="0"/>
              </a:rPr>
              <a:t>Supportive,  thiamine &amp; long acting BDZ  ± anticonvulsants for seizure.</a:t>
            </a:r>
            <a:r>
              <a:rPr lang="en-US" sz="2900" dirty="0">
                <a:uFillTx/>
                <a:latin typeface="Arial" charset="0"/>
                <a:cs typeface="Arial" charset="0"/>
              </a:rPr>
              <a:t> </a:t>
            </a:r>
            <a:endParaRPr lang="en-CA" sz="2900" dirty="0">
              <a:uFillTx/>
              <a:latin typeface="Arial" charset="0"/>
              <a:cs typeface="Arial" charset="0"/>
            </a:endParaRPr>
          </a:p>
          <a:p>
            <a:r>
              <a:rPr lang="en-US" sz="2900" b="1" dirty="0">
                <a:uFillTx/>
                <a:latin typeface="Arial" charset="0"/>
                <a:cs typeface="Arial" charset="0"/>
              </a:rPr>
              <a:t>Maintaining Abstinence:</a:t>
            </a:r>
          </a:p>
          <a:p>
            <a:pPr lvl="1"/>
            <a:r>
              <a:rPr lang="en-GB" sz="2700" b="1" dirty="0" err="1">
                <a:uFillTx/>
                <a:latin typeface="Arial" charset="0"/>
                <a:cs typeface="Arial" charset="0"/>
              </a:rPr>
              <a:t>Disulfiram</a:t>
            </a:r>
            <a:r>
              <a:rPr lang="en-GB" sz="2700" dirty="0">
                <a:uFillTx/>
                <a:latin typeface="Arial" charset="0"/>
                <a:cs typeface="Arial" charset="0"/>
              </a:rPr>
              <a:t> – blockade of </a:t>
            </a:r>
            <a:r>
              <a:rPr lang="en-GB" sz="2700" dirty="0" err="1">
                <a:uFillTx/>
                <a:latin typeface="Arial" charset="0"/>
                <a:cs typeface="Arial" charset="0"/>
              </a:rPr>
              <a:t>aldehydedehydrogenase</a:t>
            </a:r>
            <a:r>
              <a:rPr lang="en-GB" sz="2700" dirty="0">
                <a:uFillTx/>
                <a:latin typeface="Arial" charset="0"/>
                <a:cs typeface="Arial" charset="0"/>
              </a:rPr>
              <a:t> </a:t>
            </a:r>
            <a:r>
              <a:rPr lang="en-GB" sz="2700" dirty="0">
                <a:uFillTx/>
                <a:latin typeface="Arial" charset="0"/>
                <a:cs typeface="Arial" charset="0"/>
                <a:sym typeface="Symbol" charset="0"/>
              </a:rPr>
              <a:t> </a:t>
            </a:r>
            <a:r>
              <a:rPr lang="en-GB" sz="2700" dirty="0" err="1">
                <a:uFillTx/>
                <a:latin typeface="Arial" charset="0"/>
                <a:cs typeface="Arial" charset="0"/>
              </a:rPr>
              <a:t>cummulation</a:t>
            </a:r>
            <a:r>
              <a:rPr lang="en-GB" sz="2700" dirty="0">
                <a:uFillTx/>
                <a:latin typeface="Arial" charset="0"/>
                <a:cs typeface="Arial" charset="0"/>
              </a:rPr>
              <a:t> of acetaldehyde - nausea, flushing, tachycardia, hyperventilation, panic…</a:t>
            </a:r>
          </a:p>
          <a:p>
            <a:pPr lvl="1"/>
            <a:r>
              <a:rPr lang="en-GB" sz="2700" b="1" dirty="0">
                <a:uFillTx/>
                <a:latin typeface="Arial" charset="0"/>
                <a:cs typeface="Arial" charset="0"/>
              </a:rPr>
              <a:t>Naloxone</a:t>
            </a:r>
            <a:r>
              <a:rPr lang="en-GB" sz="2700" dirty="0">
                <a:uFillTx/>
                <a:latin typeface="Arial" charset="0"/>
                <a:cs typeface="Arial" charset="0"/>
              </a:rPr>
              <a:t> – reduces alcohol-induced reward.</a:t>
            </a:r>
          </a:p>
          <a:p>
            <a:pPr lvl="1"/>
            <a:r>
              <a:rPr lang="en-GB" sz="2700" b="1" dirty="0" err="1">
                <a:uFillTx/>
                <a:latin typeface="Arial" charset="0"/>
                <a:cs typeface="Arial" charset="0"/>
              </a:rPr>
              <a:t>Acamprosate</a:t>
            </a:r>
            <a:r>
              <a:rPr lang="en-GB" sz="2700" dirty="0">
                <a:uFillTx/>
                <a:latin typeface="Arial" charset="0"/>
                <a:cs typeface="Arial" charset="0"/>
              </a:rPr>
              <a:t> – anti-craving effects .</a:t>
            </a:r>
            <a:endParaRPr lang="en-GB" sz="2900" dirty="0">
              <a:uFillTx/>
              <a:latin typeface="Arial" charset="0"/>
              <a:cs typeface="Arial" charset="0"/>
            </a:endParaRPr>
          </a:p>
          <a:p>
            <a:r>
              <a:rPr lang="en-GB" sz="2900" b="1" dirty="0">
                <a:uFillTx/>
                <a:latin typeface="Arial" charset="0"/>
                <a:cs typeface="Arial" charset="0"/>
              </a:rPr>
              <a:t>Psychological: </a:t>
            </a:r>
            <a:r>
              <a:rPr lang="en-GB" sz="2900" dirty="0">
                <a:uFillTx/>
                <a:latin typeface="Arial" charset="0"/>
                <a:cs typeface="Arial" charset="0"/>
              </a:rPr>
              <a:t>Individual, group Rx, relapse prevention.</a:t>
            </a:r>
          </a:p>
          <a:p>
            <a:pPr>
              <a:buFont typeface="Wingdings 2" charset="0"/>
              <a:buNone/>
            </a:pPr>
            <a:endParaRPr lang="en-CA" dirty="0">
              <a:uFillTx/>
              <a:latin typeface="Arial" charset="0"/>
              <a:cs typeface="Arial" charset="0"/>
            </a:endParaRPr>
          </a:p>
          <a:p>
            <a:pPr>
              <a:buFont typeface="Wingdings 2" charset="0"/>
              <a:buNone/>
            </a:pPr>
            <a:endParaRPr lang="en-CA" b="1" dirty="0">
              <a:uFillTx/>
              <a:latin typeface="Arial" charset="0"/>
              <a:cs typeface="Arial" charset="0"/>
            </a:endParaRPr>
          </a:p>
          <a:p>
            <a:endParaRPr lang="en-US" b="1" dirty="0">
              <a:uFillTx/>
              <a:latin typeface="Arial" charset="0"/>
              <a:cs typeface="Arial" charset="0"/>
            </a:endParaRPr>
          </a:p>
          <a:p>
            <a:endParaRPr lang="en-CA" b="1" dirty="0">
              <a:uFillTx/>
              <a:latin typeface="Arial" charset="0"/>
              <a:cs typeface="Arial" charset="0"/>
            </a:endParaRPr>
          </a:p>
          <a:p>
            <a:endParaRPr lang="en-CA" dirty="0">
              <a:uFillTx/>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304800" y="1042988"/>
            <a:ext cx="8458200" cy="5281611"/>
          </a:xfrm>
        </p:spPr>
        <p:txBody>
          <a:bodyPr>
            <a:normAutofit fontScale="77500" lnSpcReduction="20000"/>
          </a:bodyPr>
          <a:lstStyle/>
          <a:p>
            <a:pPr marL="0" indent="0">
              <a:spcAft>
                <a:spcPct val="20000"/>
              </a:spcAft>
              <a:buNone/>
            </a:pPr>
            <a:r>
              <a:rPr lang="en-US" sz="2800" dirty="0">
                <a:uFillTx/>
                <a:latin typeface="Times New Roman" pitchFamily="18" charset="0"/>
              </a:rPr>
              <a:t>Severe form of alcohol withdrawal after 2-3 days:</a:t>
            </a:r>
          </a:p>
          <a:p>
            <a:pPr>
              <a:spcAft>
                <a:spcPct val="20000"/>
              </a:spcAft>
              <a:buNone/>
            </a:pPr>
            <a:r>
              <a:rPr lang="en-US" sz="2800" dirty="0">
                <a:uFillTx/>
                <a:latin typeface="Times New Roman" pitchFamily="18" charset="0"/>
              </a:rPr>
              <a:t>	- gradual onset of delirium and gross tremors</a:t>
            </a:r>
          </a:p>
          <a:p>
            <a:pPr>
              <a:spcAft>
                <a:spcPct val="20000"/>
              </a:spcAft>
              <a:buFont typeface="Wingdings" pitchFamily="2" charset="2"/>
              <a:buNone/>
            </a:pPr>
            <a:r>
              <a:rPr lang="en-US" sz="2800" dirty="0">
                <a:uFillTx/>
                <a:latin typeface="Times New Roman" pitchFamily="18" charset="0"/>
              </a:rPr>
              <a:t>Other features:</a:t>
            </a:r>
          </a:p>
          <a:p>
            <a:pPr>
              <a:spcAft>
                <a:spcPct val="20000"/>
              </a:spcAft>
              <a:buFont typeface="Wingdings" pitchFamily="2" charset="2"/>
              <a:buNone/>
            </a:pPr>
            <a:r>
              <a:rPr lang="en-US" sz="2800" dirty="0">
                <a:uFillTx/>
                <a:latin typeface="Times New Roman" pitchFamily="18" charset="0"/>
              </a:rPr>
              <a:t>	-  autonomic disturbance</a:t>
            </a:r>
          </a:p>
          <a:p>
            <a:pPr>
              <a:spcAft>
                <a:spcPct val="20000"/>
              </a:spcAft>
              <a:buFont typeface="Wingdings" pitchFamily="2" charset="2"/>
              <a:buNone/>
            </a:pPr>
            <a:r>
              <a:rPr lang="en-US" sz="2800" dirty="0">
                <a:uFillTx/>
                <a:latin typeface="Times New Roman" pitchFamily="18" charset="0"/>
              </a:rPr>
              <a:t>	- dehydration and electrolyte disturbance</a:t>
            </a:r>
          </a:p>
          <a:p>
            <a:pPr>
              <a:spcAft>
                <a:spcPct val="20000"/>
              </a:spcAft>
              <a:buFont typeface="Wingdings" pitchFamily="2" charset="2"/>
              <a:buNone/>
            </a:pPr>
            <a:r>
              <a:rPr lang="en-US" sz="2800" dirty="0">
                <a:uFillTx/>
                <a:latin typeface="Times New Roman" pitchFamily="18" charset="0"/>
              </a:rPr>
              <a:t>	- insomnia</a:t>
            </a:r>
          </a:p>
          <a:p>
            <a:pPr marL="533400" indent="-533400">
              <a:lnSpc>
                <a:spcPct val="80000"/>
              </a:lnSpc>
              <a:spcAft>
                <a:spcPct val="20000"/>
              </a:spcAft>
            </a:pPr>
            <a:r>
              <a:rPr lang="en-US" sz="2800" dirty="0">
                <a:uFillTx/>
                <a:latin typeface="Times New Roman" pitchFamily="18" charset="0"/>
              </a:rPr>
              <a:t>Peaks on 3</a:t>
            </a:r>
            <a:r>
              <a:rPr lang="en-US" sz="2800" baseline="30000" dirty="0">
                <a:uFillTx/>
                <a:latin typeface="Times New Roman" pitchFamily="18" charset="0"/>
              </a:rPr>
              <a:t>rd</a:t>
            </a:r>
            <a:r>
              <a:rPr lang="en-US" sz="2800" dirty="0">
                <a:uFillTx/>
                <a:latin typeface="Times New Roman" pitchFamily="18" charset="0"/>
              </a:rPr>
              <a:t> or 4th day </a:t>
            </a:r>
          </a:p>
          <a:p>
            <a:pPr marL="533400" indent="-533400">
              <a:lnSpc>
                <a:spcPct val="80000"/>
              </a:lnSpc>
              <a:spcAft>
                <a:spcPct val="20000"/>
              </a:spcAft>
            </a:pPr>
            <a:r>
              <a:rPr lang="en-US" sz="2800" dirty="0">
                <a:uFillTx/>
                <a:latin typeface="Times New Roman" pitchFamily="18" charset="0"/>
              </a:rPr>
              <a:t>Lasts  3-5 days</a:t>
            </a:r>
          </a:p>
          <a:p>
            <a:pPr marL="533400" indent="-533400">
              <a:lnSpc>
                <a:spcPct val="80000"/>
              </a:lnSpc>
              <a:spcAft>
                <a:spcPct val="20000"/>
              </a:spcAft>
            </a:pPr>
            <a:r>
              <a:rPr lang="en-US" sz="2800" dirty="0">
                <a:uFillTx/>
                <a:latin typeface="Times New Roman" pitchFamily="18" charset="0"/>
              </a:rPr>
              <a:t>Worse at night and followed by a period of prolonged deep sleep after which the </a:t>
            </a:r>
            <a:r>
              <a:rPr lang="en-US" sz="2800" dirty="0" err="1">
                <a:uFillTx/>
                <a:latin typeface="Times New Roman" pitchFamily="18" charset="0"/>
              </a:rPr>
              <a:t>pt</a:t>
            </a:r>
            <a:r>
              <a:rPr lang="en-US" sz="2800" dirty="0">
                <a:uFillTx/>
                <a:latin typeface="Times New Roman" pitchFamily="18" charset="0"/>
              </a:rPr>
              <a:t> has amnesia </a:t>
            </a:r>
          </a:p>
          <a:p>
            <a:pPr>
              <a:spcAft>
                <a:spcPct val="20000"/>
              </a:spcAft>
              <a:buFont typeface="Wingdings" pitchFamily="2" charset="2"/>
              <a:buNone/>
            </a:pPr>
            <a:endParaRPr lang="en-US" sz="2800" dirty="0">
              <a:uFillTx/>
              <a:latin typeface="Times New Roman" pitchFamily="18" charset="0"/>
            </a:endParaRPr>
          </a:p>
        </p:txBody>
      </p:sp>
      <p:sp>
        <p:nvSpPr>
          <p:cNvPr id="3" name="Title 1"/>
          <p:cNvSpPr>
            <a:spLocks noGrp="1"/>
          </p:cNvSpPr>
          <p:nvPr>
            <p:ph type="title"/>
          </p:nvPr>
        </p:nvSpPr>
        <p:spPr>
          <a:xfrm>
            <a:off x="457200" y="115910"/>
            <a:ext cx="8229600" cy="927078"/>
          </a:xfrm>
        </p:spPr>
        <p:txBody>
          <a:bodyPr/>
          <a:lstStyle/>
          <a:p>
            <a:r>
              <a:rPr lang="en-CA" dirty="0" err="1">
                <a:uFillTx/>
                <a:latin typeface="Arial" charset="0"/>
                <a:cs typeface="Arial" charset="0"/>
              </a:rPr>
              <a:t>Delerium</a:t>
            </a:r>
            <a:r>
              <a:rPr lang="en-CA" dirty="0">
                <a:uFillTx/>
                <a:latin typeface="Arial" charset="0"/>
                <a:cs typeface="Arial" charset="0"/>
              </a:rPr>
              <a:t> Tremens (DTs)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folHlink"/>
                </a:solidFill>
                <a:uFillTx/>
              </a:rPr>
              <a:t>Introduction</a:t>
            </a:r>
          </a:p>
        </p:txBody>
      </p:sp>
      <p:sp>
        <p:nvSpPr>
          <p:cNvPr id="11267" name="Rectangle 3"/>
          <p:cNvSpPr>
            <a:spLocks noGrp="1" noChangeArrowheads="1"/>
          </p:cNvSpPr>
          <p:nvPr>
            <p:ph idx="1"/>
          </p:nvPr>
        </p:nvSpPr>
        <p:spPr/>
        <p:txBody>
          <a:bodyPr/>
          <a:lstStyle/>
          <a:p>
            <a:r>
              <a:rPr lang="en-US">
                <a:uFillTx/>
              </a:rPr>
              <a:t>Many implications for brain research &amp; clinical psychiatry.</a:t>
            </a:r>
          </a:p>
          <a:p>
            <a:r>
              <a:rPr lang="en-US">
                <a:uFillTx/>
              </a:rPr>
              <a:t>Affect mental state and behavior.</a:t>
            </a:r>
          </a:p>
          <a:p>
            <a:r>
              <a:rPr lang="en-US">
                <a:uFillTx/>
              </a:rPr>
              <a:t>Sx similar to the psychiatric disorders.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par>
                                <p:cTn id="11" presetID="9" presetClass="emph" presetSubtype="0" grpId="0" nodeType="withEffect">
                                  <p:stCondLst>
                                    <p:cond delay="0"/>
                                  </p:stCondLst>
                                  <p:childTnLst>
                                    <p:set>
                                      <p:cBhvr rctx="PPT">
                                        <p:cTn id="12" dur="indefinite"/>
                                        <p:tgtEl>
                                          <p:spTgt spid="11267">
                                            <p:txEl>
                                              <p:pRg st="2" end="2"/>
                                            </p:txEl>
                                          </p:spTgt>
                                        </p:tgtEl>
                                        <p:attrNameLst>
                                          <p:attrName>style.opacity</p:attrName>
                                        </p:attrNameLst>
                                      </p:cBhvr>
                                      <p:to>
                                        <p:strVal val="0.25"/>
                                      </p:to>
                                    </p:set>
                                    <p:animEffect filter="image" prLst="opacity: 0.25">
                                      <p:cBhvr rctx="IE">
                                        <p:cTn id="13" dur="indefinite"/>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267">
                                            <p:txEl>
                                              <p:pRg st="0" end="0"/>
                                            </p:txEl>
                                          </p:spTgt>
                                        </p:tgtEl>
                                        <p:attrNameLst>
                                          <p:attrName>style.opacity</p:attrName>
                                        </p:attrNameLst>
                                      </p:cBhvr>
                                      <p:to>
                                        <p:strVal val="1.0"/>
                                      </p:to>
                                    </p:set>
                                    <p:animEffect filter="image" prLst="opacity: 1.0">
                                      <p:cBhvr rctx="IE">
                                        <p:cTn id="18" dur="indefinite"/>
                                        <p:tgtEl>
                                          <p:spTgt spid="11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267">
                                            <p:txEl>
                                              <p:pRg st="1" end="1"/>
                                            </p:txEl>
                                          </p:spTgt>
                                        </p:tgtEl>
                                        <p:attrNameLst>
                                          <p:attrName>style.opacity</p:attrName>
                                        </p:attrNameLst>
                                      </p:cBhvr>
                                      <p:to>
                                        <p:strVal val="1.0"/>
                                      </p:to>
                                    </p:set>
                                    <p:animEffect filter="image" prLst="opacity: 1.0">
                                      <p:cBhvr rctx="IE">
                                        <p:cTn id="23" dur="indefinite"/>
                                        <p:tgtEl>
                                          <p:spTgt spid="112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267">
                                            <p:txEl>
                                              <p:pRg st="2" end="2"/>
                                            </p:txEl>
                                          </p:spTgt>
                                        </p:tgtEl>
                                        <p:attrNameLst>
                                          <p:attrName>style.opacity</p:attrName>
                                        </p:attrNameLst>
                                      </p:cBhvr>
                                      <p:to>
                                        <p:strVal val="1.0"/>
                                      </p:to>
                                    </p:set>
                                    <p:animEffect filter="image" prLst="opacity: 1.0">
                                      <p:cBhvr rctx="IE">
                                        <p:cTn id="28" dur="indefinite"/>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2"/>
          </p:nvPr>
        </p:nvSpPr>
        <p:spPr>
          <a:xfrm>
            <a:off x="412124" y="321971"/>
            <a:ext cx="8590208" cy="6394361"/>
          </a:xfrm>
        </p:spPr>
        <p:txBody>
          <a:bodyPr>
            <a:normAutofit/>
          </a:bodyPr>
          <a:lstStyle/>
          <a:p>
            <a:pPr marL="533400" indent="-533400">
              <a:lnSpc>
                <a:spcPct val="80000"/>
              </a:lnSpc>
              <a:spcAft>
                <a:spcPct val="20000"/>
              </a:spcAft>
            </a:pPr>
            <a:endParaRPr lang="en-US" sz="2500" b="1" dirty="0">
              <a:solidFill>
                <a:schemeClr val="tx2"/>
              </a:solidFill>
              <a:uFillTx/>
              <a:latin typeface="Times New Roman" pitchFamily="18" charset="0"/>
            </a:endParaRPr>
          </a:p>
          <a:p>
            <a:pPr marL="533400" indent="-533400">
              <a:lnSpc>
                <a:spcPct val="80000"/>
              </a:lnSpc>
              <a:spcAft>
                <a:spcPct val="20000"/>
              </a:spcAft>
            </a:pPr>
            <a:r>
              <a:rPr lang="en-US" sz="2500" b="1" dirty="0">
                <a:solidFill>
                  <a:schemeClr val="tx2"/>
                </a:solidFill>
                <a:uFillTx/>
                <a:latin typeface="Times New Roman" pitchFamily="18" charset="0"/>
              </a:rPr>
              <a:t>Complications include:</a:t>
            </a:r>
          </a:p>
          <a:p>
            <a:pPr marL="914400" lvl="1" indent="-457200">
              <a:lnSpc>
                <a:spcPct val="80000"/>
              </a:lnSpc>
              <a:spcAft>
                <a:spcPct val="20000"/>
              </a:spcAft>
              <a:buFontTx/>
              <a:buAutoNum type="arabicPeriod"/>
            </a:pPr>
            <a:r>
              <a:rPr lang="en-US" sz="2100" dirty="0">
                <a:uFillTx/>
                <a:latin typeface="Times New Roman" pitchFamily="18" charset="0"/>
              </a:rPr>
              <a:t>Violent behavior </a:t>
            </a:r>
          </a:p>
          <a:p>
            <a:pPr marL="914400" lvl="1" indent="-457200">
              <a:lnSpc>
                <a:spcPct val="80000"/>
              </a:lnSpc>
              <a:spcAft>
                <a:spcPct val="20000"/>
              </a:spcAft>
              <a:buFontTx/>
              <a:buAutoNum type="arabicPeriod"/>
            </a:pPr>
            <a:r>
              <a:rPr lang="en-US" sz="2100" dirty="0">
                <a:uFillTx/>
                <a:latin typeface="Times New Roman" pitchFamily="18" charset="0"/>
              </a:rPr>
              <a:t>Seizures (chest infection &amp; aspiration)</a:t>
            </a:r>
          </a:p>
          <a:p>
            <a:pPr marL="914400" lvl="1" indent="-457200">
              <a:lnSpc>
                <a:spcPct val="80000"/>
              </a:lnSpc>
              <a:spcAft>
                <a:spcPct val="20000"/>
              </a:spcAft>
              <a:buFontTx/>
              <a:buAutoNum type="arabicPeriod"/>
            </a:pPr>
            <a:r>
              <a:rPr lang="en-US" sz="2100" dirty="0">
                <a:uFillTx/>
                <a:latin typeface="Times New Roman" pitchFamily="18" charset="0"/>
              </a:rPr>
              <a:t>Coma </a:t>
            </a:r>
          </a:p>
          <a:p>
            <a:pPr marL="914400" lvl="1" indent="-457200">
              <a:lnSpc>
                <a:spcPct val="80000"/>
              </a:lnSpc>
              <a:spcAft>
                <a:spcPct val="20000"/>
              </a:spcAft>
              <a:buFontTx/>
              <a:buAutoNum type="arabicPeriod"/>
            </a:pPr>
            <a:r>
              <a:rPr lang="en-US" sz="2100" dirty="0">
                <a:uFillTx/>
                <a:latin typeface="Times New Roman" pitchFamily="18" charset="0"/>
              </a:rPr>
              <a:t>Death (mortality rate: 5-15%)</a:t>
            </a:r>
          </a:p>
          <a:p>
            <a:pPr marL="914400" lvl="1" indent="-457200">
              <a:lnSpc>
                <a:spcPct val="80000"/>
              </a:lnSpc>
              <a:spcAft>
                <a:spcPct val="20000"/>
              </a:spcAft>
              <a:buFontTx/>
              <a:buNone/>
            </a:pPr>
            <a:r>
              <a:rPr lang="en-US" sz="2100" b="1" dirty="0">
                <a:solidFill>
                  <a:schemeClr val="tx2"/>
                </a:solidFill>
                <a:uFillTx/>
                <a:latin typeface="Times New Roman" pitchFamily="18" charset="0"/>
              </a:rPr>
              <a:t>Causes:</a:t>
            </a:r>
          </a:p>
          <a:p>
            <a:pPr marL="914400" lvl="1" indent="-457200">
              <a:lnSpc>
                <a:spcPct val="80000"/>
              </a:lnSpc>
              <a:spcAft>
                <a:spcPct val="20000"/>
              </a:spcAft>
              <a:buFontTx/>
              <a:buAutoNum type="arabicPeriod"/>
            </a:pPr>
            <a:r>
              <a:rPr lang="en-US" sz="2100" dirty="0">
                <a:uFillTx/>
                <a:latin typeface="Times New Roman" pitchFamily="18" charset="0"/>
              </a:rPr>
              <a:t>Volume depletion</a:t>
            </a:r>
          </a:p>
          <a:p>
            <a:pPr marL="914400" lvl="1" indent="-457200">
              <a:lnSpc>
                <a:spcPct val="80000"/>
              </a:lnSpc>
              <a:spcAft>
                <a:spcPct val="20000"/>
              </a:spcAft>
              <a:buFontTx/>
              <a:buAutoNum type="arabicPeriod"/>
            </a:pPr>
            <a:r>
              <a:rPr lang="en-US" sz="2100" dirty="0">
                <a:uFillTx/>
                <a:latin typeface="Times New Roman" pitchFamily="18" charset="0"/>
              </a:rPr>
              <a:t>Cardiac arrhythmias </a:t>
            </a:r>
          </a:p>
          <a:p>
            <a:pPr marL="914400" lvl="1" indent="-457200">
              <a:lnSpc>
                <a:spcPct val="80000"/>
              </a:lnSpc>
              <a:spcAft>
                <a:spcPct val="20000"/>
              </a:spcAft>
              <a:buFontTx/>
              <a:buAutoNum type="arabicPeriod"/>
            </a:pPr>
            <a:r>
              <a:rPr lang="en-US" sz="2100" dirty="0">
                <a:uFillTx/>
                <a:latin typeface="Times New Roman" pitchFamily="18" charset="0"/>
              </a:rPr>
              <a:t>Electrolyte imbalance   </a:t>
            </a:r>
          </a:p>
          <a:p>
            <a:pPr marL="914400" lvl="1" indent="-457200">
              <a:lnSpc>
                <a:spcPct val="80000"/>
              </a:lnSpc>
              <a:spcAft>
                <a:spcPct val="20000"/>
              </a:spcAft>
              <a:buFontTx/>
              <a:buAutoNum type="arabicPeriod"/>
            </a:pPr>
            <a:r>
              <a:rPr lang="en-US" sz="2100" dirty="0">
                <a:uFillTx/>
                <a:latin typeface="Times New Roman" pitchFamily="18" charset="0"/>
              </a:rPr>
              <a:t>Infections</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Treatment</a:t>
            </a:r>
          </a:p>
        </p:txBody>
      </p:sp>
      <p:sp>
        <p:nvSpPr>
          <p:cNvPr id="4" name="TextBox 3"/>
          <p:cNvSpPr txBox="1">
            <a:spLocks/>
          </p:cNvSpPr>
          <p:nvPr/>
        </p:nvSpPr>
        <p:spPr>
          <a:xfrm>
            <a:off x="549275" y="1681429"/>
            <a:ext cx="8042276" cy="3385542"/>
          </a:xfrm>
          <a:prstGeom prst="rect">
            <a:avLst/>
          </a:prstGeom>
          <a:noFill/>
        </p:spPr>
        <p:txBody>
          <a:bodyPr wrap="square" rtlCol="0">
            <a:spAutoFit/>
          </a:bodyPr>
          <a:lstStyle/>
          <a:p>
            <a:pPr marL="342900" indent="-342900">
              <a:buAutoNum type="arabicPeriod"/>
            </a:pPr>
            <a:r>
              <a:rPr lang="en-US" sz="2800" dirty="0">
                <a:uFillTx/>
                <a:latin typeface="Times New Roman" pitchFamily="18" charset="0"/>
              </a:rPr>
              <a:t>DT is a serious MEDICAL emergency </a:t>
            </a:r>
            <a:r>
              <a:rPr lang="en-US" sz="2800" dirty="0">
                <a:uFillTx/>
                <a:latin typeface="Times New Roman" pitchFamily="18" charset="0"/>
                <a:sym typeface="Wingdings" pitchFamily="2" charset="2"/>
              </a:rPr>
              <a:t> </a:t>
            </a:r>
            <a:r>
              <a:rPr lang="en-US" sz="2800" dirty="0">
                <a:uFillTx/>
                <a:latin typeface="Times New Roman" pitchFamily="18" charset="0"/>
              </a:rPr>
              <a:t>detection and treatment – ICU or medical ward</a:t>
            </a:r>
          </a:p>
          <a:p>
            <a:pPr marL="342900" indent="-342900">
              <a:buAutoNum type="arabicPeriod"/>
            </a:pPr>
            <a:r>
              <a:rPr lang="en-US" sz="2800" dirty="0">
                <a:uFillTx/>
                <a:latin typeface="Times New Roman" pitchFamily="18" charset="0"/>
              </a:rPr>
              <a:t>Avoid antipsychotics</a:t>
            </a:r>
          </a:p>
          <a:p>
            <a:pPr marL="342900" indent="-342900">
              <a:buAutoNum type="arabicPeriod"/>
            </a:pPr>
            <a:r>
              <a:rPr lang="en-US" sz="2800" dirty="0">
                <a:uFillTx/>
                <a:latin typeface="Times New Roman" pitchFamily="18" charset="0"/>
              </a:rPr>
              <a:t>Guard against seizures</a:t>
            </a:r>
          </a:p>
          <a:p>
            <a:pPr marL="342900" indent="-342900">
              <a:buAutoNum type="arabicPeriod"/>
            </a:pPr>
            <a:r>
              <a:rPr lang="en-US" sz="2800" dirty="0">
                <a:uFillTx/>
                <a:latin typeface="Times New Roman" pitchFamily="18" charset="0"/>
              </a:rPr>
              <a:t>Rehydration</a:t>
            </a:r>
          </a:p>
          <a:p>
            <a:pPr marL="342900" indent="-342900">
              <a:buAutoNum type="arabicPeriod"/>
            </a:pPr>
            <a:r>
              <a:rPr lang="en-US" sz="2800" dirty="0">
                <a:uFillTx/>
                <a:latin typeface="Times New Roman" pitchFamily="18" charset="0"/>
              </a:rPr>
              <a:t>Thiamine (B1)</a:t>
            </a:r>
          </a:p>
          <a:p>
            <a:pPr marL="342900" indent="-342900">
              <a:buAutoNum type="arabicPeriod"/>
            </a:pPr>
            <a:r>
              <a:rPr lang="en-US" sz="2800" dirty="0">
                <a:uFillTx/>
                <a:latin typeface="Times New Roman" pitchFamily="18" charset="0"/>
              </a:rPr>
              <a:t>Adjust surroundings</a:t>
            </a:r>
          </a:p>
          <a:p>
            <a:endParaRPr lang="en-US" dirty="0">
              <a:uFillTx/>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81000"/>
            <a:ext cx="9144000" cy="5867400"/>
          </a:xfrm>
          <a:prstGeom prst="rect">
            <a:avLst/>
          </a:prstGeom>
          <a:noFill/>
          <a:ln w="9525">
            <a:noFill/>
            <a:miter lim="800000"/>
          </a:ln>
          <a:effectLst/>
        </p:spPr>
        <p:txBody>
          <a:bodyPr/>
          <a:lstStyle/>
          <a:p>
            <a:pPr marL="342900" indent="-342900">
              <a:lnSpc>
                <a:spcPct val="90000"/>
              </a:lnSpc>
              <a:spcBef>
                <a:spcPct val="20000"/>
              </a:spcBef>
              <a:spcAft>
                <a:spcPct val="80000"/>
              </a:spcAft>
              <a:buSzPct val="85000"/>
              <a:buFontTx/>
              <a:buBlip>
                <a:blip r:embed="rId2"/>
              </a:buBlip>
            </a:pPr>
            <a:endParaRPr lang="en-US" sz="3200">
              <a:uFillTx/>
              <a:latin typeface="Times New Roman" pitchFamily="18" charset="0"/>
              <a:cs typeface="Times New Roman" pitchFamily="18" charset="0"/>
            </a:endParaRPr>
          </a:p>
        </p:txBody>
      </p:sp>
      <p:pic>
        <p:nvPicPr>
          <p:cNvPr id="66564" name="Picture 4" descr="Alcoholic_Man_with_Bottle-192x245"/>
          <p:cNvPicPr>
            <a:picLocks noChangeAspect="1" noChangeArrowheads="1"/>
          </p:cNvPicPr>
          <p:nvPr/>
        </p:nvPicPr>
        <p:blipFill>
          <a:blip r:embed="rId3" cstate="print"/>
          <a:srcRect/>
          <a:stretch>
            <a:fillRect/>
          </a:stretch>
        </p:blipFill>
        <p:spPr bwMode="auto">
          <a:xfrm>
            <a:off x="3200400" y="762000"/>
            <a:ext cx="2903538" cy="37052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52488"/>
          </a:xfrm>
        </p:spPr>
        <p:txBody>
          <a:bodyPr>
            <a:normAutofit fontScale="90000"/>
          </a:bodyPr>
          <a:lstStyle/>
          <a:p>
            <a:pPr algn="ctr"/>
            <a:r>
              <a:rPr lang="en-US" b="1">
                <a:uFillTx/>
                <a:latin typeface="Arial" charset="0"/>
                <a:cs typeface="Arial" charset="0"/>
              </a:rPr>
              <a:t>Sedatives, Hypnotics, and Anxiolytics</a:t>
            </a:r>
            <a:endParaRPr lang="en-CA">
              <a:uFillTx/>
              <a:latin typeface="Arial" charset="0"/>
              <a:cs typeface="Arial" charset="0"/>
            </a:endParaRPr>
          </a:p>
        </p:txBody>
      </p:sp>
      <p:sp>
        <p:nvSpPr>
          <p:cNvPr id="36867" name="Content Placeholder 2"/>
          <p:cNvSpPr>
            <a:spLocks noGrp="1"/>
          </p:cNvSpPr>
          <p:nvPr>
            <p:ph idx="1"/>
          </p:nvPr>
        </p:nvSpPr>
        <p:spPr>
          <a:xfrm>
            <a:off x="457200" y="1628775"/>
            <a:ext cx="8229600" cy="4695825"/>
          </a:xfrm>
        </p:spPr>
        <p:txBody>
          <a:bodyPr>
            <a:normAutofit/>
          </a:bodyPr>
          <a:lstStyle/>
          <a:p>
            <a:r>
              <a:rPr lang="en-CA" sz="2400" dirty="0">
                <a:uFillTx/>
                <a:latin typeface="Arial" charset="0"/>
                <a:cs typeface="Arial" charset="0"/>
              </a:rPr>
              <a:t>Similar clinical manifestations and withdrawal to alcohol.</a:t>
            </a:r>
          </a:p>
          <a:p>
            <a:r>
              <a:rPr lang="en-US" sz="2400" dirty="0">
                <a:uFillTx/>
                <a:latin typeface="Arial" charset="0"/>
                <a:cs typeface="Arial" charset="0"/>
              </a:rPr>
              <a:t>Risk of cross-tolerance and cross-dependence?</a:t>
            </a:r>
          </a:p>
          <a:p>
            <a:r>
              <a:rPr lang="en-US" sz="2400" dirty="0">
                <a:uFillTx/>
                <a:latin typeface="Arial" charset="0"/>
                <a:cs typeface="Arial" charset="0"/>
              </a:rPr>
              <a:t>Withdrawal depends on substance</a:t>
            </a:r>
          </a:p>
          <a:p>
            <a:r>
              <a:rPr lang="en-US" sz="2400" dirty="0">
                <a:uFillTx/>
                <a:latin typeface="Arial" charset="0"/>
                <a:cs typeface="Arial" charset="0"/>
              </a:rPr>
              <a:t>BDZ have a large margin of safety &amp; less addiction potentials.</a:t>
            </a:r>
          </a:p>
          <a:p>
            <a:r>
              <a:rPr lang="en-US" sz="2400" b="1" dirty="0">
                <a:uFillTx/>
                <a:latin typeface="Arial" charset="0"/>
                <a:cs typeface="Arial" charset="0"/>
              </a:rPr>
              <a:t>Flumazenil</a:t>
            </a:r>
            <a:r>
              <a:rPr lang="en-US" sz="2400" dirty="0">
                <a:uFillTx/>
                <a:latin typeface="Arial" charset="0"/>
                <a:cs typeface="Arial" charset="0"/>
              </a:rPr>
              <a:t> is a BDZ receptor antagonists used in BDZ overdose.</a:t>
            </a:r>
          </a:p>
          <a:p>
            <a:endParaRPr lang="en-US" sz="2400" dirty="0">
              <a:uFillTx/>
              <a:latin typeface="Arial" charset="0"/>
              <a:cs typeface="Arial" charset="0"/>
            </a:endParaRPr>
          </a:p>
          <a:p>
            <a:endParaRPr lang="en-CA" sz="2400" dirty="0">
              <a:uFillTx/>
              <a:latin typeface="Arial" charset="0"/>
              <a:cs typeface="Arial" charset="0"/>
            </a:endParaRPr>
          </a:p>
          <a:p>
            <a:endParaRPr lang="en-US" dirty="0">
              <a:uFillTx/>
              <a:latin typeface="Arial" charset="0"/>
              <a:cs typeface="Arial" charset="0"/>
            </a:endParaRPr>
          </a:p>
          <a:p>
            <a:endParaRPr lang="en-CA" dirty="0">
              <a:uFillTx/>
              <a:latin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685800" y="409575"/>
            <a:ext cx="7772400" cy="762000"/>
          </a:xfrm>
        </p:spPr>
        <p:txBody>
          <a:bodyPr/>
          <a:lstStyle/>
          <a:p>
            <a:r>
              <a:rPr lang="en-US">
                <a:uFillTx/>
              </a:rPr>
              <a:t>OPIOIDS </a:t>
            </a:r>
          </a:p>
        </p:txBody>
      </p:sp>
      <p:pic>
        <p:nvPicPr>
          <p:cNvPr id="153606" name="Picture 6" descr="opioids"/>
          <p:cNvPicPr>
            <a:picLocks noGrp="1" noChangeAspect="1" noChangeArrowheads="1"/>
          </p:cNvPicPr>
          <p:nvPr>
            <p:ph idx="1"/>
          </p:nvPr>
        </p:nvPicPr>
        <p:blipFill>
          <a:blip r:embed="rId2" cstate="print"/>
          <a:srcRect/>
          <a:stretch>
            <a:fillRect/>
          </a:stretch>
        </p:blipFill>
        <p:spPr>
          <a:xfrm>
            <a:off x="2901950" y="1524000"/>
            <a:ext cx="3036888" cy="4572000"/>
          </a:xfr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2"/>
          </p:nvPr>
        </p:nvSpPr>
        <p:spPr>
          <a:xfrm>
            <a:off x="0" y="152400"/>
            <a:ext cx="9067800" cy="6705600"/>
          </a:xfrm>
        </p:spPr>
        <p:txBody>
          <a:bodyPr>
            <a:normAutofit fontScale="92500" lnSpcReduction="20000"/>
          </a:bodyPr>
          <a:lstStyle/>
          <a:p>
            <a:pPr marL="0" indent="0">
              <a:lnSpc>
                <a:spcPct val="80000"/>
              </a:lnSpc>
              <a:buNone/>
            </a:pPr>
            <a:endParaRPr lang="en-US" sz="2600" dirty="0">
              <a:uFillTx/>
              <a:latin typeface="Times New Roman" pitchFamily="18" charset="0"/>
            </a:endParaRPr>
          </a:p>
          <a:p>
            <a:pPr marL="533400" indent="-533400">
              <a:lnSpc>
                <a:spcPct val="80000"/>
              </a:lnSpc>
              <a:buFontTx/>
              <a:buAutoNum type="arabicPeriod"/>
            </a:pPr>
            <a:r>
              <a:rPr lang="en-US" sz="2600" b="1" dirty="0">
                <a:uFillTx/>
                <a:latin typeface="Times New Roman" pitchFamily="18" charset="0"/>
              </a:rPr>
              <a:t>Opium </a:t>
            </a:r>
          </a:p>
          <a:p>
            <a:pPr marL="533400" indent="-533400">
              <a:lnSpc>
                <a:spcPct val="80000"/>
              </a:lnSpc>
              <a:buFontTx/>
              <a:buAutoNum type="arabicPeriod"/>
            </a:pPr>
            <a:r>
              <a:rPr lang="en-US" sz="2600" b="1" dirty="0">
                <a:uFillTx/>
                <a:latin typeface="Times New Roman" pitchFamily="18" charset="0"/>
              </a:rPr>
              <a:t>Heroin</a:t>
            </a:r>
          </a:p>
          <a:p>
            <a:pPr marL="533400" indent="-533400">
              <a:lnSpc>
                <a:spcPct val="80000"/>
              </a:lnSpc>
              <a:buFontTx/>
              <a:buAutoNum type="arabicPeriod"/>
            </a:pPr>
            <a:r>
              <a:rPr lang="en-US" sz="2600" b="1" dirty="0">
                <a:uFillTx/>
                <a:latin typeface="Times New Roman" pitchFamily="18" charset="0"/>
              </a:rPr>
              <a:t>Morphine </a:t>
            </a:r>
          </a:p>
          <a:p>
            <a:pPr marL="533400" indent="-533400">
              <a:lnSpc>
                <a:spcPct val="80000"/>
              </a:lnSpc>
              <a:buFontTx/>
              <a:buAutoNum type="arabicPeriod"/>
            </a:pPr>
            <a:r>
              <a:rPr lang="en-US" sz="2600" b="1" dirty="0">
                <a:uFillTx/>
                <a:latin typeface="Times New Roman" pitchFamily="18" charset="0"/>
              </a:rPr>
              <a:t>Codeine </a:t>
            </a:r>
          </a:p>
          <a:p>
            <a:pPr marL="533400" indent="-533400">
              <a:lnSpc>
                <a:spcPct val="80000"/>
              </a:lnSpc>
              <a:buFontTx/>
              <a:buAutoNum type="arabicPeriod"/>
            </a:pPr>
            <a:r>
              <a:rPr lang="en-US" sz="2600" b="1" dirty="0" err="1">
                <a:uFillTx/>
                <a:latin typeface="Times New Roman" pitchFamily="18" charset="0"/>
              </a:rPr>
              <a:t>Pethidine</a:t>
            </a:r>
            <a:r>
              <a:rPr lang="en-US" sz="2600" b="1" dirty="0">
                <a:uFillTx/>
                <a:latin typeface="Times New Roman" pitchFamily="18" charset="0"/>
              </a:rPr>
              <a:t> </a:t>
            </a:r>
          </a:p>
          <a:p>
            <a:pPr marL="533400" indent="-533400">
              <a:lnSpc>
                <a:spcPct val="80000"/>
              </a:lnSpc>
              <a:buFontTx/>
              <a:buAutoNum type="arabicPeriod"/>
            </a:pPr>
            <a:r>
              <a:rPr lang="en-US" sz="2600" b="1" dirty="0">
                <a:uFillTx/>
                <a:latin typeface="Times New Roman" pitchFamily="18" charset="0"/>
              </a:rPr>
              <a:t>Methadone</a:t>
            </a:r>
          </a:p>
          <a:p>
            <a:pPr marL="533400" indent="-533400">
              <a:lnSpc>
                <a:spcPct val="80000"/>
              </a:lnSpc>
            </a:pPr>
            <a:r>
              <a:rPr lang="en-US" sz="2600" dirty="0">
                <a:uFillTx/>
                <a:latin typeface="Times New Roman" pitchFamily="18" charset="0"/>
              </a:rPr>
              <a:t>naturally occurring (e.g. opium, codeine), synthetic or semi-synthetic</a:t>
            </a:r>
          </a:p>
          <a:p>
            <a:pPr marL="533400" indent="-533400">
              <a:lnSpc>
                <a:spcPct val="80000"/>
              </a:lnSpc>
            </a:pPr>
            <a:r>
              <a:rPr lang="en-US" sz="2600" dirty="0">
                <a:uFillTx/>
                <a:latin typeface="Times New Roman" pitchFamily="18" charset="0"/>
              </a:rPr>
              <a:t>medical use - pethidine or substance of abuse - heroin </a:t>
            </a:r>
          </a:p>
          <a:p>
            <a:pPr marL="533400" indent="-533400">
              <a:lnSpc>
                <a:spcPct val="80000"/>
              </a:lnSpc>
            </a:pPr>
            <a:r>
              <a:rPr lang="en-US" sz="2600" dirty="0">
                <a:uFillTx/>
                <a:latin typeface="Times New Roman" pitchFamily="18" charset="0"/>
              </a:rPr>
              <a:t>The medical use - powerful analgesic effect</a:t>
            </a:r>
          </a:p>
          <a:p>
            <a:pPr marL="533400" indent="-533400">
              <a:lnSpc>
                <a:spcPct val="80000"/>
              </a:lnSpc>
            </a:pPr>
            <a:r>
              <a:rPr lang="en-US" sz="2600" dirty="0">
                <a:uFillTx/>
                <a:latin typeface="Times New Roman" pitchFamily="18" charset="0"/>
              </a:rPr>
              <a:t>Abused for - </a:t>
            </a:r>
            <a:r>
              <a:rPr lang="en-US" sz="2600" dirty="0" err="1">
                <a:uFillTx/>
                <a:latin typeface="Times New Roman" pitchFamily="18" charset="0"/>
              </a:rPr>
              <a:t>euphorsant</a:t>
            </a:r>
            <a:r>
              <a:rPr lang="en-US" sz="2600" dirty="0">
                <a:uFillTx/>
                <a:latin typeface="Times New Roman" pitchFamily="18" charset="0"/>
              </a:rPr>
              <a:t> effect</a:t>
            </a:r>
          </a:p>
          <a:p>
            <a:pPr marL="0" indent="0">
              <a:lnSpc>
                <a:spcPct val="80000"/>
              </a:lnSpc>
              <a:buNone/>
            </a:pPr>
            <a:endParaRPr lang="en-US" sz="2600" b="1" dirty="0">
              <a:uFillTx/>
              <a:latin typeface="Times New Roman" pitchFamily="18" charset="0"/>
            </a:endParaRPr>
          </a:p>
          <a:p>
            <a:pPr marL="533400" indent="-533400">
              <a:lnSpc>
                <a:spcPct val="80000"/>
              </a:lnSpc>
            </a:pPr>
            <a:endParaRPr lang="en-US" sz="2000" dirty="0">
              <a:uFillTx/>
              <a:latin typeface="Times New Roman" pitchFamily="18" charset="0"/>
            </a:endParaRPr>
          </a:p>
          <a:p>
            <a:pPr marL="533400" indent="-533400">
              <a:lnSpc>
                <a:spcPct val="80000"/>
              </a:lnSpc>
              <a:spcAft>
                <a:spcPct val="80000"/>
              </a:spcAft>
              <a:buFontTx/>
              <a:buNone/>
            </a:pPr>
            <a:r>
              <a:rPr lang="en-US" sz="1800" dirty="0">
                <a:uFillTx/>
                <a:latin typeface="Times New Roman" pitchFamily="18" charset="0"/>
              </a:rPr>
              <a:t> </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0"/>
            <a:ext cx="7772400" cy="762000"/>
          </a:xfrm>
        </p:spPr>
        <p:txBody>
          <a:bodyPr/>
          <a:lstStyle/>
          <a:p>
            <a:r>
              <a:rPr lang="en-US" sz="2800" dirty="0" err="1">
                <a:uFillTx/>
              </a:rPr>
              <a:t>Opiod</a:t>
            </a:r>
            <a:r>
              <a:rPr lang="en-US" sz="2800" dirty="0">
                <a:uFillTx/>
              </a:rPr>
              <a:t> intoxication</a:t>
            </a:r>
            <a:r>
              <a:rPr lang="en-US" dirty="0">
                <a:uFillTx/>
              </a:rPr>
              <a:t> </a:t>
            </a:r>
          </a:p>
        </p:txBody>
      </p:sp>
      <p:graphicFrame>
        <p:nvGraphicFramePr>
          <p:cNvPr id="156698" name="Group 26"/>
          <p:cNvGraphicFramePr>
            <a:graphicFrameLocks noGrp="1"/>
          </p:cNvGraphicFramePr>
          <p:nvPr>
            <p:ph idx="1"/>
          </p:nvPr>
        </p:nvGraphicFramePr>
        <p:xfrm>
          <a:off x="685800" y="838200"/>
          <a:ext cx="7772400" cy="5559552"/>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93713">
                <a:tc>
                  <a:txBody>
                    <a:bodyPr/>
                    <a:lstStyle/>
                    <a:p>
                      <a:pPr marL="0" marR="0" lvl="0" indent="0" algn="ctr"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Presentation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6600">
                <a:tc>
                  <a:txBody>
                    <a:bodyPr/>
                    <a:lstStyle/>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Euphoria</a:t>
                      </a:r>
                    </a:p>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Relaxation </a:t>
                      </a:r>
                    </a:p>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err="1">
                          <a:ln>
                            <a:noFill/>
                          </a:ln>
                          <a:solidFill>
                            <a:schemeClr val="tx1"/>
                          </a:solidFill>
                          <a:effectLst/>
                          <a:uFillTx/>
                          <a:latin typeface="Arial" charset="0"/>
                          <a:cs typeface="Times New Roman" pitchFamily="18" charset="0"/>
                        </a:rPr>
                        <a:t>Anelgesia</a:t>
                      </a:r>
                      <a:endParaRPr kumimoji="0" lang="en-US" sz="2800" b="0" i="0" u="none" strike="noStrike" cap="none" normalizeH="0" baseline="0" dirty="0">
                        <a:ln>
                          <a:noFill/>
                        </a:ln>
                        <a:solidFill>
                          <a:schemeClr val="tx1"/>
                        </a:solidFill>
                        <a:effectLst/>
                        <a:uFillTx/>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SzPct val="85000"/>
                        <a:buFontTx/>
                        <a:buNone/>
                        <a:defRPr>
                          <a:uFillTx/>
                        </a:defRPr>
                      </a:pPr>
                      <a:r>
                        <a:rPr kumimoji="0" lang="en-US" sz="2800" b="0" i="0" u="none" strike="noStrike" cap="none" normalizeH="0" baseline="0" dirty="0">
                          <a:ln>
                            <a:noFill/>
                          </a:ln>
                          <a:solidFill>
                            <a:schemeClr val="tx1"/>
                          </a:solidFill>
                          <a:effectLst/>
                          <a:uFillTx/>
                          <a:latin typeface="Arial" charset="0"/>
                          <a:cs typeface="Times New Roman" pitchFamily="18" charset="0"/>
                        </a:rPr>
                        <a:t>Disturbed consciousness</a:t>
                      </a:r>
                    </a:p>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Small pupil (initially) </a:t>
                      </a:r>
                    </a:p>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err="1">
                          <a:ln>
                            <a:noFill/>
                          </a:ln>
                          <a:solidFill>
                            <a:schemeClr val="tx1"/>
                          </a:solidFill>
                          <a:effectLst/>
                          <a:uFillTx/>
                          <a:latin typeface="Arial" charset="0"/>
                          <a:cs typeface="Times New Roman" pitchFamily="18" charset="0"/>
                        </a:rPr>
                        <a:t>Bradycardia</a:t>
                      </a:r>
                      <a:endParaRPr kumimoji="0" lang="en-US" sz="2800" b="0" i="0" u="none" strike="noStrike" cap="none" normalizeH="0" baseline="0" dirty="0">
                        <a:ln>
                          <a:noFill/>
                        </a:ln>
                        <a:solidFill>
                          <a:schemeClr val="tx1"/>
                        </a:solidFill>
                        <a:effectLst/>
                        <a:uFillTx/>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Reduced appetite</a:t>
                      </a:r>
                    </a:p>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Constipation</a:t>
                      </a:r>
                    </a:p>
                    <a:p>
                      <a:pPr marL="0" marR="0" lvl="0" indent="0" algn="l" defTabSz="914400" rtl="0" eaLnBrk="1" fontAlgn="base" latinLnBrk="0" hangingPunct="1">
                        <a:lnSpc>
                          <a:spcPct val="100000"/>
                        </a:lnSpc>
                        <a:spcBef>
                          <a:spcPct val="20000"/>
                        </a:spcBef>
                        <a:spcAft>
                          <a:spcPct val="0"/>
                        </a:spcAft>
                        <a:buSzPct val="85000"/>
                        <a:buFontTx/>
                        <a:buNone/>
                      </a:pPr>
                      <a:r>
                        <a:rPr kumimoji="0" lang="en-US" sz="2800" b="0" i="0" u="none" strike="noStrike" cap="none" normalizeH="0" baseline="0" dirty="0">
                          <a:ln>
                            <a:noFill/>
                          </a:ln>
                          <a:solidFill>
                            <a:schemeClr val="tx1"/>
                          </a:solidFill>
                          <a:effectLst/>
                          <a:uFillTx/>
                          <a:latin typeface="Arial" charset="0"/>
                          <a:cs typeface="Times New Roman" pitchFamily="18" charset="0"/>
                        </a:rPr>
                        <a:t>Respiratory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SzPct val="85000"/>
                        <a:buFontTx/>
                        <a:buNone/>
                        <a:defRPr>
                          <a:uFillTx/>
                        </a:defRPr>
                      </a:pPr>
                      <a:r>
                        <a:rPr kumimoji="0" lang="en-US" sz="2800" b="0" i="0" u="none" strike="noStrike" cap="none" normalizeH="0" baseline="0" dirty="0">
                          <a:ln>
                            <a:noFill/>
                          </a:ln>
                          <a:solidFill>
                            <a:schemeClr val="tx1"/>
                          </a:solidFill>
                          <a:effectLst/>
                          <a:uFillTx/>
                          <a:latin typeface="Arial" charset="0"/>
                          <a:cs typeface="Times New Roman" pitchFamily="18" charset="0"/>
                        </a:rPr>
                        <a:t>  ICU:</a:t>
                      </a:r>
                    </a:p>
                    <a:p>
                      <a:pPr marL="0" marR="0" lvl="0" indent="0" algn="l" defTabSz="914400" rtl="0" eaLnBrk="1" fontAlgn="base" latinLnBrk="0" hangingPunct="1">
                        <a:lnSpc>
                          <a:spcPct val="100000"/>
                        </a:lnSpc>
                        <a:spcBef>
                          <a:spcPct val="20000"/>
                        </a:spcBef>
                        <a:spcAft>
                          <a:spcPct val="0"/>
                        </a:spcAft>
                        <a:buSzPct val="85000"/>
                        <a:buFontTx/>
                        <a:buNone/>
                        <a:defRPr>
                          <a:uFillTx/>
                        </a:defRPr>
                      </a:pPr>
                      <a:r>
                        <a:rPr kumimoji="0" lang="en-US" sz="2800" b="0" i="0" u="none" strike="noStrike" cap="none" normalizeH="0" baseline="0" dirty="0">
                          <a:ln>
                            <a:noFill/>
                          </a:ln>
                          <a:solidFill>
                            <a:schemeClr val="tx1"/>
                          </a:solidFill>
                          <a:effectLst/>
                          <a:uFillTx/>
                          <a:latin typeface="Arial" charset="0"/>
                          <a:cs typeface="Times New Roman" pitchFamily="18" charset="0"/>
                        </a:rPr>
                        <a:t>Monitoring</a:t>
                      </a:r>
                    </a:p>
                    <a:p>
                      <a:pPr marL="0" marR="0" lvl="0" indent="0" algn="l" defTabSz="914400" rtl="0" eaLnBrk="1" fontAlgn="base" latinLnBrk="0" hangingPunct="1">
                        <a:lnSpc>
                          <a:spcPct val="100000"/>
                        </a:lnSpc>
                        <a:spcBef>
                          <a:spcPct val="20000"/>
                        </a:spcBef>
                        <a:spcAft>
                          <a:spcPct val="0"/>
                        </a:spcAft>
                        <a:buSzPct val="85000"/>
                        <a:buFontTx/>
                        <a:buNone/>
                        <a:defRPr>
                          <a:uFillTx/>
                        </a:defRPr>
                      </a:pPr>
                      <a:r>
                        <a:rPr kumimoji="0" lang="en-US" sz="2800" b="0" i="0" u="none" strike="noStrike" cap="none" normalizeH="0" baseline="0" dirty="0">
                          <a:ln>
                            <a:noFill/>
                          </a:ln>
                          <a:solidFill>
                            <a:schemeClr val="tx1"/>
                          </a:solidFill>
                          <a:effectLst/>
                          <a:uFillTx/>
                          <a:latin typeface="Arial" charset="0"/>
                          <a:cs typeface="Times New Roman" pitchFamily="18" charset="0"/>
                        </a:rPr>
                        <a:t>Naloxone</a:t>
                      </a:r>
                    </a:p>
                    <a:p>
                      <a:pPr marL="0" marR="0" lvl="0" indent="0" algn="l" defTabSz="914400" rtl="0" eaLnBrk="1" fontAlgn="base" latinLnBrk="0" hangingPunct="1">
                        <a:lnSpc>
                          <a:spcPct val="100000"/>
                        </a:lnSpc>
                        <a:spcBef>
                          <a:spcPct val="20000"/>
                        </a:spcBef>
                        <a:spcAft>
                          <a:spcPct val="0"/>
                        </a:spcAft>
                        <a:buSzPct val="85000"/>
                        <a:buFontTx/>
                        <a:buNone/>
                        <a:defRPr>
                          <a:uFillTx/>
                        </a:defRPr>
                      </a:pPr>
                      <a:r>
                        <a:rPr kumimoji="0" lang="en-US" sz="2800" b="0" i="0" u="none" strike="noStrike" cap="none" normalizeH="0" baseline="0" dirty="0">
                          <a:ln>
                            <a:noFill/>
                          </a:ln>
                          <a:solidFill>
                            <a:schemeClr val="tx1"/>
                          </a:solidFill>
                          <a:effectLst/>
                          <a:uFillTx/>
                          <a:latin typeface="Arial" charset="0"/>
                          <a:cs typeface="Times New Roman" pitchFamily="18" charset="0"/>
                        </a:rPr>
                        <a:t>Open airway – oxygen – IV fluids</a:t>
                      </a:r>
                    </a:p>
                    <a:p>
                      <a:pPr marL="0" marR="0" lvl="0" indent="0" algn="l" defTabSz="914400" rtl="0" eaLnBrk="1" fontAlgn="base" latinLnBrk="0" hangingPunct="1">
                        <a:lnSpc>
                          <a:spcPct val="100000"/>
                        </a:lnSpc>
                        <a:spcBef>
                          <a:spcPct val="20000"/>
                        </a:spcBef>
                        <a:spcAft>
                          <a:spcPct val="0"/>
                        </a:spcAft>
                        <a:buSzPct val="85000"/>
                        <a:buFontTx/>
                        <a:buNone/>
                        <a:defRPr>
                          <a:uFillTx/>
                        </a:defRPr>
                      </a:pPr>
                      <a:endParaRPr kumimoji="0" lang="en-US" sz="2800" b="0" i="0" u="none" strike="noStrike" cap="none" normalizeH="0" baseline="0" dirty="0">
                        <a:ln>
                          <a:noFill/>
                        </a:ln>
                        <a:solidFill>
                          <a:schemeClr val="tx1"/>
                        </a:solidFill>
                        <a:effectLst/>
                        <a:uFillTx/>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Potency?!</a:t>
            </a:r>
          </a:p>
        </p:txBody>
      </p:sp>
      <p:pic>
        <p:nvPicPr>
          <p:cNvPr id="4" name="Content Placeholder 3"/>
          <p:cNvPicPr>
            <a:picLocks noGrp="1" noChangeAspect="1"/>
          </p:cNvPicPr>
          <p:nvPr>
            <p:ph idx="1"/>
          </p:nvPr>
        </p:nvPicPr>
        <p:blipFill>
          <a:blip r:embed="rId2"/>
          <a:stretch>
            <a:fillRect/>
          </a:stretch>
        </p:blipFill>
        <p:spPr>
          <a:xfrm>
            <a:off x="712787" y="1604962"/>
            <a:ext cx="7715250" cy="433387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2638"/>
            <a:ext cx="8042276" cy="891893"/>
          </a:xfrm>
        </p:spPr>
        <p:txBody>
          <a:bodyPr/>
          <a:lstStyle/>
          <a:p>
            <a:r>
              <a:rPr lang="en-US" dirty="0">
                <a:uFillTx/>
              </a:rPr>
              <a:t>Opioid withdrawal</a:t>
            </a:r>
          </a:p>
        </p:txBody>
      </p:sp>
      <p:graphicFrame>
        <p:nvGraphicFramePr>
          <p:cNvPr id="4" name="Content Placeholder 3"/>
          <p:cNvGraphicFramePr>
            <a:graphicFrameLocks noGrp="1"/>
          </p:cNvGraphicFramePr>
          <p:nvPr>
            <p:ph idx="1"/>
          </p:nvPr>
        </p:nvGraphicFramePr>
        <p:xfrm>
          <a:off x="466963" y="1610880"/>
          <a:ext cx="8042276" cy="3064019"/>
        </p:xfrm>
        <a:graphic>
          <a:graphicData uri="http://schemas.openxmlformats.org/drawingml/2006/table">
            <a:tbl>
              <a:tblPr firstRow="1" bandRow="1">
                <a:tableStyleId>{5C22544A-7EE6-4342-B048-85BDC9FD1C3A}</a:tableStyleId>
              </a:tblPr>
              <a:tblGrid>
                <a:gridCol w="4021138">
                  <a:extLst>
                    <a:ext uri="{9D8B030D-6E8A-4147-A177-3AD203B41FA5}">
                      <a16:colId xmlns:a16="http://schemas.microsoft.com/office/drawing/2014/main" val="20000"/>
                    </a:ext>
                  </a:extLst>
                </a:gridCol>
                <a:gridCol w="4021138">
                  <a:extLst>
                    <a:ext uri="{9D8B030D-6E8A-4147-A177-3AD203B41FA5}">
                      <a16:colId xmlns:a16="http://schemas.microsoft.com/office/drawing/2014/main" val="20001"/>
                    </a:ext>
                  </a:extLst>
                </a:gridCol>
              </a:tblGrid>
              <a:tr h="693737">
                <a:tc>
                  <a:txBody>
                    <a:bodyPr/>
                    <a:lstStyle/>
                    <a:p>
                      <a:r>
                        <a:rPr lang="en-US" dirty="0">
                          <a:uFillTx/>
                        </a:rPr>
                        <a:t>Presentation</a:t>
                      </a:r>
                    </a:p>
                  </a:txBody>
                  <a:tcPr/>
                </a:tc>
                <a:tc>
                  <a:txBody>
                    <a:bodyPr/>
                    <a:lstStyle/>
                    <a:p>
                      <a:r>
                        <a:rPr lang="en-US" dirty="0">
                          <a:uFillTx/>
                        </a:rPr>
                        <a:t>Treatment</a:t>
                      </a:r>
                    </a:p>
                  </a:txBody>
                  <a:tcPr/>
                </a:tc>
                <a:extLst>
                  <a:ext uri="{0D108BD9-81ED-4DB2-BD59-A6C34878D82A}">
                    <a16:rowId xmlns:a16="http://schemas.microsoft.com/office/drawing/2014/main" val="10000"/>
                  </a:ext>
                </a:extLst>
              </a:tr>
              <a:tr h="2370282">
                <a:tc>
                  <a:txBody>
                    <a:bodyPr/>
                    <a:lstStyle/>
                    <a:p>
                      <a:pPr marL="533400" indent="-533400">
                        <a:lnSpc>
                          <a:spcPct val="90000"/>
                        </a:lnSpc>
                        <a:buFontTx/>
                        <a:buAutoNum type="arabicPeriod"/>
                      </a:pPr>
                      <a:r>
                        <a:rPr lang="en-US" sz="1800" dirty="0">
                          <a:uFillTx/>
                        </a:rPr>
                        <a:t>Lacrimation, rhinorrhea &amp; yawning</a:t>
                      </a:r>
                    </a:p>
                    <a:p>
                      <a:pPr marL="533400" indent="-533400">
                        <a:lnSpc>
                          <a:spcPct val="90000"/>
                        </a:lnSpc>
                        <a:buFontTx/>
                        <a:buAutoNum type="arabicPeriod"/>
                      </a:pPr>
                      <a:r>
                        <a:rPr lang="en-US" sz="1800" dirty="0" err="1">
                          <a:uFillTx/>
                        </a:rPr>
                        <a:t>Dysphoric</a:t>
                      </a:r>
                      <a:r>
                        <a:rPr lang="en-US" sz="1800" dirty="0">
                          <a:uFillTx/>
                        </a:rPr>
                        <a:t> mood  </a:t>
                      </a:r>
                    </a:p>
                    <a:p>
                      <a:pPr marL="533400" indent="-533400">
                        <a:lnSpc>
                          <a:spcPct val="90000"/>
                        </a:lnSpc>
                        <a:buFontTx/>
                        <a:buAutoNum type="arabicPeriod"/>
                      </a:pPr>
                      <a:r>
                        <a:rPr lang="en-US" sz="1800" dirty="0">
                          <a:uFillTx/>
                        </a:rPr>
                        <a:t>Insomnia </a:t>
                      </a:r>
                    </a:p>
                    <a:p>
                      <a:pPr marL="533400" indent="-533400">
                        <a:lnSpc>
                          <a:spcPct val="90000"/>
                        </a:lnSpc>
                        <a:buFontTx/>
                        <a:buAutoNum type="arabicPeriod"/>
                      </a:pPr>
                      <a:r>
                        <a:rPr lang="en-US" sz="1800" dirty="0">
                          <a:uFillTx/>
                        </a:rPr>
                        <a:t>Muscle and joint aches</a:t>
                      </a:r>
                    </a:p>
                    <a:p>
                      <a:pPr marL="533400" indent="-533400">
                        <a:lnSpc>
                          <a:spcPct val="90000"/>
                        </a:lnSpc>
                        <a:buFontTx/>
                        <a:buAutoNum type="arabicPeriod"/>
                      </a:pPr>
                      <a:r>
                        <a:rPr lang="en-US" sz="1800" dirty="0">
                          <a:uFillTx/>
                        </a:rPr>
                        <a:t>Cold and hot flushes </a:t>
                      </a:r>
                    </a:p>
                    <a:p>
                      <a:pPr marL="533400" indent="-533400">
                        <a:lnSpc>
                          <a:spcPct val="90000"/>
                        </a:lnSpc>
                        <a:buFontTx/>
                        <a:buAutoNum type="arabicPeriod"/>
                      </a:pPr>
                      <a:r>
                        <a:rPr lang="en-US" sz="1800" dirty="0">
                          <a:uFillTx/>
                        </a:rPr>
                        <a:t>Nausea, vomiting and diarrhea</a:t>
                      </a:r>
                    </a:p>
                    <a:p>
                      <a:pPr marL="533400" indent="-533400">
                        <a:lnSpc>
                          <a:spcPct val="90000"/>
                        </a:lnSpc>
                        <a:buFontTx/>
                        <a:buAutoNum type="arabicPeriod"/>
                      </a:pPr>
                      <a:r>
                        <a:rPr lang="en-US" sz="1800" dirty="0">
                          <a:uFillTx/>
                        </a:rPr>
                        <a:t>Fever,</a:t>
                      </a:r>
                      <a:r>
                        <a:rPr lang="en-US" sz="1800" baseline="0" dirty="0">
                          <a:uFillTx/>
                        </a:rPr>
                        <a:t> sweating, </a:t>
                      </a:r>
                      <a:r>
                        <a:rPr lang="en-US" sz="1800" baseline="0" dirty="0" err="1">
                          <a:uFillTx/>
                        </a:rPr>
                        <a:t>piloerection</a:t>
                      </a:r>
                      <a:endParaRPr lang="en-US" sz="1800" dirty="0">
                        <a:uFillTx/>
                      </a:endParaRPr>
                    </a:p>
                    <a:p>
                      <a:endParaRPr lang="en-US" dirty="0">
                        <a:uFillTx/>
                      </a:endParaRPr>
                    </a:p>
                  </a:txBody>
                  <a:tcPr/>
                </a:tc>
                <a:tc>
                  <a:txBody>
                    <a:bodyPr/>
                    <a:lstStyle/>
                    <a:p>
                      <a:r>
                        <a:rPr lang="en-US" dirty="0">
                          <a:uFillTx/>
                        </a:rPr>
                        <a:t>Short-term:</a:t>
                      </a:r>
                    </a:p>
                    <a:p>
                      <a:r>
                        <a:rPr lang="en-US" dirty="0">
                          <a:uFillTx/>
                        </a:rPr>
                        <a:t>Painkillers,</a:t>
                      </a:r>
                      <a:r>
                        <a:rPr lang="en-US" baseline="0" dirty="0">
                          <a:uFillTx/>
                        </a:rPr>
                        <a:t> sedatives, observation</a:t>
                      </a:r>
                    </a:p>
                    <a:p>
                      <a:r>
                        <a:rPr lang="en-US" baseline="0" dirty="0">
                          <a:uFillTx/>
                        </a:rPr>
                        <a:t>Clonidine</a:t>
                      </a:r>
                    </a:p>
                    <a:p>
                      <a:endParaRPr lang="en-US" baseline="0" dirty="0">
                        <a:uFillTx/>
                      </a:endParaRPr>
                    </a:p>
                    <a:p>
                      <a:r>
                        <a:rPr lang="en-US" baseline="0" dirty="0">
                          <a:uFillTx/>
                        </a:rPr>
                        <a:t>Long-term</a:t>
                      </a:r>
                    </a:p>
                    <a:p>
                      <a:r>
                        <a:rPr lang="en-US" baseline="0" dirty="0">
                          <a:uFillTx/>
                        </a:rPr>
                        <a:t>Harm reduction strategies</a:t>
                      </a:r>
                    </a:p>
                    <a:p>
                      <a:r>
                        <a:rPr lang="en-US" baseline="0" dirty="0">
                          <a:uFillTx/>
                        </a:rPr>
                        <a:t>Methadone</a:t>
                      </a:r>
                    </a:p>
                    <a:p>
                      <a:r>
                        <a:rPr lang="en-US" baseline="0" dirty="0">
                          <a:uFillTx/>
                        </a:rPr>
                        <a:t>Buprenorphine/Naloxone</a:t>
                      </a:r>
                      <a:endParaRPr lang="en-US" dirty="0">
                        <a:uFillTx/>
                      </a:endParaRPr>
                    </a:p>
                  </a:txBody>
                  <a:tcPr/>
                </a:tc>
                <a:extLst>
                  <a:ext uri="{0D108BD9-81ED-4DB2-BD59-A6C34878D82A}">
                    <a16:rowId xmlns:a16="http://schemas.microsoft.com/office/drawing/2014/main" val="10001"/>
                  </a:ext>
                </a:extLst>
              </a:tr>
            </a:tbl>
          </a:graphicData>
        </a:graphic>
      </p:graphicFrame>
      <p:sp>
        <p:nvSpPr>
          <p:cNvPr id="5" name="TextBox 4"/>
          <p:cNvSpPr txBox="1">
            <a:spLocks/>
          </p:cNvSpPr>
          <p:nvPr/>
        </p:nvSpPr>
        <p:spPr>
          <a:xfrm>
            <a:off x="549275" y="5091323"/>
            <a:ext cx="7959964" cy="1865126"/>
          </a:xfrm>
          <a:prstGeom prst="rect">
            <a:avLst/>
          </a:prstGeom>
          <a:noFill/>
        </p:spPr>
        <p:txBody>
          <a:bodyPr wrap="square" rtlCol="0">
            <a:spAutoFit/>
          </a:bodyPr>
          <a:lstStyle/>
          <a:p>
            <a:pPr marL="533400" indent="-533400">
              <a:lnSpc>
                <a:spcPct val="90000"/>
              </a:lnSpc>
            </a:pPr>
            <a:r>
              <a:rPr lang="en-US" dirty="0">
                <a:uFillTx/>
              </a:rPr>
              <a:t>Intense craving begins 6 hours after the last dose and peaks after 36-48 hours </a:t>
            </a:r>
          </a:p>
          <a:p>
            <a:pPr marL="533400" indent="-533400">
              <a:lnSpc>
                <a:spcPct val="90000"/>
              </a:lnSpc>
            </a:pPr>
            <a:r>
              <a:rPr lang="en-US" dirty="0">
                <a:uFillTx/>
              </a:rPr>
              <a:t>Untreated withdrawal result in no serious medical sequence - but they cause great  distress</a:t>
            </a:r>
          </a:p>
          <a:p>
            <a:pPr marL="533400" indent="-533400">
              <a:lnSpc>
                <a:spcPct val="90000"/>
              </a:lnSpc>
            </a:pPr>
            <a:r>
              <a:rPr lang="en-US" dirty="0">
                <a:uFillTx/>
              </a:rPr>
              <a:t>Tolerance can develop very rapidly (esp. in IV use) leading to increasing dosage - then it diminishes very rapidly</a:t>
            </a:r>
            <a:endParaRPr lang="en-US" sz="1600" dirty="0">
              <a:uFillTx/>
              <a:latin typeface="Times New Roman" pitchFamily="18" charset="0"/>
            </a:endParaRPr>
          </a:p>
          <a:p>
            <a:endParaRPr lang="en-US" dirty="0">
              <a:uFillTx/>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371600" y="381000"/>
            <a:ext cx="7772400" cy="1143000"/>
          </a:xfrm>
          <a:noFill/>
        </p:spPr>
        <p:txBody>
          <a:bodyPr lIns="92075" tIns="46038" rIns="92075" bIns="46038"/>
          <a:lstStyle/>
          <a:p>
            <a:r>
              <a:rPr lang="en-AU">
                <a:uFillTx/>
              </a:rPr>
              <a:t>Complications of injecting</a:t>
            </a:r>
            <a:endParaRPr lang="en-US">
              <a:uFillTx/>
            </a:endParaRPr>
          </a:p>
        </p:txBody>
      </p:sp>
      <p:sp>
        <p:nvSpPr>
          <p:cNvPr id="227330" name="Rectangle 2"/>
          <p:cNvSpPr>
            <a:spLocks noGrp="1" noChangeArrowheads="1"/>
          </p:cNvSpPr>
          <p:nvPr>
            <p:ph idx="1"/>
          </p:nvPr>
        </p:nvSpPr>
        <p:spPr>
          <a:xfrm>
            <a:off x="4495800" y="2514600"/>
            <a:ext cx="4419600" cy="3505200"/>
          </a:xfrm>
        </p:spPr>
        <p:txBody>
          <a:bodyPr>
            <a:normAutofit fontScale="92500" lnSpcReduction="10000"/>
          </a:bodyPr>
          <a:lstStyle/>
          <a:p>
            <a:pPr>
              <a:lnSpc>
                <a:spcPct val="80000"/>
              </a:lnSpc>
            </a:pPr>
            <a:r>
              <a:rPr lang="en-US" sz="2400">
                <a:uFillTx/>
              </a:rPr>
              <a:t>Bacterial, local and systemic </a:t>
            </a:r>
          </a:p>
          <a:p>
            <a:pPr>
              <a:lnSpc>
                <a:spcPct val="80000"/>
              </a:lnSpc>
            </a:pPr>
            <a:r>
              <a:rPr lang="en-US" sz="2400">
                <a:uFillTx/>
              </a:rPr>
              <a:t>Blood-borne viruses</a:t>
            </a:r>
          </a:p>
          <a:p>
            <a:pPr>
              <a:lnSpc>
                <a:spcPct val="80000"/>
              </a:lnSpc>
            </a:pPr>
            <a:r>
              <a:rPr lang="en-US" sz="2400">
                <a:uFillTx/>
              </a:rPr>
              <a:t>Vascular damage</a:t>
            </a:r>
          </a:p>
          <a:p>
            <a:pPr lvl="1">
              <a:lnSpc>
                <a:spcPct val="80000"/>
              </a:lnSpc>
            </a:pPr>
            <a:endParaRPr lang="en-US" sz="2000">
              <a:uFillTx/>
            </a:endParaRPr>
          </a:p>
          <a:p>
            <a:pPr lvl="1">
              <a:lnSpc>
                <a:spcPct val="80000"/>
              </a:lnSpc>
            </a:pPr>
            <a:endParaRPr lang="en-US" sz="2000">
              <a:uFillTx/>
            </a:endParaRPr>
          </a:p>
          <a:p>
            <a:pPr>
              <a:lnSpc>
                <a:spcPct val="80000"/>
              </a:lnSpc>
            </a:pPr>
            <a:r>
              <a:rPr lang="en-US" sz="2400">
                <a:uFillTx/>
              </a:rPr>
              <a:t>In this case:</a:t>
            </a:r>
          </a:p>
          <a:p>
            <a:pPr lvl="1">
              <a:lnSpc>
                <a:spcPct val="80000"/>
              </a:lnSpc>
            </a:pPr>
            <a:r>
              <a:rPr lang="en-US" sz="2000">
                <a:uFillTx/>
              </a:rPr>
              <a:t>Track marks</a:t>
            </a:r>
          </a:p>
          <a:p>
            <a:pPr lvl="1">
              <a:lnSpc>
                <a:spcPct val="80000"/>
              </a:lnSpc>
            </a:pPr>
            <a:r>
              <a:rPr lang="en-US" sz="2000">
                <a:uFillTx/>
              </a:rPr>
              <a:t>Early cellulitis</a:t>
            </a:r>
          </a:p>
          <a:p>
            <a:pPr lvl="1">
              <a:lnSpc>
                <a:spcPct val="80000"/>
              </a:lnSpc>
            </a:pPr>
            <a:r>
              <a:rPr lang="en-US" sz="2000">
                <a:uFillTx/>
              </a:rPr>
              <a:t>Multiple injections over a short period suggests cocaine use</a:t>
            </a:r>
          </a:p>
          <a:p>
            <a:pPr>
              <a:lnSpc>
                <a:spcPct val="80000"/>
              </a:lnSpc>
            </a:pPr>
            <a:endParaRPr lang="en-US" sz="2400">
              <a:uFillTx/>
            </a:endParaRPr>
          </a:p>
        </p:txBody>
      </p:sp>
      <p:pic>
        <p:nvPicPr>
          <p:cNvPr id="227331" name="Picture 3" descr="trax 1"/>
          <p:cNvPicPr>
            <a:picLocks noChangeAspect="1" noChangeArrowheads="1"/>
          </p:cNvPicPr>
          <p:nvPr/>
        </p:nvPicPr>
        <p:blipFill>
          <a:blip r:embed="rId3" cstate="print"/>
          <a:srcRect/>
          <a:stretch>
            <a:fillRect/>
          </a:stretch>
        </p:blipFill>
        <p:spPr bwMode="auto">
          <a:xfrm>
            <a:off x="1298575" y="2286000"/>
            <a:ext cx="2951163" cy="403860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uFillTx/>
                <a:latin typeface="Calibri" charset="0"/>
              </a:rPr>
              <a:t>What is addiction?</a:t>
            </a:r>
          </a:p>
        </p:txBody>
      </p:sp>
      <p:sp>
        <p:nvSpPr>
          <p:cNvPr id="3" name="Content Placeholder 2"/>
          <p:cNvSpPr>
            <a:spLocks noGrp="1"/>
          </p:cNvSpPr>
          <p:nvPr>
            <p:ph idx="1"/>
          </p:nvPr>
        </p:nvSpPr>
        <p:spPr/>
        <p:txBody>
          <a:bodyPr>
            <a:normAutofit lnSpcReduction="10000"/>
          </a:bodyPr>
          <a:lstStyle/>
          <a:p>
            <a:pPr>
              <a:buFont typeface="Wingdings 2" pitchFamily="18" charset="2"/>
              <a:buChar char=""/>
              <a:defRPr>
                <a:uFillTx/>
              </a:defRPr>
            </a:pPr>
            <a:r>
              <a:rPr lang="en-US" dirty="0">
                <a:uFillTx/>
                <a:ea typeface="+mn-ea"/>
              </a:rPr>
              <a:t>In Aug 2011, The American Society of Addiction Medicine (ASAM) has officially recognized Addiction as mostly:</a:t>
            </a:r>
          </a:p>
          <a:p>
            <a:pPr marL="514350" indent="-514350">
              <a:buFont typeface="+mj-lt"/>
              <a:buAutoNum type="alphaLcParenR"/>
              <a:defRPr>
                <a:uFillTx/>
              </a:defRPr>
            </a:pPr>
            <a:r>
              <a:rPr lang="en-US" dirty="0">
                <a:uFillTx/>
                <a:ea typeface="+mn-ea"/>
              </a:rPr>
              <a:t>a social problem </a:t>
            </a:r>
          </a:p>
          <a:p>
            <a:pPr marL="514350" indent="-514350">
              <a:buFont typeface="+mj-lt"/>
              <a:buAutoNum type="alphaLcParenR"/>
              <a:defRPr>
                <a:uFillTx/>
              </a:defRPr>
            </a:pPr>
            <a:r>
              <a:rPr lang="en-US" dirty="0">
                <a:uFillTx/>
                <a:ea typeface="+mn-ea"/>
              </a:rPr>
              <a:t>a moral problem </a:t>
            </a:r>
          </a:p>
          <a:p>
            <a:pPr marL="514350" indent="-514350">
              <a:buFont typeface="+mj-lt"/>
              <a:buAutoNum type="alphaLcParenR"/>
              <a:defRPr>
                <a:uFillTx/>
              </a:defRPr>
            </a:pPr>
            <a:r>
              <a:rPr lang="en-US" dirty="0">
                <a:uFillTx/>
                <a:ea typeface="+mn-ea"/>
              </a:rPr>
              <a:t>a criminal problem</a:t>
            </a:r>
          </a:p>
          <a:p>
            <a:pPr marL="514350" indent="-514350">
              <a:buFont typeface="+mj-lt"/>
              <a:buAutoNum type="alphaLcParenR"/>
              <a:defRPr>
                <a:uFillTx/>
              </a:defRPr>
            </a:pPr>
            <a:r>
              <a:rPr lang="en-US" dirty="0">
                <a:uFillTx/>
                <a:ea typeface="+mn-ea"/>
              </a:rPr>
              <a:t>a primary chronic brain problem</a:t>
            </a:r>
          </a:p>
          <a:p>
            <a:pPr marL="514350" indent="-514350">
              <a:buFont typeface="+mj-lt"/>
              <a:buAutoNum type="alphaLcParenR"/>
              <a:defRPr>
                <a:uFillTx/>
              </a:defRPr>
            </a:pPr>
            <a:r>
              <a:rPr lang="en-US" dirty="0">
                <a:uFillTx/>
                <a:ea typeface="+mn-ea"/>
              </a:rPr>
              <a:t>a behavioral disorder occur as the result of other causes such as emotional or psychiatric problems.</a:t>
            </a:r>
          </a:p>
          <a:p>
            <a:pPr marL="514350" indent="-514350">
              <a:buFont typeface="+mj-lt"/>
              <a:buAutoNum type="alphaLcParenR"/>
              <a:defRPr>
                <a:uFillTx/>
              </a:defRPr>
            </a:pPr>
            <a:endParaRPr lang="en-US" dirty="0">
              <a:uFillTx/>
              <a:ea typeface="+mn-ea"/>
            </a:endParaRPr>
          </a:p>
        </p:txBody>
      </p:sp>
      <p:sp>
        <p:nvSpPr>
          <p:cNvPr id="5" name="Cloud Callout 4"/>
          <p:cNvSpPr>
            <a:spLocks/>
          </p:cNvSpPr>
          <p:nvPr/>
        </p:nvSpPr>
        <p:spPr>
          <a:xfrm>
            <a:off x="900113" y="2997200"/>
            <a:ext cx="7107237"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FFFF"/>
                </a:solidFill>
                <a:uFillTx/>
                <a:latin typeface="Constantia" charset="0"/>
                <a:ea typeface="ＭＳ Ｐゴシック" charset="0"/>
                <a:cs typeface="Arial" charset="0"/>
              </a:rPr>
              <a:t>Addiction is not a choice, but  choice still plays an important role in getting help. </a:t>
            </a:r>
          </a:p>
        </p:txBody>
      </p:sp>
      <p:sp>
        <p:nvSpPr>
          <p:cNvPr id="8" name="Right Arrow 7"/>
          <p:cNvSpPr>
            <a:spLocks/>
          </p:cNvSpPr>
          <p:nvPr/>
        </p:nvSpPr>
        <p:spPr>
          <a:xfrm>
            <a:off x="107951" y="4078536"/>
            <a:ext cx="7921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uFillTx/>
              </a:defRPr>
            </a:pPr>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
                                            <p:txEl>
                                              <p:pRg st="5" end="5"/>
                                            </p:txEl>
                                          </p:spTgt>
                                        </p:tgtEl>
                                      </p:cBhvr>
                                    </p:animEffect>
                                    <p:set>
                                      <p:cBhvr>
                                        <p:cTn id="5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uFillTx/>
              </a:rPr>
              <a:t>Adeeb</a:t>
            </a:r>
            <a:r>
              <a:rPr lang="en-US" dirty="0">
                <a:uFillTx/>
              </a:rPr>
              <a:t> is a 16 year old boy who lives with his divorced mother. He presented with slurred speech, facial rashes, incoordination and nausea.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Inhalants</a:t>
            </a:r>
          </a:p>
        </p:txBody>
      </p:sp>
      <p:sp>
        <p:nvSpPr>
          <p:cNvPr id="3" name="Content Placeholder 2"/>
          <p:cNvSpPr>
            <a:spLocks noGrp="1"/>
          </p:cNvSpPr>
          <p:nvPr>
            <p:ph idx="1"/>
          </p:nvPr>
        </p:nvSpPr>
        <p:spPr/>
        <p:txBody>
          <a:bodyPr/>
          <a:lstStyle/>
          <a:p>
            <a:r>
              <a:rPr lang="en-US" dirty="0">
                <a:uFillTx/>
              </a:rPr>
              <a:t>Volatile organic substances –acetone, benzene, etc.</a:t>
            </a:r>
          </a:p>
          <a:p>
            <a:r>
              <a:rPr lang="en-US" dirty="0">
                <a:uFillTx/>
              </a:rPr>
              <a:t>Brain depressants</a:t>
            </a:r>
          </a:p>
          <a:p>
            <a:r>
              <a:rPr lang="en-US" dirty="0">
                <a:uFillTx/>
              </a:rPr>
              <a:t>Adolescents – experimentations</a:t>
            </a:r>
          </a:p>
          <a:p>
            <a:r>
              <a:rPr lang="en-US" dirty="0">
                <a:uFillTx/>
              </a:rPr>
              <a:t>Intoxication – similar to other brain suppressants</a:t>
            </a:r>
          </a:p>
          <a:p>
            <a:r>
              <a:rPr lang="en-US" dirty="0">
                <a:uFillTx/>
              </a:rPr>
              <a:t>Complications:</a:t>
            </a:r>
          </a:p>
          <a:p>
            <a:pPr lvl="1"/>
            <a:r>
              <a:rPr lang="en-US" dirty="0">
                <a:uFillTx/>
              </a:rPr>
              <a:t>Physical: multiple organ damages</a:t>
            </a:r>
          </a:p>
          <a:p>
            <a:pPr lvl="1"/>
            <a:endParaRPr lang="en-US" dirty="0">
              <a:uFillTx/>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uFillTx/>
              </a:rPr>
              <a:t>Rakan</a:t>
            </a:r>
            <a:r>
              <a:rPr lang="en-US" dirty="0">
                <a:uFillTx/>
              </a:rPr>
              <a:t> is a 20-year old male brought to the ER by police who arrested him because of reckless driving (drifting with high speed) and violent behavior. He looked over-suspicious, agitated, and over-talkative.</a:t>
            </a:r>
          </a:p>
          <a:p>
            <a:endParaRPr lang="en-US" dirty="0">
              <a:uFillTx/>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563931" y="2057694"/>
            <a:ext cx="6008790" cy="1450250"/>
          </a:xfrm>
        </p:spPr>
        <p:txBody>
          <a:bodyPr>
            <a:noAutofit/>
          </a:bodyPr>
          <a:lstStyle/>
          <a:p>
            <a:pPr algn="ctr"/>
            <a:r>
              <a:rPr lang="en-US" sz="4400" dirty="0" err="1">
                <a:uFillTx/>
              </a:rPr>
              <a:t>Psychostimulants</a:t>
            </a:r>
            <a:br>
              <a:rPr lang="en-US" sz="2800" dirty="0">
                <a:uFillTx/>
              </a:rPr>
            </a:br>
            <a:endParaRPr lang="en-US" sz="4400" dirty="0">
              <a:uFillTx/>
            </a:endParaRPr>
          </a:p>
        </p:txBody>
      </p:sp>
      <p:sp>
        <p:nvSpPr>
          <p:cNvPr id="95236" name="Rectangle 4"/>
          <p:cNvSpPr>
            <a:spLocks noChangeArrowheads="1"/>
          </p:cNvSpPr>
          <p:nvPr/>
        </p:nvSpPr>
        <p:spPr bwMode="auto">
          <a:xfrm>
            <a:off x="609600" y="4191000"/>
            <a:ext cx="7772400" cy="762000"/>
          </a:xfrm>
          <a:prstGeom prst="rect">
            <a:avLst/>
          </a:prstGeom>
          <a:noFill/>
          <a:ln w="9525">
            <a:noFill/>
            <a:miter lim="800000"/>
          </a:ln>
        </p:spPr>
        <p:txBody>
          <a:bodyPr/>
          <a:lstStyle/>
          <a:p>
            <a:pPr algn="ctr">
              <a:spcBef>
                <a:spcPct val="20000"/>
              </a:spcBef>
              <a:buClr>
                <a:schemeClr val="accent1"/>
              </a:buClr>
              <a:buSzPct val="80000"/>
              <a:buFont typeface="Wingdings" pitchFamily="2" charset="2"/>
              <a:buNone/>
            </a:pPr>
            <a:endParaRPr lang="en-US" sz="2800" dirty="0">
              <a:uFillTx/>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762000"/>
            <a:ext cx="6675438" cy="608013"/>
          </a:xfrm>
        </p:spPr>
        <p:txBody>
          <a:bodyPr>
            <a:normAutofit fontScale="90000"/>
          </a:bodyPr>
          <a:lstStyle/>
          <a:p>
            <a:pPr algn="ctr"/>
            <a:r>
              <a:rPr lang="en-US" sz="4000">
                <a:uFillTx/>
              </a:rPr>
              <a:t>Commonly used Stimulants</a:t>
            </a:r>
          </a:p>
        </p:txBody>
      </p:sp>
      <p:sp>
        <p:nvSpPr>
          <p:cNvPr id="98307" name="Rectangle 3"/>
          <p:cNvSpPr>
            <a:spLocks noGrp="1" noChangeArrowheads="1"/>
          </p:cNvSpPr>
          <p:nvPr>
            <p:ph idx="1"/>
          </p:nvPr>
        </p:nvSpPr>
        <p:spPr/>
        <p:txBody>
          <a:bodyPr/>
          <a:lstStyle/>
          <a:p>
            <a:pPr>
              <a:lnSpc>
                <a:spcPct val="90000"/>
              </a:lnSpc>
            </a:pPr>
            <a:r>
              <a:rPr lang="en-US">
                <a:uFillTx/>
              </a:rPr>
              <a:t>Nicotine</a:t>
            </a:r>
          </a:p>
          <a:p>
            <a:pPr>
              <a:lnSpc>
                <a:spcPct val="90000"/>
              </a:lnSpc>
            </a:pPr>
            <a:r>
              <a:rPr lang="en-US">
                <a:uFillTx/>
              </a:rPr>
              <a:t>Caffeine</a:t>
            </a:r>
          </a:p>
          <a:p>
            <a:pPr>
              <a:lnSpc>
                <a:spcPct val="90000"/>
              </a:lnSpc>
            </a:pPr>
            <a:r>
              <a:rPr lang="en-US">
                <a:uFillTx/>
              </a:rPr>
              <a:t>Cocaine – Freebase/crack</a:t>
            </a:r>
          </a:p>
          <a:p>
            <a:pPr>
              <a:lnSpc>
                <a:spcPct val="90000"/>
              </a:lnSpc>
            </a:pPr>
            <a:r>
              <a:rPr lang="en-US">
                <a:uFillTx/>
              </a:rPr>
              <a:t>Amphetamine/Methamphetamine</a:t>
            </a:r>
          </a:p>
          <a:p>
            <a:pPr>
              <a:lnSpc>
                <a:spcPct val="90000"/>
              </a:lnSpc>
            </a:pPr>
            <a:r>
              <a:rPr lang="en-US">
                <a:uFillTx/>
              </a:rPr>
              <a:t>Methylenedioxymethamphetamine (MDMA)</a:t>
            </a:r>
          </a:p>
          <a:p>
            <a:pPr>
              <a:lnSpc>
                <a:spcPct val="90000"/>
              </a:lnSpc>
            </a:pPr>
            <a:r>
              <a:rPr lang="en-US">
                <a:uFillTx/>
              </a:rPr>
              <a:t>Appetite suppressants</a:t>
            </a:r>
            <a:r>
              <a:rPr lang="en-US" sz="2800">
                <a:uFillTx/>
              </a:rPr>
              <a:t> </a:t>
            </a:r>
          </a:p>
          <a:p>
            <a:pPr lvl="1">
              <a:lnSpc>
                <a:spcPct val="90000"/>
              </a:lnSpc>
            </a:pPr>
            <a:r>
              <a:rPr lang="en-US">
                <a:uFillTx/>
              </a:rPr>
              <a:t>(e.g. phentermine and diethylpropion)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66800" y="609600"/>
            <a:ext cx="7848600" cy="1143000"/>
          </a:xfrm>
        </p:spPr>
        <p:txBody>
          <a:bodyPr>
            <a:normAutofit fontScale="90000"/>
          </a:bodyPr>
          <a:lstStyle/>
          <a:p>
            <a:r>
              <a:rPr lang="en-AU" sz="3600">
                <a:uFillTx/>
              </a:rPr>
              <a:t>Psychological FX of non dependent use</a:t>
            </a:r>
            <a:endParaRPr lang="en-US" sz="3600">
              <a:uFillTx/>
            </a:endParaRPr>
          </a:p>
        </p:txBody>
      </p:sp>
      <p:sp>
        <p:nvSpPr>
          <p:cNvPr id="221187" name="Rectangle 3"/>
          <p:cNvSpPr>
            <a:spLocks noGrp="1" noChangeArrowheads="1"/>
          </p:cNvSpPr>
          <p:nvPr>
            <p:ph idx="1"/>
          </p:nvPr>
        </p:nvSpPr>
        <p:spPr>
          <a:xfrm>
            <a:off x="1295400" y="1989138"/>
            <a:ext cx="7448550" cy="4114800"/>
          </a:xfrm>
        </p:spPr>
        <p:txBody>
          <a:bodyPr/>
          <a:lstStyle/>
          <a:p>
            <a:r>
              <a:rPr lang="en-AU" sz="2400" dirty="0">
                <a:uFillTx/>
              </a:rPr>
              <a:t>Recurrent intoxication </a:t>
            </a:r>
          </a:p>
          <a:p>
            <a:r>
              <a:rPr lang="en-AU" sz="2400" dirty="0">
                <a:uFillTx/>
              </a:rPr>
              <a:t>Some users may self-medicate with antidepressants and/or benzodiazepines</a:t>
            </a:r>
          </a:p>
          <a:p>
            <a:r>
              <a:rPr lang="en-AU" sz="2400" dirty="0">
                <a:uFillTx/>
              </a:rPr>
              <a:t>After-effects: termed ‘crash’ or ‘come down’</a:t>
            </a:r>
          </a:p>
          <a:p>
            <a:pPr lvl="1"/>
            <a:r>
              <a:rPr lang="en-AU" sz="2000" dirty="0" err="1">
                <a:uFillTx/>
              </a:rPr>
              <a:t>Dysphoria</a:t>
            </a:r>
            <a:endParaRPr lang="en-AU" sz="2000" dirty="0">
              <a:uFillTx/>
            </a:endParaRPr>
          </a:p>
          <a:p>
            <a:pPr lvl="1"/>
            <a:r>
              <a:rPr lang="en-AU" sz="2000" dirty="0">
                <a:uFillTx/>
              </a:rPr>
              <a:t>Depressed mood</a:t>
            </a:r>
          </a:p>
          <a:p>
            <a:pPr lvl="1"/>
            <a:r>
              <a:rPr lang="en-AU" sz="2000" dirty="0">
                <a:uFillTx/>
              </a:rPr>
              <a:t>Anxiety</a:t>
            </a:r>
          </a:p>
          <a:p>
            <a:pPr lvl="1"/>
            <a:r>
              <a:rPr lang="en-AU" sz="2000" dirty="0">
                <a:uFillTx/>
              </a:rPr>
              <a:t>Reduced appetite</a:t>
            </a:r>
          </a:p>
          <a:p>
            <a:pPr lvl="1"/>
            <a:r>
              <a:rPr lang="en-AU" sz="2000" dirty="0">
                <a:uFillTx/>
              </a:rPr>
              <a:t>Restlessness</a:t>
            </a:r>
            <a:endParaRPr lang="en-US" sz="2000" dirty="0">
              <a:uFillTx/>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0"/>
            <a:ext cx="7543800" cy="533400"/>
          </a:xfrm>
        </p:spPr>
        <p:txBody>
          <a:bodyPr>
            <a:normAutofit fontScale="90000"/>
          </a:bodyPr>
          <a:lstStyle/>
          <a:p>
            <a:r>
              <a:rPr lang="en-US" sz="3600">
                <a:uFillTx/>
              </a:rPr>
              <a:t>Clinical effects of stimulants</a:t>
            </a:r>
            <a:r>
              <a:rPr lang="en-US">
                <a:uFillTx/>
              </a:rPr>
              <a:t> </a:t>
            </a:r>
          </a:p>
        </p:txBody>
      </p:sp>
      <p:graphicFrame>
        <p:nvGraphicFramePr>
          <p:cNvPr id="241686" name="Group 22"/>
          <p:cNvGraphicFramePr>
            <a:graphicFrameLocks noGrp="1"/>
          </p:cNvGraphicFramePr>
          <p:nvPr>
            <p:ph idx="1"/>
          </p:nvPr>
        </p:nvGraphicFramePr>
        <p:xfrm>
          <a:off x="1143000" y="1295400"/>
          <a:ext cx="7848600" cy="5231765"/>
        </p:xfrm>
        <a:graphic>
          <a:graphicData uri="http://schemas.openxmlformats.org/drawingml/2006/table">
            <a:tbl>
              <a:tblPr/>
              <a:tblGrid>
                <a:gridCol w="39624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800" b="0" i="0" u="none" strike="noStrike" cap="none" normalizeH="0" baseline="0">
                          <a:ln>
                            <a:noFill/>
                          </a:ln>
                          <a:solidFill>
                            <a:schemeClr val="tx1"/>
                          </a:solidFill>
                          <a:effectLst/>
                          <a:uFillTx/>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800" b="0" i="0" u="none" strike="noStrike" cap="none" normalizeH="0" baseline="0">
                          <a:ln>
                            <a:noFill/>
                          </a:ln>
                          <a:solidFill>
                            <a:schemeClr val="tx1"/>
                          </a:solidFill>
                          <a:effectLst/>
                          <a:uFillTx/>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3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Enhanced cognitive function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Elevated mood</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Over activity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Increased confidence, self-esteem and sociability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err="1">
                          <a:ln>
                            <a:noFill/>
                          </a:ln>
                          <a:solidFill>
                            <a:schemeClr val="tx1"/>
                          </a:solidFill>
                          <a:effectLst/>
                          <a:uFillTx/>
                          <a:latin typeface="Arial" charset="0"/>
                        </a:rPr>
                        <a:t>Overtalkativeness</a:t>
                      </a:r>
                      <a:endParaRPr kumimoji="0" lang="en-US" sz="2000" b="0" i="0" u="none" strike="noStrike" cap="none" normalizeH="0" baseline="0" dirty="0">
                        <a:ln>
                          <a:noFill/>
                        </a:ln>
                        <a:solidFill>
                          <a:schemeClr val="tx1"/>
                        </a:solidFill>
                        <a:effectLst/>
                        <a:uFillTx/>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Insomnia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1" i="0" u="none" strike="noStrike" cap="none" normalizeH="0" baseline="0" dirty="0">
                          <a:ln>
                            <a:noFill/>
                          </a:ln>
                          <a:solidFill>
                            <a:schemeClr val="tx2"/>
                          </a:solidFill>
                          <a:effectLst/>
                          <a:uFillTx/>
                          <a:latin typeface="Arial" charset="0"/>
                        </a:rPr>
                        <a:t>In high doses/prolonged use: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Restlessness, irritability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Paranoid psychosis, hallucinations (visual)</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Aggressiveness, hostility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Reduced sense of fatigue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Reduced appetite (anorexia)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Dilated pupils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Tremors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dirty="0">
                        <a:ln>
                          <a:noFill/>
                        </a:ln>
                        <a:solidFill>
                          <a:schemeClr val="tx1"/>
                        </a:solidFill>
                        <a:effectLst/>
                        <a:uFillTx/>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1" i="0" u="none" strike="noStrike" cap="none" normalizeH="0" baseline="0" dirty="0">
                          <a:ln>
                            <a:noFill/>
                          </a:ln>
                          <a:solidFill>
                            <a:schemeClr val="tx2"/>
                          </a:solidFill>
                          <a:effectLst/>
                          <a:uFillTx/>
                          <a:latin typeface="Arial" charset="0"/>
                        </a:rPr>
                        <a:t>In high doses/prolonged use:</a:t>
                      </a:r>
                      <a:endParaRPr kumimoji="0" lang="x-none" sz="2000" b="1" i="0" u="none" strike="noStrike" cap="none" normalizeH="0" baseline="0" dirty="0">
                        <a:ln>
                          <a:noFill/>
                        </a:ln>
                        <a:solidFill>
                          <a:schemeClr val="tx2"/>
                        </a:solidFill>
                        <a:effectLst/>
                        <a:uFillTx/>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Nausea, vomiting, hyperthermia, cardiac arrhythmias, severe hypertension, CVA, seizures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dirty="0">
                          <a:ln>
                            <a:noFill/>
                          </a:ln>
                          <a:solidFill>
                            <a:schemeClr val="tx1"/>
                          </a:solidFill>
                          <a:effectLst/>
                          <a:uFillTx/>
                          <a:latin typeface="Arial" charset="0"/>
                        </a:rPr>
                        <a:t>Dizziness, respiratory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028" descr="coffea_arabica1"/>
          <p:cNvPicPr>
            <a:picLocks noChangeAspect="1" noChangeArrowheads="1"/>
          </p:cNvPicPr>
          <p:nvPr/>
        </p:nvPicPr>
        <p:blipFill>
          <a:blip r:embed="rId3" cstate="print"/>
          <a:srcRect/>
          <a:stretch>
            <a:fillRect/>
          </a:stretch>
        </p:blipFill>
        <p:spPr bwMode="auto">
          <a:xfrm>
            <a:off x="1066800" y="381000"/>
            <a:ext cx="4724400" cy="3149600"/>
          </a:xfrm>
          <a:prstGeom prst="rect">
            <a:avLst/>
          </a:prstGeom>
          <a:noFill/>
        </p:spPr>
      </p:pic>
      <p:pic>
        <p:nvPicPr>
          <p:cNvPr id="119813" name="Picture 1029" descr="theobroma_cacao_fruit1"/>
          <p:cNvPicPr>
            <a:picLocks noChangeAspect="1" noChangeArrowheads="1"/>
          </p:cNvPicPr>
          <p:nvPr/>
        </p:nvPicPr>
        <p:blipFill>
          <a:blip r:embed="rId4" cstate="print"/>
          <a:srcRect/>
          <a:stretch>
            <a:fillRect/>
          </a:stretch>
        </p:blipFill>
        <p:spPr bwMode="auto">
          <a:xfrm>
            <a:off x="6056313" y="2209800"/>
            <a:ext cx="2700337" cy="42291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erythroxylum_coca3"/>
          <p:cNvPicPr>
            <a:picLocks noChangeAspect="1" noChangeArrowheads="1"/>
          </p:cNvPicPr>
          <p:nvPr/>
        </p:nvPicPr>
        <p:blipFill>
          <a:blip r:embed="rId3" cstate="print"/>
          <a:srcRect/>
          <a:stretch>
            <a:fillRect/>
          </a:stretch>
        </p:blipFill>
        <p:spPr bwMode="auto">
          <a:xfrm>
            <a:off x="2540000" y="939800"/>
            <a:ext cx="5080000" cy="5080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ocaine_ad_coke1"/>
          <p:cNvPicPr>
            <a:picLocks noChangeAspect="1" noChangeArrowheads="1"/>
          </p:cNvPicPr>
          <p:nvPr/>
        </p:nvPicPr>
        <p:blipFill>
          <a:blip r:embed="rId3" cstate="print"/>
          <a:srcRect/>
          <a:stretch>
            <a:fillRect/>
          </a:stretch>
        </p:blipFill>
        <p:spPr bwMode="auto">
          <a:xfrm>
            <a:off x="1066800" y="609600"/>
            <a:ext cx="2971800" cy="2259013"/>
          </a:xfrm>
          <a:prstGeom prst="rect">
            <a:avLst/>
          </a:prstGeom>
          <a:noFill/>
        </p:spPr>
      </p:pic>
      <p:pic>
        <p:nvPicPr>
          <p:cNvPr id="373763" name="Picture 3" descr="cocaine_ad1"/>
          <p:cNvPicPr>
            <a:picLocks noChangeAspect="1" noChangeArrowheads="1"/>
          </p:cNvPicPr>
          <p:nvPr/>
        </p:nvPicPr>
        <p:blipFill>
          <a:blip r:embed="rId4" cstate="print"/>
          <a:srcRect/>
          <a:stretch>
            <a:fillRect/>
          </a:stretch>
        </p:blipFill>
        <p:spPr bwMode="auto">
          <a:xfrm>
            <a:off x="3581400" y="3200400"/>
            <a:ext cx="5092700" cy="35147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solidFill>
                  <a:schemeClr val="folHlink"/>
                </a:solidFill>
                <a:uFillTx/>
              </a:rPr>
              <a:t>Terminology</a:t>
            </a:r>
          </a:p>
        </p:txBody>
      </p:sp>
      <p:sp>
        <p:nvSpPr>
          <p:cNvPr id="21507"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uFillTx/>
              </a:rPr>
              <a:t>Abuse:</a:t>
            </a:r>
            <a:r>
              <a:rPr lang="en-US" sz="2800" b="1">
                <a:solidFill>
                  <a:srgbClr val="FFFF00"/>
                </a:solidFill>
                <a:uFillTx/>
              </a:rPr>
              <a:t>  </a:t>
            </a:r>
            <a:r>
              <a:rPr lang="en-US" sz="2800">
                <a:uFillTx/>
              </a:rPr>
              <a:t>self-administration of any substance in a culturally disapproved manner that causes adverse consequences.</a:t>
            </a:r>
          </a:p>
          <a:p>
            <a:pPr>
              <a:lnSpc>
                <a:spcPct val="80000"/>
              </a:lnSpc>
              <a:buFont typeface="Wingdings" pitchFamily="2" charset="2"/>
              <a:buNone/>
            </a:pPr>
            <a:r>
              <a:rPr lang="en-US" sz="2800" b="1">
                <a:solidFill>
                  <a:schemeClr val="accent1"/>
                </a:solidFill>
                <a:uFillTx/>
              </a:rPr>
              <a:t>Intoxication:</a:t>
            </a:r>
            <a:r>
              <a:rPr lang="en-US" sz="2800" b="1">
                <a:solidFill>
                  <a:schemeClr val="tx2"/>
                </a:solidFill>
                <a:uFillTx/>
              </a:rPr>
              <a:t>  </a:t>
            </a:r>
            <a:r>
              <a:rPr lang="en-US" sz="2800">
                <a:uFillTx/>
              </a:rPr>
              <a:t>the transient effect (physical and psychological) due to recent substance ingestion, which disappears when the substance is eliminated.</a:t>
            </a:r>
          </a:p>
          <a:p>
            <a:pPr>
              <a:lnSpc>
                <a:spcPct val="80000"/>
              </a:lnSpc>
              <a:buFont typeface="Wingdings" pitchFamily="2" charset="2"/>
              <a:buNone/>
            </a:pPr>
            <a:r>
              <a:rPr lang="en-US" sz="2800" b="1">
                <a:solidFill>
                  <a:schemeClr val="accent1"/>
                </a:solidFill>
                <a:uFillTx/>
              </a:rPr>
              <a:t>Withdrawal:</a:t>
            </a:r>
            <a:r>
              <a:rPr lang="en-US" sz="2800">
                <a:uFillTx/>
              </a:rPr>
              <a:t> a group of symptoms and signs occurring when the drug is withdrawn or reduced in amount.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507">
                                            <p:txEl>
                                              <p:pRg st="0" end="0"/>
                                            </p:txEl>
                                          </p:spTgt>
                                        </p:tgtEl>
                                        <p:attrNameLst>
                                          <p:attrName>style.opacity</p:attrName>
                                        </p:attrNameLst>
                                      </p:cBhvr>
                                      <p:to>
                                        <p:strVal val="0.25"/>
                                      </p:to>
                                    </p:set>
                                    <p:animEffect filter="image" prLst="opacity: 0.25">
                                      <p:cBhvr rctx="IE">
                                        <p:cTn id="7" dur="indefinite"/>
                                        <p:tgtEl>
                                          <p:spTgt spid="21507">
                                            <p:txEl>
                                              <p:pRg st="0" end="0"/>
                                            </p:txEl>
                                          </p:spTgt>
                                        </p:tgtEl>
                                      </p:cBhvr>
                                    </p:animEffect>
                                  </p:childTnLst>
                                </p:cTn>
                              </p:par>
                              <p:par>
                                <p:cTn id="8" presetID="9" presetClass="emph" presetSubtype="0" grpId="0" nodeType="withEffect">
                                  <p:stCondLst>
                                    <p:cond delay="0"/>
                                  </p:stCondLst>
                                  <p:childTnLst>
                                    <p:set>
                                      <p:cBhvr rctx="PPT">
                                        <p:cTn id="9" dur="indefinite"/>
                                        <p:tgtEl>
                                          <p:spTgt spid="21507">
                                            <p:txEl>
                                              <p:pRg st="1" end="1"/>
                                            </p:txEl>
                                          </p:spTgt>
                                        </p:tgtEl>
                                        <p:attrNameLst>
                                          <p:attrName>style.opacity</p:attrName>
                                        </p:attrNameLst>
                                      </p:cBhvr>
                                      <p:to>
                                        <p:strVal val="0.25"/>
                                      </p:to>
                                    </p:set>
                                    <p:animEffect filter="image" prLst="opacity: 0.25">
                                      <p:cBhvr rctx="IE">
                                        <p:cTn id="10" dur="indefinite"/>
                                        <p:tgtEl>
                                          <p:spTgt spid="21507">
                                            <p:txEl>
                                              <p:pRg st="1" end="1"/>
                                            </p:txEl>
                                          </p:spTgt>
                                        </p:tgtEl>
                                      </p:cBhvr>
                                    </p:animEffect>
                                  </p:childTnLst>
                                </p:cTn>
                              </p:par>
                              <p:par>
                                <p:cTn id="11" presetID="9" presetClass="emph" presetSubtype="0" grpId="0" nodeType="withEffect">
                                  <p:stCondLst>
                                    <p:cond delay="0"/>
                                  </p:stCondLst>
                                  <p:childTnLst>
                                    <p:set>
                                      <p:cBhvr rctx="PPT">
                                        <p:cTn id="12" dur="indefinite"/>
                                        <p:tgtEl>
                                          <p:spTgt spid="21507">
                                            <p:txEl>
                                              <p:pRg st="2" end="2"/>
                                            </p:txEl>
                                          </p:spTgt>
                                        </p:tgtEl>
                                        <p:attrNameLst>
                                          <p:attrName>style.opacity</p:attrName>
                                        </p:attrNameLst>
                                      </p:cBhvr>
                                      <p:to>
                                        <p:strVal val="0.25"/>
                                      </p:to>
                                    </p:set>
                                    <p:animEffect filter="image" prLst="opacity: 0.25">
                                      <p:cBhvr rctx="IE">
                                        <p:cTn id="13" dur="indefinite"/>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21507">
                                            <p:txEl>
                                              <p:pRg st="0" end="0"/>
                                            </p:txEl>
                                          </p:spTgt>
                                        </p:tgtEl>
                                        <p:attrNameLst>
                                          <p:attrName>style.opacity</p:attrName>
                                        </p:attrNameLst>
                                      </p:cBhvr>
                                      <p:to>
                                        <p:strVal val="1.0"/>
                                      </p:to>
                                    </p:set>
                                    <p:animEffect filter="image" prLst="opacity: 1.0">
                                      <p:cBhvr rctx="IE">
                                        <p:cTn id="18" dur="indefinite"/>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21507">
                                            <p:txEl>
                                              <p:pRg st="1" end="1"/>
                                            </p:txEl>
                                          </p:spTgt>
                                        </p:tgtEl>
                                        <p:attrNameLst>
                                          <p:attrName>style.opacity</p:attrName>
                                        </p:attrNameLst>
                                      </p:cBhvr>
                                      <p:to>
                                        <p:strVal val="1.0"/>
                                      </p:to>
                                    </p:set>
                                    <p:animEffect filter="image" prLst="opacity: 1.0">
                                      <p:cBhvr rctx="IE">
                                        <p:cTn id="23" dur="indefinite"/>
                                        <p:tgtEl>
                                          <p:spTgt spid="21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21507">
                                            <p:txEl>
                                              <p:pRg st="2" end="2"/>
                                            </p:txEl>
                                          </p:spTgt>
                                        </p:tgtEl>
                                        <p:attrNameLst>
                                          <p:attrName>style.opacity</p:attrName>
                                        </p:attrNameLst>
                                      </p:cBhvr>
                                      <p:to>
                                        <p:strVal val="1.0"/>
                                      </p:to>
                                    </p:set>
                                    <p:animEffect filter="image" prLst="opacity: 1.0">
                                      <p:cBhvr rctx="IE">
                                        <p:cTn id="28" dur="indefinite"/>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21507"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73163" y="457200"/>
            <a:ext cx="4953000" cy="1143000"/>
          </a:xfrm>
        </p:spPr>
        <p:txBody>
          <a:bodyPr/>
          <a:lstStyle/>
          <a:p>
            <a:r>
              <a:rPr lang="en-US">
                <a:uFillTx/>
              </a:rPr>
              <a:t>Cocaine</a:t>
            </a:r>
          </a:p>
        </p:txBody>
      </p:sp>
      <p:sp>
        <p:nvSpPr>
          <p:cNvPr id="375811" name="Rectangle 3"/>
          <p:cNvSpPr>
            <a:spLocks noGrp="1" noChangeArrowheads="1"/>
          </p:cNvSpPr>
          <p:nvPr>
            <p:ph idx="1"/>
          </p:nvPr>
        </p:nvSpPr>
        <p:spPr>
          <a:xfrm>
            <a:off x="1630363" y="1981200"/>
            <a:ext cx="7315200" cy="4114800"/>
          </a:xfrm>
        </p:spPr>
        <p:txBody>
          <a:bodyPr/>
          <a:lstStyle/>
          <a:p>
            <a:r>
              <a:rPr lang="en-US" sz="2800">
                <a:uFillTx/>
              </a:rPr>
              <a:t>Forms of cocaine:</a:t>
            </a:r>
          </a:p>
          <a:p>
            <a:pPr lvl="1"/>
            <a:r>
              <a:rPr lang="en-US">
                <a:uFillTx/>
              </a:rPr>
              <a:t>Free base</a:t>
            </a:r>
          </a:p>
          <a:p>
            <a:pPr lvl="1"/>
            <a:r>
              <a:rPr lang="en-US">
                <a:uFillTx/>
              </a:rPr>
              <a:t>Crack</a:t>
            </a:r>
          </a:p>
          <a:p>
            <a:pPr lvl="1"/>
            <a:endParaRPr lang="en-US">
              <a:uFillTx/>
            </a:endParaRPr>
          </a:p>
          <a:p>
            <a:r>
              <a:rPr lang="en-AU" sz="2800">
                <a:uFillTx/>
              </a:rPr>
              <a:t>Routes of use:</a:t>
            </a:r>
          </a:p>
          <a:p>
            <a:pPr lvl="1"/>
            <a:r>
              <a:rPr lang="en-AU">
                <a:uFillTx/>
              </a:rPr>
              <a:t>Intranasal</a:t>
            </a:r>
          </a:p>
          <a:p>
            <a:pPr lvl="1"/>
            <a:r>
              <a:rPr lang="en-AU">
                <a:uFillTx/>
              </a:rPr>
              <a:t>Intravenous/SC</a:t>
            </a:r>
          </a:p>
        </p:txBody>
      </p:sp>
      <p:pic>
        <p:nvPicPr>
          <p:cNvPr id="375812" name="Picture 4" descr="cocaine_3d_mid"/>
          <p:cNvPicPr>
            <a:picLocks noChangeAspect="1" noChangeArrowheads="1"/>
          </p:cNvPicPr>
          <p:nvPr/>
        </p:nvPicPr>
        <p:blipFill>
          <a:blip r:embed="rId3" cstate="print"/>
          <a:srcRect/>
          <a:stretch>
            <a:fillRect/>
          </a:stretch>
        </p:blipFill>
        <p:spPr bwMode="auto">
          <a:xfrm>
            <a:off x="6096000" y="762000"/>
            <a:ext cx="2411413" cy="2028825"/>
          </a:xfrm>
          <a:prstGeom prst="rect">
            <a:avLst/>
          </a:prstGeom>
          <a:noFill/>
        </p:spPr>
      </p:pic>
      <p:sp>
        <p:nvSpPr>
          <p:cNvPr id="375813" name="Text Box 5"/>
          <p:cNvSpPr txBox="1">
            <a:spLocks noChangeArrowheads="1"/>
          </p:cNvSpPr>
          <p:nvPr/>
        </p:nvSpPr>
        <p:spPr bwMode="auto">
          <a:xfrm>
            <a:off x="6019800" y="5791200"/>
            <a:ext cx="2592388" cy="3968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000" b="1" i="1">
                <a:solidFill>
                  <a:srgbClr val="FF0000"/>
                </a:solidFill>
                <a:effectLst>
                  <a:outerShdw blurRad="38100" dist="38100" dir="2700000" algn="tl">
                    <a:srgbClr val="C0C0C0"/>
                  </a:outerShdw>
                </a:effectLst>
                <a:uFillTx/>
              </a:rPr>
              <a:t>Crack cocaine</a:t>
            </a:r>
          </a:p>
        </p:txBody>
      </p:sp>
      <p:pic>
        <p:nvPicPr>
          <p:cNvPr id="375814" name="Picture 6" descr="crack150"/>
          <p:cNvPicPr>
            <a:picLocks noChangeAspect="1" noChangeArrowheads="1"/>
          </p:cNvPicPr>
          <p:nvPr/>
        </p:nvPicPr>
        <p:blipFill>
          <a:blip r:embed="rId4" cstate="print"/>
          <a:srcRect/>
          <a:stretch>
            <a:fillRect/>
          </a:stretch>
        </p:blipFill>
        <p:spPr bwMode="auto">
          <a:xfrm>
            <a:off x="6096000" y="2819400"/>
            <a:ext cx="2413000" cy="2895600"/>
          </a:xfrm>
          <a:prstGeom prst="rect">
            <a:avLst/>
          </a:prstGeom>
          <a:noFill/>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6" name="Picture 4" descr="cocaine"/>
          <p:cNvPicPr>
            <a:picLocks noChangeAspect="1" noChangeArrowheads="1"/>
          </p:cNvPicPr>
          <p:nvPr/>
        </p:nvPicPr>
        <p:blipFill>
          <a:blip r:embed="rId2" cstate="print"/>
          <a:srcRect/>
          <a:stretch>
            <a:fillRect/>
          </a:stretch>
        </p:blipFill>
        <p:spPr bwMode="auto">
          <a:xfrm>
            <a:off x="1828800" y="0"/>
            <a:ext cx="66294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methamphetamine3"/>
          <p:cNvPicPr>
            <a:picLocks noChangeAspect="1" noChangeArrowheads="1"/>
          </p:cNvPicPr>
          <p:nvPr/>
        </p:nvPicPr>
        <p:blipFill>
          <a:blip r:embed="rId3" cstate="print"/>
          <a:srcRect/>
          <a:stretch>
            <a:fillRect/>
          </a:stretch>
        </p:blipFill>
        <p:spPr bwMode="auto">
          <a:xfrm>
            <a:off x="4419600" y="2971800"/>
            <a:ext cx="4495800" cy="3754438"/>
          </a:xfrm>
          <a:prstGeom prst="rect">
            <a:avLst/>
          </a:prstGeom>
          <a:noFill/>
        </p:spPr>
      </p:pic>
      <p:pic>
        <p:nvPicPr>
          <p:cNvPr id="122885" name="Picture 5" descr="methamphetamine_desoxyn2"/>
          <p:cNvPicPr>
            <a:picLocks noChangeAspect="1" noChangeArrowheads="1"/>
          </p:cNvPicPr>
          <p:nvPr/>
        </p:nvPicPr>
        <p:blipFill>
          <a:blip r:embed="rId4" cstate="print"/>
          <a:srcRect/>
          <a:stretch>
            <a:fillRect/>
          </a:stretch>
        </p:blipFill>
        <p:spPr bwMode="auto">
          <a:xfrm>
            <a:off x="1066800" y="152400"/>
            <a:ext cx="4505325" cy="274478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295400" y="685800"/>
            <a:ext cx="4114800" cy="1143000"/>
          </a:xfrm>
        </p:spPr>
        <p:txBody>
          <a:bodyPr/>
          <a:lstStyle/>
          <a:p>
            <a:r>
              <a:rPr lang="en-AU" dirty="0">
                <a:uFillTx/>
              </a:rPr>
              <a:t>Amphetamines</a:t>
            </a:r>
            <a:endParaRPr lang="en-US" dirty="0">
              <a:uFillTx/>
            </a:endParaRPr>
          </a:p>
        </p:txBody>
      </p:sp>
      <p:sp>
        <p:nvSpPr>
          <p:cNvPr id="271363" name="Rectangle 3"/>
          <p:cNvSpPr>
            <a:spLocks noGrp="1" noChangeArrowheads="1"/>
          </p:cNvSpPr>
          <p:nvPr>
            <p:ph idx="1"/>
          </p:nvPr>
        </p:nvSpPr>
        <p:spPr>
          <a:xfrm>
            <a:off x="1295400" y="3048000"/>
            <a:ext cx="7239000" cy="2209800"/>
          </a:xfrm>
        </p:spPr>
        <p:txBody>
          <a:bodyPr>
            <a:normAutofit fontScale="92500" lnSpcReduction="10000"/>
          </a:bodyPr>
          <a:lstStyle/>
          <a:p>
            <a:r>
              <a:rPr lang="en-US" sz="2000">
                <a:uFillTx/>
              </a:rPr>
              <a:t>L-amphetamine 	Benzedrine; Speed</a:t>
            </a:r>
          </a:p>
          <a:p>
            <a:r>
              <a:rPr lang="en-US" sz="2000">
                <a:uFillTx/>
              </a:rPr>
              <a:t>D-amphetamine 	Dexedrine; Speed</a:t>
            </a:r>
          </a:p>
          <a:p>
            <a:r>
              <a:rPr lang="en-US" sz="2000">
                <a:uFillTx/>
              </a:rPr>
              <a:t>Methamphetamine 	Methedrine; Shabu, 						Crystal, Ice</a:t>
            </a:r>
          </a:p>
          <a:p>
            <a:r>
              <a:rPr lang="en-AU" sz="2000">
                <a:uFillTx/>
              </a:rPr>
              <a:t>MDMA 		Ecstasy, Pills</a:t>
            </a:r>
            <a:endParaRPr lang="en-US" sz="2000">
              <a:uFillTx/>
            </a:endParaRPr>
          </a:p>
          <a:p>
            <a:pPr>
              <a:buFont typeface="Wingdings" pitchFamily="2" charset="2"/>
              <a:buNone/>
            </a:pPr>
            <a:endParaRPr lang="en-US" sz="2000">
              <a:uFillTx/>
            </a:endParaRPr>
          </a:p>
        </p:txBody>
      </p:sp>
      <p:pic>
        <p:nvPicPr>
          <p:cNvPr id="271364" name="Picture 4" descr="a_ice"/>
          <p:cNvPicPr>
            <a:picLocks noChangeAspect="1" noChangeArrowheads="1"/>
          </p:cNvPicPr>
          <p:nvPr/>
        </p:nvPicPr>
        <p:blipFill>
          <a:blip r:embed="rId3" cstate="print"/>
          <a:srcRect/>
          <a:stretch>
            <a:fillRect/>
          </a:stretch>
        </p:blipFill>
        <p:spPr bwMode="auto">
          <a:xfrm>
            <a:off x="5638800" y="228600"/>
            <a:ext cx="3238500" cy="2609850"/>
          </a:xfrm>
          <a:prstGeom prst="rect">
            <a:avLst/>
          </a:prstGeom>
          <a:noFill/>
        </p:spPr>
      </p:pic>
      <p:sp>
        <p:nvSpPr>
          <p:cNvPr id="271365" name="Text Box 5"/>
          <p:cNvSpPr txBox="1">
            <a:spLocks noChangeArrowheads="1"/>
          </p:cNvSpPr>
          <p:nvPr/>
        </p:nvSpPr>
        <p:spPr bwMode="auto">
          <a:xfrm>
            <a:off x="1524000" y="2057400"/>
            <a:ext cx="13716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1" i="1">
                <a:effectLst>
                  <a:outerShdw blurRad="38100" dist="38100" dir="2700000" algn="tl">
                    <a:srgbClr val="C0C0C0"/>
                  </a:outerShdw>
                </a:effectLst>
                <a:uFillTx/>
              </a:rPr>
              <a:t>Ice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43000" y="200025"/>
            <a:ext cx="7315200" cy="762000"/>
          </a:xfrm>
        </p:spPr>
        <p:txBody>
          <a:bodyPr>
            <a:normAutofit fontScale="90000"/>
          </a:bodyPr>
          <a:lstStyle/>
          <a:p>
            <a:r>
              <a:rPr lang="en-US">
                <a:uFillTx/>
              </a:rPr>
              <a:t>Captagon (Fenethylline)</a:t>
            </a:r>
          </a:p>
        </p:txBody>
      </p:sp>
      <p:pic>
        <p:nvPicPr>
          <p:cNvPr id="242691" name="Picture 3" descr="03046fig1"/>
          <p:cNvPicPr>
            <a:picLocks noGrp="1" noChangeAspect="1" noChangeArrowheads="1"/>
          </p:cNvPicPr>
          <p:nvPr>
            <p:ph idx="1"/>
          </p:nvPr>
        </p:nvPicPr>
        <p:blipFill>
          <a:blip r:embed="rId2" cstate="print"/>
          <a:stretch>
            <a:fillRect/>
          </a:stretch>
        </p:blipFill>
        <p:spPr>
          <a:xfrm>
            <a:off x="1981200" y="989584"/>
            <a:ext cx="5867400" cy="5340096"/>
          </a:xfrm>
          <a:noFill/>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hat-bouqet.png"/>
          <p:cNvPicPr>
            <a:picLocks noGrp="1" noChangeAspect="1"/>
          </p:cNvPicPr>
          <p:nvPr>
            <p:ph idx="1"/>
          </p:nvPr>
        </p:nvPicPr>
        <p:blipFill>
          <a:blip r:embed="rId2"/>
          <a:srcRect t="10236" b="10236"/>
          <a:stretch>
            <a:fillRect/>
          </a:stretch>
        </p:blipFill>
        <p:spPr>
          <a:xfrm>
            <a:off x="685800" y="990600"/>
            <a:ext cx="7772400" cy="4572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838200" y="381000"/>
            <a:ext cx="7848600" cy="1143000"/>
          </a:xfrm>
        </p:spPr>
        <p:txBody>
          <a:bodyPr/>
          <a:lstStyle/>
          <a:p>
            <a:r>
              <a:rPr lang="en-US">
                <a:uFillTx/>
              </a:rPr>
              <a:t>Other uses for amphetamines</a:t>
            </a:r>
          </a:p>
        </p:txBody>
      </p:sp>
      <p:sp>
        <p:nvSpPr>
          <p:cNvPr id="275459" name="Rectangle 3"/>
          <p:cNvSpPr>
            <a:spLocks noGrp="1" noChangeArrowheads="1"/>
          </p:cNvSpPr>
          <p:nvPr>
            <p:ph idx="1"/>
          </p:nvPr>
        </p:nvSpPr>
        <p:spPr>
          <a:xfrm>
            <a:off x="1066800" y="1676400"/>
            <a:ext cx="7696200" cy="1143000"/>
          </a:xfrm>
        </p:spPr>
        <p:txBody>
          <a:bodyPr/>
          <a:lstStyle/>
          <a:p>
            <a:pPr algn="ctr">
              <a:lnSpc>
                <a:spcPct val="70000"/>
              </a:lnSpc>
              <a:buClr>
                <a:srgbClr val="00FFCC"/>
              </a:buClr>
              <a:buFont typeface="Wingdings" pitchFamily="2" charset="2"/>
              <a:buNone/>
            </a:pPr>
            <a:r>
              <a:rPr lang="en-US" sz="2800" i="1">
                <a:uFillTx/>
              </a:rPr>
              <a:t>Globally and historically, probably most common use crosses social and occupational boundaries</a:t>
            </a:r>
          </a:p>
        </p:txBody>
      </p:sp>
      <p:sp>
        <p:nvSpPr>
          <p:cNvPr id="275460" name="Rectangle 4"/>
          <p:cNvSpPr>
            <a:spLocks noChangeArrowheads="1"/>
          </p:cNvSpPr>
          <p:nvPr/>
        </p:nvSpPr>
        <p:spPr bwMode="auto">
          <a:xfrm>
            <a:off x="7940675" y="5718175"/>
            <a:ext cx="184150" cy="457200"/>
          </a:xfrm>
          <a:prstGeom prst="rect">
            <a:avLst/>
          </a:prstGeom>
          <a:noFill/>
          <a:ln w="9525">
            <a:noFill/>
            <a:miter lim="800000"/>
          </a:ln>
          <a:effectLst/>
        </p:spPr>
        <p:txBody>
          <a:bodyPr wrap="none">
            <a:spAutoFit/>
          </a:bodyPr>
          <a:lstStyle/>
          <a:p>
            <a:endParaRPr lang="en-US">
              <a:uFillTx/>
            </a:endParaRPr>
          </a:p>
        </p:txBody>
      </p:sp>
      <p:graphicFrame>
        <p:nvGraphicFramePr>
          <p:cNvPr id="275509" name="Group 53"/>
          <p:cNvGraphicFramePr>
            <a:graphicFrameLocks noGrp="1"/>
          </p:cNvGraphicFramePr>
          <p:nvPr/>
        </p:nvGraphicFramePr>
        <p:xfrm>
          <a:off x="1143000" y="3124200"/>
          <a:ext cx="7772400" cy="3038475"/>
        </p:xfrm>
        <a:graphic>
          <a:graphicData uri="http://schemas.openxmlformats.org/drawingml/2006/table">
            <a:tbl>
              <a:tblPr/>
              <a:tblGrid>
                <a:gridCol w="1752600">
                  <a:extLst>
                    <a:ext uri="{9D8B030D-6E8A-4147-A177-3AD203B41FA5}">
                      <a16:colId xmlns:a16="http://schemas.microsoft.com/office/drawing/2014/main" val="20000"/>
                    </a:ext>
                  </a:extLst>
                </a:gridCol>
                <a:gridCol w="1311275">
                  <a:extLst>
                    <a:ext uri="{9D8B030D-6E8A-4147-A177-3AD203B41FA5}">
                      <a16:colId xmlns:a16="http://schemas.microsoft.com/office/drawing/2014/main" val="20001"/>
                    </a:ext>
                  </a:extLst>
                </a:gridCol>
                <a:gridCol w="1566863">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495425">
                  <a:extLst>
                    <a:ext uri="{9D8B030D-6E8A-4147-A177-3AD203B41FA5}">
                      <a16:colId xmlns:a16="http://schemas.microsoft.com/office/drawing/2014/main" val="20004"/>
                    </a:ext>
                  </a:extLst>
                </a:gridCol>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1800" b="0" i="0" u="none" strike="noStrike" cap="none" normalizeH="0" baseline="0">
                        <a:ln>
                          <a:noFill/>
                        </a:ln>
                        <a:solidFill>
                          <a:schemeClr val="tx1"/>
                        </a:solidFill>
                        <a:effectLst/>
                        <a:uFillTx/>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Driver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Student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Women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Sports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1800" b="0" i="0" u="none" strike="noStrike" cap="none" normalizeH="0" baseline="0">
                          <a:ln>
                            <a:noFill/>
                          </a:ln>
                          <a:solidFill>
                            <a:schemeClr val="tx1"/>
                          </a:solidFill>
                          <a:effectLst/>
                          <a:uFillTx/>
                          <a:latin typeface="Arial" charset="0"/>
                        </a:rPr>
                        <a:t>Euphoria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1800" b="0" i="0" u="none" strike="noStrike" cap="none" normalizeH="0" baseline="0">
                          <a:ln>
                            <a:noFill/>
                          </a:ln>
                          <a:solidFill>
                            <a:schemeClr val="tx1"/>
                          </a:solidFill>
                          <a:effectLst/>
                          <a:uFillTx/>
                          <a:latin typeface="Arial" charset="0"/>
                        </a:rPr>
                        <a:t>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1800" b="0" i="0" u="none" strike="noStrike" cap="none" normalizeH="0" baseline="0">
                          <a:ln>
                            <a:noFill/>
                          </a:ln>
                          <a:solidFill>
                            <a:schemeClr val="tx1"/>
                          </a:solidFill>
                          <a:effectLst/>
                          <a:uFillTx/>
                          <a:latin typeface="Arial" charset="0"/>
                        </a:rPr>
                        <a:t>Concentration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1800" b="0" i="0" u="none" strike="noStrike" cap="none" normalizeH="0" baseline="0">
                          <a:ln>
                            <a:noFill/>
                          </a:ln>
                          <a:solidFill>
                            <a:schemeClr val="tx1"/>
                          </a:solidFill>
                          <a:effectLst/>
                          <a:uFillTx/>
                          <a:latin typeface="Arial" charset="0"/>
                        </a:rPr>
                        <a:t>Reduction of hunger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1800" b="0" i="0" u="none" strike="noStrike" cap="none" normalizeH="0" baseline="0">
                          <a:ln>
                            <a:noFill/>
                          </a:ln>
                          <a:solidFill>
                            <a:schemeClr val="tx1"/>
                          </a:solidFill>
                          <a:effectLst/>
                          <a:uFillTx/>
                          <a:latin typeface="Arial" charset="0"/>
                        </a:rPr>
                        <a:t>Sexual function/ libido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endParaRPr kumimoji="0" lang="en-US" sz="2000" b="0" i="0" u="none" strike="noStrike" cap="none" normalizeH="0" baseline="0">
                        <a:ln>
                          <a:noFill/>
                        </a:ln>
                        <a:solidFill>
                          <a:schemeClr val="tx1"/>
                        </a:solidFill>
                        <a:effectLst/>
                        <a:uFillTx/>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amphetamines"/>
          <p:cNvPicPr>
            <a:picLocks noChangeAspect="1" noChangeArrowheads="1"/>
          </p:cNvPicPr>
          <p:nvPr/>
        </p:nvPicPr>
        <p:blipFill>
          <a:blip r:embed="rId2" cstate="print"/>
          <a:srcRect/>
          <a:stretch>
            <a:fillRect/>
          </a:stretch>
        </p:blipFill>
        <p:spPr bwMode="auto">
          <a:xfrm>
            <a:off x="1676400" y="304800"/>
            <a:ext cx="6477000" cy="64008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Treatment</a:t>
            </a:r>
          </a:p>
        </p:txBody>
      </p:sp>
      <p:sp>
        <p:nvSpPr>
          <p:cNvPr id="3" name="Content Placeholder 2"/>
          <p:cNvSpPr>
            <a:spLocks noGrp="1"/>
          </p:cNvSpPr>
          <p:nvPr>
            <p:ph idx="1"/>
          </p:nvPr>
        </p:nvSpPr>
        <p:spPr/>
        <p:txBody>
          <a:bodyPr/>
          <a:lstStyle/>
          <a:p>
            <a:r>
              <a:rPr lang="en-US" dirty="0">
                <a:uFillTx/>
              </a:rPr>
              <a:t>Symptomatic use of antipsychotic</a:t>
            </a:r>
          </a:p>
          <a:p>
            <a:r>
              <a:rPr lang="en-US" dirty="0">
                <a:uFillTx/>
              </a:rPr>
              <a:t>Antidepressant sometimes useful</a:t>
            </a:r>
          </a:p>
          <a:p>
            <a:r>
              <a:rPr lang="en-US" dirty="0">
                <a:uFillTx/>
              </a:rPr>
              <a:t>Psychotherapy (individual, family &amp; group)</a:t>
            </a:r>
          </a:p>
          <a:p>
            <a:pPr marL="0" indent="0">
              <a:buNone/>
            </a:pPr>
            <a:endParaRPr lang="en-US" dirty="0">
              <a:uFillTx/>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title"/>
          </p:nvPr>
        </p:nvSpPr>
        <p:spPr>
          <a:xfrm>
            <a:off x="1066800" y="381000"/>
            <a:ext cx="7391400" cy="1143000"/>
          </a:xfrm>
          <a:noFill/>
        </p:spPr>
        <p:txBody>
          <a:bodyPr/>
          <a:lstStyle/>
          <a:p>
            <a:r>
              <a:rPr lang="en-US">
                <a:uFillTx/>
              </a:rPr>
              <a:t>Hallucinogens</a:t>
            </a:r>
          </a:p>
        </p:txBody>
      </p:sp>
      <p:sp>
        <p:nvSpPr>
          <p:cNvPr id="439298" name="Rectangle 2"/>
          <p:cNvSpPr>
            <a:spLocks noGrp="1" noChangeArrowheads="1"/>
          </p:cNvSpPr>
          <p:nvPr>
            <p:ph type="body" sz="half" idx="2"/>
          </p:nvPr>
        </p:nvSpPr>
        <p:spPr>
          <a:xfrm>
            <a:off x="1143000" y="1752600"/>
            <a:ext cx="7315200" cy="4724400"/>
          </a:xfrm>
        </p:spPr>
        <p:txBody>
          <a:bodyPr>
            <a:normAutofit lnSpcReduction="10000"/>
          </a:bodyPr>
          <a:lstStyle/>
          <a:p>
            <a:pPr>
              <a:spcAft>
                <a:spcPct val="80000"/>
              </a:spcAft>
            </a:pPr>
            <a:r>
              <a:rPr lang="en-US" sz="2800" dirty="0">
                <a:uFillTx/>
                <a:latin typeface="Times New Roman" pitchFamily="18" charset="0"/>
              </a:rPr>
              <a:t>These are group of substances that induce hallucination and produce loss of contact with reality</a:t>
            </a:r>
          </a:p>
          <a:p>
            <a:r>
              <a:rPr lang="en-US" sz="2400" dirty="0">
                <a:uFillTx/>
              </a:rPr>
              <a:t>Natural and synthetic substances that are also called </a:t>
            </a:r>
            <a:r>
              <a:rPr lang="en-US" sz="2400" i="1" dirty="0">
                <a:uFillTx/>
              </a:rPr>
              <a:t>psychedelics</a:t>
            </a:r>
            <a:r>
              <a:rPr lang="en-US" sz="2400" dirty="0">
                <a:uFillTx/>
              </a:rPr>
              <a:t> or </a:t>
            </a:r>
            <a:r>
              <a:rPr lang="en-US" sz="2400" i="1" dirty="0" err="1">
                <a:uFillTx/>
              </a:rPr>
              <a:t>psychotomimetics</a:t>
            </a:r>
            <a:endParaRPr lang="en-US" sz="2800" i="1" dirty="0">
              <a:uFillTx/>
              <a:latin typeface="Times New Roman" pitchFamily="18" charset="0"/>
            </a:endParaRPr>
          </a:p>
          <a:p>
            <a:pPr>
              <a:spcAft>
                <a:spcPct val="80000"/>
              </a:spcAft>
            </a:pPr>
            <a:r>
              <a:rPr lang="en-US" sz="2800" dirty="0">
                <a:uFillTx/>
                <a:latin typeface="Times New Roman" pitchFamily="18" charset="0"/>
              </a:rPr>
              <a:t>Natural e.g. psilocybin (magic mushroom) or synthetic like lysergic acid diethylamide (LSD) </a:t>
            </a:r>
          </a:p>
          <a:p>
            <a:pPr>
              <a:spcAft>
                <a:spcPct val="80000"/>
              </a:spcAft>
            </a:pPr>
            <a:r>
              <a:rPr lang="en-US" sz="2800" dirty="0">
                <a:uFillTx/>
                <a:latin typeface="Times New Roman" pitchFamily="18" charset="0"/>
              </a:rPr>
              <a:t>No medical use and high abuse potential</a:t>
            </a:r>
            <a:endParaRPr lang="en-US" sz="1400" dirty="0">
              <a:uFillTx/>
              <a:latin typeface="Times New Roman" pitchFamily="18"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chemeClr val="folHlink"/>
                </a:solidFill>
                <a:uFillTx/>
              </a:rPr>
              <a:t>Terminology (cont.)</a:t>
            </a:r>
          </a:p>
        </p:txBody>
      </p:sp>
      <p:sp>
        <p:nvSpPr>
          <p:cNvPr id="22531"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uFillTx/>
              </a:rPr>
              <a:t>Dependence:</a:t>
            </a:r>
            <a:r>
              <a:rPr lang="en-US" sz="2800" b="1">
                <a:solidFill>
                  <a:schemeClr val="tx2"/>
                </a:solidFill>
                <a:uFillTx/>
              </a:rPr>
              <a:t> </a:t>
            </a:r>
            <a:r>
              <a:rPr lang="en-US" sz="2800">
                <a:uFillTx/>
              </a:rPr>
              <a:t>the physiological state of neuroadaptation produced by repeated administration of a drug, necessitating continued administration to prevent appearance of withdrawal state.</a:t>
            </a:r>
          </a:p>
          <a:p>
            <a:pPr>
              <a:lnSpc>
                <a:spcPct val="80000"/>
              </a:lnSpc>
            </a:pPr>
            <a:endParaRPr lang="en-US" sz="2800">
              <a:uFillTx/>
            </a:endParaRPr>
          </a:p>
          <a:p>
            <a:pPr>
              <a:lnSpc>
                <a:spcPct val="80000"/>
              </a:lnSpc>
              <a:buFont typeface="Wingdings" pitchFamily="2" charset="2"/>
              <a:buNone/>
            </a:pPr>
            <a:r>
              <a:rPr lang="en-US" sz="2800" b="1">
                <a:solidFill>
                  <a:schemeClr val="accent1"/>
                </a:solidFill>
                <a:uFillTx/>
              </a:rPr>
              <a:t>Addiction:</a:t>
            </a:r>
            <a:r>
              <a:rPr lang="en-US" sz="2800" b="1">
                <a:solidFill>
                  <a:schemeClr val="tx2"/>
                </a:solidFill>
                <a:uFillTx/>
              </a:rPr>
              <a:t> </a:t>
            </a:r>
            <a:r>
              <a:rPr lang="en-US" sz="2800">
                <a:solidFill>
                  <a:schemeClr val="tx2"/>
                </a:solidFill>
                <a:uFillTx/>
              </a:rPr>
              <a:t>a n</a:t>
            </a:r>
            <a:r>
              <a:rPr lang="en-US" sz="2800">
                <a:uFillTx/>
              </a:rPr>
              <a:t>onscientific term that implies dependence and associated deterioration of physical mental health as well as high tendency to relapse after discontinuation.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531">
                                            <p:txEl>
                                              <p:pRg st="0" end="0"/>
                                            </p:txEl>
                                          </p:spTgt>
                                        </p:tgtEl>
                                        <p:attrNameLst>
                                          <p:attrName>style.opacity</p:attrName>
                                        </p:attrNameLst>
                                      </p:cBhvr>
                                      <p:to>
                                        <p:strVal val="0.25"/>
                                      </p:to>
                                    </p:set>
                                    <p:animEffect filter="image" prLst="opacity: 0.25">
                                      <p:cBhvr rctx="IE">
                                        <p:cTn id="7" dur="indefinite"/>
                                        <p:tgtEl>
                                          <p:spTgt spid="22531">
                                            <p:txEl>
                                              <p:pRg st="0" end="0"/>
                                            </p:txEl>
                                          </p:spTgt>
                                        </p:tgtEl>
                                      </p:cBhvr>
                                    </p:animEffect>
                                  </p:childTnLst>
                                </p:cTn>
                              </p:par>
                              <p:par>
                                <p:cTn id="8" presetID="9" presetClass="emph" presetSubtype="0" grpId="0" nodeType="withEffect">
                                  <p:stCondLst>
                                    <p:cond delay="0"/>
                                  </p:stCondLst>
                                  <p:childTnLst>
                                    <p:set>
                                      <p:cBhvr rctx="PPT">
                                        <p:cTn id="9" dur="indefinite"/>
                                        <p:tgtEl>
                                          <p:spTgt spid="22531">
                                            <p:txEl>
                                              <p:pRg st="2" end="2"/>
                                            </p:txEl>
                                          </p:spTgt>
                                        </p:tgtEl>
                                        <p:attrNameLst>
                                          <p:attrName>style.opacity</p:attrName>
                                        </p:attrNameLst>
                                      </p:cBhvr>
                                      <p:to>
                                        <p:strVal val="0.25"/>
                                      </p:to>
                                    </p:set>
                                    <p:animEffect filter="image" prLst="opacity: 0.25">
                                      <p:cBhvr rctx="IE">
                                        <p:cTn id="10" dur="indefinite"/>
                                        <p:tgtEl>
                                          <p:spTgt spid="22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22531">
                                            <p:txEl>
                                              <p:pRg st="0" end="0"/>
                                            </p:txEl>
                                          </p:spTgt>
                                        </p:tgtEl>
                                        <p:attrNameLst>
                                          <p:attrName>style.opacity</p:attrName>
                                        </p:attrNameLst>
                                      </p:cBhvr>
                                      <p:to>
                                        <p:strVal val="1.0"/>
                                      </p:to>
                                    </p:set>
                                    <p:animEffect filter="image" prLst="opacity: 1.0">
                                      <p:cBhvr rctx="IE">
                                        <p:cTn id="15" dur="indefinite"/>
                                        <p:tgtEl>
                                          <p:spTgt spid="22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22531">
                                            <p:txEl>
                                              <p:pRg st="2" end="2"/>
                                            </p:txEl>
                                          </p:spTgt>
                                        </p:tgtEl>
                                        <p:attrNameLst>
                                          <p:attrName>style.opacity</p:attrName>
                                        </p:attrNameLst>
                                      </p:cBhvr>
                                      <p:to>
                                        <p:strVal val="1.0"/>
                                      </p:to>
                                    </p:set>
                                    <p:animEffect filter="image" prLst="opacity: 1.0">
                                      <p:cBhvr rctx="IE">
                                        <p:cTn id="20" dur="indefinite"/>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P spid="22531" grpI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1066800" y="381000"/>
            <a:ext cx="7467600" cy="609600"/>
          </a:xfrm>
        </p:spPr>
        <p:txBody>
          <a:bodyPr>
            <a:normAutofit fontScale="90000"/>
          </a:bodyPr>
          <a:lstStyle/>
          <a:p>
            <a:r>
              <a:rPr lang="en-US" sz="4000">
                <a:uFillTx/>
              </a:rPr>
              <a:t>Clinical effects</a:t>
            </a:r>
          </a:p>
        </p:txBody>
      </p:sp>
      <p:graphicFrame>
        <p:nvGraphicFramePr>
          <p:cNvPr id="442371" name="Group 3"/>
          <p:cNvGraphicFramePr>
            <a:graphicFrameLocks noGrp="1"/>
          </p:cNvGraphicFramePr>
          <p:nvPr>
            <p:ph idx="1"/>
          </p:nvPr>
        </p:nvGraphicFramePr>
        <p:xfrm>
          <a:off x="1295400" y="1600200"/>
          <a:ext cx="7239000" cy="4496435"/>
        </p:xfrm>
        <a:graphic>
          <a:graphicData uri="http://schemas.openxmlformats.org/drawingml/2006/table">
            <a:tbl>
              <a:tblPr/>
              <a:tblGrid>
                <a:gridCol w="3962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800" b="0" i="0" u="none" strike="noStrike" cap="none" normalizeH="0" baseline="0">
                          <a:ln>
                            <a:noFill/>
                          </a:ln>
                          <a:solidFill>
                            <a:schemeClr val="tx1"/>
                          </a:solidFill>
                          <a:effectLst/>
                          <a:uFillTx/>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800" b="0" i="0" u="none" strike="noStrike" cap="none" normalizeH="0" baseline="0">
                          <a:ln>
                            <a:noFill/>
                          </a:ln>
                          <a:solidFill>
                            <a:schemeClr val="tx1"/>
                          </a:solidFill>
                          <a:effectLst/>
                          <a:uFillTx/>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8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Marked perceptual distortion (changing shapes and colors)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Hallucination (visual and tactile)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False sense of achievement and strength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Euphoria, anxiety, panic</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Paranoid ideation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Homicide and suicide tendencies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Flashbacks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Delirium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Tachycardia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Hypertension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Cerebellar signs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Wide pupils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Hyperemic conjunctiva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Blurred vision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Hyperthermia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pPr>
                      <a:r>
                        <a:rPr kumimoji="0" lang="en-US" sz="2000" b="0" i="0" u="none" strike="noStrike" cap="none" normalizeH="0" baseline="0">
                          <a:ln>
                            <a:noFill/>
                          </a:ln>
                          <a:solidFill>
                            <a:schemeClr val="tx1"/>
                          </a:solidFill>
                          <a:effectLst/>
                          <a:uFillTx/>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173163" y="457200"/>
            <a:ext cx="5608637" cy="1143000"/>
          </a:xfrm>
        </p:spPr>
        <p:txBody>
          <a:bodyPr>
            <a:normAutofit fontScale="90000"/>
          </a:bodyPr>
          <a:lstStyle/>
          <a:p>
            <a:r>
              <a:rPr lang="en-US" sz="4000">
                <a:uFillTx/>
                <a:cs typeface="Times New Roman" pitchFamily="18" charset="0"/>
              </a:rPr>
              <a:t>Lysergic Acid Diethylamide (LSD)</a:t>
            </a:r>
          </a:p>
        </p:txBody>
      </p:sp>
      <p:pic>
        <p:nvPicPr>
          <p:cNvPr id="460805" name="Picture 5" descr="lsd1"/>
          <p:cNvPicPr>
            <a:picLocks noChangeAspect="1" noChangeArrowheads="1"/>
          </p:cNvPicPr>
          <p:nvPr/>
        </p:nvPicPr>
        <p:blipFill>
          <a:blip r:embed="rId2" cstate="print"/>
          <a:srcRect/>
          <a:stretch>
            <a:fillRect/>
          </a:stretch>
        </p:blipFill>
        <p:spPr bwMode="auto">
          <a:xfrm>
            <a:off x="1219200" y="2590800"/>
            <a:ext cx="6705600" cy="3889375"/>
          </a:xfrm>
          <a:prstGeom prst="rect">
            <a:avLst/>
          </a:prstGeom>
          <a:noFill/>
          <a:ln w="9525">
            <a:noFill/>
            <a:miter lim="800000"/>
          </a:ln>
        </p:spPr>
      </p:pic>
      <p:pic>
        <p:nvPicPr>
          <p:cNvPr id="460804" name="Picture 4" descr="lsd_3d_mid"/>
          <p:cNvPicPr>
            <a:picLocks noChangeAspect="1" noChangeArrowheads="1"/>
          </p:cNvPicPr>
          <p:nvPr/>
        </p:nvPicPr>
        <p:blipFill>
          <a:blip r:embed="rId3" cstate="print"/>
          <a:srcRect/>
          <a:stretch>
            <a:fillRect/>
          </a:stretch>
        </p:blipFill>
        <p:spPr bwMode="auto">
          <a:xfrm>
            <a:off x="6850064" y="304800"/>
            <a:ext cx="2080548" cy="29718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ls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uFillTx/>
              </a:rPr>
              <a:t>Effects of LSD</a:t>
            </a:r>
          </a:p>
        </p:txBody>
      </p:sp>
      <p:sp>
        <p:nvSpPr>
          <p:cNvPr id="43417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z="2800">
                <a:uFillTx/>
                <a:cs typeface="Arial" charset="0"/>
              </a:rPr>
              <a:t>Effects of drug come on in about 30 min</a:t>
            </a:r>
            <a:endParaRPr lang="en-US" sz="2800">
              <a:uFillTx/>
              <a:cs typeface="Times New Roman" pitchFamily="18" charset="0"/>
            </a:endParaRPr>
          </a:p>
          <a:p>
            <a:pPr>
              <a:lnSpc>
                <a:spcPct val="90000"/>
              </a:lnSpc>
            </a:pPr>
            <a:r>
              <a:rPr lang="en-US" sz="2800">
                <a:uFillTx/>
                <a:cs typeface="Arial" charset="0"/>
              </a:rPr>
              <a:t>first signs are autonomic activation</a:t>
            </a:r>
            <a:endParaRPr lang="en-US" sz="2800">
              <a:uFillTx/>
              <a:cs typeface="Times New Roman" pitchFamily="18" charset="0"/>
            </a:endParaRPr>
          </a:p>
          <a:p>
            <a:pPr>
              <a:lnSpc>
                <a:spcPct val="90000"/>
              </a:lnSpc>
            </a:pPr>
            <a:r>
              <a:rPr lang="en-US" sz="2800">
                <a:uFillTx/>
                <a:cs typeface="Arial" charset="0"/>
              </a:rPr>
              <a:t>followed by overt behavioral signs - loosening of emotional inhibitions</a:t>
            </a:r>
            <a:endParaRPr lang="en-US" sz="2800">
              <a:uFillTx/>
              <a:cs typeface="Times New Roman" pitchFamily="18" charset="0"/>
            </a:endParaRPr>
          </a:p>
          <a:p>
            <a:pPr lvl="1">
              <a:lnSpc>
                <a:spcPct val="90000"/>
              </a:lnSpc>
            </a:pPr>
            <a:r>
              <a:rPr lang="en-US" sz="2400">
                <a:uFillTx/>
                <a:cs typeface="Arial" charset="0"/>
              </a:rPr>
              <a:t>giddiness, laughter for no reason</a:t>
            </a:r>
            <a:endParaRPr lang="en-US" sz="2400">
              <a:uFillTx/>
              <a:cs typeface="Times New Roman" pitchFamily="18" charset="0"/>
            </a:endParaRPr>
          </a:p>
          <a:p>
            <a:pPr lvl="1">
              <a:lnSpc>
                <a:spcPct val="90000"/>
              </a:lnSpc>
            </a:pPr>
            <a:r>
              <a:rPr lang="en-US" sz="2400">
                <a:uFillTx/>
                <a:cs typeface="Arial" charset="0"/>
              </a:rPr>
              <a:t>mood euphoric and expansive, but labile mood swings notable</a:t>
            </a:r>
            <a:endParaRPr lang="en-US" sz="2400">
              <a:uFillTx/>
              <a:cs typeface="Times New Roman" pitchFamily="18" charset="0"/>
            </a:endParaRPr>
          </a:p>
          <a:p>
            <a:pPr>
              <a:lnSpc>
                <a:spcPct val="90000"/>
              </a:lnSpc>
            </a:pPr>
            <a:r>
              <a:rPr lang="en-US" sz="2800">
                <a:uFillTx/>
                <a:cs typeface="Arial" charset="0"/>
              </a:rPr>
              <a:t>abnormal color sensations, luminescence</a:t>
            </a:r>
          </a:p>
          <a:p>
            <a:pPr>
              <a:lnSpc>
                <a:spcPct val="90000"/>
              </a:lnSpc>
            </a:pPr>
            <a:r>
              <a:rPr lang="en-US" sz="2800">
                <a:uFillTx/>
                <a:cs typeface="Arial" charset="0"/>
              </a:rPr>
              <a:t>colors reported as more brilliant</a:t>
            </a:r>
            <a:endParaRPr lang="en-US" sz="2800">
              <a:uFillTx/>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uFillTx/>
              </a:rPr>
              <a:t>Effects of LSD</a:t>
            </a:r>
          </a:p>
        </p:txBody>
      </p:sp>
      <p:sp>
        <p:nvSpPr>
          <p:cNvPr id="435203" name="Rectangle 3"/>
          <p:cNvSpPr>
            <a:spLocks noGrp="1" noChangeArrowheads="1"/>
          </p:cNvSpPr>
          <p:nvPr>
            <p:ph idx="1"/>
          </p:nvPr>
        </p:nvSpPr>
        <p:spPr>
          <a:xfrm>
            <a:off x="1371600" y="1981200"/>
            <a:ext cx="7467600" cy="4114800"/>
          </a:xfrm>
        </p:spPr>
        <p:txBody>
          <a:bodyPr/>
          <a:lstStyle/>
          <a:p>
            <a:r>
              <a:rPr lang="en-US">
                <a:uFillTx/>
                <a:cs typeface="Arial" charset="0"/>
              </a:rPr>
              <a:t>space and time disorders</a:t>
            </a:r>
          </a:p>
          <a:p>
            <a:r>
              <a:rPr lang="en-US">
                <a:uFillTx/>
                <a:cs typeface="Arial" charset="0"/>
              </a:rPr>
              <a:t>added depth with loss of perspective - up/down altered</a:t>
            </a:r>
          </a:p>
          <a:p>
            <a:r>
              <a:rPr lang="en-US">
                <a:uFillTx/>
                <a:cs typeface="Arial" charset="0"/>
              </a:rPr>
              <a:t>close in space influenced more than distant</a:t>
            </a:r>
          </a:p>
          <a:p>
            <a:r>
              <a:rPr lang="en-US">
                <a:uFillTx/>
                <a:cs typeface="Arial" charset="0"/>
              </a:rPr>
              <a:t>general slowing of time reported</a:t>
            </a:r>
            <a:endParaRPr lang="en-US">
              <a:uFillTx/>
              <a:cs typeface="Times New Roman" pitchFamily="18" charset="0"/>
            </a:endParaRPr>
          </a:p>
          <a:p>
            <a:endParaRPr lang="en-US">
              <a:uFillTx/>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uFillTx/>
              </a:rPr>
              <a:t>Tolerance/Dependence</a:t>
            </a:r>
          </a:p>
        </p:txBody>
      </p:sp>
      <p:sp>
        <p:nvSpPr>
          <p:cNvPr id="453635" name="Rectangle 3"/>
          <p:cNvSpPr>
            <a:spLocks noGrp="1" noChangeArrowheads="1"/>
          </p:cNvSpPr>
          <p:nvPr>
            <p:ph idx="1"/>
          </p:nvPr>
        </p:nvSpPr>
        <p:spPr/>
        <p:txBody>
          <a:bodyPr/>
          <a:lstStyle/>
          <a:p>
            <a:pPr>
              <a:lnSpc>
                <a:spcPct val="90000"/>
              </a:lnSpc>
            </a:pPr>
            <a:r>
              <a:rPr lang="en-US" sz="2800">
                <a:uFillTx/>
              </a:rPr>
              <a:t>Not significant producers of tolerance or dependence</a:t>
            </a:r>
          </a:p>
          <a:p>
            <a:pPr>
              <a:lnSpc>
                <a:spcPct val="90000"/>
              </a:lnSpc>
            </a:pPr>
            <a:r>
              <a:rPr lang="en-US" sz="2800">
                <a:uFillTx/>
              </a:rPr>
              <a:t>No withdrawal either</a:t>
            </a:r>
          </a:p>
          <a:p>
            <a:pPr>
              <a:lnSpc>
                <a:spcPct val="90000"/>
              </a:lnSpc>
            </a:pPr>
            <a:r>
              <a:rPr lang="en-US" sz="2800">
                <a:uFillTx/>
              </a:rPr>
              <a:t>Problems related to the things people do while under the influence</a:t>
            </a:r>
          </a:p>
          <a:p>
            <a:pPr lvl="1">
              <a:lnSpc>
                <a:spcPct val="90000"/>
              </a:lnSpc>
            </a:pPr>
            <a:r>
              <a:rPr lang="en-US" sz="2400">
                <a:uFillTx/>
              </a:rPr>
              <a:t>Accidents</a:t>
            </a:r>
          </a:p>
          <a:p>
            <a:pPr lvl="1">
              <a:lnSpc>
                <a:spcPct val="90000"/>
              </a:lnSpc>
            </a:pPr>
            <a:r>
              <a:rPr lang="en-US" sz="2400">
                <a:uFillTx/>
              </a:rPr>
              <a:t>Suicide</a:t>
            </a:r>
          </a:p>
          <a:p>
            <a:pPr lvl="1">
              <a:lnSpc>
                <a:spcPct val="90000"/>
              </a:lnSpc>
            </a:pPr>
            <a:r>
              <a:rPr lang="en-US" sz="2400">
                <a:uFillTx/>
              </a:rPr>
              <a:t>Aggression/violence</a:t>
            </a:r>
          </a:p>
          <a:p>
            <a:pPr lvl="1">
              <a:lnSpc>
                <a:spcPct val="90000"/>
              </a:lnSpc>
            </a:pPr>
            <a:r>
              <a:rPr lang="en-US" sz="2400">
                <a:uFillTx/>
              </a:rPr>
              <a:t>Toxic reactions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8" name="Picture 4" descr="LSD"/>
          <p:cNvPicPr>
            <a:picLocks noChangeAspect="1" noChangeArrowheads="1"/>
          </p:cNvPicPr>
          <p:nvPr/>
        </p:nvPicPr>
        <p:blipFill>
          <a:blip r:embed="rId2" cstate="print"/>
          <a:srcRect/>
          <a:stretch>
            <a:fillRect/>
          </a:stretch>
        </p:blipFill>
        <p:spPr bwMode="auto">
          <a:xfrm>
            <a:off x="990600" y="609600"/>
            <a:ext cx="8153400" cy="56388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New Psychoactive Substances (NPS)</a:t>
            </a:r>
          </a:p>
        </p:txBody>
      </p:sp>
      <p:sp>
        <p:nvSpPr>
          <p:cNvPr id="3" name="Content Placeholder 2"/>
          <p:cNvSpPr>
            <a:spLocks noGrp="1"/>
          </p:cNvSpPr>
          <p:nvPr>
            <p:ph idx="1"/>
          </p:nvPr>
        </p:nvSpPr>
        <p:spPr/>
        <p:txBody>
          <a:bodyPr/>
          <a:lstStyle/>
          <a:p>
            <a:r>
              <a:rPr lang="en-US" dirty="0">
                <a:uFillTx/>
              </a:rPr>
              <a:t>Variable quantity and potency (up to 10,000 x morphine)</a:t>
            </a:r>
          </a:p>
          <a:p>
            <a:r>
              <a:rPr lang="en-US" dirty="0">
                <a:uFillTx/>
              </a:rPr>
              <a:t>Synthetic </a:t>
            </a:r>
            <a:r>
              <a:rPr lang="en-US" dirty="0" err="1">
                <a:uFillTx/>
              </a:rPr>
              <a:t>Cathinones</a:t>
            </a:r>
            <a:endParaRPr lang="en-US" dirty="0">
              <a:uFillTx/>
            </a:endParaRPr>
          </a:p>
          <a:p>
            <a:endParaRPr lang="en-US" dirty="0">
              <a:uFillTx/>
            </a:endParaRPr>
          </a:p>
          <a:p>
            <a:r>
              <a:rPr lang="en-US" dirty="0">
                <a:uFillTx/>
              </a:rPr>
              <a:t>Synthetic Cannabis</a:t>
            </a:r>
          </a:p>
          <a:p>
            <a:endParaRPr lang="en-US" dirty="0">
              <a:uFillTx/>
            </a:endParaRPr>
          </a:p>
          <a:p>
            <a:r>
              <a:rPr lang="en-US" dirty="0">
                <a:uFillTx/>
              </a:rPr>
              <a:t>Synthetic Benzodiazepines</a:t>
            </a:r>
          </a:p>
        </p:txBody>
      </p:sp>
      <p:pic>
        <p:nvPicPr>
          <p:cNvPr id="5" name="Picture 4"/>
          <p:cNvPicPr>
            <a:picLocks noChangeAspect="1"/>
          </p:cNvPicPr>
          <p:nvPr/>
        </p:nvPicPr>
        <p:blipFill>
          <a:blip r:embed="rId2"/>
          <a:stretch>
            <a:fillRect/>
          </a:stretch>
        </p:blipFill>
        <p:spPr>
          <a:xfrm rot="10800000" flipH="1" flipV="1">
            <a:off x="7132882" y="1275009"/>
            <a:ext cx="1982944" cy="1982944"/>
          </a:xfrm>
          <a:prstGeom prst="rect">
            <a:avLst/>
          </a:prstGeom>
        </p:spPr>
      </p:pic>
      <p:pic>
        <p:nvPicPr>
          <p:cNvPr id="6" name="Picture 5"/>
          <p:cNvPicPr>
            <a:picLocks noChangeAspect="1"/>
          </p:cNvPicPr>
          <p:nvPr/>
        </p:nvPicPr>
        <p:blipFill>
          <a:blip r:embed="rId3"/>
          <a:stretch>
            <a:fillRect/>
          </a:stretch>
        </p:blipFill>
        <p:spPr>
          <a:xfrm>
            <a:off x="4254994" y="2789619"/>
            <a:ext cx="2004138" cy="2004138"/>
          </a:xfrm>
          <a:prstGeom prst="rect">
            <a:avLst/>
          </a:prstGeom>
        </p:spPr>
      </p:pic>
      <p:pic>
        <p:nvPicPr>
          <p:cNvPr id="4" name="Picture 3"/>
          <p:cNvPicPr>
            <a:picLocks noChangeAspect="1"/>
          </p:cNvPicPr>
          <p:nvPr/>
        </p:nvPicPr>
        <p:blipFill>
          <a:blip r:embed="rId4"/>
          <a:stretch>
            <a:fillRect/>
          </a:stretch>
        </p:blipFill>
        <p:spPr>
          <a:xfrm>
            <a:off x="5898121" y="2069207"/>
            <a:ext cx="1234761" cy="1234761"/>
          </a:xfrm>
          <a:prstGeom prst="rect">
            <a:avLst/>
          </a:prstGeom>
        </p:spPr>
      </p:pic>
      <p:pic>
        <p:nvPicPr>
          <p:cNvPr id="7" name="Picture 6"/>
          <p:cNvPicPr>
            <a:picLocks noChangeAspect="1"/>
          </p:cNvPicPr>
          <p:nvPr/>
        </p:nvPicPr>
        <p:blipFill>
          <a:blip r:embed="rId5"/>
          <a:stretch>
            <a:fillRect/>
          </a:stretch>
        </p:blipFill>
        <p:spPr>
          <a:xfrm>
            <a:off x="6236239" y="3303968"/>
            <a:ext cx="2592628" cy="1652010"/>
          </a:xfrm>
          <a:prstGeom prst="rect">
            <a:avLst/>
          </a:prstGeom>
        </p:spPr>
      </p:pic>
      <p:pic>
        <p:nvPicPr>
          <p:cNvPr id="8" name="Picture 7"/>
          <p:cNvPicPr>
            <a:picLocks noChangeAspect="1"/>
          </p:cNvPicPr>
          <p:nvPr/>
        </p:nvPicPr>
        <p:blipFill>
          <a:blip r:embed="rId6"/>
          <a:stretch>
            <a:fillRect/>
          </a:stretch>
        </p:blipFill>
        <p:spPr>
          <a:xfrm>
            <a:off x="4630356" y="4783831"/>
            <a:ext cx="1628776" cy="162877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uFillTx/>
              </a:rPr>
              <a:t>Bandar is a 32-year old male brought to outpatient clinic by his wife because of recurrent periods of being over-suspicious, euphoric, and talkative. He admitted abusing cannabis in the weekends.</a:t>
            </a:r>
          </a:p>
          <a:p>
            <a:pPr marL="0" indent="0">
              <a:buNone/>
            </a:pPr>
            <a:endParaRPr lang="en-US" dirty="0">
              <a:uFillTx/>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685800"/>
            <a:ext cx="6248400" cy="1139825"/>
          </a:xfrm>
        </p:spPr>
        <p:txBody>
          <a:bodyPr/>
          <a:lstStyle/>
          <a:p>
            <a:r>
              <a:rPr lang="en-US" sz="5400">
                <a:uFillTx/>
                <a:latin typeface="Arial Black" pitchFamily="34" charset="0"/>
              </a:rPr>
              <a:t>CANNABIS</a:t>
            </a:r>
          </a:p>
        </p:txBody>
      </p:sp>
      <p:pic>
        <p:nvPicPr>
          <p:cNvPr id="18435" name="Picture 3" descr="cannabis"/>
          <p:cNvPicPr>
            <a:picLocks noGrp="1" noChangeAspect="1" noChangeArrowheads="1"/>
          </p:cNvPicPr>
          <p:nvPr>
            <p:ph idx="1"/>
          </p:nvPr>
        </p:nvPicPr>
        <p:blipFill>
          <a:blip r:embed="rId2" cstate="print"/>
          <a:stretch>
            <a:fillRect/>
          </a:stretch>
        </p:blipFill>
        <p:spPr>
          <a:xfrm>
            <a:off x="3562350" y="2433637"/>
            <a:ext cx="2476500" cy="2600325"/>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n13i02"/>
          <p:cNvPicPr>
            <a:picLocks noChangeAspect="1" noChangeArrowheads="1"/>
          </p:cNvPicPr>
          <p:nvPr/>
        </p:nvPicPr>
        <p:blipFill>
          <a:blip r:embed="rId2" cstate="print"/>
          <a:srcRect/>
          <a:stretch>
            <a:fillRect/>
          </a:stretch>
        </p:blipFill>
        <p:spPr bwMode="auto">
          <a:xfrm>
            <a:off x="228600" y="533400"/>
            <a:ext cx="8569325" cy="6172200"/>
          </a:xfrm>
          <a:prstGeom prst="rect">
            <a:avLst/>
          </a:prstGeom>
          <a:noFill/>
          <a:ln w="9525">
            <a:noFill/>
            <a:miter lim="800000"/>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6075"/>
            <a:ext cx="7086600" cy="1071563"/>
          </a:xfrm>
        </p:spPr>
        <p:txBody>
          <a:bodyPr>
            <a:normAutofit/>
          </a:bodyPr>
          <a:lstStyle/>
          <a:p>
            <a:pPr algn="l"/>
            <a:r>
              <a:rPr lang="en-US" sz="3600" b="1">
                <a:uFillTx/>
              </a:rPr>
              <a:t>What is Cannabis (marijuana)?</a:t>
            </a:r>
          </a:p>
        </p:txBody>
      </p:sp>
      <p:sp>
        <p:nvSpPr>
          <p:cNvPr id="21507" name="Rectangle 3"/>
          <p:cNvSpPr>
            <a:spLocks noGrp="1" noChangeArrowheads="1"/>
          </p:cNvSpPr>
          <p:nvPr>
            <p:ph idx="1"/>
          </p:nvPr>
        </p:nvSpPr>
        <p:spPr/>
        <p:txBody>
          <a:bodyPr>
            <a:normAutofit lnSpcReduction="10000"/>
          </a:bodyPr>
          <a:lstStyle/>
          <a:p>
            <a:pPr>
              <a:lnSpc>
                <a:spcPct val="90000"/>
              </a:lnSpc>
            </a:pPr>
            <a:endParaRPr lang="en-US" sz="2900">
              <a:uFillTx/>
            </a:endParaRPr>
          </a:p>
          <a:p>
            <a:pPr>
              <a:lnSpc>
                <a:spcPct val="90000"/>
              </a:lnSpc>
              <a:buFontTx/>
              <a:buNone/>
            </a:pPr>
            <a:r>
              <a:rPr lang="en-US" sz="2900">
                <a:uFillTx/>
              </a:rPr>
              <a:t>Cannabis sativa.</a:t>
            </a:r>
          </a:p>
          <a:p>
            <a:pPr>
              <a:lnSpc>
                <a:spcPct val="90000"/>
              </a:lnSpc>
            </a:pPr>
            <a:r>
              <a:rPr lang="en-US" sz="2900">
                <a:uFillTx/>
              </a:rPr>
              <a:t>psychoactive cannabinoids, (delta9-THC) is most abundant.</a:t>
            </a:r>
          </a:p>
          <a:p>
            <a:pPr>
              <a:lnSpc>
                <a:spcPct val="90000"/>
              </a:lnSpc>
            </a:pPr>
            <a:r>
              <a:rPr lang="en-US" sz="2900">
                <a:uFillTx/>
              </a:rPr>
              <a:t>From flowering tops of the plants or from the dried, black- brown, resinous exudates from the leaves (hashish).</a:t>
            </a:r>
          </a:p>
          <a:p>
            <a:pPr>
              <a:lnSpc>
                <a:spcPct val="90000"/>
              </a:lnSpc>
            </a:pPr>
            <a:r>
              <a:rPr lang="en-US" sz="2900">
                <a:uFillTx/>
              </a:rPr>
              <a:t>Common names: marijuana, grass, pot, weed, tea, and Mary Jane.</a:t>
            </a:r>
          </a:p>
        </p:txBody>
      </p:sp>
    </p:spTree>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fade">
                                      <p:cBhvr>
                                        <p:cTn id="16" dur="1000"/>
                                        <p:tgtEl>
                                          <p:spTgt spid="21507">
                                            <p:txEl>
                                              <p:pRg st="1" end="1"/>
                                            </p:txEl>
                                          </p:spTgt>
                                        </p:tgtEl>
                                      </p:cBhvr>
                                    </p:animEffect>
                                    <p:anim calcmode="lin" valueType="num">
                                      <p:cBhvr>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fade">
                                      <p:cBhvr>
                                        <p:cTn id="30" dur="1000"/>
                                        <p:tgtEl>
                                          <p:spTgt spid="21507">
                                            <p:txEl>
                                              <p:pRg st="3" end="3"/>
                                            </p:txEl>
                                          </p:spTgt>
                                        </p:tgtEl>
                                      </p:cBhvr>
                                    </p:animEffect>
                                    <p:anim calcmode="lin" valueType="num">
                                      <p:cBhvr>
                                        <p:cTn id="31"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086600" cy="1143000"/>
          </a:xfrm>
        </p:spPr>
        <p:txBody>
          <a:bodyPr>
            <a:normAutofit/>
          </a:bodyPr>
          <a:lstStyle/>
          <a:p>
            <a:pPr algn="l"/>
            <a:r>
              <a:rPr lang="en-US" sz="4000" b="1">
                <a:uFillTx/>
              </a:rPr>
              <a:t>What are the acute effects?</a:t>
            </a:r>
          </a:p>
        </p:txBody>
      </p:sp>
      <p:sp>
        <p:nvSpPr>
          <p:cNvPr id="24579" name="Rectangle 3"/>
          <p:cNvSpPr>
            <a:spLocks noGrp="1" noChangeArrowheads="1"/>
          </p:cNvSpPr>
          <p:nvPr>
            <p:ph idx="1"/>
          </p:nvPr>
        </p:nvSpPr>
        <p:spPr/>
        <p:txBody>
          <a:bodyPr>
            <a:normAutofit lnSpcReduction="10000"/>
          </a:bodyPr>
          <a:lstStyle/>
          <a:p>
            <a:pPr>
              <a:lnSpc>
                <a:spcPct val="80000"/>
              </a:lnSpc>
            </a:pPr>
            <a:r>
              <a:rPr lang="en-US" sz="2800">
                <a:uFillTx/>
              </a:rPr>
              <a:t>When smoked, euphoric effects appear within minutes, peak in about 30 minutes, and last 2 to 4 hours.</a:t>
            </a:r>
          </a:p>
          <a:p>
            <a:pPr>
              <a:lnSpc>
                <a:spcPct val="80000"/>
              </a:lnSpc>
            </a:pPr>
            <a:r>
              <a:rPr lang="en-US" sz="2800">
                <a:uFillTx/>
              </a:rPr>
              <a:t>If ingested, short term effects begin more slowly, usually 0.5 to1h.</a:t>
            </a:r>
          </a:p>
          <a:p>
            <a:pPr>
              <a:lnSpc>
                <a:spcPct val="80000"/>
              </a:lnSpc>
            </a:pPr>
            <a:r>
              <a:rPr lang="en-US" sz="2800">
                <a:uFillTx/>
              </a:rPr>
              <a:t>After few min. heart begins beating, the bronchial passages relax and became enlarged, and the blood vessels in the eyes look red.</a:t>
            </a:r>
          </a:p>
          <a:p>
            <a:pPr>
              <a:lnSpc>
                <a:spcPct val="80000"/>
              </a:lnSpc>
            </a:pPr>
            <a:r>
              <a:rPr lang="en-US" sz="2800">
                <a:uFillTx/>
              </a:rPr>
              <a:t>THC activates the reward system - releasing dopamine.</a:t>
            </a:r>
          </a:p>
        </p:txBody>
      </p:sp>
    </p:spTree>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1000"/>
                                        <p:tgtEl>
                                          <p:spTgt spid="24579">
                                            <p:txEl>
                                              <p:pRg st="0" end="0"/>
                                            </p:txEl>
                                          </p:spTgt>
                                        </p:tgtEl>
                                      </p:cBhvr>
                                    </p:animEffect>
                                    <p:anim calcmode="lin" valueType="num">
                                      <p:cBhvr>
                                        <p:cTn id="1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fade">
                                      <p:cBhvr>
                                        <p:cTn id="30" dur="1000"/>
                                        <p:tgtEl>
                                          <p:spTgt spid="24579">
                                            <p:txEl>
                                              <p:pRg st="2" end="2"/>
                                            </p:txEl>
                                          </p:spTgt>
                                        </p:tgtEl>
                                      </p:cBhvr>
                                    </p:animEffect>
                                    <p:anim calcmode="lin" valueType="num">
                                      <p:cBhvr>
                                        <p:cTn id="31"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162800" cy="1143000"/>
          </a:xfrm>
        </p:spPr>
        <p:txBody>
          <a:bodyPr>
            <a:normAutofit/>
          </a:bodyPr>
          <a:lstStyle/>
          <a:p>
            <a:pPr algn="l"/>
            <a:r>
              <a:rPr lang="en-US" sz="4000" b="1">
                <a:uFillTx/>
              </a:rPr>
              <a:t>What are the acute effects?</a:t>
            </a:r>
          </a:p>
        </p:txBody>
      </p:sp>
      <p:sp>
        <p:nvSpPr>
          <p:cNvPr id="25603" name="Rectangle 3"/>
          <p:cNvSpPr>
            <a:spLocks noGrp="1" noChangeArrowheads="1"/>
          </p:cNvSpPr>
          <p:nvPr>
            <p:ph idx="1"/>
          </p:nvPr>
        </p:nvSpPr>
        <p:spPr/>
        <p:txBody>
          <a:bodyPr>
            <a:normAutofit/>
          </a:bodyPr>
          <a:lstStyle/>
          <a:p>
            <a:pPr>
              <a:lnSpc>
                <a:spcPct val="90000"/>
              </a:lnSpc>
            </a:pPr>
            <a:r>
              <a:rPr lang="en-US" sz="2800" dirty="0">
                <a:uFillTx/>
              </a:rPr>
              <a:t>A pleasant sensation, color and sounds may seem more intense, and time appears to pass very slowly, mouth feels dry and he or she become very hungry and thirsty. </a:t>
            </a:r>
          </a:p>
          <a:p>
            <a:pPr>
              <a:lnSpc>
                <a:spcPct val="90000"/>
              </a:lnSpc>
            </a:pPr>
            <a:r>
              <a:rPr lang="en-US" sz="2800" dirty="0">
                <a:uFillTx/>
              </a:rPr>
              <a:t>THC disrupts coordination and balance.</a:t>
            </a:r>
          </a:p>
          <a:p>
            <a:pPr>
              <a:lnSpc>
                <a:spcPct val="90000"/>
              </a:lnSpc>
            </a:pPr>
            <a:r>
              <a:rPr lang="en-US" sz="2800" dirty="0">
                <a:uFillTx/>
              </a:rPr>
              <a:t>Anxiety +/- panic attacks</a:t>
            </a:r>
          </a:p>
          <a:p>
            <a:pPr>
              <a:lnSpc>
                <a:spcPct val="90000"/>
              </a:lnSpc>
            </a:pPr>
            <a:r>
              <a:rPr lang="en-US" sz="2800" dirty="0">
                <a:uFillTx/>
              </a:rPr>
              <a:t>High doses may cause acute toxic psychosis. </a:t>
            </a:r>
          </a:p>
          <a:p>
            <a:pPr>
              <a:lnSpc>
                <a:spcPct val="90000"/>
              </a:lnSpc>
            </a:pPr>
            <a:r>
              <a:rPr lang="en-US" sz="2800" dirty="0" err="1">
                <a:uFillTx/>
              </a:rPr>
              <a:t>Amotivational</a:t>
            </a:r>
            <a:r>
              <a:rPr lang="en-US" sz="2800" dirty="0">
                <a:uFillTx/>
              </a:rPr>
              <a:t> syndrome</a:t>
            </a:r>
          </a:p>
        </p:txBody>
      </p:sp>
    </p:spTree>
  </p:cSld>
  <p:clrMapOvr>
    <a:masterClrMapping/>
  </p:clrMapOvr>
  <p:transition>
    <p:comb dir="vert"/>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iterate type="lt">
                                    <p:tmPct val="0"/>
                                  </p:iterate>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1000"/>
                                        <p:tgtEl>
                                          <p:spTgt spid="25603">
                                            <p:txEl>
                                              <p:pRg st="0" end="0"/>
                                            </p:txEl>
                                          </p:spTgt>
                                        </p:tgtEl>
                                      </p:cBhvr>
                                    </p:animEffect>
                                    <p:anim calcmode="lin" valueType="num">
                                      <p:cBhvr>
                                        <p:cTn id="1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iterate type="lt">
                                    <p:tmPct val="0"/>
                                  </p:iterate>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fade">
                                      <p:cBhvr>
                                        <p:cTn id="30" dur="1000"/>
                                        <p:tgtEl>
                                          <p:spTgt spid="25603">
                                            <p:txEl>
                                              <p:pRg st="2" end="2"/>
                                            </p:txEl>
                                          </p:spTgt>
                                        </p:tgtEl>
                                      </p:cBhvr>
                                    </p:animEffect>
                                    <p:anim calcmode="lin" valueType="num">
                                      <p:cBhvr>
                                        <p:cTn id="31"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iterate type="lt">
                                    <p:tmPct val="0"/>
                                  </p:iterate>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fade">
                                      <p:cBhvr>
                                        <p:cTn id="37" dur="1000"/>
                                        <p:tgtEl>
                                          <p:spTgt spid="25603">
                                            <p:txEl>
                                              <p:pRg st="3" end="3"/>
                                            </p:txEl>
                                          </p:spTgt>
                                        </p:tgtEl>
                                      </p:cBhvr>
                                    </p:animEffect>
                                    <p:anim calcmode="lin" valueType="num">
                                      <p:cBhvr>
                                        <p:cTn id="3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iterate type="lt">
                                    <p:tmPct val="0"/>
                                  </p:iterate>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7239000" cy="1143000"/>
          </a:xfrm>
        </p:spPr>
        <p:txBody>
          <a:bodyPr/>
          <a:lstStyle/>
          <a:p>
            <a:pPr algn="l"/>
            <a:r>
              <a:rPr lang="en-US" b="1">
                <a:uFillTx/>
              </a:rPr>
              <a:t>Effect on physical health?</a:t>
            </a:r>
          </a:p>
        </p:txBody>
      </p:sp>
      <p:sp>
        <p:nvSpPr>
          <p:cNvPr id="26627" name="Rectangle 3"/>
          <p:cNvSpPr>
            <a:spLocks noGrp="1" noChangeArrowheads="1"/>
          </p:cNvSpPr>
          <p:nvPr>
            <p:ph idx="1"/>
          </p:nvPr>
        </p:nvSpPr>
        <p:spPr>
          <a:xfrm>
            <a:off x="457200" y="1600200"/>
            <a:ext cx="8435975" cy="4924425"/>
          </a:xfrm>
        </p:spPr>
        <p:txBody>
          <a:bodyPr/>
          <a:lstStyle/>
          <a:p>
            <a:pPr>
              <a:lnSpc>
                <a:spcPct val="90000"/>
              </a:lnSpc>
            </a:pPr>
            <a:r>
              <a:rPr lang="en-US" sz="2400">
                <a:uFillTx/>
              </a:rPr>
              <a:t>Increases difficulty in trying to quit smoking tobacco.</a:t>
            </a:r>
          </a:p>
          <a:p>
            <a:pPr>
              <a:lnSpc>
                <a:spcPct val="90000"/>
              </a:lnSpc>
            </a:pPr>
            <a:r>
              <a:rPr lang="en-US" sz="2400">
                <a:uFillTx/>
              </a:rPr>
              <a:t>Red eyes, tachycardia.  At high doses: orthostatic hypotension, increased appetite &amp; dry mouth.</a:t>
            </a:r>
          </a:p>
          <a:p>
            <a:pPr>
              <a:lnSpc>
                <a:spcPct val="90000"/>
              </a:lnSpc>
            </a:pPr>
            <a:r>
              <a:rPr lang="en-US" sz="2400">
                <a:uFillTx/>
              </a:rPr>
              <a:t>Heavy users are at risk for chronic respiratory disease</a:t>
            </a:r>
          </a:p>
          <a:p>
            <a:pPr>
              <a:lnSpc>
                <a:spcPct val="90000"/>
              </a:lnSpc>
            </a:pPr>
            <a:r>
              <a:rPr lang="en-US" sz="2400">
                <a:uFillTx/>
              </a:rPr>
              <a:t>Also associated with: cerebral atrophy, seizure susceptibility, chromosomal damage, birth defects, impaired immune reactivity, alterations in testosterone conc. &amp; dysregulation of menstrual cycles. </a:t>
            </a:r>
          </a:p>
          <a:p>
            <a:pPr>
              <a:lnSpc>
                <a:spcPct val="90000"/>
              </a:lnSpc>
            </a:pPr>
            <a:r>
              <a:rPr lang="en-US" sz="2400">
                <a:uFillTx/>
              </a:rPr>
              <a:t>Same carcinogenic hydrocarbons in conventional tobacco.</a:t>
            </a:r>
          </a:p>
        </p:txBody>
      </p:sp>
    </p:spTree>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1000"/>
                                        <p:tgtEl>
                                          <p:spTgt spid="26627">
                                            <p:txEl>
                                              <p:pRg st="0" end="0"/>
                                            </p:txEl>
                                          </p:spTgt>
                                        </p:tgtEl>
                                      </p:cBhvr>
                                    </p:animEffect>
                                    <p:anim calcmode="lin" valueType="num">
                                      <p:cBhvr>
                                        <p:cTn id="17"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fade">
                                      <p:cBhvr>
                                        <p:cTn id="30" dur="1000"/>
                                        <p:tgtEl>
                                          <p:spTgt spid="26627">
                                            <p:txEl>
                                              <p:pRg st="2" end="2"/>
                                            </p:txEl>
                                          </p:spTgt>
                                        </p:tgtEl>
                                      </p:cBhvr>
                                    </p:animEffect>
                                    <p:anim calcmode="lin" valueType="num">
                                      <p:cBhvr>
                                        <p:cTn id="31"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627">
                                            <p:txEl>
                                              <p:pRg st="4" end="4"/>
                                            </p:txEl>
                                          </p:spTgt>
                                        </p:tgtEl>
                                        <p:attrNameLst>
                                          <p:attrName>style.visibility</p:attrName>
                                        </p:attrNameLst>
                                      </p:cBhvr>
                                      <p:to>
                                        <p:strVal val="visible"/>
                                      </p:to>
                                    </p:set>
                                    <p:animEffect transition="in" filter="fade">
                                      <p:cBhvr>
                                        <p:cTn id="44" dur="1000"/>
                                        <p:tgtEl>
                                          <p:spTgt spid="26627">
                                            <p:txEl>
                                              <p:pRg st="4" end="4"/>
                                            </p:txEl>
                                          </p:spTgt>
                                        </p:tgtEl>
                                      </p:cBhvr>
                                    </p:animEffect>
                                    <p:anim calcmode="lin" valueType="num">
                                      <p:cBhvr>
                                        <p:cTn id="4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391400" cy="1036638"/>
          </a:xfrm>
        </p:spPr>
        <p:txBody>
          <a:bodyPr>
            <a:normAutofit/>
          </a:bodyPr>
          <a:lstStyle/>
          <a:p>
            <a:r>
              <a:rPr lang="en-US" sz="4000" b="1" dirty="0">
                <a:uFillTx/>
              </a:rPr>
              <a:t>Treatment</a:t>
            </a:r>
          </a:p>
        </p:txBody>
      </p:sp>
      <p:sp>
        <p:nvSpPr>
          <p:cNvPr id="28675" name="Rectangle 3"/>
          <p:cNvSpPr>
            <a:spLocks noGrp="1" noChangeArrowheads="1"/>
          </p:cNvSpPr>
          <p:nvPr>
            <p:ph idx="1"/>
          </p:nvPr>
        </p:nvSpPr>
        <p:spPr/>
        <p:txBody>
          <a:bodyPr/>
          <a:lstStyle/>
          <a:p>
            <a:pPr lvl="1"/>
            <a:r>
              <a:rPr lang="en-US" dirty="0">
                <a:uFillTx/>
              </a:rPr>
              <a:t>Same principles as Rx of other substances of abuse-abstinence and support</a:t>
            </a:r>
          </a:p>
          <a:p>
            <a:pPr lvl="1"/>
            <a:r>
              <a:rPr lang="en-US" dirty="0">
                <a:uFillTx/>
              </a:rPr>
              <a:t>Education is cornerstone for both abstinence &amp; support.</a:t>
            </a:r>
          </a:p>
          <a:p>
            <a:pPr lvl="1"/>
            <a:r>
              <a:rPr lang="en-US" dirty="0">
                <a:uFillTx/>
              </a:rPr>
              <a:t>Support through individual, family, and group psychotherapies.</a:t>
            </a:r>
          </a:p>
          <a:p>
            <a:pPr lvl="1"/>
            <a:r>
              <a:rPr lang="en-US" dirty="0">
                <a:uFillTx/>
              </a:rPr>
              <a:t>Antipsychotic medication</a:t>
            </a:r>
          </a:p>
          <a:p>
            <a:pPr lvl="1"/>
            <a:r>
              <a:rPr lang="en-US" dirty="0">
                <a:uFillTx/>
              </a:rPr>
              <a:t>Anti-anxiety/antidepressant drug may be useful</a:t>
            </a:r>
          </a:p>
        </p:txBody>
      </p:sp>
    </p:spTree>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1000"/>
                                        <p:tgtEl>
                                          <p:spTgt spid="28675">
                                            <p:txEl>
                                              <p:pRg st="2" end="2"/>
                                            </p:txEl>
                                          </p:spTgt>
                                        </p:tgtEl>
                                      </p:cBhvr>
                                    </p:animEffect>
                                    <p:anim calcmode="lin" valueType="num">
                                      <p:cBhvr>
                                        <p:cTn id="31"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675">
                                            <p:txEl>
                                              <p:pRg st="3" end="3"/>
                                            </p:txEl>
                                          </p:spTgt>
                                        </p:tgtEl>
                                        <p:attrNameLst>
                                          <p:attrName>style.visibility</p:attrName>
                                        </p:attrNameLst>
                                      </p:cBhvr>
                                      <p:to>
                                        <p:strVal val="visible"/>
                                      </p:to>
                                    </p:set>
                                    <p:animEffect transition="in" filter="fade">
                                      <p:cBhvr>
                                        <p:cTn id="37" dur="1000"/>
                                        <p:tgtEl>
                                          <p:spTgt spid="28675">
                                            <p:txEl>
                                              <p:pRg st="3" end="3"/>
                                            </p:txEl>
                                          </p:spTgt>
                                        </p:tgtEl>
                                      </p:cBhvr>
                                    </p:animEffect>
                                    <p:anim calcmode="lin" valueType="num">
                                      <p:cBhvr>
                                        <p:cTn id="38"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1000"/>
                                        <p:tgtEl>
                                          <p:spTgt spid="28675">
                                            <p:txEl>
                                              <p:pRg st="4" end="4"/>
                                            </p:txEl>
                                          </p:spTgt>
                                        </p:tgtEl>
                                      </p:cBhvr>
                                    </p:animEffect>
                                    <p:anim calcmode="lin" valueType="num">
                                      <p:cBhvr>
                                        <p:cTn id="4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uFillTx/>
              </a:rPr>
              <a:t>A 41-year-old businessman came to the emergency department complaining of insomnia for 3 days after he ran short of his sleeping pills. He was asking for a specific drug manufactured by ROCHE Company. He knows that each tablet is 2 mg. He said he uses 5 tablets each night to sleep. The most likely problem of this patient is:</a:t>
            </a:r>
            <a:endParaRPr lang="en-US" sz="3200" dirty="0">
              <a:uFillTx/>
            </a:endParaRPr>
          </a:p>
          <a:p>
            <a:pPr lvl="1"/>
            <a:r>
              <a:rPr lang="en-US" sz="2400" dirty="0">
                <a:uFillTx/>
              </a:rPr>
              <a:t>Heroin abuse.</a:t>
            </a:r>
            <a:endParaRPr lang="en-US" sz="3200" dirty="0">
              <a:uFillTx/>
            </a:endParaRPr>
          </a:p>
          <a:p>
            <a:pPr lvl="1"/>
            <a:r>
              <a:rPr lang="en-US" sz="2400" dirty="0">
                <a:uFillTx/>
              </a:rPr>
              <a:t>Benzodiazepines abuse.</a:t>
            </a:r>
            <a:endParaRPr lang="en-US" sz="3200" dirty="0">
              <a:uFillTx/>
            </a:endParaRPr>
          </a:p>
          <a:p>
            <a:pPr lvl="1"/>
            <a:r>
              <a:rPr lang="en-US" sz="2400" dirty="0">
                <a:uFillTx/>
              </a:rPr>
              <a:t>Methadone abuse.</a:t>
            </a:r>
            <a:endParaRPr lang="en-US" sz="3200" dirty="0">
              <a:uFillTx/>
            </a:endParaRPr>
          </a:p>
          <a:p>
            <a:pPr lvl="1"/>
            <a:r>
              <a:rPr lang="en-US" sz="2400" dirty="0">
                <a:uFillTx/>
              </a:rPr>
              <a:t>Abuse of painkillers.</a:t>
            </a:r>
            <a:endParaRPr lang="en-US" sz="3200" dirty="0">
              <a:uFillTx/>
            </a:endParaRPr>
          </a:p>
          <a:p>
            <a:endParaRPr lang="en-US" dirty="0">
              <a:uFillTx/>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uFillTx/>
              </a:rPr>
              <a:t>A 33-year-old single man was caught by police officers and put in prison because he was driving his car recklessly with high speed at 3am in the highway. Next day he started to show excessive lacrimation, runny nose, repeated vomiting, and abdominal cramps. However, his consciousness was intact. The most likely problem of this patient is:</a:t>
            </a:r>
            <a:endParaRPr lang="en-US" sz="3200" dirty="0">
              <a:uFillTx/>
            </a:endParaRPr>
          </a:p>
          <a:p>
            <a:pPr lvl="1"/>
            <a:r>
              <a:rPr lang="en-US" sz="2400" dirty="0">
                <a:uFillTx/>
              </a:rPr>
              <a:t>Cannabis abuse.</a:t>
            </a:r>
            <a:endParaRPr lang="en-US" sz="3200" dirty="0">
              <a:uFillTx/>
            </a:endParaRPr>
          </a:p>
          <a:p>
            <a:pPr lvl="1"/>
            <a:r>
              <a:rPr lang="en-US" sz="2400" dirty="0">
                <a:uFillTx/>
              </a:rPr>
              <a:t>Methadone intoxication.</a:t>
            </a:r>
            <a:endParaRPr lang="en-US" sz="3200" dirty="0">
              <a:uFillTx/>
            </a:endParaRPr>
          </a:p>
          <a:p>
            <a:pPr lvl="1"/>
            <a:r>
              <a:rPr lang="en-US" sz="2400" dirty="0">
                <a:uFillTx/>
              </a:rPr>
              <a:t>Abuse of naloxone.</a:t>
            </a:r>
            <a:endParaRPr lang="en-US" sz="3200" dirty="0">
              <a:uFillTx/>
            </a:endParaRPr>
          </a:p>
          <a:p>
            <a:pPr lvl="1"/>
            <a:r>
              <a:rPr lang="en-US" sz="2400" dirty="0">
                <a:uFillTx/>
              </a:rPr>
              <a:t>Opioid withdrawal. </a:t>
            </a:r>
            <a:endParaRPr lang="en-US" sz="3200" dirty="0">
              <a:uFillTx/>
            </a:endParaRPr>
          </a:p>
          <a:p>
            <a:endParaRPr lang="en-US" dirty="0">
              <a:uFillTx/>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uFillTx/>
              </a:rPr>
              <a:t>A 32-year-old man became increasingly irritable, insomniac, </a:t>
            </a:r>
            <a:r>
              <a:rPr lang="en-US" dirty="0" err="1">
                <a:uFillTx/>
              </a:rPr>
              <a:t>hypervigilant</a:t>
            </a:r>
            <a:r>
              <a:rPr lang="en-US" dirty="0">
                <a:uFillTx/>
              </a:rPr>
              <a:t> for the past 4 weeks with unpredictable mood and accusing his wife with extramarital sexual relationships. The most likely diagnosis is:</a:t>
            </a:r>
            <a:endParaRPr lang="en-US" sz="3200" dirty="0">
              <a:uFillTx/>
            </a:endParaRPr>
          </a:p>
          <a:p>
            <a:pPr lvl="1"/>
            <a:r>
              <a:rPr lang="en-US" sz="2400" dirty="0">
                <a:uFillTx/>
              </a:rPr>
              <a:t>Heroin abuse.</a:t>
            </a:r>
            <a:endParaRPr lang="en-US" sz="3200" dirty="0">
              <a:uFillTx/>
            </a:endParaRPr>
          </a:p>
          <a:p>
            <a:pPr lvl="1"/>
            <a:r>
              <a:rPr lang="en-US" sz="2400" dirty="0">
                <a:uFillTx/>
              </a:rPr>
              <a:t>Generalized anxiety disorder.</a:t>
            </a:r>
            <a:endParaRPr lang="en-US" sz="3200" dirty="0">
              <a:uFillTx/>
            </a:endParaRPr>
          </a:p>
          <a:p>
            <a:pPr lvl="1"/>
            <a:r>
              <a:rPr lang="en-US" sz="2400" dirty="0">
                <a:uFillTx/>
              </a:rPr>
              <a:t>Amphetamine abuse.</a:t>
            </a:r>
            <a:endParaRPr lang="en-US" sz="3200" dirty="0">
              <a:uFillTx/>
            </a:endParaRPr>
          </a:p>
          <a:p>
            <a:pPr lvl="1"/>
            <a:r>
              <a:rPr lang="en-US" sz="2400" dirty="0">
                <a:uFillTx/>
              </a:rPr>
              <a:t>Paranoid Schizophrenia.</a:t>
            </a:r>
            <a:endParaRPr lang="en-US" sz="3200" dirty="0">
              <a:uFillTx/>
            </a:endParaRPr>
          </a:p>
          <a:p>
            <a:endParaRPr lang="en-US" dirty="0">
              <a:uFillTx/>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uFillTx/>
              </a:rPr>
              <a:t>A 43-year-old man has episodic behavioral disturbances including; euphoria, talkativeness, and </a:t>
            </a:r>
            <a:r>
              <a:rPr lang="en-US" dirty="0" err="1">
                <a:uFillTx/>
              </a:rPr>
              <a:t>disinihibition</a:t>
            </a:r>
            <a:r>
              <a:rPr lang="en-US" dirty="0">
                <a:uFillTx/>
              </a:rPr>
              <a:t>.</a:t>
            </a:r>
            <a:endParaRPr lang="en-US" sz="3200" dirty="0">
              <a:uFillTx/>
            </a:endParaRPr>
          </a:p>
          <a:p>
            <a:pPr marL="0" lvl="0" indent="0">
              <a:buNone/>
            </a:pPr>
            <a:r>
              <a:rPr lang="en-US" dirty="0">
                <a:uFillTx/>
              </a:rPr>
              <a:t>His eyes look red most of the time. The most likely diagnosis is:</a:t>
            </a:r>
            <a:endParaRPr lang="en-US" sz="3200" dirty="0">
              <a:uFillTx/>
            </a:endParaRPr>
          </a:p>
          <a:p>
            <a:pPr lvl="1"/>
            <a:r>
              <a:rPr lang="en-US" sz="2400" dirty="0">
                <a:uFillTx/>
              </a:rPr>
              <a:t>Alcohol abuse.</a:t>
            </a:r>
            <a:endParaRPr lang="en-US" sz="3200" dirty="0">
              <a:uFillTx/>
            </a:endParaRPr>
          </a:p>
          <a:p>
            <a:pPr lvl="1"/>
            <a:r>
              <a:rPr lang="en-US" sz="2400" dirty="0">
                <a:uFillTx/>
              </a:rPr>
              <a:t>Cannabis abuse.</a:t>
            </a:r>
            <a:endParaRPr lang="en-US" sz="3200" dirty="0">
              <a:uFillTx/>
            </a:endParaRPr>
          </a:p>
          <a:p>
            <a:pPr lvl="1"/>
            <a:r>
              <a:rPr lang="en-US" sz="2400" dirty="0">
                <a:uFillTx/>
              </a:rPr>
              <a:t>Amphetamine abuse.</a:t>
            </a:r>
            <a:endParaRPr lang="en-US" sz="3200" dirty="0">
              <a:uFillTx/>
            </a:endParaRPr>
          </a:p>
          <a:p>
            <a:pPr lvl="1"/>
            <a:r>
              <a:rPr lang="en-US" sz="2400" dirty="0">
                <a:uFillTx/>
              </a:rPr>
              <a:t>Cocaine abuse.</a:t>
            </a:r>
            <a:endParaRPr lang="en-US" sz="3200" dirty="0">
              <a:uFillTx/>
            </a:endParaRPr>
          </a:p>
          <a:p>
            <a:endParaRPr lang="en-US" dirty="0">
              <a:uFillTx/>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3200" dirty="0">
                <a:uFillTx/>
              </a:rPr>
              <a:t>A </a:t>
            </a:r>
            <a:r>
              <a:rPr lang="en-US" dirty="0">
                <a:uFillTx/>
              </a:rPr>
              <a:t>16-year-old boy presented with slurred speech,  incoordination and nausea. Physical examination revealed facial rashes around his mouth and nose. When asked about substance abuse his reply was affirmative. The most likely substance is:</a:t>
            </a:r>
            <a:endParaRPr lang="en-US" sz="3200" dirty="0">
              <a:uFillTx/>
            </a:endParaRPr>
          </a:p>
          <a:p>
            <a:pPr lvl="1"/>
            <a:r>
              <a:rPr lang="en-US" sz="2400" dirty="0">
                <a:uFillTx/>
              </a:rPr>
              <a:t>Cannabis.</a:t>
            </a:r>
          </a:p>
          <a:p>
            <a:pPr lvl="1"/>
            <a:r>
              <a:rPr lang="en-US" sz="2400" dirty="0">
                <a:uFillTx/>
              </a:rPr>
              <a:t>Alcohol.</a:t>
            </a:r>
          </a:p>
          <a:p>
            <a:pPr lvl="1"/>
            <a:r>
              <a:rPr lang="en-US" sz="2400" dirty="0">
                <a:uFillTx/>
              </a:rPr>
              <a:t>Volatile substance.</a:t>
            </a:r>
          </a:p>
          <a:p>
            <a:pPr lvl="1"/>
            <a:r>
              <a:rPr lang="en-US" sz="2400" dirty="0">
                <a:uFillTx/>
              </a:rPr>
              <a:t>Morphine.</a:t>
            </a:r>
          </a:p>
          <a:p>
            <a:endParaRPr lang="en-US" dirty="0">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3962400" y="2895600"/>
            <a:ext cx="2133600" cy="1752600"/>
          </a:xfrm>
          <a:prstGeom prst="flowChartDecision">
            <a:avLst/>
          </a:prstGeom>
          <a:solidFill>
            <a:schemeClr val="accent1"/>
          </a:solidFill>
          <a:ln w="9525">
            <a:solidFill>
              <a:schemeClr val="tx1"/>
            </a:solidFill>
            <a:miter lim="800000"/>
          </a:ln>
          <a:effectLst/>
        </p:spPr>
        <p:txBody>
          <a:bodyPr wrap="none" anchor="ctr"/>
          <a:lstStyle/>
          <a:p>
            <a:pPr algn="ctr" eaLnBrk="0" hangingPunct="0"/>
            <a:r>
              <a:rPr lang="en-US" sz="3600" b="1">
                <a:solidFill>
                  <a:schemeClr val="bg1"/>
                </a:solidFill>
                <a:effectLst>
                  <a:outerShdw blurRad="38100" dist="38100" dir="2700000" algn="tl">
                    <a:srgbClr val="000000"/>
                  </a:outerShdw>
                </a:effectLst>
                <a:uFillTx/>
              </a:rPr>
              <a:t>Drugs</a:t>
            </a:r>
            <a:endParaRPr lang="en-US">
              <a:uFillTx/>
            </a:endParaRPr>
          </a:p>
        </p:txBody>
      </p:sp>
      <p:sp>
        <p:nvSpPr>
          <p:cNvPr id="219139" name="AutoShape 3"/>
          <p:cNvSpPr>
            <a:spLocks noChangeArrowheads="1"/>
          </p:cNvSpPr>
          <p:nvPr/>
        </p:nvSpPr>
        <p:spPr bwMode="auto">
          <a:xfrm>
            <a:off x="1828800" y="4343400"/>
            <a:ext cx="2055813" cy="685800"/>
          </a:xfrm>
          <a:prstGeom prst="flowChartProcess">
            <a:avLst/>
          </a:prstGeom>
          <a:solidFill>
            <a:srgbClr val="FFFFCC"/>
          </a:solidFill>
          <a:ln w="9525">
            <a:solidFill>
              <a:schemeClr val="bg2"/>
            </a:solidFill>
            <a:miter lim="800000"/>
          </a:ln>
          <a:effectLst/>
        </p:spPr>
        <p:txBody>
          <a:bodyPr wrap="none" anchor="ctr"/>
          <a:lstStyle/>
          <a:p>
            <a:pPr algn="ctr" eaLnBrk="0" hangingPunct="0"/>
            <a:r>
              <a:rPr lang="en-US" sz="3600" b="1" dirty="0">
                <a:solidFill>
                  <a:srgbClr val="3F8DE2"/>
                </a:solidFill>
                <a:uFillTx/>
              </a:rPr>
              <a:t>Social</a:t>
            </a:r>
            <a:endParaRPr lang="en-US" dirty="0">
              <a:solidFill>
                <a:srgbClr val="3F8DE2"/>
              </a:solidFill>
              <a:uFillTx/>
            </a:endParaRPr>
          </a:p>
        </p:txBody>
      </p:sp>
      <p:sp>
        <p:nvSpPr>
          <p:cNvPr id="219140" name="AutoShape 4"/>
          <p:cNvSpPr>
            <a:spLocks noChangeArrowheads="1"/>
          </p:cNvSpPr>
          <p:nvPr/>
        </p:nvSpPr>
        <p:spPr bwMode="auto">
          <a:xfrm>
            <a:off x="6324600" y="4343400"/>
            <a:ext cx="1828800" cy="762000"/>
          </a:xfrm>
          <a:prstGeom prst="flowChartProcess">
            <a:avLst/>
          </a:prstGeom>
          <a:solidFill>
            <a:srgbClr val="FFFFCC"/>
          </a:solidFill>
          <a:ln w="9525">
            <a:solidFill>
              <a:schemeClr val="bg2"/>
            </a:solidFill>
            <a:miter lim="800000"/>
          </a:ln>
          <a:effectLst/>
        </p:spPr>
        <p:txBody>
          <a:bodyPr wrap="none" anchor="ctr"/>
          <a:lstStyle/>
          <a:p>
            <a:pPr algn="ctr" eaLnBrk="0" hangingPunct="0"/>
            <a:r>
              <a:rPr lang="en-US" sz="3600" b="1" dirty="0">
                <a:solidFill>
                  <a:srgbClr val="3F8DE2"/>
                </a:solidFill>
                <a:uFillTx/>
              </a:rPr>
              <a:t>Medical</a:t>
            </a:r>
            <a:endParaRPr lang="en-US" dirty="0">
              <a:solidFill>
                <a:srgbClr val="3F8DE2"/>
              </a:solidFill>
              <a:uFillTx/>
            </a:endParaRPr>
          </a:p>
        </p:txBody>
      </p:sp>
      <p:sp>
        <p:nvSpPr>
          <p:cNvPr id="219141" name="AutoShape 5"/>
          <p:cNvSpPr>
            <a:spLocks noChangeArrowheads="1"/>
          </p:cNvSpPr>
          <p:nvPr/>
        </p:nvSpPr>
        <p:spPr bwMode="auto">
          <a:xfrm>
            <a:off x="3581400" y="1905000"/>
            <a:ext cx="3048000" cy="685800"/>
          </a:xfrm>
          <a:prstGeom prst="flowChartProcess">
            <a:avLst/>
          </a:prstGeom>
          <a:solidFill>
            <a:srgbClr val="FFFFCC"/>
          </a:solidFill>
          <a:ln w="9525">
            <a:solidFill>
              <a:schemeClr val="bg2"/>
            </a:solidFill>
            <a:miter lim="800000"/>
          </a:ln>
          <a:effectLst/>
        </p:spPr>
        <p:txBody>
          <a:bodyPr wrap="none" anchor="ctr"/>
          <a:lstStyle/>
          <a:p>
            <a:pPr algn="ctr" eaLnBrk="0" hangingPunct="0"/>
            <a:r>
              <a:rPr lang="en-US" sz="3600" b="1" dirty="0">
                <a:solidFill>
                  <a:schemeClr val="tx2">
                    <a:lumMod val="50000"/>
                    <a:lumOff val="50000"/>
                  </a:schemeClr>
                </a:solidFill>
                <a:uFillTx/>
              </a:rPr>
              <a:t>Psychological</a:t>
            </a:r>
            <a:endParaRPr lang="en-US" dirty="0">
              <a:solidFill>
                <a:schemeClr val="tx2">
                  <a:lumMod val="50000"/>
                  <a:lumOff val="50000"/>
                </a:schemeClr>
              </a:solidFill>
              <a:uFillTx/>
            </a:endParaRPr>
          </a:p>
        </p:txBody>
      </p:sp>
      <p:sp>
        <p:nvSpPr>
          <p:cNvPr id="219142" name="Rectangle 6"/>
          <p:cNvSpPr>
            <a:spLocks noGrp="1" noChangeArrowheads="1"/>
          </p:cNvSpPr>
          <p:nvPr>
            <p:ph type="title"/>
          </p:nvPr>
        </p:nvSpPr>
        <p:spPr>
          <a:xfrm>
            <a:off x="1371600" y="533400"/>
            <a:ext cx="7086600" cy="1143000"/>
          </a:xfrm>
        </p:spPr>
        <p:txBody>
          <a:bodyPr/>
          <a:lstStyle/>
          <a:p>
            <a:r>
              <a:rPr lang="en-US">
                <a:uFillTx/>
              </a:rPr>
              <a:t>Complications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Basic classification</a:t>
            </a:r>
          </a:p>
        </p:txBody>
      </p:sp>
      <p:sp>
        <p:nvSpPr>
          <p:cNvPr id="4" name="TextBox 3"/>
          <p:cNvSpPr txBox="1">
            <a:spLocks/>
          </p:cNvSpPr>
          <p:nvPr/>
        </p:nvSpPr>
        <p:spPr>
          <a:xfrm>
            <a:off x="889000" y="2180167"/>
            <a:ext cx="6883816" cy="2308324"/>
          </a:xfrm>
          <a:prstGeom prst="rect">
            <a:avLst/>
          </a:prstGeom>
          <a:noFill/>
        </p:spPr>
        <p:txBody>
          <a:bodyPr wrap="none" rtlCol="0">
            <a:spAutoFit/>
          </a:bodyPr>
          <a:lstStyle/>
          <a:p>
            <a:r>
              <a:rPr lang="en-US" sz="2400" b="1" dirty="0">
                <a:uFillTx/>
              </a:rPr>
              <a:t>CNS Suppressants</a:t>
            </a:r>
          </a:p>
          <a:p>
            <a:r>
              <a:rPr lang="en-US" sz="2400" dirty="0">
                <a:uFillTx/>
              </a:rPr>
              <a:t>Alcohol – Sedatives – Inhalants – Opioids</a:t>
            </a:r>
            <a:r>
              <a:rPr lang="en-US" sz="2400" b="1" dirty="0">
                <a:uFillTx/>
              </a:rPr>
              <a:t>.</a:t>
            </a:r>
          </a:p>
          <a:p>
            <a:endParaRPr lang="en-US" sz="2400" dirty="0">
              <a:uFillTx/>
            </a:endParaRPr>
          </a:p>
          <a:p>
            <a:r>
              <a:rPr lang="en-US" sz="2400" b="1" dirty="0">
                <a:uFillTx/>
              </a:rPr>
              <a:t>CNS Stimulants:       </a:t>
            </a:r>
            <a:r>
              <a:rPr lang="en-US" sz="2400" dirty="0">
                <a:uFillTx/>
              </a:rPr>
              <a:t>Amphetamine – Cocaine</a:t>
            </a:r>
          </a:p>
          <a:p>
            <a:endParaRPr lang="en-US" sz="2400" b="1" dirty="0">
              <a:uFillTx/>
            </a:endParaRPr>
          </a:p>
          <a:p>
            <a:r>
              <a:rPr lang="en-US" sz="2400" b="1" dirty="0">
                <a:uFillTx/>
              </a:rPr>
              <a:t>Cannabis</a:t>
            </a:r>
            <a:r>
              <a:rPr lang="en-US" sz="2400" dirty="0">
                <a:uFillTx/>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tint val="10000"/>
                <a:satMod val="200000"/>
              </a:schemeClr>
              <a:schemeClr val="phClr">
                <a:shade val="40000"/>
                <a:satMod val="400000"/>
                <a:tint val="10000"/>
                <a:satMod val="200000"/>
              </a:schemeClr>
            </a:duotone>
          </a:blip>
          <a:stretch/>
        </a:blipFill>
      </a:bgFillStyleLst>
    </a:fmtScheme>
  </a:themeElements>
  <a:objectDefaults>
    <a:spDef>
      <a:spPr/>
      <a:bodyPr rtlCol="0" anchor="ctr"/>
      <a:lstStyle>
        <a:defPPr algn="ctr">
          <a:defRPr>
            <a:uFillTx/>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6606</TotalTime>
  <Words>5383</Words>
  <Application>Microsoft Office PowerPoint</Application>
  <PresentationFormat>عرض على الشاشة (4:3)</PresentationFormat>
  <Paragraphs>594</Paragraphs>
  <Slides>79</Slides>
  <Notes>22</Notes>
  <HiddenSlides>4</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79</vt:i4>
      </vt:variant>
    </vt:vector>
  </HeadingPairs>
  <TitlesOfParts>
    <vt:vector size="90" baseType="lpstr">
      <vt:lpstr>Arial</vt:lpstr>
      <vt:lpstr>Arial Black</vt:lpstr>
      <vt:lpstr>Calibri</vt:lpstr>
      <vt:lpstr>Constantia</vt:lpstr>
      <vt:lpstr>News Gothic MT</vt:lpstr>
      <vt:lpstr>Symbol</vt:lpstr>
      <vt:lpstr>Tahoma</vt:lpstr>
      <vt:lpstr>Times New Roman</vt:lpstr>
      <vt:lpstr>Wingdings</vt:lpstr>
      <vt:lpstr>Wingdings 2</vt:lpstr>
      <vt:lpstr>Breeze</vt:lpstr>
      <vt:lpstr>Substance Use Disorders</vt:lpstr>
      <vt:lpstr>عرض تقديمي في PowerPoint</vt:lpstr>
      <vt:lpstr>Introduction</vt:lpstr>
      <vt:lpstr>What is addiction?</vt:lpstr>
      <vt:lpstr>Terminology</vt:lpstr>
      <vt:lpstr>Terminology (cont.)</vt:lpstr>
      <vt:lpstr>عرض تقديمي في PowerPoint</vt:lpstr>
      <vt:lpstr>Complications</vt:lpstr>
      <vt:lpstr>Basic classification</vt:lpstr>
      <vt:lpstr>Assessement</vt:lpstr>
      <vt:lpstr>Alcohol and Related Mental Disorders</vt:lpstr>
      <vt:lpstr>Alcohol Kills More Than AIDS, TB or Violence-WHO report (Feb 2011) </vt:lpstr>
      <vt:lpstr>Risk factors of Alcohol abuse</vt:lpstr>
      <vt:lpstr>Alcohol abuse </vt:lpstr>
      <vt:lpstr>عرض تقديمي في PowerPoint</vt:lpstr>
      <vt:lpstr>عرض تقديمي في PowerPoint</vt:lpstr>
      <vt:lpstr>How much is too much?</vt:lpstr>
      <vt:lpstr>Clinical presentation </vt:lpstr>
      <vt:lpstr>   Alcohol intoxication  Ethanol plasma concentrations Vs. CNS effects</vt:lpstr>
      <vt:lpstr>Clinical presentation (cont) </vt:lpstr>
      <vt:lpstr>عرض تقديمي في PowerPoint</vt:lpstr>
      <vt:lpstr>Alcohol dependence</vt:lpstr>
      <vt:lpstr>Complications of chronic alcohol abuse</vt:lpstr>
      <vt:lpstr>عرض تقديمي في PowerPoint</vt:lpstr>
      <vt:lpstr>Screening – CAGE questionnaire</vt:lpstr>
      <vt:lpstr>Stages of alcohol withdrawal</vt:lpstr>
      <vt:lpstr>Laboratory Tests </vt:lpstr>
      <vt:lpstr>Treatment</vt:lpstr>
      <vt:lpstr>Delerium Tremens (DTs)</vt:lpstr>
      <vt:lpstr>عرض تقديمي في PowerPoint</vt:lpstr>
      <vt:lpstr>Treatment</vt:lpstr>
      <vt:lpstr>عرض تقديمي في PowerPoint</vt:lpstr>
      <vt:lpstr>Sedatives, Hypnotics, and Anxiolytics</vt:lpstr>
      <vt:lpstr>OPIOIDS </vt:lpstr>
      <vt:lpstr>عرض تقديمي في PowerPoint</vt:lpstr>
      <vt:lpstr>Opiod intoxication </vt:lpstr>
      <vt:lpstr>Potency?!</vt:lpstr>
      <vt:lpstr>Opioid withdrawal</vt:lpstr>
      <vt:lpstr>Complications of injecting</vt:lpstr>
      <vt:lpstr>عرض تقديمي في PowerPoint</vt:lpstr>
      <vt:lpstr>Inhalants</vt:lpstr>
      <vt:lpstr>عرض تقديمي في PowerPoint</vt:lpstr>
      <vt:lpstr>Psychostimulants </vt:lpstr>
      <vt:lpstr>Commonly used Stimulants</vt:lpstr>
      <vt:lpstr>Psychological FX of non dependent use</vt:lpstr>
      <vt:lpstr>Clinical effects of stimulants </vt:lpstr>
      <vt:lpstr>عرض تقديمي في PowerPoint</vt:lpstr>
      <vt:lpstr>عرض تقديمي في PowerPoint</vt:lpstr>
      <vt:lpstr>عرض تقديمي في PowerPoint</vt:lpstr>
      <vt:lpstr>Cocaine</vt:lpstr>
      <vt:lpstr>عرض تقديمي في PowerPoint</vt:lpstr>
      <vt:lpstr>عرض تقديمي في PowerPoint</vt:lpstr>
      <vt:lpstr>Amphetamines</vt:lpstr>
      <vt:lpstr>Captagon (Fenethylline)</vt:lpstr>
      <vt:lpstr>عرض تقديمي في PowerPoint</vt:lpstr>
      <vt:lpstr>Other uses for amphetamines</vt:lpstr>
      <vt:lpstr>عرض تقديمي في PowerPoint</vt:lpstr>
      <vt:lpstr>Treatment</vt:lpstr>
      <vt:lpstr>Hallucinogens</vt:lpstr>
      <vt:lpstr>Clinical effects</vt:lpstr>
      <vt:lpstr>Lysergic Acid Diethylamide (LSD)</vt:lpstr>
      <vt:lpstr>عرض تقديمي في PowerPoint</vt:lpstr>
      <vt:lpstr>Effects of LSD</vt:lpstr>
      <vt:lpstr>Effects of LSD</vt:lpstr>
      <vt:lpstr>Tolerance/Dependence</vt:lpstr>
      <vt:lpstr>عرض تقديمي في PowerPoint</vt:lpstr>
      <vt:lpstr>New Psychoactive Substances (NPS)</vt:lpstr>
      <vt:lpstr>عرض تقديمي في PowerPoint</vt:lpstr>
      <vt:lpstr>CANNABIS</vt:lpstr>
      <vt:lpstr>What is Cannabis (marijuana)?</vt:lpstr>
      <vt:lpstr>What are the acute effects?</vt:lpstr>
      <vt:lpstr>What are the acute effects?</vt:lpstr>
      <vt:lpstr>Effect on physical health?</vt:lpstr>
      <vt:lpstr>Treatment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رنيم الغامدي</cp:lastModifiedBy>
  <cp:revision>56</cp:revision>
  <cp:lastPrinted>2014-09-07T09:13:51Z</cp:lastPrinted>
  <dcterms:created xsi:type="dcterms:W3CDTF">2014-09-07T05:32:33Z</dcterms:created>
  <dcterms:modified xsi:type="dcterms:W3CDTF">2020-02-19T06:15:33Z</dcterms:modified>
</cp:coreProperties>
</file>