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7143750" cx="4762500"/>
  <p:notesSz cx="6858000" cy="9144000"/>
  <p:embeddedFontLst>
    <p:embeddedFont>
      <p:font typeface="Arvo"/>
      <p:regular r:id="rId28"/>
      <p:bold r:id="rId29"/>
      <p:italic r:id="rId30"/>
      <p:boldItalic r:id="rId31"/>
    </p:embeddedFont>
    <p:embeddedFont>
      <p:font typeface="Reem Kufi"/>
      <p:regular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250">
          <p15:clr>
            <a:srgbClr val="A4A3A4"/>
          </p15:clr>
        </p15:guide>
        <p15:guide id="2" pos="15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D0E5D09-B49E-4D82-B7CE-AF71E7726C5F}">
  <a:tblStyle styleId="{BD0E5D09-B49E-4D82-B7CE-AF71E7726C5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250" orient="horz"/>
        <p:guide pos="150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Arvo-regular.fntdata"/><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Arvo-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Arvo-boldItalic.fntdata"/><Relationship Id="rId30" Type="http://schemas.openxmlformats.org/officeDocument/2006/relationships/font" Target="fonts/Arvo-italic.fntdata"/><Relationship Id="rId11" Type="http://schemas.openxmlformats.org/officeDocument/2006/relationships/slide" Target="slides/slide5.xml"/><Relationship Id="rId10" Type="http://schemas.openxmlformats.org/officeDocument/2006/relationships/slide" Target="slides/slide4.xml"/><Relationship Id="rId32" Type="http://schemas.openxmlformats.org/officeDocument/2006/relationships/font" Target="fonts/ReemKufi-regular.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97cdbfed6d_0_35: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97cdbfed6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97cdbfed6d_0_49: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97cdbfed6d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97cdbfed6d_0_53: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97cdbfed6d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97cdbfed6d_0_57: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97cdbfed6d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99f38a6210_0_10: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99f38a621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97cdbfed6d_0_65: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97cdbfed6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97cdbfed6d_0_61: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97cdbfed6d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97cdbfed6d_0_69: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97cdbfed6d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9b61de8efe_1_9: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9b61de8efe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9a019af3cd_1_4: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9a019af3cd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69ec3bbe2_0_17: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969ec3bbe2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9a019af3cd_1_8: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9a019af3cd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9a019af3cd_1_26: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9a019af3cd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98b98a37cf_0_24: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98b98a37cf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97f6e8c217_0_23: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97f6e8c217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8b98a37cf_0_20: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8b98a37cf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98b98a37cf_0_16: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98b98a37cf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98b98a37cf_0_12: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98b98a37cf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98b98a37cf_0_8: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98b98a37cf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98b98a37cf_0_4: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98b98a37cf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162348" y="1034132"/>
            <a:ext cx="4437900" cy="2850900"/>
          </a:xfrm>
          <a:prstGeom prst="rect">
            <a:avLst/>
          </a:prstGeom>
        </p:spPr>
        <p:txBody>
          <a:bodyPr anchorCtr="0" anchor="b" bIns="84775" lIns="84775" spcFirstLastPara="1" rIns="84775" wrap="square" tIns="8477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1" name="Google Shape;11;p2"/>
          <p:cNvSpPr txBox="1"/>
          <p:nvPr>
            <p:ph idx="1" type="subTitle"/>
          </p:nvPr>
        </p:nvSpPr>
        <p:spPr>
          <a:xfrm>
            <a:off x="162344" y="3936285"/>
            <a:ext cx="4437900" cy="1100700"/>
          </a:xfrm>
          <a:prstGeom prst="rect">
            <a:avLst/>
          </a:prstGeom>
        </p:spPr>
        <p:txBody>
          <a:bodyPr anchorCtr="0" anchor="t" bIns="84775" lIns="84775" spcFirstLastPara="1" rIns="84775" wrap="square" tIns="84775">
            <a:no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p:txBody>
      </p:sp>
      <p:sp>
        <p:nvSpPr>
          <p:cNvPr id="12" name="Google Shape;12;p2"/>
          <p:cNvSpPr txBox="1"/>
          <p:nvPr>
            <p:ph idx="12" type="sldNum"/>
          </p:nvPr>
        </p:nvSpPr>
        <p:spPr>
          <a:xfrm>
            <a:off x="4412738" y="6476690"/>
            <a:ext cx="285900" cy="546600"/>
          </a:xfrm>
          <a:prstGeom prst="rect">
            <a:avLst/>
          </a:prstGeom>
        </p:spPr>
        <p:txBody>
          <a:bodyPr anchorCtr="0" anchor="ctr" bIns="84775" lIns="84775" spcFirstLastPara="1" rIns="84775" wrap="square" tIns="847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162344" y="1536285"/>
            <a:ext cx="4437900" cy="2727300"/>
          </a:xfrm>
          <a:prstGeom prst="rect">
            <a:avLst/>
          </a:prstGeom>
        </p:spPr>
        <p:txBody>
          <a:bodyPr anchorCtr="0" anchor="b" bIns="84775" lIns="84775" spcFirstLastPara="1" rIns="84775" wrap="square" tIns="84775">
            <a:noAutofit/>
          </a:bodyPr>
          <a:lstStyle>
            <a:lvl1pPr lvl="0" algn="ctr">
              <a:spcBef>
                <a:spcPts val="0"/>
              </a:spcBef>
              <a:spcAft>
                <a:spcPts val="0"/>
              </a:spcAft>
              <a:buSzPts val="11100"/>
              <a:buNone/>
              <a:defRPr sz="11100"/>
            </a:lvl1pPr>
            <a:lvl2pPr lvl="1" algn="ctr">
              <a:spcBef>
                <a:spcPts val="0"/>
              </a:spcBef>
              <a:spcAft>
                <a:spcPts val="0"/>
              </a:spcAft>
              <a:buSzPts val="11100"/>
              <a:buNone/>
              <a:defRPr sz="11100"/>
            </a:lvl2pPr>
            <a:lvl3pPr lvl="2" algn="ctr">
              <a:spcBef>
                <a:spcPts val="0"/>
              </a:spcBef>
              <a:spcAft>
                <a:spcPts val="0"/>
              </a:spcAft>
              <a:buSzPts val="11100"/>
              <a:buNone/>
              <a:defRPr sz="11100"/>
            </a:lvl3pPr>
            <a:lvl4pPr lvl="3" algn="ctr">
              <a:spcBef>
                <a:spcPts val="0"/>
              </a:spcBef>
              <a:spcAft>
                <a:spcPts val="0"/>
              </a:spcAft>
              <a:buSzPts val="11100"/>
              <a:buNone/>
              <a:defRPr sz="11100"/>
            </a:lvl4pPr>
            <a:lvl5pPr lvl="4" algn="ctr">
              <a:spcBef>
                <a:spcPts val="0"/>
              </a:spcBef>
              <a:spcAft>
                <a:spcPts val="0"/>
              </a:spcAft>
              <a:buSzPts val="11100"/>
              <a:buNone/>
              <a:defRPr sz="11100"/>
            </a:lvl5pPr>
            <a:lvl6pPr lvl="5" algn="ctr">
              <a:spcBef>
                <a:spcPts val="0"/>
              </a:spcBef>
              <a:spcAft>
                <a:spcPts val="0"/>
              </a:spcAft>
              <a:buSzPts val="11100"/>
              <a:buNone/>
              <a:defRPr sz="11100"/>
            </a:lvl6pPr>
            <a:lvl7pPr lvl="6" algn="ctr">
              <a:spcBef>
                <a:spcPts val="0"/>
              </a:spcBef>
              <a:spcAft>
                <a:spcPts val="0"/>
              </a:spcAft>
              <a:buSzPts val="11100"/>
              <a:buNone/>
              <a:defRPr sz="11100"/>
            </a:lvl7pPr>
            <a:lvl8pPr lvl="7" algn="ctr">
              <a:spcBef>
                <a:spcPts val="0"/>
              </a:spcBef>
              <a:spcAft>
                <a:spcPts val="0"/>
              </a:spcAft>
              <a:buSzPts val="11100"/>
              <a:buNone/>
              <a:defRPr sz="11100"/>
            </a:lvl8pPr>
            <a:lvl9pPr lvl="8" algn="ctr">
              <a:spcBef>
                <a:spcPts val="0"/>
              </a:spcBef>
              <a:spcAft>
                <a:spcPts val="0"/>
              </a:spcAft>
              <a:buSzPts val="11100"/>
              <a:buNone/>
              <a:defRPr sz="11100"/>
            </a:lvl9pPr>
          </a:lstStyle>
          <a:p>
            <a:r>
              <a:t>xx%</a:t>
            </a:r>
          </a:p>
        </p:txBody>
      </p:sp>
      <p:sp>
        <p:nvSpPr>
          <p:cNvPr id="46" name="Google Shape;46;p11"/>
          <p:cNvSpPr txBox="1"/>
          <p:nvPr>
            <p:ph idx="1" type="body"/>
          </p:nvPr>
        </p:nvSpPr>
        <p:spPr>
          <a:xfrm>
            <a:off x="162344" y="4378090"/>
            <a:ext cx="4437900" cy="1806600"/>
          </a:xfrm>
          <a:prstGeom prst="rect">
            <a:avLst/>
          </a:prstGeom>
        </p:spPr>
        <p:txBody>
          <a:bodyPr anchorCtr="0" anchor="t" bIns="84775" lIns="84775" spcFirstLastPara="1" rIns="84775" wrap="square" tIns="84775">
            <a:noAutofit/>
          </a:bodyPr>
          <a:lstStyle>
            <a:lvl1pPr indent="-336550" lvl="0" marL="457200" algn="ctr">
              <a:spcBef>
                <a:spcPts val="0"/>
              </a:spcBef>
              <a:spcAft>
                <a:spcPts val="0"/>
              </a:spcAft>
              <a:buSzPts val="1700"/>
              <a:buChar char="●"/>
              <a:defRPr/>
            </a:lvl1pPr>
            <a:lvl2pPr indent="-311150" lvl="1" marL="914400" algn="ctr">
              <a:spcBef>
                <a:spcPts val="1500"/>
              </a:spcBef>
              <a:spcAft>
                <a:spcPts val="0"/>
              </a:spcAft>
              <a:buSzPts val="1300"/>
              <a:buChar char="○"/>
              <a:defRPr/>
            </a:lvl2pPr>
            <a:lvl3pPr indent="-311150" lvl="2" marL="1371600" algn="ctr">
              <a:spcBef>
                <a:spcPts val="1500"/>
              </a:spcBef>
              <a:spcAft>
                <a:spcPts val="0"/>
              </a:spcAft>
              <a:buSzPts val="1300"/>
              <a:buChar char="■"/>
              <a:defRPr/>
            </a:lvl3pPr>
            <a:lvl4pPr indent="-311150" lvl="3" marL="1828800" algn="ctr">
              <a:spcBef>
                <a:spcPts val="1500"/>
              </a:spcBef>
              <a:spcAft>
                <a:spcPts val="0"/>
              </a:spcAft>
              <a:buSzPts val="1300"/>
              <a:buChar char="●"/>
              <a:defRPr/>
            </a:lvl4pPr>
            <a:lvl5pPr indent="-311150" lvl="4" marL="2286000" algn="ctr">
              <a:spcBef>
                <a:spcPts val="1500"/>
              </a:spcBef>
              <a:spcAft>
                <a:spcPts val="0"/>
              </a:spcAft>
              <a:buSzPts val="1300"/>
              <a:buChar char="○"/>
              <a:defRPr/>
            </a:lvl5pPr>
            <a:lvl6pPr indent="-311150" lvl="5" marL="2743200" algn="ctr">
              <a:spcBef>
                <a:spcPts val="1500"/>
              </a:spcBef>
              <a:spcAft>
                <a:spcPts val="0"/>
              </a:spcAft>
              <a:buSzPts val="1300"/>
              <a:buChar char="■"/>
              <a:defRPr/>
            </a:lvl6pPr>
            <a:lvl7pPr indent="-311150" lvl="6" marL="3200400" algn="ctr">
              <a:spcBef>
                <a:spcPts val="1500"/>
              </a:spcBef>
              <a:spcAft>
                <a:spcPts val="0"/>
              </a:spcAft>
              <a:buSzPts val="1300"/>
              <a:buChar char="●"/>
              <a:defRPr/>
            </a:lvl7pPr>
            <a:lvl8pPr indent="-311150" lvl="7" marL="3657600" algn="ctr">
              <a:spcBef>
                <a:spcPts val="1500"/>
              </a:spcBef>
              <a:spcAft>
                <a:spcPts val="0"/>
              </a:spcAft>
              <a:buSzPts val="1300"/>
              <a:buChar char="○"/>
              <a:defRPr/>
            </a:lvl8pPr>
            <a:lvl9pPr indent="-311150" lvl="8" marL="4114800" algn="ctr">
              <a:spcBef>
                <a:spcPts val="1500"/>
              </a:spcBef>
              <a:spcAft>
                <a:spcPts val="1500"/>
              </a:spcAft>
              <a:buSzPts val="1300"/>
              <a:buChar char="■"/>
              <a:defRPr/>
            </a:lvl9pPr>
          </a:lstStyle>
          <a:p/>
        </p:txBody>
      </p:sp>
      <p:sp>
        <p:nvSpPr>
          <p:cNvPr id="47" name="Google Shape;47;p11"/>
          <p:cNvSpPr txBox="1"/>
          <p:nvPr>
            <p:ph idx="12" type="sldNum"/>
          </p:nvPr>
        </p:nvSpPr>
        <p:spPr>
          <a:xfrm>
            <a:off x="4412738" y="6476690"/>
            <a:ext cx="285900" cy="546600"/>
          </a:xfrm>
          <a:prstGeom prst="rect">
            <a:avLst/>
          </a:prstGeom>
        </p:spPr>
        <p:txBody>
          <a:bodyPr anchorCtr="0" anchor="ctr" bIns="84775" lIns="84775" spcFirstLastPara="1" rIns="84775" wrap="square" tIns="847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4412738" y="6476690"/>
            <a:ext cx="285900" cy="546600"/>
          </a:xfrm>
          <a:prstGeom prst="rect">
            <a:avLst/>
          </a:prstGeom>
        </p:spPr>
        <p:txBody>
          <a:bodyPr anchorCtr="0" anchor="ctr" bIns="84775" lIns="84775" spcFirstLastPara="1" rIns="84775" wrap="square" tIns="847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162344" y="2987292"/>
            <a:ext cx="4437900" cy="1168800"/>
          </a:xfrm>
          <a:prstGeom prst="rect">
            <a:avLst/>
          </a:prstGeom>
        </p:spPr>
        <p:txBody>
          <a:bodyPr anchorCtr="0" anchor="ctr" bIns="84775" lIns="84775" spcFirstLastPara="1" rIns="84775" wrap="square" tIns="84775">
            <a:noAutofit/>
          </a:bodyPr>
          <a:lstStyle>
            <a:lvl1pPr lvl="0" algn="ctr">
              <a:spcBef>
                <a:spcPts val="0"/>
              </a:spcBef>
              <a:spcAft>
                <a:spcPts val="0"/>
              </a:spcAft>
              <a:buSzPts val="3300"/>
              <a:buNone/>
              <a:defRPr sz="3300"/>
            </a:lvl1pPr>
            <a:lvl2pPr lvl="1" algn="ctr">
              <a:spcBef>
                <a:spcPts val="0"/>
              </a:spcBef>
              <a:spcAft>
                <a:spcPts val="0"/>
              </a:spcAft>
              <a:buSzPts val="3300"/>
              <a:buNone/>
              <a:defRPr sz="3300"/>
            </a:lvl2pPr>
            <a:lvl3pPr lvl="2" algn="ctr">
              <a:spcBef>
                <a:spcPts val="0"/>
              </a:spcBef>
              <a:spcAft>
                <a:spcPts val="0"/>
              </a:spcAft>
              <a:buSzPts val="3300"/>
              <a:buNone/>
              <a:defRPr sz="3300"/>
            </a:lvl3pPr>
            <a:lvl4pPr lvl="3" algn="ctr">
              <a:spcBef>
                <a:spcPts val="0"/>
              </a:spcBef>
              <a:spcAft>
                <a:spcPts val="0"/>
              </a:spcAft>
              <a:buSzPts val="3300"/>
              <a:buNone/>
              <a:defRPr sz="3300"/>
            </a:lvl4pPr>
            <a:lvl5pPr lvl="4" algn="ctr">
              <a:spcBef>
                <a:spcPts val="0"/>
              </a:spcBef>
              <a:spcAft>
                <a:spcPts val="0"/>
              </a:spcAft>
              <a:buSzPts val="3300"/>
              <a:buNone/>
              <a:defRPr sz="3300"/>
            </a:lvl5pPr>
            <a:lvl6pPr lvl="5" algn="ctr">
              <a:spcBef>
                <a:spcPts val="0"/>
              </a:spcBef>
              <a:spcAft>
                <a:spcPts val="0"/>
              </a:spcAft>
              <a:buSzPts val="3300"/>
              <a:buNone/>
              <a:defRPr sz="3300"/>
            </a:lvl6pPr>
            <a:lvl7pPr lvl="6" algn="ctr">
              <a:spcBef>
                <a:spcPts val="0"/>
              </a:spcBef>
              <a:spcAft>
                <a:spcPts val="0"/>
              </a:spcAft>
              <a:buSzPts val="3300"/>
              <a:buNone/>
              <a:defRPr sz="3300"/>
            </a:lvl7pPr>
            <a:lvl8pPr lvl="7" algn="ctr">
              <a:spcBef>
                <a:spcPts val="0"/>
              </a:spcBef>
              <a:spcAft>
                <a:spcPts val="0"/>
              </a:spcAft>
              <a:buSzPts val="3300"/>
              <a:buNone/>
              <a:defRPr sz="3300"/>
            </a:lvl8pPr>
            <a:lvl9pPr lvl="8" algn="ctr">
              <a:spcBef>
                <a:spcPts val="0"/>
              </a:spcBef>
              <a:spcAft>
                <a:spcPts val="0"/>
              </a:spcAft>
              <a:buSzPts val="3300"/>
              <a:buNone/>
              <a:defRPr sz="3300"/>
            </a:lvl9pPr>
          </a:lstStyle>
          <a:p/>
        </p:txBody>
      </p:sp>
      <p:sp>
        <p:nvSpPr>
          <p:cNvPr id="15" name="Google Shape;15;p3"/>
          <p:cNvSpPr txBox="1"/>
          <p:nvPr>
            <p:ph idx="12" type="sldNum"/>
          </p:nvPr>
        </p:nvSpPr>
        <p:spPr>
          <a:xfrm>
            <a:off x="4412738" y="6476690"/>
            <a:ext cx="285900" cy="546600"/>
          </a:xfrm>
          <a:prstGeom prst="rect">
            <a:avLst/>
          </a:prstGeom>
        </p:spPr>
        <p:txBody>
          <a:bodyPr anchorCtr="0" anchor="ctr" bIns="84775" lIns="84775" spcFirstLastPara="1" rIns="84775" wrap="square" tIns="847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162344" y="618090"/>
            <a:ext cx="4437900" cy="795300"/>
          </a:xfrm>
          <a:prstGeom prst="rect">
            <a:avLst/>
          </a:prstGeom>
        </p:spPr>
        <p:txBody>
          <a:bodyPr anchorCtr="0" anchor="t" bIns="84775" lIns="84775" spcFirstLastPara="1" rIns="84775" wrap="square" tIns="84775">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p:txBody>
      </p:sp>
      <p:sp>
        <p:nvSpPr>
          <p:cNvPr id="18" name="Google Shape;18;p4"/>
          <p:cNvSpPr txBox="1"/>
          <p:nvPr>
            <p:ph idx="1" type="body"/>
          </p:nvPr>
        </p:nvSpPr>
        <p:spPr>
          <a:xfrm>
            <a:off x="162344" y="1600660"/>
            <a:ext cx="4437900" cy="4745100"/>
          </a:xfrm>
          <a:prstGeom prst="rect">
            <a:avLst/>
          </a:prstGeom>
        </p:spPr>
        <p:txBody>
          <a:bodyPr anchorCtr="0" anchor="t" bIns="84775" lIns="84775" spcFirstLastPara="1" rIns="84775" wrap="square" tIns="84775">
            <a:noAutofit/>
          </a:bodyPr>
          <a:lstStyle>
            <a:lvl1pPr indent="-336550" lvl="0" marL="457200">
              <a:spcBef>
                <a:spcPts val="0"/>
              </a:spcBef>
              <a:spcAft>
                <a:spcPts val="0"/>
              </a:spcAft>
              <a:buSzPts val="1700"/>
              <a:buChar char="●"/>
              <a:defRPr/>
            </a:lvl1pPr>
            <a:lvl2pPr indent="-311150" lvl="1" marL="914400">
              <a:spcBef>
                <a:spcPts val="1500"/>
              </a:spcBef>
              <a:spcAft>
                <a:spcPts val="0"/>
              </a:spcAft>
              <a:buSzPts val="1300"/>
              <a:buChar char="○"/>
              <a:defRPr/>
            </a:lvl2pPr>
            <a:lvl3pPr indent="-311150" lvl="2" marL="1371600">
              <a:spcBef>
                <a:spcPts val="1500"/>
              </a:spcBef>
              <a:spcAft>
                <a:spcPts val="0"/>
              </a:spcAft>
              <a:buSzPts val="1300"/>
              <a:buChar char="■"/>
              <a:defRPr/>
            </a:lvl3pPr>
            <a:lvl4pPr indent="-311150" lvl="3" marL="1828800">
              <a:spcBef>
                <a:spcPts val="1500"/>
              </a:spcBef>
              <a:spcAft>
                <a:spcPts val="0"/>
              </a:spcAft>
              <a:buSzPts val="1300"/>
              <a:buChar char="●"/>
              <a:defRPr/>
            </a:lvl4pPr>
            <a:lvl5pPr indent="-311150" lvl="4" marL="2286000">
              <a:spcBef>
                <a:spcPts val="1500"/>
              </a:spcBef>
              <a:spcAft>
                <a:spcPts val="0"/>
              </a:spcAft>
              <a:buSzPts val="1300"/>
              <a:buChar char="○"/>
              <a:defRPr/>
            </a:lvl5pPr>
            <a:lvl6pPr indent="-311150" lvl="5" marL="2743200">
              <a:spcBef>
                <a:spcPts val="1500"/>
              </a:spcBef>
              <a:spcAft>
                <a:spcPts val="0"/>
              </a:spcAft>
              <a:buSzPts val="1300"/>
              <a:buChar char="■"/>
              <a:defRPr/>
            </a:lvl6pPr>
            <a:lvl7pPr indent="-311150" lvl="6" marL="3200400">
              <a:spcBef>
                <a:spcPts val="1500"/>
              </a:spcBef>
              <a:spcAft>
                <a:spcPts val="0"/>
              </a:spcAft>
              <a:buSzPts val="1300"/>
              <a:buChar char="●"/>
              <a:defRPr/>
            </a:lvl7pPr>
            <a:lvl8pPr indent="-311150" lvl="7" marL="3657600">
              <a:spcBef>
                <a:spcPts val="1500"/>
              </a:spcBef>
              <a:spcAft>
                <a:spcPts val="0"/>
              </a:spcAft>
              <a:buSzPts val="1300"/>
              <a:buChar char="○"/>
              <a:defRPr/>
            </a:lvl8pPr>
            <a:lvl9pPr indent="-311150" lvl="8" marL="4114800">
              <a:spcBef>
                <a:spcPts val="1500"/>
              </a:spcBef>
              <a:spcAft>
                <a:spcPts val="1500"/>
              </a:spcAft>
              <a:buSzPts val="1300"/>
              <a:buChar char="■"/>
              <a:defRPr/>
            </a:lvl9pPr>
          </a:lstStyle>
          <a:p/>
        </p:txBody>
      </p:sp>
      <p:sp>
        <p:nvSpPr>
          <p:cNvPr id="19" name="Google Shape;19;p4"/>
          <p:cNvSpPr txBox="1"/>
          <p:nvPr>
            <p:ph idx="12" type="sldNum"/>
          </p:nvPr>
        </p:nvSpPr>
        <p:spPr>
          <a:xfrm>
            <a:off x="4412738" y="6476690"/>
            <a:ext cx="285900" cy="546600"/>
          </a:xfrm>
          <a:prstGeom prst="rect">
            <a:avLst/>
          </a:prstGeom>
        </p:spPr>
        <p:txBody>
          <a:bodyPr anchorCtr="0" anchor="ctr" bIns="84775" lIns="84775" spcFirstLastPara="1" rIns="84775" wrap="square" tIns="847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162344" y="618090"/>
            <a:ext cx="4437900" cy="795300"/>
          </a:xfrm>
          <a:prstGeom prst="rect">
            <a:avLst/>
          </a:prstGeom>
        </p:spPr>
        <p:txBody>
          <a:bodyPr anchorCtr="0" anchor="t" bIns="84775" lIns="84775" spcFirstLastPara="1" rIns="84775" wrap="square" tIns="84775">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p:txBody>
      </p:sp>
      <p:sp>
        <p:nvSpPr>
          <p:cNvPr id="22" name="Google Shape;22;p5"/>
          <p:cNvSpPr txBox="1"/>
          <p:nvPr>
            <p:ph idx="1" type="body"/>
          </p:nvPr>
        </p:nvSpPr>
        <p:spPr>
          <a:xfrm>
            <a:off x="162344" y="1600660"/>
            <a:ext cx="2083200" cy="4745100"/>
          </a:xfrm>
          <a:prstGeom prst="rect">
            <a:avLst/>
          </a:prstGeom>
        </p:spPr>
        <p:txBody>
          <a:bodyPr anchorCtr="0" anchor="t" bIns="84775" lIns="84775" spcFirstLastPara="1" rIns="84775" wrap="square" tIns="84775">
            <a:noAutofit/>
          </a:bodyPr>
          <a:lstStyle>
            <a:lvl1pPr indent="-311150" lvl="0" marL="457200">
              <a:spcBef>
                <a:spcPts val="0"/>
              </a:spcBef>
              <a:spcAft>
                <a:spcPts val="0"/>
              </a:spcAft>
              <a:buSzPts val="1300"/>
              <a:buChar char="●"/>
              <a:defRPr sz="1300"/>
            </a:lvl1pPr>
            <a:lvl2pPr indent="-298450" lvl="1" marL="914400">
              <a:spcBef>
                <a:spcPts val="1500"/>
              </a:spcBef>
              <a:spcAft>
                <a:spcPts val="0"/>
              </a:spcAft>
              <a:buSzPts val="1100"/>
              <a:buChar char="○"/>
              <a:defRPr sz="1100"/>
            </a:lvl2pPr>
            <a:lvl3pPr indent="-298450" lvl="2" marL="1371600">
              <a:spcBef>
                <a:spcPts val="1500"/>
              </a:spcBef>
              <a:spcAft>
                <a:spcPts val="0"/>
              </a:spcAft>
              <a:buSzPts val="1100"/>
              <a:buChar char="■"/>
              <a:defRPr sz="1100"/>
            </a:lvl3pPr>
            <a:lvl4pPr indent="-298450" lvl="3" marL="1828800">
              <a:spcBef>
                <a:spcPts val="1500"/>
              </a:spcBef>
              <a:spcAft>
                <a:spcPts val="0"/>
              </a:spcAft>
              <a:buSzPts val="1100"/>
              <a:buChar char="●"/>
              <a:defRPr sz="1100"/>
            </a:lvl4pPr>
            <a:lvl5pPr indent="-298450" lvl="4" marL="2286000">
              <a:spcBef>
                <a:spcPts val="1500"/>
              </a:spcBef>
              <a:spcAft>
                <a:spcPts val="0"/>
              </a:spcAft>
              <a:buSzPts val="1100"/>
              <a:buChar char="○"/>
              <a:defRPr sz="1100"/>
            </a:lvl5pPr>
            <a:lvl6pPr indent="-298450" lvl="5" marL="2743200">
              <a:spcBef>
                <a:spcPts val="1500"/>
              </a:spcBef>
              <a:spcAft>
                <a:spcPts val="0"/>
              </a:spcAft>
              <a:buSzPts val="1100"/>
              <a:buChar char="■"/>
              <a:defRPr sz="1100"/>
            </a:lvl6pPr>
            <a:lvl7pPr indent="-298450" lvl="6" marL="3200400">
              <a:spcBef>
                <a:spcPts val="1500"/>
              </a:spcBef>
              <a:spcAft>
                <a:spcPts val="0"/>
              </a:spcAft>
              <a:buSzPts val="1100"/>
              <a:buChar char="●"/>
              <a:defRPr sz="1100"/>
            </a:lvl7pPr>
            <a:lvl8pPr indent="-298450" lvl="7" marL="3657600">
              <a:spcBef>
                <a:spcPts val="1500"/>
              </a:spcBef>
              <a:spcAft>
                <a:spcPts val="0"/>
              </a:spcAft>
              <a:buSzPts val="1100"/>
              <a:buChar char="○"/>
              <a:defRPr sz="1100"/>
            </a:lvl8pPr>
            <a:lvl9pPr indent="-298450" lvl="8" marL="4114800">
              <a:spcBef>
                <a:spcPts val="1500"/>
              </a:spcBef>
              <a:spcAft>
                <a:spcPts val="1500"/>
              </a:spcAft>
              <a:buSzPts val="1100"/>
              <a:buChar char="■"/>
              <a:defRPr sz="1100"/>
            </a:lvl9pPr>
          </a:lstStyle>
          <a:p/>
        </p:txBody>
      </p:sp>
      <p:sp>
        <p:nvSpPr>
          <p:cNvPr id="23" name="Google Shape;23;p5"/>
          <p:cNvSpPr txBox="1"/>
          <p:nvPr>
            <p:ph idx="2" type="body"/>
          </p:nvPr>
        </p:nvSpPr>
        <p:spPr>
          <a:xfrm>
            <a:off x="2516875" y="1600660"/>
            <a:ext cx="2083200" cy="4745100"/>
          </a:xfrm>
          <a:prstGeom prst="rect">
            <a:avLst/>
          </a:prstGeom>
        </p:spPr>
        <p:txBody>
          <a:bodyPr anchorCtr="0" anchor="t" bIns="84775" lIns="84775" spcFirstLastPara="1" rIns="84775" wrap="square" tIns="84775">
            <a:noAutofit/>
          </a:bodyPr>
          <a:lstStyle>
            <a:lvl1pPr indent="-311150" lvl="0" marL="457200">
              <a:spcBef>
                <a:spcPts val="0"/>
              </a:spcBef>
              <a:spcAft>
                <a:spcPts val="0"/>
              </a:spcAft>
              <a:buSzPts val="1300"/>
              <a:buChar char="●"/>
              <a:defRPr sz="1300"/>
            </a:lvl1pPr>
            <a:lvl2pPr indent="-298450" lvl="1" marL="914400">
              <a:spcBef>
                <a:spcPts val="1500"/>
              </a:spcBef>
              <a:spcAft>
                <a:spcPts val="0"/>
              </a:spcAft>
              <a:buSzPts val="1100"/>
              <a:buChar char="○"/>
              <a:defRPr sz="1100"/>
            </a:lvl2pPr>
            <a:lvl3pPr indent="-298450" lvl="2" marL="1371600">
              <a:spcBef>
                <a:spcPts val="1500"/>
              </a:spcBef>
              <a:spcAft>
                <a:spcPts val="0"/>
              </a:spcAft>
              <a:buSzPts val="1100"/>
              <a:buChar char="■"/>
              <a:defRPr sz="1100"/>
            </a:lvl3pPr>
            <a:lvl4pPr indent="-298450" lvl="3" marL="1828800">
              <a:spcBef>
                <a:spcPts val="1500"/>
              </a:spcBef>
              <a:spcAft>
                <a:spcPts val="0"/>
              </a:spcAft>
              <a:buSzPts val="1100"/>
              <a:buChar char="●"/>
              <a:defRPr sz="1100"/>
            </a:lvl4pPr>
            <a:lvl5pPr indent="-298450" lvl="4" marL="2286000">
              <a:spcBef>
                <a:spcPts val="1500"/>
              </a:spcBef>
              <a:spcAft>
                <a:spcPts val="0"/>
              </a:spcAft>
              <a:buSzPts val="1100"/>
              <a:buChar char="○"/>
              <a:defRPr sz="1100"/>
            </a:lvl5pPr>
            <a:lvl6pPr indent="-298450" lvl="5" marL="2743200">
              <a:spcBef>
                <a:spcPts val="1500"/>
              </a:spcBef>
              <a:spcAft>
                <a:spcPts val="0"/>
              </a:spcAft>
              <a:buSzPts val="1100"/>
              <a:buChar char="■"/>
              <a:defRPr sz="1100"/>
            </a:lvl6pPr>
            <a:lvl7pPr indent="-298450" lvl="6" marL="3200400">
              <a:spcBef>
                <a:spcPts val="1500"/>
              </a:spcBef>
              <a:spcAft>
                <a:spcPts val="0"/>
              </a:spcAft>
              <a:buSzPts val="1100"/>
              <a:buChar char="●"/>
              <a:defRPr sz="1100"/>
            </a:lvl7pPr>
            <a:lvl8pPr indent="-298450" lvl="7" marL="3657600">
              <a:spcBef>
                <a:spcPts val="1500"/>
              </a:spcBef>
              <a:spcAft>
                <a:spcPts val="0"/>
              </a:spcAft>
              <a:buSzPts val="1100"/>
              <a:buChar char="○"/>
              <a:defRPr sz="1100"/>
            </a:lvl8pPr>
            <a:lvl9pPr indent="-298450" lvl="8" marL="4114800">
              <a:spcBef>
                <a:spcPts val="1500"/>
              </a:spcBef>
              <a:spcAft>
                <a:spcPts val="1500"/>
              </a:spcAft>
              <a:buSzPts val="1100"/>
              <a:buChar char="■"/>
              <a:defRPr sz="1100"/>
            </a:lvl9pPr>
          </a:lstStyle>
          <a:p/>
        </p:txBody>
      </p:sp>
      <p:sp>
        <p:nvSpPr>
          <p:cNvPr id="24" name="Google Shape;24;p5"/>
          <p:cNvSpPr txBox="1"/>
          <p:nvPr>
            <p:ph idx="12" type="sldNum"/>
          </p:nvPr>
        </p:nvSpPr>
        <p:spPr>
          <a:xfrm>
            <a:off x="4412738" y="6476690"/>
            <a:ext cx="285900" cy="546600"/>
          </a:xfrm>
          <a:prstGeom prst="rect">
            <a:avLst/>
          </a:prstGeom>
        </p:spPr>
        <p:txBody>
          <a:bodyPr anchorCtr="0" anchor="ctr" bIns="84775" lIns="84775" spcFirstLastPara="1" rIns="84775" wrap="square" tIns="847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162344" y="618090"/>
            <a:ext cx="4437900" cy="795300"/>
          </a:xfrm>
          <a:prstGeom prst="rect">
            <a:avLst/>
          </a:prstGeom>
        </p:spPr>
        <p:txBody>
          <a:bodyPr anchorCtr="0" anchor="t" bIns="84775" lIns="84775" spcFirstLastPara="1" rIns="84775" wrap="square" tIns="84775">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p:txBody>
      </p:sp>
      <p:sp>
        <p:nvSpPr>
          <p:cNvPr id="27" name="Google Shape;27;p6"/>
          <p:cNvSpPr txBox="1"/>
          <p:nvPr>
            <p:ph idx="12" type="sldNum"/>
          </p:nvPr>
        </p:nvSpPr>
        <p:spPr>
          <a:xfrm>
            <a:off x="4412738" y="6476690"/>
            <a:ext cx="285900" cy="546600"/>
          </a:xfrm>
          <a:prstGeom prst="rect">
            <a:avLst/>
          </a:prstGeom>
        </p:spPr>
        <p:txBody>
          <a:bodyPr anchorCtr="0" anchor="ctr" bIns="84775" lIns="84775" spcFirstLastPara="1" rIns="84775" wrap="square" tIns="847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162344" y="771667"/>
            <a:ext cx="1462500" cy="1049700"/>
          </a:xfrm>
          <a:prstGeom prst="rect">
            <a:avLst/>
          </a:prstGeom>
        </p:spPr>
        <p:txBody>
          <a:bodyPr anchorCtr="0" anchor="b" bIns="84775" lIns="84775" spcFirstLastPara="1" rIns="84775" wrap="square" tIns="84775">
            <a:noAutofit/>
          </a:bodyPr>
          <a:lstStyle>
            <a:lvl1pPr lvl="0">
              <a:spcBef>
                <a:spcPts val="0"/>
              </a:spcBef>
              <a:spcAft>
                <a:spcPts val="0"/>
              </a:spcAft>
              <a:buSzPts val="2200"/>
              <a:buNone/>
              <a:defRPr sz="2200"/>
            </a:lvl1pPr>
            <a:lvl2pPr lvl="1">
              <a:spcBef>
                <a:spcPts val="0"/>
              </a:spcBef>
              <a:spcAft>
                <a:spcPts val="0"/>
              </a:spcAft>
              <a:buSzPts val="2200"/>
              <a:buNone/>
              <a:defRPr sz="2200"/>
            </a:lvl2pPr>
            <a:lvl3pPr lvl="2">
              <a:spcBef>
                <a:spcPts val="0"/>
              </a:spcBef>
              <a:spcAft>
                <a:spcPts val="0"/>
              </a:spcAft>
              <a:buSzPts val="2200"/>
              <a:buNone/>
              <a:defRPr sz="2200"/>
            </a:lvl3pPr>
            <a:lvl4pPr lvl="3">
              <a:spcBef>
                <a:spcPts val="0"/>
              </a:spcBef>
              <a:spcAft>
                <a:spcPts val="0"/>
              </a:spcAft>
              <a:buSzPts val="2200"/>
              <a:buNone/>
              <a:defRPr sz="2200"/>
            </a:lvl4pPr>
            <a:lvl5pPr lvl="4">
              <a:spcBef>
                <a:spcPts val="0"/>
              </a:spcBef>
              <a:spcAft>
                <a:spcPts val="0"/>
              </a:spcAft>
              <a:buSzPts val="2200"/>
              <a:buNone/>
              <a:defRPr sz="2200"/>
            </a:lvl5pPr>
            <a:lvl6pPr lvl="5">
              <a:spcBef>
                <a:spcPts val="0"/>
              </a:spcBef>
              <a:spcAft>
                <a:spcPts val="0"/>
              </a:spcAft>
              <a:buSzPts val="2200"/>
              <a:buNone/>
              <a:defRPr sz="2200"/>
            </a:lvl6pPr>
            <a:lvl7pPr lvl="6">
              <a:spcBef>
                <a:spcPts val="0"/>
              </a:spcBef>
              <a:spcAft>
                <a:spcPts val="0"/>
              </a:spcAft>
              <a:buSzPts val="2200"/>
              <a:buNone/>
              <a:defRPr sz="2200"/>
            </a:lvl7pPr>
            <a:lvl8pPr lvl="7">
              <a:spcBef>
                <a:spcPts val="0"/>
              </a:spcBef>
              <a:spcAft>
                <a:spcPts val="0"/>
              </a:spcAft>
              <a:buSzPts val="2200"/>
              <a:buNone/>
              <a:defRPr sz="2200"/>
            </a:lvl8pPr>
            <a:lvl9pPr lvl="8">
              <a:spcBef>
                <a:spcPts val="0"/>
              </a:spcBef>
              <a:spcAft>
                <a:spcPts val="0"/>
              </a:spcAft>
              <a:buSzPts val="2200"/>
              <a:buNone/>
              <a:defRPr sz="2200"/>
            </a:lvl9pPr>
          </a:lstStyle>
          <a:p/>
        </p:txBody>
      </p:sp>
      <p:sp>
        <p:nvSpPr>
          <p:cNvPr id="30" name="Google Shape;30;p7"/>
          <p:cNvSpPr txBox="1"/>
          <p:nvPr>
            <p:ph idx="1" type="body"/>
          </p:nvPr>
        </p:nvSpPr>
        <p:spPr>
          <a:xfrm>
            <a:off x="162344" y="1930000"/>
            <a:ext cx="1462500" cy="4415700"/>
          </a:xfrm>
          <a:prstGeom prst="rect">
            <a:avLst/>
          </a:prstGeom>
        </p:spPr>
        <p:txBody>
          <a:bodyPr anchorCtr="0" anchor="t" bIns="84775" lIns="84775" spcFirstLastPara="1" rIns="84775" wrap="square" tIns="84775">
            <a:noAutofit/>
          </a:bodyPr>
          <a:lstStyle>
            <a:lvl1pPr indent="-298450" lvl="0" marL="457200">
              <a:spcBef>
                <a:spcPts val="0"/>
              </a:spcBef>
              <a:spcAft>
                <a:spcPts val="0"/>
              </a:spcAft>
              <a:buSzPts val="1100"/>
              <a:buChar char="●"/>
              <a:defRPr sz="1100"/>
            </a:lvl1pPr>
            <a:lvl2pPr indent="-298450" lvl="1" marL="914400">
              <a:spcBef>
                <a:spcPts val="1500"/>
              </a:spcBef>
              <a:spcAft>
                <a:spcPts val="0"/>
              </a:spcAft>
              <a:buSzPts val="1100"/>
              <a:buChar char="○"/>
              <a:defRPr sz="1100"/>
            </a:lvl2pPr>
            <a:lvl3pPr indent="-298450" lvl="2" marL="1371600">
              <a:spcBef>
                <a:spcPts val="1500"/>
              </a:spcBef>
              <a:spcAft>
                <a:spcPts val="0"/>
              </a:spcAft>
              <a:buSzPts val="1100"/>
              <a:buChar char="■"/>
              <a:defRPr sz="1100"/>
            </a:lvl3pPr>
            <a:lvl4pPr indent="-298450" lvl="3" marL="1828800">
              <a:spcBef>
                <a:spcPts val="1500"/>
              </a:spcBef>
              <a:spcAft>
                <a:spcPts val="0"/>
              </a:spcAft>
              <a:buSzPts val="1100"/>
              <a:buChar char="●"/>
              <a:defRPr sz="1100"/>
            </a:lvl4pPr>
            <a:lvl5pPr indent="-298450" lvl="4" marL="2286000">
              <a:spcBef>
                <a:spcPts val="1500"/>
              </a:spcBef>
              <a:spcAft>
                <a:spcPts val="0"/>
              </a:spcAft>
              <a:buSzPts val="1100"/>
              <a:buChar char="○"/>
              <a:defRPr sz="1100"/>
            </a:lvl5pPr>
            <a:lvl6pPr indent="-298450" lvl="5" marL="2743200">
              <a:spcBef>
                <a:spcPts val="1500"/>
              </a:spcBef>
              <a:spcAft>
                <a:spcPts val="0"/>
              </a:spcAft>
              <a:buSzPts val="1100"/>
              <a:buChar char="■"/>
              <a:defRPr sz="1100"/>
            </a:lvl6pPr>
            <a:lvl7pPr indent="-298450" lvl="6" marL="3200400">
              <a:spcBef>
                <a:spcPts val="1500"/>
              </a:spcBef>
              <a:spcAft>
                <a:spcPts val="0"/>
              </a:spcAft>
              <a:buSzPts val="1100"/>
              <a:buChar char="●"/>
              <a:defRPr sz="1100"/>
            </a:lvl7pPr>
            <a:lvl8pPr indent="-298450" lvl="7" marL="3657600">
              <a:spcBef>
                <a:spcPts val="1500"/>
              </a:spcBef>
              <a:spcAft>
                <a:spcPts val="0"/>
              </a:spcAft>
              <a:buSzPts val="1100"/>
              <a:buChar char="○"/>
              <a:defRPr sz="1100"/>
            </a:lvl8pPr>
            <a:lvl9pPr indent="-298450" lvl="8" marL="4114800">
              <a:spcBef>
                <a:spcPts val="1500"/>
              </a:spcBef>
              <a:spcAft>
                <a:spcPts val="1500"/>
              </a:spcAft>
              <a:buSzPts val="1100"/>
              <a:buChar char="■"/>
              <a:defRPr sz="1100"/>
            </a:lvl9pPr>
          </a:lstStyle>
          <a:p/>
        </p:txBody>
      </p:sp>
      <p:sp>
        <p:nvSpPr>
          <p:cNvPr id="31" name="Google Shape;31;p7"/>
          <p:cNvSpPr txBox="1"/>
          <p:nvPr>
            <p:ph idx="12" type="sldNum"/>
          </p:nvPr>
        </p:nvSpPr>
        <p:spPr>
          <a:xfrm>
            <a:off x="4412738" y="6476690"/>
            <a:ext cx="285900" cy="546600"/>
          </a:xfrm>
          <a:prstGeom prst="rect">
            <a:avLst/>
          </a:prstGeom>
        </p:spPr>
        <p:txBody>
          <a:bodyPr anchorCtr="0" anchor="ctr" bIns="84775" lIns="84775" spcFirstLastPara="1" rIns="84775" wrap="square" tIns="847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255339" y="625208"/>
            <a:ext cx="3316800" cy="5681700"/>
          </a:xfrm>
          <a:prstGeom prst="rect">
            <a:avLst/>
          </a:prstGeom>
        </p:spPr>
        <p:txBody>
          <a:bodyPr anchorCtr="0" anchor="ctr" bIns="84775" lIns="84775" spcFirstLastPara="1" rIns="84775" wrap="square" tIns="84775">
            <a:noAutofit/>
          </a:bodyPr>
          <a:lstStyle>
            <a:lvl1pPr lvl="0">
              <a:spcBef>
                <a:spcPts val="0"/>
              </a:spcBef>
              <a:spcAft>
                <a:spcPts val="0"/>
              </a:spcAft>
              <a:buSzPts val="4500"/>
              <a:buNone/>
              <a:defRPr sz="4500"/>
            </a:lvl1pPr>
            <a:lvl2pPr lvl="1">
              <a:spcBef>
                <a:spcPts val="0"/>
              </a:spcBef>
              <a:spcAft>
                <a:spcPts val="0"/>
              </a:spcAft>
              <a:buSzPts val="4500"/>
              <a:buNone/>
              <a:defRPr sz="4500"/>
            </a:lvl2pPr>
            <a:lvl3pPr lvl="2">
              <a:spcBef>
                <a:spcPts val="0"/>
              </a:spcBef>
              <a:spcAft>
                <a:spcPts val="0"/>
              </a:spcAft>
              <a:buSzPts val="4500"/>
              <a:buNone/>
              <a:defRPr sz="4500"/>
            </a:lvl3pPr>
            <a:lvl4pPr lvl="3">
              <a:spcBef>
                <a:spcPts val="0"/>
              </a:spcBef>
              <a:spcAft>
                <a:spcPts val="0"/>
              </a:spcAft>
              <a:buSzPts val="4500"/>
              <a:buNone/>
              <a:defRPr sz="4500"/>
            </a:lvl4pPr>
            <a:lvl5pPr lvl="4">
              <a:spcBef>
                <a:spcPts val="0"/>
              </a:spcBef>
              <a:spcAft>
                <a:spcPts val="0"/>
              </a:spcAft>
              <a:buSzPts val="4500"/>
              <a:buNone/>
              <a:defRPr sz="4500"/>
            </a:lvl5pPr>
            <a:lvl6pPr lvl="5">
              <a:spcBef>
                <a:spcPts val="0"/>
              </a:spcBef>
              <a:spcAft>
                <a:spcPts val="0"/>
              </a:spcAft>
              <a:buSzPts val="4500"/>
              <a:buNone/>
              <a:defRPr sz="4500"/>
            </a:lvl6pPr>
            <a:lvl7pPr lvl="6">
              <a:spcBef>
                <a:spcPts val="0"/>
              </a:spcBef>
              <a:spcAft>
                <a:spcPts val="0"/>
              </a:spcAft>
              <a:buSzPts val="4500"/>
              <a:buNone/>
              <a:defRPr sz="4500"/>
            </a:lvl7pPr>
            <a:lvl8pPr lvl="7">
              <a:spcBef>
                <a:spcPts val="0"/>
              </a:spcBef>
              <a:spcAft>
                <a:spcPts val="0"/>
              </a:spcAft>
              <a:buSzPts val="4500"/>
              <a:buNone/>
              <a:defRPr sz="4500"/>
            </a:lvl8pPr>
            <a:lvl9pPr lvl="8">
              <a:spcBef>
                <a:spcPts val="0"/>
              </a:spcBef>
              <a:spcAft>
                <a:spcPts val="0"/>
              </a:spcAft>
              <a:buSzPts val="4500"/>
              <a:buNone/>
              <a:defRPr sz="4500"/>
            </a:lvl9pPr>
          </a:lstStyle>
          <a:p/>
        </p:txBody>
      </p:sp>
      <p:sp>
        <p:nvSpPr>
          <p:cNvPr id="34" name="Google Shape;34;p8"/>
          <p:cNvSpPr txBox="1"/>
          <p:nvPr>
            <p:ph idx="12" type="sldNum"/>
          </p:nvPr>
        </p:nvSpPr>
        <p:spPr>
          <a:xfrm>
            <a:off x="4412738" y="6476690"/>
            <a:ext cx="285900" cy="546600"/>
          </a:xfrm>
          <a:prstGeom prst="rect">
            <a:avLst/>
          </a:prstGeom>
        </p:spPr>
        <p:txBody>
          <a:bodyPr anchorCtr="0" anchor="ctr" bIns="84775" lIns="84775" spcFirstLastPara="1" rIns="84775" wrap="square" tIns="847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2381250" y="-174"/>
            <a:ext cx="2381400" cy="7143900"/>
          </a:xfrm>
          <a:prstGeom prst="rect">
            <a:avLst/>
          </a:prstGeom>
          <a:solidFill>
            <a:schemeClr val="lt2"/>
          </a:solidFill>
          <a:ln>
            <a:noFill/>
          </a:ln>
        </p:spPr>
        <p:txBody>
          <a:bodyPr anchorCtr="0" anchor="ctr" bIns="84775" lIns="84775" spcFirstLastPara="1" rIns="84775" wrap="square" tIns="8477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138281" y="1712743"/>
            <a:ext cx="2106900" cy="2058900"/>
          </a:xfrm>
          <a:prstGeom prst="rect">
            <a:avLst/>
          </a:prstGeom>
        </p:spPr>
        <p:txBody>
          <a:bodyPr anchorCtr="0" anchor="b" bIns="84775" lIns="84775" spcFirstLastPara="1" rIns="84775" wrap="square" tIns="84775">
            <a:noAutofit/>
          </a:bodyPr>
          <a:lstStyle>
            <a:lvl1pPr lvl="0" algn="ctr">
              <a:spcBef>
                <a:spcPts val="0"/>
              </a:spcBef>
              <a:spcAft>
                <a:spcPts val="0"/>
              </a:spcAft>
              <a:buSzPts val="3900"/>
              <a:buNone/>
              <a:defRPr sz="3900"/>
            </a:lvl1pPr>
            <a:lvl2pPr lvl="1" algn="ctr">
              <a:spcBef>
                <a:spcPts val="0"/>
              </a:spcBef>
              <a:spcAft>
                <a:spcPts val="0"/>
              </a:spcAft>
              <a:buSzPts val="3900"/>
              <a:buNone/>
              <a:defRPr sz="3900"/>
            </a:lvl2pPr>
            <a:lvl3pPr lvl="2" algn="ctr">
              <a:spcBef>
                <a:spcPts val="0"/>
              </a:spcBef>
              <a:spcAft>
                <a:spcPts val="0"/>
              </a:spcAft>
              <a:buSzPts val="3900"/>
              <a:buNone/>
              <a:defRPr sz="3900"/>
            </a:lvl3pPr>
            <a:lvl4pPr lvl="3" algn="ctr">
              <a:spcBef>
                <a:spcPts val="0"/>
              </a:spcBef>
              <a:spcAft>
                <a:spcPts val="0"/>
              </a:spcAft>
              <a:buSzPts val="3900"/>
              <a:buNone/>
              <a:defRPr sz="3900"/>
            </a:lvl4pPr>
            <a:lvl5pPr lvl="4" algn="ctr">
              <a:spcBef>
                <a:spcPts val="0"/>
              </a:spcBef>
              <a:spcAft>
                <a:spcPts val="0"/>
              </a:spcAft>
              <a:buSzPts val="3900"/>
              <a:buNone/>
              <a:defRPr sz="3900"/>
            </a:lvl5pPr>
            <a:lvl6pPr lvl="5" algn="ctr">
              <a:spcBef>
                <a:spcPts val="0"/>
              </a:spcBef>
              <a:spcAft>
                <a:spcPts val="0"/>
              </a:spcAft>
              <a:buSzPts val="3900"/>
              <a:buNone/>
              <a:defRPr sz="3900"/>
            </a:lvl6pPr>
            <a:lvl7pPr lvl="6" algn="ctr">
              <a:spcBef>
                <a:spcPts val="0"/>
              </a:spcBef>
              <a:spcAft>
                <a:spcPts val="0"/>
              </a:spcAft>
              <a:buSzPts val="3900"/>
              <a:buNone/>
              <a:defRPr sz="3900"/>
            </a:lvl7pPr>
            <a:lvl8pPr lvl="7" algn="ctr">
              <a:spcBef>
                <a:spcPts val="0"/>
              </a:spcBef>
              <a:spcAft>
                <a:spcPts val="0"/>
              </a:spcAft>
              <a:buSzPts val="3900"/>
              <a:buNone/>
              <a:defRPr sz="3900"/>
            </a:lvl8pPr>
            <a:lvl9pPr lvl="8" algn="ctr">
              <a:spcBef>
                <a:spcPts val="0"/>
              </a:spcBef>
              <a:spcAft>
                <a:spcPts val="0"/>
              </a:spcAft>
              <a:buSzPts val="3900"/>
              <a:buNone/>
              <a:defRPr sz="3900"/>
            </a:lvl9pPr>
          </a:lstStyle>
          <a:p/>
        </p:txBody>
      </p:sp>
      <p:sp>
        <p:nvSpPr>
          <p:cNvPr id="38" name="Google Shape;38;p9"/>
          <p:cNvSpPr txBox="1"/>
          <p:nvPr>
            <p:ph idx="1" type="subTitle"/>
          </p:nvPr>
        </p:nvSpPr>
        <p:spPr>
          <a:xfrm>
            <a:off x="138281" y="3893160"/>
            <a:ext cx="2106900" cy="1715700"/>
          </a:xfrm>
          <a:prstGeom prst="rect">
            <a:avLst/>
          </a:prstGeom>
        </p:spPr>
        <p:txBody>
          <a:bodyPr anchorCtr="0" anchor="t" bIns="84775" lIns="84775" spcFirstLastPara="1" rIns="84775" wrap="square" tIns="84775">
            <a:noAutofit/>
          </a:bodyPr>
          <a:lstStyle>
            <a:lvl1pPr lvl="0" algn="ctr">
              <a:lnSpc>
                <a:spcPct val="100000"/>
              </a:lnSpc>
              <a:spcBef>
                <a:spcPts val="0"/>
              </a:spcBef>
              <a:spcAft>
                <a:spcPts val="0"/>
              </a:spcAft>
              <a:buSzPts val="1900"/>
              <a:buNone/>
              <a:defRPr sz="1900"/>
            </a:lvl1pPr>
            <a:lvl2pPr lvl="1" algn="ctr">
              <a:lnSpc>
                <a:spcPct val="100000"/>
              </a:lnSpc>
              <a:spcBef>
                <a:spcPts val="0"/>
              </a:spcBef>
              <a:spcAft>
                <a:spcPts val="0"/>
              </a:spcAft>
              <a:buSzPts val="1900"/>
              <a:buNone/>
              <a:defRPr sz="1900"/>
            </a:lvl2pPr>
            <a:lvl3pPr lvl="2" algn="ctr">
              <a:lnSpc>
                <a:spcPct val="100000"/>
              </a:lnSpc>
              <a:spcBef>
                <a:spcPts val="0"/>
              </a:spcBef>
              <a:spcAft>
                <a:spcPts val="0"/>
              </a:spcAft>
              <a:buSzPts val="1900"/>
              <a:buNone/>
              <a:defRPr sz="1900"/>
            </a:lvl3pPr>
            <a:lvl4pPr lvl="3" algn="ctr">
              <a:lnSpc>
                <a:spcPct val="100000"/>
              </a:lnSpc>
              <a:spcBef>
                <a:spcPts val="0"/>
              </a:spcBef>
              <a:spcAft>
                <a:spcPts val="0"/>
              </a:spcAft>
              <a:buSzPts val="1900"/>
              <a:buNone/>
              <a:defRPr sz="1900"/>
            </a:lvl4pPr>
            <a:lvl5pPr lvl="4" algn="ctr">
              <a:lnSpc>
                <a:spcPct val="100000"/>
              </a:lnSpc>
              <a:spcBef>
                <a:spcPts val="0"/>
              </a:spcBef>
              <a:spcAft>
                <a:spcPts val="0"/>
              </a:spcAft>
              <a:buSzPts val="1900"/>
              <a:buNone/>
              <a:defRPr sz="1900"/>
            </a:lvl5pPr>
            <a:lvl6pPr lvl="5" algn="ctr">
              <a:lnSpc>
                <a:spcPct val="100000"/>
              </a:lnSpc>
              <a:spcBef>
                <a:spcPts val="0"/>
              </a:spcBef>
              <a:spcAft>
                <a:spcPts val="0"/>
              </a:spcAft>
              <a:buSzPts val="1900"/>
              <a:buNone/>
              <a:defRPr sz="1900"/>
            </a:lvl6pPr>
            <a:lvl7pPr lvl="6" algn="ctr">
              <a:lnSpc>
                <a:spcPct val="100000"/>
              </a:lnSpc>
              <a:spcBef>
                <a:spcPts val="0"/>
              </a:spcBef>
              <a:spcAft>
                <a:spcPts val="0"/>
              </a:spcAft>
              <a:buSzPts val="1900"/>
              <a:buNone/>
              <a:defRPr sz="1900"/>
            </a:lvl7pPr>
            <a:lvl8pPr lvl="7" algn="ctr">
              <a:lnSpc>
                <a:spcPct val="100000"/>
              </a:lnSpc>
              <a:spcBef>
                <a:spcPts val="0"/>
              </a:spcBef>
              <a:spcAft>
                <a:spcPts val="0"/>
              </a:spcAft>
              <a:buSzPts val="1900"/>
              <a:buNone/>
              <a:defRPr sz="1900"/>
            </a:lvl8pPr>
            <a:lvl9pPr lvl="8" algn="ctr">
              <a:lnSpc>
                <a:spcPct val="100000"/>
              </a:lnSpc>
              <a:spcBef>
                <a:spcPts val="0"/>
              </a:spcBef>
              <a:spcAft>
                <a:spcPts val="0"/>
              </a:spcAft>
              <a:buSzPts val="1900"/>
              <a:buNone/>
              <a:defRPr sz="1900"/>
            </a:lvl9pPr>
          </a:lstStyle>
          <a:p/>
        </p:txBody>
      </p:sp>
      <p:sp>
        <p:nvSpPr>
          <p:cNvPr id="39" name="Google Shape;39;p9"/>
          <p:cNvSpPr txBox="1"/>
          <p:nvPr>
            <p:ph idx="2" type="body"/>
          </p:nvPr>
        </p:nvSpPr>
        <p:spPr>
          <a:xfrm>
            <a:off x="2572656" y="1005660"/>
            <a:ext cx="1998300" cy="5132100"/>
          </a:xfrm>
          <a:prstGeom prst="rect">
            <a:avLst/>
          </a:prstGeom>
        </p:spPr>
        <p:txBody>
          <a:bodyPr anchorCtr="0" anchor="ctr" bIns="84775" lIns="84775" spcFirstLastPara="1" rIns="84775" wrap="square" tIns="84775">
            <a:noAutofit/>
          </a:bodyPr>
          <a:lstStyle>
            <a:lvl1pPr indent="-336550" lvl="0" marL="457200">
              <a:spcBef>
                <a:spcPts val="0"/>
              </a:spcBef>
              <a:spcAft>
                <a:spcPts val="0"/>
              </a:spcAft>
              <a:buSzPts val="1700"/>
              <a:buChar char="●"/>
              <a:defRPr/>
            </a:lvl1pPr>
            <a:lvl2pPr indent="-311150" lvl="1" marL="914400">
              <a:spcBef>
                <a:spcPts val="1500"/>
              </a:spcBef>
              <a:spcAft>
                <a:spcPts val="0"/>
              </a:spcAft>
              <a:buSzPts val="1300"/>
              <a:buChar char="○"/>
              <a:defRPr/>
            </a:lvl2pPr>
            <a:lvl3pPr indent="-311150" lvl="2" marL="1371600">
              <a:spcBef>
                <a:spcPts val="1500"/>
              </a:spcBef>
              <a:spcAft>
                <a:spcPts val="0"/>
              </a:spcAft>
              <a:buSzPts val="1300"/>
              <a:buChar char="■"/>
              <a:defRPr/>
            </a:lvl3pPr>
            <a:lvl4pPr indent="-311150" lvl="3" marL="1828800">
              <a:spcBef>
                <a:spcPts val="1500"/>
              </a:spcBef>
              <a:spcAft>
                <a:spcPts val="0"/>
              </a:spcAft>
              <a:buSzPts val="1300"/>
              <a:buChar char="●"/>
              <a:defRPr/>
            </a:lvl4pPr>
            <a:lvl5pPr indent="-311150" lvl="4" marL="2286000">
              <a:spcBef>
                <a:spcPts val="1500"/>
              </a:spcBef>
              <a:spcAft>
                <a:spcPts val="0"/>
              </a:spcAft>
              <a:buSzPts val="1300"/>
              <a:buChar char="○"/>
              <a:defRPr/>
            </a:lvl5pPr>
            <a:lvl6pPr indent="-311150" lvl="5" marL="2743200">
              <a:spcBef>
                <a:spcPts val="1500"/>
              </a:spcBef>
              <a:spcAft>
                <a:spcPts val="0"/>
              </a:spcAft>
              <a:buSzPts val="1300"/>
              <a:buChar char="■"/>
              <a:defRPr/>
            </a:lvl6pPr>
            <a:lvl7pPr indent="-311150" lvl="6" marL="3200400">
              <a:spcBef>
                <a:spcPts val="1500"/>
              </a:spcBef>
              <a:spcAft>
                <a:spcPts val="0"/>
              </a:spcAft>
              <a:buSzPts val="1300"/>
              <a:buChar char="●"/>
              <a:defRPr/>
            </a:lvl7pPr>
            <a:lvl8pPr indent="-311150" lvl="7" marL="3657600">
              <a:spcBef>
                <a:spcPts val="1500"/>
              </a:spcBef>
              <a:spcAft>
                <a:spcPts val="0"/>
              </a:spcAft>
              <a:buSzPts val="1300"/>
              <a:buChar char="○"/>
              <a:defRPr/>
            </a:lvl8pPr>
            <a:lvl9pPr indent="-311150" lvl="8" marL="4114800">
              <a:spcBef>
                <a:spcPts val="1500"/>
              </a:spcBef>
              <a:spcAft>
                <a:spcPts val="1500"/>
              </a:spcAft>
              <a:buSzPts val="1300"/>
              <a:buChar char="■"/>
              <a:defRPr/>
            </a:lvl9pPr>
          </a:lstStyle>
          <a:p/>
        </p:txBody>
      </p:sp>
      <p:sp>
        <p:nvSpPr>
          <p:cNvPr id="40" name="Google Shape;40;p9"/>
          <p:cNvSpPr txBox="1"/>
          <p:nvPr>
            <p:ph idx="12" type="sldNum"/>
          </p:nvPr>
        </p:nvSpPr>
        <p:spPr>
          <a:xfrm>
            <a:off x="4412738" y="6476690"/>
            <a:ext cx="285900" cy="546600"/>
          </a:xfrm>
          <a:prstGeom prst="rect">
            <a:avLst/>
          </a:prstGeom>
        </p:spPr>
        <p:txBody>
          <a:bodyPr anchorCtr="0" anchor="ctr" bIns="84775" lIns="84775" spcFirstLastPara="1" rIns="84775" wrap="square" tIns="847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162344" y="5875799"/>
            <a:ext cx="3124500" cy="840300"/>
          </a:xfrm>
          <a:prstGeom prst="rect">
            <a:avLst/>
          </a:prstGeom>
        </p:spPr>
        <p:txBody>
          <a:bodyPr anchorCtr="0" anchor="ctr" bIns="84775" lIns="84775" spcFirstLastPara="1" rIns="84775" wrap="square" tIns="84775">
            <a:noAutofit/>
          </a:bodyPr>
          <a:lstStyle>
            <a:lvl1pPr indent="-228600" lvl="0" marL="457200">
              <a:lnSpc>
                <a:spcPct val="100000"/>
              </a:lnSpc>
              <a:spcBef>
                <a:spcPts val="0"/>
              </a:spcBef>
              <a:spcAft>
                <a:spcPts val="0"/>
              </a:spcAft>
              <a:buSzPts val="1700"/>
              <a:buNone/>
              <a:defRPr/>
            </a:lvl1pPr>
          </a:lstStyle>
          <a:p/>
        </p:txBody>
      </p:sp>
      <p:sp>
        <p:nvSpPr>
          <p:cNvPr id="43" name="Google Shape;43;p10"/>
          <p:cNvSpPr txBox="1"/>
          <p:nvPr>
            <p:ph idx="12" type="sldNum"/>
          </p:nvPr>
        </p:nvSpPr>
        <p:spPr>
          <a:xfrm>
            <a:off x="4412738" y="6476690"/>
            <a:ext cx="285900" cy="546600"/>
          </a:xfrm>
          <a:prstGeom prst="rect">
            <a:avLst/>
          </a:prstGeom>
        </p:spPr>
        <p:txBody>
          <a:bodyPr anchorCtr="0" anchor="ctr" bIns="84775" lIns="84775" spcFirstLastPara="1" rIns="84775" wrap="square" tIns="847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62344" y="618090"/>
            <a:ext cx="4437900" cy="795300"/>
          </a:xfrm>
          <a:prstGeom prst="rect">
            <a:avLst/>
          </a:prstGeom>
          <a:noFill/>
          <a:ln>
            <a:noFill/>
          </a:ln>
        </p:spPr>
        <p:txBody>
          <a:bodyPr anchorCtr="0" anchor="t" bIns="84775" lIns="84775" spcFirstLastPara="1" rIns="84775" wrap="square" tIns="84775">
            <a:noAutofit/>
          </a:bodyPr>
          <a:lstStyle>
            <a:lvl1pPr lvl="0">
              <a:spcBef>
                <a:spcPts val="0"/>
              </a:spcBef>
              <a:spcAft>
                <a:spcPts val="0"/>
              </a:spcAft>
              <a:buClr>
                <a:schemeClr val="dk1"/>
              </a:buClr>
              <a:buSzPts val="2600"/>
              <a:buNone/>
              <a:defRPr sz="2600">
                <a:solidFill>
                  <a:schemeClr val="dk1"/>
                </a:solidFill>
              </a:defRPr>
            </a:lvl1pPr>
            <a:lvl2pPr lvl="1">
              <a:spcBef>
                <a:spcPts val="0"/>
              </a:spcBef>
              <a:spcAft>
                <a:spcPts val="0"/>
              </a:spcAft>
              <a:buClr>
                <a:schemeClr val="dk1"/>
              </a:buClr>
              <a:buSzPts val="2600"/>
              <a:buNone/>
              <a:defRPr sz="2600">
                <a:solidFill>
                  <a:schemeClr val="dk1"/>
                </a:solidFill>
              </a:defRPr>
            </a:lvl2pPr>
            <a:lvl3pPr lvl="2">
              <a:spcBef>
                <a:spcPts val="0"/>
              </a:spcBef>
              <a:spcAft>
                <a:spcPts val="0"/>
              </a:spcAft>
              <a:buClr>
                <a:schemeClr val="dk1"/>
              </a:buClr>
              <a:buSzPts val="2600"/>
              <a:buNone/>
              <a:defRPr sz="2600">
                <a:solidFill>
                  <a:schemeClr val="dk1"/>
                </a:solidFill>
              </a:defRPr>
            </a:lvl3pPr>
            <a:lvl4pPr lvl="3">
              <a:spcBef>
                <a:spcPts val="0"/>
              </a:spcBef>
              <a:spcAft>
                <a:spcPts val="0"/>
              </a:spcAft>
              <a:buClr>
                <a:schemeClr val="dk1"/>
              </a:buClr>
              <a:buSzPts val="2600"/>
              <a:buNone/>
              <a:defRPr sz="2600">
                <a:solidFill>
                  <a:schemeClr val="dk1"/>
                </a:solidFill>
              </a:defRPr>
            </a:lvl4pPr>
            <a:lvl5pPr lvl="4">
              <a:spcBef>
                <a:spcPts val="0"/>
              </a:spcBef>
              <a:spcAft>
                <a:spcPts val="0"/>
              </a:spcAft>
              <a:buClr>
                <a:schemeClr val="dk1"/>
              </a:buClr>
              <a:buSzPts val="2600"/>
              <a:buNone/>
              <a:defRPr sz="2600">
                <a:solidFill>
                  <a:schemeClr val="dk1"/>
                </a:solidFill>
              </a:defRPr>
            </a:lvl5pPr>
            <a:lvl6pPr lvl="5">
              <a:spcBef>
                <a:spcPts val="0"/>
              </a:spcBef>
              <a:spcAft>
                <a:spcPts val="0"/>
              </a:spcAft>
              <a:buClr>
                <a:schemeClr val="dk1"/>
              </a:buClr>
              <a:buSzPts val="2600"/>
              <a:buNone/>
              <a:defRPr sz="2600">
                <a:solidFill>
                  <a:schemeClr val="dk1"/>
                </a:solidFill>
              </a:defRPr>
            </a:lvl6pPr>
            <a:lvl7pPr lvl="6">
              <a:spcBef>
                <a:spcPts val="0"/>
              </a:spcBef>
              <a:spcAft>
                <a:spcPts val="0"/>
              </a:spcAft>
              <a:buClr>
                <a:schemeClr val="dk1"/>
              </a:buClr>
              <a:buSzPts val="2600"/>
              <a:buNone/>
              <a:defRPr sz="2600">
                <a:solidFill>
                  <a:schemeClr val="dk1"/>
                </a:solidFill>
              </a:defRPr>
            </a:lvl7pPr>
            <a:lvl8pPr lvl="7">
              <a:spcBef>
                <a:spcPts val="0"/>
              </a:spcBef>
              <a:spcAft>
                <a:spcPts val="0"/>
              </a:spcAft>
              <a:buClr>
                <a:schemeClr val="dk1"/>
              </a:buClr>
              <a:buSzPts val="2600"/>
              <a:buNone/>
              <a:defRPr sz="2600">
                <a:solidFill>
                  <a:schemeClr val="dk1"/>
                </a:solidFill>
              </a:defRPr>
            </a:lvl8pPr>
            <a:lvl9pPr lvl="8">
              <a:spcBef>
                <a:spcPts val="0"/>
              </a:spcBef>
              <a:spcAft>
                <a:spcPts val="0"/>
              </a:spcAft>
              <a:buClr>
                <a:schemeClr val="dk1"/>
              </a:buClr>
              <a:buSzPts val="2600"/>
              <a:buNone/>
              <a:defRPr sz="2600">
                <a:solidFill>
                  <a:schemeClr val="dk1"/>
                </a:solidFill>
              </a:defRPr>
            </a:lvl9pPr>
          </a:lstStyle>
          <a:p/>
        </p:txBody>
      </p:sp>
      <p:sp>
        <p:nvSpPr>
          <p:cNvPr id="7" name="Google Shape;7;p1"/>
          <p:cNvSpPr txBox="1"/>
          <p:nvPr>
            <p:ph idx="1" type="body"/>
          </p:nvPr>
        </p:nvSpPr>
        <p:spPr>
          <a:xfrm>
            <a:off x="162344" y="1600660"/>
            <a:ext cx="4437900" cy="4745100"/>
          </a:xfrm>
          <a:prstGeom prst="rect">
            <a:avLst/>
          </a:prstGeom>
          <a:noFill/>
          <a:ln>
            <a:noFill/>
          </a:ln>
        </p:spPr>
        <p:txBody>
          <a:bodyPr anchorCtr="0" anchor="t" bIns="84775" lIns="84775" spcFirstLastPara="1" rIns="84775" wrap="square" tIns="84775">
            <a:noAutofit/>
          </a:bodyPr>
          <a:lstStyle>
            <a:lvl1pPr indent="-336550" lvl="0" marL="457200">
              <a:lnSpc>
                <a:spcPct val="115000"/>
              </a:lnSpc>
              <a:spcBef>
                <a:spcPts val="0"/>
              </a:spcBef>
              <a:spcAft>
                <a:spcPts val="0"/>
              </a:spcAft>
              <a:buClr>
                <a:schemeClr val="dk2"/>
              </a:buClr>
              <a:buSzPts val="1700"/>
              <a:buChar char="●"/>
              <a:defRPr sz="1700">
                <a:solidFill>
                  <a:schemeClr val="dk2"/>
                </a:solidFill>
              </a:defRPr>
            </a:lvl1pPr>
            <a:lvl2pPr indent="-311150" lvl="1" marL="914400">
              <a:lnSpc>
                <a:spcPct val="115000"/>
              </a:lnSpc>
              <a:spcBef>
                <a:spcPts val="1500"/>
              </a:spcBef>
              <a:spcAft>
                <a:spcPts val="0"/>
              </a:spcAft>
              <a:buClr>
                <a:schemeClr val="dk2"/>
              </a:buClr>
              <a:buSzPts val="1300"/>
              <a:buChar char="○"/>
              <a:defRPr sz="1300">
                <a:solidFill>
                  <a:schemeClr val="dk2"/>
                </a:solidFill>
              </a:defRPr>
            </a:lvl2pPr>
            <a:lvl3pPr indent="-311150" lvl="2" marL="1371600">
              <a:lnSpc>
                <a:spcPct val="115000"/>
              </a:lnSpc>
              <a:spcBef>
                <a:spcPts val="1500"/>
              </a:spcBef>
              <a:spcAft>
                <a:spcPts val="0"/>
              </a:spcAft>
              <a:buClr>
                <a:schemeClr val="dk2"/>
              </a:buClr>
              <a:buSzPts val="1300"/>
              <a:buChar char="■"/>
              <a:defRPr sz="1300">
                <a:solidFill>
                  <a:schemeClr val="dk2"/>
                </a:solidFill>
              </a:defRPr>
            </a:lvl3pPr>
            <a:lvl4pPr indent="-311150" lvl="3" marL="1828800">
              <a:lnSpc>
                <a:spcPct val="115000"/>
              </a:lnSpc>
              <a:spcBef>
                <a:spcPts val="1500"/>
              </a:spcBef>
              <a:spcAft>
                <a:spcPts val="0"/>
              </a:spcAft>
              <a:buClr>
                <a:schemeClr val="dk2"/>
              </a:buClr>
              <a:buSzPts val="1300"/>
              <a:buChar char="●"/>
              <a:defRPr sz="1300">
                <a:solidFill>
                  <a:schemeClr val="dk2"/>
                </a:solidFill>
              </a:defRPr>
            </a:lvl4pPr>
            <a:lvl5pPr indent="-311150" lvl="4" marL="2286000">
              <a:lnSpc>
                <a:spcPct val="115000"/>
              </a:lnSpc>
              <a:spcBef>
                <a:spcPts val="1500"/>
              </a:spcBef>
              <a:spcAft>
                <a:spcPts val="0"/>
              </a:spcAft>
              <a:buClr>
                <a:schemeClr val="dk2"/>
              </a:buClr>
              <a:buSzPts val="1300"/>
              <a:buChar char="○"/>
              <a:defRPr sz="1300">
                <a:solidFill>
                  <a:schemeClr val="dk2"/>
                </a:solidFill>
              </a:defRPr>
            </a:lvl5pPr>
            <a:lvl6pPr indent="-311150" lvl="5" marL="2743200">
              <a:lnSpc>
                <a:spcPct val="115000"/>
              </a:lnSpc>
              <a:spcBef>
                <a:spcPts val="1500"/>
              </a:spcBef>
              <a:spcAft>
                <a:spcPts val="0"/>
              </a:spcAft>
              <a:buClr>
                <a:schemeClr val="dk2"/>
              </a:buClr>
              <a:buSzPts val="1300"/>
              <a:buChar char="■"/>
              <a:defRPr sz="1300">
                <a:solidFill>
                  <a:schemeClr val="dk2"/>
                </a:solidFill>
              </a:defRPr>
            </a:lvl6pPr>
            <a:lvl7pPr indent="-311150" lvl="6" marL="3200400">
              <a:lnSpc>
                <a:spcPct val="115000"/>
              </a:lnSpc>
              <a:spcBef>
                <a:spcPts val="1500"/>
              </a:spcBef>
              <a:spcAft>
                <a:spcPts val="0"/>
              </a:spcAft>
              <a:buClr>
                <a:schemeClr val="dk2"/>
              </a:buClr>
              <a:buSzPts val="1300"/>
              <a:buChar char="●"/>
              <a:defRPr sz="1300">
                <a:solidFill>
                  <a:schemeClr val="dk2"/>
                </a:solidFill>
              </a:defRPr>
            </a:lvl7pPr>
            <a:lvl8pPr indent="-311150" lvl="7" marL="3657600">
              <a:lnSpc>
                <a:spcPct val="115000"/>
              </a:lnSpc>
              <a:spcBef>
                <a:spcPts val="1500"/>
              </a:spcBef>
              <a:spcAft>
                <a:spcPts val="0"/>
              </a:spcAft>
              <a:buClr>
                <a:schemeClr val="dk2"/>
              </a:buClr>
              <a:buSzPts val="1300"/>
              <a:buChar char="○"/>
              <a:defRPr sz="1300">
                <a:solidFill>
                  <a:schemeClr val="dk2"/>
                </a:solidFill>
              </a:defRPr>
            </a:lvl8pPr>
            <a:lvl9pPr indent="-311150" lvl="8" marL="4114800">
              <a:lnSpc>
                <a:spcPct val="115000"/>
              </a:lnSpc>
              <a:spcBef>
                <a:spcPts val="1500"/>
              </a:spcBef>
              <a:spcAft>
                <a:spcPts val="1500"/>
              </a:spcAft>
              <a:buClr>
                <a:schemeClr val="dk2"/>
              </a:buClr>
              <a:buSzPts val="1300"/>
              <a:buChar char="■"/>
              <a:defRPr sz="1300">
                <a:solidFill>
                  <a:schemeClr val="dk2"/>
                </a:solidFill>
              </a:defRPr>
            </a:lvl9pPr>
          </a:lstStyle>
          <a:p/>
        </p:txBody>
      </p:sp>
      <p:sp>
        <p:nvSpPr>
          <p:cNvPr id="8" name="Google Shape;8;p1"/>
          <p:cNvSpPr txBox="1"/>
          <p:nvPr>
            <p:ph idx="12" type="sldNum"/>
          </p:nvPr>
        </p:nvSpPr>
        <p:spPr>
          <a:xfrm>
            <a:off x="4412738" y="6476690"/>
            <a:ext cx="285900" cy="546600"/>
          </a:xfrm>
          <a:prstGeom prst="rect">
            <a:avLst/>
          </a:prstGeom>
          <a:noFill/>
          <a:ln>
            <a:noFill/>
          </a:ln>
        </p:spPr>
        <p:txBody>
          <a:bodyPr anchorCtr="0" anchor="ctr" bIns="84775" lIns="84775" spcFirstLastPara="1" rIns="84775" wrap="square" tIns="84775">
            <a:noAutofit/>
          </a:bodyPr>
          <a:lstStyle>
            <a:lvl1pPr lvl="0" algn="r">
              <a:buNone/>
              <a:defRPr sz="900">
                <a:solidFill>
                  <a:schemeClr val="dk2"/>
                </a:solidFill>
              </a:defRPr>
            </a:lvl1pPr>
            <a:lvl2pPr lvl="1" algn="r">
              <a:buNone/>
              <a:defRPr sz="900">
                <a:solidFill>
                  <a:schemeClr val="dk2"/>
                </a:solidFill>
              </a:defRPr>
            </a:lvl2pPr>
            <a:lvl3pPr lvl="2" algn="r">
              <a:buNone/>
              <a:defRPr sz="900">
                <a:solidFill>
                  <a:schemeClr val="dk2"/>
                </a:solidFill>
              </a:defRPr>
            </a:lvl3pPr>
            <a:lvl4pPr lvl="3" algn="r">
              <a:buNone/>
              <a:defRPr sz="900">
                <a:solidFill>
                  <a:schemeClr val="dk2"/>
                </a:solidFill>
              </a:defRPr>
            </a:lvl4pPr>
            <a:lvl5pPr lvl="4" algn="r">
              <a:buNone/>
              <a:defRPr sz="900">
                <a:solidFill>
                  <a:schemeClr val="dk2"/>
                </a:solidFill>
              </a:defRPr>
            </a:lvl5pPr>
            <a:lvl6pPr lvl="5" algn="r">
              <a:buNone/>
              <a:defRPr sz="900">
                <a:solidFill>
                  <a:schemeClr val="dk2"/>
                </a:solidFill>
              </a:defRPr>
            </a:lvl6pPr>
            <a:lvl7pPr lvl="6" algn="r">
              <a:buNone/>
              <a:defRPr sz="900">
                <a:solidFill>
                  <a:schemeClr val="dk2"/>
                </a:solidFill>
              </a:defRPr>
            </a:lvl7pPr>
            <a:lvl8pPr lvl="7" algn="r">
              <a:buNone/>
              <a:defRPr sz="900">
                <a:solidFill>
                  <a:schemeClr val="dk2"/>
                </a:solidFill>
              </a:defRPr>
            </a:lvl8pPr>
            <a:lvl9pPr lvl="8" algn="r">
              <a:buNone/>
              <a:defRPr sz="900">
                <a:solidFill>
                  <a:schemeClr val="dk2"/>
                </a:solidFill>
              </a:defRPr>
            </a:lvl9pPr>
          </a:lstStyle>
          <a:p>
            <a:pPr indent="0" lvl="0" marL="0" rtl="0" algn="r">
              <a:spcBef>
                <a:spcPts val="0"/>
              </a:spcBef>
              <a:spcAft>
                <a:spcPts val="0"/>
              </a:spcAft>
              <a:buNone/>
            </a:pPr>
            <a:fld id="{00000000-1234-1234-1234-123412341234}" type="slidenum">
              <a:rPr lang="a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14.jpg"/><Relationship Id="rId5"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17.jpg"/><Relationship Id="rId5" Type="http://schemas.openxmlformats.org/officeDocument/2006/relationships/image" Target="../media/image18.jpg"/><Relationship Id="rId6"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5.jpg"/><Relationship Id="rId5"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7.jpg"/><Relationship Id="rId5" Type="http://schemas.openxmlformats.org/officeDocument/2006/relationships/image" Target="../media/image4.jpg"/><Relationship Id="rId6"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6.jpg"/><Relationship Id="rId5"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idx="12" type="sldNum"/>
          </p:nvPr>
        </p:nvSpPr>
        <p:spPr>
          <a:xfrm>
            <a:off x="4389900" y="6749155"/>
            <a:ext cx="285900" cy="394500"/>
          </a:xfrm>
          <a:prstGeom prst="rect">
            <a:avLst/>
          </a:prstGeom>
        </p:spPr>
        <p:txBody>
          <a:bodyPr anchorCtr="0" anchor="ctr" bIns="84775" lIns="84775" spcFirstLastPara="1" rIns="84775" wrap="square" tIns="84775">
            <a:noAutofit/>
          </a:bodyPr>
          <a:lstStyle/>
          <a:p>
            <a:pPr indent="0" lvl="0" marL="0" marR="0" rtl="0" algn="r">
              <a:lnSpc>
                <a:spcPct val="100000"/>
              </a:lnSpc>
              <a:spcBef>
                <a:spcPts val="0"/>
              </a:spcBef>
              <a:spcAft>
                <a:spcPts val="0"/>
              </a:spcAft>
              <a:buNone/>
            </a:pPr>
            <a:fld id="{00000000-1234-1234-1234-123412341234}" type="slidenum">
              <a:rPr b="1" lang="ar" sz="1600">
                <a:solidFill>
                  <a:srgbClr val="FFFFFF"/>
                </a:solidFill>
              </a:rPr>
              <a:t>‹#›</a:t>
            </a:fld>
            <a:endParaRPr/>
          </a:p>
        </p:txBody>
      </p:sp>
      <p:sp>
        <p:nvSpPr>
          <p:cNvPr id="55" name="Google Shape;55;p13"/>
          <p:cNvSpPr txBox="1"/>
          <p:nvPr/>
        </p:nvSpPr>
        <p:spPr>
          <a:xfrm>
            <a:off x="1656225" y="438575"/>
            <a:ext cx="2719500" cy="49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2500">
                <a:latin typeface="Reem Kufi"/>
                <a:ea typeface="Reem Kufi"/>
                <a:cs typeface="Reem Kufi"/>
                <a:sym typeface="Reem Kufi"/>
              </a:rPr>
              <a:t>Ear I &amp; Ear II</a:t>
            </a:r>
            <a:endParaRPr sz="2500">
              <a:latin typeface="Reem Kufi"/>
              <a:ea typeface="Reem Kufi"/>
              <a:cs typeface="Reem Kufi"/>
              <a:sym typeface="Reem Kufi"/>
            </a:endParaRPr>
          </a:p>
        </p:txBody>
      </p:sp>
      <p:sp>
        <p:nvSpPr>
          <p:cNvPr id="56" name="Google Shape;56;p13"/>
          <p:cNvSpPr txBox="1"/>
          <p:nvPr/>
        </p:nvSpPr>
        <p:spPr>
          <a:xfrm>
            <a:off x="47550" y="1795900"/>
            <a:ext cx="4714800" cy="27510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SzPts val="1300"/>
              <a:buFont typeface="Times New Roman"/>
              <a:buAutoNum type="arabicPeriod"/>
            </a:pPr>
            <a:r>
              <a:rPr lang="ar" sz="1300">
                <a:latin typeface="Times New Roman"/>
                <a:ea typeface="Times New Roman"/>
                <a:cs typeface="Times New Roman"/>
                <a:sym typeface="Times New Roman"/>
              </a:rPr>
              <a:t>Ear I</a:t>
            </a:r>
            <a:endParaRPr sz="1300">
              <a:latin typeface="Times New Roman"/>
              <a:ea typeface="Times New Roman"/>
              <a:cs typeface="Times New Roman"/>
              <a:sym typeface="Times New Roman"/>
            </a:endParaRPr>
          </a:p>
          <a:p>
            <a:pPr indent="-311150" lvl="0" marL="457200" rtl="0" algn="l">
              <a:spcBef>
                <a:spcPts val="0"/>
              </a:spcBef>
              <a:spcAft>
                <a:spcPts val="0"/>
              </a:spcAft>
              <a:buSzPts val="1300"/>
              <a:buFont typeface="Times New Roman"/>
              <a:buChar char="-"/>
            </a:pPr>
            <a:r>
              <a:rPr lang="ar" sz="1300">
                <a:latin typeface="Times New Roman"/>
                <a:ea typeface="Times New Roman"/>
                <a:cs typeface="Times New Roman"/>
                <a:sym typeface="Times New Roman"/>
              </a:rPr>
              <a:t>Gross applied anatomy of the ear</a:t>
            </a:r>
            <a:endParaRPr sz="1300">
              <a:latin typeface="Times New Roman"/>
              <a:ea typeface="Times New Roman"/>
              <a:cs typeface="Times New Roman"/>
              <a:sym typeface="Times New Roman"/>
            </a:endParaRPr>
          </a:p>
          <a:p>
            <a:pPr indent="-311150" lvl="0" marL="457200" rtl="0" algn="l">
              <a:spcBef>
                <a:spcPts val="0"/>
              </a:spcBef>
              <a:spcAft>
                <a:spcPts val="0"/>
              </a:spcAft>
              <a:buSzPts val="1300"/>
              <a:buFont typeface="Times New Roman"/>
              <a:buChar char="-"/>
            </a:pPr>
            <a:r>
              <a:rPr lang="ar" sz="1300">
                <a:latin typeface="Times New Roman"/>
                <a:ea typeface="Times New Roman"/>
                <a:cs typeface="Times New Roman"/>
                <a:sym typeface="Times New Roman"/>
              </a:rPr>
              <a:t>Nerve supply of the external and middle ears and the principles of referred earache</a:t>
            </a:r>
            <a:endParaRPr sz="1300">
              <a:latin typeface="Times New Roman"/>
              <a:ea typeface="Times New Roman"/>
              <a:cs typeface="Times New Roman"/>
              <a:sym typeface="Times New Roman"/>
            </a:endParaRPr>
          </a:p>
          <a:p>
            <a:pPr indent="-311150" lvl="0" marL="457200" rtl="0" algn="l">
              <a:spcBef>
                <a:spcPts val="0"/>
              </a:spcBef>
              <a:spcAft>
                <a:spcPts val="0"/>
              </a:spcAft>
              <a:buSzPts val="1300"/>
              <a:buFont typeface="Times New Roman"/>
              <a:buChar char="-"/>
            </a:pPr>
            <a:r>
              <a:rPr lang="ar" sz="1300">
                <a:latin typeface="Times New Roman"/>
                <a:ea typeface="Times New Roman"/>
                <a:cs typeface="Times New Roman"/>
                <a:sym typeface="Times New Roman"/>
              </a:rPr>
              <a:t>Central connection of the vestibulo- cochlear nerve</a:t>
            </a:r>
            <a:endParaRPr sz="1300">
              <a:latin typeface="Times New Roman"/>
              <a:ea typeface="Times New Roman"/>
              <a:cs typeface="Times New Roman"/>
              <a:sym typeface="Times New Roman"/>
            </a:endParaRPr>
          </a:p>
          <a:p>
            <a:pPr indent="-311150" lvl="0" marL="457200" rtl="0" algn="l">
              <a:spcBef>
                <a:spcPts val="0"/>
              </a:spcBef>
              <a:spcAft>
                <a:spcPts val="0"/>
              </a:spcAft>
              <a:buSzPts val="1300"/>
              <a:buFont typeface="Times New Roman"/>
              <a:buChar char="-"/>
            </a:pPr>
            <a:r>
              <a:rPr lang="ar" sz="1300">
                <a:latin typeface="Times New Roman"/>
                <a:ea typeface="Times New Roman"/>
                <a:cs typeface="Times New Roman"/>
                <a:sym typeface="Times New Roman"/>
              </a:rPr>
              <a:t>Physiology of the external, middle and inner ears</a:t>
            </a:r>
            <a:endParaRPr sz="1300">
              <a:latin typeface="Times New Roman"/>
              <a:ea typeface="Times New Roman"/>
              <a:cs typeface="Times New Roman"/>
              <a:sym typeface="Times New Roman"/>
            </a:endParaRPr>
          </a:p>
          <a:p>
            <a:pPr indent="0" lvl="0" marL="914400" rtl="0" algn="l">
              <a:spcBef>
                <a:spcPts val="0"/>
              </a:spcBef>
              <a:spcAft>
                <a:spcPts val="0"/>
              </a:spcAft>
              <a:buNone/>
            </a:pPr>
            <a:r>
              <a:t/>
            </a:r>
            <a:endParaRPr sz="1300">
              <a:latin typeface="Times New Roman"/>
              <a:ea typeface="Times New Roman"/>
              <a:cs typeface="Times New Roman"/>
              <a:sym typeface="Times New Roman"/>
            </a:endParaRPr>
          </a:p>
          <a:p>
            <a:pPr indent="-311150" lvl="0" marL="457200" rtl="0" algn="l">
              <a:spcBef>
                <a:spcPts val="0"/>
              </a:spcBef>
              <a:spcAft>
                <a:spcPts val="0"/>
              </a:spcAft>
              <a:buSzPts val="1300"/>
              <a:buFont typeface="Times New Roman"/>
              <a:buAutoNum type="arabicPeriod"/>
            </a:pPr>
            <a:r>
              <a:rPr lang="ar" sz="1300">
                <a:latin typeface="Times New Roman"/>
                <a:ea typeface="Times New Roman"/>
                <a:cs typeface="Times New Roman"/>
                <a:sym typeface="Times New Roman"/>
              </a:rPr>
              <a:t>Ear II</a:t>
            </a:r>
            <a:endParaRPr sz="1300">
              <a:latin typeface="Times New Roman"/>
              <a:ea typeface="Times New Roman"/>
              <a:cs typeface="Times New Roman"/>
              <a:sym typeface="Times New Roman"/>
            </a:endParaRPr>
          </a:p>
          <a:p>
            <a:pPr indent="-311150" lvl="0" marL="457200" rtl="0" algn="l">
              <a:spcBef>
                <a:spcPts val="0"/>
              </a:spcBef>
              <a:spcAft>
                <a:spcPts val="0"/>
              </a:spcAft>
              <a:buSzPts val="1300"/>
              <a:buFont typeface="Times New Roman"/>
              <a:buChar char="-"/>
            </a:pPr>
            <a:r>
              <a:rPr lang="ar" sz="1300">
                <a:latin typeface="Times New Roman"/>
                <a:ea typeface="Times New Roman"/>
                <a:cs typeface="Times New Roman"/>
                <a:sym typeface="Times New Roman"/>
              </a:rPr>
              <a:t>Recognize the congenital anomalies of the external ear</a:t>
            </a:r>
            <a:endParaRPr sz="1300">
              <a:latin typeface="Times New Roman"/>
              <a:ea typeface="Times New Roman"/>
              <a:cs typeface="Times New Roman"/>
              <a:sym typeface="Times New Roman"/>
            </a:endParaRPr>
          </a:p>
          <a:p>
            <a:pPr indent="-311150" lvl="0" marL="457200" rtl="0" algn="l">
              <a:spcBef>
                <a:spcPts val="0"/>
              </a:spcBef>
              <a:spcAft>
                <a:spcPts val="0"/>
              </a:spcAft>
              <a:buSzPts val="1300"/>
              <a:buFont typeface="Times New Roman"/>
              <a:buChar char="-"/>
            </a:pPr>
            <a:r>
              <a:rPr lang="ar" sz="1300">
                <a:latin typeface="Times New Roman"/>
                <a:ea typeface="Times New Roman"/>
                <a:cs typeface="Times New Roman"/>
                <a:sym typeface="Times New Roman"/>
              </a:rPr>
              <a:t>Diagnose and treat wax accumulation</a:t>
            </a:r>
            <a:endParaRPr sz="1300">
              <a:latin typeface="Times New Roman"/>
              <a:ea typeface="Times New Roman"/>
              <a:cs typeface="Times New Roman"/>
              <a:sym typeface="Times New Roman"/>
            </a:endParaRPr>
          </a:p>
          <a:p>
            <a:pPr indent="-311150" lvl="0" marL="457200" rtl="0" algn="l">
              <a:spcBef>
                <a:spcPts val="0"/>
              </a:spcBef>
              <a:spcAft>
                <a:spcPts val="0"/>
              </a:spcAft>
              <a:buSzPts val="1300"/>
              <a:buFont typeface="Times New Roman"/>
              <a:buChar char="-"/>
            </a:pPr>
            <a:r>
              <a:rPr lang="ar" sz="1300">
                <a:latin typeface="Times New Roman"/>
                <a:ea typeface="Times New Roman"/>
                <a:cs typeface="Times New Roman"/>
                <a:sym typeface="Times New Roman"/>
              </a:rPr>
              <a:t>Diagnose and treat the common external ear inflammatory conditions</a:t>
            </a:r>
            <a:endParaRPr sz="1300">
              <a:latin typeface="Times New Roman"/>
              <a:ea typeface="Times New Roman"/>
              <a:cs typeface="Times New Roman"/>
              <a:sym typeface="Times New Roman"/>
            </a:endParaRPr>
          </a:p>
          <a:p>
            <a:pPr indent="-311150" lvl="0" marL="457200" rtl="0" algn="l">
              <a:spcBef>
                <a:spcPts val="0"/>
              </a:spcBef>
              <a:spcAft>
                <a:spcPts val="0"/>
              </a:spcAft>
              <a:buSzPts val="1300"/>
              <a:buFont typeface="Times New Roman"/>
              <a:buChar char="-"/>
            </a:pPr>
            <a:r>
              <a:rPr lang="ar" sz="1300">
                <a:latin typeface="Times New Roman"/>
                <a:ea typeface="Times New Roman"/>
                <a:cs typeface="Times New Roman"/>
                <a:sym typeface="Times New Roman"/>
              </a:rPr>
              <a:t>Discuss the pathology, clinical features and management of AOM</a:t>
            </a:r>
            <a:endParaRPr sz="1300">
              <a:latin typeface="Times New Roman"/>
              <a:ea typeface="Times New Roman"/>
              <a:cs typeface="Times New Roman"/>
              <a:sym typeface="Times New Roman"/>
            </a:endParaRPr>
          </a:p>
        </p:txBody>
      </p:sp>
      <p:sp>
        <p:nvSpPr>
          <p:cNvPr id="57" name="Google Shape;57;p13"/>
          <p:cNvSpPr/>
          <p:nvPr/>
        </p:nvSpPr>
        <p:spPr>
          <a:xfrm>
            <a:off x="47550" y="1349025"/>
            <a:ext cx="1695600" cy="394500"/>
          </a:xfrm>
          <a:prstGeom prst="rect">
            <a:avLst/>
          </a:prstGeom>
          <a:solidFill>
            <a:srgbClr val="8AB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600">
                <a:solidFill>
                  <a:srgbClr val="FFFFFF"/>
                </a:solidFill>
                <a:latin typeface="Arvo"/>
                <a:ea typeface="Arvo"/>
                <a:cs typeface="Arvo"/>
                <a:sym typeface="Arvo"/>
              </a:rPr>
              <a:t>Objectives:</a:t>
            </a:r>
            <a:endParaRPr b="1" sz="1600">
              <a:solidFill>
                <a:srgbClr val="FFFFFF"/>
              </a:solidFill>
              <a:latin typeface="Arvo"/>
              <a:ea typeface="Arvo"/>
              <a:cs typeface="Arvo"/>
              <a:sym typeface="Arvo"/>
            </a:endParaRPr>
          </a:p>
        </p:txBody>
      </p:sp>
      <p:sp>
        <p:nvSpPr>
          <p:cNvPr id="58" name="Google Shape;58;p13"/>
          <p:cNvSpPr txBox="1"/>
          <p:nvPr/>
        </p:nvSpPr>
        <p:spPr>
          <a:xfrm>
            <a:off x="381450" y="4896100"/>
            <a:ext cx="3999600" cy="127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ar">
                <a:solidFill>
                  <a:srgbClr val="3D85C6"/>
                </a:solidFill>
                <a:latin typeface="Times New Roman"/>
                <a:ea typeface="Times New Roman"/>
                <a:cs typeface="Times New Roman"/>
                <a:sym typeface="Times New Roman"/>
              </a:rPr>
              <a:t>Resources: </a:t>
            </a:r>
            <a:r>
              <a:rPr lang="ar" sz="1200">
                <a:latin typeface="Times New Roman"/>
                <a:ea typeface="Times New Roman"/>
                <a:cs typeface="Times New Roman"/>
                <a:sym typeface="Times New Roman"/>
              </a:rPr>
              <a:t>Team 436, Slides</a:t>
            </a:r>
            <a:endParaRPr sz="1200">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ar">
                <a:solidFill>
                  <a:srgbClr val="3D85C6"/>
                </a:solidFill>
                <a:latin typeface="Times New Roman"/>
                <a:ea typeface="Times New Roman"/>
                <a:cs typeface="Times New Roman"/>
                <a:sym typeface="Times New Roman"/>
              </a:rPr>
              <a:t>Done by: </a:t>
            </a:r>
            <a:r>
              <a:rPr lang="ar" sz="1200">
                <a:latin typeface="Times New Roman"/>
                <a:ea typeface="Times New Roman"/>
                <a:cs typeface="Times New Roman"/>
                <a:sym typeface="Times New Roman"/>
              </a:rPr>
              <a:t>Saleh Mahjoub, Abdulrahman Almotairi</a:t>
            </a:r>
            <a:endParaRPr sz="1200">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ar">
                <a:solidFill>
                  <a:srgbClr val="3D85C6"/>
                </a:solidFill>
                <a:latin typeface="Times New Roman"/>
                <a:ea typeface="Times New Roman"/>
                <a:cs typeface="Times New Roman"/>
                <a:sym typeface="Times New Roman"/>
              </a:rPr>
              <a:t>Edited by:</a:t>
            </a:r>
            <a:endParaRPr>
              <a:solidFill>
                <a:srgbClr val="3D85C6"/>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ar">
                <a:solidFill>
                  <a:srgbClr val="3D85C6"/>
                </a:solidFill>
                <a:latin typeface="Times New Roman"/>
                <a:ea typeface="Times New Roman"/>
                <a:cs typeface="Times New Roman"/>
                <a:sym typeface="Times New Roman"/>
              </a:rPr>
              <a:t>Revised by: </a:t>
            </a:r>
            <a:r>
              <a:rPr lang="ar" sz="1200">
                <a:solidFill>
                  <a:schemeClr val="dk1"/>
                </a:solidFill>
                <a:latin typeface="Times New Roman"/>
                <a:ea typeface="Times New Roman"/>
                <a:cs typeface="Times New Roman"/>
                <a:sym typeface="Times New Roman"/>
              </a:rPr>
              <a:t>Naif Almutairi</a:t>
            </a:r>
            <a:endParaRPr>
              <a:solidFill>
                <a:srgbClr val="3D85C6"/>
              </a:solidFill>
              <a:latin typeface="Times New Roman"/>
              <a:ea typeface="Times New Roman"/>
              <a:cs typeface="Times New Roman"/>
              <a:sym typeface="Times New Roman"/>
            </a:endParaRPr>
          </a:p>
        </p:txBody>
      </p:sp>
      <p:sp>
        <p:nvSpPr>
          <p:cNvPr id="59" name="Google Shape;59;p13"/>
          <p:cNvSpPr txBox="1"/>
          <p:nvPr/>
        </p:nvSpPr>
        <p:spPr>
          <a:xfrm>
            <a:off x="854850" y="6315650"/>
            <a:ext cx="31170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a:latin typeface="Times New Roman"/>
                <a:ea typeface="Times New Roman"/>
                <a:cs typeface="Times New Roman"/>
                <a:sym typeface="Times New Roman"/>
              </a:rPr>
              <a:t>[ Color index: </a:t>
            </a:r>
            <a:r>
              <a:rPr lang="ar">
                <a:solidFill>
                  <a:srgbClr val="E03535"/>
                </a:solidFill>
                <a:latin typeface="Times New Roman"/>
                <a:ea typeface="Times New Roman"/>
                <a:cs typeface="Times New Roman"/>
                <a:sym typeface="Times New Roman"/>
              </a:rPr>
              <a:t>Important </a:t>
            </a:r>
            <a:r>
              <a:rPr lang="ar">
                <a:latin typeface="Times New Roman"/>
                <a:ea typeface="Times New Roman"/>
                <a:cs typeface="Times New Roman"/>
                <a:sym typeface="Times New Roman"/>
              </a:rPr>
              <a:t>| </a:t>
            </a:r>
            <a:r>
              <a:rPr lang="ar">
                <a:solidFill>
                  <a:srgbClr val="6AA84F"/>
                </a:solidFill>
                <a:latin typeface="Times New Roman"/>
                <a:ea typeface="Times New Roman"/>
                <a:cs typeface="Times New Roman"/>
                <a:sym typeface="Times New Roman"/>
              </a:rPr>
              <a:t>Notes </a:t>
            </a:r>
            <a:r>
              <a:rPr lang="ar">
                <a:latin typeface="Times New Roman"/>
                <a:ea typeface="Times New Roman"/>
                <a:cs typeface="Times New Roman"/>
                <a:sym typeface="Times New Roman"/>
              </a:rPr>
              <a:t>| </a:t>
            </a:r>
            <a:r>
              <a:rPr lang="ar">
                <a:solidFill>
                  <a:srgbClr val="B7B7B7"/>
                </a:solidFill>
                <a:latin typeface="Times New Roman"/>
                <a:ea typeface="Times New Roman"/>
                <a:cs typeface="Times New Roman"/>
                <a:sym typeface="Times New Roman"/>
              </a:rPr>
              <a:t>Extra </a:t>
            </a:r>
            <a:r>
              <a:rPr lang="ar">
                <a:latin typeface="Times New Roman"/>
                <a:ea typeface="Times New Roman"/>
                <a:cs typeface="Times New Roman"/>
                <a:sym typeface="Times New Roman"/>
              </a:rPr>
              <a:t>]</a:t>
            </a:r>
            <a:endParaRPr>
              <a:latin typeface="Times New Roman"/>
              <a:ea typeface="Times New Roman"/>
              <a:cs typeface="Times New Roman"/>
              <a:sym typeface="Times New Roman"/>
            </a:endParaRPr>
          </a:p>
        </p:txBody>
      </p:sp>
      <p:pic>
        <p:nvPicPr>
          <p:cNvPr id="60" name="Google Shape;60;p13"/>
          <p:cNvPicPr preferRelativeResize="0"/>
          <p:nvPr/>
        </p:nvPicPr>
        <p:blipFill rotWithShape="1">
          <a:blip r:embed="rId4">
            <a:alphaModFix/>
          </a:blip>
          <a:srcRect b="6883" l="12700" r="19091" t="5871"/>
          <a:stretch/>
        </p:blipFill>
        <p:spPr>
          <a:xfrm>
            <a:off x="101075" y="86375"/>
            <a:ext cx="1071498" cy="96434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5" name="Shape 155"/>
        <p:cNvGrpSpPr/>
        <p:nvPr/>
      </p:nvGrpSpPr>
      <p:grpSpPr>
        <a:xfrm>
          <a:off x="0" y="0"/>
          <a:ext cx="0" cy="0"/>
          <a:chOff x="0" y="0"/>
          <a:chExt cx="0" cy="0"/>
        </a:xfrm>
      </p:grpSpPr>
      <p:sp>
        <p:nvSpPr>
          <p:cNvPr id="156" name="Google Shape;156;p22"/>
          <p:cNvSpPr txBox="1"/>
          <p:nvPr>
            <p:ph idx="12" type="sldNum"/>
          </p:nvPr>
        </p:nvSpPr>
        <p:spPr>
          <a:xfrm>
            <a:off x="4271975" y="6661550"/>
            <a:ext cx="3924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157" name="Google Shape;157;p22"/>
          <p:cNvSpPr txBox="1"/>
          <p:nvPr/>
        </p:nvSpPr>
        <p:spPr>
          <a:xfrm>
            <a:off x="28650" y="0"/>
            <a:ext cx="4705200" cy="4686300"/>
          </a:xfrm>
          <a:prstGeom prst="rect">
            <a:avLst/>
          </a:prstGeom>
          <a:noFill/>
          <a:ln cap="flat" cmpd="sng" w="9525">
            <a:solidFill>
              <a:srgbClr val="B6D7A8"/>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 Inner canal:</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 Consist of cochlea has two window (round&amp;oval ) , and semicircular canal</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 Membranous part Why its important ?. here is Scala vestibule ,media and tympani</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 Inside the membranous peart is fluid (indolium) inside it there is crystal “calcium tubercles “ inside each semi-circular canal . They give the sense of going up &amp; down depending on gravity</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 Like in BPV( benign positional vertigo) in people who had road traffic accident or prolonged surgery and during transportation the head has been shaken forcefully. Trauma to the head concussion of the inner ear</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 فیها مادتنین وحدة سایلة وتحتها مادة جیلاینه. البارتكلز موجودة في المادة الجیلاتینیة حیث لما تلفین راسك تتحرك بشویش اذا طلعت من المادة الجیلاتینة وصارت تسبح في المادة السائلة .وش یصیر؟ مع اي حركة تحسین ان الدنیا تقلب وتدور مثلا لما تتروش وترفع راسها فوق تقول الدنیا تقلب على ورا أو ولما تنزل تربط الجزمة الدنیا تلف تقعد لها دقیقة كانها في ملاهي.</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 so we do maneuvers to put them back in place ( epley maneuvers )</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 المانوفرز منتو مطالبین تعرفون كیف تتسوى بس حلو تفهمون معناها, نثبت الراس على حسب السمي سیركلر كنال ونلف 45 درجة وننزلة تحت السریر نشوف اذا عنده سنتاقمس او لا العین والاذن مشتبكین مع بعض high very is reflex ocular-vestibulo فلما یصیر عندنا اي امبالس للكرستلز نشوف النستاقمس بعده اتهدا ونغیر البوزشن نرجعها مكانها لما نعید التست وماطلعت النستاقمس معناها انها تعدلت</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 So its not medical treatment its re-positioning</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 Scala media has ticlorial membrane and hair cells so with the fluid movement itw will move and produce sound</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 Each part of the inner ear has sensory organ ‘’important’’</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 In the utricle and saccule we have organ that moves and cause inflation and deflation with up &amp; down movement its called Macula</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 semicircular canal has bulla at the end that had crystal</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 the lateral Semicircular canal is the most prominent one so it’s the first can be effected by diseases because the most close to external so any ear diseases that eat the bone or cholesteatoma it is the first to be effected.</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 So what will happen ( for the vestibule ) once we have stimulation its goes to the brain stem the to the brain it gives two part one to the spine and one to the oracular muscle</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 So we have nystagmus and imbalance this is for the vestibule</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 So how can I know that its only vestibular diseases?</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 We know balance is dependent on three thing : proprioception ( joint &amp; muscle) &amp; vision &amp; vestibule Stand on pillow or spongy thing and close the eye .you are testing the vestibule alone you. If you did not find anything you can ask him to step. It is called “Vocada test”.One of the vestibular examination</a:t>
            </a:r>
            <a:endParaRPr sz="900">
              <a:solidFill>
                <a:srgbClr val="B7B7B7"/>
              </a:solidFill>
              <a:latin typeface="Times New Roman"/>
              <a:ea typeface="Times New Roman"/>
              <a:cs typeface="Times New Roman"/>
              <a:sym typeface="Times New Roman"/>
            </a:endParaRPr>
          </a:p>
        </p:txBody>
      </p:sp>
      <p:sp>
        <p:nvSpPr>
          <p:cNvPr id="158" name="Google Shape;158;p22"/>
          <p:cNvSpPr txBox="1"/>
          <p:nvPr/>
        </p:nvSpPr>
        <p:spPr>
          <a:xfrm>
            <a:off x="85725" y="4834150"/>
            <a:ext cx="4457700" cy="1481100"/>
          </a:xfrm>
          <a:prstGeom prst="rect">
            <a:avLst/>
          </a:prstGeom>
          <a:noFill/>
          <a:ln cap="flat" cmpd="sng" w="9525">
            <a:solidFill>
              <a:srgbClr val="B6D7A8"/>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Function of the inner ear:</a:t>
            </a:r>
            <a:endParaRPr sz="900">
              <a:solidFill>
                <a:srgbClr val="B7B7B7"/>
              </a:solidFill>
              <a:latin typeface="Times New Roman"/>
              <a:ea typeface="Times New Roman"/>
              <a:cs typeface="Times New Roman"/>
              <a:sym typeface="Times New Roman"/>
            </a:endParaRPr>
          </a:p>
          <a:p>
            <a:pPr indent="-285750" lvl="0" marL="457200" rtl="0" algn="l">
              <a:spcBef>
                <a:spcPts val="0"/>
              </a:spcBef>
              <a:spcAft>
                <a:spcPts val="0"/>
              </a:spcAft>
              <a:buClr>
                <a:srgbClr val="B7B7B7"/>
              </a:buClr>
              <a:buSzPts val="900"/>
              <a:buFont typeface="Times New Roman"/>
              <a:buChar char="●"/>
            </a:pPr>
            <a:r>
              <a:rPr lang="ar" sz="900">
                <a:solidFill>
                  <a:srgbClr val="B7B7B7"/>
                </a:solidFill>
                <a:latin typeface="Times New Roman"/>
                <a:ea typeface="Times New Roman"/>
                <a:cs typeface="Times New Roman"/>
                <a:sym typeface="Times New Roman"/>
              </a:rPr>
              <a:t>Hearing Function: ○ Transduction of sound to action potentials Some cases they have the round window closed, once we open it they listen.</a:t>
            </a:r>
            <a:endParaRPr sz="900">
              <a:solidFill>
                <a:srgbClr val="B7B7B7"/>
              </a:solidFill>
              <a:latin typeface="Times New Roman"/>
              <a:ea typeface="Times New Roman"/>
              <a:cs typeface="Times New Roman"/>
              <a:sym typeface="Times New Roman"/>
            </a:endParaRPr>
          </a:p>
          <a:p>
            <a:pPr indent="-285750" lvl="0" marL="457200" rtl="0" algn="l">
              <a:spcBef>
                <a:spcPts val="0"/>
              </a:spcBef>
              <a:spcAft>
                <a:spcPts val="0"/>
              </a:spcAft>
              <a:buClr>
                <a:srgbClr val="B7B7B7"/>
              </a:buClr>
              <a:buSzPts val="900"/>
              <a:buFont typeface="Times New Roman"/>
              <a:buChar char="●"/>
            </a:pPr>
            <a:r>
              <a:rPr lang="ar" sz="900">
                <a:solidFill>
                  <a:srgbClr val="B7B7B7"/>
                </a:solidFill>
                <a:latin typeface="Times New Roman"/>
                <a:ea typeface="Times New Roman"/>
                <a:cs typeface="Times New Roman"/>
                <a:sym typeface="Times New Roman"/>
              </a:rPr>
              <a:t>Vestibular Function :</a:t>
            </a:r>
            <a:endParaRPr sz="900">
              <a:solidFill>
                <a:srgbClr val="B7B7B7"/>
              </a:solidFill>
              <a:latin typeface="Times New Roman"/>
              <a:ea typeface="Times New Roman"/>
              <a:cs typeface="Times New Roman"/>
              <a:sym typeface="Times New Roman"/>
            </a:endParaRPr>
          </a:p>
          <a:p>
            <a:pPr indent="-285750" lvl="0" marL="457200" rtl="0" algn="l">
              <a:spcBef>
                <a:spcPts val="0"/>
              </a:spcBef>
              <a:spcAft>
                <a:spcPts val="0"/>
              </a:spcAft>
              <a:buClr>
                <a:srgbClr val="B7B7B7"/>
              </a:buClr>
              <a:buSzPts val="900"/>
              <a:buFont typeface="Times New Roman"/>
              <a:buChar char="◆"/>
            </a:pPr>
            <a:r>
              <a:rPr lang="ar" sz="900">
                <a:solidFill>
                  <a:srgbClr val="B7B7B7"/>
                </a:solidFill>
                <a:latin typeface="Times New Roman"/>
                <a:ea typeface="Times New Roman"/>
                <a:cs typeface="Times New Roman"/>
                <a:sym typeface="Times New Roman"/>
              </a:rPr>
              <a:t>Participate in maintaining body balance, the mechanisms of maintaining body balance: (see up for more info)</a:t>
            </a:r>
            <a:endParaRPr sz="900">
              <a:solidFill>
                <a:srgbClr val="B7B7B7"/>
              </a:solidFill>
              <a:latin typeface="Times New Roman"/>
              <a:ea typeface="Times New Roman"/>
              <a:cs typeface="Times New Roman"/>
              <a:sym typeface="Times New Roman"/>
            </a:endParaRPr>
          </a:p>
          <a:p>
            <a:pPr indent="-285750" lvl="0" marL="457200" rtl="0" algn="l">
              <a:spcBef>
                <a:spcPts val="0"/>
              </a:spcBef>
              <a:spcAft>
                <a:spcPts val="0"/>
              </a:spcAft>
              <a:buClr>
                <a:srgbClr val="B7B7B7"/>
              </a:buClr>
              <a:buSzPts val="900"/>
              <a:buFont typeface="Times New Roman"/>
              <a:buChar char="◆"/>
            </a:pPr>
            <a:r>
              <a:rPr lang="ar" sz="900">
                <a:solidFill>
                  <a:srgbClr val="B7B7B7"/>
                </a:solidFill>
                <a:latin typeface="Times New Roman"/>
                <a:ea typeface="Times New Roman"/>
                <a:cs typeface="Times New Roman"/>
                <a:sym typeface="Times New Roman"/>
              </a:rPr>
              <a:t>Brain stem: is the center of balance. It’s connected to:</a:t>
            </a:r>
            <a:endParaRPr sz="900">
              <a:solidFill>
                <a:srgbClr val="B7B7B7"/>
              </a:solidFill>
              <a:latin typeface="Times New Roman"/>
              <a:ea typeface="Times New Roman"/>
              <a:cs typeface="Times New Roman"/>
              <a:sym typeface="Times New Roman"/>
            </a:endParaRPr>
          </a:p>
          <a:p>
            <a:pPr indent="-285750" lvl="0" marL="457200" rtl="0" algn="l">
              <a:spcBef>
                <a:spcPts val="0"/>
              </a:spcBef>
              <a:spcAft>
                <a:spcPts val="0"/>
              </a:spcAft>
              <a:buClr>
                <a:srgbClr val="B7B7B7"/>
              </a:buClr>
              <a:buSzPts val="900"/>
              <a:buFont typeface="Times New Roman"/>
              <a:buChar char="-"/>
            </a:pPr>
            <a:r>
              <a:rPr lang="ar" sz="900">
                <a:solidFill>
                  <a:srgbClr val="B7B7B7"/>
                </a:solidFill>
                <a:latin typeface="Times New Roman"/>
                <a:ea typeface="Times New Roman"/>
                <a:cs typeface="Times New Roman"/>
                <a:sym typeface="Times New Roman"/>
              </a:rPr>
              <a:t>Cerebellum to coordinate muscle tone and Cerebral cortex for the feeling of space.</a:t>
            </a:r>
            <a:endParaRPr sz="900">
              <a:solidFill>
                <a:srgbClr val="B7B7B7"/>
              </a:solidFill>
              <a:latin typeface="Times New Roman"/>
              <a:ea typeface="Times New Roman"/>
              <a:cs typeface="Times New Roman"/>
              <a:sym typeface="Times New Roman"/>
            </a:endParaRPr>
          </a:p>
          <a:p>
            <a:pPr indent="-285750" lvl="0" marL="457200" rtl="0" algn="l">
              <a:spcBef>
                <a:spcPts val="0"/>
              </a:spcBef>
              <a:spcAft>
                <a:spcPts val="0"/>
              </a:spcAft>
              <a:buClr>
                <a:srgbClr val="B7B7B7"/>
              </a:buClr>
              <a:buSzPts val="900"/>
              <a:buFont typeface="Times New Roman"/>
              <a:buChar char="-"/>
            </a:pPr>
            <a:r>
              <a:rPr lang="ar" sz="900">
                <a:solidFill>
                  <a:srgbClr val="B7B7B7"/>
                </a:solidFill>
                <a:latin typeface="Times New Roman"/>
                <a:ea typeface="Times New Roman"/>
                <a:cs typeface="Times New Roman"/>
                <a:sym typeface="Times New Roman"/>
              </a:rPr>
              <a:t>Input: Proprioceptive (sensation), Visual and Vestibular</a:t>
            </a:r>
            <a:endParaRPr sz="900">
              <a:solidFill>
                <a:srgbClr val="B7B7B7"/>
              </a:solidFill>
              <a:latin typeface="Times New Roman"/>
              <a:ea typeface="Times New Roman"/>
              <a:cs typeface="Times New Roman"/>
              <a:sym typeface="Times New Roman"/>
            </a:endParaRPr>
          </a:p>
          <a:p>
            <a:pPr indent="-285750" lvl="0" marL="457200" rtl="0" algn="l">
              <a:spcBef>
                <a:spcPts val="0"/>
              </a:spcBef>
              <a:spcAft>
                <a:spcPts val="0"/>
              </a:spcAft>
              <a:buClr>
                <a:srgbClr val="B7B7B7"/>
              </a:buClr>
              <a:buSzPts val="900"/>
              <a:buFont typeface="Times New Roman"/>
              <a:buChar char="-"/>
            </a:pPr>
            <a:r>
              <a:rPr lang="ar" sz="900">
                <a:solidFill>
                  <a:srgbClr val="B7B7B7"/>
                </a:solidFill>
                <a:latin typeface="Times New Roman"/>
                <a:ea typeface="Times New Roman"/>
                <a:cs typeface="Times New Roman"/>
                <a:sym typeface="Times New Roman"/>
              </a:rPr>
              <a:t>Output: gives information to: Postural muscles and Ocular muscle</a:t>
            </a:r>
            <a:endParaRPr sz="900">
              <a:solidFill>
                <a:srgbClr val="B7B7B7"/>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2" name="Shape 162"/>
        <p:cNvGrpSpPr/>
        <p:nvPr/>
      </p:nvGrpSpPr>
      <p:grpSpPr>
        <a:xfrm>
          <a:off x="0" y="0"/>
          <a:ext cx="0" cy="0"/>
          <a:chOff x="0" y="0"/>
          <a:chExt cx="0" cy="0"/>
        </a:xfrm>
      </p:grpSpPr>
      <p:sp>
        <p:nvSpPr>
          <p:cNvPr id="163" name="Google Shape;163;p23"/>
          <p:cNvSpPr txBox="1"/>
          <p:nvPr>
            <p:ph idx="12" type="sldNum"/>
          </p:nvPr>
        </p:nvSpPr>
        <p:spPr>
          <a:xfrm>
            <a:off x="4229100" y="6661550"/>
            <a:ext cx="4353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164" name="Google Shape;164;p23"/>
          <p:cNvSpPr txBox="1"/>
          <p:nvPr/>
        </p:nvSpPr>
        <p:spPr>
          <a:xfrm>
            <a:off x="19050" y="40700"/>
            <a:ext cx="4657800" cy="3938700"/>
          </a:xfrm>
          <a:prstGeom prst="rect">
            <a:avLst/>
          </a:prstGeom>
          <a:noFill/>
          <a:ln cap="flat" cmpd="sng" w="9525">
            <a:solidFill>
              <a:srgbClr val="B6D7A8"/>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B7B7B7"/>
                </a:solidFill>
                <a:latin typeface="Times New Roman"/>
                <a:ea typeface="Times New Roman"/>
                <a:cs typeface="Times New Roman"/>
                <a:sym typeface="Times New Roman"/>
              </a:rPr>
              <a:t>Utricle &amp; saccule and cristae of the Semicircular canals:</a:t>
            </a:r>
            <a:endParaRPr sz="10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How many factors our balance depends on?</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1- </a:t>
            </a:r>
            <a:r>
              <a:rPr lang="ar" sz="900">
                <a:solidFill>
                  <a:srgbClr val="B7B7B7"/>
                </a:solidFill>
                <a:latin typeface="Times New Roman"/>
                <a:ea typeface="Times New Roman"/>
                <a:cs typeface="Times New Roman"/>
                <a:sym typeface="Times New Roman"/>
              </a:rPr>
              <a:t>cerebellum.  2- vision.  3- proprioception</a:t>
            </a:r>
            <a:endParaRPr sz="900">
              <a:solidFill>
                <a:srgbClr val="B7B7B7"/>
              </a:solidFill>
              <a:latin typeface="Times New Roman"/>
              <a:ea typeface="Times New Roman"/>
              <a:cs typeface="Times New Roman"/>
              <a:sym typeface="Times New Roman"/>
            </a:endParaRPr>
          </a:p>
          <a:p>
            <a:pPr indent="-285750" lvl="0" marL="457200" rtl="0" algn="l">
              <a:spcBef>
                <a:spcPts val="0"/>
              </a:spcBef>
              <a:spcAft>
                <a:spcPts val="0"/>
              </a:spcAft>
              <a:buClr>
                <a:srgbClr val="B7B7B7"/>
              </a:buClr>
              <a:buSzPts val="900"/>
              <a:buFont typeface="Times New Roman"/>
              <a:buChar char="●"/>
            </a:pPr>
            <a:r>
              <a:rPr lang="ar" sz="900">
                <a:solidFill>
                  <a:srgbClr val="B7B7B7"/>
                </a:solidFill>
                <a:latin typeface="Times New Roman"/>
                <a:ea typeface="Times New Roman"/>
                <a:cs typeface="Times New Roman"/>
                <a:sym typeface="Times New Roman"/>
              </a:rPr>
              <a:t>So, you have to make sure when someone came to you with imbalance it’s not b/c of the cerebellum by testing it, then roll out the (peripheral) proprioception</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Testing the vision &gt; by closing the eye - Testing the proprioception &gt; by asking him - to stand on sponge When you do so (closing the pt. Eyes and making him stand on sponge) you’re eliminating the vision and the proprioception effects and after it you can make sure you’re testing only the vestibule.</a:t>
            </a:r>
            <a:endParaRPr sz="900">
              <a:solidFill>
                <a:srgbClr val="B7B7B7"/>
              </a:solidFill>
              <a:latin typeface="Times New Roman"/>
              <a:ea typeface="Times New Roman"/>
              <a:cs typeface="Times New Roman"/>
              <a:sym typeface="Times New Roman"/>
            </a:endParaRPr>
          </a:p>
          <a:p>
            <a:pPr indent="-285750" lvl="0" marL="457200" rtl="0" algn="l">
              <a:spcBef>
                <a:spcPts val="0"/>
              </a:spcBef>
              <a:spcAft>
                <a:spcPts val="0"/>
              </a:spcAft>
              <a:buClr>
                <a:srgbClr val="B7B7B7"/>
              </a:buClr>
              <a:buSzPts val="900"/>
              <a:buFont typeface="Times New Roman"/>
              <a:buChar char="●"/>
            </a:pPr>
            <a:r>
              <a:rPr lang="ar" sz="900">
                <a:solidFill>
                  <a:srgbClr val="B7B7B7"/>
                </a:solidFill>
                <a:latin typeface="Times New Roman"/>
                <a:ea typeface="Times New Roman"/>
                <a:cs typeface="Times New Roman"/>
                <a:sym typeface="Times New Roman"/>
              </a:rPr>
              <a:t>In case of dizziness related to ear problem; it’s either due to effect in the vestibular nerve (called -vestibular neuritis due to URI) or Benign positional vertigo ( inside the vestibule there are fluid and gelatinous material that has Ca particles within it ; with minor trauma or any minor head concussion these Ca particles will go out from the gelatinous material to the fluid &gt; once the pt. Moves his head up &gt; movement of these Ca particles rapidly “when it was in the gelatinous material its movement was slowly” &gt; vertigo not imbalance &gt; treated by repositioning exercise after checking the type of nystagmus “horizontal = lateral Semicircular canal , rotatory= superior (geogravic) and posterior (ageogravic) (Semicircular canals the pt. have</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B7B7B7"/>
                </a:solidFill>
                <a:latin typeface="Times New Roman"/>
                <a:ea typeface="Times New Roman"/>
                <a:cs typeface="Times New Roman"/>
                <a:sym typeface="Times New Roman"/>
              </a:rPr>
              <a:t>Cochlea:</a:t>
            </a:r>
            <a:endParaRPr sz="10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The cochlea is divided into 3 rooms (scala tympani, scala (media, scala vestibuli)</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Most important is scala media; where hearing takes place.</a:t>
            </a:r>
            <a:endParaRPr sz="900">
              <a:solidFill>
                <a:srgbClr val="B7B7B7"/>
              </a:solidFill>
              <a:latin typeface="Times New Roman"/>
              <a:ea typeface="Times New Roman"/>
              <a:cs typeface="Times New Roman"/>
              <a:sym typeface="Times New Roman"/>
            </a:endParaRPr>
          </a:p>
          <a:p>
            <a:pPr indent="-285750" lvl="0" marL="457200" rtl="0" algn="l">
              <a:spcBef>
                <a:spcPts val="0"/>
              </a:spcBef>
              <a:spcAft>
                <a:spcPts val="0"/>
              </a:spcAft>
              <a:buClr>
                <a:srgbClr val="B7B7B7"/>
              </a:buClr>
              <a:buSzPts val="900"/>
              <a:buFont typeface="Times New Roman"/>
              <a:buChar char="-"/>
            </a:pPr>
            <a:r>
              <a:rPr lang="ar" sz="900">
                <a:solidFill>
                  <a:srgbClr val="B7B7B7"/>
                </a:solidFill>
                <a:latin typeface="Times New Roman"/>
                <a:ea typeface="Times New Roman"/>
                <a:cs typeface="Times New Roman"/>
                <a:sym typeface="Times New Roman"/>
              </a:rPr>
              <a:t>It contains hair cells and tectorial membrane.</a:t>
            </a:r>
            <a:endParaRPr sz="900">
              <a:solidFill>
                <a:srgbClr val="B7B7B7"/>
              </a:solidFill>
              <a:latin typeface="Times New Roman"/>
              <a:ea typeface="Times New Roman"/>
              <a:cs typeface="Times New Roman"/>
              <a:sym typeface="Times New Roman"/>
            </a:endParaRPr>
          </a:p>
          <a:p>
            <a:pPr indent="-285750" lvl="0" marL="457200" rtl="0" algn="l">
              <a:spcBef>
                <a:spcPts val="0"/>
              </a:spcBef>
              <a:spcAft>
                <a:spcPts val="0"/>
              </a:spcAft>
              <a:buClr>
                <a:srgbClr val="B7B7B7"/>
              </a:buClr>
              <a:buSzPts val="900"/>
              <a:buFont typeface="Times New Roman"/>
              <a:buChar char="-"/>
            </a:pPr>
            <a:r>
              <a:rPr lang="ar" sz="900">
                <a:solidFill>
                  <a:srgbClr val="B7B7B7"/>
                </a:solidFill>
                <a:latin typeface="Times New Roman"/>
                <a:ea typeface="Times New Roman"/>
                <a:cs typeface="Times New Roman"/>
                <a:sym typeface="Times New Roman"/>
              </a:rPr>
              <a:t>The sounds wave vibrate the Tympanic membrane -&gt; the ossicles move ( stapes act as a pistol in scala vestibuli) it pushes the fluid away , and at the apical part (helicotrema) the fluid back to scala media so the wave of fluid will push the hair cells in it and it will touch tectorial membrane and will produce electrical stimulus and pass it to through the spiral ganglion to the 8th nerve.</a:t>
            </a:r>
            <a:endParaRPr sz="900">
              <a:solidFill>
                <a:srgbClr val="B7B7B7"/>
              </a:solidFill>
              <a:latin typeface="Times New Roman"/>
              <a:ea typeface="Times New Roman"/>
              <a:cs typeface="Times New Roman"/>
              <a:sym typeface="Times New Roman"/>
            </a:endParaRPr>
          </a:p>
        </p:txBody>
      </p:sp>
      <p:sp>
        <p:nvSpPr>
          <p:cNvPr id="165" name="Google Shape;165;p23"/>
          <p:cNvSpPr txBox="1"/>
          <p:nvPr/>
        </p:nvSpPr>
        <p:spPr>
          <a:xfrm>
            <a:off x="19050" y="4954063"/>
            <a:ext cx="3052800" cy="457200"/>
          </a:xfrm>
          <a:prstGeom prst="rect">
            <a:avLst/>
          </a:prstGeom>
          <a:noFill/>
          <a:ln cap="flat" cmpd="sng" w="9525">
            <a:solidFill>
              <a:srgbClr val="B6D7A8"/>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900">
                <a:solidFill>
                  <a:srgbClr val="BF9000"/>
                </a:solidFill>
                <a:latin typeface="Times New Roman"/>
                <a:ea typeface="Times New Roman"/>
                <a:cs typeface="Times New Roman"/>
                <a:sym typeface="Times New Roman"/>
              </a:rPr>
              <a:t>Sound of High frequency affects the basal portion of Cochlea</a:t>
            </a:r>
            <a:endParaRPr sz="900">
              <a:solidFill>
                <a:srgbClr val="BF9000"/>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F9000"/>
                </a:solidFill>
                <a:latin typeface="Times New Roman"/>
                <a:ea typeface="Times New Roman"/>
                <a:cs typeface="Times New Roman"/>
                <a:sym typeface="Times New Roman"/>
              </a:rPr>
              <a:t>Sounds of Low frequency affect the apical portion of Cochlea</a:t>
            </a:r>
            <a:endParaRPr sz="900">
              <a:solidFill>
                <a:srgbClr val="BF9000"/>
              </a:solidFill>
              <a:latin typeface="Times New Roman"/>
              <a:ea typeface="Times New Roman"/>
              <a:cs typeface="Times New Roman"/>
              <a:sym typeface="Times New Roman"/>
            </a:endParaRPr>
          </a:p>
        </p:txBody>
      </p:sp>
      <p:pic>
        <p:nvPicPr>
          <p:cNvPr id="166" name="Google Shape;166;p23"/>
          <p:cNvPicPr preferRelativeResize="0"/>
          <p:nvPr/>
        </p:nvPicPr>
        <p:blipFill rotWithShape="1">
          <a:blip r:embed="rId4">
            <a:alphaModFix/>
          </a:blip>
          <a:srcRect b="56180" l="60684" r="1100" t="38371"/>
          <a:stretch/>
        </p:blipFill>
        <p:spPr>
          <a:xfrm>
            <a:off x="3122675" y="4855362"/>
            <a:ext cx="1304925" cy="654623"/>
          </a:xfrm>
          <a:prstGeom prst="rect">
            <a:avLst/>
          </a:prstGeom>
          <a:noFill/>
          <a:ln>
            <a:noFill/>
          </a:ln>
        </p:spPr>
      </p:pic>
      <p:pic>
        <p:nvPicPr>
          <p:cNvPr id="167" name="Google Shape;167;p23"/>
          <p:cNvPicPr preferRelativeResize="0"/>
          <p:nvPr/>
        </p:nvPicPr>
        <p:blipFill>
          <a:blip r:embed="rId5">
            <a:alphaModFix/>
          </a:blip>
          <a:stretch>
            <a:fillRect/>
          </a:stretch>
        </p:blipFill>
        <p:spPr>
          <a:xfrm>
            <a:off x="2961700" y="5477663"/>
            <a:ext cx="1626875" cy="1591025"/>
          </a:xfrm>
          <a:prstGeom prst="rect">
            <a:avLst/>
          </a:prstGeom>
          <a:noFill/>
          <a:ln>
            <a:noFill/>
          </a:ln>
        </p:spPr>
      </p:pic>
      <p:sp>
        <p:nvSpPr>
          <p:cNvPr id="168" name="Google Shape;168;p23"/>
          <p:cNvSpPr txBox="1"/>
          <p:nvPr/>
        </p:nvSpPr>
        <p:spPr>
          <a:xfrm>
            <a:off x="135775" y="5884975"/>
            <a:ext cx="2586000" cy="776400"/>
          </a:xfrm>
          <a:prstGeom prst="rect">
            <a:avLst/>
          </a:prstGeom>
          <a:noFill/>
          <a:ln cap="flat" cmpd="sng" w="9525">
            <a:solidFill>
              <a:srgbClr val="B6D7A8"/>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6AA84F"/>
                </a:solidFill>
                <a:latin typeface="Times New Roman"/>
                <a:ea typeface="Times New Roman"/>
                <a:cs typeface="Times New Roman"/>
                <a:sym typeface="Times New Roman"/>
              </a:rPr>
              <a:t>➢ Blood supply of inner ear:</a:t>
            </a:r>
            <a:endParaRPr sz="10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6AA84F"/>
                </a:solidFill>
                <a:latin typeface="Times New Roman"/>
                <a:ea typeface="Times New Roman"/>
                <a:cs typeface="Times New Roman"/>
                <a:sym typeface="Times New Roman"/>
              </a:rPr>
              <a:t>● Anterior inferior cerebellar artery →Labyrinthine artery→ common cochlear and anterior vestibular</a:t>
            </a:r>
            <a:endParaRPr sz="9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t/>
            </a:r>
            <a:endParaRPr sz="900">
              <a:solidFill>
                <a:srgbClr val="B7B7B7"/>
              </a:solidFill>
              <a:latin typeface="Times New Roman"/>
              <a:ea typeface="Times New Roman"/>
              <a:cs typeface="Times New Roman"/>
              <a:sym typeface="Times New Roman"/>
            </a:endParaRPr>
          </a:p>
        </p:txBody>
      </p:sp>
      <p:sp>
        <p:nvSpPr>
          <p:cNvPr id="169" name="Google Shape;169;p23"/>
          <p:cNvSpPr txBox="1"/>
          <p:nvPr/>
        </p:nvSpPr>
        <p:spPr>
          <a:xfrm>
            <a:off x="135775" y="4023150"/>
            <a:ext cx="1736100" cy="868800"/>
          </a:xfrm>
          <a:prstGeom prst="rect">
            <a:avLst/>
          </a:prstGeom>
          <a:noFill/>
          <a:ln cap="flat" cmpd="sng" w="9525">
            <a:solidFill>
              <a:srgbClr val="B6D7A8"/>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900">
                <a:latin typeface="Times New Roman"/>
                <a:ea typeface="Times New Roman"/>
                <a:cs typeface="Times New Roman"/>
                <a:sym typeface="Times New Roman"/>
              </a:rPr>
              <a:t>Inner ear sensory epithelium :</a:t>
            </a:r>
            <a:endParaRPr sz="900">
              <a:latin typeface="Times New Roman"/>
              <a:ea typeface="Times New Roman"/>
              <a:cs typeface="Times New Roman"/>
              <a:sym typeface="Times New Roman"/>
            </a:endParaRPr>
          </a:p>
          <a:p>
            <a:pPr indent="0" lvl="0" marL="0" rtl="0" algn="l">
              <a:spcBef>
                <a:spcPts val="0"/>
              </a:spcBef>
              <a:spcAft>
                <a:spcPts val="0"/>
              </a:spcAft>
              <a:buNone/>
            </a:pPr>
            <a:r>
              <a:rPr lang="ar" sz="900">
                <a:solidFill>
                  <a:schemeClr val="dk1"/>
                </a:solidFill>
                <a:latin typeface="Times New Roman"/>
                <a:ea typeface="Times New Roman"/>
                <a:cs typeface="Times New Roman"/>
                <a:sym typeface="Times New Roman"/>
              </a:rPr>
              <a:t>● </a:t>
            </a:r>
            <a:r>
              <a:rPr lang="ar" sz="900">
                <a:latin typeface="Times New Roman"/>
                <a:ea typeface="Times New Roman"/>
                <a:cs typeface="Times New Roman"/>
                <a:sym typeface="Times New Roman"/>
              </a:rPr>
              <a:t>cochlea : Organ of corti</a:t>
            </a:r>
            <a:endParaRPr sz="900">
              <a:latin typeface="Times New Roman"/>
              <a:ea typeface="Times New Roman"/>
              <a:cs typeface="Times New Roman"/>
              <a:sym typeface="Times New Roman"/>
            </a:endParaRPr>
          </a:p>
          <a:p>
            <a:pPr indent="0" lvl="0" marL="0" rtl="0" algn="l">
              <a:spcBef>
                <a:spcPts val="0"/>
              </a:spcBef>
              <a:spcAft>
                <a:spcPts val="0"/>
              </a:spcAft>
              <a:buNone/>
            </a:pPr>
            <a:r>
              <a:rPr lang="ar" sz="900">
                <a:solidFill>
                  <a:schemeClr val="dk1"/>
                </a:solidFill>
                <a:latin typeface="Times New Roman"/>
                <a:ea typeface="Times New Roman"/>
                <a:cs typeface="Times New Roman"/>
                <a:sym typeface="Times New Roman"/>
              </a:rPr>
              <a:t>● </a:t>
            </a:r>
            <a:r>
              <a:rPr lang="ar" sz="900">
                <a:latin typeface="Times New Roman"/>
                <a:ea typeface="Times New Roman"/>
                <a:cs typeface="Times New Roman"/>
                <a:sym typeface="Times New Roman"/>
              </a:rPr>
              <a:t>Utricle &amp; Saccule : Maculae</a:t>
            </a:r>
            <a:endParaRPr sz="900">
              <a:latin typeface="Times New Roman"/>
              <a:ea typeface="Times New Roman"/>
              <a:cs typeface="Times New Roman"/>
              <a:sym typeface="Times New Roman"/>
            </a:endParaRPr>
          </a:p>
          <a:p>
            <a:pPr indent="0" lvl="0" marL="0" rtl="0" algn="l">
              <a:spcBef>
                <a:spcPts val="0"/>
              </a:spcBef>
              <a:spcAft>
                <a:spcPts val="0"/>
              </a:spcAft>
              <a:buNone/>
            </a:pPr>
            <a:r>
              <a:rPr lang="ar" sz="900">
                <a:solidFill>
                  <a:schemeClr val="dk1"/>
                </a:solidFill>
                <a:latin typeface="Times New Roman"/>
                <a:ea typeface="Times New Roman"/>
                <a:cs typeface="Times New Roman"/>
                <a:sym typeface="Times New Roman"/>
              </a:rPr>
              <a:t>● </a:t>
            </a:r>
            <a:r>
              <a:rPr lang="ar" sz="900">
                <a:latin typeface="Times New Roman"/>
                <a:ea typeface="Times New Roman"/>
                <a:cs typeface="Times New Roman"/>
                <a:sym typeface="Times New Roman"/>
              </a:rPr>
              <a:t>Semicircular Canals : Cristae</a:t>
            </a:r>
            <a:endParaRPr sz="900">
              <a:latin typeface="Times New Roman"/>
              <a:ea typeface="Times New Roman"/>
              <a:cs typeface="Times New Roman"/>
              <a:sym typeface="Times New Roman"/>
            </a:endParaRPr>
          </a:p>
        </p:txBody>
      </p:sp>
      <p:sp>
        <p:nvSpPr>
          <p:cNvPr id="170" name="Google Shape;170;p23"/>
          <p:cNvSpPr txBox="1"/>
          <p:nvPr/>
        </p:nvSpPr>
        <p:spPr>
          <a:xfrm>
            <a:off x="1948400" y="4032350"/>
            <a:ext cx="2728500" cy="868800"/>
          </a:xfrm>
          <a:prstGeom prst="rect">
            <a:avLst/>
          </a:prstGeom>
          <a:noFill/>
          <a:ln cap="flat" cmpd="sng" w="9525">
            <a:solidFill>
              <a:srgbClr val="B6D7A8"/>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900">
                <a:latin typeface="Times New Roman"/>
                <a:ea typeface="Times New Roman"/>
                <a:cs typeface="Times New Roman"/>
                <a:sym typeface="Times New Roman"/>
              </a:rPr>
              <a:t>Vestibular System :</a:t>
            </a:r>
            <a:endParaRPr sz="900">
              <a:latin typeface="Times New Roman"/>
              <a:ea typeface="Times New Roman"/>
              <a:cs typeface="Times New Roman"/>
              <a:sym typeface="Times New Roman"/>
            </a:endParaRPr>
          </a:p>
          <a:p>
            <a:pPr indent="0" lvl="0" marL="0" rtl="0" algn="l">
              <a:spcBef>
                <a:spcPts val="0"/>
              </a:spcBef>
              <a:spcAft>
                <a:spcPts val="0"/>
              </a:spcAft>
              <a:buNone/>
            </a:pPr>
            <a:r>
              <a:rPr lang="ar" sz="900">
                <a:latin typeface="Times New Roman"/>
                <a:ea typeface="Times New Roman"/>
                <a:cs typeface="Times New Roman"/>
                <a:sym typeface="Times New Roman"/>
              </a:rPr>
              <a:t>● </a:t>
            </a:r>
            <a:r>
              <a:rPr lang="ar" sz="900">
                <a:latin typeface="Times New Roman"/>
                <a:ea typeface="Times New Roman"/>
                <a:cs typeface="Times New Roman"/>
                <a:sym typeface="Times New Roman"/>
              </a:rPr>
              <a:t>Semi-circular Canals : Angular Acceleration</a:t>
            </a:r>
            <a:endParaRPr sz="900">
              <a:latin typeface="Times New Roman"/>
              <a:ea typeface="Times New Roman"/>
              <a:cs typeface="Times New Roman"/>
              <a:sym typeface="Times New Roman"/>
            </a:endParaRPr>
          </a:p>
          <a:p>
            <a:pPr indent="0" lvl="0" marL="0" rtl="0" algn="l">
              <a:spcBef>
                <a:spcPts val="0"/>
              </a:spcBef>
              <a:spcAft>
                <a:spcPts val="0"/>
              </a:spcAft>
              <a:buNone/>
            </a:pPr>
            <a:r>
              <a:rPr lang="ar" sz="900">
                <a:solidFill>
                  <a:schemeClr val="dk1"/>
                </a:solidFill>
                <a:latin typeface="Times New Roman"/>
                <a:ea typeface="Times New Roman"/>
                <a:cs typeface="Times New Roman"/>
                <a:sym typeface="Times New Roman"/>
              </a:rPr>
              <a:t>● Utricle &amp; Saccule :</a:t>
            </a:r>
            <a:endParaRPr sz="9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chemeClr val="dk1"/>
                </a:solidFill>
                <a:latin typeface="Times New Roman"/>
                <a:ea typeface="Times New Roman"/>
                <a:cs typeface="Times New Roman"/>
                <a:sym typeface="Times New Roman"/>
              </a:rPr>
              <a:t>1- Macule of the utricle : plan horizontal</a:t>
            </a:r>
            <a:endParaRPr sz="9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chemeClr val="dk1"/>
                </a:solidFill>
                <a:latin typeface="Times New Roman"/>
                <a:ea typeface="Times New Roman"/>
                <a:cs typeface="Times New Roman"/>
                <a:sym typeface="Times New Roman"/>
              </a:rPr>
              <a:t>2- Macule of the saccule: plan vertical </a:t>
            </a:r>
            <a:endParaRPr sz="9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ar" sz="900">
                <a:solidFill>
                  <a:schemeClr val="dk1"/>
                </a:solidFill>
                <a:latin typeface="Times New Roman"/>
                <a:ea typeface="Times New Roman"/>
                <a:cs typeface="Times New Roman"/>
                <a:sym typeface="Times New Roman"/>
              </a:rPr>
              <a:t>3- Linear acceleration horizontal &amp; Vertical (gravity)</a:t>
            </a:r>
            <a:endParaRPr sz="900">
              <a:solidFill>
                <a:schemeClr val="dk1"/>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4" name="Shape 174"/>
        <p:cNvGrpSpPr/>
        <p:nvPr/>
      </p:nvGrpSpPr>
      <p:grpSpPr>
        <a:xfrm>
          <a:off x="0" y="0"/>
          <a:ext cx="0" cy="0"/>
          <a:chOff x="0" y="0"/>
          <a:chExt cx="0" cy="0"/>
        </a:xfrm>
      </p:grpSpPr>
      <p:sp>
        <p:nvSpPr>
          <p:cNvPr id="175" name="Google Shape;175;p24"/>
          <p:cNvSpPr txBox="1"/>
          <p:nvPr>
            <p:ph idx="12" type="sldNum"/>
          </p:nvPr>
        </p:nvSpPr>
        <p:spPr>
          <a:xfrm>
            <a:off x="4229100" y="6661550"/>
            <a:ext cx="4353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176" name="Google Shape;176;p24"/>
          <p:cNvSpPr txBox="1"/>
          <p:nvPr/>
        </p:nvSpPr>
        <p:spPr>
          <a:xfrm>
            <a:off x="33375" y="369300"/>
            <a:ext cx="3690900" cy="5646000"/>
          </a:xfrm>
          <a:prstGeom prst="rect">
            <a:avLst/>
          </a:prstGeom>
          <a:noFill/>
          <a:ln cap="flat" cmpd="sng" w="9525">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Anotia (Atresia): </a:t>
            </a:r>
            <a:endParaRPr sz="1000">
              <a:latin typeface="Times New Roman"/>
              <a:ea typeface="Times New Roman"/>
              <a:cs typeface="Times New Roman"/>
              <a:sym typeface="Times New Roman"/>
            </a:endParaRPr>
          </a:p>
          <a:p>
            <a:pPr indent="-285750" lvl="0" marL="457200" rtl="0" algn="l">
              <a:spcBef>
                <a:spcPts val="0"/>
              </a:spcBef>
              <a:spcAft>
                <a:spcPts val="0"/>
              </a:spcAft>
              <a:buClr>
                <a:srgbClr val="6AA84F"/>
              </a:buClr>
              <a:buSzPts val="900"/>
              <a:buFont typeface="Times New Roman"/>
              <a:buChar char="-"/>
            </a:pPr>
            <a:r>
              <a:rPr lang="ar" sz="900">
                <a:solidFill>
                  <a:srgbClr val="6AA84F"/>
                </a:solidFill>
                <a:latin typeface="Times New Roman"/>
                <a:ea typeface="Times New Roman"/>
                <a:cs typeface="Times New Roman"/>
                <a:sym typeface="Times New Roman"/>
              </a:rPr>
              <a:t>It’s the total absence of the auricle most often with narrowing or absence of the external auditory meatus.</a:t>
            </a:r>
            <a:endParaRPr sz="900">
              <a:solidFill>
                <a:srgbClr val="6AA84F"/>
              </a:solidFill>
              <a:latin typeface="Times New Roman"/>
              <a:ea typeface="Times New Roman"/>
              <a:cs typeface="Times New Roman"/>
              <a:sym typeface="Times New Roman"/>
            </a:endParaRPr>
          </a:p>
          <a:p>
            <a:pPr indent="-285750" lvl="0" marL="457200" rtl="0" algn="l">
              <a:spcBef>
                <a:spcPts val="0"/>
              </a:spcBef>
              <a:spcAft>
                <a:spcPts val="0"/>
              </a:spcAft>
              <a:buClr>
                <a:srgbClr val="6AA84F"/>
              </a:buClr>
              <a:buSzPts val="900"/>
              <a:buFont typeface="Times New Roman"/>
              <a:buChar char="-"/>
            </a:pPr>
            <a:r>
              <a:rPr lang="ar" sz="900">
                <a:solidFill>
                  <a:srgbClr val="6AA84F"/>
                </a:solidFill>
                <a:latin typeface="Times New Roman"/>
                <a:ea typeface="Times New Roman"/>
                <a:cs typeface="Times New Roman"/>
                <a:sym typeface="Times New Roman"/>
              </a:rPr>
              <a:t>CT; to check if there is other malformations (internally).</a:t>
            </a:r>
            <a:endParaRPr sz="900">
              <a:solidFill>
                <a:srgbClr val="6AA84F"/>
              </a:solidFill>
              <a:latin typeface="Times New Roman"/>
              <a:ea typeface="Times New Roman"/>
              <a:cs typeface="Times New Roman"/>
              <a:sym typeface="Times New Roman"/>
            </a:endParaRPr>
          </a:p>
          <a:p>
            <a:pPr indent="-285750" lvl="0" marL="457200" rtl="0" algn="l">
              <a:spcBef>
                <a:spcPts val="0"/>
              </a:spcBef>
              <a:spcAft>
                <a:spcPts val="0"/>
              </a:spcAft>
              <a:buClr>
                <a:srgbClr val="B7B7B7"/>
              </a:buClr>
              <a:buSzPts val="900"/>
              <a:buFont typeface="Times New Roman"/>
              <a:buChar char="-"/>
            </a:pPr>
            <a:r>
              <a:rPr lang="ar" sz="900">
                <a:solidFill>
                  <a:srgbClr val="B7B7B7"/>
                </a:solidFill>
                <a:latin typeface="Times New Roman"/>
                <a:ea typeface="Times New Roman"/>
                <a:cs typeface="Times New Roman"/>
                <a:sym typeface="Times New Roman"/>
              </a:rPr>
              <a:t>Bone conduction is preserved Treatment: bone hearing aid (B.A.H.A )on mastoid.</a:t>
            </a:r>
            <a:endParaRPr sz="900">
              <a:solidFill>
                <a:srgbClr val="B7B7B7"/>
              </a:solidFill>
              <a:latin typeface="Times New Roman"/>
              <a:ea typeface="Times New Roman"/>
              <a:cs typeface="Times New Roman"/>
              <a:sym typeface="Times New Roman"/>
            </a:endParaRPr>
          </a:p>
          <a:p>
            <a:pPr indent="-285750" lvl="0" marL="457200" rtl="0" algn="l">
              <a:spcBef>
                <a:spcPts val="0"/>
              </a:spcBef>
              <a:spcAft>
                <a:spcPts val="0"/>
              </a:spcAft>
              <a:buClr>
                <a:srgbClr val="B7B7B7"/>
              </a:buClr>
              <a:buSzPts val="900"/>
              <a:buFont typeface="Times New Roman"/>
              <a:buChar char="-"/>
            </a:pPr>
            <a:r>
              <a:rPr lang="ar" sz="900">
                <a:solidFill>
                  <a:srgbClr val="B7B7B7"/>
                </a:solidFill>
                <a:latin typeface="Times New Roman"/>
                <a:ea typeface="Times New Roman"/>
                <a:cs typeface="Times New Roman"/>
                <a:sym typeface="Times New Roman"/>
              </a:rPr>
              <a:t>No auricles + canal atresia.</a:t>
            </a:r>
            <a:endParaRPr sz="900">
              <a:solidFill>
                <a:srgbClr val="B7B7B7"/>
              </a:solidFill>
              <a:latin typeface="Times New Roman"/>
              <a:ea typeface="Times New Roman"/>
              <a:cs typeface="Times New Roman"/>
              <a:sym typeface="Times New Roman"/>
            </a:endParaRPr>
          </a:p>
          <a:p>
            <a:pPr indent="-285750" lvl="0" marL="457200" rtl="0" algn="l">
              <a:spcBef>
                <a:spcPts val="0"/>
              </a:spcBef>
              <a:spcAft>
                <a:spcPts val="0"/>
              </a:spcAft>
              <a:buClr>
                <a:srgbClr val="B7B7B7"/>
              </a:buClr>
              <a:buSzPts val="900"/>
              <a:buFont typeface="Times New Roman"/>
              <a:buChar char="-"/>
            </a:pPr>
            <a:r>
              <a:rPr lang="ar" sz="900">
                <a:solidFill>
                  <a:srgbClr val="B7B7B7"/>
                </a:solidFill>
                <a:latin typeface="Times New Roman"/>
                <a:ea typeface="Times New Roman"/>
                <a:cs typeface="Times New Roman"/>
                <a:sym typeface="Times New Roman"/>
              </a:rPr>
              <a:t>We reconstruct the ear.</a:t>
            </a:r>
            <a:endParaRPr sz="900">
              <a:solidFill>
                <a:srgbClr val="B7B7B7"/>
              </a:solidFill>
              <a:latin typeface="Times New Roman"/>
              <a:ea typeface="Times New Roman"/>
              <a:cs typeface="Times New Roman"/>
              <a:sym typeface="Times New Roman"/>
            </a:endParaRPr>
          </a:p>
          <a:p>
            <a:pPr indent="-285750" lvl="0" marL="457200" rtl="0" algn="l">
              <a:spcBef>
                <a:spcPts val="0"/>
              </a:spcBef>
              <a:spcAft>
                <a:spcPts val="0"/>
              </a:spcAft>
              <a:buClr>
                <a:srgbClr val="B7B7B7"/>
              </a:buClr>
              <a:buSzPts val="900"/>
              <a:buFont typeface="Times New Roman"/>
              <a:buChar char="-"/>
            </a:pPr>
            <a:r>
              <a:rPr lang="ar" sz="900">
                <a:solidFill>
                  <a:srgbClr val="B7B7B7"/>
                </a:solidFill>
                <a:latin typeface="Times New Roman"/>
                <a:ea typeface="Times New Roman"/>
                <a:cs typeface="Times New Roman"/>
                <a:sym typeface="Times New Roman"/>
              </a:rPr>
              <a:t>(Prosthetic ear (usually tumor patients Good sensory hearing &gt; bone hearing aid.</a:t>
            </a:r>
            <a:endParaRPr sz="900">
              <a:solidFill>
                <a:srgbClr val="B7B7B7"/>
              </a:solidFill>
              <a:latin typeface="Times New Roman"/>
              <a:ea typeface="Times New Roman"/>
              <a:cs typeface="Times New Roman"/>
              <a:sym typeface="Times New Roman"/>
            </a:endParaRPr>
          </a:p>
          <a:p>
            <a:pPr indent="0" lvl="0" marL="457200" rtl="0" algn="l">
              <a:spcBef>
                <a:spcPts val="0"/>
              </a:spcBef>
              <a:spcAft>
                <a:spcPts val="0"/>
              </a:spcAft>
              <a:buNone/>
            </a:pPr>
            <a:r>
              <a:t/>
            </a:r>
            <a:endParaRPr sz="500">
              <a:latin typeface="Times New Roman"/>
              <a:ea typeface="Times New Roman"/>
              <a:cs typeface="Times New Roman"/>
              <a:sym typeface="Times New Roman"/>
            </a:endParaRPr>
          </a:p>
          <a:p>
            <a:pPr indent="-292100" lvl="0" marL="457200" rtl="0" algn="l">
              <a:spcBef>
                <a:spcPts val="0"/>
              </a:spcBef>
              <a:spcAft>
                <a:spcPts val="0"/>
              </a:spcAft>
              <a:buClr>
                <a:srgbClr val="BF9000"/>
              </a:buClr>
              <a:buSzPts val="1000"/>
              <a:buFont typeface="Times New Roman"/>
              <a:buChar char="●"/>
            </a:pPr>
            <a:r>
              <a:rPr lang="ar" sz="1000">
                <a:solidFill>
                  <a:srgbClr val="BF9000"/>
                </a:solidFill>
                <a:latin typeface="Times New Roman"/>
                <a:ea typeface="Times New Roman"/>
                <a:cs typeface="Times New Roman"/>
                <a:sym typeface="Times New Roman"/>
              </a:rPr>
              <a:t>Microtia: </a:t>
            </a:r>
            <a:endParaRPr sz="1000">
              <a:solidFill>
                <a:srgbClr val="BF9000"/>
              </a:solidFill>
              <a:latin typeface="Times New Roman"/>
              <a:ea typeface="Times New Roman"/>
              <a:cs typeface="Times New Roman"/>
              <a:sym typeface="Times New Roman"/>
            </a:endParaRPr>
          </a:p>
          <a:p>
            <a:pPr indent="-285750" lvl="0" marL="457200" rtl="0" algn="l">
              <a:spcBef>
                <a:spcPts val="0"/>
              </a:spcBef>
              <a:spcAft>
                <a:spcPts val="0"/>
              </a:spcAft>
              <a:buClr>
                <a:srgbClr val="6AA84F"/>
              </a:buClr>
              <a:buSzPts val="900"/>
              <a:buFont typeface="Times New Roman"/>
              <a:buChar char="-"/>
            </a:pPr>
            <a:r>
              <a:rPr lang="ar" sz="900">
                <a:solidFill>
                  <a:srgbClr val="6AA84F"/>
                </a:solidFill>
                <a:latin typeface="Times New Roman"/>
                <a:ea typeface="Times New Roman"/>
                <a:cs typeface="Times New Roman"/>
                <a:sym typeface="Times New Roman"/>
              </a:rPr>
              <a:t>It’s a condition in which the external portion of the ear (the auricle) is malformed. There is also narrowing or absence of the external auditory canal.</a:t>
            </a:r>
            <a:endParaRPr sz="900">
              <a:solidFill>
                <a:srgbClr val="6AA84F"/>
              </a:solidFill>
              <a:latin typeface="Times New Roman"/>
              <a:ea typeface="Times New Roman"/>
              <a:cs typeface="Times New Roman"/>
              <a:sym typeface="Times New Roman"/>
            </a:endParaRPr>
          </a:p>
          <a:p>
            <a:pPr indent="-285750" lvl="0" marL="457200" rtl="0" algn="l">
              <a:spcBef>
                <a:spcPts val="0"/>
              </a:spcBef>
              <a:spcAft>
                <a:spcPts val="0"/>
              </a:spcAft>
              <a:buClr>
                <a:srgbClr val="B7B7B7"/>
              </a:buClr>
              <a:buSzPts val="900"/>
              <a:buFont typeface="Times New Roman"/>
              <a:buChar char="-"/>
            </a:pPr>
            <a:r>
              <a:rPr lang="ar" sz="900">
                <a:solidFill>
                  <a:srgbClr val="B7B7B7"/>
                </a:solidFill>
                <a:latin typeface="Times New Roman"/>
                <a:ea typeface="Times New Roman"/>
                <a:cs typeface="Times New Roman"/>
                <a:sym typeface="Times New Roman"/>
              </a:rPr>
              <a:t>Any kind of remnant.</a:t>
            </a:r>
            <a:endParaRPr sz="900">
              <a:solidFill>
                <a:srgbClr val="B7B7B7"/>
              </a:solidFill>
              <a:latin typeface="Times New Roman"/>
              <a:ea typeface="Times New Roman"/>
              <a:cs typeface="Times New Roman"/>
              <a:sym typeface="Times New Roman"/>
            </a:endParaRPr>
          </a:p>
          <a:p>
            <a:pPr indent="0" lvl="0" marL="457200" rtl="0" algn="l">
              <a:spcBef>
                <a:spcPts val="0"/>
              </a:spcBef>
              <a:spcAft>
                <a:spcPts val="0"/>
              </a:spcAft>
              <a:buNone/>
            </a:pPr>
            <a:r>
              <a:t/>
            </a:r>
            <a:endParaRPr sz="5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Accessory auricle: </a:t>
            </a:r>
            <a:endParaRPr sz="1000">
              <a:latin typeface="Times New Roman"/>
              <a:ea typeface="Times New Roman"/>
              <a:cs typeface="Times New Roman"/>
              <a:sym typeface="Times New Roman"/>
            </a:endParaRPr>
          </a:p>
          <a:p>
            <a:pPr indent="-285750" lvl="0" marL="457200" rtl="0" algn="l">
              <a:spcBef>
                <a:spcPts val="0"/>
              </a:spcBef>
              <a:spcAft>
                <a:spcPts val="0"/>
              </a:spcAft>
              <a:buClr>
                <a:srgbClr val="B7B7B7"/>
              </a:buClr>
              <a:buSzPts val="900"/>
              <a:buFont typeface="Times New Roman"/>
              <a:buChar char="-"/>
            </a:pPr>
            <a:r>
              <a:rPr lang="ar" sz="900">
                <a:solidFill>
                  <a:srgbClr val="B7B7B7"/>
                </a:solidFill>
                <a:latin typeface="Times New Roman"/>
                <a:ea typeface="Times New Roman"/>
                <a:cs typeface="Times New Roman"/>
                <a:sym typeface="Times New Roman"/>
              </a:rPr>
              <a:t>It’s a type of ear anomaly in the tragus area.</a:t>
            </a:r>
            <a:endParaRPr sz="900">
              <a:solidFill>
                <a:srgbClr val="B7B7B7"/>
              </a:solidFill>
              <a:latin typeface="Times New Roman"/>
              <a:ea typeface="Times New Roman"/>
              <a:cs typeface="Times New Roman"/>
              <a:sym typeface="Times New Roman"/>
            </a:endParaRPr>
          </a:p>
          <a:p>
            <a:pPr indent="-285750" lvl="0" marL="457200" rtl="0" algn="l">
              <a:spcBef>
                <a:spcPts val="0"/>
              </a:spcBef>
              <a:spcAft>
                <a:spcPts val="0"/>
              </a:spcAft>
              <a:buClr>
                <a:srgbClr val="B7B7B7"/>
              </a:buClr>
              <a:buSzPts val="900"/>
              <a:buFont typeface="Times New Roman"/>
              <a:buChar char="-"/>
            </a:pPr>
            <a:r>
              <a:rPr lang="ar" sz="900">
                <a:solidFill>
                  <a:srgbClr val="B7B7B7"/>
                </a:solidFill>
                <a:latin typeface="Times New Roman"/>
                <a:ea typeface="Times New Roman"/>
                <a:cs typeface="Times New Roman"/>
                <a:sym typeface="Times New Roman"/>
              </a:rPr>
              <a:t>Treatment: Plastic reconstruction, B.A.H.A (bone anchored hearing aid). It can present with no effect. usually in syndromes</a:t>
            </a:r>
            <a:endParaRPr sz="900">
              <a:solidFill>
                <a:srgbClr val="B7B7B7"/>
              </a:solidFill>
              <a:latin typeface="Times New Roman"/>
              <a:ea typeface="Times New Roman"/>
              <a:cs typeface="Times New Roman"/>
              <a:sym typeface="Times New Roman"/>
            </a:endParaRPr>
          </a:p>
          <a:p>
            <a:pPr indent="0" lvl="0" marL="457200" rtl="0" algn="l">
              <a:spcBef>
                <a:spcPts val="0"/>
              </a:spcBef>
              <a:spcAft>
                <a:spcPts val="0"/>
              </a:spcAft>
              <a:buNone/>
            </a:pPr>
            <a:r>
              <a:t/>
            </a:r>
            <a:endParaRPr sz="500">
              <a:latin typeface="Times New Roman"/>
              <a:ea typeface="Times New Roman"/>
              <a:cs typeface="Times New Roman"/>
              <a:sym typeface="Times New Roman"/>
            </a:endParaRPr>
          </a:p>
          <a:p>
            <a:pPr indent="-292100" lvl="0" marL="457200" rtl="0" algn="l">
              <a:spcBef>
                <a:spcPts val="0"/>
              </a:spcBef>
              <a:spcAft>
                <a:spcPts val="0"/>
              </a:spcAft>
              <a:buClr>
                <a:srgbClr val="BF9000"/>
              </a:buClr>
              <a:buSzPts val="1000"/>
              <a:buFont typeface="Times New Roman"/>
              <a:buChar char="●"/>
            </a:pPr>
            <a:r>
              <a:rPr lang="ar" sz="1000">
                <a:solidFill>
                  <a:srgbClr val="BF9000"/>
                </a:solidFill>
                <a:latin typeface="Times New Roman"/>
                <a:ea typeface="Times New Roman"/>
                <a:cs typeface="Times New Roman"/>
                <a:sym typeface="Times New Roman"/>
              </a:rPr>
              <a:t>Preauricular sinus: </a:t>
            </a:r>
            <a:endParaRPr sz="1000">
              <a:solidFill>
                <a:srgbClr val="BF9000"/>
              </a:solidFill>
              <a:latin typeface="Times New Roman"/>
              <a:ea typeface="Times New Roman"/>
              <a:cs typeface="Times New Roman"/>
              <a:sym typeface="Times New Roman"/>
            </a:endParaRPr>
          </a:p>
          <a:p>
            <a:pPr indent="-285750" lvl="0" marL="457200" rtl="0" algn="l">
              <a:spcBef>
                <a:spcPts val="0"/>
              </a:spcBef>
              <a:spcAft>
                <a:spcPts val="0"/>
              </a:spcAft>
              <a:buClr>
                <a:srgbClr val="6AA84F"/>
              </a:buClr>
              <a:buSzPts val="900"/>
              <a:buFont typeface="Times New Roman"/>
              <a:buChar char="-"/>
            </a:pPr>
            <a:r>
              <a:rPr lang="ar" sz="900">
                <a:solidFill>
                  <a:srgbClr val="6AA84F"/>
                </a:solidFill>
                <a:latin typeface="Times New Roman"/>
                <a:ea typeface="Times New Roman"/>
                <a:cs typeface="Times New Roman"/>
                <a:sym typeface="Times New Roman"/>
              </a:rPr>
              <a:t>It’s a common congenital malformation characterized by a nodule, dent or dimple located anywhere adjacent to the external ear.</a:t>
            </a:r>
            <a:endParaRPr sz="900">
              <a:solidFill>
                <a:srgbClr val="6AA84F"/>
              </a:solidFill>
              <a:latin typeface="Times New Roman"/>
              <a:ea typeface="Times New Roman"/>
              <a:cs typeface="Times New Roman"/>
              <a:sym typeface="Times New Roman"/>
            </a:endParaRPr>
          </a:p>
          <a:p>
            <a:pPr indent="-285750" lvl="0" marL="457200" rtl="0" algn="l">
              <a:spcBef>
                <a:spcPts val="0"/>
              </a:spcBef>
              <a:spcAft>
                <a:spcPts val="0"/>
              </a:spcAft>
              <a:buClr>
                <a:srgbClr val="BF9000"/>
              </a:buClr>
              <a:buSzPts val="900"/>
              <a:buFont typeface="Times New Roman"/>
              <a:buChar char="-"/>
            </a:pPr>
            <a:r>
              <a:rPr lang="ar" sz="900">
                <a:solidFill>
                  <a:srgbClr val="BF9000"/>
                </a:solidFill>
                <a:latin typeface="Times New Roman"/>
                <a:ea typeface="Times New Roman"/>
                <a:cs typeface="Times New Roman"/>
                <a:sym typeface="Times New Roman"/>
              </a:rPr>
              <a:t>Susceptible to infection.</a:t>
            </a:r>
            <a:endParaRPr sz="900">
              <a:solidFill>
                <a:srgbClr val="BF9000"/>
              </a:solidFill>
              <a:latin typeface="Times New Roman"/>
              <a:ea typeface="Times New Roman"/>
              <a:cs typeface="Times New Roman"/>
              <a:sym typeface="Times New Roman"/>
            </a:endParaRPr>
          </a:p>
          <a:p>
            <a:pPr indent="-285750" lvl="0" marL="457200" rtl="0" algn="l">
              <a:spcBef>
                <a:spcPts val="0"/>
              </a:spcBef>
              <a:spcAft>
                <a:spcPts val="0"/>
              </a:spcAft>
              <a:buClr>
                <a:srgbClr val="B7B7B7"/>
              </a:buClr>
              <a:buSzPts val="900"/>
              <a:buFont typeface="Times New Roman"/>
              <a:buChar char="-"/>
            </a:pPr>
            <a:r>
              <a:rPr lang="ar" sz="900">
                <a:solidFill>
                  <a:srgbClr val="B7B7B7"/>
                </a:solidFill>
                <a:latin typeface="Times New Roman"/>
                <a:ea typeface="Times New Roman"/>
                <a:cs typeface="Times New Roman"/>
                <a:sym typeface="Times New Roman"/>
              </a:rPr>
              <a:t>Management: systemic antibiotics. If an abscess is present, it must be incised and drained (If got infected twice you must take it out by first testing its pathway through methylene blue injection or CT scan with contrast, but in the time of inflammation we do incision and drainage). </a:t>
            </a:r>
            <a:endParaRPr sz="900">
              <a:solidFill>
                <a:srgbClr val="B7B7B7"/>
              </a:solidFill>
              <a:latin typeface="Times New Roman"/>
              <a:ea typeface="Times New Roman"/>
              <a:cs typeface="Times New Roman"/>
              <a:sym typeface="Times New Roman"/>
            </a:endParaRPr>
          </a:p>
          <a:p>
            <a:pPr indent="-285750" lvl="0" marL="457200" rtl="0" algn="l">
              <a:spcBef>
                <a:spcPts val="0"/>
              </a:spcBef>
              <a:spcAft>
                <a:spcPts val="0"/>
              </a:spcAft>
              <a:buClr>
                <a:srgbClr val="B7B7B7"/>
              </a:buClr>
              <a:buSzPts val="900"/>
              <a:buFont typeface="Times New Roman"/>
              <a:buChar char="-"/>
            </a:pPr>
            <a:r>
              <a:rPr lang="ar" sz="900">
                <a:solidFill>
                  <a:srgbClr val="B7B7B7"/>
                </a:solidFill>
                <a:latin typeface="Times New Roman"/>
                <a:ea typeface="Times New Roman"/>
                <a:cs typeface="Times New Roman"/>
                <a:sym typeface="Times New Roman"/>
              </a:rPr>
              <a:t>Most common embryological defect.</a:t>
            </a:r>
            <a:endParaRPr sz="900">
              <a:solidFill>
                <a:srgbClr val="B7B7B7"/>
              </a:solidFill>
              <a:latin typeface="Times New Roman"/>
              <a:ea typeface="Times New Roman"/>
              <a:cs typeface="Times New Roman"/>
              <a:sym typeface="Times New Roman"/>
            </a:endParaRPr>
          </a:p>
          <a:p>
            <a:pPr indent="-285750" lvl="0" marL="457200" rtl="0" algn="l">
              <a:spcBef>
                <a:spcPts val="0"/>
              </a:spcBef>
              <a:spcAft>
                <a:spcPts val="0"/>
              </a:spcAft>
              <a:buClr>
                <a:srgbClr val="B7B7B7"/>
              </a:buClr>
              <a:buSzPts val="900"/>
              <a:buFont typeface="Times New Roman"/>
              <a:buChar char="-"/>
            </a:pPr>
            <a:r>
              <a:rPr lang="ar" sz="900">
                <a:solidFill>
                  <a:srgbClr val="B7B7B7"/>
                </a:solidFill>
                <a:latin typeface="Times New Roman"/>
                <a:ea typeface="Times New Roman"/>
                <a:cs typeface="Times New Roman"/>
                <a:sym typeface="Times New Roman"/>
              </a:rPr>
              <a:t>Run in families.</a:t>
            </a:r>
            <a:endParaRPr sz="900">
              <a:solidFill>
                <a:srgbClr val="B7B7B7"/>
              </a:solidFill>
              <a:latin typeface="Times New Roman"/>
              <a:ea typeface="Times New Roman"/>
              <a:cs typeface="Times New Roman"/>
              <a:sym typeface="Times New Roman"/>
            </a:endParaRPr>
          </a:p>
          <a:p>
            <a:pPr indent="-285750" lvl="0" marL="457200" rtl="0" algn="l">
              <a:spcBef>
                <a:spcPts val="0"/>
              </a:spcBef>
              <a:spcAft>
                <a:spcPts val="0"/>
              </a:spcAft>
              <a:buClr>
                <a:srgbClr val="B7B7B7"/>
              </a:buClr>
              <a:buSzPts val="900"/>
              <a:buFont typeface="Times New Roman"/>
              <a:buChar char="-"/>
            </a:pPr>
            <a:r>
              <a:rPr lang="ar" sz="900">
                <a:solidFill>
                  <a:srgbClr val="B7B7B7"/>
                </a:solidFill>
                <a:latin typeface="Times New Roman"/>
                <a:ea typeface="Times New Roman"/>
                <a:cs typeface="Times New Roman"/>
                <a:sym typeface="Times New Roman"/>
              </a:rPr>
              <a:t>Removed only if infected by removing the whole tract guided methylene blue dye.</a:t>
            </a:r>
            <a:endParaRPr sz="900">
              <a:solidFill>
                <a:srgbClr val="B7B7B7"/>
              </a:solidFill>
              <a:latin typeface="Times New Roman"/>
              <a:ea typeface="Times New Roman"/>
              <a:cs typeface="Times New Roman"/>
              <a:sym typeface="Times New Roman"/>
            </a:endParaRPr>
          </a:p>
          <a:p>
            <a:pPr indent="0" lvl="0" marL="457200" rtl="0" algn="l">
              <a:spcBef>
                <a:spcPts val="0"/>
              </a:spcBef>
              <a:spcAft>
                <a:spcPts val="0"/>
              </a:spcAft>
              <a:buNone/>
            </a:pPr>
            <a:r>
              <a:t/>
            </a:r>
            <a:endParaRPr sz="5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Protruding Ear (Bat ear): </a:t>
            </a:r>
            <a:endParaRPr sz="1000">
              <a:latin typeface="Times New Roman"/>
              <a:ea typeface="Times New Roman"/>
              <a:cs typeface="Times New Roman"/>
              <a:sym typeface="Times New Roman"/>
            </a:endParaRPr>
          </a:p>
          <a:p>
            <a:pPr indent="-285750" lvl="0" marL="457200" rtl="0" algn="l">
              <a:spcBef>
                <a:spcPts val="0"/>
              </a:spcBef>
              <a:spcAft>
                <a:spcPts val="0"/>
              </a:spcAft>
              <a:buClr>
                <a:srgbClr val="B7B7B7"/>
              </a:buClr>
              <a:buSzPts val="900"/>
              <a:buFont typeface="Times New Roman"/>
              <a:buChar char="-"/>
            </a:pPr>
            <a:r>
              <a:rPr lang="ar" sz="900">
                <a:solidFill>
                  <a:srgbClr val="B7B7B7"/>
                </a:solidFill>
                <a:latin typeface="Times New Roman"/>
                <a:ea typeface="Times New Roman"/>
                <a:cs typeface="Times New Roman"/>
                <a:sym typeface="Times New Roman"/>
              </a:rPr>
              <a:t>Management: “cosmetic” Pinnaplasty or otoplasty. Do if after age of school. Note: There is no direct blood supply to the cartilage!</a:t>
            </a:r>
            <a:endParaRPr sz="900">
              <a:solidFill>
                <a:srgbClr val="B7B7B7"/>
              </a:solidFill>
              <a:latin typeface="Times New Roman"/>
              <a:ea typeface="Times New Roman"/>
              <a:cs typeface="Times New Roman"/>
              <a:sym typeface="Times New Roman"/>
            </a:endParaRPr>
          </a:p>
          <a:p>
            <a:pPr indent="-285750" lvl="0" marL="457200" rtl="0" algn="l">
              <a:spcBef>
                <a:spcPts val="0"/>
              </a:spcBef>
              <a:spcAft>
                <a:spcPts val="0"/>
              </a:spcAft>
              <a:buClr>
                <a:srgbClr val="B7B7B7"/>
              </a:buClr>
              <a:buSzPts val="900"/>
              <a:buFont typeface="Times New Roman"/>
              <a:buChar char="-"/>
            </a:pPr>
            <a:r>
              <a:rPr lang="ar" sz="900">
                <a:solidFill>
                  <a:srgbClr val="B7B7B7"/>
                </a:solidFill>
                <a:latin typeface="Times New Roman"/>
                <a:ea typeface="Times New Roman"/>
                <a:cs typeface="Times New Roman"/>
                <a:sym typeface="Times New Roman"/>
              </a:rPr>
              <a:t>Antihelix pulls ear back while helix pushes it forward; Antihelix is absent.</a:t>
            </a:r>
            <a:endParaRPr sz="900">
              <a:solidFill>
                <a:srgbClr val="B7B7B7"/>
              </a:solidFill>
              <a:latin typeface="Times New Roman"/>
              <a:ea typeface="Times New Roman"/>
              <a:cs typeface="Times New Roman"/>
              <a:sym typeface="Times New Roman"/>
            </a:endParaRPr>
          </a:p>
          <a:p>
            <a:pPr indent="-285750" lvl="0" marL="457200" rtl="0" algn="l">
              <a:spcBef>
                <a:spcPts val="0"/>
              </a:spcBef>
              <a:spcAft>
                <a:spcPts val="0"/>
              </a:spcAft>
              <a:buClr>
                <a:srgbClr val="B7B7B7"/>
              </a:buClr>
              <a:buSzPts val="900"/>
              <a:buFont typeface="Times New Roman"/>
              <a:buChar char="-"/>
            </a:pPr>
            <a:r>
              <a:rPr lang="ar" sz="900">
                <a:solidFill>
                  <a:srgbClr val="B7B7B7"/>
                </a:solidFill>
                <a:latin typeface="Times New Roman"/>
                <a:ea typeface="Times New Roman"/>
                <a:cs typeface="Times New Roman"/>
                <a:sym typeface="Times New Roman"/>
              </a:rPr>
              <a:t>By incisionless otoplasty (suture tie).</a:t>
            </a:r>
            <a:endParaRPr sz="900">
              <a:solidFill>
                <a:srgbClr val="B7B7B7"/>
              </a:solidFill>
              <a:latin typeface="Times New Roman"/>
              <a:ea typeface="Times New Roman"/>
              <a:cs typeface="Times New Roman"/>
              <a:sym typeface="Times New Roman"/>
            </a:endParaRPr>
          </a:p>
        </p:txBody>
      </p:sp>
      <p:sp>
        <p:nvSpPr>
          <p:cNvPr id="177" name="Google Shape;177;p24"/>
          <p:cNvSpPr/>
          <p:nvPr/>
        </p:nvSpPr>
        <p:spPr>
          <a:xfrm>
            <a:off x="0" y="0"/>
            <a:ext cx="2457300" cy="312300"/>
          </a:xfrm>
          <a:prstGeom prst="rect">
            <a:avLst/>
          </a:prstGeom>
          <a:solidFill>
            <a:srgbClr val="8AB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a:solidFill>
                  <a:srgbClr val="FFFFFF"/>
                </a:solidFill>
                <a:latin typeface="Arvo"/>
                <a:ea typeface="Arvo"/>
                <a:cs typeface="Arvo"/>
                <a:sym typeface="Arvo"/>
              </a:rPr>
              <a:t>Congenital Malformation</a:t>
            </a:r>
            <a:endParaRPr>
              <a:solidFill>
                <a:srgbClr val="FFFFFF"/>
              </a:solidFill>
              <a:latin typeface="Arvo"/>
              <a:ea typeface="Arvo"/>
              <a:cs typeface="Arvo"/>
              <a:sym typeface="Arvo"/>
            </a:endParaRPr>
          </a:p>
        </p:txBody>
      </p:sp>
      <p:pic>
        <p:nvPicPr>
          <p:cNvPr id="178" name="Google Shape;178;p24"/>
          <p:cNvPicPr preferRelativeResize="0"/>
          <p:nvPr/>
        </p:nvPicPr>
        <p:blipFill rotWithShape="1">
          <a:blip r:embed="rId4">
            <a:alphaModFix/>
          </a:blip>
          <a:srcRect b="48356" l="66508" r="6672" t="44880"/>
          <a:stretch/>
        </p:blipFill>
        <p:spPr>
          <a:xfrm>
            <a:off x="3862400" y="5077025"/>
            <a:ext cx="900100" cy="987102"/>
          </a:xfrm>
          <a:prstGeom prst="rect">
            <a:avLst/>
          </a:prstGeom>
          <a:noFill/>
          <a:ln>
            <a:noFill/>
          </a:ln>
        </p:spPr>
      </p:pic>
      <p:pic>
        <p:nvPicPr>
          <p:cNvPr id="179" name="Google Shape;179;p24"/>
          <p:cNvPicPr preferRelativeResize="0"/>
          <p:nvPr/>
        </p:nvPicPr>
        <p:blipFill rotWithShape="1">
          <a:blip r:embed="rId4">
            <a:alphaModFix/>
          </a:blip>
          <a:srcRect b="83605" l="69938" r="8104" t="10979"/>
          <a:stretch/>
        </p:blipFill>
        <p:spPr>
          <a:xfrm>
            <a:off x="3772275" y="478850"/>
            <a:ext cx="990225" cy="1062048"/>
          </a:xfrm>
          <a:prstGeom prst="rect">
            <a:avLst/>
          </a:prstGeom>
          <a:noFill/>
          <a:ln>
            <a:noFill/>
          </a:ln>
        </p:spPr>
      </p:pic>
      <p:pic>
        <p:nvPicPr>
          <p:cNvPr id="180" name="Google Shape;180;p24"/>
          <p:cNvPicPr preferRelativeResize="0"/>
          <p:nvPr/>
        </p:nvPicPr>
        <p:blipFill rotWithShape="1">
          <a:blip r:embed="rId4">
            <a:alphaModFix/>
          </a:blip>
          <a:srcRect b="77339" l="69968" r="8120" t="18017"/>
          <a:stretch/>
        </p:blipFill>
        <p:spPr>
          <a:xfrm>
            <a:off x="3962400" y="1889650"/>
            <a:ext cx="800100" cy="737302"/>
          </a:xfrm>
          <a:prstGeom prst="rect">
            <a:avLst/>
          </a:prstGeom>
          <a:noFill/>
          <a:ln>
            <a:noFill/>
          </a:ln>
        </p:spPr>
      </p:pic>
      <p:pic>
        <p:nvPicPr>
          <p:cNvPr id="181" name="Google Shape;181;p24"/>
          <p:cNvPicPr preferRelativeResize="0"/>
          <p:nvPr/>
        </p:nvPicPr>
        <p:blipFill rotWithShape="1">
          <a:blip r:embed="rId4">
            <a:alphaModFix/>
          </a:blip>
          <a:srcRect b="72385" l="71481" r="6677" t="22801"/>
          <a:stretch/>
        </p:blipFill>
        <p:spPr>
          <a:xfrm>
            <a:off x="3993192" y="2646875"/>
            <a:ext cx="769308" cy="737302"/>
          </a:xfrm>
          <a:prstGeom prst="rect">
            <a:avLst/>
          </a:prstGeom>
          <a:noFill/>
          <a:ln>
            <a:noFill/>
          </a:ln>
        </p:spPr>
      </p:pic>
      <p:pic>
        <p:nvPicPr>
          <p:cNvPr id="182" name="Google Shape;182;p24"/>
          <p:cNvPicPr preferRelativeResize="0"/>
          <p:nvPr/>
        </p:nvPicPr>
        <p:blipFill rotWithShape="1">
          <a:blip r:embed="rId4">
            <a:alphaModFix/>
          </a:blip>
          <a:srcRect b="68793" l="74623" r="6975" t="27848"/>
          <a:stretch/>
        </p:blipFill>
        <p:spPr>
          <a:xfrm>
            <a:off x="4003621" y="3404102"/>
            <a:ext cx="617639" cy="523721"/>
          </a:xfrm>
          <a:prstGeom prst="rect">
            <a:avLst/>
          </a:prstGeom>
          <a:noFill/>
          <a:ln>
            <a:noFill/>
          </a:ln>
        </p:spPr>
      </p:pic>
      <p:pic>
        <p:nvPicPr>
          <p:cNvPr id="183" name="Google Shape;183;p24"/>
          <p:cNvPicPr preferRelativeResize="0"/>
          <p:nvPr/>
        </p:nvPicPr>
        <p:blipFill rotWithShape="1">
          <a:blip r:embed="rId4">
            <a:alphaModFix/>
          </a:blip>
          <a:srcRect b="65278" l="75443" r="7751" t="31586"/>
          <a:stretch/>
        </p:blipFill>
        <p:spPr>
          <a:xfrm>
            <a:off x="4003639" y="4434526"/>
            <a:ext cx="617639" cy="535376"/>
          </a:xfrm>
          <a:prstGeom prst="rect">
            <a:avLst/>
          </a:prstGeom>
          <a:noFill/>
          <a:ln>
            <a:noFill/>
          </a:ln>
        </p:spPr>
      </p:pic>
      <p:pic>
        <p:nvPicPr>
          <p:cNvPr id="184" name="Google Shape;184;p24"/>
          <p:cNvPicPr preferRelativeResize="0"/>
          <p:nvPr/>
        </p:nvPicPr>
        <p:blipFill rotWithShape="1">
          <a:blip r:embed="rId4">
            <a:alphaModFix/>
          </a:blip>
          <a:srcRect b="62233" l="75694" r="7072" t="34799"/>
          <a:stretch/>
        </p:blipFill>
        <p:spPr>
          <a:xfrm>
            <a:off x="3995750" y="3927819"/>
            <a:ext cx="633400" cy="50670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8" name="Shape 188"/>
        <p:cNvGrpSpPr/>
        <p:nvPr/>
      </p:nvGrpSpPr>
      <p:grpSpPr>
        <a:xfrm>
          <a:off x="0" y="0"/>
          <a:ext cx="0" cy="0"/>
          <a:chOff x="0" y="0"/>
          <a:chExt cx="0" cy="0"/>
        </a:xfrm>
      </p:grpSpPr>
      <p:sp>
        <p:nvSpPr>
          <p:cNvPr id="189" name="Google Shape;189;p25"/>
          <p:cNvSpPr txBox="1"/>
          <p:nvPr>
            <p:ph idx="12" type="sldNum"/>
          </p:nvPr>
        </p:nvSpPr>
        <p:spPr>
          <a:xfrm>
            <a:off x="4229100" y="6661550"/>
            <a:ext cx="4353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190" name="Google Shape;190;p25"/>
          <p:cNvSpPr txBox="1"/>
          <p:nvPr/>
        </p:nvSpPr>
        <p:spPr>
          <a:xfrm>
            <a:off x="76200" y="1397975"/>
            <a:ext cx="4224300" cy="1371600"/>
          </a:xfrm>
          <a:prstGeom prst="rect">
            <a:avLst/>
          </a:prstGeom>
          <a:noFill/>
          <a:ln cap="flat" cmpd="sng" w="9525">
            <a:solidFill>
              <a:srgbClr val="B6D7A8"/>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B7B7B7"/>
                </a:solidFill>
                <a:latin typeface="Times New Roman"/>
                <a:ea typeface="Times New Roman"/>
                <a:cs typeface="Times New Roman"/>
                <a:sym typeface="Times New Roman"/>
              </a:rPr>
              <a:t>Trauma to The Auricle:</a:t>
            </a:r>
            <a:endParaRPr sz="1000">
              <a:solidFill>
                <a:srgbClr val="B7B7B7"/>
              </a:solidFill>
              <a:latin typeface="Times New Roman"/>
              <a:ea typeface="Times New Roman"/>
              <a:cs typeface="Times New Roman"/>
              <a:sym typeface="Times New Roman"/>
            </a:endParaRPr>
          </a:p>
          <a:p>
            <a:pPr indent="-285750" lvl="0" marL="457200" rtl="0" algn="l">
              <a:spcBef>
                <a:spcPts val="0"/>
              </a:spcBef>
              <a:spcAft>
                <a:spcPts val="0"/>
              </a:spcAft>
              <a:buClr>
                <a:srgbClr val="B7B7B7"/>
              </a:buClr>
              <a:buSzPts val="900"/>
              <a:buFont typeface="Times New Roman"/>
              <a:buChar char="-"/>
            </a:pPr>
            <a:r>
              <a:rPr lang="ar" sz="900">
                <a:solidFill>
                  <a:srgbClr val="B7B7B7"/>
                </a:solidFill>
                <a:latin typeface="Times New Roman"/>
                <a:ea typeface="Times New Roman"/>
                <a:cs typeface="Times New Roman"/>
                <a:sym typeface="Times New Roman"/>
              </a:rPr>
              <a:t>Lacerations</a:t>
            </a:r>
            <a:endParaRPr sz="900">
              <a:solidFill>
                <a:srgbClr val="B7B7B7"/>
              </a:solidFill>
              <a:latin typeface="Times New Roman"/>
              <a:ea typeface="Times New Roman"/>
              <a:cs typeface="Times New Roman"/>
              <a:sym typeface="Times New Roman"/>
            </a:endParaRPr>
          </a:p>
          <a:p>
            <a:pPr indent="-285750" lvl="0" marL="457200" rtl="0" algn="l">
              <a:spcBef>
                <a:spcPts val="0"/>
              </a:spcBef>
              <a:spcAft>
                <a:spcPts val="0"/>
              </a:spcAft>
              <a:buClr>
                <a:srgbClr val="B7B7B7"/>
              </a:buClr>
              <a:buSzPts val="900"/>
              <a:buFont typeface="Times New Roman"/>
              <a:buChar char="-"/>
            </a:pPr>
            <a:r>
              <a:rPr lang="ar" sz="900">
                <a:solidFill>
                  <a:srgbClr val="B7B7B7"/>
                </a:solidFill>
                <a:latin typeface="Times New Roman"/>
                <a:ea typeface="Times New Roman"/>
                <a:cs typeface="Times New Roman"/>
                <a:sym typeface="Times New Roman"/>
              </a:rPr>
              <a:t>Hematoma auris</a:t>
            </a:r>
            <a:endParaRPr sz="900">
              <a:solidFill>
                <a:srgbClr val="B7B7B7"/>
              </a:solidFill>
              <a:latin typeface="Times New Roman"/>
              <a:ea typeface="Times New Roman"/>
              <a:cs typeface="Times New Roman"/>
              <a:sym typeface="Times New Roman"/>
            </a:endParaRPr>
          </a:p>
          <a:p>
            <a:pPr indent="-285750" lvl="0" marL="457200" rtl="0" algn="l">
              <a:spcBef>
                <a:spcPts val="0"/>
              </a:spcBef>
              <a:spcAft>
                <a:spcPts val="0"/>
              </a:spcAft>
              <a:buClr>
                <a:srgbClr val="B7B7B7"/>
              </a:buClr>
              <a:buSzPts val="900"/>
              <a:buFont typeface="Times New Roman"/>
              <a:buChar char="-"/>
            </a:pPr>
            <a:r>
              <a:rPr lang="ar" sz="900">
                <a:solidFill>
                  <a:srgbClr val="B7B7B7"/>
                </a:solidFill>
                <a:latin typeface="Times New Roman"/>
                <a:ea typeface="Times New Roman"/>
                <a:cs typeface="Times New Roman"/>
                <a:sym typeface="Times New Roman"/>
              </a:rPr>
              <a:t>Complication : cauliflower ear</a:t>
            </a:r>
            <a:endParaRPr sz="900">
              <a:solidFill>
                <a:srgbClr val="B7B7B7"/>
              </a:solidFill>
              <a:latin typeface="Times New Roman"/>
              <a:ea typeface="Times New Roman"/>
              <a:cs typeface="Times New Roman"/>
              <a:sym typeface="Times New Roman"/>
            </a:endParaRPr>
          </a:p>
          <a:p>
            <a:pPr indent="-285750" lvl="0" marL="457200" rtl="0" algn="l">
              <a:spcBef>
                <a:spcPts val="0"/>
              </a:spcBef>
              <a:spcAft>
                <a:spcPts val="0"/>
              </a:spcAft>
              <a:buClr>
                <a:srgbClr val="B7B7B7"/>
              </a:buClr>
              <a:buSzPts val="900"/>
              <a:buFont typeface="Times New Roman"/>
              <a:buChar char="-"/>
            </a:pPr>
            <a:r>
              <a:rPr lang="ar" sz="900">
                <a:solidFill>
                  <a:srgbClr val="B7B7B7"/>
                </a:solidFill>
                <a:latin typeface="Times New Roman"/>
                <a:ea typeface="Times New Roman"/>
                <a:cs typeface="Times New Roman"/>
                <a:sym typeface="Times New Roman"/>
              </a:rPr>
              <a:t>Treatment: Excise fibrous tissue -</a:t>
            </a:r>
            <a:endParaRPr sz="900">
              <a:solidFill>
                <a:srgbClr val="B7B7B7"/>
              </a:solidFill>
              <a:latin typeface="Times New Roman"/>
              <a:ea typeface="Times New Roman"/>
              <a:cs typeface="Times New Roman"/>
              <a:sym typeface="Times New Roman"/>
            </a:endParaRPr>
          </a:p>
          <a:p>
            <a:pPr indent="0" lvl="0" marL="457200" rtl="0" algn="l">
              <a:spcBef>
                <a:spcPts val="0"/>
              </a:spcBef>
              <a:spcAft>
                <a:spcPts val="0"/>
              </a:spcAft>
              <a:buNone/>
            </a:pPr>
            <a:r>
              <a:rPr lang="ar" sz="900">
                <a:solidFill>
                  <a:srgbClr val="B7B7B7"/>
                </a:solidFill>
                <a:latin typeface="Times New Roman"/>
                <a:ea typeface="Times New Roman"/>
                <a:cs typeface="Times New Roman"/>
                <a:sym typeface="Times New Roman"/>
              </a:rPr>
              <a:t>Apply pressure dressing ـ drain.</a:t>
            </a:r>
            <a:endParaRPr sz="900">
              <a:solidFill>
                <a:srgbClr val="B7B7B7"/>
              </a:solidFill>
              <a:latin typeface="Times New Roman"/>
              <a:ea typeface="Times New Roman"/>
              <a:cs typeface="Times New Roman"/>
              <a:sym typeface="Times New Roman"/>
            </a:endParaRPr>
          </a:p>
          <a:p>
            <a:pPr indent="-285750" lvl="0" marL="457200" rtl="0" algn="l">
              <a:spcBef>
                <a:spcPts val="0"/>
              </a:spcBef>
              <a:spcAft>
                <a:spcPts val="0"/>
              </a:spcAft>
              <a:buClr>
                <a:srgbClr val="B7B7B7"/>
              </a:buClr>
              <a:buSzPts val="900"/>
              <a:buFont typeface="Times New Roman"/>
              <a:buChar char="-"/>
            </a:pPr>
            <a:r>
              <a:rPr lang="ar" sz="900">
                <a:solidFill>
                  <a:srgbClr val="B7B7B7"/>
                </a:solidFill>
                <a:latin typeface="Times New Roman"/>
                <a:ea typeface="Times New Roman"/>
                <a:cs typeface="Times New Roman"/>
                <a:sym typeface="Times New Roman"/>
              </a:rPr>
              <a:t>When we treat hematoma? </a:t>
            </a:r>
            <a:endParaRPr sz="900">
              <a:solidFill>
                <a:srgbClr val="B7B7B7"/>
              </a:solidFill>
              <a:latin typeface="Times New Roman"/>
              <a:ea typeface="Times New Roman"/>
              <a:cs typeface="Times New Roman"/>
              <a:sym typeface="Times New Roman"/>
            </a:endParaRPr>
          </a:p>
          <a:p>
            <a:pPr indent="0" lvl="0" marL="457200" rtl="0" algn="l">
              <a:spcBef>
                <a:spcPts val="0"/>
              </a:spcBef>
              <a:spcAft>
                <a:spcPts val="0"/>
              </a:spcAft>
              <a:buNone/>
            </a:pPr>
            <a:r>
              <a:rPr lang="ar" sz="900">
                <a:solidFill>
                  <a:srgbClr val="B7B7B7"/>
                </a:solidFill>
                <a:latin typeface="Times New Roman"/>
                <a:ea typeface="Times New Roman"/>
                <a:cs typeface="Times New Roman"/>
                <a:sym typeface="Times New Roman"/>
              </a:rPr>
              <a:t>Immediate incision and drainage! So, don’t develop into cauliflower ear (necrosed cartilage).</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t/>
            </a:r>
            <a:endParaRPr sz="900">
              <a:solidFill>
                <a:srgbClr val="B7B7B7"/>
              </a:solidFill>
              <a:latin typeface="Times New Roman"/>
              <a:ea typeface="Times New Roman"/>
              <a:cs typeface="Times New Roman"/>
              <a:sym typeface="Times New Roman"/>
            </a:endParaRPr>
          </a:p>
        </p:txBody>
      </p:sp>
      <p:sp>
        <p:nvSpPr>
          <p:cNvPr id="191" name="Google Shape;191;p25"/>
          <p:cNvSpPr txBox="1"/>
          <p:nvPr/>
        </p:nvSpPr>
        <p:spPr>
          <a:xfrm>
            <a:off x="104775" y="140725"/>
            <a:ext cx="3738600" cy="981000"/>
          </a:xfrm>
          <a:prstGeom prst="rect">
            <a:avLst/>
          </a:prstGeom>
          <a:noFill/>
          <a:ln cap="flat" cmpd="sng" w="9525">
            <a:solidFill>
              <a:srgbClr val="B6D7A8"/>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ar" sz="900">
                <a:solidFill>
                  <a:srgbClr val="B7B7B7"/>
                </a:solidFill>
                <a:latin typeface="Times New Roman"/>
                <a:ea typeface="Times New Roman"/>
                <a:cs typeface="Times New Roman"/>
                <a:sym typeface="Times New Roman"/>
              </a:rPr>
              <a:t>Development of the ear:-</a:t>
            </a:r>
            <a:endParaRPr b="1"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 External ear: 1st pharyngeal cleft &amp; arch</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 Middle ear: 1st pharyngeal pouch &amp; 1st and 2nd arches</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 Inner ear: Ectoderm of hindbrain</a:t>
            </a:r>
            <a:endParaRPr sz="900">
              <a:solidFill>
                <a:srgbClr val="B7B7B7"/>
              </a:solidFill>
              <a:latin typeface="Times New Roman"/>
              <a:ea typeface="Times New Roman"/>
              <a:cs typeface="Times New Roman"/>
              <a:sym typeface="Times New Roman"/>
            </a:endParaRPr>
          </a:p>
        </p:txBody>
      </p:sp>
      <p:pic>
        <p:nvPicPr>
          <p:cNvPr id="192" name="Google Shape;192;p25"/>
          <p:cNvPicPr preferRelativeResize="0"/>
          <p:nvPr/>
        </p:nvPicPr>
        <p:blipFill rotWithShape="1">
          <a:blip r:embed="rId4">
            <a:alphaModFix/>
          </a:blip>
          <a:srcRect b="90771" l="64776" r="0" t="0"/>
          <a:stretch/>
        </p:blipFill>
        <p:spPr>
          <a:xfrm>
            <a:off x="2995525" y="140725"/>
            <a:ext cx="822000" cy="936527"/>
          </a:xfrm>
          <a:prstGeom prst="rect">
            <a:avLst/>
          </a:prstGeom>
          <a:noFill/>
          <a:ln>
            <a:noFill/>
          </a:ln>
        </p:spPr>
      </p:pic>
      <p:pic>
        <p:nvPicPr>
          <p:cNvPr id="193" name="Google Shape;193;p25"/>
          <p:cNvPicPr preferRelativeResize="0"/>
          <p:nvPr/>
        </p:nvPicPr>
        <p:blipFill rotWithShape="1">
          <a:blip r:embed="rId4">
            <a:alphaModFix/>
          </a:blip>
          <a:srcRect b="34228" l="18616" r="4359" t="58271"/>
          <a:stretch/>
        </p:blipFill>
        <p:spPr>
          <a:xfrm>
            <a:off x="2352675" y="1458749"/>
            <a:ext cx="1864050" cy="789348"/>
          </a:xfrm>
          <a:prstGeom prst="rect">
            <a:avLst/>
          </a:prstGeom>
          <a:noFill/>
          <a:ln>
            <a:noFill/>
          </a:ln>
        </p:spPr>
      </p:pic>
      <p:sp>
        <p:nvSpPr>
          <p:cNvPr id="194" name="Google Shape;194;p25"/>
          <p:cNvSpPr txBox="1"/>
          <p:nvPr/>
        </p:nvSpPr>
        <p:spPr>
          <a:xfrm>
            <a:off x="104775" y="3293500"/>
            <a:ext cx="3881400" cy="3086100"/>
          </a:xfrm>
          <a:prstGeom prst="rect">
            <a:avLst/>
          </a:prstGeom>
          <a:noFill/>
          <a:ln cap="flat" cmpd="sng" w="9525">
            <a:solidFill>
              <a:srgbClr val="B6D7A8"/>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PERICHONDRITIS OF THE PENNA:</a:t>
            </a:r>
            <a:endParaRPr sz="900">
              <a:solidFill>
                <a:srgbClr val="B7B7B7"/>
              </a:solidFill>
              <a:latin typeface="Times New Roman"/>
              <a:ea typeface="Times New Roman"/>
              <a:cs typeface="Times New Roman"/>
              <a:sym typeface="Times New Roman"/>
            </a:endParaRPr>
          </a:p>
          <a:p>
            <a:pPr indent="-285750" lvl="0" marL="457200" rtl="0" algn="l">
              <a:spcBef>
                <a:spcPts val="0"/>
              </a:spcBef>
              <a:spcAft>
                <a:spcPts val="0"/>
              </a:spcAft>
              <a:buClr>
                <a:srgbClr val="B7B7B7"/>
              </a:buClr>
              <a:buSzPts val="900"/>
              <a:buFont typeface="Times New Roman"/>
              <a:buChar char="●"/>
            </a:pPr>
            <a:r>
              <a:rPr lang="ar" sz="900">
                <a:solidFill>
                  <a:srgbClr val="BF9000"/>
                </a:solidFill>
                <a:latin typeface="Times New Roman"/>
                <a:ea typeface="Times New Roman"/>
                <a:cs typeface="Times New Roman"/>
                <a:sym typeface="Times New Roman"/>
              </a:rPr>
              <a:t>Perichondritis</a:t>
            </a:r>
            <a:r>
              <a:rPr lang="ar" sz="900">
                <a:solidFill>
                  <a:srgbClr val="B7B7B7"/>
                </a:solidFill>
                <a:latin typeface="Times New Roman"/>
                <a:ea typeface="Times New Roman"/>
                <a:cs typeface="Times New Roman"/>
                <a:sym typeface="Times New Roman"/>
              </a:rPr>
              <a:t> is inflammation of the perichondrium, a layer of connective tissue, which surrounds cartilage. </a:t>
            </a:r>
            <a:r>
              <a:rPr lang="ar" sz="900">
                <a:solidFill>
                  <a:srgbClr val="BF9000"/>
                </a:solidFill>
                <a:latin typeface="Times New Roman"/>
                <a:ea typeface="Times New Roman"/>
                <a:cs typeface="Times New Roman"/>
                <a:sym typeface="Times New Roman"/>
              </a:rPr>
              <a:t>(with spared lobule area)</a:t>
            </a:r>
            <a:endParaRPr sz="900">
              <a:solidFill>
                <a:srgbClr val="BF9000"/>
              </a:solidFill>
              <a:latin typeface="Times New Roman"/>
              <a:ea typeface="Times New Roman"/>
              <a:cs typeface="Times New Roman"/>
              <a:sym typeface="Times New Roman"/>
            </a:endParaRPr>
          </a:p>
          <a:p>
            <a:pPr indent="-285750" lvl="0" marL="457200" rtl="0" algn="l">
              <a:spcBef>
                <a:spcPts val="0"/>
              </a:spcBef>
              <a:spcAft>
                <a:spcPts val="0"/>
              </a:spcAft>
              <a:buClr>
                <a:srgbClr val="B7B7B7"/>
              </a:buClr>
              <a:buSzPts val="900"/>
              <a:buFont typeface="Times New Roman"/>
              <a:buChar char="●"/>
            </a:pPr>
            <a:r>
              <a:rPr lang="ar" sz="900">
                <a:solidFill>
                  <a:srgbClr val="B7B7B7"/>
                </a:solidFill>
                <a:latin typeface="Times New Roman"/>
                <a:ea typeface="Times New Roman"/>
                <a:cs typeface="Times New Roman"/>
                <a:sym typeface="Times New Roman"/>
              </a:rPr>
              <a:t>Usually follow trauma to the cartilage (hematoma auris, surgical “mastoid surgery”, frostbite, burn) or otitis externa &amp; piercing (particularly with the modern trend for multiple perforations that go through the cartilage).</a:t>
            </a:r>
            <a:endParaRPr sz="900">
              <a:solidFill>
                <a:srgbClr val="B7B7B7"/>
              </a:solidFill>
              <a:latin typeface="Times New Roman"/>
              <a:ea typeface="Times New Roman"/>
              <a:cs typeface="Times New Roman"/>
              <a:sym typeface="Times New Roman"/>
            </a:endParaRPr>
          </a:p>
          <a:p>
            <a:pPr indent="-285750" lvl="0" marL="457200" rtl="0" algn="l">
              <a:spcBef>
                <a:spcPts val="0"/>
              </a:spcBef>
              <a:spcAft>
                <a:spcPts val="0"/>
              </a:spcAft>
              <a:buClr>
                <a:srgbClr val="B7B7B7"/>
              </a:buClr>
              <a:buSzPts val="900"/>
              <a:buFont typeface="Times New Roman"/>
              <a:buChar char="●"/>
            </a:pPr>
            <a:r>
              <a:rPr lang="ar" sz="900">
                <a:solidFill>
                  <a:srgbClr val="B7B7B7"/>
                </a:solidFill>
                <a:latin typeface="Times New Roman"/>
                <a:ea typeface="Times New Roman"/>
                <a:cs typeface="Times New Roman"/>
                <a:sym typeface="Times New Roman"/>
              </a:rPr>
              <a:t>Commonly caused by Pseudomonas.</a:t>
            </a:r>
            <a:endParaRPr sz="900">
              <a:solidFill>
                <a:srgbClr val="B7B7B7"/>
              </a:solidFill>
              <a:latin typeface="Times New Roman"/>
              <a:ea typeface="Times New Roman"/>
              <a:cs typeface="Times New Roman"/>
              <a:sym typeface="Times New Roman"/>
            </a:endParaRPr>
          </a:p>
          <a:p>
            <a:pPr indent="-285750" lvl="0" marL="457200" rtl="0" algn="l">
              <a:spcBef>
                <a:spcPts val="0"/>
              </a:spcBef>
              <a:spcAft>
                <a:spcPts val="0"/>
              </a:spcAft>
              <a:buClr>
                <a:srgbClr val="B7B7B7"/>
              </a:buClr>
              <a:buSzPts val="900"/>
              <a:buFont typeface="Times New Roman"/>
              <a:buChar char="●"/>
            </a:pPr>
            <a:r>
              <a:rPr lang="ar" sz="900">
                <a:solidFill>
                  <a:srgbClr val="B7B7B7"/>
                </a:solidFill>
                <a:latin typeface="Times New Roman"/>
                <a:ea typeface="Times New Roman"/>
                <a:cs typeface="Times New Roman"/>
                <a:sym typeface="Times New Roman"/>
              </a:rPr>
              <a:t>Fever, pain, redness and swelling (causes narrowing and further low hearing level).</a:t>
            </a:r>
            <a:endParaRPr sz="900">
              <a:solidFill>
                <a:srgbClr val="B7B7B7"/>
              </a:solidFill>
              <a:latin typeface="Times New Roman"/>
              <a:ea typeface="Times New Roman"/>
              <a:cs typeface="Times New Roman"/>
              <a:sym typeface="Times New Roman"/>
            </a:endParaRPr>
          </a:p>
          <a:p>
            <a:pPr indent="-285750" lvl="0" marL="457200" rtl="0" algn="l">
              <a:spcBef>
                <a:spcPts val="0"/>
              </a:spcBef>
              <a:spcAft>
                <a:spcPts val="0"/>
              </a:spcAft>
              <a:buClr>
                <a:srgbClr val="B7B7B7"/>
              </a:buClr>
              <a:buSzPts val="900"/>
              <a:buFont typeface="Times New Roman"/>
              <a:buChar char="●"/>
            </a:pPr>
            <a:r>
              <a:rPr lang="ar" sz="900">
                <a:solidFill>
                  <a:srgbClr val="B7B7B7"/>
                </a:solidFill>
                <a:latin typeface="Times New Roman"/>
                <a:ea typeface="Times New Roman"/>
                <a:cs typeface="Times New Roman"/>
                <a:sym typeface="Times New Roman"/>
              </a:rPr>
              <a:t>Treatment: must be vigorous and immediately by parenteral antibiotics &amp; Evacuation</a:t>
            </a:r>
            <a:endParaRPr sz="900">
              <a:solidFill>
                <a:srgbClr val="B7B7B7"/>
              </a:solidFill>
              <a:latin typeface="Times New Roman"/>
              <a:ea typeface="Times New Roman"/>
              <a:cs typeface="Times New Roman"/>
              <a:sym typeface="Times New Roman"/>
            </a:endParaRPr>
          </a:p>
          <a:p>
            <a:pPr indent="-285750" lvl="0" marL="457200" rtl="0" algn="l">
              <a:spcBef>
                <a:spcPts val="0"/>
              </a:spcBef>
              <a:spcAft>
                <a:spcPts val="0"/>
              </a:spcAft>
              <a:buClr>
                <a:srgbClr val="B7B7B7"/>
              </a:buClr>
              <a:buSzPts val="900"/>
              <a:buFont typeface="Times New Roman"/>
              <a:buChar char="-"/>
            </a:pPr>
            <a:r>
              <a:rPr lang="ar" sz="900">
                <a:solidFill>
                  <a:srgbClr val="B7B7B7"/>
                </a:solidFill>
                <a:latin typeface="Times New Roman"/>
                <a:ea typeface="Times New Roman"/>
                <a:cs typeface="Times New Roman"/>
                <a:sym typeface="Times New Roman"/>
              </a:rPr>
              <a:t>(Any cartilaginous organ that forms a hematoma must be drained as early as possible)</a:t>
            </a:r>
            <a:endParaRPr sz="900">
              <a:solidFill>
                <a:srgbClr val="B7B7B7"/>
              </a:solidFill>
              <a:latin typeface="Times New Roman"/>
              <a:ea typeface="Times New Roman"/>
              <a:cs typeface="Times New Roman"/>
              <a:sym typeface="Times New Roman"/>
            </a:endParaRPr>
          </a:p>
          <a:p>
            <a:pPr indent="-285750" lvl="0" marL="457200" rtl="0" algn="l">
              <a:spcBef>
                <a:spcPts val="0"/>
              </a:spcBef>
              <a:spcAft>
                <a:spcPts val="0"/>
              </a:spcAft>
              <a:buClr>
                <a:srgbClr val="B7B7B7"/>
              </a:buClr>
              <a:buSzPts val="900"/>
              <a:buFont typeface="Times New Roman"/>
              <a:buChar char="-"/>
            </a:pPr>
            <a:r>
              <a:rPr lang="ar" sz="900">
                <a:solidFill>
                  <a:srgbClr val="B7B7B7"/>
                </a:solidFill>
                <a:latin typeface="Times New Roman"/>
                <a:ea typeface="Times New Roman"/>
                <a:cs typeface="Times New Roman"/>
                <a:sym typeface="Times New Roman"/>
              </a:rPr>
              <a:t>If it is due to piercing the stud should be removed.</a:t>
            </a:r>
            <a:endParaRPr sz="900">
              <a:solidFill>
                <a:srgbClr val="B7B7B7"/>
              </a:solidFill>
              <a:latin typeface="Times New Roman"/>
              <a:ea typeface="Times New Roman"/>
              <a:cs typeface="Times New Roman"/>
              <a:sym typeface="Times New Roman"/>
            </a:endParaRPr>
          </a:p>
          <a:p>
            <a:pPr indent="-285750" lvl="0" marL="457200" rtl="0" algn="l">
              <a:spcBef>
                <a:spcPts val="0"/>
              </a:spcBef>
              <a:spcAft>
                <a:spcPts val="0"/>
              </a:spcAft>
              <a:buClr>
                <a:srgbClr val="BF9000"/>
              </a:buClr>
              <a:buSzPts val="900"/>
              <a:buFont typeface="Times New Roman"/>
              <a:buChar char="●"/>
            </a:pPr>
            <a:r>
              <a:rPr lang="ar" sz="900">
                <a:solidFill>
                  <a:srgbClr val="BF9000"/>
                </a:solidFill>
                <a:latin typeface="Times New Roman"/>
                <a:ea typeface="Times New Roman"/>
                <a:cs typeface="Times New Roman"/>
                <a:sym typeface="Times New Roman"/>
              </a:rPr>
              <a:t>Complications of Perichondritis or Trauma:</a:t>
            </a:r>
            <a:endParaRPr sz="900">
              <a:solidFill>
                <a:srgbClr val="BF9000"/>
              </a:solidFill>
              <a:latin typeface="Times New Roman"/>
              <a:ea typeface="Times New Roman"/>
              <a:cs typeface="Times New Roman"/>
              <a:sym typeface="Times New Roman"/>
            </a:endParaRPr>
          </a:p>
          <a:p>
            <a:pPr indent="-285750" lvl="0" marL="457200" rtl="0" algn="l">
              <a:spcBef>
                <a:spcPts val="0"/>
              </a:spcBef>
              <a:spcAft>
                <a:spcPts val="0"/>
              </a:spcAft>
              <a:buClr>
                <a:srgbClr val="B7B7B7"/>
              </a:buClr>
              <a:buSzPts val="900"/>
              <a:buFont typeface="Times New Roman"/>
              <a:buChar char="-"/>
            </a:pPr>
            <a:r>
              <a:rPr lang="ar" sz="900">
                <a:solidFill>
                  <a:srgbClr val="BF9000"/>
                </a:solidFill>
                <a:latin typeface="Times New Roman"/>
                <a:ea typeface="Times New Roman"/>
                <a:cs typeface="Times New Roman"/>
                <a:sym typeface="Times New Roman"/>
              </a:rPr>
              <a:t>Cauliflower ear </a:t>
            </a:r>
            <a:r>
              <a:rPr lang="ar" sz="900">
                <a:solidFill>
                  <a:srgbClr val="B7B7B7"/>
                </a:solidFill>
                <a:latin typeface="Times New Roman"/>
                <a:ea typeface="Times New Roman"/>
                <a:cs typeface="Times New Roman"/>
                <a:sym typeface="Times New Roman"/>
              </a:rPr>
              <a:t>(End stage of untreated haematoma). The ear can be exposed to trauma and lacerations leading to the </a:t>
            </a:r>
            <a:r>
              <a:rPr lang="ar" sz="900">
                <a:solidFill>
                  <a:srgbClr val="BF9000"/>
                </a:solidFill>
                <a:latin typeface="Times New Roman"/>
                <a:ea typeface="Times New Roman"/>
                <a:cs typeface="Times New Roman"/>
                <a:sym typeface="Times New Roman"/>
              </a:rPr>
              <a:t>formation of Hematoma</a:t>
            </a:r>
            <a:r>
              <a:rPr lang="ar" sz="900">
                <a:solidFill>
                  <a:srgbClr val="B7B7B7"/>
                </a:solidFill>
                <a:latin typeface="Times New Roman"/>
                <a:ea typeface="Times New Roman"/>
                <a:cs typeface="Times New Roman"/>
                <a:sym typeface="Times New Roman"/>
              </a:rPr>
              <a:t>, so if anything happens between the skin and cartilage →Hematoma (Number 1 killer of the cartilage, why?</a:t>
            </a:r>
            <a:endParaRPr sz="900">
              <a:solidFill>
                <a:srgbClr val="B7B7B7"/>
              </a:solidFill>
              <a:latin typeface="Times New Roman"/>
              <a:ea typeface="Times New Roman"/>
              <a:cs typeface="Times New Roman"/>
              <a:sym typeface="Times New Roman"/>
            </a:endParaRPr>
          </a:p>
          <a:p>
            <a:pPr indent="0" lvl="0" marL="457200" rtl="0" algn="l">
              <a:spcBef>
                <a:spcPts val="0"/>
              </a:spcBef>
              <a:spcAft>
                <a:spcPts val="0"/>
              </a:spcAft>
              <a:buNone/>
            </a:pPr>
            <a:r>
              <a:rPr lang="ar" sz="900">
                <a:solidFill>
                  <a:srgbClr val="B7B7B7"/>
                </a:solidFill>
                <a:latin typeface="Times New Roman"/>
                <a:ea typeface="Times New Roman"/>
                <a:cs typeface="Times New Roman"/>
                <a:sym typeface="Times New Roman"/>
              </a:rPr>
              <a:t>Because the blood will not be able to reach the cartilage) →Ischemia →Necrosis →Ear deformity</a:t>
            </a:r>
            <a:endParaRPr sz="900">
              <a:solidFill>
                <a:srgbClr val="B7B7B7"/>
              </a:solidFill>
              <a:latin typeface="Times New Roman"/>
              <a:ea typeface="Times New Roman"/>
              <a:cs typeface="Times New Roman"/>
              <a:sym typeface="Times New Roman"/>
            </a:endParaRPr>
          </a:p>
        </p:txBody>
      </p:sp>
      <p:pic>
        <p:nvPicPr>
          <p:cNvPr id="195" name="Google Shape;195;p25"/>
          <p:cNvPicPr preferRelativeResize="0"/>
          <p:nvPr/>
        </p:nvPicPr>
        <p:blipFill rotWithShape="1">
          <a:blip r:embed="rId4">
            <a:alphaModFix/>
          </a:blip>
          <a:srcRect b="23950" l="70888" r="5026" t="66566"/>
          <a:stretch/>
        </p:blipFill>
        <p:spPr>
          <a:xfrm>
            <a:off x="4045750" y="3069675"/>
            <a:ext cx="661975" cy="1133500"/>
          </a:xfrm>
          <a:prstGeom prst="rect">
            <a:avLst/>
          </a:prstGeom>
          <a:noFill/>
          <a:ln>
            <a:noFill/>
          </a:ln>
        </p:spPr>
      </p:pic>
      <p:pic>
        <p:nvPicPr>
          <p:cNvPr id="196" name="Google Shape;196;p25"/>
          <p:cNvPicPr preferRelativeResize="0"/>
          <p:nvPr/>
        </p:nvPicPr>
        <p:blipFill rotWithShape="1">
          <a:blip r:embed="rId4">
            <a:alphaModFix/>
          </a:blip>
          <a:srcRect b="18531" l="71060" r="2947" t="76128"/>
          <a:stretch/>
        </p:blipFill>
        <p:spPr>
          <a:xfrm>
            <a:off x="4098150" y="4231750"/>
            <a:ext cx="661975" cy="591332"/>
          </a:xfrm>
          <a:prstGeom prst="rect">
            <a:avLst/>
          </a:prstGeom>
          <a:noFill/>
          <a:ln>
            <a:noFill/>
          </a:ln>
        </p:spPr>
      </p:pic>
      <p:pic>
        <p:nvPicPr>
          <p:cNvPr id="197" name="Google Shape;197;p25"/>
          <p:cNvPicPr preferRelativeResize="0"/>
          <p:nvPr/>
        </p:nvPicPr>
        <p:blipFill rotWithShape="1">
          <a:blip r:embed="rId4">
            <a:alphaModFix/>
          </a:blip>
          <a:srcRect b="17735" l="45763" r="30150" t="76168"/>
          <a:stretch/>
        </p:blipFill>
        <p:spPr>
          <a:xfrm>
            <a:off x="4098150" y="4851650"/>
            <a:ext cx="661975" cy="728674"/>
          </a:xfrm>
          <a:prstGeom prst="rect">
            <a:avLst/>
          </a:prstGeom>
          <a:noFill/>
          <a:ln>
            <a:noFill/>
          </a:ln>
        </p:spPr>
      </p:pic>
      <p:pic>
        <p:nvPicPr>
          <p:cNvPr id="198" name="Google Shape;198;p25"/>
          <p:cNvPicPr preferRelativeResize="0"/>
          <p:nvPr/>
        </p:nvPicPr>
        <p:blipFill rotWithShape="1">
          <a:blip r:embed="rId4">
            <a:alphaModFix/>
          </a:blip>
          <a:srcRect b="12535" l="71927" r="0" t="81607"/>
          <a:stretch/>
        </p:blipFill>
        <p:spPr>
          <a:xfrm>
            <a:off x="4045751" y="5608900"/>
            <a:ext cx="716750" cy="65039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2" name="Shape 202"/>
        <p:cNvGrpSpPr/>
        <p:nvPr/>
      </p:nvGrpSpPr>
      <p:grpSpPr>
        <a:xfrm>
          <a:off x="0" y="0"/>
          <a:ext cx="0" cy="0"/>
          <a:chOff x="0" y="0"/>
          <a:chExt cx="0" cy="0"/>
        </a:xfrm>
      </p:grpSpPr>
      <p:sp>
        <p:nvSpPr>
          <p:cNvPr id="203" name="Google Shape;203;p26"/>
          <p:cNvSpPr txBox="1"/>
          <p:nvPr>
            <p:ph idx="12" type="sldNum"/>
          </p:nvPr>
        </p:nvSpPr>
        <p:spPr>
          <a:xfrm>
            <a:off x="4229100" y="6661550"/>
            <a:ext cx="4353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204" name="Google Shape;204;p26"/>
          <p:cNvSpPr/>
          <p:nvPr/>
        </p:nvSpPr>
        <p:spPr>
          <a:xfrm>
            <a:off x="0" y="0"/>
            <a:ext cx="1366200" cy="312300"/>
          </a:xfrm>
          <a:prstGeom prst="rect">
            <a:avLst/>
          </a:prstGeom>
          <a:solidFill>
            <a:srgbClr val="8AB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a:solidFill>
                  <a:srgbClr val="FFFFFF"/>
                </a:solidFill>
                <a:latin typeface="Arvo"/>
                <a:ea typeface="Arvo"/>
                <a:cs typeface="Arvo"/>
                <a:sym typeface="Arvo"/>
              </a:rPr>
              <a:t>Otitis Externa </a:t>
            </a:r>
            <a:endParaRPr>
              <a:solidFill>
                <a:srgbClr val="FFFFFF"/>
              </a:solidFill>
              <a:latin typeface="Arvo"/>
              <a:ea typeface="Arvo"/>
              <a:cs typeface="Arvo"/>
              <a:sym typeface="Arvo"/>
            </a:endParaRPr>
          </a:p>
        </p:txBody>
      </p:sp>
      <p:sp>
        <p:nvSpPr>
          <p:cNvPr id="205" name="Google Shape;205;p26"/>
          <p:cNvSpPr txBox="1"/>
          <p:nvPr/>
        </p:nvSpPr>
        <p:spPr>
          <a:xfrm>
            <a:off x="33575" y="312300"/>
            <a:ext cx="4631100" cy="6608100"/>
          </a:xfrm>
          <a:prstGeom prst="rect">
            <a:avLst/>
          </a:prstGeom>
          <a:noFill/>
          <a:ln cap="flat" cmpd="sng" w="9525">
            <a:solidFill>
              <a:srgbClr val="8ABDED"/>
            </a:solidFill>
            <a:prstDash val="dash"/>
            <a:round/>
            <a:headEnd len="sm" w="sm" type="none"/>
            <a:tailEnd len="sm" w="sm" type="none"/>
          </a:ln>
        </p:spPr>
        <p:txBody>
          <a:bodyPr anchorCtr="0" anchor="ctr" bIns="91425" lIns="91425" spcFirstLastPara="1" rIns="91425" wrap="square" tIns="91425">
            <a:noAutofit/>
          </a:bodyPr>
          <a:lstStyle/>
          <a:p>
            <a:pPr indent="-317500" lvl="0" marL="457200" rtl="0" algn="l">
              <a:spcBef>
                <a:spcPts val="0"/>
              </a:spcBef>
              <a:spcAft>
                <a:spcPts val="0"/>
              </a:spcAft>
              <a:buSzPts val="1400"/>
              <a:buFont typeface="Times New Roman"/>
              <a:buChar char="●"/>
            </a:pPr>
            <a:r>
              <a:rPr lang="ar" sz="1000">
                <a:latin typeface="Times New Roman"/>
                <a:ea typeface="Times New Roman"/>
                <a:cs typeface="Times New Roman"/>
                <a:sym typeface="Times New Roman"/>
              </a:rPr>
              <a:t>An acute </a:t>
            </a:r>
            <a:r>
              <a:rPr lang="ar" sz="900">
                <a:solidFill>
                  <a:srgbClr val="B7B7B7"/>
                </a:solidFill>
                <a:latin typeface="Times New Roman"/>
                <a:ea typeface="Times New Roman"/>
                <a:cs typeface="Times New Roman"/>
                <a:sym typeface="Times New Roman"/>
              </a:rPr>
              <a:t>(Less than 3 months)</a:t>
            </a:r>
            <a:r>
              <a:rPr lang="ar" sz="1000">
                <a:latin typeface="Times New Roman"/>
                <a:ea typeface="Times New Roman"/>
                <a:cs typeface="Times New Roman"/>
                <a:sym typeface="Times New Roman"/>
              </a:rPr>
              <a:t> or chronic </a:t>
            </a:r>
            <a:r>
              <a:rPr lang="ar" sz="900">
                <a:solidFill>
                  <a:srgbClr val="B7B7B7"/>
                </a:solidFill>
                <a:latin typeface="Times New Roman"/>
                <a:ea typeface="Times New Roman"/>
                <a:cs typeface="Times New Roman"/>
                <a:sym typeface="Times New Roman"/>
              </a:rPr>
              <a:t>(more than 3 months) </a:t>
            </a:r>
            <a:r>
              <a:rPr lang="ar" sz="1000">
                <a:latin typeface="Times New Roman"/>
                <a:ea typeface="Times New Roman"/>
                <a:cs typeface="Times New Roman"/>
                <a:sym typeface="Times New Roman"/>
              </a:rPr>
              <a:t>infection of the whole or a part of the skin of the external ear canal. </a:t>
            </a:r>
            <a:r>
              <a:rPr lang="ar" sz="900">
                <a:solidFill>
                  <a:srgbClr val="B7B7B7"/>
                </a:solidFill>
                <a:latin typeface="Times New Roman"/>
                <a:ea typeface="Times New Roman"/>
                <a:cs typeface="Times New Roman"/>
                <a:sym typeface="Times New Roman"/>
              </a:rPr>
              <a:t>Any pathology affecting skin can also affect external ear.</a:t>
            </a:r>
            <a:endParaRPr sz="900">
              <a:solidFill>
                <a:srgbClr val="B7B7B7"/>
              </a:solidFill>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Organisms enter the apopilosebaceous unit by break in skin</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Commonly caused by fingernail or Q-tip to relieve itching</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Periosteal lining of bony canal displaced by swelling</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Subacute or chronic develops if AOE not treated adequately</a:t>
            </a:r>
            <a:endParaRPr sz="1000">
              <a:latin typeface="Times New Roman"/>
              <a:ea typeface="Times New Roman"/>
              <a:cs typeface="Times New Roman"/>
              <a:sym typeface="Times New Roman"/>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a:p>
            <a:pPr indent="0" lvl="0" marL="0" rtl="0" algn="l">
              <a:spcBef>
                <a:spcPts val="0"/>
              </a:spcBef>
              <a:spcAft>
                <a:spcPts val="0"/>
              </a:spcAft>
              <a:buNone/>
            </a:pPr>
            <a:r>
              <a:rPr lang="ar" sz="1200">
                <a:latin typeface="Times New Roman"/>
                <a:ea typeface="Times New Roman"/>
                <a:cs typeface="Times New Roman"/>
                <a:sym typeface="Times New Roman"/>
              </a:rPr>
              <a:t>History:</a:t>
            </a:r>
            <a:endParaRPr sz="12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Itching</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Pain: </a:t>
            </a:r>
            <a:r>
              <a:rPr lang="ar" sz="900">
                <a:solidFill>
                  <a:srgbClr val="6AA84F"/>
                </a:solidFill>
                <a:latin typeface="Times New Roman"/>
                <a:ea typeface="Times New Roman"/>
                <a:cs typeface="Times New Roman"/>
                <a:sym typeface="Times New Roman"/>
              </a:rPr>
              <a:t>could be very severe because of underlying cartilage, evoked by movement of the jaw, because the ear auricle and external canal is attached to the TMJ (temporomandibular joint) pain can radiate to the throat!</a:t>
            </a:r>
            <a:endParaRPr sz="900">
              <a:solidFill>
                <a:srgbClr val="6AA84F"/>
              </a:solidFill>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Fullness</a:t>
            </a:r>
            <a:endParaRPr sz="1000">
              <a:latin typeface="Times New Roman"/>
              <a:ea typeface="Times New Roman"/>
              <a:cs typeface="Times New Roman"/>
              <a:sym typeface="Times New Roman"/>
            </a:endParaRPr>
          </a:p>
          <a:p>
            <a:pPr indent="-285750" lvl="0" marL="457200" rtl="0" algn="l">
              <a:spcBef>
                <a:spcPts val="0"/>
              </a:spcBef>
              <a:spcAft>
                <a:spcPts val="0"/>
              </a:spcAft>
              <a:buClr>
                <a:srgbClr val="6AA84F"/>
              </a:buClr>
              <a:buSzPts val="900"/>
              <a:buFont typeface="Times New Roman"/>
              <a:buChar char="●"/>
            </a:pPr>
            <a:r>
              <a:rPr lang="ar" sz="900">
                <a:solidFill>
                  <a:srgbClr val="BF9000"/>
                </a:solidFill>
                <a:latin typeface="Times New Roman"/>
                <a:ea typeface="Times New Roman"/>
                <a:cs typeface="Times New Roman"/>
                <a:sym typeface="Times New Roman"/>
              </a:rPr>
              <a:t>Tenderness</a:t>
            </a:r>
            <a:r>
              <a:rPr lang="ar" sz="900">
                <a:solidFill>
                  <a:srgbClr val="6AA84F"/>
                </a:solidFill>
                <a:latin typeface="Times New Roman"/>
                <a:ea typeface="Times New Roman"/>
                <a:cs typeface="Times New Roman"/>
                <a:sym typeface="Times New Roman"/>
              </a:rPr>
              <a:t> and swelling, absent in otitis media.</a:t>
            </a:r>
            <a:endParaRPr sz="900">
              <a:solidFill>
                <a:srgbClr val="6AA84F"/>
              </a:solidFill>
              <a:latin typeface="Times New Roman"/>
              <a:ea typeface="Times New Roman"/>
              <a:cs typeface="Times New Roman"/>
              <a:sym typeface="Times New Roman"/>
            </a:endParaRPr>
          </a:p>
          <a:p>
            <a:pPr indent="-285750" lvl="0" marL="457200" rtl="0" algn="l">
              <a:spcBef>
                <a:spcPts val="0"/>
              </a:spcBef>
              <a:spcAft>
                <a:spcPts val="0"/>
              </a:spcAft>
              <a:buClr>
                <a:srgbClr val="B7B7B7"/>
              </a:buClr>
              <a:buSzPts val="900"/>
              <a:buFont typeface="Times New Roman"/>
              <a:buChar char="●"/>
            </a:pPr>
            <a:r>
              <a:rPr lang="ar" sz="900">
                <a:solidFill>
                  <a:srgbClr val="B7B7B7"/>
                </a:solidFill>
                <a:latin typeface="Times New Roman"/>
                <a:ea typeface="Times New Roman"/>
                <a:cs typeface="Times New Roman"/>
                <a:sym typeface="Times New Roman"/>
              </a:rPr>
              <a:t>Otorrhea: No discharge or very little and scanty, not mucoid. Large discharge in otitis media. (Not mucus discharge because the skin does not contain mucus-secreting cells. If the discharge doesn’t contain mucus, then it is from the External ear however if it contains mucus it is originating from the middle ear)</a:t>
            </a:r>
            <a:endParaRPr sz="900">
              <a:solidFill>
                <a:srgbClr val="B7B7B7"/>
              </a:solidFill>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Deafness (Hearing loss): </a:t>
            </a:r>
            <a:r>
              <a:rPr lang="ar" sz="900">
                <a:solidFill>
                  <a:srgbClr val="B7B7B7"/>
                </a:solidFill>
                <a:latin typeface="Times New Roman"/>
                <a:ea typeface="Times New Roman"/>
                <a:cs typeface="Times New Roman"/>
                <a:sym typeface="Times New Roman"/>
              </a:rPr>
              <a:t>deafness caused by external ear needs to be completely obstructed, which is rare in otitis externa.</a:t>
            </a:r>
            <a:endParaRPr sz="900">
              <a:solidFill>
                <a:srgbClr val="B7B7B7"/>
              </a:solidFill>
              <a:latin typeface="Times New Roman"/>
              <a:ea typeface="Times New Roman"/>
              <a:cs typeface="Times New Roman"/>
              <a:sym typeface="Times New Roman"/>
            </a:endParaRPr>
          </a:p>
          <a:p>
            <a:pPr indent="-285750" lvl="0" marL="457200" rtl="0" algn="l">
              <a:spcBef>
                <a:spcPts val="0"/>
              </a:spcBef>
              <a:spcAft>
                <a:spcPts val="0"/>
              </a:spcAft>
              <a:buClr>
                <a:srgbClr val="B7B7B7"/>
              </a:buClr>
              <a:buSzPts val="900"/>
              <a:buFont typeface="Times New Roman"/>
              <a:buChar char="●"/>
            </a:pPr>
            <a:r>
              <a:rPr lang="ar" sz="900">
                <a:solidFill>
                  <a:srgbClr val="B7B7B7"/>
                </a:solidFill>
                <a:latin typeface="Times New Roman"/>
                <a:ea typeface="Times New Roman"/>
                <a:cs typeface="Times New Roman"/>
                <a:sym typeface="Times New Roman"/>
              </a:rPr>
              <a:t>Changes in the lumen and skin of EAM (external auditory meatus)</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a:p>
            <a:pPr indent="0" lvl="0" marL="0" rtl="0" algn="l">
              <a:spcBef>
                <a:spcPts val="0"/>
              </a:spcBef>
              <a:spcAft>
                <a:spcPts val="0"/>
              </a:spcAft>
              <a:buNone/>
            </a:pPr>
            <a:r>
              <a:rPr lang="ar" sz="1200">
                <a:latin typeface="Times New Roman"/>
                <a:ea typeface="Times New Roman"/>
                <a:cs typeface="Times New Roman"/>
                <a:sym typeface="Times New Roman"/>
              </a:rPr>
              <a:t>Physical Exam:</a:t>
            </a:r>
            <a:endParaRPr sz="12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Redness, swelling, sometimes you can’t see the TM because of the swelling, protrusion, discharge, preauricular or face or neck extension</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Gently tug up and back: if true AOE, </a:t>
            </a:r>
            <a:r>
              <a:rPr lang="ar" sz="1000">
                <a:solidFill>
                  <a:srgbClr val="BF9000"/>
                </a:solidFill>
                <a:latin typeface="Times New Roman"/>
                <a:ea typeface="Times New Roman"/>
                <a:cs typeface="Times New Roman"/>
                <a:sym typeface="Times New Roman"/>
              </a:rPr>
              <a:t>patient will not tolerate</a:t>
            </a:r>
            <a:endParaRPr sz="1000">
              <a:solidFill>
                <a:srgbClr val="BF9000"/>
              </a:solidFill>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Clean canal thoroughly and examine under Microscope</a:t>
            </a:r>
            <a:endParaRPr sz="1000">
              <a:latin typeface="Times New Roman"/>
              <a:ea typeface="Times New Roman"/>
              <a:cs typeface="Times New Roman"/>
              <a:sym typeface="Times New Roman"/>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a:p>
            <a:pPr indent="0" lvl="0" marL="0" rtl="0" algn="l">
              <a:spcBef>
                <a:spcPts val="0"/>
              </a:spcBef>
              <a:spcAft>
                <a:spcPts val="0"/>
              </a:spcAft>
              <a:buNone/>
            </a:pPr>
            <a:r>
              <a:rPr lang="ar" sz="1200">
                <a:latin typeface="Times New Roman"/>
                <a:ea typeface="Times New Roman"/>
                <a:cs typeface="Times New Roman"/>
                <a:sym typeface="Times New Roman"/>
              </a:rPr>
              <a:t>Pathophysiology:</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p:txBody>
      </p:sp>
      <p:graphicFrame>
        <p:nvGraphicFramePr>
          <p:cNvPr id="206" name="Google Shape;206;p26"/>
          <p:cNvGraphicFramePr/>
          <p:nvPr/>
        </p:nvGraphicFramePr>
        <p:xfrm>
          <a:off x="114300" y="4972075"/>
          <a:ext cx="3000000" cy="3000000"/>
        </p:xfrm>
        <a:graphic>
          <a:graphicData uri="http://schemas.openxmlformats.org/drawingml/2006/table">
            <a:tbl>
              <a:tblPr>
                <a:noFill/>
                <a:tableStyleId>{BD0E5D09-B49E-4D82-B7CE-AF71E7726C5F}</a:tableStyleId>
              </a:tblPr>
              <a:tblGrid>
                <a:gridCol w="2439625"/>
                <a:gridCol w="2030025"/>
              </a:tblGrid>
              <a:tr h="244125">
                <a:tc>
                  <a:txBody>
                    <a:bodyPr/>
                    <a:lstStyle/>
                    <a:p>
                      <a:pPr indent="0" lvl="0" marL="0" rtl="0" algn="ctr">
                        <a:spcBef>
                          <a:spcPts val="0"/>
                        </a:spcBef>
                        <a:spcAft>
                          <a:spcPts val="0"/>
                        </a:spcAft>
                        <a:buNone/>
                      </a:pPr>
                      <a:r>
                        <a:t/>
                      </a:r>
                      <a:endParaRPr b="1" sz="300">
                        <a:solidFill>
                          <a:srgbClr val="FFFFFF"/>
                        </a:solidFill>
                        <a:latin typeface="Times New Roman"/>
                        <a:ea typeface="Times New Roman"/>
                        <a:cs typeface="Times New Roman"/>
                        <a:sym typeface="Times New Roman"/>
                      </a:endParaRPr>
                    </a:p>
                  </a:txBody>
                  <a:tcPr marT="91425" marB="91425" marR="91425" marL="91425" anchor="ctr">
                    <a:solidFill>
                      <a:srgbClr val="8ABDED"/>
                    </a:solidFill>
                  </a:tcPr>
                </a:tc>
                <a:tc>
                  <a:txBody>
                    <a:bodyPr/>
                    <a:lstStyle/>
                    <a:p>
                      <a:pPr indent="0" lvl="0" marL="0" rtl="0" algn="ctr">
                        <a:spcBef>
                          <a:spcPts val="0"/>
                        </a:spcBef>
                        <a:spcAft>
                          <a:spcPts val="0"/>
                        </a:spcAft>
                        <a:buNone/>
                      </a:pPr>
                      <a:r>
                        <a:t/>
                      </a:r>
                      <a:endParaRPr b="1" sz="300">
                        <a:solidFill>
                          <a:srgbClr val="FFFFFF"/>
                        </a:solidFill>
                        <a:latin typeface="Times New Roman"/>
                        <a:ea typeface="Times New Roman"/>
                        <a:cs typeface="Times New Roman"/>
                        <a:sym typeface="Times New Roman"/>
                      </a:endParaRPr>
                    </a:p>
                  </a:txBody>
                  <a:tcPr marT="91425" marB="91425" marR="91425" marL="91425" anchor="ctr">
                    <a:solidFill>
                      <a:srgbClr val="8ABDED"/>
                    </a:solidFill>
                  </a:tcPr>
                </a:tc>
              </a:tr>
              <a:tr h="1704075">
                <a:tc>
                  <a:txBody>
                    <a:bodyPr/>
                    <a:lstStyle/>
                    <a:p>
                      <a:pPr indent="0" lvl="0" marL="0" rtl="0" algn="l">
                        <a:spcBef>
                          <a:spcPts val="0"/>
                        </a:spcBef>
                        <a:spcAft>
                          <a:spcPts val="0"/>
                        </a:spcAft>
                        <a:buNone/>
                      </a:pPr>
                      <a:r>
                        <a:t/>
                      </a:r>
                      <a:endParaRPr sz="1200"/>
                    </a:p>
                  </a:txBody>
                  <a:tcPr marT="91425" marB="91425" marR="91425" marL="91425"/>
                </a:tc>
                <a:tc>
                  <a:txBody>
                    <a:bodyPr/>
                    <a:lstStyle/>
                    <a:p>
                      <a:pPr indent="0" lvl="0" marL="0" rtl="0" algn="l">
                        <a:spcBef>
                          <a:spcPts val="0"/>
                        </a:spcBef>
                        <a:spcAft>
                          <a:spcPts val="0"/>
                        </a:spcAft>
                        <a:buClr>
                          <a:schemeClr val="dk1"/>
                        </a:buClr>
                        <a:buSzPts val="1100"/>
                        <a:buFont typeface="Arial"/>
                        <a:buNone/>
                      </a:pPr>
                      <a:r>
                        <a:t/>
                      </a:r>
                      <a:endParaRPr sz="1200"/>
                    </a:p>
                  </a:txBody>
                  <a:tcPr marT="91425" marB="91425" marR="91425" marL="91425"/>
                </a:tc>
              </a:tr>
            </a:tbl>
          </a:graphicData>
        </a:graphic>
      </p:graphicFrame>
      <p:sp>
        <p:nvSpPr>
          <p:cNvPr id="207" name="Google Shape;207;p26"/>
          <p:cNvSpPr txBox="1"/>
          <p:nvPr/>
        </p:nvSpPr>
        <p:spPr>
          <a:xfrm>
            <a:off x="585800" y="4972075"/>
            <a:ext cx="1038300" cy="20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100">
                <a:solidFill>
                  <a:srgbClr val="FFFFFF"/>
                </a:solidFill>
                <a:latin typeface="Times New Roman"/>
                <a:ea typeface="Times New Roman"/>
                <a:cs typeface="Times New Roman"/>
                <a:sym typeface="Times New Roman"/>
              </a:rPr>
              <a:t>Invasive</a:t>
            </a:r>
            <a:endParaRPr sz="1100">
              <a:solidFill>
                <a:srgbClr val="FFFFFF"/>
              </a:solidFill>
              <a:latin typeface="Times New Roman"/>
              <a:ea typeface="Times New Roman"/>
              <a:cs typeface="Times New Roman"/>
              <a:sym typeface="Times New Roman"/>
            </a:endParaRPr>
          </a:p>
        </p:txBody>
      </p:sp>
      <p:sp>
        <p:nvSpPr>
          <p:cNvPr id="208" name="Google Shape;208;p26"/>
          <p:cNvSpPr txBox="1"/>
          <p:nvPr/>
        </p:nvSpPr>
        <p:spPr>
          <a:xfrm>
            <a:off x="2933725" y="4972075"/>
            <a:ext cx="1038300" cy="20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100">
                <a:solidFill>
                  <a:srgbClr val="FFFFFF"/>
                </a:solidFill>
                <a:latin typeface="Times New Roman"/>
                <a:ea typeface="Times New Roman"/>
                <a:cs typeface="Times New Roman"/>
                <a:sym typeface="Times New Roman"/>
              </a:rPr>
              <a:t>Reactive</a:t>
            </a:r>
            <a:endParaRPr sz="1100">
              <a:solidFill>
                <a:srgbClr val="FFFFFF"/>
              </a:solidFill>
              <a:latin typeface="Times New Roman"/>
              <a:ea typeface="Times New Roman"/>
              <a:cs typeface="Times New Roman"/>
              <a:sym typeface="Times New Roman"/>
            </a:endParaRPr>
          </a:p>
        </p:txBody>
      </p:sp>
      <p:sp>
        <p:nvSpPr>
          <p:cNvPr id="209" name="Google Shape;209;p26"/>
          <p:cNvSpPr txBox="1"/>
          <p:nvPr/>
        </p:nvSpPr>
        <p:spPr>
          <a:xfrm>
            <a:off x="114300" y="5181475"/>
            <a:ext cx="2517000" cy="173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900">
                <a:latin typeface="Times New Roman"/>
                <a:ea typeface="Times New Roman"/>
                <a:cs typeface="Times New Roman"/>
                <a:sym typeface="Times New Roman"/>
              </a:rPr>
              <a:t>- </a:t>
            </a:r>
            <a:r>
              <a:rPr b="1" lang="ar" sz="900">
                <a:latin typeface="Times New Roman"/>
                <a:ea typeface="Times New Roman"/>
                <a:cs typeface="Times New Roman"/>
                <a:sym typeface="Times New Roman"/>
              </a:rPr>
              <a:t>Bacterial:</a:t>
            </a:r>
            <a:r>
              <a:rPr lang="ar" sz="900">
                <a:latin typeface="Times New Roman"/>
                <a:ea typeface="Times New Roman"/>
                <a:cs typeface="Times New Roman"/>
                <a:sym typeface="Times New Roman"/>
              </a:rPr>
              <a:t> </a:t>
            </a:r>
            <a:r>
              <a:rPr lang="ar" sz="1000">
                <a:latin typeface="Times New Roman"/>
                <a:ea typeface="Times New Roman"/>
                <a:cs typeface="Times New Roman"/>
                <a:sym typeface="Times New Roman"/>
              </a:rPr>
              <a:t>Pseudomonas aeruginosa </a:t>
            </a:r>
            <a:r>
              <a:rPr lang="ar" sz="900">
                <a:solidFill>
                  <a:srgbClr val="6AA84F"/>
                </a:solidFill>
                <a:latin typeface="Times New Roman"/>
                <a:ea typeface="Times New Roman"/>
                <a:cs typeface="Times New Roman"/>
                <a:sym typeface="Times New Roman"/>
              </a:rPr>
              <a:t>(commonly in immunocompromised like diabatic, post radio or chemotherapy and it has a very bad smell if it presents with Cholesteatoma), Strep,</a:t>
            </a:r>
            <a:r>
              <a:rPr lang="ar" sz="900">
                <a:solidFill>
                  <a:srgbClr val="B7B7B7"/>
                </a:solidFill>
                <a:latin typeface="Times New Roman"/>
                <a:ea typeface="Times New Roman"/>
                <a:cs typeface="Times New Roman"/>
                <a:sym typeface="Times New Roman"/>
              </a:rPr>
              <a:t> </a:t>
            </a:r>
            <a:r>
              <a:rPr lang="ar" sz="1000">
                <a:latin typeface="Times New Roman"/>
                <a:ea typeface="Times New Roman"/>
                <a:cs typeface="Times New Roman"/>
                <a:sym typeface="Times New Roman"/>
              </a:rPr>
              <a:t>Staphylococcus aureus</a:t>
            </a:r>
            <a:r>
              <a:rPr lang="ar" sz="900">
                <a:solidFill>
                  <a:srgbClr val="B7B7B7"/>
                </a:solidFill>
                <a:latin typeface="Times New Roman"/>
                <a:ea typeface="Times New Roman"/>
                <a:cs typeface="Times New Roman"/>
                <a:sym typeface="Times New Roman"/>
              </a:rPr>
              <a:t> (furuncle) most common, like in swimming ear. </a:t>
            </a:r>
            <a:r>
              <a:rPr lang="ar" sz="1000">
                <a:latin typeface="Times New Roman"/>
                <a:ea typeface="Times New Roman"/>
                <a:cs typeface="Times New Roman"/>
                <a:sym typeface="Times New Roman"/>
              </a:rPr>
              <a:t>Proteus mirabilis, and various gram negative bacilli</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b="1" lang="ar" sz="900">
                <a:latin typeface="Times New Roman"/>
                <a:ea typeface="Times New Roman"/>
                <a:cs typeface="Times New Roman"/>
                <a:sym typeface="Times New Roman"/>
              </a:rPr>
              <a:t>- </a:t>
            </a:r>
            <a:r>
              <a:rPr b="1" lang="ar" sz="900">
                <a:latin typeface="Times New Roman"/>
                <a:ea typeface="Times New Roman"/>
                <a:cs typeface="Times New Roman"/>
                <a:sym typeface="Times New Roman"/>
              </a:rPr>
              <a:t>Fungal (Otomycosis):</a:t>
            </a:r>
            <a:r>
              <a:rPr lang="ar" sz="900">
                <a:latin typeface="Times New Roman"/>
                <a:ea typeface="Times New Roman"/>
                <a:cs typeface="Times New Roman"/>
                <a:sym typeface="Times New Roman"/>
              </a:rPr>
              <a:t>(newspaper appearance) Aspergillus −  Niger (spores forming, hyphae), Candida albicans (whitish and cheesy, cotton like) dx by seeing it</a:t>
            </a:r>
            <a:endParaRPr sz="900">
              <a:latin typeface="Times New Roman"/>
              <a:ea typeface="Times New Roman"/>
              <a:cs typeface="Times New Roman"/>
              <a:sym typeface="Times New Roman"/>
            </a:endParaRPr>
          </a:p>
          <a:p>
            <a:pPr indent="0" lvl="0" marL="0" rtl="0" algn="l">
              <a:spcBef>
                <a:spcPts val="0"/>
              </a:spcBef>
              <a:spcAft>
                <a:spcPts val="0"/>
              </a:spcAft>
              <a:buNone/>
            </a:pPr>
            <a:r>
              <a:rPr b="1" lang="ar" sz="900">
                <a:latin typeface="Times New Roman"/>
                <a:ea typeface="Times New Roman"/>
                <a:cs typeface="Times New Roman"/>
                <a:sym typeface="Times New Roman"/>
              </a:rPr>
              <a:t>- Viral:</a:t>
            </a:r>
            <a:r>
              <a:rPr lang="ar" sz="900">
                <a:latin typeface="Times New Roman"/>
                <a:ea typeface="Times New Roman"/>
                <a:cs typeface="Times New Roman"/>
                <a:sym typeface="Times New Roman"/>
              </a:rPr>
              <a:t> Herpes Zoster ... Others −</a:t>
            </a:r>
            <a:endParaRPr sz="900">
              <a:latin typeface="Times New Roman"/>
              <a:ea typeface="Times New Roman"/>
              <a:cs typeface="Times New Roman"/>
              <a:sym typeface="Times New Roman"/>
            </a:endParaRPr>
          </a:p>
        </p:txBody>
      </p:sp>
      <p:sp>
        <p:nvSpPr>
          <p:cNvPr id="210" name="Google Shape;210;p26"/>
          <p:cNvSpPr txBox="1"/>
          <p:nvPr/>
        </p:nvSpPr>
        <p:spPr>
          <a:xfrm>
            <a:off x="2484850" y="5200650"/>
            <a:ext cx="2130000" cy="155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900">
                <a:solidFill>
                  <a:srgbClr val="B7B7B7"/>
                </a:solidFill>
                <a:latin typeface="Times New Roman"/>
                <a:ea typeface="Times New Roman"/>
                <a:cs typeface="Times New Roman"/>
                <a:sym typeface="Times New Roman"/>
              </a:rPr>
              <a:t>- </a:t>
            </a:r>
            <a:r>
              <a:rPr b="1" lang="ar" sz="900">
                <a:solidFill>
                  <a:srgbClr val="B7B7B7"/>
                </a:solidFill>
                <a:latin typeface="Times New Roman"/>
                <a:ea typeface="Times New Roman"/>
                <a:cs typeface="Times New Roman"/>
                <a:sym typeface="Times New Roman"/>
              </a:rPr>
              <a:t>Seborrheic:</a:t>
            </a:r>
            <a:r>
              <a:rPr lang="ar" sz="900">
                <a:solidFill>
                  <a:srgbClr val="B7B7B7"/>
                </a:solidFill>
                <a:latin typeface="Times New Roman"/>
                <a:ea typeface="Times New Roman"/>
                <a:cs typeface="Times New Roman"/>
                <a:sym typeface="Times New Roman"/>
              </a:rPr>
              <a:t> A disease of the sebaceous glands characterized by excessive secretion of sebum or an alteration in its quality, resulting in an oily coating, crusts, or scales on the skin. It’s usually painless</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b="1" lang="ar" sz="900">
                <a:solidFill>
                  <a:srgbClr val="B7B7B7"/>
                </a:solidFill>
                <a:latin typeface="Times New Roman"/>
                <a:ea typeface="Times New Roman"/>
                <a:cs typeface="Times New Roman"/>
                <a:sym typeface="Times New Roman"/>
              </a:rPr>
              <a:t>- Eczematous/Dermatitis:</a:t>
            </a:r>
            <a:r>
              <a:rPr lang="ar" sz="900">
                <a:solidFill>
                  <a:srgbClr val="B7B7B7"/>
                </a:solidFill>
                <a:latin typeface="Times New Roman"/>
                <a:ea typeface="Times New Roman"/>
                <a:cs typeface="Times New Roman"/>
                <a:sym typeface="Times New Roman"/>
              </a:rPr>
              <a:t> A non-contagious inflammation of the skin, characterized chiefly by redness, itching</a:t>
            </a:r>
            <a:endParaRPr sz="900">
              <a:solidFill>
                <a:srgbClr val="B7B7B7"/>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4" name="Shape 214"/>
        <p:cNvGrpSpPr/>
        <p:nvPr/>
      </p:nvGrpSpPr>
      <p:grpSpPr>
        <a:xfrm>
          <a:off x="0" y="0"/>
          <a:ext cx="0" cy="0"/>
          <a:chOff x="0" y="0"/>
          <a:chExt cx="0" cy="0"/>
        </a:xfrm>
      </p:grpSpPr>
      <p:sp>
        <p:nvSpPr>
          <p:cNvPr id="215" name="Google Shape;215;p27"/>
          <p:cNvSpPr txBox="1"/>
          <p:nvPr>
            <p:ph idx="12" type="sldNum"/>
          </p:nvPr>
        </p:nvSpPr>
        <p:spPr>
          <a:xfrm>
            <a:off x="4229100" y="6661550"/>
            <a:ext cx="4353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216" name="Google Shape;216;p27"/>
          <p:cNvSpPr txBox="1"/>
          <p:nvPr/>
        </p:nvSpPr>
        <p:spPr>
          <a:xfrm>
            <a:off x="90475" y="69300"/>
            <a:ext cx="3829200" cy="6065100"/>
          </a:xfrm>
          <a:prstGeom prst="rect">
            <a:avLst/>
          </a:prstGeom>
          <a:noFill/>
          <a:ln cap="flat" cmpd="sng" w="9525">
            <a:solidFill>
              <a:srgbClr val="B6D7A8"/>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B7B7B7"/>
                </a:solidFill>
                <a:latin typeface="Times New Roman"/>
                <a:ea typeface="Times New Roman"/>
                <a:cs typeface="Times New Roman"/>
                <a:sym typeface="Times New Roman"/>
              </a:rPr>
              <a:t>Clinical types of Otitis Externa:</a:t>
            </a:r>
            <a:endParaRPr sz="1000">
              <a:solidFill>
                <a:srgbClr val="B7B7B7"/>
              </a:solidFill>
              <a:latin typeface="Times New Roman"/>
              <a:ea typeface="Times New Roman"/>
              <a:cs typeface="Times New Roman"/>
              <a:sym typeface="Times New Roman"/>
            </a:endParaRPr>
          </a:p>
          <a:p>
            <a:pPr indent="-285750" lvl="0" marL="457200" rtl="0" algn="l">
              <a:spcBef>
                <a:spcPts val="0"/>
              </a:spcBef>
              <a:spcAft>
                <a:spcPts val="0"/>
              </a:spcAft>
              <a:buClr>
                <a:srgbClr val="B7B7B7"/>
              </a:buClr>
              <a:buSzPts val="900"/>
              <a:buFont typeface="Times New Roman"/>
              <a:buChar char="●"/>
            </a:pPr>
            <a:r>
              <a:rPr lang="ar" sz="900">
                <a:solidFill>
                  <a:srgbClr val="B7B7B7"/>
                </a:solidFill>
                <a:latin typeface="Times New Roman"/>
                <a:ea typeface="Times New Roman"/>
                <a:cs typeface="Times New Roman"/>
                <a:sym typeface="Times New Roman"/>
              </a:rPr>
              <a:t>Localize O.E (furuncle)</a:t>
            </a:r>
            <a:endParaRPr sz="900">
              <a:solidFill>
                <a:srgbClr val="B7B7B7"/>
              </a:solidFill>
              <a:latin typeface="Times New Roman"/>
              <a:ea typeface="Times New Roman"/>
              <a:cs typeface="Times New Roman"/>
              <a:sym typeface="Times New Roman"/>
            </a:endParaRPr>
          </a:p>
          <a:p>
            <a:pPr indent="-285750" lvl="0" marL="457200" rtl="0" algn="l">
              <a:spcBef>
                <a:spcPts val="0"/>
              </a:spcBef>
              <a:spcAft>
                <a:spcPts val="0"/>
              </a:spcAft>
              <a:buClr>
                <a:srgbClr val="B7B7B7"/>
              </a:buClr>
              <a:buSzPts val="900"/>
              <a:buFont typeface="Times New Roman"/>
              <a:buChar char="-"/>
            </a:pPr>
            <a:r>
              <a:rPr lang="ar" sz="900">
                <a:solidFill>
                  <a:srgbClr val="B7B7B7"/>
                </a:solidFill>
                <a:latin typeface="Times New Roman"/>
                <a:ea typeface="Times New Roman"/>
                <a:cs typeface="Times New Roman"/>
                <a:sym typeface="Times New Roman"/>
              </a:rPr>
              <a:t>small rounded swelling in the external canal</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t/>
            </a:r>
            <a:endParaRPr sz="900">
              <a:solidFill>
                <a:srgbClr val="B7B7B7"/>
              </a:solidFill>
              <a:latin typeface="Times New Roman"/>
              <a:ea typeface="Times New Roman"/>
              <a:cs typeface="Times New Roman"/>
              <a:sym typeface="Times New Roman"/>
            </a:endParaRPr>
          </a:p>
          <a:p>
            <a:pPr indent="-285750" lvl="0" marL="457200" rtl="0" algn="l">
              <a:spcBef>
                <a:spcPts val="0"/>
              </a:spcBef>
              <a:spcAft>
                <a:spcPts val="0"/>
              </a:spcAft>
              <a:buClr>
                <a:srgbClr val="B7B7B7"/>
              </a:buClr>
              <a:buSzPts val="900"/>
              <a:buFont typeface="Times New Roman"/>
              <a:buChar char="●"/>
            </a:pPr>
            <a:r>
              <a:rPr lang="ar" sz="900">
                <a:solidFill>
                  <a:srgbClr val="B7B7B7"/>
                </a:solidFill>
                <a:latin typeface="Times New Roman"/>
                <a:ea typeface="Times New Roman"/>
                <a:cs typeface="Times New Roman"/>
                <a:sym typeface="Times New Roman"/>
              </a:rPr>
              <a:t>Diffuse infective O.E.: swimming ear</a:t>
            </a:r>
            <a:endParaRPr sz="900">
              <a:solidFill>
                <a:srgbClr val="B7B7B7"/>
              </a:solidFill>
              <a:latin typeface="Times New Roman"/>
              <a:ea typeface="Times New Roman"/>
              <a:cs typeface="Times New Roman"/>
              <a:sym typeface="Times New Roman"/>
            </a:endParaRPr>
          </a:p>
          <a:p>
            <a:pPr indent="-285750" lvl="0" marL="457200" rtl="0" algn="l">
              <a:spcBef>
                <a:spcPts val="0"/>
              </a:spcBef>
              <a:spcAft>
                <a:spcPts val="0"/>
              </a:spcAft>
              <a:buClr>
                <a:srgbClr val="B7B7B7"/>
              </a:buClr>
              <a:buSzPts val="900"/>
              <a:buFont typeface="Times New Roman"/>
              <a:buChar char="-"/>
            </a:pPr>
            <a:r>
              <a:rPr lang="ar" sz="900">
                <a:solidFill>
                  <a:srgbClr val="B7B7B7"/>
                </a:solidFill>
                <a:latin typeface="Times New Roman"/>
                <a:ea typeface="Times New Roman"/>
                <a:cs typeface="Times New Roman"/>
                <a:sym typeface="Times New Roman"/>
              </a:rPr>
              <a:t>General narrowing of the canal. (on Ex we can’t see the external canal b\c of the edema) The canal will close, and you will not be able to pass anything through it</a:t>
            </a:r>
            <a:endParaRPr sz="900">
              <a:solidFill>
                <a:srgbClr val="B7B7B7"/>
              </a:solidFill>
              <a:latin typeface="Times New Roman"/>
              <a:ea typeface="Times New Roman"/>
              <a:cs typeface="Times New Roman"/>
              <a:sym typeface="Times New Roman"/>
            </a:endParaRPr>
          </a:p>
          <a:p>
            <a:pPr indent="0" lvl="0" marL="0" rtl="0" algn="r">
              <a:spcBef>
                <a:spcPts val="0"/>
              </a:spcBef>
              <a:spcAft>
                <a:spcPts val="0"/>
              </a:spcAft>
              <a:buNone/>
            </a:pPr>
            <a:r>
              <a:rPr lang="ar" sz="900">
                <a:solidFill>
                  <a:srgbClr val="B7B7B7"/>
                </a:solidFill>
                <a:latin typeface="Times New Roman"/>
                <a:ea typeface="Times New Roman"/>
                <a:cs typeface="Times New Roman"/>
                <a:sym typeface="Times New Roman"/>
              </a:rPr>
              <a:t>علشان كذا لما نبي ندخل لهم قطرات نستخدم شاش ندخله داخل الأذن ونصیر نبلله بالقطرات علشان توصل داخ</a:t>
            </a:r>
            <a:r>
              <a:rPr lang="ar" sz="900">
                <a:solidFill>
                  <a:srgbClr val="B7B7B7"/>
                </a:solidFill>
                <a:latin typeface="Times New Roman"/>
                <a:ea typeface="Times New Roman"/>
                <a:cs typeface="Times New Roman"/>
                <a:sym typeface="Times New Roman"/>
              </a:rPr>
              <a:t>ل </a:t>
            </a:r>
            <a:r>
              <a:rPr lang="ar" sz="900">
                <a:solidFill>
                  <a:srgbClr val="B7B7B7"/>
                </a:solidFill>
                <a:latin typeface="Times New Roman"/>
                <a:ea typeface="Times New Roman"/>
                <a:cs typeface="Times New Roman"/>
                <a:sym typeface="Times New Roman"/>
              </a:rPr>
              <a:t>وقت الانفیكشن ما نسوي أي تدخل جراحي لأنه یسبب ادهیجن وفایبروس</a:t>
            </a:r>
            <a:r>
              <a:rPr lang="ar" sz="900">
                <a:solidFill>
                  <a:srgbClr val="B7B7B7"/>
                </a:solidFill>
                <a:latin typeface="Times New Roman"/>
                <a:ea typeface="Times New Roman"/>
                <a:cs typeface="Times New Roman"/>
                <a:sym typeface="Times New Roman"/>
              </a:rPr>
              <a:t>یس</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t/>
            </a:r>
            <a:endParaRPr sz="900">
              <a:solidFill>
                <a:srgbClr val="B7B7B7"/>
              </a:solidFill>
              <a:latin typeface="Times New Roman"/>
              <a:ea typeface="Times New Roman"/>
              <a:cs typeface="Times New Roman"/>
              <a:sym typeface="Times New Roman"/>
            </a:endParaRPr>
          </a:p>
          <a:p>
            <a:pPr indent="-285750" lvl="0" marL="457200" rtl="0" algn="l">
              <a:spcBef>
                <a:spcPts val="0"/>
              </a:spcBef>
              <a:spcAft>
                <a:spcPts val="0"/>
              </a:spcAft>
              <a:buClr>
                <a:srgbClr val="B7B7B7"/>
              </a:buClr>
              <a:buSzPts val="900"/>
              <a:buFont typeface="Times New Roman"/>
              <a:buChar char="●"/>
            </a:pPr>
            <a:r>
              <a:rPr lang="ar" sz="900">
                <a:solidFill>
                  <a:srgbClr val="BF9000"/>
                </a:solidFill>
                <a:latin typeface="Times New Roman"/>
                <a:ea typeface="Times New Roman"/>
                <a:cs typeface="Times New Roman"/>
                <a:sym typeface="Times New Roman"/>
              </a:rPr>
              <a:t>Otomycosis</a:t>
            </a:r>
            <a:r>
              <a:rPr lang="ar" sz="900">
                <a:solidFill>
                  <a:srgbClr val="B7B7B7"/>
                </a:solidFill>
                <a:latin typeface="Times New Roman"/>
                <a:ea typeface="Times New Roman"/>
                <a:cs typeface="Times New Roman"/>
                <a:sym typeface="Times New Roman"/>
              </a:rPr>
              <a:t>: fungal infection (More in those who take Abx for a long time)</a:t>
            </a:r>
            <a:endParaRPr sz="900">
              <a:solidFill>
                <a:srgbClr val="B7B7B7"/>
              </a:solidFill>
              <a:latin typeface="Times New Roman"/>
              <a:ea typeface="Times New Roman"/>
              <a:cs typeface="Times New Roman"/>
              <a:sym typeface="Times New Roman"/>
            </a:endParaRPr>
          </a:p>
          <a:p>
            <a:pPr indent="-285750" lvl="0" marL="457200" rtl="0" algn="l">
              <a:spcBef>
                <a:spcPts val="0"/>
              </a:spcBef>
              <a:spcAft>
                <a:spcPts val="0"/>
              </a:spcAft>
              <a:buClr>
                <a:srgbClr val="B7B7B7"/>
              </a:buClr>
              <a:buSzPts val="900"/>
              <a:buFont typeface="Times New Roman"/>
              <a:buChar char="-"/>
            </a:pPr>
            <a:r>
              <a:rPr lang="ar" sz="900">
                <a:solidFill>
                  <a:srgbClr val="B7B7B7"/>
                </a:solidFill>
                <a:latin typeface="Times New Roman"/>
                <a:ea typeface="Times New Roman"/>
                <a:cs typeface="Times New Roman"/>
                <a:sym typeface="Times New Roman"/>
              </a:rPr>
              <a:t>Fungal vs. Bacterial              Fungal: Less pain, more itching &amp; NO fever.</a:t>
            </a:r>
            <a:endParaRPr sz="900">
              <a:solidFill>
                <a:srgbClr val="B7B7B7"/>
              </a:solidFill>
              <a:latin typeface="Times New Roman"/>
              <a:ea typeface="Times New Roman"/>
              <a:cs typeface="Times New Roman"/>
              <a:sym typeface="Times New Roman"/>
            </a:endParaRPr>
          </a:p>
          <a:p>
            <a:pPr indent="-285750" lvl="0" marL="457200" rtl="0" algn="l">
              <a:spcBef>
                <a:spcPts val="0"/>
              </a:spcBef>
              <a:spcAft>
                <a:spcPts val="0"/>
              </a:spcAft>
              <a:buClr>
                <a:srgbClr val="B7B7B7"/>
              </a:buClr>
              <a:buSzPts val="900"/>
              <a:buFont typeface="Times New Roman"/>
              <a:buChar char="-"/>
            </a:pPr>
            <a:r>
              <a:rPr lang="ar" sz="900">
                <a:solidFill>
                  <a:srgbClr val="BF9000"/>
                </a:solidFill>
                <a:latin typeface="Times New Roman"/>
                <a:ea typeface="Times New Roman"/>
                <a:cs typeface="Times New Roman"/>
                <a:sym typeface="Times New Roman"/>
              </a:rPr>
              <a:t>Management</a:t>
            </a:r>
            <a:r>
              <a:rPr lang="ar" sz="900">
                <a:solidFill>
                  <a:srgbClr val="B7B7B7"/>
                </a:solidFill>
                <a:latin typeface="Times New Roman"/>
                <a:ea typeface="Times New Roman"/>
                <a:cs typeface="Times New Roman"/>
                <a:sym typeface="Times New Roman"/>
              </a:rPr>
              <a:t>: suction then antifungal cream</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t/>
            </a:r>
            <a:endParaRPr sz="900">
              <a:solidFill>
                <a:srgbClr val="B7B7B7"/>
              </a:solidFill>
              <a:latin typeface="Times New Roman"/>
              <a:ea typeface="Times New Roman"/>
              <a:cs typeface="Times New Roman"/>
              <a:sym typeface="Times New Roman"/>
            </a:endParaRPr>
          </a:p>
          <a:p>
            <a:pPr indent="-285750" lvl="0" marL="457200" rtl="0" algn="l">
              <a:spcBef>
                <a:spcPts val="0"/>
              </a:spcBef>
              <a:spcAft>
                <a:spcPts val="0"/>
              </a:spcAft>
              <a:buSzPts val="900"/>
              <a:buFont typeface="Times New Roman"/>
              <a:buChar char="●"/>
            </a:pPr>
            <a:r>
              <a:rPr lang="ar" sz="900">
                <a:latin typeface="Times New Roman"/>
                <a:ea typeface="Times New Roman"/>
                <a:cs typeface="Times New Roman"/>
                <a:sym typeface="Times New Roman"/>
              </a:rPr>
              <a:t>BULLOUS MYRINGITIS</a:t>
            </a:r>
            <a:endParaRPr sz="900">
              <a:latin typeface="Times New Roman"/>
              <a:ea typeface="Times New Roman"/>
              <a:cs typeface="Times New Roman"/>
              <a:sym typeface="Times New Roman"/>
            </a:endParaRPr>
          </a:p>
          <a:p>
            <a:pPr indent="-285750" lvl="0" marL="457200" rtl="0" algn="l">
              <a:spcBef>
                <a:spcPts val="0"/>
              </a:spcBef>
              <a:spcAft>
                <a:spcPts val="0"/>
              </a:spcAft>
              <a:buSzPts val="900"/>
              <a:buFont typeface="Times New Roman"/>
              <a:buChar char="-"/>
            </a:pPr>
            <a:r>
              <a:rPr lang="ar" sz="900">
                <a:latin typeface="Times New Roman"/>
                <a:ea typeface="Times New Roman"/>
                <a:cs typeface="Times New Roman"/>
                <a:sym typeface="Times New Roman"/>
              </a:rPr>
              <a:t>Inflammatory condition involves the lateral surface of the TM and the medial portion of the canal wall</a:t>
            </a:r>
            <a:endParaRPr sz="900">
              <a:latin typeface="Times New Roman"/>
              <a:ea typeface="Times New Roman"/>
              <a:cs typeface="Times New Roman"/>
              <a:sym typeface="Times New Roman"/>
            </a:endParaRPr>
          </a:p>
          <a:p>
            <a:pPr indent="-285750" lvl="0" marL="457200" rtl="0" algn="l">
              <a:spcBef>
                <a:spcPts val="0"/>
              </a:spcBef>
              <a:spcAft>
                <a:spcPts val="0"/>
              </a:spcAft>
              <a:buSzPts val="900"/>
              <a:buFont typeface="Times New Roman"/>
              <a:buChar char="-"/>
            </a:pPr>
            <a:r>
              <a:rPr lang="ar" sz="900">
                <a:latin typeface="Times New Roman"/>
                <a:ea typeface="Times New Roman"/>
                <a:cs typeface="Times New Roman"/>
                <a:sym typeface="Times New Roman"/>
              </a:rPr>
              <a:t>It typically occurs in association with upper respiratory infections and is more common in winter separation of one layer of the tympanic membrane “bullous” &gt; viral (infection &gt; pain)</a:t>
            </a:r>
            <a:endParaRPr sz="900">
              <a:latin typeface="Times New Roman"/>
              <a:ea typeface="Times New Roman"/>
              <a:cs typeface="Times New Roman"/>
              <a:sym typeface="Times New Roman"/>
            </a:endParaRPr>
          </a:p>
          <a:p>
            <a:pPr indent="-285750" lvl="0" marL="457200" rtl="0" algn="l">
              <a:spcBef>
                <a:spcPts val="0"/>
              </a:spcBef>
              <a:spcAft>
                <a:spcPts val="0"/>
              </a:spcAft>
              <a:buSzPts val="900"/>
              <a:buFont typeface="Times New Roman"/>
              <a:buChar char="-"/>
            </a:pPr>
            <a:r>
              <a:rPr lang="ar" sz="900">
                <a:latin typeface="Times New Roman"/>
                <a:ea typeface="Times New Roman"/>
                <a:cs typeface="Times New Roman"/>
                <a:sym typeface="Times New Roman"/>
              </a:rPr>
              <a:t>Clinical manifestations</a:t>
            </a:r>
            <a:endParaRPr sz="900">
              <a:latin typeface="Times New Roman"/>
              <a:ea typeface="Times New Roman"/>
              <a:cs typeface="Times New Roman"/>
              <a:sym typeface="Times New Roman"/>
            </a:endParaRPr>
          </a:p>
          <a:p>
            <a:pPr indent="-285750" lvl="0" marL="457200" rtl="0" algn="l">
              <a:spcBef>
                <a:spcPts val="0"/>
              </a:spcBef>
              <a:spcAft>
                <a:spcPts val="0"/>
              </a:spcAft>
              <a:buSzPts val="900"/>
              <a:buFont typeface="Times New Roman"/>
              <a:buChar char="◆"/>
            </a:pPr>
            <a:r>
              <a:rPr lang="ar" sz="900">
                <a:latin typeface="Times New Roman"/>
                <a:ea typeface="Times New Roman"/>
                <a:cs typeface="Times New Roman"/>
                <a:sym typeface="Times New Roman"/>
              </a:rPr>
              <a:t>Severe otalgia</a:t>
            </a:r>
            <a:endParaRPr sz="900">
              <a:latin typeface="Times New Roman"/>
              <a:ea typeface="Times New Roman"/>
              <a:cs typeface="Times New Roman"/>
              <a:sym typeface="Times New Roman"/>
            </a:endParaRPr>
          </a:p>
          <a:p>
            <a:pPr indent="-285750" lvl="0" marL="457200" rtl="0" algn="l">
              <a:spcBef>
                <a:spcPts val="0"/>
              </a:spcBef>
              <a:spcAft>
                <a:spcPts val="0"/>
              </a:spcAft>
              <a:buSzPts val="900"/>
              <a:buFont typeface="Times New Roman"/>
              <a:buChar char="◆"/>
            </a:pPr>
            <a:r>
              <a:rPr lang="ar" sz="900">
                <a:latin typeface="Times New Roman"/>
                <a:ea typeface="Times New Roman"/>
                <a:cs typeface="Times New Roman"/>
                <a:sym typeface="Times New Roman"/>
              </a:rPr>
              <a:t>Serosanguinous otorrhea</a:t>
            </a:r>
            <a:endParaRPr sz="900">
              <a:latin typeface="Times New Roman"/>
              <a:ea typeface="Times New Roman"/>
              <a:cs typeface="Times New Roman"/>
              <a:sym typeface="Times New Roman"/>
            </a:endParaRPr>
          </a:p>
          <a:p>
            <a:pPr indent="-285750" lvl="0" marL="457200" rtl="0" algn="l">
              <a:spcBef>
                <a:spcPts val="0"/>
              </a:spcBef>
              <a:spcAft>
                <a:spcPts val="0"/>
              </a:spcAft>
              <a:buSzPts val="900"/>
              <a:buFont typeface="Times New Roman"/>
              <a:buChar char="◆"/>
            </a:pPr>
            <a:r>
              <a:rPr lang="ar" sz="900">
                <a:latin typeface="Times New Roman"/>
                <a:ea typeface="Times New Roman"/>
                <a:cs typeface="Times New Roman"/>
                <a:sym typeface="Times New Roman"/>
              </a:rPr>
              <a:t>Hearing loss</a:t>
            </a:r>
            <a:endParaRPr sz="900">
              <a:latin typeface="Times New Roman"/>
              <a:ea typeface="Times New Roman"/>
              <a:cs typeface="Times New Roman"/>
              <a:sym typeface="Times New Roman"/>
            </a:endParaRPr>
          </a:p>
          <a:p>
            <a:pPr indent="-285750" lvl="0" marL="457200" rtl="0" algn="l">
              <a:spcBef>
                <a:spcPts val="0"/>
              </a:spcBef>
              <a:spcAft>
                <a:spcPts val="0"/>
              </a:spcAft>
              <a:buSzPts val="900"/>
              <a:buFont typeface="Times New Roman"/>
              <a:buChar char="◆"/>
            </a:pPr>
            <a:r>
              <a:rPr lang="ar" sz="900">
                <a:latin typeface="Times New Roman"/>
                <a:ea typeface="Times New Roman"/>
                <a:cs typeface="Times New Roman"/>
                <a:sym typeface="Times New Roman"/>
              </a:rPr>
              <a:t>Treatment includes analgesics, topical antibiotic/steroid drops to prevent bacterial superinfection</a:t>
            </a:r>
            <a:endParaRPr sz="900">
              <a:latin typeface="Times New Roman"/>
              <a:ea typeface="Times New Roman"/>
              <a:cs typeface="Times New Roman"/>
              <a:sym typeface="Times New Roman"/>
            </a:endParaRPr>
          </a:p>
          <a:p>
            <a:pPr indent="-285750" lvl="0" marL="457200" rtl="0" algn="l">
              <a:spcBef>
                <a:spcPts val="0"/>
              </a:spcBef>
              <a:spcAft>
                <a:spcPts val="0"/>
              </a:spcAft>
              <a:buSzPts val="900"/>
              <a:buFont typeface="Times New Roman"/>
              <a:buChar char="◆"/>
            </a:pPr>
            <a:r>
              <a:rPr lang="ar" sz="900">
                <a:latin typeface="Times New Roman"/>
                <a:ea typeface="Times New Roman"/>
                <a:cs typeface="Times New Roman"/>
                <a:sym typeface="Times New Roman"/>
              </a:rPr>
              <a:t>Do not touch, if we open we will make it bacterial</a:t>
            </a:r>
            <a:endParaRPr sz="900">
              <a:latin typeface="Times New Roman"/>
              <a:ea typeface="Times New Roman"/>
              <a:cs typeface="Times New Roman"/>
              <a:sym typeface="Times New Roman"/>
            </a:endParaRPr>
          </a:p>
          <a:p>
            <a:pPr indent="0" lvl="0" marL="0" rtl="0" algn="l">
              <a:spcBef>
                <a:spcPts val="0"/>
              </a:spcBef>
              <a:spcAft>
                <a:spcPts val="0"/>
              </a:spcAft>
              <a:buNone/>
            </a:pPr>
            <a:r>
              <a:t/>
            </a:r>
            <a:endParaRPr sz="900">
              <a:solidFill>
                <a:srgbClr val="B7B7B7"/>
              </a:solidFill>
              <a:latin typeface="Times New Roman"/>
              <a:ea typeface="Times New Roman"/>
              <a:cs typeface="Times New Roman"/>
              <a:sym typeface="Times New Roman"/>
            </a:endParaRPr>
          </a:p>
          <a:p>
            <a:pPr indent="-285750" lvl="0" marL="457200" rtl="0" algn="l">
              <a:spcBef>
                <a:spcPts val="0"/>
              </a:spcBef>
              <a:spcAft>
                <a:spcPts val="0"/>
              </a:spcAft>
              <a:buClr>
                <a:srgbClr val="B7B7B7"/>
              </a:buClr>
              <a:buSzPts val="900"/>
              <a:buFont typeface="Times New Roman"/>
              <a:buChar char="●"/>
            </a:pPr>
            <a:r>
              <a:rPr lang="ar" sz="900">
                <a:solidFill>
                  <a:srgbClr val="B7B7B7"/>
                </a:solidFill>
                <a:latin typeface="Times New Roman"/>
                <a:ea typeface="Times New Roman"/>
                <a:cs typeface="Times New Roman"/>
                <a:sym typeface="Times New Roman"/>
              </a:rPr>
              <a:t>Herpetic O.E: </a:t>
            </a:r>
            <a:endParaRPr sz="900">
              <a:solidFill>
                <a:srgbClr val="B7B7B7"/>
              </a:solidFill>
              <a:latin typeface="Times New Roman"/>
              <a:ea typeface="Times New Roman"/>
              <a:cs typeface="Times New Roman"/>
              <a:sym typeface="Times New Roman"/>
            </a:endParaRPr>
          </a:p>
          <a:p>
            <a:pPr indent="-285750" lvl="0" marL="457200" rtl="0" algn="l">
              <a:spcBef>
                <a:spcPts val="0"/>
              </a:spcBef>
              <a:spcAft>
                <a:spcPts val="0"/>
              </a:spcAft>
              <a:buClr>
                <a:srgbClr val="B7B7B7"/>
              </a:buClr>
              <a:buSzPts val="900"/>
              <a:buFont typeface="Times New Roman"/>
              <a:buChar char="-"/>
            </a:pPr>
            <a:r>
              <a:rPr lang="ar" sz="900">
                <a:solidFill>
                  <a:srgbClr val="B7B7B7"/>
                </a:solidFill>
                <a:latin typeface="Times New Roman"/>
                <a:ea typeface="Times New Roman"/>
                <a:cs typeface="Times New Roman"/>
                <a:sym typeface="Times New Roman"/>
              </a:rPr>
              <a:t>herpes zoster oticus is a specific form of herpes zoster that presents with pre-eruptive (“pre-herpetic”) lesion reactivated from either the trigeminal or cervical ganglions</a:t>
            </a:r>
            <a:endParaRPr sz="900">
              <a:solidFill>
                <a:srgbClr val="B7B7B7"/>
              </a:solidFill>
              <a:latin typeface="Times New Roman"/>
              <a:ea typeface="Times New Roman"/>
              <a:cs typeface="Times New Roman"/>
              <a:sym typeface="Times New Roman"/>
            </a:endParaRPr>
          </a:p>
          <a:p>
            <a:pPr indent="-285750" lvl="0" marL="457200" rtl="0" algn="l">
              <a:spcBef>
                <a:spcPts val="0"/>
              </a:spcBef>
              <a:spcAft>
                <a:spcPts val="0"/>
              </a:spcAft>
              <a:buClr>
                <a:srgbClr val="B7B7B7"/>
              </a:buClr>
              <a:buSzPts val="900"/>
              <a:buFont typeface="Times New Roman"/>
              <a:buChar char="-"/>
            </a:pPr>
            <a:r>
              <a:rPr lang="ar" sz="900">
                <a:solidFill>
                  <a:srgbClr val="B7B7B7"/>
                </a:solidFill>
                <a:latin typeface="Times New Roman"/>
                <a:ea typeface="Times New Roman"/>
                <a:cs typeface="Times New Roman"/>
                <a:sym typeface="Times New Roman"/>
              </a:rPr>
              <a:t>characterized by: PAINFUL vesicles</a:t>
            </a:r>
            <a:endParaRPr sz="900">
              <a:solidFill>
                <a:srgbClr val="B7B7B7"/>
              </a:solidFill>
              <a:latin typeface="Times New Roman"/>
              <a:ea typeface="Times New Roman"/>
              <a:cs typeface="Times New Roman"/>
              <a:sym typeface="Times New Roman"/>
            </a:endParaRPr>
          </a:p>
          <a:p>
            <a:pPr indent="-285750" lvl="0" marL="457200" rtl="0" algn="l">
              <a:spcBef>
                <a:spcPts val="0"/>
              </a:spcBef>
              <a:spcAft>
                <a:spcPts val="0"/>
              </a:spcAft>
              <a:buClr>
                <a:srgbClr val="B7B7B7"/>
              </a:buClr>
              <a:buSzPts val="900"/>
              <a:buFont typeface="Times New Roman"/>
              <a:buChar char="-"/>
            </a:pPr>
            <a:r>
              <a:rPr lang="ar" sz="900">
                <a:solidFill>
                  <a:srgbClr val="B7B7B7"/>
                </a:solidFill>
                <a:latin typeface="Times New Roman"/>
                <a:ea typeface="Times New Roman"/>
                <a:cs typeface="Times New Roman"/>
                <a:sym typeface="Times New Roman"/>
              </a:rPr>
              <a:t>Management: Steroids + Acyclovir</a:t>
            </a:r>
            <a:endParaRPr sz="900">
              <a:solidFill>
                <a:srgbClr val="B7B7B7"/>
              </a:solidFill>
              <a:latin typeface="Times New Roman"/>
              <a:ea typeface="Times New Roman"/>
              <a:cs typeface="Times New Roman"/>
              <a:sym typeface="Times New Roman"/>
            </a:endParaRPr>
          </a:p>
          <a:p>
            <a:pPr indent="-285750" lvl="0" marL="457200" rtl="0" algn="l">
              <a:spcBef>
                <a:spcPts val="0"/>
              </a:spcBef>
              <a:spcAft>
                <a:spcPts val="0"/>
              </a:spcAft>
              <a:buClr>
                <a:srgbClr val="B7B7B7"/>
              </a:buClr>
              <a:buSzPts val="900"/>
              <a:buFont typeface="Times New Roman"/>
              <a:buChar char="-"/>
            </a:pPr>
            <a:r>
              <a:rPr lang="ar" sz="900">
                <a:solidFill>
                  <a:srgbClr val="B7B7B7"/>
                </a:solidFill>
                <a:latin typeface="Times New Roman"/>
                <a:ea typeface="Times New Roman"/>
                <a:cs typeface="Times New Roman"/>
                <a:sym typeface="Times New Roman"/>
              </a:rPr>
              <a:t>Complications: Facial n. paralysi</a:t>
            </a:r>
            <a:endParaRPr sz="900">
              <a:solidFill>
                <a:srgbClr val="B7B7B7"/>
              </a:solidFill>
              <a:latin typeface="Times New Roman"/>
              <a:ea typeface="Times New Roman"/>
              <a:cs typeface="Times New Roman"/>
              <a:sym typeface="Times New Roman"/>
            </a:endParaRPr>
          </a:p>
          <a:p>
            <a:pPr indent="0" lvl="0" marL="457200" rtl="0" algn="l">
              <a:spcBef>
                <a:spcPts val="0"/>
              </a:spcBef>
              <a:spcAft>
                <a:spcPts val="0"/>
              </a:spcAft>
              <a:buNone/>
            </a:pPr>
            <a:r>
              <a:rPr lang="ar" sz="900">
                <a:solidFill>
                  <a:srgbClr val="B7B7B7"/>
                </a:solidFill>
                <a:latin typeface="Times New Roman"/>
                <a:ea typeface="Times New Roman"/>
                <a:cs typeface="Times New Roman"/>
                <a:sym typeface="Times New Roman"/>
              </a:rPr>
              <a:t>Small vesicles + facial weakness = Ramsay Hunt syndrome or HSV</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t/>
            </a:r>
            <a:endParaRPr sz="900">
              <a:solidFill>
                <a:srgbClr val="B7B7B7"/>
              </a:solidFill>
              <a:latin typeface="Times New Roman"/>
              <a:ea typeface="Times New Roman"/>
              <a:cs typeface="Times New Roman"/>
              <a:sym typeface="Times New Roman"/>
            </a:endParaRPr>
          </a:p>
          <a:p>
            <a:pPr indent="-285750" lvl="0" marL="457200" rtl="0" algn="l">
              <a:spcBef>
                <a:spcPts val="0"/>
              </a:spcBef>
              <a:spcAft>
                <a:spcPts val="0"/>
              </a:spcAft>
              <a:buClr>
                <a:srgbClr val="B7B7B7"/>
              </a:buClr>
              <a:buSzPts val="900"/>
              <a:buFont typeface="Times New Roman"/>
              <a:buChar char="●"/>
            </a:pPr>
            <a:r>
              <a:rPr lang="ar" sz="900">
                <a:solidFill>
                  <a:srgbClr val="B7B7B7"/>
                </a:solidFill>
                <a:latin typeface="Times New Roman"/>
                <a:ea typeface="Times New Roman"/>
                <a:cs typeface="Times New Roman"/>
                <a:sym typeface="Times New Roman"/>
              </a:rPr>
              <a:t>Eczematous and seborrheic: O.E. painless</a:t>
            </a:r>
            <a:endParaRPr sz="900">
              <a:solidFill>
                <a:srgbClr val="B7B7B7"/>
              </a:solidFill>
              <a:latin typeface="Times New Roman"/>
              <a:ea typeface="Times New Roman"/>
              <a:cs typeface="Times New Roman"/>
              <a:sym typeface="Times New Roman"/>
            </a:endParaRPr>
          </a:p>
          <a:p>
            <a:pPr indent="0" lvl="0" marL="457200" rtl="0" algn="l">
              <a:spcBef>
                <a:spcPts val="0"/>
              </a:spcBef>
              <a:spcAft>
                <a:spcPts val="0"/>
              </a:spcAft>
              <a:buNone/>
            </a:pPr>
            <a:r>
              <a:rPr lang="ar" sz="900">
                <a:solidFill>
                  <a:srgbClr val="B7B7B7"/>
                </a:solidFill>
                <a:latin typeface="Times New Roman"/>
                <a:ea typeface="Times New Roman"/>
                <a:cs typeface="Times New Roman"/>
                <a:sym typeface="Times New Roman"/>
              </a:rPr>
              <a:t>If the eczema is only in the canal, keep on mind tympanic membrane perforation due to discharge</a:t>
            </a:r>
            <a:endParaRPr sz="900">
              <a:solidFill>
                <a:srgbClr val="B7B7B7"/>
              </a:solidFill>
              <a:latin typeface="Times New Roman"/>
              <a:ea typeface="Times New Roman"/>
              <a:cs typeface="Times New Roman"/>
              <a:sym typeface="Times New Roman"/>
            </a:endParaRPr>
          </a:p>
        </p:txBody>
      </p:sp>
      <p:pic>
        <p:nvPicPr>
          <p:cNvPr id="217" name="Google Shape;217;p27"/>
          <p:cNvPicPr preferRelativeResize="0"/>
          <p:nvPr/>
        </p:nvPicPr>
        <p:blipFill rotWithShape="1">
          <a:blip r:embed="rId4">
            <a:alphaModFix/>
          </a:blip>
          <a:srcRect b="94794" l="71037" r="6166" t="187"/>
          <a:stretch/>
        </p:blipFill>
        <p:spPr>
          <a:xfrm>
            <a:off x="3951875" y="174200"/>
            <a:ext cx="810624" cy="595174"/>
          </a:xfrm>
          <a:prstGeom prst="rect">
            <a:avLst/>
          </a:prstGeom>
          <a:noFill/>
          <a:ln>
            <a:noFill/>
          </a:ln>
        </p:spPr>
      </p:pic>
      <p:pic>
        <p:nvPicPr>
          <p:cNvPr id="218" name="Google Shape;218;p27"/>
          <p:cNvPicPr preferRelativeResize="0"/>
          <p:nvPr/>
        </p:nvPicPr>
        <p:blipFill rotWithShape="1">
          <a:blip r:embed="rId4">
            <a:alphaModFix/>
          </a:blip>
          <a:srcRect b="88544" l="71516" r="5671" t="6265"/>
          <a:stretch/>
        </p:blipFill>
        <p:spPr>
          <a:xfrm>
            <a:off x="3978130" y="888575"/>
            <a:ext cx="784370" cy="595174"/>
          </a:xfrm>
          <a:prstGeom prst="rect">
            <a:avLst/>
          </a:prstGeom>
          <a:noFill/>
          <a:ln>
            <a:noFill/>
          </a:ln>
        </p:spPr>
      </p:pic>
      <p:pic>
        <p:nvPicPr>
          <p:cNvPr id="219" name="Google Shape;219;p27"/>
          <p:cNvPicPr preferRelativeResize="0"/>
          <p:nvPr/>
        </p:nvPicPr>
        <p:blipFill rotWithShape="1">
          <a:blip r:embed="rId4">
            <a:alphaModFix/>
          </a:blip>
          <a:srcRect b="78659" l="70313" r="6502" t="12439"/>
          <a:stretch/>
        </p:blipFill>
        <p:spPr>
          <a:xfrm>
            <a:off x="3997625" y="1540900"/>
            <a:ext cx="719124" cy="920899"/>
          </a:xfrm>
          <a:prstGeom prst="rect">
            <a:avLst/>
          </a:prstGeom>
          <a:noFill/>
          <a:ln>
            <a:noFill/>
          </a:ln>
        </p:spPr>
      </p:pic>
      <p:pic>
        <p:nvPicPr>
          <p:cNvPr id="220" name="Google Shape;220;p27"/>
          <p:cNvPicPr preferRelativeResize="0"/>
          <p:nvPr/>
        </p:nvPicPr>
        <p:blipFill rotWithShape="1">
          <a:blip r:embed="rId4">
            <a:alphaModFix/>
          </a:blip>
          <a:srcRect b="70392" l="70964" r="5923" t="21662"/>
          <a:stretch/>
        </p:blipFill>
        <p:spPr>
          <a:xfrm>
            <a:off x="3951875" y="2518950"/>
            <a:ext cx="810624" cy="929362"/>
          </a:xfrm>
          <a:prstGeom prst="rect">
            <a:avLst/>
          </a:prstGeom>
          <a:noFill/>
          <a:ln>
            <a:noFill/>
          </a:ln>
        </p:spPr>
      </p:pic>
      <p:pic>
        <p:nvPicPr>
          <p:cNvPr id="221" name="Google Shape;221;p27"/>
          <p:cNvPicPr preferRelativeResize="0"/>
          <p:nvPr/>
        </p:nvPicPr>
        <p:blipFill rotWithShape="1">
          <a:blip r:embed="rId4">
            <a:alphaModFix/>
          </a:blip>
          <a:srcRect b="50770" l="72803" r="9836" t="44313"/>
          <a:stretch/>
        </p:blipFill>
        <p:spPr>
          <a:xfrm>
            <a:off x="3978125" y="5498550"/>
            <a:ext cx="784374" cy="74078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5" name="Shape 225"/>
        <p:cNvGrpSpPr/>
        <p:nvPr/>
      </p:nvGrpSpPr>
      <p:grpSpPr>
        <a:xfrm>
          <a:off x="0" y="0"/>
          <a:ext cx="0" cy="0"/>
          <a:chOff x="0" y="0"/>
          <a:chExt cx="0" cy="0"/>
        </a:xfrm>
      </p:grpSpPr>
      <p:sp>
        <p:nvSpPr>
          <p:cNvPr id="226" name="Google Shape;226;p28"/>
          <p:cNvSpPr txBox="1"/>
          <p:nvPr>
            <p:ph idx="12" type="sldNum"/>
          </p:nvPr>
        </p:nvSpPr>
        <p:spPr>
          <a:xfrm>
            <a:off x="4229100" y="6661550"/>
            <a:ext cx="4353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227" name="Google Shape;227;p28"/>
          <p:cNvSpPr txBox="1"/>
          <p:nvPr/>
        </p:nvSpPr>
        <p:spPr>
          <a:xfrm>
            <a:off x="42875" y="69275"/>
            <a:ext cx="4543500" cy="3228900"/>
          </a:xfrm>
          <a:prstGeom prst="rect">
            <a:avLst/>
          </a:prstGeom>
          <a:noFill/>
          <a:ln cap="flat" cmpd="sng" w="9525">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200">
                <a:latin typeface="Times New Roman"/>
                <a:ea typeface="Times New Roman"/>
                <a:cs typeface="Times New Roman"/>
                <a:sym typeface="Times New Roman"/>
              </a:rPr>
              <a:t>Management (to all clinical types):</a:t>
            </a:r>
            <a:endParaRPr sz="12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History and Physical examination.</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solidFill>
                  <a:schemeClr val="dk1"/>
                </a:solidFill>
                <a:latin typeface="Times New Roman"/>
                <a:ea typeface="Times New Roman"/>
                <a:cs typeface="Times New Roman"/>
                <a:sym typeface="Times New Roman"/>
              </a:rPr>
              <a:t>Frequent Cleaning:Meticulous debridement of debris, pus and cerumen</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antibiotics: Anti-pseudomonal drops – Ciprodex</a:t>
            </a:r>
            <a:endParaRPr sz="1000">
              <a:latin typeface="Times New Roman"/>
              <a:ea typeface="Times New Roman"/>
              <a:cs typeface="Times New Roman"/>
              <a:sym typeface="Times New Roman"/>
            </a:endParaRPr>
          </a:p>
          <a:p>
            <a:pPr indent="-285750" lvl="0" marL="457200" rtl="0" algn="l">
              <a:spcBef>
                <a:spcPts val="0"/>
              </a:spcBef>
              <a:spcAft>
                <a:spcPts val="0"/>
              </a:spcAft>
              <a:buClr>
                <a:srgbClr val="6AA84F"/>
              </a:buClr>
              <a:buSzPts val="900"/>
              <a:buFont typeface="Times New Roman"/>
              <a:buChar char="●"/>
            </a:pPr>
            <a:r>
              <a:rPr lang="ar" sz="900">
                <a:solidFill>
                  <a:srgbClr val="6AA84F"/>
                </a:solidFill>
                <a:latin typeface="Times New Roman"/>
                <a:ea typeface="Times New Roman"/>
                <a:cs typeface="Times New Roman"/>
                <a:sym typeface="Times New Roman"/>
              </a:rPr>
              <a:t>Swab for culture and sensitivity for ABx.</a:t>
            </a:r>
            <a:endParaRPr sz="900">
              <a:solidFill>
                <a:srgbClr val="6AA84F"/>
              </a:solidFill>
              <a:latin typeface="Times New Roman"/>
              <a:ea typeface="Times New Roman"/>
              <a:cs typeface="Times New Roman"/>
              <a:sym typeface="Times New Roman"/>
            </a:endParaRPr>
          </a:p>
          <a:p>
            <a:pPr indent="-285750" lvl="0" marL="457200" rtl="0" algn="l">
              <a:spcBef>
                <a:spcPts val="0"/>
              </a:spcBef>
              <a:spcAft>
                <a:spcPts val="0"/>
              </a:spcAft>
              <a:buClr>
                <a:srgbClr val="6AA84F"/>
              </a:buClr>
              <a:buSzPts val="900"/>
              <a:buFont typeface="Times New Roman"/>
              <a:buChar char="●"/>
            </a:pPr>
            <a:r>
              <a:rPr lang="ar" sz="900">
                <a:solidFill>
                  <a:srgbClr val="6AA84F"/>
                </a:solidFill>
                <a:latin typeface="Times New Roman"/>
                <a:ea typeface="Times New Roman"/>
                <a:cs typeface="Times New Roman"/>
                <a:sym typeface="Times New Roman"/>
              </a:rPr>
              <a:t>Keep the ear dry. Suction cleaning (especially the fungal infection = Suction, Suction, Suction) the antifungal won’t go inside so we have to take the deprea out.</a:t>
            </a:r>
            <a:endParaRPr sz="900">
              <a:solidFill>
                <a:srgbClr val="6AA84F"/>
              </a:solidFill>
              <a:latin typeface="Times New Roman"/>
              <a:ea typeface="Times New Roman"/>
              <a:cs typeface="Times New Roman"/>
              <a:sym typeface="Times New Roman"/>
            </a:endParaRPr>
          </a:p>
          <a:p>
            <a:pPr indent="-285750" lvl="0" marL="457200" rtl="0" algn="l">
              <a:spcBef>
                <a:spcPts val="0"/>
              </a:spcBef>
              <a:spcAft>
                <a:spcPts val="0"/>
              </a:spcAft>
              <a:buClr>
                <a:srgbClr val="6AA84F"/>
              </a:buClr>
              <a:buSzPts val="900"/>
              <a:buFont typeface="Times New Roman"/>
              <a:buChar char="●"/>
            </a:pPr>
            <a:r>
              <a:rPr lang="ar" sz="900">
                <a:solidFill>
                  <a:srgbClr val="6AA84F"/>
                </a:solidFill>
                <a:latin typeface="Times New Roman"/>
                <a:ea typeface="Times New Roman"/>
                <a:cs typeface="Times New Roman"/>
                <a:sym typeface="Times New Roman"/>
              </a:rPr>
              <a:t>Ear wick (best used after shower not in dry ear without pushing more than the length of the cotton &gt; to avoid injury, infection and cotton dislodge ) This is an ear wick or sponge in the external ear canal for ear drops</a:t>
            </a:r>
            <a:endParaRPr sz="900">
              <a:solidFill>
                <a:srgbClr val="6AA84F"/>
              </a:solidFill>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ar" sz="1000">
                <a:latin typeface="Times New Roman"/>
                <a:ea typeface="Times New Roman"/>
                <a:cs typeface="Times New Roman"/>
                <a:sym typeface="Times New Roman"/>
              </a:rPr>
              <a:t>Local Medication and analgesia to control pain. </a:t>
            </a:r>
            <a:r>
              <a:rPr lang="ar" sz="900">
                <a:solidFill>
                  <a:srgbClr val="B7B7B7"/>
                </a:solidFill>
                <a:latin typeface="Times New Roman"/>
                <a:ea typeface="Times New Roman"/>
                <a:cs typeface="Times New Roman"/>
                <a:sym typeface="Times New Roman"/>
              </a:rPr>
              <a:t>Not all E.O need oral or parenteral tx.</a:t>
            </a:r>
            <a:endParaRPr sz="900">
              <a:solidFill>
                <a:srgbClr val="B7B7B7"/>
              </a:solidFill>
              <a:latin typeface="Times New Roman"/>
              <a:ea typeface="Times New Roman"/>
              <a:cs typeface="Times New Roman"/>
              <a:sym typeface="Times New Roman"/>
            </a:endParaRPr>
          </a:p>
          <a:p>
            <a:pPr indent="-285750" lvl="0" marL="457200" rtl="0" algn="l">
              <a:spcBef>
                <a:spcPts val="0"/>
              </a:spcBef>
              <a:spcAft>
                <a:spcPts val="0"/>
              </a:spcAft>
              <a:buClr>
                <a:srgbClr val="B7B7B7"/>
              </a:buClr>
              <a:buSzPts val="900"/>
              <a:buFont typeface="Times New Roman"/>
              <a:buChar char="●"/>
            </a:pPr>
            <a:r>
              <a:rPr lang="ar" sz="900">
                <a:solidFill>
                  <a:srgbClr val="B7B7B7"/>
                </a:solidFill>
                <a:latin typeface="Times New Roman"/>
                <a:ea typeface="Times New Roman"/>
                <a:cs typeface="Times New Roman"/>
                <a:sym typeface="Times New Roman"/>
              </a:rPr>
              <a:t>Systemic medications: as in diabetics.</a:t>
            </a:r>
            <a:endParaRPr sz="900">
              <a:solidFill>
                <a:srgbClr val="B7B7B7"/>
              </a:solidFill>
              <a:latin typeface="Times New Roman"/>
              <a:ea typeface="Times New Roman"/>
              <a:cs typeface="Times New Roman"/>
              <a:sym typeface="Times New Roman"/>
            </a:endParaRPr>
          </a:p>
          <a:p>
            <a:pPr indent="-285750" lvl="0" marL="457200" rtl="0" algn="l">
              <a:spcBef>
                <a:spcPts val="0"/>
              </a:spcBef>
              <a:spcAft>
                <a:spcPts val="0"/>
              </a:spcAft>
              <a:buClr>
                <a:srgbClr val="6AA84F"/>
              </a:buClr>
              <a:buSzPts val="900"/>
              <a:buFont typeface="Times New Roman"/>
              <a:buChar char="●"/>
            </a:pPr>
            <a:r>
              <a:rPr lang="ar" sz="900">
                <a:solidFill>
                  <a:srgbClr val="6AA84F"/>
                </a:solidFill>
                <a:latin typeface="Times New Roman"/>
                <a:ea typeface="Times New Roman"/>
                <a:cs typeface="Times New Roman"/>
                <a:sym typeface="Times New Roman"/>
              </a:rPr>
              <a:t>Surgery may be required in chronic cases and failure of treatment because there is usually thickening in of the skin and closure of the canal.</a:t>
            </a:r>
            <a:endParaRPr sz="900">
              <a:solidFill>
                <a:srgbClr val="6AA84F"/>
              </a:solidFill>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Recommendations regarding prevention</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AutoNum type="arabicPeriod"/>
            </a:pPr>
            <a:r>
              <a:rPr lang="ar" sz="1000">
                <a:latin typeface="Times New Roman"/>
                <a:ea typeface="Times New Roman"/>
                <a:cs typeface="Times New Roman"/>
                <a:sym typeface="Times New Roman"/>
              </a:rPr>
              <a:t>Avoid instrumentation</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AutoNum type="arabicPeriod"/>
            </a:pPr>
            <a:r>
              <a:rPr lang="ar" sz="1000">
                <a:latin typeface="Times New Roman"/>
                <a:ea typeface="Times New Roman"/>
                <a:cs typeface="Times New Roman"/>
                <a:sym typeface="Times New Roman"/>
              </a:rPr>
              <a:t>Keep H2O out of the ear when possible</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IN CASE OF:</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Aspergillus Niger ➔ Give antifungal drops.</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Herpetic O.E Tx: ➔ Acyclovir if &lt; 3 days, Steroids to reduce inflammation.</a:t>
            </a:r>
            <a:endParaRPr sz="1000">
              <a:latin typeface="Times New Roman"/>
              <a:ea typeface="Times New Roman"/>
              <a:cs typeface="Times New Roman"/>
              <a:sym typeface="Times New Roman"/>
            </a:endParaRPr>
          </a:p>
        </p:txBody>
      </p:sp>
      <p:pic>
        <p:nvPicPr>
          <p:cNvPr id="228" name="Google Shape;228;p28"/>
          <p:cNvPicPr preferRelativeResize="0"/>
          <p:nvPr/>
        </p:nvPicPr>
        <p:blipFill rotWithShape="1">
          <a:blip r:embed="rId4">
            <a:alphaModFix/>
          </a:blip>
          <a:srcRect b="246" l="79649" r="812" t="93723"/>
          <a:stretch/>
        </p:blipFill>
        <p:spPr>
          <a:xfrm>
            <a:off x="3833825" y="3510175"/>
            <a:ext cx="830575" cy="855127"/>
          </a:xfrm>
          <a:prstGeom prst="rect">
            <a:avLst/>
          </a:prstGeom>
          <a:noFill/>
          <a:ln>
            <a:noFill/>
          </a:ln>
        </p:spPr>
      </p:pic>
      <p:sp>
        <p:nvSpPr>
          <p:cNvPr id="229" name="Google Shape;229;p28"/>
          <p:cNvSpPr txBox="1"/>
          <p:nvPr/>
        </p:nvSpPr>
        <p:spPr>
          <a:xfrm>
            <a:off x="42875" y="3450650"/>
            <a:ext cx="4671900" cy="3068700"/>
          </a:xfrm>
          <a:prstGeom prst="rect">
            <a:avLst/>
          </a:prstGeom>
          <a:noFill/>
          <a:ln cap="flat" cmpd="sng" w="9525">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200">
                <a:latin typeface="Times New Roman"/>
                <a:ea typeface="Times New Roman"/>
                <a:cs typeface="Times New Roman"/>
                <a:sym typeface="Times New Roman"/>
              </a:rPr>
              <a:t>Acute necrotizing (malignant is not a cancer) otitis externa</a:t>
            </a:r>
            <a:r>
              <a:rPr lang="ar" sz="1000">
                <a:latin typeface="Times New Roman"/>
                <a:ea typeface="Times New Roman"/>
                <a:cs typeface="Times New Roman"/>
                <a:sym typeface="Times New Roman"/>
              </a:rPr>
              <a:t> </a:t>
            </a:r>
            <a:r>
              <a:rPr lang="ar" sz="900">
                <a:solidFill>
                  <a:srgbClr val="B7B7B7"/>
                </a:solidFill>
                <a:latin typeface="Times New Roman"/>
                <a:ea typeface="Times New Roman"/>
                <a:cs typeface="Times New Roman"/>
                <a:sym typeface="Times New Roman"/>
              </a:rPr>
              <a:t>/ </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6AA84F"/>
                </a:solidFill>
                <a:latin typeface="Times New Roman"/>
                <a:ea typeface="Times New Roman"/>
                <a:cs typeface="Times New Roman"/>
                <a:sym typeface="Times New Roman"/>
              </a:rPr>
              <a:t>Skull base Osteomyelitis (last approved name): Important Infection of the roof </a:t>
            </a:r>
            <a:endParaRPr sz="9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6AA84F"/>
                </a:solidFill>
                <a:latin typeface="Times New Roman"/>
                <a:ea typeface="Times New Roman"/>
                <a:cs typeface="Times New Roman"/>
                <a:sym typeface="Times New Roman"/>
              </a:rPr>
              <a:t>of the EAC and skull base affected</a:t>
            </a:r>
            <a:endParaRPr sz="900">
              <a:solidFill>
                <a:srgbClr val="6AA84F"/>
              </a:solidFill>
              <a:latin typeface="Times New Roman"/>
              <a:ea typeface="Times New Roman"/>
              <a:cs typeface="Times New Roman"/>
              <a:sym typeface="Times New Roman"/>
            </a:endParaRPr>
          </a:p>
          <a:p>
            <a:pPr indent="-285750" lvl="0" marL="457200" rtl="0" algn="l">
              <a:spcBef>
                <a:spcPts val="0"/>
              </a:spcBef>
              <a:spcAft>
                <a:spcPts val="0"/>
              </a:spcAft>
              <a:buClr>
                <a:srgbClr val="6AA84F"/>
              </a:buClr>
              <a:buSzPts val="900"/>
              <a:buFont typeface="Times New Roman"/>
              <a:buChar char="●"/>
            </a:pPr>
            <a:r>
              <a:rPr lang="ar" sz="900">
                <a:solidFill>
                  <a:srgbClr val="6AA84F"/>
                </a:solidFill>
                <a:latin typeface="Times New Roman"/>
                <a:ea typeface="Times New Roman"/>
                <a:cs typeface="Times New Roman"/>
                <a:sym typeface="Times New Roman"/>
              </a:rPr>
              <a:t>An acute Pseudomonas infection of the skin of the external ear canal </a:t>
            </a:r>
            <a:endParaRPr sz="900">
              <a:solidFill>
                <a:srgbClr val="6AA84F"/>
              </a:solidFill>
              <a:latin typeface="Times New Roman"/>
              <a:ea typeface="Times New Roman"/>
              <a:cs typeface="Times New Roman"/>
              <a:sym typeface="Times New Roman"/>
            </a:endParaRPr>
          </a:p>
          <a:p>
            <a:pPr indent="0" lvl="0" marL="457200" rtl="0" algn="l">
              <a:spcBef>
                <a:spcPts val="0"/>
              </a:spcBef>
              <a:spcAft>
                <a:spcPts val="0"/>
              </a:spcAft>
              <a:buNone/>
            </a:pPr>
            <a:r>
              <a:rPr lang="ar" sz="900">
                <a:solidFill>
                  <a:srgbClr val="6AA84F"/>
                </a:solidFill>
                <a:latin typeface="Times New Roman"/>
                <a:ea typeface="Times New Roman"/>
                <a:cs typeface="Times New Roman"/>
                <a:sym typeface="Times New Roman"/>
              </a:rPr>
              <a:t>(skull base), which spread to the adjacent bone. (Deep seated pain for</a:t>
            </a:r>
            <a:endParaRPr sz="900">
              <a:solidFill>
                <a:srgbClr val="6AA84F"/>
              </a:solidFill>
              <a:latin typeface="Times New Roman"/>
              <a:ea typeface="Times New Roman"/>
              <a:cs typeface="Times New Roman"/>
              <a:sym typeface="Times New Roman"/>
            </a:endParaRPr>
          </a:p>
          <a:p>
            <a:pPr indent="0" lvl="0" marL="457200" rtl="0" algn="l">
              <a:spcBef>
                <a:spcPts val="0"/>
              </a:spcBef>
              <a:spcAft>
                <a:spcPts val="0"/>
              </a:spcAft>
              <a:buNone/>
            </a:pPr>
            <a:r>
              <a:rPr lang="ar" sz="900">
                <a:solidFill>
                  <a:srgbClr val="6AA84F"/>
                </a:solidFill>
                <a:latin typeface="Times New Roman"/>
                <a:ea typeface="Times New Roman"/>
                <a:cs typeface="Times New Roman"/>
                <a:sym typeface="Times New Roman"/>
              </a:rPr>
              <a:t> more than a month).</a:t>
            </a:r>
            <a:endParaRPr sz="900">
              <a:solidFill>
                <a:srgbClr val="6AA84F"/>
              </a:solidFill>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Life-threatening; osteomyelitis of temporal bone</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AOE can spread via fissures of Santorini or tympanomastoid fissure</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200">
                <a:latin typeface="Times New Roman"/>
                <a:ea typeface="Times New Roman"/>
                <a:cs typeface="Times New Roman"/>
                <a:sym typeface="Times New Roman"/>
              </a:rPr>
              <a:t>Diagnosis</a:t>
            </a:r>
            <a:r>
              <a:rPr lang="ar" sz="1200">
                <a:latin typeface="Times New Roman"/>
                <a:ea typeface="Times New Roman"/>
                <a:cs typeface="Times New Roman"/>
                <a:sym typeface="Times New Roman"/>
              </a:rPr>
              <a:t>:</a:t>
            </a:r>
            <a:r>
              <a:rPr lang="ar" sz="1000">
                <a:latin typeface="Times New Roman"/>
                <a:ea typeface="Times New Roman"/>
                <a:cs typeface="Times New Roman"/>
                <a:sym typeface="Times New Roman"/>
              </a:rPr>
              <a:t> </a:t>
            </a:r>
            <a:r>
              <a:rPr lang="ar" sz="900">
                <a:solidFill>
                  <a:srgbClr val="B7B7B7"/>
                </a:solidFill>
                <a:latin typeface="Times New Roman"/>
                <a:ea typeface="Times New Roman"/>
                <a:cs typeface="Times New Roman"/>
                <a:sym typeface="Times New Roman"/>
              </a:rPr>
              <a:t>Ct scan to rule out other pathology such as cholesteatoma PET scan to highlight the area</a:t>
            </a:r>
            <a:endParaRPr sz="900">
              <a:solidFill>
                <a:srgbClr val="B7B7B7"/>
              </a:solidFill>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Diabetes, advanced age, </a:t>
            </a:r>
            <a:r>
              <a:rPr lang="ar" sz="1000">
                <a:solidFill>
                  <a:srgbClr val="BF9000"/>
                </a:solidFill>
                <a:latin typeface="Times New Roman"/>
                <a:ea typeface="Times New Roman"/>
                <a:cs typeface="Times New Roman"/>
                <a:sym typeface="Times New Roman"/>
              </a:rPr>
              <a:t>severe otalgia</a:t>
            </a:r>
            <a:r>
              <a:rPr lang="ar" sz="1000">
                <a:latin typeface="Times New Roman"/>
                <a:ea typeface="Times New Roman"/>
                <a:cs typeface="Times New Roman"/>
                <a:sym typeface="Times New Roman"/>
              </a:rPr>
              <a:t> &gt; 1month , granulation tissue ,cranial nerve involvement , radiology</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It has a triad:</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AutoNum type="arabicPeriod"/>
            </a:pPr>
            <a:r>
              <a:rPr lang="ar" sz="1000">
                <a:latin typeface="Times New Roman"/>
                <a:ea typeface="Times New Roman"/>
                <a:cs typeface="Times New Roman"/>
                <a:sym typeface="Times New Roman"/>
              </a:rPr>
              <a:t>ear discharge “Several weeks of purulent otorrhea with granulations”,</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AutoNum type="arabicPeriod"/>
            </a:pPr>
            <a:r>
              <a:rPr lang="ar" sz="1000">
                <a:latin typeface="Times New Roman"/>
                <a:ea typeface="Times New Roman"/>
                <a:cs typeface="Times New Roman"/>
                <a:sym typeface="Times New Roman"/>
              </a:rPr>
              <a:t>headache (esp at night),</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AutoNum type="arabicPeriod"/>
            </a:pPr>
            <a:r>
              <a:rPr lang="ar" sz="1000">
                <a:solidFill>
                  <a:srgbClr val="BF9000"/>
                </a:solidFill>
                <a:latin typeface="Times New Roman"/>
                <a:ea typeface="Times New Roman"/>
                <a:cs typeface="Times New Roman"/>
                <a:sym typeface="Times New Roman"/>
              </a:rPr>
              <a:t>Immunocompromised pt</a:t>
            </a:r>
            <a:r>
              <a:rPr lang="ar" sz="1000">
                <a:latin typeface="Times New Roman"/>
                <a:ea typeface="Times New Roman"/>
                <a:cs typeface="Times New Roman"/>
                <a:sym typeface="Times New Roman"/>
              </a:rPr>
              <a:t>.,HIV or elderly</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It occurs mostly in elderly diabetic patients. (Immunocompromised) Important!</a:t>
            </a:r>
            <a:endParaRPr sz="1000">
              <a:latin typeface="Times New Roman"/>
              <a:ea typeface="Times New Roman"/>
              <a:cs typeface="Times New Roman"/>
              <a:sym typeface="Times New Roman"/>
            </a:endParaRPr>
          </a:p>
          <a:p>
            <a:pPr indent="-285750" lvl="0" marL="457200" rtl="0" algn="l">
              <a:spcBef>
                <a:spcPts val="0"/>
              </a:spcBef>
              <a:spcAft>
                <a:spcPts val="0"/>
              </a:spcAft>
              <a:buClr>
                <a:srgbClr val="B7B7B7"/>
              </a:buClr>
              <a:buSzPts val="900"/>
              <a:buFont typeface="Times New Roman"/>
              <a:buChar char="-"/>
            </a:pPr>
            <a:r>
              <a:rPr lang="ar" sz="900">
                <a:solidFill>
                  <a:srgbClr val="B7B7B7"/>
                </a:solidFill>
                <a:latin typeface="Times New Roman"/>
                <a:ea typeface="Times New Roman"/>
                <a:cs typeface="Times New Roman"/>
                <a:sym typeface="Times New Roman"/>
              </a:rPr>
              <a:t>Elderly with otorrhea and nocturnal headache and in examination granulation tissue and cranial palsy= necrotizing malignant otitis externa (skull base osteomyelitis)</a:t>
            </a:r>
            <a:endParaRPr sz="900">
              <a:solidFill>
                <a:srgbClr val="B7B7B7"/>
              </a:solidFill>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3" name="Shape 233"/>
        <p:cNvGrpSpPr/>
        <p:nvPr/>
      </p:nvGrpSpPr>
      <p:grpSpPr>
        <a:xfrm>
          <a:off x="0" y="0"/>
          <a:ext cx="0" cy="0"/>
          <a:chOff x="0" y="0"/>
          <a:chExt cx="0" cy="0"/>
        </a:xfrm>
      </p:grpSpPr>
      <p:sp>
        <p:nvSpPr>
          <p:cNvPr id="234" name="Google Shape;234;p29"/>
          <p:cNvSpPr txBox="1"/>
          <p:nvPr>
            <p:ph idx="12" type="sldNum"/>
          </p:nvPr>
        </p:nvSpPr>
        <p:spPr>
          <a:xfrm>
            <a:off x="4229100" y="6661550"/>
            <a:ext cx="4353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235" name="Google Shape;235;p29"/>
          <p:cNvSpPr txBox="1"/>
          <p:nvPr/>
        </p:nvSpPr>
        <p:spPr>
          <a:xfrm>
            <a:off x="42875" y="69275"/>
            <a:ext cx="4543500" cy="3667200"/>
          </a:xfrm>
          <a:prstGeom prst="rect">
            <a:avLst/>
          </a:prstGeom>
          <a:noFill/>
          <a:ln cap="flat" cmpd="sng" w="9525">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Clinical/Radiographic Findings:</a:t>
            </a:r>
            <a:endParaRPr sz="12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Lower Cranial nerve palsies (VIII, IX, X, XI, XII) (check the gag reflex), and </a:t>
            </a:r>
            <a:r>
              <a:rPr lang="ar" sz="1000">
                <a:solidFill>
                  <a:srgbClr val="BF9000"/>
                </a:solidFill>
                <a:latin typeface="Times New Roman"/>
                <a:ea typeface="Times New Roman"/>
                <a:cs typeface="Times New Roman"/>
                <a:sym typeface="Times New Roman"/>
              </a:rPr>
              <a:t>25% VII</a:t>
            </a:r>
            <a:endParaRPr sz="1000">
              <a:solidFill>
                <a:srgbClr val="BF9000"/>
              </a:solidFill>
              <a:latin typeface="Times New Roman"/>
              <a:ea typeface="Times New Roman"/>
              <a:cs typeface="Times New Roman"/>
              <a:sym typeface="Times New Roman"/>
            </a:endParaRPr>
          </a:p>
          <a:p>
            <a:pPr indent="-285750" lvl="0" marL="457200" rtl="0" algn="l">
              <a:spcBef>
                <a:spcPts val="0"/>
              </a:spcBef>
              <a:spcAft>
                <a:spcPts val="0"/>
              </a:spcAft>
              <a:buClr>
                <a:srgbClr val="B7B7B7"/>
              </a:buClr>
              <a:buSzPts val="900"/>
              <a:buFont typeface="Times New Roman"/>
              <a:buChar char="-"/>
            </a:pPr>
            <a:r>
              <a:rPr lang="ar" sz="900">
                <a:solidFill>
                  <a:srgbClr val="B7B7B7"/>
                </a:solidFill>
                <a:latin typeface="Times New Roman"/>
                <a:ea typeface="Times New Roman"/>
                <a:cs typeface="Times New Roman"/>
                <a:sym typeface="Times New Roman"/>
              </a:rPr>
              <a:t>No signs of acute inflammation &amp; No swelling.</a:t>
            </a:r>
            <a:endParaRPr sz="900">
              <a:solidFill>
                <a:srgbClr val="B7B7B7"/>
              </a:solidFill>
              <a:latin typeface="Times New Roman"/>
              <a:ea typeface="Times New Roman"/>
              <a:cs typeface="Times New Roman"/>
              <a:sym typeface="Times New Roman"/>
            </a:endParaRPr>
          </a:p>
          <a:p>
            <a:pPr indent="-285750" lvl="0" marL="457200" rtl="0" algn="l">
              <a:spcBef>
                <a:spcPts val="0"/>
              </a:spcBef>
              <a:spcAft>
                <a:spcPts val="0"/>
              </a:spcAft>
              <a:buClr>
                <a:srgbClr val="B7B7B7"/>
              </a:buClr>
              <a:buSzPts val="900"/>
              <a:buFont typeface="Times New Roman"/>
              <a:buChar char="-"/>
            </a:pPr>
            <a:r>
              <a:rPr lang="ar" sz="900">
                <a:solidFill>
                  <a:srgbClr val="B7B7B7"/>
                </a:solidFill>
                <a:latin typeface="Times New Roman"/>
                <a:ea typeface="Times New Roman"/>
                <a:cs typeface="Times New Roman"/>
                <a:sym typeface="Times New Roman"/>
              </a:rPr>
              <a:t>On Ex: </a:t>
            </a:r>
            <a:r>
              <a:rPr lang="ar" sz="1000">
                <a:latin typeface="Times New Roman"/>
                <a:ea typeface="Times New Roman"/>
                <a:cs typeface="Times New Roman"/>
                <a:sym typeface="Times New Roman"/>
              </a:rPr>
              <a:t>Granulation tissue in EAC</a:t>
            </a:r>
            <a:r>
              <a:rPr lang="ar" sz="900">
                <a:solidFill>
                  <a:srgbClr val="B7B7B7"/>
                </a:solidFill>
                <a:latin typeface="Times New Roman"/>
                <a:ea typeface="Times New Roman"/>
                <a:cs typeface="Times New Roman"/>
                <a:sym typeface="Times New Roman"/>
              </a:rPr>
              <a:t>, sequestra and Foul-smelling discharge from the floor of the external Auditory canal.</a:t>
            </a:r>
            <a:endParaRPr sz="900">
              <a:solidFill>
                <a:srgbClr val="B7B7B7"/>
              </a:solidFill>
              <a:latin typeface="Times New Roman"/>
              <a:ea typeface="Times New Roman"/>
              <a:cs typeface="Times New Roman"/>
              <a:sym typeface="Times New Roman"/>
            </a:endParaRPr>
          </a:p>
          <a:p>
            <a:pPr indent="-285750" lvl="0" marL="457200" rtl="0" algn="l">
              <a:spcBef>
                <a:spcPts val="0"/>
              </a:spcBef>
              <a:spcAft>
                <a:spcPts val="0"/>
              </a:spcAft>
              <a:buClr>
                <a:srgbClr val="B7B7B7"/>
              </a:buClr>
              <a:buSzPts val="900"/>
              <a:buFont typeface="Times New Roman"/>
              <a:buChar char="-"/>
            </a:pPr>
            <a:r>
              <a:rPr lang="ar" sz="900">
                <a:solidFill>
                  <a:srgbClr val="B7B7B7"/>
                </a:solidFill>
                <a:latin typeface="Times New Roman"/>
                <a:ea typeface="Times New Roman"/>
                <a:cs typeface="Times New Roman"/>
                <a:sym typeface="Times New Roman"/>
              </a:rPr>
              <a:t>It can infect the base of the skull, the cranium Causing meningitis, brain abscess.</a:t>
            </a:r>
            <a:endParaRPr sz="900">
              <a:solidFill>
                <a:srgbClr val="B7B7B7"/>
              </a:solidFill>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Almost always caused by Pseudomonas; can be fungal in HIV</a:t>
            </a:r>
            <a:endParaRPr sz="1000">
              <a:latin typeface="Times New Roman"/>
              <a:ea typeface="Times New Roman"/>
              <a:cs typeface="Times New Roman"/>
              <a:sym typeface="Times New Roman"/>
            </a:endParaRPr>
          </a:p>
          <a:p>
            <a:pPr indent="-285750" lvl="0" marL="457200" rtl="0" algn="l">
              <a:spcBef>
                <a:spcPts val="0"/>
              </a:spcBef>
              <a:spcAft>
                <a:spcPts val="0"/>
              </a:spcAft>
              <a:buClr>
                <a:srgbClr val="B7B7B7"/>
              </a:buClr>
              <a:buSzPts val="900"/>
              <a:buFont typeface="Times New Roman"/>
              <a:buChar char="-"/>
            </a:pPr>
            <a:r>
              <a:rPr lang="ar" sz="900">
                <a:solidFill>
                  <a:srgbClr val="B7B7B7"/>
                </a:solidFill>
                <a:latin typeface="Times New Roman"/>
                <a:ea typeface="Times New Roman"/>
                <a:cs typeface="Times New Roman"/>
                <a:sym typeface="Times New Roman"/>
              </a:rPr>
              <a:t>Radiology: always we do CT although it doesn’t tell us the definitive dx, that’s why we rely on nuclear scan Bone (Petrous) scan to rule out osteomyelitis. </a:t>
            </a:r>
            <a:r>
              <a:rPr lang="ar" sz="1000">
                <a:latin typeface="Times New Roman"/>
                <a:ea typeface="Times New Roman"/>
                <a:cs typeface="Times New Roman"/>
                <a:sym typeface="Times New Roman"/>
              </a:rPr>
              <a:t>Bony erosion on contrast-enhanced CT</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MRI useful for soft-tissue diagnosis, but not for F-U</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Bone scan is sensitive, but not specific (Tc-99m most sensitive)</a:t>
            </a:r>
            <a:endParaRPr sz="1000">
              <a:latin typeface="Times New Roman"/>
              <a:ea typeface="Times New Roman"/>
              <a:cs typeface="Times New Roman"/>
              <a:sym typeface="Times New Roman"/>
            </a:endParaRPr>
          </a:p>
          <a:p>
            <a:pPr indent="-285750" lvl="0" marL="457200" rtl="0" algn="l">
              <a:spcBef>
                <a:spcPts val="0"/>
              </a:spcBef>
              <a:spcAft>
                <a:spcPts val="0"/>
              </a:spcAft>
              <a:buClr>
                <a:srgbClr val="B7B7B7"/>
              </a:buClr>
              <a:buSzPts val="900"/>
              <a:buFont typeface="Times New Roman"/>
              <a:buChar char="-"/>
            </a:pPr>
            <a:r>
              <a:rPr lang="ar" sz="900">
                <a:solidFill>
                  <a:srgbClr val="B7B7B7"/>
                </a:solidFill>
                <a:latin typeface="Times New Roman"/>
                <a:ea typeface="Times New Roman"/>
                <a:cs typeface="Times New Roman"/>
                <a:sym typeface="Times New Roman"/>
              </a:rPr>
              <a:t>Granulation tissue at the junction of the bony and cartilaginous portions of the canal + -immunocompromised pt ➔ Dx as Malignant Otitis Externa!</a:t>
            </a:r>
            <a:endParaRPr sz="900">
              <a:solidFill>
                <a:srgbClr val="B7B7B7"/>
              </a:solidFill>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Medical Treatment:</a:t>
            </a:r>
            <a:endParaRPr sz="12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Should culture and biopsy.</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Anti-pseudomonas antibiotic. </a:t>
            </a:r>
            <a:r>
              <a:rPr lang="ar" sz="900">
                <a:solidFill>
                  <a:srgbClr val="6AA84F"/>
                </a:solidFill>
                <a:latin typeface="Times New Roman"/>
                <a:ea typeface="Times New Roman"/>
                <a:cs typeface="Times New Roman"/>
                <a:sym typeface="Times New Roman"/>
              </a:rPr>
              <a:t>At least 6 weeks</a:t>
            </a:r>
            <a:endParaRPr sz="900">
              <a:solidFill>
                <a:srgbClr val="6AA84F"/>
              </a:solidFill>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Blood-sugar control. </a:t>
            </a:r>
            <a:r>
              <a:rPr lang="ar" sz="900">
                <a:solidFill>
                  <a:srgbClr val="B7B7B7"/>
                </a:solidFill>
                <a:latin typeface="Times New Roman"/>
                <a:ea typeface="Times New Roman"/>
                <a:cs typeface="Times New Roman"/>
                <a:sym typeface="Times New Roman"/>
              </a:rPr>
              <a:t>(</a:t>
            </a:r>
            <a:r>
              <a:rPr lang="ar" sz="900">
                <a:solidFill>
                  <a:srgbClr val="6AA84F"/>
                </a:solidFill>
                <a:latin typeface="Times New Roman"/>
                <a:ea typeface="Times New Roman"/>
                <a:cs typeface="Times New Roman"/>
                <a:sym typeface="Times New Roman"/>
              </a:rPr>
              <a:t>most important part of treatment)</a:t>
            </a:r>
            <a:endParaRPr sz="900">
              <a:solidFill>
                <a:srgbClr val="6AA84F"/>
              </a:solidFill>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Frequent debridement and anti-pseudomonal ear drops.</a:t>
            </a:r>
            <a:endParaRPr sz="10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ID and Endocrinologist should be involved.</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Surgical treatment:</a:t>
            </a:r>
            <a:endParaRPr sz="12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reserved for clear failures of above medical treatment</a:t>
            </a:r>
            <a:endParaRPr sz="1000">
              <a:latin typeface="Times New Roman"/>
              <a:ea typeface="Times New Roman"/>
              <a:cs typeface="Times New Roman"/>
              <a:sym typeface="Times New Roman"/>
            </a:endParaRPr>
          </a:p>
        </p:txBody>
      </p:sp>
      <p:sp>
        <p:nvSpPr>
          <p:cNvPr id="236" name="Google Shape;236;p29"/>
          <p:cNvSpPr/>
          <p:nvPr/>
        </p:nvSpPr>
        <p:spPr>
          <a:xfrm>
            <a:off x="0" y="3857625"/>
            <a:ext cx="4105200" cy="312300"/>
          </a:xfrm>
          <a:prstGeom prst="rect">
            <a:avLst/>
          </a:prstGeom>
          <a:solidFill>
            <a:srgbClr val="8AB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a:solidFill>
                  <a:srgbClr val="FFFFFF"/>
                </a:solidFill>
                <a:latin typeface="Arvo"/>
                <a:ea typeface="Arvo"/>
                <a:cs typeface="Arvo"/>
                <a:sym typeface="Arvo"/>
              </a:rPr>
              <a:t>Miscellaneous Conditions of the External Ear</a:t>
            </a:r>
            <a:endParaRPr>
              <a:solidFill>
                <a:srgbClr val="FFFFFF"/>
              </a:solidFill>
              <a:latin typeface="Arvo"/>
              <a:ea typeface="Arvo"/>
              <a:cs typeface="Arvo"/>
              <a:sym typeface="Arvo"/>
            </a:endParaRPr>
          </a:p>
        </p:txBody>
      </p:sp>
      <p:sp>
        <p:nvSpPr>
          <p:cNvPr id="237" name="Google Shape;237;p29"/>
          <p:cNvSpPr txBox="1"/>
          <p:nvPr/>
        </p:nvSpPr>
        <p:spPr>
          <a:xfrm>
            <a:off x="42875" y="4284100"/>
            <a:ext cx="3457500" cy="2407500"/>
          </a:xfrm>
          <a:prstGeom prst="rect">
            <a:avLst/>
          </a:prstGeom>
          <a:noFill/>
          <a:ln cap="flat" cmpd="sng" w="9525">
            <a:solidFill>
              <a:srgbClr val="B6D7A8"/>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100">
                <a:solidFill>
                  <a:srgbClr val="B7B7B7"/>
                </a:solidFill>
                <a:latin typeface="Times New Roman"/>
                <a:ea typeface="Times New Roman"/>
                <a:cs typeface="Times New Roman"/>
                <a:sym typeface="Times New Roman"/>
              </a:rPr>
              <a:t>Wax:</a:t>
            </a:r>
            <a:endParaRPr sz="1100">
              <a:solidFill>
                <a:srgbClr val="B7B7B7"/>
              </a:solidFill>
              <a:latin typeface="Times New Roman"/>
              <a:ea typeface="Times New Roman"/>
              <a:cs typeface="Times New Roman"/>
              <a:sym typeface="Times New Roman"/>
            </a:endParaRPr>
          </a:p>
          <a:p>
            <a:pPr indent="-285750" lvl="0" marL="457200" rtl="0" algn="l">
              <a:spcBef>
                <a:spcPts val="0"/>
              </a:spcBef>
              <a:spcAft>
                <a:spcPts val="0"/>
              </a:spcAft>
              <a:buClr>
                <a:srgbClr val="B7B7B7"/>
              </a:buClr>
              <a:buSzPts val="900"/>
              <a:buFont typeface="Times New Roman"/>
              <a:buChar char="●"/>
            </a:pPr>
            <a:r>
              <a:rPr lang="ar" sz="900">
                <a:solidFill>
                  <a:srgbClr val="B7B7B7"/>
                </a:solidFill>
                <a:latin typeface="Times New Roman"/>
                <a:ea typeface="Times New Roman"/>
                <a:cs typeface="Times New Roman"/>
                <a:sym typeface="Times New Roman"/>
              </a:rPr>
              <a:t>Mixture of ceruminous and sebaceous glands secretion</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We always remove wax before examination</a:t>
            </a:r>
            <a:endParaRPr sz="900">
              <a:solidFill>
                <a:srgbClr val="B7B7B7"/>
              </a:solidFill>
              <a:latin typeface="Times New Roman"/>
              <a:ea typeface="Times New Roman"/>
              <a:cs typeface="Times New Roman"/>
              <a:sym typeface="Times New Roman"/>
            </a:endParaRPr>
          </a:p>
          <a:p>
            <a:pPr indent="-285750" lvl="0" marL="457200" rtl="0" algn="l">
              <a:spcBef>
                <a:spcPts val="0"/>
              </a:spcBef>
              <a:spcAft>
                <a:spcPts val="0"/>
              </a:spcAft>
              <a:buClr>
                <a:srgbClr val="B7B7B7"/>
              </a:buClr>
              <a:buSzPts val="900"/>
              <a:buFont typeface="Times New Roman"/>
              <a:buChar char="●"/>
            </a:pPr>
            <a:r>
              <a:rPr lang="ar" sz="900">
                <a:solidFill>
                  <a:srgbClr val="B7B7B7"/>
                </a:solidFill>
                <a:latin typeface="Times New Roman"/>
                <a:ea typeface="Times New Roman"/>
                <a:cs typeface="Times New Roman"/>
                <a:sym typeface="Times New Roman"/>
              </a:rPr>
              <a:t>Could be liquidy soft, scaly, hard</a:t>
            </a:r>
            <a:endParaRPr sz="900">
              <a:solidFill>
                <a:srgbClr val="B7B7B7"/>
              </a:solidFill>
              <a:latin typeface="Times New Roman"/>
              <a:ea typeface="Times New Roman"/>
              <a:cs typeface="Times New Roman"/>
              <a:sym typeface="Times New Roman"/>
            </a:endParaRPr>
          </a:p>
          <a:p>
            <a:pPr indent="-285750" lvl="0" marL="457200" rtl="0" algn="l">
              <a:spcBef>
                <a:spcPts val="0"/>
              </a:spcBef>
              <a:spcAft>
                <a:spcPts val="0"/>
              </a:spcAft>
              <a:buClr>
                <a:srgbClr val="B7B7B7"/>
              </a:buClr>
              <a:buSzPts val="900"/>
              <a:buFont typeface="Times New Roman"/>
              <a:buChar char="●"/>
            </a:pPr>
            <a:r>
              <a:rPr lang="ar" sz="900">
                <a:solidFill>
                  <a:srgbClr val="B7B7B7"/>
                </a:solidFill>
                <a:latin typeface="Times New Roman"/>
                <a:ea typeface="Times New Roman"/>
                <a:cs typeface="Times New Roman"/>
                <a:sym typeface="Times New Roman"/>
              </a:rPr>
              <a:t>Normally is expelled from the canal aided by movements of the jaw</a:t>
            </a:r>
            <a:endParaRPr sz="900">
              <a:solidFill>
                <a:srgbClr val="B7B7B7"/>
              </a:solidFill>
              <a:latin typeface="Times New Roman"/>
              <a:ea typeface="Times New Roman"/>
              <a:cs typeface="Times New Roman"/>
              <a:sym typeface="Times New Roman"/>
            </a:endParaRPr>
          </a:p>
          <a:p>
            <a:pPr indent="-285750" lvl="0" marL="457200" rtl="0" algn="l">
              <a:spcBef>
                <a:spcPts val="0"/>
              </a:spcBef>
              <a:spcAft>
                <a:spcPts val="0"/>
              </a:spcAft>
              <a:buClr>
                <a:srgbClr val="B7B7B7"/>
              </a:buClr>
              <a:buSzPts val="900"/>
              <a:buFont typeface="Times New Roman"/>
              <a:buChar char="●"/>
            </a:pPr>
            <a:r>
              <a:rPr lang="ar" sz="900">
                <a:solidFill>
                  <a:srgbClr val="B7B7B7"/>
                </a:solidFill>
                <a:latin typeface="Times New Roman"/>
                <a:ea typeface="Times New Roman"/>
                <a:cs typeface="Times New Roman"/>
                <a:sym typeface="Times New Roman"/>
              </a:rPr>
              <a:t>When accumulated it may cause deafness, earache or tinnitus</a:t>
            </a:r>
            <a:endParaRPr sz="900">
              <a:solidFill>
                <a:srgbClr val="B7B7B7"/>
              </a:solidFill>
              <a:latin typeface="Times New Roman"/>
              <a:ea typeface="Times New Roman"/>
              <a:cs typeface="Times New Roman"/>
              <a:sym typeface="Times New Roman"/>
            </a:endParaRPr>
          </a:p>
          <a:p>
            <a:pPr indent="-285750" lvl="0" marL="457200" rtl="0" algn="l">
              <a:spcBef>
                <a:spcPts val="0"/>
              </a:spcBef>
              <a:spcAft>
                <a:spcPts val="0"/>
              </a:spcAft>
              <a:buClr>
                <a:srgbClr val="B7B7B7"/>
              </a:buClr>
              <a:buSzPts val="900"/>
              <a:buFont typeface="Times New Roman"/>
              <a:buChar char="●"/>
            </a:pPr>
            <a:r>
              <a:rPr lang="ar" sz="900">
                <a:solidFill>
                  <a:srgbClr val="B7B7B7"/>
                </a:solidFill>
                <a:latin typeface="Times New Roman"/>
                <a:ea typeface="Times New Roman"/>
                <a:cs typeface="Times New Roman"/>
                <a:sym typeface="Times New Roman"/>
              </a:rPr>
              <a:t>Wax on tympanic membrane is very dangerous, it could be hiding retraction behind </a:t>
            </a:r>
            <a:r>
              <a:rPr lang="ar" sz="900">
                <a:solidFill>
                  <a:srgbClr val="B7B7B7"/>
                </a:solidFill>
                <a:latin typeface="Times New Roman"/>
                <a:ea typeface="Times New Roman"/>
                <a:cs typeface="Times New Roman"/>
                <a:sym typeface="Times New Roman"/>
              </a:rPr>
              <a:t>specially</a:t>
            </a:r>
            <a:r>
              <a:rPr lang="ar" sz="900">
                <a:solidFill>
                  <a:srgbClr val="B7B7B7"/>
                </a:solidFill>
                <a:latin typeface="Times New Roman"/>
                <a:ea typeface="Times New Roman"/>
                <a:cs typeface="Times New Roman"/>
                <a:sym typeface="Times New Roman"/>
              </a:rPr>
              <a:t> in </a:t>
            </a:r>
            <a:r>
              <a:rPr lang="ar" sz="900">
                <a:solidFill>
                  <a:srgbClr val="B7B7B7"/>
                </a:solidFill>
                <a:latin typeface="Times New Roman"/>
                <a:ea typeface="Times New Roman"/>
                <a:cs typeface="Times New Roman"/>
                <a:sym typeface="Times New Roman"/>
              </a:rPr>
              <a:t>parus </a:t>
            </a:r>
            <a:r>
              <a:rPr lang="ar" sz="900">
                <a:solidFill>
                  <a:srgbClr val="B7B7B7"/>
                </a:solidFill>
                <a:latin typeface="Times New Roman"/>
                <a:ea typeface="Times New Roman"/>
                <a:cs typeface="Times New Roman"/>
                <a:sym typeface="Times New Roman"/>
              </a:rPr>
              <a:t>flaccida or cholesteatoma</a:t>
            </a:r>
            <a:endParaRPr sz="900">
              <a:solidFill>
                <a:srgbClr val="B7B7B7"/>
              </a:solidFill>
              <a:latin typeface="Times New Roman"/>
              <a:ea typeface="Times New Roman"/>
              <a:cs typeface="Times New Roman"/>
              <a:sym typeface="Times New Roman"/>
            </a:endParaRPr>
          </a:p>
          <a:p>
            <a:pPr indent="-285750" lvl="0" marL="457200" rtl="0" algn="l">
              <a:spcBef>
                <a:spcPts val="0"/>
              </a:spcBef>
              <a:spcAft>
                <a:spcPts val="0"/>
              </a:spcAft>
              <a:buClr>
                <a:srgbClr val="B7B7B7"/>
              </a:buClr>
              <a:buSzPts val="900"/>
              <a:buFont typeface="Times New Roman"/>
              <a:buChar char="●"/>
            </a:pPr>
            <a:r>
              <a:rPr lang="ar" sz="900">
                <a:solidFill>
                  <a:srgbClr val="B7B7B7"/>
                </a:solidFill>
                <a:latin typeface="Times New Roman"/>
                <a:ea typeface="Times New Roman"/>
                <a:cs typeface="Times New Roman"/>
                <a:sym typeface="Times New Roman"/>
              </a:rPr>
              <a:t>Treatment: is by removal using syringing very rare nowadays &gt; anything you do it in ear will (cause vasovagal + there will be stimulation to the lateral semicircular canal bc of the water temperature that we are using), suction or instrumentation</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In irrigation we have to make sure of the temperature (same as body temperature) to avoid dizziness crocodile forceps/ ear forceps Hock</a:t>
            </a:r>
            <a:endParaRPr sz="900">
              <a:solidFill>
                <a:srgbClr val="B7B7B7"/>
              </a:solidFill>
              <a:latin typeface="Times New Roman"/>
              <a:ea typeface="Times New Roman"/>
              <a:cs typeface="Times New Roman"/>
              <a:sym typeface="Times New Roman"/>
            </a:endParaRPr>
          </a:p>
        </p:txBody>
      </p:sp>
      <p:pic>
        <p:nvPicPr>
          <p:cNvPr id="238" name="Google Shape;238;p29"/>
          <p:cNvPicPr preferRelativeResize="0"/>
          <p:nvPr/>
        </p:nvPicPr>
        <p:blipFill rotWithShape="1">
          <a:blip r:embed="rId4">
            <a:alphaModFix/>
          </a:blip>
          <a:srcRect b="28887" l="25333" r="9002" t="51662"/>
          <a:stretch/>
        </p:blipFill>
        <p:spPr>
          <a:xfrm>
            <a:off x="3548075" y="4229175"/>
            <a:ext cx="1214425" cy="208865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2" name="Shape 242"/>
        <p:cNvGrpSpPr/>
        <p:nvPr/>
      </p:nvGrpSpPr>
      <p:grpSpPr>
        <a:xfrm>
          <a:off x="0" y="0"/>
          <a:ext cx="0" cy="0"/>
          <a:chOff x="0" y="0"/>
          <a:chExt cx="0" cy="0"/>
        </a:xfrm>
      </p:grpSpPr>
      <p:sp>
        <p:nvSpPr>
          <p:cNvPr id="243" name="Google Shape;243;p30"/>
          <p:cNvSpPr txBox="1"/>
          <p:nvPr>
            <p:ph idx="12" type="sldNum"/>
          </p:nvPr>
        </p:nvSpPr>
        <p:spPr>
          <a:xfrm>
            <a:off x="4229100" y="6661550"/>
            <a:ext cx="4353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244" name="Google Shape;244;p30"/>
          <p:cNvSpPr txBox="1"/>
          <p:nvPr/>
        </p:nvSpPr>
        <p:spPr>
          <a:xfrm>
            <a:off x="42875" y="69275"/>
            <a:ext cx="3514800" cy="2257500"/>
          </a:xfrm>
          <a:prstGeom prst="rect">
            <a:avLst/>
          </a:prstGeom>
          <a:noFill/>
          <a:ln cap="flat" cmpd="sng" w="9525">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200">
                <a:latin typeface="Times New Roman"/>
                <a:ea typeface="Times New Roman"/>
                <a:cs typeface="Times New Roman"/>
                <a:sym typeface="Times New Roman"/>
              </a:rPr>
              <a:t>KERATOSIS OBTURANS:</a:t>
            </a:r>
            <a:endParaRPr sz="1200">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ar" sz="1000">
                <a:latin typeface="Times New Roman"/>
                <a:ea typeface="Times New Roman"/>
                <a:cs typeface="Times New Roman"/>
                <a:sym typeface="Times New Roman"/>
              </a:rPr>
              <a:t>Accumulation of desquamated epithelium </a:t>
            </a:r>
            <a:r>
              <a:rPr lang="ar" sz="900">
                <a:solidFill>
                  <a:srgbClr val="B7B7B7"/>
                </a:solidFill>
                <a:latin typeface="Times New Roman"/>
                <a:ea typeface="Times New Roman"/>
                <a:cs typeface="Times New Roman"/>
                <a:sym typeface="Times New Roman"/>
              </a:rPr>
              <a:t>(skin not wax)</a:t>
            </a:r>
            <a:r>
              <a:rPr lang="ar" sz="1000">
                <a:latin typeface="Times New Roman"/>
                <a:ea typeface="Times New Roman"/>
                <a:cs typeface="Times New Roman"/>
                <a:sym typeface="Times New Roman"/>
              </a:rPr>
              <a:t> in the bony canal. </a:t>
            </a:r>
            <a:r>
              <a:rPr lang="ar" sz="900">
                <a:solidFill>
                  <a:srgbClr val="B7B7B7"/>
                </a:solidFill>
                <a:latin typeface="Times New Roman"/>
                <a:ea typeface="Times New Roman"/>
                <a:cs typeface="Times New Roman"/>
                <a:sym typeface="Times New Roman"/>
              </a:rPr>
              <a:t>(the difference b\w it and Cholesteatoma that in the later one we have normal ski in abnormal place).</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It is excessive scaling of the skin causing very hard wax</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Doesn’t cause erosion only expansion (intact canal)</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This is how we differentiate with external ear cholesteatoma</a:t>
            </a:r>
            <a:endParaRPr sz="900">
              <a:solidFill>
                <a:srgbClr val="B7B7B7"/>
              </a:solidFill>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ar" sz="1000">
                <a:latin typeface="Times New Roman"/>
                <a:ea typeface="Times New Roman"/>
                <a:cs typeface="Times New Roman"/>
                <a:sym typeface="Times New Roman"/>
              </a:rPr>
              <a:t>It may be associated with Sinusitis, Bronchiectasis, Primary ciliary dyskinesia. </a:t>
            </a:r>
            <a:r>
              <a:rPr lang="ar" sz="900">
                <a:solidFill>
                  <a:srgbClr val="B7B7B7"/>
                </a:solidFill>
                <a:latin typeface="Times New Roman"/>
                <a:ea typeface="Times New Roman"/>
                <a:cs typeface="Times New Roman"/>
                <a:sym typeface="Times New Roman"/>
              </a:rPr>
              <a:t>(it doesn't cause boney erosion but it lead to compression “pressure like effect” and widening of the canal)</a:t>
            </a:r>
            <a:endParaRPr sz="900">
              <a:solidFill>
                <a:srgbClr val="B7B7B7"/>
              </a:solidFill>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ar" sz="1000">
                <a:latin typeface="Times New Roman"/>
                <a:ea typeface="Times New Roman"/>
                <a:cs typeface="Times New Roman"/>
                <a:sym typeface="Times New Roman"/>
              </a:rPr>
              <a:t>Usually cause deafness and pain.</a:t>
            </a:r>
            <a:endParaRPr sz="1000">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ar" sz="1000">
                <a:latin typeface="Times New Roman"/>
                <a:ea typeface="Times New Roman"/>
                <a:cs typeface="Times New Roman"/>
                <a:sym typeface="Times New Roman"/>
              </a:rPr>
              <a:t>Treatment is periodic removal</a:t>
            </a:r>
            <a:endParaRPr sz="1000">
              <a:latin typeface="Times New Roman"/>
              <a:ea typeface="Times New Roman"/>
              <a:cs typeface="Times New Roman"/>
              <a:sym typeface="Times New Roman"/>
            </a:endParaRPr>
          </a:p>
        </p:txBody>
      </p:sp>
      <p:pic>
        <p:nvPicPr>
          <p:cNvPr id="245" name="Google Shape;245;p30"/>
          <p:cNvPicPr preferRelativeResize="0"/>
          <p:nvPr/>
        </p:nvPicPr>
        <p:blipFill rotWithShape="1">
          <a:blip r:embed="rId4">
            <a:alphaModFix/>
          </a:blip>
          <a:srcRect b="377" l="25950" r="24411" t="90750"/>
          <a:stretch/>
        </p:blipFill>
        <p:spPr>
          <a:xfrm>
            <a:off x="3589325" y="137550"/>
            <a:ext cx="1173175" cy="1217600"/>
          </a:xfrm>
          <a:prstGeom prst="rect">
            <a:avLst/>
          </a:prstGeom>
          <a:noFill/>
          <a:ln>
            <a:noFill/>
          </a:ln>
        </p:spPr>
      </p:pic>
      <p:sp>
        <p:nvSpPr>
          <p:cNvPr id="246" name="Google Shape;246;p30"/>
          <p:cNvSpPr/>
          <p:nvPr/>
        </p:nvSpPr>
        <p:spPr>
          <a:xfrm>
            <a:off x="42875" y="2326775"/>
            <a:ext cx="1386000" cy="312300"/>
          </a:xfrm>
          <a:prstGeom prst="rect">
            <a:avLst/>
          </a:prstGeom>
          <a:solidFill>
            <a:srgbClr val="8AB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a:solidFill>
                  <a:srgbClr val="FFFFFF"/>
                </a:solidFill>
                <a:latin typeface="Arvo"/>
                <a:ea typeface="Arvo"/>
                <a:cs typeface="Arvo"/>
                <a:sym typeface="Arvo"/>
              </a:rPr>
              <a:t>Otitis Media</a:t>
            </a:r>
            <a:endParaRPr>
              <a:solidFill>
                <a:srgbClr val="FFFFFF"/>
              </a:solidFill>
              <a:latin typeface="Arvo"/>
              <a:ea typeface="Arvo"/>
              <a:cs typeface="Arvo"/>
              <a:sym typeface="Arvo"/>
            </a:endParaRPr>
          </a:p>
        </p:txBody>
      </p:sp>
      <p:sp>
        <p:nvSpPr>
          <p:cNvPr id="247" name="Google Shape;247;p30"/>
          <p:cNvSpPr txBox="1"/>
          <p:nvPr/>
        </p:nvSpPr>
        <p:spPr>
          <a:xfrm>
            <a:off x="85750" y="2691325"/>
            <a:ext cx="3876600" cy="3979200"/>
          </a:xfrm>
          <a:prstGeom prst="rect">
            <a:avLst/>
          </a:prstGeom>
          <a:noFill/>
          <a:ln cap="flat" cmpd="sng" w="9525">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Acute infection of the mucous membrane lining of the middle ear cleft.</a:t>
            </a:r>
            <a:endParaRPr sz="1000">
              <a:latin typeface="Times New Roman"/>
              <a:ea typeface="Times New Roman"/>
              <a:cs typeface="Times New Roman"/>
              <a:sym typeface="Times New Roman"/>
            </a:endParaRPr>
          </a:p>
          <a:p>
            <a:pPr indent="-285750" lvl="0" marL="457200" rtl="0" algn="l">
              <a:spcBef>
                <a:spcPts val="0"/>
              </a:spcBef>
              <a:spcAft>
                <a:spcPts val="0"/>
              </a:spcAft>
              <a:buClr>
                <a:srgbClr val="B7B7B7"/>
              </a:buClr>
              <a:buSzPts val="900"/>
              <a:buFont typeface="Times New Roman"/>
              <a:buChar char="●"/>
            </a:pPr>
            <a:r>
              <a:rPr lang="ar" sz="900">
                <a:solidFill>
                  <a:srgbClr val="B7B7B7"/>
                </a:solidFill>
                <a:latin typeface="Times New Roman"/>
                <a:ea typeface="Times New Roman"/>
                <a:cs typeface="Times New Roman"/>
                <a:sym typeface="Times New Roman"/>
              </a:rPr>
              <a:t>The definition is specific to infection because in chronic Otitis media it can be due to infection of normal inflammation.</a:t>
            </a:r>
            <a:endParaRPr sz="900">
              <a:solidFill>
                <a:srgbClr val="B7B7B7"/>
              </a:solidFill>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Estimated 85% of all children experience at least one episode of AOM (Acute Otitis Media).</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Most common bacterial infection of childhood.</a:t>
            </a:r>
            <a:endParaRPr sz="1000">
              <a:latin typeface="Times New Roman"/>
              <a:ea typeface="Times New Roman"/>
              <a:cs typeface="Times New Roman"/>
              <a:sym typeface="Times New Roman"/>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a:p>
            <a:pPr indent="0" lvl="0" marL="0" rtl="0" algn="l">
              <a:spcBef>
                <a:spcPts val="0"/>
              </a:spcBef>
              <a:spcAft>
                <a:spcPts val="0"/>
              </a:spcAft>
              <a:buNone/>
            </a:pPr>
            <a:r>
              <a:rPr lang="ar" sz="1200">
                <a:latin typeface="Times New Roman"/>
                <a:ea typeface="Times New Roman"/>
                <a:cs typeface="Times New Roman"/>
                <a:sym typeface="Times New Roman"/>
              </a:rPr>
              <a:t>Predisposing factors:</a:t>
            </a:r>
            <a:endParaRPr sz="12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Age: </a:t>
            </a:r>
            <a:r>
              <a:rPr lang="ar" sz="900">
                <a:solidFill>
                  <a:srgbClr val="6AA84F"/>
                </a:solidFill>
                <a:latin typeface="Times New Roman"/>
                <a:ea typeface="Times New Roman"/>
                <a:cs typeface="Times New Roman"/>
                <a:sym typeface="Times New Roman"/>
              </a:rPr>
              <a:t>common in children as their Eustachian tube is more horizontal, wider and shorter in relation to their head.</a:t>
            </a:r>
            <a:endParaRPr sz="900">
              <a:solidFill>
                <a:srgbClr val="6AA84F"/>
              </a:solidFill>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Male sex</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Bottle feeding: </a:t>
            </a:r>
            <a:r>
              <a:rPr lang="ar" sz="900">
                <a:solidFill>
                  <a:srgbClr val="B7B7B7"/>
                </a:solidFill>
                <a:latin typeface="Times New Roman"/>
                <a:ea typeface="Times New Roman"/>
                <a:cs typeface="Times New Roman"/>
                <a:sym typeface="Times New Roman"/>
              </a:rPr>
              <a:t>more likely to have milk regurgitation (because children tend to drink while lying) in middle ear</a:t>
            </a:r>
            <a:endParaRPr sz="900">
              <a:solidFill>
                <a:srgbClr val="B7B7B7"/>
              </a:solidFill>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solidFill>
                  <a:schemeClr val="dk1"/>
                </a:solidFill>
                <a:latin typeface="Times New Roman"/>
                <a:ea typeface="Times New Roman"/>
                <a:cs typeface="Times New Roman"/>
                <a:sym typeface="Times New Roman"/>
              </a:rPr>
              <a:t>Allergic Rhinitis</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Crowded living conditions (one infected will infect others)</a:t>
            </a:r>
            <a:endParaRPr sz="1000">
              <a:solidFill>
                <a:schemeClr val="dk1"/>
              </a:solidFill>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solidFill>
                  <a:schemeClr val="dk1"/>
                </a:solidFill>
                <a:latin typeface="Times New Roman"/>
                <a:ea typeface="Times New Roman"/>
                <a:cs typeface="Times New Roman"/>
                <a:sym typeface="Times New Roman"/>
              </a:rPr>
              <a:t>Smoking within the home</a:t>
            </a:r>
            <a:endParaRPr sz="1000">
              <a:solidFill>
                <a:schemeClr val="dk1"/>
              </a:solidFill>
              <a:latin typeface="Times New Roman"/>
              <a:ea typeface="Times New Roman"/>
              <a:cs typeface="Times New Roman"/>
              <a:sym typeface="Times New Roman"/>
            </a:endParaRPr>
          </a:p>
          <a:p>
            <a:pPr indent="-285750" lvl="0" marL="457200" rtl="0" algn="l">
              <a:spcBef>
                <a:spcPts val="0"/>
              </a:spcBef>
              <a:spcAft>
                <a:spcPts val="0"/>
              </a:spcAft>
              <a:buClr>
                <a:srgbClr val="B7B7B7"/>
              </a:buClr>
              <a:buSzPts val="900"/>
              <a:buFont typeface="Times New Roman"/>
              <a:buChar char="●"/>
            </a:pPr>
            <a:r>
              <a:rPr lang="ar" sz="900">
                <a:solidFill>
                  <a:srgbClr val="B7B7B7"/>
                </a:solidFill>
                <a:latin typeface="Times New Roman"/>
                <a:ea typeface="Times New Roman"/>
                <a:cs typeface="Times New Roman"/>
                <a:sym typeface="Times New Roman"/>
              </a:rPr>
              <a:t>Heredity</a:t>
            </a:r>
            <a:endParaRPr sz="900">
              <a:solidFill>
                <a:srgbClr val="B7B7B7"/>
              </a:solidFill>
              <a:latin typeface="Times New Roman"/>
              <a:ea typeface="Times New Roman"/>
              <a:cs typeface="Times New Roman"/>
              <a:sym typeface="Times New Roman"/>
            </a:endParaRPr>
          </a:p>
          <a:p>
            <a:pPr indent="-285750" lvl="0" marL="457200" rtl="0" algn="l">
              <a:spcBef>
                <a:spcPts val="0"/>
              </a:spcBef>
              <a:spcAft>
                <a:spcPts val="0"/>
              </a:spcAft>
              <a:buClr>
                <a:srgbClr val="B7B7B7"/>
              </a:buClr>
              <a:buSzPts val="900"/>
              <a:buFont typeface="Times New Roman"/>
              <a:buChar char="●"/>
            </a:pPr>
            <a:r>
              <a:rPr lang="ar" sz="900">
                <a:solidFill>
                  <a:srgbClr val="B7B7B7"/>
                </a:solidFill>
                <a:latin typeface="Times New Roman"/>
                <a:ea typeface="Times New Roman"/>
                <a:cs typeface="Times New Roman"/>
                <a:sym typeface="Times New Roman"/>
              </a:rPr>
              <a:t>Climate</a:t>
            </a:r>
            <a:endParaRPr sz="900">
              <a:solidFill>
                <a:srgbClr val="B7B7B7"/>
              </a:solidFill>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Associated conditions:</a:t>
            </a:r>
            <a:endParaRPr sz="1000">
              <a:latin typeface="Times New Roman"/>
              <a:ea typeface="Times New Roman"/>
              <a:cs typeface="Times New Roman"/>
              <a:sym typeface="Times New Roman"/>
            </a:endParaRPr>
          </a:p>
          <a:p>
            <a:pPr indent="0" lvl="0" marL="457200" rtl="0" algn="l">
              <a:spcBef>
                <a:spcPts val="0"/>
              </a:spcBef>
              <a:spcAft>
                <a:spcPts val="0"/>
              </a:spcAft>
              <a:buNone/>
            </a:pPr>
            <a:r>
              <a:rPr lang="ar" sz="1000">
                <a:latin typeface="Times New Roman"/>
                <a:ea typeface="Times New Roman"/>
                <a:cs typeface="Times New Roman"/>
                <a:sym typeface="Times New Roman"/>
              </a:rPr>
              <a:t>cleft palate why? </a:t>
            </a:r>
            <a:r>
              <a:rPr lang="ar" sz="900">
                <a:solidFill>
                  <a:srgbClr val="B7B7B7"/>
                </a:solidFill>
                <a:latin typeface="Times New Roman"/>
                <a:ea typeface="Times New Roman"/>
                <a:cs typeface="Times New Roman"/>
                <a:sym typeface="Times New Roman"/>
              </a:rPr>
              <a:t>tensor palatini muscle is absent in cleft palate and its job to open ET when you swallow</a:t>
            </a:r>
            <a:r>
              <a:rPr lang="ar" sz="1000">
                <a:latin typeface="Times New Roman"/>
                <a:ea typeface="Times New Roman"/>
                <a:cs typeface="Times New Roman"/>
                <a:sym typeface="Times New Roman"/>
              </a:rPr>
              <a:t>, immunodeficiency, ciliary dyskinesia, Down syndrome, and cystic fibrosis .</a:t>
            </a:r>
            <a:endParaRPr sz="1000">
              <a:latin typeface="Times New Roman"/>
              <a:ea typeface="Times New Roman"/>
              <a:cs typeface="Times New Roman"/>
              <a:sym typeface="Times New Roman"/>
            </a:endParaRPr>
          </a:p>
          <a:p>
            <a:pPr indent="0" lvl="0" marL="457200" rtl="0" algn="l">
              <a:spcBef>
                <a:spcPts val="0"/>
              </a:spcBef>
              <a:spcAft>
                <a:spcPts val="0"/>
              </a:spcAft>
              <a:buNone/>
            </a:pPr>
            <a:r>
              <a:rPr lang="ar" sz="900">
                <a:solidFill>
                  <a:srgbClr val="B7B7B7"/>
                </a:solidFill>
                <a:latin typeface="Times New Roman"/>
                <a:ea typeface="Times New Roman"/>
                <a:cs typeface="Times New Roman"/>
                <a:sym typeface="Times New Roman"/>
              </a:rPr>
              <a:t>Why in cleft palate? The muscles of the palate are affected and not well developed, so in cleft palate surgery ENT come to put tube to avoid otitis media with effusion for life</a:t>
            </a:r>
            <a:endParaRPr sz="900">
              <a:solidFill>
                <a:srgbClr val="B7B7B7"/>
              </a:solidFill>
              <a:latin typeface="Times New Roman"/>
              <a:ea typeface="Times New Roman"/>
              <a:cs typeface="Times New Roman"/>
              <a:sym typeface="Times New Roman"/>
            </a:endParaRPr>
          </a:p>
        </p:txBody>
      </p:sp>
      <p:pic>
        <p:nvPicPr>
          <p:cNvPr id="248" name="Google Shape;248;p30"/>
          <p:cNvPicPr preferRelativeResize="0"/>
          <p:nvPr/>
        </p:nvPicPr>
        <p:blipFill>
          <a:blip r:embed="rId5">
            <a:alphaModFix/>
          </a:blip>
          <a:stretch>
            <a:fillRect/>
          </a:stretch>
        </p:blipFill>
        <p:spPr>
          <a:xfrm>
            <a:off x="4000528" y="2691325"/>
            <a:ext cx="804847" cy="916276"/>
          </a:xfrm>
          <a:prstGeom prst="rect">
            <a:avLst/>
          </a:prstGeom>
          <a:noFill/>
          <a:ln>
            <a:noFill/>
          </a:ln>
        </p:spPr>
      </p:pic>
      <p:pic>
        <p:nvPicPr>
          <p:cNvPr id="249" name="Google Shape;249;p30"/>
          <p:cNvPicPr preferRelativeResize="0"/>
          <p:nvPr/>
        </p:nvPicPr>
        <p:blipFill>
          <a:blip r:embed="rId6">
            <a:alphaModFix/>
          </a:blip>
          <a:stretch>
            <a:fillRect/>
          </a:stretch>
        </p:blipFill>
        <p:spPr>
          <a:xfrm>
            <a:off x="4000524" y="3607600"/>
            <a:ext cx="804850" cy="80126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3" name="Shape 253"/>
        <p:cNvGrpSpPr/>
        <p:nvPr/>
      </p:nvGrpSpPr>
      <p:grpSpPr>
        <a:xfrm>
          <a:off x="0" y="0"/>
          <a:ext cx="0" cy="0"/>
          <a:chOff x="0" y="0"/>
          <a:chExt cx="0" cy="0"/>
        </a:xfrm>
      </p:grpSpPr>
      <p:sp>
        <p:nvSpPr>
          <p:cNvPr id="254" name="Google Shape;254;p31"/>
          <p:cNvSpPr txBox="1"/>
          <p:nvPr>
            <p:ph idx="12" type="sldNum"/>
          </p:nvPr>
        </p:nvSpPr>
        <p:spPr>
          <a:xfrm>
            <a:off x="4229100" y="6661550"/>
            <a:ext cx="4353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255" name="Google Shape;255;p31"/>
          <p:cNvSpPr/>
          <p:nvPr/>
        </p:nvSpPr>
        <p:spPr>
          <a:xfrm>
            <a:off x="0" y="0"/>
            <a:ext cx="1900200" cy="312300"/>
          </a:xfrm>
          <a:prstGeom prst="rect">
            <a:avLst/>
          </a:prstGeom>
          <a:solidFill>
            <a:srgbClr val="8AB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a:solidFill>
                  <a:srgbClr val="FFFFFF"/>
                </a:solidFill>
                <a:latin typeface="Arvo"/>
                <a:ea typeface="Arvo"/>
                <a:cs typeface="Arvo"/>
                <a:sym typeface="Arvo"/>
              </a:rPr>
              <a:t>Otitis Media Count,</a:t>
            </a:r>
            <a:endParaRPr>
              <a:solidFill>
                <a:srgbClr val="FFFFFF"/>
              </a:solidFill>
              <a:latin typeface="Arvo"/>
              <a:ea typeface="Arvo"/>
              <a:cs typeface="Arvo"/>
              <a:sym typeface="Arvo"/>
            </a:endParaRPr>
          </a:p>
        </p:txBody>
      </p:sp>
      <p:sp>
        <p:nvSpPr>
          <p:cNvPr id="256" name="Google Shape;256;p31"/>
          <p:cNvSpPr txBox="1"/>
          <p:nvPr/>
        </p:nvSpPr>
        <p:spPr>
          <a:xfrm>
            <a:off x="42875" y="364550"/>
            <a:ext cx="4071900" cy="5984100"/>
          </a:xfrm>
          <a:prstGeom prst="rect">
            <a:avLst/>
          </a:prstGeom>
          <a:noFill/>
          <a:ln cap="flat" cmpd="sng" w="9525">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200">
                <a:latin typeface="Times New Roman"/>
                <a:ea typeface="Times New Roman"/>
                <a:cs typeface="Times New Roman"/>
                <a:sym typeface="Times New Roman"/>
              </a:rPr>
              <a:t>Route of infection:</a:t>
            </a:r>
            <a:endParaRPr sz="12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Eustachian tube. </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External auditory canal(rupture): rare. </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Blood borne.</a:t>
            </a:r>
            <a:endParaRPr sz="1000">
              <a:latin typeface="Times New Roman"/>
              <a:ea typeface="Times New Roman"/>
              <a:cs typeface="Times New Roman"/>
              <a:sym typeface="Times New Roman"/>
            </a:endParaRPr>
          </a:p>
          <a:p>
            <a:pPr indent="0" lvl="0" marL="457200" rtl="0" algn="l">
              <a:spcBef>
                <a:spcPts val="0"/>
              </a:spcBef>
              <a:spcAft>
                <a:spcPts val="0"/>
              </a:spcAft>
              <a:buNone/>
            </a:pPr>
            <a:r>
              <a:t/>
            </a:r>
            <a:endParaRPr sz="1000">
              <a:latin typeface="Times New Roman"/>
              <a:ea typeface="Times New Roman"/>
              <a:cs typeface="Times New Roman"/>
              <a:sym typeface="Times New Roman"/>
            </a:endParaRPr>
          </a:p>
          <a:p>
            <a:pPr indent="0" lvl="0" marL="0" rtl="0" algn="l">
              <a:spcBef>
                <a:spcPts val="0"/>
              </a:spcBef>
              <a:spcAft>
                <a:spcPts val="0"/>
              </a:spcAft>
              <a:buNone/>
            </a:pPr>
            <a:r>
              <a:rPr lang="ar" sz="1200">
                <a:latin typeface="Times New Roman"/>
                <a:ea typeface="Times New Roman"/>
                <a:cs typeface="Times New Roman"/>
                <a:sym typeface="Times New Roman"/>
              </a:rPr>
              <a:t>Bacteriology:</a:t>
            </a:r>
            <a:endParaRPr sz="1200">
              <a:latin typeface="Times New Roman"/>
              <a:ea typeface="Times New Roman"/>
              <a:cs typeface="Times New Roman"/>
              <a:sym typeface="Times New Roman"/>
            </a:endParaRPr>
          </a:p>
          <a:p>
            <a:pPr indent="-292100" lvl="0" marL="457200" rtl="0" algn="l">
              <a:spcBef>
                <a:spcPts val="0"/>
              </a:spcBef>
              <a:spcAft>
                <a:spcPts val="0"/>
              </a:spcAft>
              <a:buClr>
                <a:srgbClr val="FF0000"/>
              </a:buClr>
              <a:buSzPts val="1000"/>
              <a:buFont typeface="Times New Roman"/>
              <a:buChar char="●"/>
            </a:pPr>
            <a:r>
              <a:rPr lang="ar" sz="1000">
                <a:solidFill>
                  <a:srgbClr val="FF0000"/>
                </a:solidFill>
                <a:latin typeface="Times New Roman"/>
                <a:ea typeface="Times New Roman"/>
                <a:cs typeface="Times New Roman"/>
                <a:sym typeface="Times New Roman"/>
              </a:rPr>
              <a:t>Streptococcus pneumonia (Most common)</a:t>
            </a:r>
            <a:endParaRPr sz="1000">
              <a:solidFill>
                <a:srgbClr val="FF0000"/>
              </a:solidFill>
              <a:latin typeface="Times New Roman"/>
              <a:ea typeface="Times New Roman"/>
              <a:cs typeface="Times New Roman"/>
              <a:sym typeface="Times New Roman"/>
            </a:endParaRPr>
          </a:p>
          <a:p>
            <a:pPr indent="-292100" lvl="0" marL="457200" rtl="0" algn="l">
              <a:spcBef>
                <a:spcPts val="0"/>
              </a:spcBef>
              <a:spcAft>
                <a:spcPts val="0"/>
              </a:spcAft>
              <a:buClr>
                <a:srgbClr val="FF0000"/>
              </a:buClr>
              <a:buSzPts val="1000"/>
              <a:buFont typeface="Times New Roman"/>
              <a:buChar char="●"/>
            </a:pPr>
            <a:r>
              <a:rPr lang="ar" sz="1000">
                <a:solidFill>
                  <a:srgbClr val="FF0000"/>
                </a:solidFill>
                <a:latin typeface="Times New Roman"/>
                <a:ea typeface="Times New Roman"/>
                <a:cs typeface="Times New Roman"/>
                <a:sym typeface="Times New Roman"/>
              </a:rPr>
              <a:t>Haemophilus influenzae</a:t>
            </a:r>
            <a:endParaRPr sz="1000">
              <a:solidFill>
                <a:srgbClr val="FF0000"/>
              </a:solidFill>
              <a:latin typeface="Times New Roman"/>
              <a:ea typeface="Times New Roman"/>
              <a:cs typeface="Times New Roman"/>
              <a:sym typeface="Times New Roman"/>
            </a:endParaRPr>
          </a:p>
          <a:p>
            <a:pPr indent="-292100" lvl="0" marL="457200" rtl="0" algn="l">
              <a:spcBef>
                <a:spcPts val="0"/>
              </a:spcBef>
              <a:spcAft>
                <a:spcPts val="0"/>
              </a:spcAft>
              <a:buClr>
                <a:srgbClr val="FF0000"/>
              </a:buClr>
              <a:buSzPts val="1000"/>
              <a:buFont typeface="Times New Roman"/>
              <a:buChar char="●"/>
            </a:pPr>
            <a:r>
              <a:rPr lang="ar" sz="1000">
                <a:solidFill>
                  <a:srgbClr val="FF0000"/>
                </a:solidFill>
                <a:latin typeface="Times New Roman"/>
                <a:ea typeface="Times New Roman"/>
                <a:cs typeface="Times New Roman"/>
                <a:sym typeface="Times New Roman"/>
              </a:rPr>
              <a:t>moraxella catarrhalis</a:t>
            </a:r>
            <a:endParaRPr sz="1000">
              <a:solidFill>
                <a:srgbClr val="FF0000"/>
              </a:solidFill>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Streptococcus pyogenes</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Staphylococcus aureus</a:t>
            </a:r>
            <a:endParaRPr sz="1000">
              <a:latin typeface="Times New Roman"/>
              <a:ea typeface="Times New Roman"/>
              <a:cs typeface="Times New Roman"/>
              <a:sym typeface="Times New Roman"/>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a:p>
            <a:pPr indent="0" lvl="0" marL="0" rtl="0" algn="l">
              <a:spcBef>
                <a:spcPts val="0"/>
              </a:spcBef>
              <a:spcAft>
                <a:spcPts val="0"/>
              </a:spcAft>
              <a:buNone/>
            </a:pPr>
            <a:r>
              <a:rPr lang="ar" sz="1100">
                <a:solidFill>
                  <a:srgbClr val="B7B7B7"/>
                </a:solidFill>
                <a:latin typeface="Times New Roman"/>
                <a:ea typeface="Times New Roman"/>
                <a:cs typeface="Times New Roman"/>
                <a:sym typeface="Times New Roman"/>
              </a:rPr>
              <a:t>Pathophysiology:</a:t>
            </a:r>
            <a:endParaRPr sz="11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The patient has an antecedent event (viral URI or allergy) → the event results in Congestion of the respiratory mucosa of the nose, nasopharynx, and Eustachian tube → Congestion of the mucosa in the Eustachian tube obstructs the narrowest portion of the tube, the isthmus → obstruction of the isthmus causes negative pressure followed by accumulation of secretions produced by the mucosa of the middle ear → these secretions Have no egress and accumulate in the middle ear space → viruses and bacteria that colonize the upper respiratory tract can reach the middle ear via aspiration, reflux, or insufflation → microbial growth in the middle ear secretions may result in suppuration.</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a:p>
            <a:pPr indent="0" lvl="0" marL="0" rtl="0" algn="l">
              <a:spcBef>
                <a:spcPts val="0"/>
              </a:spcBef>
              <a:spcAft>
                <a:spcPts val="0"/>
              </a:spcAft>
              <a:buNone/>
            </a:pPr>
            <a:r>
              <a:rPr lang="ar" sz="1000">
                <a:latin typeface="Times New Roman"/>
                <a:ea typeface="Times New Roman"/>
                <a:cs typeface="Times New Roman"/>
                <a:sym typeface="Times New Roman"/>
              </a:rPr>
              <a:t>Clinical picture</a:t>
            </a:r>
            <a:endParaRPr sz="1000">
              <a:latin typeface="Times New Roman"/>
              <a:ea typeface="Times New Roman"/>
              <a:cs typeface="Times New Roman"/>
              <a:sym typeface="Times New Roman"/>
            </a:endParaRPr>
          </a:p>
          <a:p>
            <a:pPr indent="-285750" lvl="0" marL="457200" rtl="0" algn="l">
              <a:spcBef>
                <a:spcPts val="0"/>
              </a:spcBef>
              <a:spcAft>
                <a:spcPts val="0"/>
              </a:spcAft>
              <a:buClr>
                <a:srgbClr val="B7B7B7"/>
              </a:buClr>
              <a:buSzPts val="900"/>
              <a:buFont typeface="Times New Roman"/>
              <a:buChar char="●"/>
            </a:pPr>
            <a:r>
              <a:rPr lang="ar" sz="900">
                <a:solidFill>
                  <a:srgbClr val="B7B7B7"/>
                </a:solidFill>
                <a:latin typeface="Times New Roman"/>
                <a:ea typeface="Times New Roman"/>
                <a:cs typeface="Times New Roman"/>
                <a:sym typeface="Times New Roman"/>
              </a:rPr>
              <a:t>Tubal occlusion: produces early signs of acute otitis media.</a:t>
            </a:r>
            <a:endParaRPr sz="900">
              <a:solidFill>
                <a:srgbClr val="B7B7B7"/>
              </a:solidFill>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Discomfort, autophony </a:t>
            </a:r>
            <a:r>
              <a:rPr lang="ar" sz="900">
                <a:solidFill>
                  <a:srgbClr val="B7B7B7"/>
                </a:solidFill>
                <a:latin typeface="Times New Roman"/>
                <a:ea typeface="Times New Roman"/>
                <a:cs typeface="Times New Roman"/>
                <a:sym typeface="Times New Roman"/>
              </a:rPr>
              <a:t>(feeling own sounds), retracted drum (opposite of bulging) caused by pressure difference.</a:t>
            </a:r>
            <a:endParaRPr sz="900">
              <a:solidFill>
                <a:srgbClr val="B7B7B7"/>
              </a:solidFill>
              <a:latin typeface="Times New Roman"/>
              <a:ea typeface="Times New Roman"/>
              <a:cs typeface="Times New Roman"/>
              <a:sym typeface="Times New Roman"/>
            </a:endParaRPr>
          </a:p>
          <a:p>
            <a:pPr indent="-285750" lvl="0" marL="457200" rtl="0" algn="l">
              <a:spcBef>
                <a:spcPts val="0"/>
              </a:spcBef>
              <a:spcAft>
                <a:spcPts val="0"/>
              </a:spcAft>
              <a:buClr>
                <a:srgbClr val="B7B7B7"/>
              </a:buClr>
              <a:buSzPts val="900"/>
              <a:buFont typeface="Times New Roman"/>
              <a:buChar char="-"/>
            </a:pPr>
            <a:r>
              <a:rPr lang="ar" sz="900">
                <a:solidFill>
                  <a:srgbClr val="B7B7B7"/>
                </a:solidFill>
                <a:latin typeface="Times New Roman"/>
                <a:ea typeface="Times New Roman"/>
                <a:cs typeface="Times New Roman"/>
                <a:sym typeface="Times New Roman"/>
              </a:rPr>
              <a:t>There is mild deafness. Tinnitus in children, not adults.</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First thing to happen in otitis media is redness/congestion &gt; bulge (severe pain) &gt; rupture if untreated &gt; pus &gt; abnormal/normal healing or perforation.</a:t>
            </a:r>
            <a:endParaRPr sz="900">
              <a:solidFill>
                <a:srgbClr val="B7B7B7"/>
              </a:solidFill>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Suppurative inflammation of the middle ear: Fever, severe earache, (deafness, congestion and bulging drum) pus behind it.</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Tympanic membrane rupture: Otorrhea, Temperature subside. &amp; earache subside (pain relief), </a:t>
            </a:r>
            <a:r>
              <a:rPr lang="ar" sz="1000">
                <a:solidFill>
                  <a:srgbClr val="BF9000"/>
                </a:solidFill>
                <a:latin typeface="Times New Roman"/>
                <a:ea typeface="Times New Roman"/>
                <a:cs typeface="Times New Roman"/>
                <a:sym typeface="Times New Roman"/>
              </a:rPr>
              <a:t>perforated drum and Mucopurulent (discharge )</a:t>
            </a:r>
            <a:r>
              <a:rPr lang="ar" sz="1000">
                <a:latin typeface="Times New Roman"/>
                <a:ea typeface="Times New Roman"/>
                <a:cs typeface="Times New Roman"/>
                <a:sym typeface="Times New Roman"/>
              </a:rPr>
              <a:t>if not treated</a:t>
            </a:r>
            <a:endParaRPr sz="1000">
              <a:latin typeface="Times New Roman"/>
              <a:ea typeface="Times New Roman"/>
              <a:cs typeface="Times New Roman"/>
              <a:sym typeface="Times New Roman"/>
            </a:endParaRPr>
          </a:p>
          <a:p>
            <a:pPr indent="-285750" lvl="0" marL="457200" rtl="0" algn="l">
              <a:spcBef>
                <a:spcPts val="0"/>
              </a:spcBef>
              <a:spcAft>
                <a:spcPts val="0"/>
              </a:spcAft>
              <a:buClr>
                <a:srgbClr val="B7B7B7"/>
              </a:buClr>
              <a:buSzPts val="900"/>
              <a:buFont typeface="Times New Roman"/>
              <a:buChar char="●"/>
            </a:pPr>
            <a:r>
              <a:rPr lang="ar" sz="900">
                <a:solidFill>
                  <a:srgbClr val="B7B7B7"/>
                </a:solidFill>
                <a:latin typeface="Times New Roman"/>
                <a:ea typeface="Times New Roman"/>
                <a:cs typeface="Times New Roman"/>
                <a:sym typeface="Times New Roman"/>
              </a:rPr>
              <a:t>Resolution: Either the rupture will persist, and it will discharge from time to time (chronic otitis media) Or close spontaneously (“retraction”) common</a:t>
            </a:r>
            <a:endParaRPr sz="900">
              <a:solidFill>
                <a:srgbClr val="B7B7B7"/>
              </a:solidFill>
              <a:latin typeface="Times New Roman"/>
              <a:ea typeface="Times New Roman"/>
              <a:cs typeface="Times New Roman"/>
              <a:sym typeface="Times New Roman"/>
            </a:endParaRPr>
          </a:p>
          <a:p>
            <a:pPr indent="-285750" lvl="0" marL="457200" rtl="0" algn="l">
              <a:spcBef>
                <a:spcPts val="0"/>
              </a:spcBef>
              <a:spcAft>
                <a:spcPts val="0"/>
              </a:spcAft>
              <a:buClr>
                <a:srgbClr val="B7B7B7"/>
              </a:buClr>
              <a:buSzPts val="900"/>
              <a:buFont typeface="Times New Roman"/>
              <a:buChar char="-"/>
            </a:pPr>
            <a:r>
              <a:rPr lang="ar" sz="900">
                <a:solidFill>
                  <a:srgbClr val="B7B7B7"/>
                </a:solidFill>
                <a:latin typeface="Times New Roman"/>
                <a:ea typeface="Times New Roman"/>
                <a:cs typeface="Times New Roman"/>
                <a:sym typeface="Times New Roman"/>
              </a:rPr>
              <a:t>Tympanosclerosis “if not treated will retract if it was severe &gt; adhesive otitis media (tympanic membrane reaching the promontory ”or the cochlea</a:t>
            </a:r>
            <a:endParaRPr sz="900">
              <a:solidFill>
                <a:srgbClr val="B7B7B7"/>
              </a:solidFill>
              <a:latin typeface="Times New Roman"/>
              <a:ea typeface="Times New Roman"/>
              <a:cs typeface="Times New Roman"/>
              <a:sym typeface="Times New Roman"/>
            </a:endParaRPr>
          </a:p>
        </p:txBody>
      </p:sp>
      <p:pic>
        <p:nvPicPr>
          <p:cNvPr id="257" name="Google Shape;257;p31"/>
          <p:cNvPicPr preferRelativeResize="0"/>
          <p:nvPr/>
        </p:nvPicPr>
        <p:blipFill>
          <a:blip r:embed="rId4">
            <a:alphaModFix/>
          </a:blip>
          <a:stretch>
            <a:fillRect/>
          </a:stretch>
        </p:blipFill>
        <p:spPr>
          <a:xfrm>
            <a:off x="4122885" y="4854898"/>
            <a:ext cx="647725" cy="65410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4" name="Shape 64"/>
        <p:cNvGrpSpPr/>
        <p:nvPr/>
      </p:nvGrpSpPr>
      <p:grpSpPr>
        <a:xfrm>
          <a:off x="0" y="0"/>
          <a:ext cx="0" cy="0"/>
          <a:chOff x="0" y="0"/>
          <a:chExt cx="0" cy="0"/>
        </a:xfrm>
      </p:grpSpPr>
      <p:sp>
        <p:nvSpPr>
          <p:cNvPr id="65" name="Google Shape;65;p14"/>
          <p:cNvSpPr txBox="1"/>
          <p:nvPr>
            <p:ph idx="12" type="sldNum"/>
          </p:nvPr>
        </p:nvSpPr>
        <p:spPr>
          <a:xfrm>
            <a:off x="4378475" y="6661546"/>
            <a:ext cx="2859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66" name="Google Shape;66;p14"/>
          <p:cNvSpPr txBox="1"/>
          <p:nvPr/>
        </p:nvSpPr>
        <p:spPr>
          <a:xfrm>
            <a:off x="76200" y="378100"/>
            <a:ext cx="4076700" cy="1054200"/>
          </a:xfrm>
          <a:prstGeom prst="rect">
            <a:avLst/>
          </a:prstGeom>
          <a:noFill/>
          <a:ln cap="flat" cmpd="sng" w="19050">
            <a:solidFill>
              <a:srgbClr val="8ABDED"/>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ar" sz="1000">
                <a:latin typeface="Times New Roman"/>
                <a:ea typeface="Times New Roman"/>
                <a:cs typeface="Times New Roman"/>
                <a:sym typeface="Times New Roman"/>
              </a:rPr>
              <a:t>it has 3 parts: </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AutoNum type="arabicPeriod"/>
            </a:pPr>
            <a:r>
              <a:rPr lang="ar" sz="1000">
                <a:latin typeface="Times New Roman"/>
                <a:ea typeface="Times New Roman"/>
                <a:cs typeface="Times New Roman"/>
                <a:sym typeface="Times New Roman"/>
              </a:rPr>
              <a:t>External ear: </a:t>
            </a:r>
            <a:r>
              <a:rPr lang="ar" sz="900">
                <a:solidFill>
                  <a:srgbClr val="B7B7B7"/>
                </a:solidFill>
                <a:latin typeface="Times New Roman"/>
                <a:ea typeface="Times New Roman"/>
                <a:cs typeface="Times New Roman"/>
                <a:sym typeface="Times New Roman"/>
              </a:rPr>
              <a:t>From the outer part till the eardrum (tympanic membrane). It contains the Squamous part of tympanic membrane. </a:t>
            </a:r>
            <a:endParaRPr sz="900">
              <a:solidFill>
                <a:srgbClr val="B7B7B7"/>
              </a:solidFill>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AutoNum type="arabicPeriod"/>
            </a:pPr>
            <a:r>
              <a:rPr lang="ar" sz="1000">
                <a:latin typeface="Times New Roman"/>
                <a:ea typeface="Times New Roman"/>
                <a:cs typeface="Times New Roman"/>
                <a:sym typeface="Times New Roman"/>
              </a:rPr>
              <a:t>Middle ear: </a:t>
            </a:r>
            <a:r>
              <a:rPr lang="ar" sz="900">
                <a:solidFill>
                  <a:srgbClr val="B7B7B7"/>
                </a:solidFill>
                <a:latin typeface="Times New Roman"/>
                <a:ea typeface="Times New Roman"/>
                <a:cs typeface="Times New Roman"/>
                <a:sym typeface="Times New Roman"/>
              </a:rPr>
              <a:t>(tympanic cavity); From the eardrum till the stapes footplate. It contains the mucosal part of tympanic membrane.</a:t>
            </a:r>
            <a:endParaRPr sz="900">
              <a:solidFill>
                <a:srgbClr val="B7B7B7"/>
              </a:solidFill>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AutoNum type="arabicPeriod"/>
            </a:pPr>
            <a:r>
              <a:rPr lang="ar" sz="1000">
                <a:latin typeface="Times New Roman"/>
                <a:ea typeface="Times New Roman"/>
                <a:cs typeface="Times New Roman"/>
                <a:sym typeface="Times New Roman"/>
              </a:rPr>
              <a:t>Internal ear: </a:t>
            </a:r>
            <a:r>
              <a:rPr lang="ar" sz="900">
                <a:solidFill>
                  <a:srgbClr val="B7B7B7"/>
                </a:solidFill>
                <a:latin typeface="Times New Roman"/>
                <a:ea typeface="Times New Roman"/>
                <a:cs typeface="Times New Roman"/>
                <a:sym typeface="Times New Roman"/>
              </a:rPr>
              <a:t>Cochlea and vestibule (</a:t>
            </a:r>
            <a:r>
              <a:rPr lang="ar" sz="1000">
                <a:latin typeface="Times New Roman"/>
                <a:ea typeface="Times New Roman"/>
                <a:cs typeface="Times New Roman"/>
                <a:sym typeface="Times New Roman"/>
              </a:rPr>
              <a:t>semicircular canals for angular acceleration and the saccule for linear acceleration</a:t>
            </a:r>
            <a:r>
              <a:rPr lang="ar" sz="900">
                <a:solidFill>
                  <a:srgbClr val="B7B7B7"/>
                </a:solidFill>
                <a:latin typeface="Times New Roman"/>
                <a:ea typeface="Times New Roman"/>
                <a:cs typeface="Times New Roman"/>
                <a:sym typeface="Times New Roman"/>
              </a:rPr>
              <a:t>). </a:t>
            </a:r>
            <a:endParaRPr sz="900">
              <a:solidFill>
                <a:srgbClr val="B7B7B7"/>
              </a:solidFill>
            </a:endParaRPr>
          </a:p>
        </p:txBody>
      </p:sp>
      <p:sp>
        <p:nvSpPr>
          <p:cNvPr id="67" name="Google Shape;67;p14"/>
          <p:cNvSpPr/>
          <p:nvPr/>
        </p:nvSpPr>
        <p:spPr>
          <a:xfrm>
            <a:off x="0" y="0"/>
            <a:ext cx="1871700" cy="312300"/>
          </a:xfrm>
          <a:prstGeom prst="rect">
            <a:avLst/>
          </a:prstGeom>
          <a:solidFill>
            <a:srgbClr val="8AB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a:solidFill>
                  <a:srgbClr val="FFFFFF"/>
                </a:solidFill>
                <a:latin typeface="Arvo"/>
                <a:ea typeface="Arvo"/>
                <a:cs typeface="Arvo"/>
                <a:sym typeface="Arvo"/>
              </a:rPr>
              <a:t>Anatomy of the Ear</a:t>
            </a:r>
            <a:endParaRPr>
              <a:solidFill>
                <a:srgbClr val="FFFFFF"/>
              </a:solidFill>
              <a:latin typeface="Arvo"/>
              <a:ea typeface="Arvo"/>
              <a:cs typeface="Arvo"/>
              <a:sym typeface="Arvo"/>
            </a:endParaRPr>
          </a:p>
        </p:txBody>
      </p:sp>
      <p:pic>
        <p:nvPicPr>
          <p:cNvPr id="68" name="Google Shape;68;p14"/>
          <p:cNvPicPr preferRelativeResize="0"/>
          <p:nvPr/>
        </p:nvPicPr>
        <p:blipFill rotWithShape="1">
          <a:blip r:embed="rId4">
            <a:alphaModFix/>
          </a:blip>
          <a:srcRect b="92305" l="72297" r="2317" t="769"/>
          <a:stretch/>
        </p:blipFill>
        <p:spPr>
          <a:xfrm>
            <a:off x="3391624" y="1465875"/>
            <a:ext cx="1343001" cy="952424"/>
          </a:xfrm>
          <a:prstGeom prst="rect">
            <a:avLst/>
          </a:prstGeom>
          <a:noFill/>
          <a:ln>
            <a:noFill/>
          </a:ln>
        </p:spPr>
      </p:pic>
      <p:sp>
        <p:nvSpPr>
          <p:cNvPr id="69" name="Google Shape;69;p14"/>
          <p:cNvSpPr txBox="1"/>
          <p:nvPr/>
        </p:nvSpPr>
        <p:spPr>
          <a:xfrm>
            <a:off x="0" y="2451625"/>
            <a:ext cx="1181100" cy="25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300">
                <a:latin typeface="Times New Roman"/>
                <a:ea typeface="Times New Roman"/>
                <a:cs typeface="Times New Roman"/>
                <a:sym typeface="Times New Roman"/>
              </a:rPr>
              <a:t>External ear:</a:t>
            </a:r>
            <a:endParaRPr b="1" sz="1300">
              <a:latin typeface="Times New Roman"/>
              <a:ea typeface="Times New Roman"/>
              <a:cs typeface="Times New Roman"/>
              <a:sym typeface="Times New Roman"/>
            </a:endParaRPr>
          </a:p>
        </p:txBody>
      </p:sp>
      <p:sp>
        <p:nvSpPr>
          <p:cNvPr id="70" name="Google Shape;70;p14"/>
          <p:cNvSpPr txBox="1"/>
          <p:nvPr/>
        </p:nvSpPr>
        <p:spPr>
          <a:xfrm>
            <a:off x="0" y="2674550"/>
            <a:ext cx="4762500" cy="1766700"/>
          </a:xfrm>
          <a:prstGeom prst="rect">
            <a:avLst/>
          </a:prstGeom>
          <a:noFill/>
          <a:ln cap="flat" cmpd="sng" w="9525">
            <a:solidFill>
              <a:srgbClr val="B6D7A8"/>
            </a:solidFill>
            <a:prstDash val="dot"/>
            <a:round/>
            <a:headEnd len="sm" w="sm" type="none"/>
            <a:tailEnd len="sm" w="sm" type="none"/>
          </a:ln>
        </p:spPr>
        <p:txBody>
          <a:bodyPr anchorCtr="0" anchor="t" bIns="91425" lIns="91425" spcFirstLastPara="1" rIns="91425" wrap="square" tIns="91425">
            <a:noAutofit/>
          </a:bodyPr>
          <a:lstStyle/>
          <a:p>
            <a:pPr indent="-285750" lvl="0" marL="457200" rtl="0" algn="l">
              <a:spcBef>
                <a:spcPts val="0"/>
              </a:spcBef>
              <a:spcAft>
                <a:spcPts val="0"/>
              </a:spcAft>
              <a:buClr>
                <a:srgbClr val="B7B7B7"/>
              </a:buClr>
              <a:buSzPts val="900"/>
              <a:buFont typeface="Times New Roman"/>
              <a:buChar char="●"/>
            </a:pPr>
            <a:r>
              <a:rPr lang="ar" sz="900">
                <a:solidFill>
                  <a:srgbClr val="B7B7B7"/>
                </a:solidFill>
                <a:latin typeface="Times New Roman"/>
                <a:ea typeface="Times New Roman"/>
                <a:cs typeface="Times New Roman"/>
                <a:sym typeface="Times New Roman"/>
              </a:rPr>
              <a:t>Formed of Auricles (pinna) and External auditory meatus (auditory canal) and both are lined by skin (Auricle and meatus).</a:t>
            </a:r>
            <a:endParaRPr sz="900">
              <a:solidFill>
                <a:srgbClr val="B7B7B7"/>
              </a:solidFill>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Auricle: </a:t>
            </a:r>
            <a:r>
              <a:rPr lang="ar" sz="900">
                <a:solidFill>
                  <a:srgbClr val="B7B7B7"/>
                </a:solidFill>
                <a:latin typeface="Times New Roman"/>
                <a:ea typeface="Times New Roman"/>
                <a:cs typeface="Times New Roman"/>
                <a:sym typeface="Times New Roman"/>
              </a:rPr>
              <a:t>is fibrous cartilage “thin” (except lobule area-no cartilage) lined by skin</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1000">
                <a:latin typeface="Times New Roman"/>
                <a:ea typeface="Times New Roman"/>
                <a:cs typeface="Times New Roman"/>
                <a:sym typeface="Times New Roman"/>
              </a:rPr>
              <a:t>● what is its significance?</a:t>
            </a:r>
            <a:endParaRPr sz="1000">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 In case of Perichondritis (lobule is intact) but in case of any skin problem like</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Erysipelas, all of auricle is affected. - Auricle is attached to temporomandibular</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joint (so, movement of this joint will aggravate the pain in case of inflammation of</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pinna) perichondrium is important. once we separate any perichondrium from a</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cartilage the cartilage will die (necrosis) so if we have hematoma of the ear</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(trauma, piercing, etc) and we did not treat it immediately we will end up with</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necrosis, the septum will separate from the cartilage (the main blood supply to</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the cartilage) and necrosis of the cartilage will happen.</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p:txBody>
      </p:sp>
      <p:sp>
        <p:nvSpPr>
          <p:cNvPr id="71" name="Google Shape;71;p14"/>
          <p:cNvSpPr txBox="1"/>
          <p:nvPr/>
        </p:nvSpPr>
        <p:spPr>
          <a:xfrm>
            <a:off x="27850" y="1499211"/>
            <a:ext cx="3330600" cy="833400"/>
          </a:xfrm>
          <a:prstGeom prst="rect">
            <a:avLst/>
          </a:prstGeom>
          <a:noFill/>
          <a:ln cap="flat" cmpd="sng" w="19050">
            <a:solidFill>
              <a:srgbClr val="B6D7A8"/>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balance. from the vestibule and the three semicircular canals.what is the difference between semi-circular canal and vestibules (contains utricle and saccule) ? semicircular canal is when you are in the elevator ‘’utricle’’ and you know you are going up and down , also in the car you know it’s moving forward and backward ‘’ saccule’’ .)</a:t>
            </a:r>
            <a:endParaRPr sz="900">
              <a:solidFill>
                <a:srgbClr val="B7B7B7"/>
              </a:solidFill>
              <a:latin typeface="Times New Roman"/>
              <a:ea typeface="Times New Roman"/>
              <a:cs typeface="Times New Roman"/>
              <a:sym typeface="Times New Roman"/>
            </a:endParaRPr>
          </a:p>
        </p:txBody>
      </p:sp>
      <p:pic>
        <p:nvPicPr>
          <p:cNvPr id="72" name="Google Shape;72;p14"/>
          <p:cNvPicPr preferRelativeResize="0"/>
          <p:nvPr/>
        </p:nvPicPr>
        <p:blipFill rotWithShape="1">
          <a:blip r:embed="rId4">
            <a:alphaModFix/>
          </a:blip>
          <a:srcRect b="79999" l="82765" r="0" t="13467"/>
          <a:stretch/>
        </p:blipFill>
        <p:spPr>
          <a:xfrm>
            <a:off x="3986225" y="3186225"/>
            <a:ext cx="745374" cy="726952"/>
          </a:xfrm>
          <a:prstGeom prst="rect">
            <a:avLst/>
          </a:prstGeom>
          <a:noFill/>
          <a:ln cap="flat" cmpd="sng" w="9525">
            <a:solidFill>
              <a:schemeClr val="dk2"/>
            </a:solidFill>
            <a:prstDash val="solid"/>
            <a:round/>
            <a:headEnd len="sm" w="sm" type="none"/>
            <a:tailEnd len="sm" w="sm" type="none"/>
          </a:ln>
        </p:spPr>
      </p:pic>
      <p:pic>
        <p:nvPicPr>
          <p:cNvPr id="73" name="Google Shape;73;p14"/>
          <p:cNvPicPr preferRelativeResize="0"/>
          <p:nvPr/>
        </p:nvPicPr>
        <p:blipFill rotWithShape="1">
          <a:blip r:embed="rId4">
            <a:alphaModFix/>
          </a:blip>
          <a:srcRect b="73067" l="79845" r="0" t="20532"/>
          <a:stretch/>
        </p:blipFill>
        <p:spPr>
          <a:xfrm>
            <a:off x="4076700" y="3879400"/>
            <a:ext cx="654900" cy="535026"/>
          </a:xfrm>
          <a:prstGeom prst="rect">
            <a:avLst/>
          </a:prstGeom>
          <a:noFill/>
          <a:ln cap="flat" cmpd="sng" w="9525">
            <a:solidFill>
              <a:schemeClr val="dk2"/>
            </a:solidFill>
            <a:prstDash val="solid"/>
            <a:round/>
            <a:headEnd len="sm" w="sm" type="none"/>
            <a:tailEnd len="sm" w="sm" type="none"/>
          </a:ln>
        </p:spPr>
      </p:pic>
      <p:pic>
        <p:nvPicPr>
          <p:cNvPr id="74" name="Google Shape;74;p14"/>
          <p:cNvPicPr preferRelativeResize="0"/>
          <p:nvPr/>
        </p:nvPicPr>
        <p:blipFill rotWithShape="1">
          <a:blip r:embed="rId4">
            <a:alphaModFix/>
          </a:blip>
          <a:srcRect b="67170" l="47314" r="41978" t="28415"/>
          <a:stretch/>
        </p:blipFill>
        <p:spPr>
          <a:xfrm>
            <a:off x="3371975" y="4508047"/>
            <a:ext cx="471522" cy="500101"/>
          </a:xfrm>
          <a:prstGeom prst="rect">
            <a:avLst/>
          </a:prstGeom>
          <a:noFill/>
          <a:ln cap="flat" cmpd="sng" w="9525">
            <a:solidFill>
              <a:schemeClr val="dk2"/>
            </a:solidFill>
            <a:prstDash val="solid"/>
            <a:round/>
            <a:headEnd len="sm" w="sm" type="none"/>
            <a:tailEnd len="sm" w="sm" type="none"/>
          </a:ln>
        </p:spPr>
      </p:pic>
      <p:sp>
        <p:nvSpPr>
          <p:cNvPr id="75" name="Google Shape;75;p14"/>
          <p:cNvSpPr txBox="1"/>
          <p:nvPr/>
        </p:nvSpPr>
        <p:spPr>
          <a:xfrm>
            <a:off x="1219200" y="4508050"/>
            <a:ext cx="1923900" cy="500100"/>
          </a:xfrm>
          <a:prstGeom prst="rect">
            <a:avLst/>
          </a:prstGeom>
          <a:noFill/>
          <a:ln cap="flat" cmpd="sng" w="9525">
            <a:solidFill>
              <a:srgbClr val="3C78D8"/>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a:t>
            </a:r>
            <a:r>
              <a:rPr lang="ar" sz="900">
                <a:solidFill>
                  <a:srgbClr val="BF9000"/>
                </a:solidFill>
                <a:latin typeface="Times New Roman"/>
                <a:ea typeface="Times New Roman"/>
                <a:cs typeface="Times New Roman"/>
                <a:sym typeface="Times New Roman"/>
              </a:rPr>
              <a:t>Perichondritis</a:t>
            </a:r>
            <a:r>
              <a:rPr lang="ar" sz="900">
                <a:solidFill>
                  <a:srgbClr val="B7B7B7"/>
                </a:solidFill>
                <a:latin typeface="Times New Roman"/>
                <a:ea typeface="Times New Roman"/>
                <a:cs typeface="Times New Roman"/>
                <a:sym typeface="Times New Roman"/>
              </a:rPr>
              <a:t>: redness, discharge)</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(Erysipelas: skin infection with staph and there is redness)</a:t>
            </a:r>
            <a:endParaRPr sz="900">
              <a:solidFill>
                <a:srgbClr val="B7B7B7"/>
              </a:solidFill>
              <a:latin typeface="Times New Roman"/>
              <a:ea typeface="Times New Roman"/>
              <a:cs typeface="Times New Roman"/>
              <a:sym typeface="Times New Roman"/>
            </a:endParaRPr>
          </a:p>
        </p:txBody>
      </p:sp>
      <p:pic>
        <p:nvPicPr>
          <p:cNvPr id="76" name="Google Shape;76;p14"/>
          <p:cNvPicPr preferRelativeResize="0"/>
          <p:nvPr/>
        </p:nvPicPr>
        <p:blipFill rotWithShape="1">
          <a:blip r:embed="rId4">
            <a:alphaModFix/>
          </a:blip>
          <a:srcRect b="66987" l="3837" r="86185" t="28920"/>
          <a:stretch/>
        </p:blipFill>
        <p:spPr>
          <a:xfrm>
            <a:off x="543975" y="4522613"/>
            <a:ext cx="446350" cy="470974"/>
          </a:xfrm>
          <a:prstGeom prst="rect">
            <a:avLst/>
          </a:prstGeom>
          <a:noFill/>
          <a:ln>
            <a:noFill/>
          </a:ln>
        </p:spPr>
      </p:pic>
      <p:cxnSp>
        <p:nvCxnSpPr>
          <p:cNvPr id="77" name="Google Shape;77;p14"/>
          <p:cNvCxnSpPr>
            <a:endCxn id="76" idx="3"/>
          </p:cNvCxnSpPr>
          <p:nvPr/>
        </p:nvCxnSpPr>
        <p:spPr>
          <a:xfrm flipH="1">
            <a:off x="990325" y="4627000"/>
            <a:ext cx="343200" cy="131100"/>
          </a:xfrm>
          <a:prstGeom prst="straightConnector1">
            <a:avLst/>
          </a:prstGeom>
          <a:noFill/>
          <a:ln cap="flat" cmpd="sng" w="9525">
            <a:solidFill>
              <a:srgbClr val="B6D7A8"/>
            </a:solidFill>
            <a:prstDash val="solid"/>
            <a:round/>
            <a:headEnd len="med" w="med" type="none"/>
            <a:tailEnd len="med" w="med" type="triangle"/>
          </a:ln>
        </p:spPr>
      </p:cxnSp>
      <p:cxnSp>
        <p:nvCxnSpPr>
          <p:cNvPr id="78" name="Google Shape;78;p14"/>
          <p:cNvCxnSpPr>
            <a:endCxn id="74" idx="1"/>
          </p:cNvCxnSpPr>
          <p:nvPr/>
        </p:nvCxnSpPr>
        <p:spPr>
          <a:xfrm flipH="1" rot="10800000">
            <a:off x="3019475" y="4758097"/>
            <a:ext cx="352500" cy="35700"/>
          </a:xfrm>
          <a:prstGeom prst="straightConnector1">
            <a:avLst/>
          </a:prstGeom>
          <a:noFill/>
          <a:ln cap="flat" cmpd="sng" w="9525">
            <a:solidFill>
              <a:srgbClr val="B6D7A8"/>
            </a:solidFill>
            <a:prstDash val="solid"/>
            <a:round/>
            <a:headEnd len="med" w="med" type="none"/>
            <a:tailEnd len="med" w="med" type="triangle"/>
          </a:ln>
        </p:spPr>
      </p:cxnSp>
      <p:sp>
        <p:nvSpPr>
          <p:cNvPr id="79" name="Google Shape;79;p14"/>
          <p:cNvSpPr txBox="1"/>
          <p:nvPr/>
        </p:nvSpPr>
        <p:spPr>
          <a:xfrm>
            <a:off x="55800" y="5130750"/>
            <a:ext cx="4650900" cy="1878600"/>
          </a:xfrm>
          <a:prstGeom prst="rect">
            <a:avLst/>
          </a:prstGeom>
          <a:noFill/>
          <a:ln cap="flat" cmpd="sng" w="9525">
            <a:solidFill>
              <a:srgbClr val="B6D7A8"/>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The external auditory meatus (External Auditory Canal (EAC): (2.5 cm long) is an S shape canal</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 it is not straight , if it was water will come in the ear while we are in shower one way to test</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balance by applying warm air and cold air to the ear if the patient develops dizziness that means that the vestibular function is normal and the vestibular nerve is normal</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 some patient will experience dizziness due to changes in temp, vago-vagal attack &amp; cough because some nerves are there like the vagus and glossopharyngeal</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 if you didn't pull upward &amp; backward and make it straight you will hit the canal exactly in the (isthmus) which is the narrowest part, where the area of cartilaginous part meets the bony part</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 In pediatric it might be straight but in adult it’s curved (it’s also could be straight if canaloplasty was done)</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 (to protect the eardrum and middle ear. Normally we must hump one anterior and one posterior. So, at examination you should pull the auricle posteriorly and superiorly to straighten the canal “Push the pinna upward, backward and lateral”. In infant downward and backward.</a:t>
            </a:r>
            <a:endParaRPr sz="900">
              <a:solidFill>
                <a:srgbClr val="B7B7B7"/>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1" name="Shape 261"/>
        <p:cNvGrpSpPr/>
        <p:nvPr/>
      </p:nvGrpSpPr>
      <p:grpSpPr>
        <a:xfrm>
          <a:off x="0" y="0"/>
          <a:ext cx="0" cy="0"/>
          <a:chOff x="0" y="0"/>
          <a:chExt cx="0" cy="0"/>
        </a:xfrm>
      </p:grpSpPr>
      <p:sp>
        <p:nvSpPr>
          <p:cNvPr id="262" name="Google Shape;262;p32"/>
          <p:cNvSpPr txBox="1"/>
          <p:nvPr>
            <p:ph idx="12" type="sldNum"/>
          </p:nvPr>
        </p:nvSpPr>
        <p:spPr>
          <a:xfrm>
            <a:off x="4229100" y="6661550"/>
            <a:ext cx="4353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263" name="Google Shape;263;p32"/>
          <p:cNvSpPr txBox="1"/>
          <p:nvPr/>
        </p:nvSpPr>
        <p:spPr>
          <a:xfrm>
            <a:off x="42875" y="364550"/>
            <a:ext cx="4371900" cy="6372300"/>
          </a:xfrm>
          <a:prstGeom prst="rect">
            <a:avLst/>
          </a:prstGeom>
          <a:noFill/>
          <a:ln cap="flat" cmpd="sng" w="9525">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The patient can present to you at any stage (mostly the congestion and bulging) and the treatment will be the same. However, the complications are different.</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The patient will be in severe pain before the rupture of tympanic membrane due to the nerve stimulation and irritation by tension.</a:t>
            </a:r>
            <a:endParaRPr sz="1000">
              <a:latin typeface="Times New Roman"/>
              <a:ea typeface="Times New Roman"/>
              <a:cs typeface="Times New Roman"/>
              <a:sym typeface="Times New Roman"/>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a:p>
            <a:pPr indent="0" lvl="0" marL="0" rtl="0" algn="l">
              <a:spcBef>
                <a:spcPts val="0"/>
              </a:spcBef>
              <a:spcAft>
                <a:spcPts val="0"/>
              </a:spcAft>
              <a:buNone/>
            </a:pPr>
            <a:r>
              <a:rPr lang="ar" sz="1200">
                <a:latin typeface="Times New Roman"/>
                <a:ea typeface="Times New Roman"/>
                <a:cs typeface="Times New Roman"/>
                <a:sym typeface="Times New Roman"/>
              </a:rPr>
              <a:t>Complication of acute and chronic OM:</a:t>
            </a:r>
            <a:endParaRPr sz="12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Extracranial:</a:t>
            </a:r>
            <a:endParaRPr sz="1000">
              <a:latin typeface="Times New Roman"/>
              <a:ea typeface="Times New Roman"/>
              <a:cs typeface="Times New Roman"/>
              <a:sym typeface="Times New Roman"/>
            </a:endParaRPr>
          </a:p>
          <a:p>
            <a:pPr indent="0" lvl="0" marL="457200" rtl="0" algn="l">
              <a:spcBef>
                <a:spcPts val="0"/>
              </a:spcBef>
              <a:spcAft>
                <a:spcPts val="0"/>
              </a:spcAft>
              <a:buNone/>
            </a:pPr>
            <a:r>
              <a:rPr lang="ar" sz="1000">
                <a:latin typeface="Times New Roman"/>
                <a:ea typeface="Times New Roman"/>
                <a:cs typeface="Times New Roman"/>
                <a:sym typeface="Times New Roman"/>
              </a:rPr>
              <a:t>Acute mastoiditis ,Chronic mastoiditis, Postauricular abscess, Bezold abscess, Temporal abscess, Petrous apicitis, Labyrinthine fistula, </a:t>
            </a:r>
            <a:r>
              <a:rPr lang="ar" sz="1000">
                <a:solidFill>
                  <a:srgbClr val="BF9000"/>
                </a:solidFill>
                <a:latin typeface="Times New Roman"/>
                <a:ea typeface="Times New Roman"/>
                <a:cs typeface="Times New Roman"/>
                <a:sym typeface="Times New Roman"/>
              </a:rPr>
              <a:t>Facial nerve paralysis</a:t>
            </a:r>
            <a:r>
              <a:rPr lang="ar" sz="1000">
                <a:latin typeface="Times New Roman"/>
                <a:ea typeface="Times New Roman"/>
                <a:cs typeface="Times New Roman"/>
                <a:sym typeface="Times New Roman"/>
              </a:rPr>
              <a:t>, Acute suppurative labyrinthitis.</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Intracranial:</a:t>
            </a:r>
            <a:endParaRPr sz="1000">
              <a:latin typeface="Times New Roman"/>
              <a:ea typeface="Times New Roman"/>
              <a:cs typeface="Times New Roman"/>
              <a:sym typeface="Times New Roman"/>
            </a:endParaRPr>
          </a:p>
          <a:p>
            <a:pPr indent="0" lvl="0" marL="457200" rtl="0" algn="l">
              <a:spcBef>
                <a:spcPts val="0"/>
              </a:spcBef>
              <a:spcAft>
                <a:spcPts val="0"/>
              </a:spcAft>
              <a:buNone/>
            </a:pPr>
            <a:r>
              <a:rPr lang="ar" sz="1000">
                <a:latin typeface="Times New Roman"/>
                <a:ea typeface="Times New Roman"/>
                <a:cs typeface="Times New Roman"/>
                <a:sym typeface="Times New Roman"/>
              </a:rPr>
              <a:t>Meningitis, Brain abscess, Subdural empyema, Epidural abscess, Lateral sinus thrombosis, Otitic hydrocephalus, Encephalocele and cerebrospinal fluid leakage.</a:t>
            </a:r>
            <a:endParaRPr sz="1000">
              <a:latin typeface="Times New Roman"/>
              <a:ea typeface="Times New Roman"/>
              <a:cs typeface="Times New Roman"/>
              <a:sym typeface="Times New Roman"/>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a:p>
            <a:pPr indent="0" lvl="0" marL="0" rtl="0" algn="l">
              <a:spcBef>
                <a:spcPts val="0"/>
              </a:spcBef>
              <a:spcAft>
                <a:spcPts val="0"/>
              </a:spcAft>
              <a:buNone/>
            </a:pPr>
            <a:r>
              <a:rPr lang="ar" sz="1000">
                <a:latin typeface="Times New Roman"/>
                <a:ea typeface="Times New Roman"/>
                <a:cs typeface="Times New Roman"/>
                <a:sym typeface="Times New Roman"/>
              </a:rPr>
              <a:t>Treatment:</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Symptomatic</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Antimicrobials.</a:t>
            </a:r>
            <a:endParaRPr sz="1000">
              <a:latin typeface="Times New Roman"/>
              <a:ea typeface="Times New Roman"/>
              <a:cs typeface="Times New Roman"/>
              <a:sym typeface="Times New Roman"/>
            </a:endParaRPr>
          </a:p>
          <a:p>
            <a:pPr indent="-292100" lvl="0" marL="457200" rtl="0" algn="l">
              <a:spcBef>
                <a:spcPts val="0"/>
              </a:spcBef>
              <a:spcAft>
                <a:spcPts val="0"/>
              </a:spcAft>
              <a:buClr>
                <a:srgbClr val="BF9000"/>
              </a:buClr>
              <a:buSzPts val="1000"/>
              <a:buFont typeface="Times New Roman"/>
              <a:buChar char="-"/>
            </a:pPr>
            <a:r>
              <a:rPr lang="ar" sz="1000">
                <a:solidFill>
                  <a:srgbClr val="BF9000"/>
                </a:solidFill>
                <a:latin typeface="Times New Roman"/>
                <a:ea typeface="Times New Roman"/>
                <a:cs typeface="Times New Roman"/>
                <a:sym typeface="Times New Roman"/>
              </a:rPr>
              <a:t>Amoxicillin </a:t>
            </a:r>
            <a:r>
              <a:rPr lang="ar" sz="900">
                <a:solidFill>
                  <a:srgbClr val="BF9000"/>
                </a:solidFill>
                <a:latin typeface="Times New Roman"/>
                <a:ea typeface="Times New Roman"/>
                <a:cs typeface="Times New Roman"/>
                <a:sym typeface="Times New Roman"/>
              </a:rPr>
              <a:t>( 1st line) if allergic to penicillin &amp; cephalosporins you give clarithromycin</a:t>
            </a:r>
            <a:endParaRPr sz="900">
              <a:solidFill>
                <a:srgbClr val="BF9000"/>
              </a:solidFill>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Amoxycillin/clavulanic acid (B-lactamase bacteria) </a:t>
            </a:r>
            <a:r>
              <a:rPr lang="ar" sz="900">
                <a:solidFill>
                  <a:srgbClr val="B7B7B7"/>
                </a:solidFill>
                <a:latin typeface="Times New Roman"/>
                <a:ea typeface="Times New Roman"/>
                <a:cs typeface="Times New Roman"/>
                <a:sym typeface="Times New Roman"/>
              </a:rPr>
              <a:t>2nd line</a:t>
            </a:r>
            <a:r>
              <a:rPr lang="ar" sz="1000">
                <a:latin typeface="Times New Roman"/>
                <a:ea typeface="Times New Roman"/>
                <a:cs typeface="Times New Roman"/>
                <a:sym typeface="Times New Roman"/>
              </a:rPr>
              <a:t>.</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Trimethoprim-Sulfamethoxazole.</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Cefaclor, cefixime.</a:t>
            </a:r>
            <a:endParaRPr sz="1000">
              <a:latin typeface="Times New Roman"/>
              <a:ea typeface="Times New Roman"/>
              <a:cs typeface="Times New Roman"/>
              <a:sym typeface="Times New Roman"/>
            </a:endParaRPr>
          </a:p>
          <a:p>
            <a:pPr indent="-285750" lvl="0" marL="457200" rtl="0" algn="l">
              <a:spcBef>
                <a:spcPts val="0"/>
              </a:spcBef>
              <a:spcAft>
                <a:spcPts val="0"/>
              </a:spcAft>
              <a:buClr>
                <a:srgbClr val="B7B7B7"/>
              </a:buClr>
              <a:buSzPts val="900"/>
              <a:buFont typeface="Times New Roman"/>
              <a:buChar char="-"/>
            </a:pPr>
            <a:r>
              <a:rPr lang="ar" sz="900">
                <a:solidFill>
                  <a:srgbClr val="B7B7B7"/>
                </a:solidFill>
                <a:latin typeface="Times New Roman"/>
                <a:ea typeface="Times New Roman"/>
                <a:cs typeface="Times New Roman"/>
                <a:sym typeface="Times New Roman"/>
              </a:rPr>
              <a:t>Erythromycin-sulfisoxazole</a:t>
            </a:r>
            <a:endParaRPr sz="900">
              <a:solidFill>
                <a:srgbClr val="B7B7B7"/>
              </a:solidFill>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Decongestant. </a:t>
            </a:r>
            <a:r>
              <a:rPr lang="ar" sz="900">
                <a:solidFill>
                  <a:srgbClr val="B7B7B7"/>
                </a:solidFill>
                <a:latin typeface="Times New Roman"/>
                <a:ea typeface="Times New Roman"/>
                <a:cs typeface="Times New Roman"/>
                <a:sym typeface="Times New Roman"/>
              </a:rPr>
              <a:t>(opening in case of bulging with severe pain to relieve it and in congestion)</a:t>
            </a:r>
            <a:endParaRPr sz="900">
              <a:solidFill>
                <a:srgbClr val="B7B7B7"/>
              </a:solidFill>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solidFill>
                  <a:srgbClr val="BF9000"/>
                </a:solidFill>
                <a:latin typeface="Times New Roman"/>
                <a:ea typeface="Times New Roman"/>
                <a:cs typeface="Times New Roman"/>
                <a:sym typeface="Times New Roman"/>
              </a:rPr>
              <a:t>Myringotomy</a:t>
            </a:r>
            <a:r>
              <a:rPr lang="ar" sz="1000">
                <a:latin typeface="Times New Roman"/>
                <a:ea typeface="Times New Roman"/>
                <a:cs typeface="Times New Roman"/>
                <a:sym typeface="Times New Roman"/>
              </a:rPr>
              <a:t> +/- tube.</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Ear toilet and local antibiotics.</a:t>
            </a:r>
            <a:endParaRPr sz="1000">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 Bulging + severe pain + adult &gt; open small opening to relieve the pain</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 If not &gt; nasal steroidal spray so eustachian tube opens and remove the pus + oral ABx</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 Recurrent Acute Otitis Media:</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Three or more attacks over a 6-months period or (six attacks in a year).</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 O.M. + diffusion &gt; sterile fluid in the middle ear, or dysfunctioning Eustachian tube like in down syndrome or cleft palate.</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 Treatment:</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-Long-term low dose antimicrobials</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-Ventilation tube insertion “it allows the air to enter the middle ear and drainage of fluid from the Eustachian tube” (Myringotomy with pressure equalization tube) Most common in acute otitis media after resolving there will be fluids.</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Pediatrics last for 3-6 weeks if more it will affect speech, so we drain through eustachian tube (myringotomy) by putting a tube between the External Canal and middle ear</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We put it in anterior inferior to avoid ossicles’ injury</a:t>
            </a:r>
            <a:endParaRPr sz="900">
              <a:solidFill>
                <a:srgbClr val="B7B7B7"/>
              </a:solidFill>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7" name="Shape 267"/>
        <p:cNvGrpSpPr/>
        <p:nvPr/>
      </p:nvGrpSpPr>
      <p:grpSpPr>
        <a:xfrm>
          <a:off x="0" y="0"/>
          <a:ext cx="0" cy="0"/>
          <a:chOff x="0" y="0"/>
          <a:chExt cx="0" cy="0"/>
        </a:xfrm>
      </p:grpSpPr>
      <p:sp>
        <p:nvSpPr>
          <p:cNvPr id="268" name="Google Shape;268;p33"/>
          <p:cNvSpPr txBox="1"/>
          <p:nvPr>
            <p:ph idx="12" type="sldNum"/>
          </p:nvPr>
        </p:nvSpPr>
        <p:spPr>
          <a:xfrm>
            <a:off x="4229100" y="6661550"/>
            <a:ext cx="4353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269" name="Google Shape;269;p33"/>
          <p:cNvSpPr txBox="1"/>
          <p:nvPr>
            <p:ph idx="12" type="sldNum"/>
          </p:nvPr>
        </p:nvSpPr>
        <p:spPr>
          <a:xfrm>
            <a:off x="4229100" y="4099325"/>
            <a:ext cx="4353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270" name="Google Shape;270;p33"/>
          <p:cNvSpPr/>
          <p:nvPr/>
        </p:nvSpPr>
        <p:spPr>
          <a:xfrm>
            <a:off x="0" y="0"/>
            <a:ext cx="2958600" cy="312300"/>
          </a:xfrm>
          <a:prstGeom prst="rect">
            <a:avLst/>
          </a:prstGeom>
          <a:solidFill>
            <a:srgbClr val="8AB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a:solidFill>
                  <a:srgbClr val="FFFFFF"/>
                </a:solidFill>
                <a:latin typeface="Arvo"/>
                <a:ea typeface="Arvo"/>
                <a:cs typeface="Arvo"/>
                <a:sym typeface="Arvo"/>
              </a:rPr>
              <a:t>Recurrent Acute Otitis Media: </a:t>
            </a:r>
            <a:endParaRPr>
              <a:solidFill>
                <a:srgbClr val="FFFFFF"/>
              </a:solidFill>
              <a:latin typeface="Arvo"/>
              <a:ea typeface="Arvo"/>
              <a:cs typeface="Arvo"/>
              <a:sym typeface="Arvo"/>
            </a:endParaRPr>
          </a:p>
        </p:txBody>
      </p:sp>
      <p:sp>
        <p:nvSpPr>
          <p:cNvPr id="271" name="Google Shape;271;p33"/>
          <p:cNvSpPr txBox="1"/>
          <p:nvPr/>
        </p:nvSpPr>
        <p:spPr>
          <a:xfrm>
            <a:off x="42875" y="364550"/>
            <a:ext cx="3876600" cy="3979200"/>
          </a:xfrm>
          <a:prstGeom prst="rect">
            <a:avLst/>
          </a:prstGeom>
          <a:noFill/>
          <a:ln cap="flat" cmpd="sng" w="9525">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292100" lvl="0" marL="457200" rtl="0" algn="l">
              <a:spcBef>
                <a:spcPts val="0"/>
              </a:spcBef>
              <a:spcAft>
                <a:spcPts val="0"/>
              </a:spcAft>
              <a:buClr>
                <a:srgbClr val="999999"/>
              </a:buClr>
              <a:buSzPts val="1000"/>
              <a:buFont typeface="Times New Roman"/>
              <a:buChar char="●"/>
            </a:pPr>
            <a:r>
              <a:rPr lang="ar" sz="1000">
                <a:solidFill>
                  <a:srgbClr val="999999"/>
                </a:solidFill>
                <a:latin typeface="Times New Roman"/>
                <a:ea typeface="Times New Roman"/>
                <a:cs typeface="Times New Roman"/>
                <a:sym typeface="Times New Roman"/>
              </a:rPr>
              <a:t>Three or more attacks over a 6-months period or (six attacks in a year). </a:t>
            </a:r>
            <a:endParaRPr sz="1000">
              <a:solidFill>
                <a:srgbClr val="999999"/>
              </a:solidFill>
              <a:latin typeface="Times New Roman"/>
              <a:ea typeface="Times New Roman"/>
              <a:cs typeface="Times New Roman"/>
              <a:sym typeface="Times New Roman"/>
            </a:endParaRPr>
          </a:p>
          <a:p>
            <a:pPr indent="-292100" lvl="0" marL="457200" rtl="0" algn="l">
              <a:spcBef>
                <a:spcPts val="0"/>
              </a:spcBef>
              <a:spcAft>
                <a:spcPts val="0"/>
              </a:spcAft>
              <a:buClr>
                <a:srgbClr val="999999"/>
              </a:buClr>
              <a:buSzPts val="1000"/>
              <a:buFont typeface="Times New Roman"/>
              <a:buChar char="●"/>
            </a:pPr>
            <a:r>
              <a:rPr lang="ar" sz="1000">
                <a:solidFill>
                  <a:srgbClr val="999999"/>
                </a:solidFill>
                <a:latin typeface="Times New Roman"/>
                <a:ea typeface="Times New Roman"/>
                <a:cs typeface="Times New Roman"/>
                <a:sym typeface="Times New Roman"/>
              </a:rPr>
              <a:t>- O.M. + diffusion &gt; sterile fluid in the middle ear, or dysfunctioning Eustachian tube like in down syndrome or cleft palate. </a:t>
            </a:r>
            <a:endParaRPr sz="10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a:p>
            <a:pPr indent="-292100" lvl="0" marL="457200" rtl="0" algn="l">
              <a:spcBef>
                <a:spcPts val="0"/>
              </a:spcBef>
              <a:spcAft>
                <a:spcPts val="0"/>
              </a:spcAft>
              <a:buClr>
                <a:srgbClr val="999999"/>
              </a:buClr>
              <a:buSzPts val="1000"/>
              <a:buFont typeface="Times New Roman"/>
              <a:buChar char="●"/>
            </a:pPr>
            <a:r>
              <a:rPr lang="ar" sz="1000">
                <a:solidFill>
                  <a:srgbClr val="999999"/>
                </a:solidFill>
                <a:latin typeface="Times New Roman"/>
                <a:ea typeface="Times New Roman"/>
                <a:cs typeface="Times New Roman"/>
                <a:sym typeface="Times New Roman"/>
              </a:rPr>
              <a:t>Treatment: </a:t>
            </a:r>
            <a:endParaRPr sz="1000">
              <a:solidFill>
                <a:srgbClr val="999999"/>
              </a:solidFill>
              <a:latin typeface="Times New Roman"/>
              <a:ea typeface="Times New Roman"/>
              <a:cs typeface="Times New Roman"/>
              <a:sym typeface="Times New Roman"/>
            </a:endParaRPr>
          </a:p>
          <a:p>
            <a:pPr indent="0" lvl="0" marL="457200" rtl="0" algn="l">
              <a:spcBef>
                <a:spcPts val="0"/>
              </a:spcBef>
              <a:spcAft>
                <a:spcPts val="0"/>
              </a:spcAft>
              <a:buNone/>
            </a:pPr>
            <a:r>
              <a:rPr lang="ar" sz="1000">
                <a:solidFill>
                  <a:srgbClr val="999999"/>
                </a:solidFill>
                <a:latin typeface="Times New Roman"/>
                <a:ea typeface="Times New Roman"/>
                <a:cs typeface="Times New Roman"/>
                <a:sym typeface="Times New Roman"/>
              </a:rPr>
              <a:t>- Long-term low dose antimicrobials </a:t>
            </a:r>
            <a:endParaRPr sz="1000">
              <a:solidFill>
                <a:srgbClr val="999999"/>
              </a:solidFill>
              <a:latin typeface="Times New Roman"/>
              <a:ea typeface="Times New Roman"/>
              <a:cs typeface="Times New Roman"/>
              <a:sym typeface="Times New Roman"/>
            </a:endParaRPr>
          </a:p>
          <a:p>
            <a:pPr indent="0" lvl="0" marL="457200" rtl="0" algn="l">
              <a:spcBef>
                <a:spcPts val="0"/>
              </a:spcBef>
              <a:spcAft>
                <a:spcPts val="0"/>
              </a:spcAft>
              <a:buNone/>
            </a:pPr>
            <a:r>
              <a:rPr lang="ar" sz="1000">
                <a:solidFill>
                  <a:srgbClr val="999999"/>
                </a:solidFill>
                <a:latin typeface="Times New Roman"/>
                <a:ea typeface="Times New Roman"/>
                <a:cs typeface="Times New Roman"/>
                <a:sym typeface="Times New Roman"/>
              </a:rPr>
              <a:t>- Ventilation tube insertion “it allows the air to enter the middle ear and drainage of fluid from the Eustachian tube” (Myringotomy with pressure equalization tube) Most common in acute otitis media after resolving there will be fluids. -Pediatrics last for 3-6 weeks if more it will affect speech, so we drain through eustachian tube (myringotomy) by putting a tube between the External Canal and middle ear We put it in anterior inferior to avoid ossicles’ injury</a:t>
            </a:r>
            <a:endParaRPr sz="900">
              <a:solidFill>
                <a:srgbClr val="999999"/>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sp>
        <p:nvSpPr>
          <p:cNvPr id="84" name="Google Shape;84;p15"/>
          <p:cNvSpPr txBox="1"/>
          <p:nvPr>
            <p:ph idx="12" type="sldNum"/>
          </p:nvPr>
        </p:nvSpPr>
        <p:spPr>
          <a:xfrm>
            <a:off x="4378475" y="6661546"/>
            <a:ext cx="2859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85" name="Google Shape;85;p15"/>
          <p:cNvSpPr txBox="1"/>
          <p:nvPr/>
        </p:nvSpPr>
        <p:spPr>
          <a:xfrm>
            <a:off x="77550" y="55000"/>
            <a:ext cx="4607400" cy="2610000"/>
          </a:xfrm>
          <a:prstGeom prst="rect">
            <a:avLst/>
          </a:prstGeom>
          <a:noFill/>
          <a:ln cap="flat" cmpd="sng" w="9525">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300">
                <a:latin typeface="Times New Roman"/>
                <a:ea typeface="Times New Roman"/>
                <a:cs typeface="Times New Roman"/>
                <a:sym typeface="Times New Roman"/>
              </a:rPr>
              <a:t>External Auditory Canal</a:t>
            </a:r>
            <a:r>
              <a:rPr lang="ar" sz="1000">
                <a:latin typeface="Times New Roman"/>
                <a:ea typeface="Times New Roman"/>
                <a:cs typeface="Times New Roman"/>
                <a:sym typeface="Times New Roman"/>
              </a:rPr>
              <a:t> (EAC is 2.5 cm long) consists of:</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AutoNum type="arabicPeriod"/>
            </a:pPr>
            <a:r>
              <a:rPr lang="ar" sz="1000">
                <a:latin typeface="Times New Roman"/>
                <a:ea typeface="Times New Roman"/>
                <a:cs typeface="Times New Roman"/>
                <a:sym typeface="Times New Roman"/>
              </a:rPr>
              <a:t>Lateral third (outer ⅓) of canal length:</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Cartilagenous</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Contains small amount of subcutaneous tissue</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Appendages </a:t>
            </a:r>
            <a:r>
              <a:rPr lang="ar" sz="900">
                <a:solidFill>
                  <a:srgbClr val="B7B7B7"/>
                </a:solidFill>
                <a:latin typeface="Times New Roman"/>
                <a:ea typeface="Times New Roman"/>
                <a:cs typeface="Times New Roman"/>
                <a:sym typeface="Times New Roman"/>
              </a:rPr>
              <a:t>formed by elastic cartilage and contains ceruminous glands</a:t>
            </a:r>
            <a:endParaRPr sz="900">
              <a:solidFill>
                <a:srgbClr val="B7B7B7"/>
              </a:solidFill>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900">
                <a:solidFill>
                  <a:srgbClr val="B7B7B7"/>
                </a:solidFill>
                <a:latin typeface="Times New Roman"/>
                <a:ea typeface="Times New Roman"/>
                <a:cs typeface="Times New Roman"/>
                <a:sym typeface="Times New Roman"/>
              </a:rPr>
              <a:t>(secrete wax),</a:t>
            </a:r>
            <a:r>
              <a:rPr lang="ar" sz="1000">
                <a:latin typeface="Times New Roman"/>
                <a:ea typeface="Times New Roman"/>
                <a:cs typeface="Times New Roman"/>
                <a:sym typeface="Times New Roman"/>
              </a:rPr>
              <a:t> hair follicles, sebaceous and apocrine glands all together called (apopilosebaceous unit).</a:t>
            </a:r>
            <a:endParaRPr sz="1000">
              <a:latin typeface="Times New Roman"/>
              <a:ea typeface="Times New Roman"/>
              <a:cs typeface="Times New Roman"/>
              <a:sym typeface="Times New Roman"/>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a:p>
            <a:pPr indent="-292100" lvl="0" marL="457200" marR="0" rtl="0" algn="l">
              <a:lnSpc>
                <a:spcPct val="100000"/>
              </a:lnSpc>
              <a:spcBef>
                <a:spcPts val="0"/>
              </a:spcBef>
              <a:spcAft>
                <a:spcPts val="0"/>
              </a:spcAft>
              <a:buSzPts val="1000"/>
              <a:buFont typeface="Times New Roman"/>
              <a:buAutoNum type="arabicPeriod"/>
            </a:pPr>
            <a:r>
              <a:rPr lang="ar" sz="1000">
                <a:latin typeface="Times New Roman"/>
                <a:ea typeface="Times New Roman"/>
                <a:cs typeface="Times New Roman"/>
                <a:sym typeface="Times New Roman"/>
              </a:rPr>
              <a:t>Medial two thirds (inner ⅔) is osseous:</a:t>
            </a:r>
            <a:endParaRPr sz="1000">
              <a:latin typeface="Times New Roman"/>
              <a:ea typeface="Times New Roman"/>
              <a:cs typeface="Times New Roman"/>
              <a:sym typeface="Times New Roman"/>
            </a:endParaRPr>
          </a:p>
          <a:p>
            <a:pPr indent="-285750" lvl="0" marL="457200" marR="0" rtl="0" algn="l">
              <a:lnSpc>
                <a:spcPct val="100000"/>
              </a:lnSpc>
              <a:spcBef>
                <a:spcPts val="0"/>
              </a:spcBef>
              <a:spcAft>
                <a:spcPts val="0"/>
              </a:spcAft>
              <a:buClr>
                <a:srgbClr val="6AA84F"/>
              </a:buClr>
              <a:buSzPts val="900"/>
              <a:buFont typeface="Times New Roman"/>
              <a:buChar char="●"/>
            </a:pPr>
            <a:r>
              <a:rPr lang="ar" sz="900">
                <a:solidFill>
                  <a:srgbClr val="6AA84F"/>
                </a:solidFill>
                <a:latin typeface="Times New Roman"/>
                <a:ea typeface="Times New Roman"/>
                <a:cs typeface="Times New Roman"/>
                <a:sym typeface="Times New Roman"/>
              </a:rPr>
              <a:t>Bony</a:t>
            </a:r>
            <a:endParaRPr sz="900">
              <a:solidFill>
                <a:srgbClr val="6AA84F"/>
              </a:solidFill>
              <a:latin typeface="Times New Roman"/>
              <a:ea typeface="Times New Roman"/>
              <a:cs typeface="Times New Roman"/>
              <a:sym typeface="Times New Roman"/>
            </a:endParaRPr>
          </a:p>
          <a:p>
            <a:pPr indent="-292100" lvl="0" marL="457200" marR="0" rtl="0" algn="l">
              <a:lnSpc>
                <a:spcPct val="100000"/>
              </a:lnSpc>
              <a:spcBef>
                <a:spcPts val="0"/>
              </a:spcBef>
              <a:spcAft>
                <a:spcPts val="0"/>
              </a:spcAft>
              <a:buSzPts val="1000"/>
              <a:buFont typeface="Times New Roman"/>
              <a:buChar char="●"/>
            </a:pPr>
            <a:r>
              <a:rPr lang="ar" sz="900">
                <a:solidFill>
                  <a:srgbClr val="6AA84F"/>
                </a:solidFill>
                <a:latin typeface="Times New Roman"/>
                <a:ea typeface="Times New Roman"/>
                <a:cs typeface="Times New Roman"/>
                <a:sym typeface="Times New Roman"/>
              </a:rPr>
              <a:t>The narrowest portion is at the bony-cartilaginous junction</a:t>
            </a:r>
            <a:r>
              <a:rPr lang="ar" sz="900">
                <a:solidFill>
                  <a:srgbClr val="B7B7B7"/>
                </a:solidFill>
                <a:latin typeface="Times New Roman"/>
                <a:ea typeface="Times New Roman"/>
                <a:cs typeface="Times New Roman"/>
                <a:sym typeface="Times New Roman"/>
              </a:rPr>
              <a:t>.</a:t>
            </a:r>
            <a:r>
              <a:rPr lang="ar" sz="1000">
                <a:latin typeface="Times New Roman"/>
                <a:ea typeface="Times New Roman"/>
                <a:cs typeface="Times New Roman"/>
                <a:sym typeface="Times New Roman"/>
              </a:rPr>
              <a:t> No subcutaneous tissue or appendages </a:t>
            </a:r>
            <a:r>
              <a:rPr lang="ar" sz="900">
                <a:solidFill>
                  <a:srgbClr val="B7B7B7"/>
                </a:solidFill>
                <a:latin typeface="Times New Roman"/>
                <a:ea typeface="Times New Roman"/>
                <a:cs typeface="Times New Roman"/>
                <a:sym typeface="Times New Roman"/>
              </a:rPr>
              <a:t>developed after birth. No hair or wax here! Unless the patient pushes it inside and if so, it won’t go out, he must come for wash.</a:t>
            </a:r>
            <a:endParaRPr sz="900">
              <a:solidFill>
                <a:srgbClr val="B7B7B7"/>
              </a:solidFill>
              <a:latin typeface="Times New Roman"/>
              <a:ea typeface="Times New Roman"/>
              <a:cs typeface="Times New Roman"/>
              <a:sym typeface="Times New Roman"/>
            </a:endParaRPr>
          </a:p>
          <a:p>
            <a:pPr indent="-292100" lvl="0" marL="457200" marR="0" rtl="0" algn="l">
              <a:lnSpc>
                <a:spcPct val="100000"/>
              </a:lnSpc>
              <a:spcBef>
                <a:spcPts val="0"/>
              </a:spcBef>
              <a:spcAft>
                <a:spcPts val="0"/>
              </a:spcAft>
              <a:buSzPts val="1000"/>
              <a:buFont typeface="Times New Roman"/>
              <a:buChar char="●"/>
            </a:pPr>
            <a:r>
              <a:rPr lang="ar" sz="1000">
                <a:latin typeface="Times New Roman"/>
                <a:ea typeface="Times New Roman"/>
                <a:cs typeface="Times New Roman"/>
                <a:sym typeface="Times New Roman"/>
              </a:rPr>
              <a:t>The skin is thin(0.2mm) skin over bone </a:t>
            </a:r>
            <a:r>
              <a:rPr lang="ar" sz="900">
                <a:solidFill>
                  <a:srgbClr val="6AA84F"/>
                </a:solidFill>
                <a:latin typeface="Times New Roman"/>
                <a:ea typeface="Times New Roman"/>
                <a:cs typeface="Times New Roman"/>
                <a:sym typeface="Times New Roman"/>
              </a:rPr>
              <a:t>and easy to be injured during examination. </a:t>
            </a:r>
            <a:r>
              <a:rPr lang="ar" sz="900">
                <a:solidFill>
                  <a:srgbClr val="B7B7B7"/>
                </a:solidFill>
                <a:latin typeface="Times New Roman"/>
                <a:ea typeface="Times New Roman"/>
                <a:cs typeface="Times New Roman"/>
                <a:sym typeface="Times New Roman"/>
              </a:rPr>
              <a:t>Natural constriction. Another area of constriction is at the tympanic membrane.</a:t>
            </a:r>
            <a:endParaRPr sz="900">
              <a:solidFill>
                <a:srgbClr val="B7B7B7"/>
              </a:solidFill>
              <a:latin typeface="Times New Roman"/>
              <a:ea typeface="Times New Roman"/>
              <a:cs typeface="Times New Roman"/>
              <a:sym typeface="Times New Roman"/>
            </a:endParaRPr>
          </a:p>
        </p:txBody>
      </p:sp>
      <p:sp>
        <p:nvSpPr>
          <p:cNvPr id="86" name="Google Shape;86;p15"/>
          <p:cNvSpPr txBox="1"/>
          <p:nvPr/>
        </p:nvSpPr>
        <p:spPr>
          <a:xfrm>
            <a:off x="107850" y="2717225"/>
            <a:ext cx="4546800" cy="914400"/>
          </a:xfrm>
          <a:prstGeom prst="rect">
            <a:avLst/>
          </a:prstGeom>
          <a:noFill/>
          <a:ln cap="flat" cmpd="sng" w="9525">
            <a:solidFill>
              <a:srgbClr val="B6D7A8"/>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The outer </a:t>
            </a:r>
            <a:r>
              <a:rPr lang="ar" sz="900">
                <a:solidFill>
                  <a:srgbClr val="B7B7B7"/>
                </a:solidFill>
                <a:latin typeface="Times New Roman"/>
                <a:ea typeface="Times New Roman"/>
                <a:cs typeface="Times New Roman"/>
                <a:sym typeface="Times New Roman"/>
              </a:rPr>
              <a:t>cartilaginous</a:t>
            </a:r>
            <a:r>
              <a:rPr lang="ar" sz="900">
                <a:solidFill>
                  <a:srgbClr val="B7B7B7"/>
                </a:solidFill>
                <a:latin typeface="Times New Roman"/>
                <a:ea typeface="Times New Roman"/>
                <a:cs typeface="Times New Roman"/>
                <a:sym typeface="Times New Roman"/>
              </a:rPr>
              <a:t> canal:</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 Best places to take cartilage as grafting from, without affecting the shape, are: TARGUS (especially in rhinoplasty because it’s straight) Concha and Scaphia (for tympanoplasty).</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 can I take from other places ? yes , for revision surgery rhinoplasty and there is no remaining septal cartilage to use, will take from the ear.</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 there are other option that the ear like the costal rip. But ear is better, here morbidity is high</a:t>
            </a:r>
            <a:endParaRPr sz="900">
              <a:solidFill>
                <a:srgbClr val="B7B7B7"/>
              </a:solidFill>
              <a:latin typeface="Times New Roman"/>
              <a:ea typeface="Times New Roman"/>
              <a:cs typeface="Times New Roman"/>
              <a:sym typeface="Times New Roman"/>
            </a:endParaRPr>
          </a:p>
        </p:txBody>
      </p:sp>
      <p:pic>
        <p:nvPicPr>
          <p:cNvPr id="87" name="Google Shape;87;p15"/>
          <p:cNvPicPr preferRelativeResize="0"/>
          <p:nvPr/>
        </p:nvPicPr>
        <p:blipFill rotWithShape="1">
          <a:blip r:embed="rId4">
            <a:alphaModFix/>
          </a:blip>
          <a:srcRect b="93449" l="72297" r="14251" t="1309"/>
          <a:stretch/>
        </p:blipFill>
        <p:spPr>
          <a:xfrm>
            <a:off x="3848050" y="93100"/>
            <a:ext cx="725626" cy="734975"/>
          </a:xfrm>
          <a:prstGeom prst="rect">
            <a:avLst/>
          </a:prstGeom>
          <a:noFill/>
          <a:ln>
            <a:noFill/>
          </a:ln>
        </p:spPr>
      </p:pic>
      <p:sp>
        <p:nvSpPr>
          <p:cNvPr id="88" name="Google Shape;88;p15"/>
          <p:cNvSpPr txBox="1"/>
          <p:nvPr/>
        </p:nvSpPr>
        <p:spPr>
          <a:xfrm>
            <a:off x="2781325" y="3705450"/>
            <a:ext cx="1933500" cy="2445600"/>
          </a:xfrm>
          <a:prstGeom prst="rect">
            <a:avLst/>
          </a:prstGeom>
          <a:noFill/>
          <a:ln cap="flat" cmpd="sng" w="9525">
            <a:solidFill>
              <a:srgbClr val="B6D7A8"/>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This is from the lecture only to refresh your memory: Facial nerves gives five branches temporal and cervical ,buccal , zygomatic, (extracranial branches) it comes along the parotid between the superficial and deep lobe from sternomastoid foramen. feel the mastoid . tip on your face there is a groove behind it there were the facial nerves leaves, so a lot of time when we want to do postauricular incision, we will not exceed the tip, if we did we will cause injury to the facial nerve. especially in pediatric (less than 1-2 , who can’t move their head yet) the mastoid tip is not long enough, so I must leave 1cm before the tip</a:t>
            </a:r>
            <a:endParaRPr sz="900">
              <a:solidFill>
                <a:srgbClr val="B7B7B7"/>
              </a:solidFill>
              <a:latin typeface="Times New Roman"/>
              <a:ea typeface="Times New Roman"/>
              <a:cs typeface="Times New Roman"/>
              <a:sym typeface="Times New Roman"/>
            </a:endParaRPr>
          </a:p>
        </p:txBody>
      </p:sp>
      <p:pic>
        <p:nvPicPr>
          <p:cNvPr id="89" name="Google Shape;89;p15"/>
          <p:cNvPicPr preferRelativeResize="0"/>
          <p:nvPr/>
        </p:nvPicPr>
        <p:blipFill rotWithShape="1">
          <a:blip r:embed="rId4">
            <a:alphaModFix/>
          </a:blip>
          <a:srcRect b="0" l="0" r="48113" t="84999"/>
          <a:stretch/>
        </p:blipFill>
        <p:spPr>
          <a:xfrm>
            <a:off x="41175" y="3705450"/>
            <a:ext cx="2714874" cy="2019302"/>
          </a:xfrm>
          <a:prstGeom prst="rect">
            <a:avLst/>
          </a:prstGeom>
          <a:noFill/>
          <a:ln>
            <a:noFill/>
          </a:ln>
        </p:spPr>
      </p:pic>
      <p:sp>
        <p:nvSpPr>
          <p:cNvPr id="90" name="Google Shape;90;p15"/>
          <p:cNvSpPr txBox="1"/>
          <p:nvPr/>
        </p:nvSpPr>
        <p:spPr>
          <a:xfrm>
            <a:off x="77550" y="5724750"/>
            <a:ext cx="2641800" cy="935700"/>
          </a:xfrm>
          <a:prstGeom prst="rect">
            <a:avLst/>
          </a:prstGeom>
          <a:noFill/>
          <a:ln cap="flat" cmpd="sng" w="9525">
            <a:solidFill>
              <a:srgbClr val="8ABDED"/>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ar" sz="1000">
                <a:latin typeface="Times New Roman"/>
                <a:ea typeface="Times New Roman"/>
                <a:cs typeface="Times New Roman"/>
                <a:sym typeface="Times New Roman"/>
              </a:rPr>
              <a:t>External Ear Function:</a:t>
            </a:r>
            <a:endParaRPr sz="1000">
              <a:latin typeface="Times New Roman"/>
              <a:ea typeface="Times New Roman"/>
              <a:cs typeface="Times New Roman"/>
              <a:sym typeface="Times New Roman"/>
            </a:endParaRPr>
          </a:p>
          <a:p>
            <a:pPr indent="0" lvl="0" marL="0" rtl="0" algn="l">
              <a:spcBef>
                <a:spcPts val="0"/>
              </a:spcBef>
              <a:spcAft>
                <a:spcPts val="0"/>
              </a:spcAft>
              <a:buNone/>
            </a:pPr>
            <a:r>
              <a:rPr lang="ar" sz="1000">
                <a:latin typeface="Times New Roman"/>
                <a:ea typeface="Times New Roman"/>
                <a:cs typeface="Times New Roman"/>
                <a:sym typeface="Times New Roman"/>
              </a:rPr>
              <a:t>- </a:t>
            </a:r>
            <a:r>
              <a:rPr lang="ar" sz="1000">
                <a:latin typeface="Times New Roman"/>
                <a:ea typeface="Times New Roman"/>
                <a:cs typeface="Times New Roman"/>
                <a:sym typeface="Times New Roman"/>
              </a:rPr>
              <a:t>Protection of the middle ear: - Cerumen (wax), - </a:t>
            </a:r>
            <a:r>
              <a:rPr lang="ar" sz="1000">
                <a:solidFill>
                  <a:srgbClr val="B7B7B7"/>
                </a:solidFill>
                <a:latin typeface="Times New Roman"/>
                <a:ea typeface="Times New Roman"/>
                <a:cs typeface="Times New Roman"/>
                <a:sym typeface="Times New Roman"/>
              </a:rPr>
              <a:t>Curvature.</a:t>
            </a:r>
            <a:endParaRPr sz="10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1000">
                <a:latin typeface="Times New Roman"/>
                <a:ea typeface="Times New Roman"/>
                <a:cs typeface="Times New Roman"/>
                <a:sym typeface="Times New Roman"/>
              </a:rPr>
              <a:t>- Auditory functions: – Sound Conduction. – Increase sound pressure by the resonance function</a:t>
            </a:r>
            <a:endParaRPr sz="1000">
              <a:latin typeface="Times New Roman"/>
              <a:ea typeface="Times New Roman"/>
              <a:cs typeface="Times New Roman"/>
              <a:sym typeface="Times New Roman"/>
            </a:endParaRPr>
          </a:p>
        </p:txBody>
      </p:sp>
      <p:sp>
        <p:nvSpPr>
          <p:cNvPr id="91" name="Google Shape;91;p15"/>
          <p:cNvSpPr txBox="1"/>
          <p:nvPr/>
        </p:nvSpPr>
        <p:spPr>
          <a:xfrm>
            <a:off x="41175" y="3683850"/>
            <a:ext cx="892800" cy="365700"/>
          </a:xfrm>
          <a:prstGeom prst="rect">
            <a:avLst/>
          </a:prstGeom>
          <a:noFill/>
          <a:ln cap="flat" cmpd="sng" w="9525">
            <a:solidFill>
              <a:srgbClr val="E03535"/>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ar" sz="900">
                <a:solidFill>
                  <a:srgbClr val="E03535"/>
                </a:solidFill>
                <a:latin typeface="Times New Roman"/>
                <a:ea typeface="Times New Roman"/>
                <a:cs typeface="Times New Roman"/>
                <a:sym typeface="Times New Roman"/>
              </a:rPr>
              <a:t>IMPORTANT</a:t>
            </a:r>
            <a:endParaRPr sz="900">
              <a:solidFill>
                <a:srgbClr val="E03535"/>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5" name="Shape 95"/>
        <p:cNvGrpSpPr/>
        <p:nvPr/>
      </p:nvGrpSpPr>
      <p:grpSpPr>
        <a:xfrm>
          <a:off x="0" y="0"/>
          <a:ext cx="0" cy="0"/>
          <a:chOff x="0" y="0"/>
          <a:chExt cx="0" cy="0"/>
        </a:xfrm>
      </p:grpSpPr>
      <p:sp>
        <p:nvSpPr>
          <p:cNvPr id="96" name="Google Shape;96;p16"/>
          <p:cNvSpPr txBox="1"/>
          <p:nvPr>
            <p:ph idx="12" type="sldNum"/>
          </p:nvPr>
        </p:nvSpPr>
        <p:spPr>
          <a:xfrm>
            <a:off x="4378475" y="6661546"/>
            <a:ext cx="2859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97" name="Google Shape;97;p16"/>
          <p:cNvSpPr txBox="1"/>
          <p:nvPr/>
        </p:nvSpPr>
        <p:spPr>
          <a:xfrm>
            <a:off x="0" y="256500"/>
            <a:ext cx="4762500" cy="1941300"/>
          </a:xfrm>
          <a:prstGeom prst="rect">
            <a:avLst/>
          </a:prstGeom>
          <a:noFill/>
          <a:ln cap="flat" cmpd="sng" w="9525">
            <a:solidFill>
              <a:srgbClr val="8ABDED"/>
            </a:solidFill>
            <a:prstDash val="dash"/>
            <a:round/>
            <a:headEnd len="sm" w="sm" type="none"/>
            <a:tailEnd len="sm" w="sm" type="none"/>
          </a:ln>
        </p:spPr>
        <p:txBody>
          <a:bodyPr anchorCtr="0" anchor="ctr" bIns="91425" lIns="91425" spcFirstLastPara="1" rIns="91425" wrap="square" tIns="91425">
            <a:noAutofit/>
          </a:bodyPr>
          <a:lstStyle/>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It separates the external ear from middle ear</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The Tympanic Membrane is divided into 2 parts:</a:t>
            </a:r>
            <a:endParaRPr sz="1000">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ar" sz="1000">
                <a:latin typeface="Times New Roman"/>
                <a:ea typeface="Times New Roman"/>
                <a:cs typeface="Times New Roman"/>
                <a:sym typeface="Times New Roman"/>
              </a:rPr>
              <a:t>Pars Tensa. </a:t>
            </a:r>
            <a:r>
              <a:rPr lang="ar" sz="900">
                <a:solidFill>
                  <a:srgbClr val="B7B7B7"/>
                </a:solidFill>
                <a:latin typeface="Times New Roman"/>
                <a:ea typeface="Times New Roman"/>
                <a:cs typeface="Times New Roman"/>
                <a:sym typeface="Times New Roman"/>
              </a:rPr>
              <a:t>80%</a:t>
            </a:r>
            <a:endParaRPr sz="900">
              <a:solidFill>
                <a:srgbClr val="B7B7B7"/>
              </a:solidFill>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ar" sz="1000">
                <a:latin typeface="Times New Roman"/>
                <a:ea typeface="Times New Roman"/>
                <a:cs typeface="Times New Roman"/>
                <a:sym typeface="Times New Roman"/>
              </a:rPr>
              <a:t>Pars Flaccida. </a:t>
            </a:r>
            <a:r>
              <a:rPr lang="ar" sz="900">
                <a:solidFill>
                  <a:srgbClr val="B7B7B7"/>
                </a:solidFill>
                <a:latin typeface="Times New Roman"/>
                <a:ea typeface="Times New Roman"/>
                <a:cs typeface="Times New Roman"/>
                <a:sym typeface="Times New Roman"/>
              </a:rPr>
              <a:t>20% (thin and weak. it goes with negative pressure inside &amp;</a:t>
            </a:r>
            <a:endParaRPr sz="900">
              <a:solidFill>
                <a:srgbClr val="B7B7B7"/>
              </a:solidFill>
              <a:latin typeface="Times New Roman"/>
              <a:ea typeface="Times New Roman"/>
              <a:cs typeface="Times New Roman"/>
              <a:sym typeface="Times New Roman"/>
            </a:endParaRPr>
          </a:p>
          <a:p>
            <a:pPr indent="0" lvl="0" marL="457200" rtl="0" algn="l">
              <a:spcBef>
                <a:spcPts val="0"/>
              </a:spcBef>
              <a:spcAft>
                <a:spcPts val="0"/>
              </a:spcAft>
              <a:buNone/>
            </a:pPr>
            <a:r>
              <a:rPr lang="ar" sz="900">
                <a:solidFill>
                  <a:srgbClr val="B7B7B7"/>
                </a:solidFill>
                <a:latin typeface="Times New Roman"/>
                <a:ea typeface="Times New Roman"/>
                <a:cs typeface="Times New Roman"/>
                <a:sym typeface="Times New Roman"/>
              </a:rPr>
              <a:t> if you do Valsalva it will go outside)</a:t>
            </a:r>
            <a:endParaRPr sz="900">
              <a:solidFill>
                <a:srgbClr val="B7B7B7"/>
              </a:solidFill>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It’s a Fibroelastic Membrane has 3 layers :</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solidFill>
                  <a:schemeClr val="dk1"/>
                </a:solidFill>
                <a:latin typeface="Times New Roman"/>
                <a:ea typeface="Times New Roman"/>
                <a:cs typeface="Times New Roman"/>
                <a:sym typeface="Times New Roman"/>
              </a:rPr>
              <a:t>E</a:t>
            </a:r>
            <a:r>
              <a:rPr lang="ar" sz="1000">
                <a:solidFill>
                  <a:schemeClr val="dk1"/>
                </a:solidFill>
                <a:latin typeface="Times New Roman"/>
                <a:ea typeface="Times New Roman"/>
                <a:cs typeface="Times New Roman"/>
                <a:sym typeface="Times New Roman"/>
              </a:rPr>
              <a:t>pithelial “Epidermal” layer: </a:t>
            </a:r>
            <a:r>
              <a:rPr lang="ar" sz="900">
                <a:solidFill>
                  <a:srgbClr val="B7B7B7"/>
                </a:solidFill>
                <a:latin typeface="Times New Roman"/>
                <a:ea typeface="Times New Roman"/>
                <a:cs typeface="Times New Roman"/>
                <a:sym typeface="Times New Roman"/>
              </a:rPr>
              <a:t>o</a:t>
            </a:r>
            <a:r>
              <a:rPr lang="ar" sz="900">
                <a:solidFill>
                  <a:srgbClr val="B7B7B7"/>
                </a:solidFill>
                <a:latin typeface="Times New Roman"/>
                <a:ea typeface="Times New Roman"/>
                <a:cs typeface="Times New Roman"/>
                <a:sym typeface="Times New Roman"/>
              </a:rPr>
              <a:t>uter layer stratified squamous epithelium (skin), ectodermal origin. </a:t>
            </a:r>
            <a:endParaRPr sz="900">
              <a:solidFill>
                <a:srgbClr val="B7B7B7"/>
              </a:solidFill>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solidFill>
                  <a:schemeClr val="dk1"/>
                </a:solidFill>
                <a:latin typeface="Times New Roman"/>
                <a:ea typeface="Times New Roman"/>
                <a:cs typeface="Times New Roman"/>
                <a:sym typeface="Times New Roman"/>
              </a:rPr>
              <a:t>F</a:t>
            </a:r>
            <a:r>
              <a:rPr lang="ar" sz="1000">
                <a:solidFill>
                  <a:schemeClr val="dk1"/>
                </a:solidFill>
                <a:latin typeface="Times New Roman"/>
                <a:ea typeface="Times New Roman"/>
                <a:cs typeface="Times New Roman"/>
                <a:sym typeface="Times New Roman"/>
              </a:rPr>
              <a:t>ibrous layer: </a:t>
            </a:r>
            <a:r>
              <a:rPr lang="ar" sz="900">
                <a:solidFill>
                  <a:srgbClr val="B7B7B7"/>
                </a:solidFill>
                <a:latin typeface="Times New Roman"/>
                <a:ea typeface="Times New Roman"/>
                <a:cs typeface="Times New Roman"/>
                <a:sym typeface="Times New Roman"/>
              </a:rPr>
              <a:t>t</a:t>
            </a:r>
            <a:r>
              <a:rPr lang="ar" sz="900">
                <a:solidFill>
                  <a:srgbClr val="B7B7B7"/>
                </a:solidFill>
                <a:latin typeface="Times New Roman"/>
                <a:ea typeface="Times New Roman"/>
                <a:cs typeface="Times New Roman"/>
                <a:sym typeface="Times New Roman"/>
              </a:rPr>
              <a:t>he middle layer or lamina propria fibrous layer, mesodermal origin. (present only in pars tensa which makes pars flaccida more prone for perforation) </a:t>
            </a:r>
            <a:endParaRPr sz="900">
              <a:solidFill>
                <a:srgbClr val="B7B7B7"/>
              </a:solidFill>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solidFill>
                  <a:schemeClr val="dk1"/>
                </a:solidFill>
                <a:latin typeface="Times New Roman"/>
                <a:ea typeface="Times New Roman"/>
                <a:cs typeface="Times New Roman"/>
                <a:sym typeface="Times New Roman"/>
              </a:rPr>
              <a:t>Mucosal layer: </a:t>
            </a:r>
            <a:r>
              <a:rPr lang="ar" sz="900">
                <a:solidFill>
                  <a:srgbClr val="B7B7B7"/>
                </a:solidFill>
                <a:latin typeface="Times New Roman"/>
                <a:ea typeface="Times New Roman"/>
                <a:cs typeface="Times New Roman"/>
                <a:sym typeface="Times New Roman"/>
              </a:rPr>
              <a:t>t</a:t>
            </a:r>
            <a:r>
              <a:rPr lang="ar" sz="900">
                <a:solidFill>
                  <a:srgbClr val="B7B7B7"/>
                </a:solidFill>
                <a:latin typeface="Times New Roman"/>
                <a:ea typeface="Times New Roman"/>
                <a:cs typeface="Times New Roman"/>
                <a:sym typeface="Times New Roman"/>
              </a:rPr>
              <a:t>he inner layer of endodermal origin, comprising the middle ear mucosa. </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➢TM supplied mainly by V3 (Mandibular) anterior, and X (Vagus) posterior on lateral (outer) aspect, IX (Glossopharyngeal) on medial (inner) aspect.</a:t>
            </a:r>
            <a:endParaRPr sz="900">
              <a:solidFill>
                <a:srgbClr val="B7B7B7"/>
              </a:solidFill>
              <a:latin typeface="Times New Roman"/>
              <a:ea typeface="Times New Roman"/>
              <a:cs typeface="Times New Roman"/>
              <a:sym typeface="Times New Roman"/>
            </a:endParaRPr>
          </a:p>
        </p:txBody>
      </p:sp>
      <p:pic>
        <p:nvPicPr>
          <p:cNvPr id="98" name="Google Shape;98;p16"/>
          <p:cNvPicPr preferRelativeResize="0"/>
          <p:nvPr/>
        </p:nvPicPr>
        <p:blipFill rotWithShape="1">
          <a:blip r:embed="rId4">
            <a:alphaModFix/>
          </a:blip>
          <a:srcRect b="0" l="18187" r="20428" t="0"/>
          <a:stretch/>
        </p:blipFill>
        <p:spPr>
          <a:xfrm>
            <a:off x="4057650" y="398625"/>
            <a:ext cx="662000" cy="695125"/>
          </a:xfrm>
          <a:prstGeom prst="rect">
            <a:avLst/>
          </a:prstGeom>
          <a:noFill/>
          <a:ln>
            <a:noFill/>
          </a:ln>
        </p:spPr>
      </p:pic>
      <p:pic>
        <p:nvPicPr>
          <p:cNvPr id="99" name="Google Shape;99;p16"/>
          <p:cNvPicPr preferRelativeResize="0"/>
          <p:nvPr/>
        </p:nvPicPr>
        <p:blipFill rotWithShape="1">
          <a:blip r:embed="rId5">
            <a:alphaModFix/>
          </a:blip>
          <a:srcRect b="4079" l="1061" r="2460" t="3830"/>
          <a:stretch/>
        </p:blipFill>
        <p:spPr>
          <a:xfrm>
            <a:off x="3066050" y="398625"/>
            <a:ext cx="991600" cy="520495"/>
          </a:xfrm>
          <a:prstGeom prst="rect">
            <a:avLst/>
          </a:prstGeom>
          <a:noFill/>
          <a:ln>
            <a:noFill/>
          </a:ln>
        </p:spPr>
      </p:pic>
      <p:sp>
        <p:nvSpPr>
          <p:cNvPr id="100" name="Google Shape;100;p16"/>
          <p:cNvSpPr txBox="1"/>
          <p:nvPr/>
        </p:nvSpPr>
        <p:spPr>
          <a:xfrm>
            <a:off x="52350" y="2418950"/>
            <a:ext cx="4657800" cy="2590800"/>
          </a:xfrm>
          <a:prstGeom prst="rect">
            <a:avLst/>
          </a:prstGeom>
          <a:noFill/>
          <a:ln cap="flat" cmpd="sng" w="9525">
            <a:solidFill>
              <a:srgbClr val="B6D7A8"/>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➢How can we determine this is right or left ear?</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By the angle of cone of light and handle of malleus If right-&gt; right ear …. </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Left -&gt; left ear.</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 In case there was retraction of the tympanic membrane &gt; narrowing of the </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light cone, and if it was bulging (fusion) &gt; widening of the light cone </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Annulus is a fibrous band around the pars tensa that holds the TM. </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if we do tympanoplasty, we do refreshment of the edge then I will take graft </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and put it under it .why? for </a:t>
            </a:r>
            <a:r>
              <a:rPr lang="ar" sz="900">
                <a:solidFill>
                  <a:srgbClr val="B7B7B7"/>
                </a:solidFill>
                <a:latin typeface="Times New Roman"/>
                <a:ea typeface="Times New Roman"/>
                <a:cs typeface="Times New Roman"/>
                <a:sym typeface="Times New Roman"/>
              </a:rPr>
              <a:t>epithelialization</a:t>
            </a:r>
            <a:r>
              <a:rPr lang="ar" sz="900">
                <a:solidFill>
                  <a:srgbClr val="B7B7B7"/>
                </a:solidFill>
                <a:latin typeface="Times New Roman"/>
                <a:ea typeface="Times New Roman"/>
                <a:cs typeface="Times New Roman"/>
                <a:sym typeface="Times New Roman"/>
              </a:rPr>
              <a:t>. The graft will prevent the epithelization from going inside making it in one line. So if I did not elevate the annula and fix it again in its place it will be lateralized /blunt and wont give me the normal picture.</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Why it’s important to be at the same place? because the sound when it stuck to the tympanic membrane and there is vibration it will not transmit to the ossicles. but if the tympanic membrane is thick we will have conductive hearing loss. </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If it’s affected through marginal perforation that means the (stratified squamous) skin that is inside the external ear canal can go inside and induce a cholesteatoma</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Cholesteatoma is not a tumor or high cholesterol, basically it’s a normal skin in abnormal place (mucosa.) It will eat the bone. Pars flaccida has no annulus so cholesteatoma can happen through it also.</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t/>
            </a:r>
            <a:endParaRPr sz="900">
              <a:solidFill>
                <a:srgbClr val="B7B7B7"/>
              </a:solidFill>
              <a:latin typeface="Times New Roman"/>
              <a:ea typeface="Times New Roman"/>
              <a:cs typeface="Times New Roman"/>
              <a:sym typeface="Times New Roman"/>
            </a:endParaRPr>
          </a:p>
        </p:txBody>
      </p:sp>
      <p:pic>
        <p:nvPicPr>
          <p:cNvPr id="101" name="Google Shape;101;p16"/>
          <p:cNvPicPr preferRelativeResize="0"/>
          <p:nvPr/>
        </p:nvPicPr>
        <p:blipFill rotWithShape="1">
          <a:blip r:embed="rId4">
            <a:alphaModFix/>
          </a:blip>
          <a:srcRect b="0" l="18187" r="20428" t="0"/>
          <a:stretch/>
        </p:blipFill>
        <p:spPr>
          <a:xfrm>
            <a:off x="3783200" y="2447525"/>
            <a:ext cx="904875" cy="950150"/>
          </a:xfrm>
          <a:prstGeom prst="rect">
            <a:avLst/>
          </a:prstGeom>
          <a:noFill/>
          <a:ln cap="flat" cmpd="sng" w="9525">
            <a:solidFill>
              <a:schemeClr val="dk2"/>
            </a:solidFill>
            <a:prstDash val="solid"/>
            <a:round/>
            <a:headEnd len="sm" w="sm" type="none"/>
            <a:tailEnd len="sm" w="sm" type="none"/>
          </a:ln>
        </p:spPr>
      </p:pic>
      <p:sp>
        <p:nvSpPr>
          <p:cNvPr id="102" name="Google Shape;102;p16"/>
          <p:cNvSpPr txBox="1"/>
          <p:nvPr/>
        </p:nvSpPr>
        <p:spPr>
          <a:xfrm>
            <a:off x="0" y="0"/>
            <a:ext cx="2290800" cy="25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300">
                <a:latin typeface="Times New Roman"/>
                <a:ea typeface="Times New Roman"/>
                <a:cs typeface="Times New Roman"/>
                <a:sym typeface="Times New Roman"/>
              </a:rPr>
              <a:t>Tympanic membrane (TM)</a:t>
            </a:r>
            <a:r>
              <a:rPr b="1" lang="ar" sz="1300">
                <a:latin typeface="Times New Roman"/>
                <a:ea typeface="Times New Roman"/>
                <a:cs typeface="Times New Roman"/>
                <a:sym typeface="Times New Roman"/>
              </a:rPr>
              <a:t>:</a:t>
            </a:r>
            <a:endParaRPr b="1" sz="1300">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6" name="Shape 106"/>
        <p:cNvGrpSpPr/>
        <p:nvPr/>
      </p:nvGrpSpPr>
      <p:grpSpPr>
        <a:xfrm>
          <a:off x="0" y="0"/>
          <a:ext cx="0" cy="0"/>
          <a:chOff x="0" y="0"/>
          <a:chExt cx="0" cy="0"/>
        </a:xfrm>
      </p:grpSpPr>
      <p:sp>
        <p:nvSpPr>
          <p:cNvPr id="107" name="Google Shape;107;p17"/>
          <p:cNvSpPr txBox="1"/>
          <p:nvPr>
            <p:ph idx="12" type="sldNum"/>
          </p:nvPr>
        </p:nvSpPr>
        <p:spPr>
          <a:xfrm>
            <a:off x="4378475" y="6661546"/>
            <a:ext cx="2859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108" name="Google Shape;108;p17"/>
          <p:cNvSpPr txBox="1"/>
          <p:nvPr/>
        </p:nvSpPr>
        <p:spPr>
          <a:xfrm>
            <a:off x="0" y="0"/>
            <a:ext cx="1014300" cy="25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300">
                <a:latin typeface="Times New Roman"/>
                <a:ea typeface="Times New Roman"/>
                <a:cs typeface="Times New Roman"/>
                <a:sym typeface="Times New Roman"/>
              </a:rPr>
              <a:t>Middle ear:</a:t>
            </a:r>
            <a:endParaRPr b="1" sz="1300">
              <a:latin typeface="Times New Roman"/>
              <a:ea typeface="Times New Roman"/>
              <a:cs typeface="Times New Roman"/>
              <a:sym typeface="Times New Roman"/>
            </a:endParaRPr>
          </a:p>
        </p:txBody>
      </p:sp>
      <p:sp>
        <p:nvSpPr>
          <p:cNvPr id="109" name="Google Shape;109;p17"/>
          <p:cNvSpPr txBox="1"/>
          <p:nvPr/>
        </p:nvSpPr>
        <p:spPr>
          <a:xfrm>
            <a:off x="33350" y="223200"/>
            <a:ext cx="4378500" cy="1664100"/>
          </a:xfrm>
          <a:prstGeom prst="rect">
            <a:avLst/>
          </a:prstGeom>
          <a:noFill/>
          <a:ln cap="flat" cmpd="sng" w="9525">
            <a:solidFill>
              <a:srgbClr val="8ABDED"/>
            </a:solidFill>
            <a:prstDash val="dash"/>
            <a:round/>
            <a:headEnd len="sm" w="sm" type="none"/>
            <a:tailEnd len="sm" w="sm" type="none"/>
          </a:ln>
        </p:spPr>
        <p:txBody>
          <a:bodyPr anchorCtr="0" anchor="ctr" bIns="91425" lIns="91425" spcFirstLastPara="1" rIns="91425" wrap="square" tIns="91425">
            <a:noAutofit/>
          </a:bodyPr>
          <a:lstStyle/>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Lining of the middle ear:</a:t>
            </a:r>
            <a:endParaRPr sz="1000">
              <a:latin typeface="Times New Roman"/>
              <a:ea typeface="Times New Roman"/>
              <a:cs typeface="Times New Roman"/>
              <a:sym typeface="Times New Roman"/>
            </a:endParaRPr>
          </a:p>
          <a:p>
            <a:pPr indent="0" lvl="0" marL="0" rtl="0" algn="l">
              <a:spcBef>
                <a:spcPts val="0"/>
              </a:spcBef>
              <a:spcAft>
                <a:spcPts val="0"/>
              </a:spcAft>
              <a:buNone/>
            </a:pPr>
            <a:r>
              <a:rPr lang="ar" sz="1000">
                <a:latin typeface="Times New Roman"/>
                <a:ea typeface="Times New Roman"/>
                <a:cs typeface="Times New Roman"/>
                <a:sym typeface="Times New Roman"/>
              </a:rPr>
              <a:t> Mucous membrane: ciliated columnar anteriorly, and cuboidal or flat elsewhere.</a:t>
            </a:r>
            <a:endParaRPr sz="1000">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Mucous membrane of the middle ear space consists of stratified cuboidal epithelium, which changes to pseudostratified ciliated epithelium around the mouth of the Eustachian tube.</a:t>
            </a:r>
            <a:endParaRPr sz="900">
              <a:solidFill>
                <a:srgbClr val="B7B7B7"/>
              </a:solidFill>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Middle ear cleft formed of: </a:t>
            </a:r>
            <a:r>
              <a:rPr lang="ar" sz="1000">
                <a:solidFill>
                  <a:srgbClr val="E03535"/>
                </a:solidFill>
                <a:latin typeface="Times New Roman"/>
                <a:ea typeface="Times New Roman"/>
                <a:cs typeface="Times New Roman"/>
                <a:sym typeface="Times New Roman"/>
              </a:rPr>
              <a:t>important</a:t>
            </a:r>
            <a:endParaRPr sz="1000">
              <a:solidFill>
                <a:srgbClr val="E03535"/>
              </a:solidFill>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Eustachian (Pharyngo-tympanic) Tube.</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Tympanum (Middle Ear Cavity/proper).</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Mastoid Antrum and Air Cells.</a:t>
            </a:r>
            <a:endParaRPr sz="1000">
              <a:latin typeface="Times New Roman"/>
              <a:ea typeface="Times New Roman"/>
              <a:cs typeface="Times New Roman"/>
              <a:sym typeface="Times New Roman"/>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 In OR you see opening from middle ear to mastoid is called Aditus (bridge). </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But From mastoid to middle ear is called antrum (largest air cell in mastoid)</a:t>
            </a:r>
            <a:endParaRPr sz="900">
              <a:solidFill>
                <a:srgbClr val="B7B7B7"/>
              </a:solidFill>
              <a:latin typeface="Times New Roman"/>
              <a:ea typeface="Times New Roman"/>
              <a:cs typeface="Times New Roman"/>
              <a:sym typeface="Times New Roman"/>
            </a:endParaRPr>
          </a:p>
        </p:txBody>
      </p:sp>
      <p:pic>
        <p:nvPicPr>
          <p:cNvPr id="110" name="Google Shape;110;p17"/>
          <p:cNvPicPr preferRelativeResize="0"/>
          <p:nvPr/>
        </p:nvPicPr>
        <p:blipFill rotWithShape="1">
          <a:blip r:embed="rId4">
            <a:alphaModFix/>
          </a:blip>
          <a:srcRect b="0" l="4581" r="4880" t="0"/>
          <a:stretch/>
        </p:blipFill>
        <p:spPr>
          <a:xfrm>
            <a:off x="3514725" y="863300"/>
            <a:ext cx="838101" cy="695124"/>
          </a:xfrm>
          <a:prstGeom prst="rect">
            <a:avLst/>
          </a:prstGeom>
          <a:noFill/>
          <a:ln cap="flat" cmpd="sng" w="9525">
            <a:solidFill>
              <a:schemeClr val="dk2"/>
            </a:solidFill>
            <a:prstDash val="solid"/>
            <a:round/>
            <a:headEnd len="sm" w="sm" type="none"/>
            <a:tailEnd len="sm" w="sm" type="none"/>
          </a:ln>
        </p:spPr>
      </p:pic>
      <p:pic>
        <p:nvPicPr>
          <p:cNvPr id="111" name="Google Shape;111;p17"/>
          <p:cNvPicPr preferRelativeResize="0"/>
          <p:nvPr/>
        </p:nvPicPr>
        <p:blipFill>
          <a:blip r:embed="rId5">
            <a:alphaModFix/>
          </a:blip>
          <a:stretch>
            <a:fillRect/>
          </a:stretch>
        </p:blipFill>
        <p:spPr>
          <a:xfrm>
            <a:off x="2609850" y="882425"/>
            <a:ext cx="904875" cy="561971"/>
          </a:xfrm>
          <a:prstGeom prst="rect">
            <a:avLst/>
          </a:prstGeom>
          <a:noFill/>
          <a:ln>
            <a:noFill/>
          </a:ln>
        </p:spPr>
      </p:pic>
      <p:sp>
        <p:nvSpPr>
          <p:cNvPr id="112" name="Google Shape;112;p17"/>
          <p:cNvSpPr txBox="1"/>
          <p:nvPr/>
        </p:nvSpPr>
        <p:spPr>
          <a:xfrm>
            <a:off x="139475" y="1933775"/>
            <a:ext cx="4591500" cy="1866900"/>
          </a:xfrm>
          <a:prstGeom prst="rect">
            <a:avLst/>
          </a:prstGeom>
          <a:noFill/>
          <a:ln cap="flat" cmpd="sng" w="9525">
            <a:solidFill>
              <a:srgbClr val="8ABDED"/>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ar" sz="1000">
                <a:latin typeface="Times New Roman"/>
                <a:ea typeface="Times New Roman"/>
                <a:cs typeface="Times New Roman"/>
                <a:sym typeface="Times New Roman"/>
              </a:rPr>
              <a:t>Middle </a:t>
            </a:r>
            <a:r>
              <a:rPr lang="ar" sz="1000">
                <a:latin typeface="Times New Roman"/>
                <a:ea typeface="Times New Roman"/>
                <a:cs typeface="Times New Roman"/>
                <a:sym typeface="Times New Roman"/>
              </a:rPr>
              <a:t>Ear Function:</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Conduction of sound</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The middle ear plays an important role in the process of impedance matching between the air-filled middle ear and the fluid-filled inner ear to allow for efficient sound transmission (</a:t>
            </a:r>
            <a:r>
              <a:rPr lang="ar" sz="1000">
                <a:solidFill>
                  <a:schemeClr val="dk1"/>
                </a:solidFill>
                <a:latin typeface="Times New Roman"/>
                <a:ea typeface="Times New Roman"/>
                <a:cs typeface="Times New Roman"/>
                <a:sym typeface="Times New Roman"/>
              </a:rPr>
              <a:t>Impedance matching):</a:t>
            </a:r>
            <a:endParaRPr sz="1000">
              <a:solidFill>
                <a:schemeClr val="dk1"/>
              </a:solidFill>
              <a:latin typeface="Times New Roman"/>
              <a:ea typeface="Times New Roman"/>
              <a:cs typeface="Times New Roman"/>
              <a:sym typeface="Times New Roman"/>
            </a:endParaRPr>
          </a:p>
          <a:p>
            <a:pPr indent="-292100" lvl="0" marL="457200" rtl="0" algn="l">
              <a:spcBef>
                <a:spcPts val="0"/>
              </a:spcBef>
              <a:spcAft>
                <a:spcPts val="0"/>
              </a:spcAft>
              <a:buClr>
                <a:schemeClr val="dk1"/>
              </a:buClr>
              <a:buSzPts val="1000"/>
              <a:buFont typeface="Times New Roman"/>
              <a:buChar char="-"/>
            </a:pPr>
            <a:r>
              <a:rPr lang="ar" sz="1000">
                <a:solidFill>
                  <a:schemeClr val="dk1"/>
                </a:solidFill>
                <a:latin typeface="Times New Roman"/>
                <a:ea typeface="Times New Roman"/>
                <a:cs typeface="Times New Roman"/>
                <a:sym typeface="Times New Roman"/>
              </a:rPr>
              <a:t>Area ratio between the ™ and the stapes footplate(20:1)</a:t>
            </a:r>
            <a:endParaRPr sz="1000">
              <a:solidFill>
                <a:schemeClr val="dk1"/>
              </a:solidFill>
              <a:latin typeface="Times New Roman"/>
              <a:ea typeface="Times New Roman"/>
              <a:cs typeface="Times New Roman"/>
              <a:sym typeface="Times New Roman"/>
            </a:endParaRPr>
          </a:p>
          <a:p>
            <a:pPr indent="-292100" lvl="0" marL="457200" rtl="0" algn="l">
              <a:spcBef>
                <a:spcPts val="0"/>
              </a:spcBef>
              <a:spcAft>
                <a:spcPts val="0"/>
              </a:spcAft>
              <a:buClr>
                <a:schemeClr val="dk1"/>
              </a:buClr>
              <a:buSzPts val="1000"/>
              <a:buFont typeface="Times New Roman"/>
              <a:buChar char="-"/>
            </a:pPr>
            <a:r>
              <a:rPr lang="ar" sz="1000">
                <a:solidFill>
                  <a:schemeClr val="dk1"/>
                </a:solidFill>
                <a:latin typeface="Times New Roman"/>
                <a:ea typeface="Times New Roman"/>
                <a:cs typeface="Times New Roman"/>
                <a:sym typeface="Times New Roman"/>
              </a:rPr>
              <a:t>Ossicular Coupling: lever ratio</a:t>
            </a:r>
            <a:endParaRPr sz="1000">
              <a:solidFill>
                <a:schemeClr val="dk1"/>
              </a:solidFill>
              <a:latin typeface="Times New Roman"/>
              <a:ea typeface="Times New Roman"/>
              <a:cs typeface="Times New Roman"/>
              <a:sym typeface="Times New Roman"/>
            </a:endParaRPr>
          </a:p>
          <a:p>
            <a:pPr indent="-285750" lvl="0" marL="457200" rtl="0" algn="l">
              <a:spcBef>
                <a:spcPts val="0"/>
              </a:spcBef>
              <a:spcAft>
                <a:spcPts val="0"/>
              </a:spcAft>
              <a:buClr>
                <a:srgbClr val="6AA84F"/>
              </a:buClr>
              <a:buSzPts val="900"/>
              <a:buFont typeface="Times New Roman"/>
              <a:buChar char="●"/>
            </a:pPr>
            <a:r>
              <a:rPr lang="ar" sz="900">
                <a:solidFill>
                  <a:srgbClr val="6AA84F"/>
                </a:solidFill>
                <a:latin typeface="Times New Roman"/>
                <a:ea typeface="Times New Roman"/>
                <a:cs typeface="Times New Roman"/>
                <a:sym typeface="Times New Roman"/>
              </a:rPr>
              <a:t>Transformer mechanism: - Hydraulic action, - Ossicular leverage 1.3x amplification due to size difference between malleus and incus Stapes alone increase sound by 2000 hz, any problem in stapes we will find the audiogram fall at 2000 hz</a:t>
            </a:r>
            <a:endParaRPr sz="900">
              <a:solidFill>
                <a:srgbClr val="6AA84F"/>
              </a:solidFill>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Protection to the inner ear. - Stapedial reflex, </a:t>
            </a:r>
            <a:r>
              <a:rPr lang="ar" sz="900">
                <a:solidFill>
                  <a:srgbClr val="6AA84F"/>
                </a:solidFill>
                <a:latin typeface="Times New Roman"/>
                <a:ea typeface="Times New Roman"/>
                <a:cs typeface="Times New Roman"/>
                <a:sym typeface="Times New Roman"/>
              </a:rPr>
              <a:t>If the sound very loud it contracts</a:t>
            </a:r>
            <a:r>
              <a:rPr lang="ar" sz="900">
                <a:solidFill>
                  <a:srgbClr val="B7B7B7"/>
                </a:solidFill>
                <a:latin typeface="Times New Roman"/>
                <a:ea typeface="Times New Roman"/>
                <a:cs typeface="Times New Roman"/>
                <a:sym typeface="Times New Roman"/>
              </a:rPr>
              <a:t> </a:t>
            </a:r>
            <a:r>
              <a:rPr lang="ar" sz="900">
                <a:solidFill>
                  <a:srgbClr val="6AA84F"/>
                </a:solidFill>
                <a:latin typeface="Times New Roman"/>
                <a:ea typeface="Times New Roman"/>
                <a:cs typeface="Times New Roman"/>
                <a:sym typeface="Times New Roman"/>
              </a:rPr>
              <a:t>to reduce the sound energy</a:t>
            </a:r>
            <a:endParaRPr sz="1000">
              <a:solidFill>
                <a:srgbClr val="6AA84F"/>
              </a:solidFill>
              <a:latin typeface="Times New Roman"/>
              <a:ea typeface="Times New Roman"/>
              <a:cs typeface="Times New Roman"/>
              <a:sym typeface="Times New Roman"/>
            </a:endParaRPr>
          </a:p>
        </p:txBody>
      </p:sp>
      <p:sp>
        <p:nvSpPr>
          <p:cNvPr id="113" name="Google Shape;113;p17"/>
          <p:cNvSpPr txBox="1"/>
          <p:nvPr/>
        </p:nvSpPr>
        <p:spPr>
          <a:xfrm>
            <a:off x="0" y="3922150"/>
            <a:ext cx="2986200" cy="20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300">
                <a:latin typeface="Times New Roman"/>
                <a:ea typeface="Times New Roman"/>
                <a:cs typeface="Times New Roman"/>
                <a:sym typeface="Times New Roman"/>
              </a:rPr>
              <a:t>Eustachian (Pharyngo-tympanic) Tube:</a:t>
            </a:r>
            <a:endParaRPr/>
          </a:p>
        </p:txBody>
      </p:sp>
      <p:sp>
        <p:nvSpPr>
          <p:cNvPr id="114" name="Google Shape;114;p17"/>
          <p:cNvSpPr txBox="1"/>
          <p:nvPr/>
        </p:nvSpPr>
        <p:spPr>
          <a:xfrm>
            <a:off x="0" y="4155575"/>
            <a:ext cx="4705200" cy="2388300"/>
          </a:xfrm>
          <a:prstGeom prst="rect">
            <a:avLst/>
          </a:prstGeom>
          <a:noFill/>
          <a:ln cap="flat" cmpd="sng" w="9525">
            <a:solidFill>
              <a:srgbClr val="8ABDED"/>
            </a:solidFill>
            <a:prstDash val="dash"/>
            <a:round/>
            <a:headEnd len="sm" w="sm" type="none"/>
            <a:tailEnd len="sm" w="sm" type="none"/>
          </a:ln>
        </p:spPr>
        <p:txBody>
          <a:bodyPr anchorCtr="0" anchor="ctr" bIns="91425" lIns="91425" spcFirstLastPara="1" rIns="91425" wrap="square" tIns="91425">
            <a:noAutofit/>
          </a:bodyPr>
          <a:lstStyle/>
          <a:p>
            <a:pPr indent="-285750" lvl="0" marL="457200" rtl="0" algn="l">
              <a:spcBef>
                <a:spcPts val="0"/>
              </a:spcBef>
              <a:spcAft>
                <a:spcPts val="0"/>
              </a:spcAft>
              <a:buClr>
                <a:srgbClr val="6AA84F"/>
              </a:buClr>
              <a:buSzPts val="900"/>
              <a:buFont typeface="Times New Roman"/>
              <a:buChar char="●"/>
            </a:pPr>
            <a:r>
              <a:rPr lang="ar" sz="900">
                <a:solidFill>
                  <a:srgbClr val="6AA84F"/>
                </a:solidFill>
                <a:latin typeface="Times New Roman"/>
                <a:ea typeface="Times New Roman"/>
                <a:cs typeface="Times New Roman"/>
                <a:sym typeface="Times New Roman"/>
              </a:rPr>
              <a:t>Connect the middle ear cavity with nasopharynx “nasal cavity” (upper aerodigestive tract).</a:t>
            </a:r>
            <a:endParaRPr sz="900">
              <a:solidFill>
                <a:srgbClr val="6AA84F"/>
              </a:solidFill>
              <a:latin typeface="Times New Roman"/>
              <a:ea typeface="Times New Roman"/>
              <a:cs typeface="Times New Roman"/>
              <a:sym typeface="Times New Roman"/>
            </a:endParaRPr>
          </a:p>
          <a:p>
            <a:pPr indent="-285750" lvl="0" marL="457200" rtl="0" algn="l">
              <a:spcBef>
                <a:spcPts val="0"/>
              </a:spcBef>
              <a:spcAft>
                <a:spcPts val="0"/>
              </a:spcAft>
              <a:buClr>
                <a:srgbClr val="B7B7B7"/>
              </a:buClr>
              <a:buSzPts val="900"/>
              <a:buFont typeface="Times New Roman"/>
              <a:buChar char="●"/>
            </a:pPr>
            <a:r>
              <a:rPr lang="ar" sz="900">
                <a:solidFill>
                  <a:srgbClr val="B7B7B7"/>
                </a:solidFill>
                <a:latin typeface="Times New Roman"/>
                <a:ea typeface="Times New Roman"/>
                <a:cs typeface="Times New Roman"/>
                <a:sym typeface="Times New Roman"/>
              </a:rPr>
              <a:t>Lies adjacent to the ICA (internal carotid artery).</a:t>
            </a:r>
            <a:endParaRPr sz="900">
              <a:solidFill>
                <a:srgbClr val="B7B7B7"/>
              </a:solidFill>
              <a:latin typeface="Times New Roman"/>
              <a:ea typeface="Times New Roman"/>
              <a:cs typeface="Times New Roman"/>
              <a:sym typeface="Times New Roman"/>
            </a:endParaRPr>
          </a:p>
          <a:p>
            <a:pPr indent="-285750" lvl="0" marL="457200" rtl="0" algn="l">
              <a:spcBef>
                <a:spcPts val="0"/>
              </a:spcBef>
              <a:spcAft>
                <a:spcPts val="0"/>
              </a:spcAft>
              <a:buClr>
                <a:srgbClr val="6AA84F"/>
              </a:buClr>
              <a:buSzPts val="900"/>
              <a:buFont typeface="Times New Roman"/>
              <a:buChar char="●"/>
            </a:pPr>
            <a:r>
              <a:rPr lang="ar" sz="900">
                <a:solidFill>
                  <a:srgbClr val="6AA84F"/>
                </a:solidFill>
                <a:latin typeface="Times New Roman"/>
                <a:ea typeface="Times New Roman"/>
                <a:cs typeface="Times New Roman"/>
                <a:sym typeface="Times New Roman"/>
              </a:rPr>
              <a:t>Normally always closed. But in case of: Yawning, eating, Swallowing (When you swallow sometimes your ear make sound this is ET) → the ET open up by salpingopharyngeus muscle &amp; Tensor tympani</a:t>
            </a:r>
            <a:endParaRPr sz="900">
              <a:solidFill>
                <a:srgbClr val="6AA84F"/>
              </a:solidFill>
              <a:latin typeface="Times New Roman"/>
              <a:ea typeface="Times New Roman"/>
              <a:cs typeface="Times New Roman"/>
              <a:sym typeface="Times New Roman"/>
            </a:endParaRPr>
          </a:p>
          <a:p>
            <a:pPr indent="-285750" lvl="0" marL="457200" rtl="0" algn="l">
              <a:spcBef>
                <a:spcPts val="0"/>
              </a:spcBef>
              <a:spcAft>
                <a:spcPts val="0"/>
              </a:spcAft>
              <a:buClr>
                <a:srgbClr val="B7B7B7"/>
              </a:buClr>
              <a:buSzPts val="900"/>
              <a:buFont typeface="Times New Roman"/>
              <a:buChar char="●"/>
            </a:pPr>
            <a:r>
              <a:rPr lang="ar" sz="900">
                <a:solidFill>
                  <a:srgbClr val="B7B7B7"/>
                </a:solidFill>
                <a:latin typeface="Times New Roman"/>
                <a:ea typeface="Times New Roman"/>
                <a:cs typeface="Times New Roman"/>
                <a:sym typeface="Times New Roman"/>
              </a:rPr>
              <a:t>when you are at the plane and have URTI, and the pilot landed very fast .so what can we do ? chew, steroid or atropine spary ( decongesta when you are at the plane and have URTI,and the pilot landed very fast .so what can we do ? chew, steroid or atropine </a:t>
            </a:r>
            <a:r>
              <a:rPr lang="ar" sz="900">
                <a:solidFill>
                  <a:srgbClr val="B7B7B7"/>
                </a:solidFill>
                <a:latin typeface="Times New Roman"/>
                <a:ea typeface="Times New Roman"/>
                <a:cs typeface="Times New Roman"/>
                <a:sym typeface="Times New Roman"/>
              </a:rPr>
              <a:t>spray</a:t>
            </a:r>
            <a:r>
              <a:rPr lang="ar" sz="900">
                <a:solidFill>
                  <a:srgbClr val="B7B7B7"/>
                </a:solidFill>
                <a:latin typeface="Times New Roman"/>
                <a:ea typeface="Times New Roman"/>
                <a:cs typeface="Times New Roman"/>
                <a:sym typeface="Times New Roman"/>
              </a:rPr>
              <a:t> ( decongestant nt)</a:t>
            </a:r>
            <a:endParaRPr sz="900">
              <a:solidFill>
                <a:srgbClr val="B7B7B7"/>
              </a:solidFill>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Is the conduit through which air is exchanged between the middle ear space and upper aerodigestive tract.</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open at torus tubarius .</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Parts of Eustachian Tube:</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Proximal 1/3 is bone.</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distal 2/3 is fibrocartilaginous, That is collapsed at rest</a:t>
            </a:r>
            <a:endParaRPr sz="1000">
              <a:latin typeface="Times New Roman"/>
              <a:ea typeface="Times New Roman"/>
              <a:cs typeface="Times New Roman"/>
              <a:sym typeface="Times New Roman"/>
            </a:endParaRPr>
          </a:p>
          <a:p>
            <a:pPr indent="-285750" lvl="0" marL="457200" rtl="0" algn="l">
              <a:spcBef>
                <a:spcPts val="0"/>
              </a:spcBef>
              <a:spcAft>
                <a:spcPts val="0"/>
              </a:spcAft>
              <a:buClr>
                <a:srgbClr val="B7B7B7"/>
              </a:buClr>
              <a:buSzPts val="900"/>
              <a:buFont typeface="Times New Roman"/>
              <a:buChar char="-"/>
            </a:pPr>
            <a:r>
              <a:rPr lang="ar" sz="900">
                <a:solidFill>
                  <a:srgbClr val="B7B7B7"/>
                </a:solidFill>
                <a:latin typeface="Times New Roman"/>
                <a:ea typeface="Times New Roman"/>
                <a:cs typeface="Times New Roman"/>
                <a:sym typeface="Times New Roman"/>
              </a:rPr>
              <a:t>Junction between 2 parts is isthmus, narrowest part of the tube.</a:t>
            </a:r>
            <a:endParaRPr sz="900">
              <a:solidFill>
                <a:srgbClr val="B7B7B7"/>
              </a:solidFill>
              <a:latin typeface="Times New Roman"/>
              <a:ea typeface="Times New Roman"/>
              <a:cs typeface="Times New Roman"/>
              <a:sym typeface="Times New Roman"/>
            </a:endParaRPr>
          </a:p>
        </p:txBody>
      </p:sp>
      <p:pic>
        <p:nvPicPr>
          <p:cNvPr id="115" name="Google Shape;115;p17"/>
          <p:cNvPicPr preferRelativeResize="0"/>
          <p:nvPr/>
        </p:nvPicPr>
        <p:blipFill rotWithShape="1">
          <a:blip r:embed="rId6">
            <a:alphaModFix/>
          </a:blip>
          <a:srcRect b="17945" l="0" r="0" t="0"/>
          <a:stretch/>
        </p:blipFill>
        <p:spPr>
          <a:xfrm>
            <a:off x="3447950" y="5638825"/>
            <a:ext cx="963900" cy="790957"/>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9" name="Shape 119"/>
        <p:cNvGrpSpPr/>
        <p:nvPr/>
      </p:nvGrpSpPr>
      <p:grpSpPr>
        <a:xfrm>
          <a:off x="0" y="0"/>
          <a:ext cx="0" cy="0"/>
          <a:chOff x="0" y="0"/>
          <a:chExt cx="0" cy="0"/>
        </a:xfrm>
      </p:grpSpPr>
      <p:sp>
        <p:nvSpPr>
          <p:cNvPr id="120" name="Google Shape;120;p18"/>
          <p:cNvSpPr txBox="1"/>
          <p:nvPr>
            <p:ph idx="12" type="sldNum"/>
          </p:nvPr>
        </p:nvSpPr>
        <p:spPr>
          <a:xfrm>
            <a:off x="4378475" y="6661546"/>
            <a:ext cx="2859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121" name="Google Shape;121;p18"/>
          <p:cNvSpPr txBox="1"/>
          <p:nvPr/>
        </p:nvSpPr>
        <p:spPr>
          <a:xfrm>
            <a:off x="19050" y="64525"/>
            <a:ext cx="4700700" cy="2414700"/>
          </a:xfrm>
          <a:prstGeom prst="rect">
            <a:avLst/>
          </a:prstGeom>
          <a:noFill/>
          <a:ln cap="flat" cmpd="sng" w="9525">
            <a:solidFill>
              <a:srgbClr val="8ABDED"/>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ar" sz="1000">
                <a:latin typeface="Times New Roman"/>
                <a:ea typeface="Times New Roman"/>
                <a:cs typeface="Times New Roman"/>
                <a:sym typeface="Times New Roman"/>
              </a:rPr>
              <a:t>Physiology of Eustachian tube:</a:t>
            </a:r>
            <a:endParaRPr sz="1000">
              <a:latin typeface="Times New Roman"/>
              <a:ea typeface="Times New Roman"/>
              <a:cs typeface="Times New Roman"/>
              <a:sym typeface="Times New Roman"/>
            </a:endParaRPr>
          </a:p>
          <a:p>
            <a:pPr indent="-285750" lvl="0" marL="457200" rtl="0" algn="l">
              <a:spcBef>
                <a:spcPts val="0"/>
              </a:spcBef>
              <a:spcAft>
                <a:spcPts val="0"/>
              </a:spcAft>
              <a:buSzPts val="900"/>
              <a:buFont typeface="Times New Roman"/>
              <a:buChar char="●"/>
            </a:pPr>
            <a:r>
              <a:rPr lang="ar" sz="1000">
                <a:latin typeface="Times New Roman"/>
                <a:ea typeface="Times New Roman"/>
                <a:cs typeface="Times New Roman"/>
                <a:sym typeface="Times New Roman"/>
              </a:rPr>
              <a:t>Protection, Drainage, Ventilation </a:t>
            </a:r>
            <a:r>
              <a:rPr lang="ar" sz="900">
                <a:solidFill>
                  <a:srgbClr val="6AA84F"/>
                </a:solidFill>
                <a:latin typeface="Times New Roman"/>
                <a:ea typeface="Times New Roman"/>
                <a:cs typeface="Times New Roman"/>
                <a:sym typeface="Times New Roman"/>
              </a:rPr>
              <a:t>“air entry” (most important function): The tube </a:t>
            </a:r>
            <a:r>
              <a:rPr lang="ar" sz="900">
                <a:solidFill>
                  <a:srgbClr val="6AA84F"/>
                </a:solidFill>
                <a:latin typeface="Times New Roman"/>
                <a:ea typeface="Times New Roman"/>
                <a:cs typeface="Times New Roman"/>
                <a:sym typeface="Times New Roman"/>
              </a:rPr>
              <a:t>protect from</a:t>
            </a:r>
            <a:r>
              <a:rPr lang="ar" sz="900">
                <a:solidFill>
                  <a:srgbClr val="6AA84F"/>
                </a:solidFill>
                <a:latin typeface="Times New Roman"/>
                <a:ea typeface="Times New Roman"/>
                <a:cs typeface="Times New Roman"/>
                <a:sym typeface="Times New Roman"/>
              </a:rPr>
              <a:t> anything comes from the nasopharynx to go to the middle ear</a:t>
            </a:r>
            <a:endParaRPr sz="900">
              <a:solidFill>
                <a:srgbClr val="6AA84F"/>
              </a:solidFill>
              <a:latin typeface="Times New Roman"/>
              <a:ea typeface="Times New Roman"/>
              <a:cs typeface="Times New Roman"/>
              <a:sym typeface="Times New Roman"/>
            </a:endParaRPr>
          </a:p>
          <a:p>
            <a:pPr indent="-285750" lvl="0" marL="457200" rtl="0" algn="l">
              <a:spcBef>
                <a:spcPts val="0"/>
              </a:spcBef>
              <a:spcAft>
                <a:spcPts val="0"/>
              </a:spcAft>
              <a:buClr>
                <a:srgbClr val="B7B7B7"/>
              </a:buClr>
              <a:buSzPts val="900"/>
              <a:buFont typeface="Times New Roman"/>
              <a:buChar char="●"/>
            </a:pPr>
            <a:r>
              <a:rPr lang="ar" sz="900">
                <a:solidFill>
                  <a:srgbClr val="B7B7B7"/>
                </a:solidFill>
                <a:latin typeface="Times New Roman"/>
                <a:ea typeface="Times New Roman"/>
                <a:cs typeface="Times New Roman"/>
                <a:sym typeface="Times New Roman"/>
              </a:rPr>
              <a:t>Opens actively by contraction of tensor veli palatine and passively by contraction of levator veli palatine (it releases the tension in tubal cartilage).</a:t>
            </a:r>
            <a:endParaRPr sz="900">
              <a:solidFill>
                <a:srgbClr val="B7B7B7"/>
              </a:solidFill>
              <a:latin typeface="Times New Roman"/>
              <a:ea typeface="Times New Roman"/>
              <a:cs typeface="Times New Roman"/>
              <a:sym typeface="Times New Roman"/>
            </a:endParaRPr>
          </a:p>
          <a:p>
            <a:pPr indent="-285750" lvl="0" marL="457200" rtl="0" algn="l">
              <a:spcBef>
                <a:spcPts val="0"/>
              </a:spcBef>
              <a:spcAft>
                <a:spcPts val="0"/>
              </a:spcAft>
              <a:buClr>
                <a:srgbClr val="B7B7B7"/>
              </a:buClr>
              <a:buSzPts val="900"/>
              <a:buFont typeface="Times New Roman"/>
              <a:buChar char="●"/>
            </a:pPr>
            <a:r>
              <a:rPr lang="ar" sz="900">
                <a:solidFill>
                  <a:srgbClr val="B7B7B7"/>
                </a:solidFill>
                <a:latin typeface="Times New Roman"/>
                <a:ea typeface="Times New Roman"/>
                <a:cs typeface="Times New Roman"/>
                <a:sym typeface="Times New Roman"/>
              </a:rPr>
              <a:t>Closed by elastic recoil of elastin hinge + deforming force of Ostmann’s fat pad.</a:t>
            </a:r>
            <a:endParaRPr sz="900">
              <a:solidFill>
                <a:srgbClr val="B7B7B7"/>
              </a:solidFill>
              <a:latin typeface="Times New Roman"/>
              <a:ea typeface="Times New Roman"/>
              <a:cs typeface="Times New Roman"/>
              <a:sym typeface="Times New Roman"/>
            </a:endParaRPr>
          </a:p>
          <a:p>
            <a:pPr indent="-285750" lvl="0" marL="457200" rtl="0" algn="l">
              <a:spcBef>
                <a:spcPts val="0"/>
              </a:spcBef>
              <a:spcAft>
                <a:spcPts val="0"/>
              </a:spcAft>
              <a:buClr>
                <a:srgbClr val="6AA84F"/>
              </a:buClr>
              <a:buSzPts val="900"/>
              <a:buFont typeface="Times New Roman"/>
              <a:buChar char="●"/>
            </a:pPr>
            <a:r>
              <a:rPr lang="ar" sz="900">
                <a:solidFill>
                  <a:srgbClr val="6AA84F"/>
                </a:solidFill>
                <a:latin typeface="Times New Roman"/>
                <a:ea typeface="Times New Roman"/>
                <a:cs typeface="Times New Roman"/>
                <a:sym typeface="Times New Roman"/>
              </a:rPr>
              <a:t>The tube permits aeration of the middle ear and if it is obstructed fluid may accumulate in the middle ear causing deafness.</a:t>
            </a:r>
            <a:endParaRPr sz="900">
              <a:solidFill>
                <a:srgbClr val="6AA84F"/>
              </a:solidFill>
              <a:latin typeface="Times New Roman"/>
              <a:ea typeface="Times New Roman"/>
              <a:cs typeface="Times New Roman"/>
              <a:sym typeface="Times New Roman"/>
            </a:endParaRPr>
          </a:p>
          <a:p>
            <a:pPr indent="-285750" lvl="0" marL="457200" rtl="0" algn="l">
              <a:spcBef>
                <a:spcPts val="0"/>
              </a:spcBef>
              <a:spcAft>
                <a:spcPts val="0"/>
              </a:spcAft>
              <a:buClr>
                <a:srgbClr val="B7B7B7"/>
              </a:buClr>
              <a:buSzPts val="900"/>
              <a:buFont typeface="Times New Roman"/>
              <a:buChar char="●"/>
            </a:pPr>
            <a:r>
              <a:rPr lang="ar" sz="900">
                <a:solidFill>
                  <a:srgbClr val="B7B7B7"/>
                </a:solidFill>
                <a:latin typeface="Times New Roman"/>
                <a:ea typeface="Times New Roman"/>
                <a:cs typeface="Times New Roman"/>
                <a:sym typeface="Times New Roman"/>
              </a:rPr>
              <a:t>The tube equalizes the air pressure during breathing with the external environment</a:t>
            </a:r>
            <a:endParaRPr sz="900">
              <a:solidFill>
                <a:srgbClr val="B7B7B7"/>
              </a:solidFill>
              <a:latin typeface="Times New Roman"/>
              <a:ea typeface="Times New Roman"/>
              <a:cs typeface="Times New Roman"/>
              <a:sym typeface="Times New Roman"/>
            </a:endParaRPr>
          </a:p>
          <a:p>
            <a:pPr indent="-285750" lvl="0" marL="457200" rtl="0" algn="l">
              <a:spcBef>
                <a:spcPts val="0"/>
              </a:spcBef>
              <a:spcAft>
                <a:spcPts val="0"/>
              </a:spcAft>
              <a:buClr>
                <a:srgbClr val="B7B7B7"/>
              </a:buClr>
              <a:buSzPts val="900"/>
              <a:buFont typeface="Times New Roman"/>
              <a:buChar char="●"/>
            </a:pPr>
            <a:r>
              <a:rPr lang="ar" sz="900">
                <a:solidFill>
                  <a:srgbClr val="B7B7B7"/>
                </a:solidFill>
                <a:latin typeface="Times New Roman"/>
                <a:ea typeface="Times New Roman"/>
                <a:cs typeface="Times New Roman"/>
                <a:sym typeface="Times New Roman"/>
              </a:rPr>
              <a:t>علشان كذا لما تهبط الطیارة یكون الضغط عالي فنحاول نقلله عن طریق العملیات الي تفتح الانبوب هذا منها (Valsalva(</a:t>
            </a:r>
            <a:endParaRPr sz="900">
              <a:solidFill>
                <a:srgbClr val="B7B7B7"/>
              </a:solidFill>
              <a:latin typeface="Times New Roman"/>
              <a:ea typeface="Times New Roman"/>
              <a:cs typeface="Times New Roman"/>
              <a:sym typeface="Times New Roman"/>
            </a:endParaRPr>
          </a:p>
          <a:p>
            <a:pPr indent="-285750" lvl="0" marL="457200" rtl="0" algn="l">
              <a:spcBef>
                <a:spcPts val="0"/>
              </a:spcBef>
              <a:spcAft>
                <a:spcPts val="0"/>
              </a:spcAft>
              <a:buClr>
                <a:srgbClr val="B7B7B7"/>
              </a:buClr>
              <a:buSzPts val="900"/>
              <a:buFont typeface="Times New Roman"/>
              <a:buChar char="●"/>
            </a:pPr>
            <a:r>
              <a:rPr lang="ar" sz="900">
                <a:solidFill>
                  <a:srgbClr val="FF0000"/>
                </a:solidFill>
                <a:latin typeface="Times New Roman"/>
                <a:ea typeface="Times New Roman"/>
                <a:cs typeface="Times New Roman"/>
                <a:sym typeface="Times New Roman"/>
              </a:rPr>
              <a:t>The tube is shorter, wider and more horizontal in the infant than in the adult</a:t>
            </a:r>
            <a:r>
              <a:rPr lang="ar" sz="900">
                <a:solidFill>
                  <a:srgbClr val="B7B7B7"/>
                </a:solidFill>
                <a:latin typeface="Times New Roman"/>
                <a:ea typeface="Times New Roman"/>
                <a:cs typeface="Times New Roman"/>
                <a:sym typeface="Times New Roman"/>
              </a:rPr>
              <a:t>.</a:t>
            </a:r>
            <a:endParaRPr sz="900">
              <a:solidFill>
                <a:srgbClr val="B7B7B7"/>
              </a:solidFill>
              <a:latin typeface="Times New Roman"/>
              <a:ea typeface="Times New Roman"/>
              <a:cs typeface="Times New Roman"/>
              <a:sym typeface="Times New Roman"/>
            </a:endParaRPr>
          </a:p>
          <a:p>
            <a:pPr indent="-285750" lvl="0" marL="457200" rtl="0" algn="l">
              <a:spcBef>
                <a:spcPts val="0"/>
              </a:spcBef>
              <a:spcAft>
                <a:spcPts val="0"/>
              </a:spcAft>
              <a:buClr>
                <a:srgbClr val="6AA84F"/>
              </a:buClr>
              <a:buSzPts val="900"/>
              <a:buFont typeface="Times New Roman"/>
              <a:buChar char="●"/>
            </a:pPr>
            <a:r>
              <a:rPr lang="ar" sz="900">
                <a:solidFill>
                  <a:srgbClr val="6AA84F"/>
                </a:solidFill>
                <a:latin typeface="Times New Roman"/>
                <a:ea typeface="Times New Roman"/>
                <a:cs typeface="Times New Roman"/>
                <a:sym typeface="Times New Roman"/>
              </a:rPr>
              <a:t>Secretions or food may enter the tympanic cavity more easily when the baby is supine particularly during feeding.</a:t>
            </a:r>
            <a:endParaRPr sz="900">
              <a:solidFill>
                <a:srgbClr val="6AA84F"/>
              </a:solidFill>
              <a:latin typeface="Times New Roman"/>
              <a:ea typeface="Times New Roman"/>
              <a:cs typeface="Times New Roman"/>
              <a:sym typeface="Times New Roman"/>
            </a:endParaRPr>
          </a:p>
          <a:p>
            <a:pPr indent="-285750" lvl="0" marL="457200" rtl="0" algn="l">
              <a:spcBef>
                <a:spcPts val="0"/>
              </a:spcBef>
              <a:spcAft>
                <a:spcPts val="0"/>
              </a:spcAft>
              <a:buClr>
                <a:srgbClr val="B7B7B7"/>
              </a:buClr>
              <a:buSzPts val="900"/>
              <a:buFont typeface="Times New Roman"/>
              <a:buChar char="●"/>
            </a:pPr>
            <a:r>
              <a:rPr lang="ar" sz="900">
                <a:solidFill>
                  <a:srgbClr val="6AA84F"/>
                </a:solidFill>
                <a:latin typeface="Times New Roman"/>
                <a:ea typeface="Times New Roman"/>
                <a:cs typeface="Times New Roman"/>
                <a:sym typeface="Times New Roman"/>
              </a:rPr>
              <a:t>The tube is normally closed and opens on swallowing because of movement of the muscles of the palate. This movement is impaired in cleft palate children who often</a:t>
            </a:r>
            <a:r>
              <a:rPr lang="ar" sz="900">
                <a:solidFill>
                  <a:srgbClr val="B7B7B7"/>
                </a:solidFill>
                <a:latin typeface="Times New Roman"/>
                <a:ea typeface="Times New Roman"/>
                <a:cs typeface="Times New Roman"/>
                <a:sym typeface="Times New Roman"/>
              </a:rPr>
              <a:t> </a:t>
            </a:r>
            <a:r>
              <a:rPr lang="ar" sz="900">
                <a:solidFill>
                  <a:srgbClr val="6AA84F"/>
                </a:solidFill>
                <a:latin typeface="Times New Roman"/>
                <a:ea typeface="Times New Roman"/>
                <a:cs typeface="Times New Roman"/>
                <a:sym typeface="Times New Roman"/>
              </a:rPr>
              <a:t>develop accumulation of middle-ear fluid (otitis media with effusion).</a:t>
            </a:r>
            <a:endParaRPr sz="900">
              <a:solidFill>
                <a:srgbClr val="6AA84F"/>
              </a:solidFill>
              <a:latin typeface="Times New Roman"/>
              <a:ea typeface="Times New Roman"/>
              <a:cs typeface="Times New Roman"/>
              <a:sym typeface="Times New Roman"/>
            </a:endParaRPr>
          </a:p>
        </p:txBody>
      </p:sp>
      <p:sp>
        <p:nvSpPr>
          <p:cNvPr id="122" name="Google Shape;122;p18"/>
          <p:cNvSpPr txBox="1"/>
          <p:nvPr/>
        </p:nvSpPr>
        <p:spPr>
          <a:xfrm>
            <a:off x="42875" y="2564825"/>
            <a:ext cx="4677000" cy="3569400"/>
          </a:xfrm>
          <a:prstGeom prst="rect">
            <a:avLst/>
          </a:prstGeom>
          <a:noFill/>
          <a:ln cap="flat" cmpd="sng" w="9525">
            <a:solidFill>
              <a:srgbClr val="B6D7A8"/>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 Tympanic cavity (Middle ear cavity):</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 </a:t>
            </a:r>
            <a:r>
              <a:rPr lang="ar" sz="900">
                <a:solidFill>
                  <a:srgbClr val="6AA84F"/>
                </a:solidFill>
                <a:latin typeface="Times New Roman"/>
                <a:ea typeface="Times New Roman"/>
                <a:cs typeface="Times New Roman"/>
                <a:sym typeface="Times New Roman"/>
              </a:rPr>
              <a:t>Contents of tympanic cavity: (roof, floor, anterior wall, posterior wall, lateral wall, medial wall)</a:t>
            </a:r>
            <a:endParaRPr sz="9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6AA84F"/>
                </a:solidFill>
                <a:latin typeface="Times New Roman"/>
                <a:ea typeface="Times New Roman"/>
                <a:cs typeface="Times New Roman"/>
                <a:sym typeface="Times New Roman"/>
              </a:rPr>
              <a:t>○ Ossicles: the malleus, incus and stapes (The smallest bones in the body)</a:t>
            </a:r>
            <a:endParaRPr sz="9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 Intratympanic muscles: Tensor tympani , Stapedius 3 4</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 </a:t>
            </a:r>
            <a:r>
              <a:rPr lang="ar" sz="900">
                <a:solidFill>
                  <a:srgbClr val="6AA84F"/>
                </a:solidFill>
                <a:latin typeface="Times New Roman"/>
                <a:ea typeface="Times New Roman"/>
                <a:cs typeface="Times New Roman"/>
                <a:sym typeface="Times New Roman"/>
              </a:rPr>
              <a:t>nerves: Chorda tympanim, Tympanic plexus</a:t>
            </a:r>
            <a:r>
              <a:rPr lang="ar" sz="900">
                <a:solidFill>
                  <a:srgbClr val="B7B7B7"/>
                </a:solidFill>
                <a:latin typeface="Times New Roman"/>
                <a:ea typeface="Times New Roman"/>
                <a:cs typeface="Times New Roman"/>
                <a:sym typeface="Times New Roman"/>
              </a:rPr>
              <a:t>.</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 </a:t>
            </a:r>
            <a:r>
              <a:rPr lang="ar" sz="900">
                <a:solidFill>
                  <a:srgbClr val="6AA84F"/>
                </a:solidFill>
                <a:latin typeface="Times New Roman"/>
                <a:ea typeface="Times New Roman"/>
                <a:cs typeface="Times New Roman"/>
                <a:sym typeface="Times New Roman"/>
              </a:rPr>
              <a:t>stapedius is stronger but they will help each other, if we don't have those two muscle well will all have noise trauma. once you have very strong voice / loudness or frequency higher that 60-70dp, those muscles will contract to prevent the extra-sound from going inside the ear and harm it في الأعراس لما تخلص نسمع صوت طنین هنا بدت تتأثر التینسور تحاول تمسك بس للأسف ارتخت في النهای</a:t>
            </a:r>
            <a:r>
              <a:rPr lang="ar" sz="900">
                <a:solidFill>
                  <a:srgbClr val="6AA84F"/>
                </a:solidFill>
                <a:latin typeface="Times New Roman"/>
                <a:ea typeface="Times New Roman"/>
                <a:cs typeface="Times New Roman"/>
                <a:sym typeface="Times New Roman"/>
              </a:rPr>
              <a:t>ة</a:t>
            </a:r>
            <a:endParaRPr sz="9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 The neck of Stapes receives the insertion of stapedius muscle. Contraction of the stapedius muscle restrict the movement of the stapes (this is considered as a physiologic reflex that protects the inner ear from very loud sounds (Attenuation reflex). - Neck of Malleus receives the insertion of Tensor tympani muscle.</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 Epitympanum: area above the tympanic membrane is the place where the most acquired cholesteatoma happens because the pars flaccida is here, so when retraction happens this is the first place to get affected called: Prussak's Space.</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 Mesotympanum: area adjust to tympanic membrane, the one we see it once we open tympanic membrane.</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 Hypotympanum: area below the tympanic membrane</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 </a:t>
            </a:r>
            <a:r>
              <a:rPr lang="ar" sz="900">
                <a:solidFill>
                  <a:srgbClr val="6AA84F"/>
                </a:solidFill>
                <a:latin typeface="Times New Roman"/>
                <a:ea typeface="Times New Roman"/>
                <a:cs typeface="Times New Roman"/>
                <a:sym typeface="Times New Roman"/>
              </a:rPr>
              <a:t>Nerve supply:</a:t>
            </a:r>
            <a:endParaRPr sz="9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6AA84F"/>
                </a:solidFill>
                <a:latin typeface="Times New Roman"/>
                <a:ea typeface="Times New Roman"/>
                <a:cs typeface="Times New Roman"/>
                <a:sym typeface="Times New Roman"/>
              </a:rPr>
              <a:t>○ Sensory nerve supply of the middle ear mucosa:</a:t>
            </a:r>
            <a:endParaRPr sz="9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6AA84F"/>
                </a:solidFill>
                <a:latin typeface="Times New Roman"/>
                <a:ea typeface="Times New Roman"/>
                <a:cs typeface="Times New Roman"/>
                <a:sym typeface="Times New Roman"/>
              </a:rPr>
              <a:t>■ Tympanic branch of the glossopharyngeal nerve.</a:t>
            </a:r>
            <a:endParaRPr sz="9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6AA84F"/>
                </a:solidFill>
                <a:latin typeface="Times New Roman"/>
                <a:ea typeface="Times New Roman"/>
                <a:cs typeface="Times New Roman"/>
                <a:sym typeface="Times New Roman"/>
              </a:rPr>
              <a:t>■ Auriculotemporal branch of the trigeminal nerve.</a:t>
            </a:r>
            <a:endParaRPr sz="9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6AA84F"/>
                </a:solidFill>
                <a:latin typeface="Times New Roman"/>
                <a:ea typeface="Times New Roman"/>
                <a:cs typeface="Times New Roman"/>
                <a:sym typeface="Times New Roman"/>
              </a:rPr>
              <a:t>○ Motor nerve supply of the middle ear muscles:</a:t>
            </a:r>
            <a:endParaRPr sz="9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6AA84F"/>
                </a:solidFill>
                <a:latin typeface="Times New Roman"/>
                <a:ea typeface="Times New Roman"/>
                <a:cs typeface="Times New Roman"/>
                <a:sym typeface="Times New Roman"/>
              </a:rPr>
              <a:t>■ Stapedius muscle supplied by the stapedial branch of the facial nerve.</a:t>
            </a:r>
            <a:endParaRPr sz="9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6AA84F"/>
                </a:solidFill>
                <a:latin typeface="Times New Roman"/>
                <a:ea typeface="Times New Roman"/>
                <a:cs typeface="Times New Roman"/>
                <a:sym typeface="Times New Roman"/>
              </a:rPr>
              <a:t>■ Tensor tympani muscle supplied by the mandibular division of the trigeminal nerve.</a:t>
            </a:r>
            <a:endParaRPr sz="900">
              <a:solidFill>
                <a:srgbClr val="6AA84F"/>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6" name="Shape 126"/>
        <p:cNvGrpSpPr/>
        <p:nvPr/>
      </p:nvGrpSpPr>
      <p:grpSpPr>
        <a:xfrm>
          <a:off x="0" y="0"/>
          <a:ext cx="0" cy="0"/>
          <a:chOff x="0" y="0"/>
          <a:chExt cx="0" cy="0"/>
        </a:xfrm>
      </p:grpSpPr>
      <p:sp>
        <p:nvSpPr>
          <p:cNvPr id="127" name="Google Shape;127;p19"/>
          <p:cNvSpPr txBox="1"/>
          <p:nvPr>
            <p:ph idx="12" type="sldNum"/>
          </p:nvPr>
        </p:nvSpPr>
        <p:spPr>
          <a:xfrm>
            <a:off x="4378475" y="6661546"/>
            <a:ext cx="2859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128" name="Google Shape;128;p19"/>
          <p:cNvSpPr txBox="1"/>
          <p:nvPr/>
        </p:nvSpPr>
        <p:spPr>
          <a:xfrm>
            <a:off x="42750" y="50225"/>
            <a:ext cx="4677000" cy="2578800"/>
          </a:xfrm>
          <a:prstGeom prst="rect">
            <a:avLst/>
          </a:prstGeom>
          <a:noFill/>
          <a:ln cap="flat" cmpd="sng" w="19050">
            <a:solidFill>
              <a:srgbClr val="B6D7A8"/>
            </a:solidFill>
            <a:prstDash val="dot"/>
            <a:round/>
            <a:headEnd len="sm" w="sm" type="none"/>
            <a:tailEnd len="sm" w="sm" type="none"/>
          </a:ln>
        </p:spPr>
        <p:txBody>
          <a:bodyPr anchorCtr="0" anchor="ctr" bIns="91425" lIns="91425" spcFirstLastPara="1" rIns="91425" wrap="square" tIns="91425">
            <a:noAutofit/>
          </a:bodyPr>
          <a:lstStyle/>
          <a:p>
            <a:pPr indent="-285750" lvl="0" marL="457200" rtl="0" algn="l">
              <a:spcBef>
                <a:spcPts val="0"/>
              </a:spcBef>
              <a:spcAft>
                <a:spcPts val="0"/>
              </a:spcAft>
              <a:buClr>
                <a:srgbClr val="6AA84F"/>
              </a:buClr>
              <a:buSzPts val="900"/>
              <a:buFont typeface="Times New Roman"/>
              <a:buChar char="◄"/>
            </a:pPr>
            <a:r>
              <a:rPr lang="ar" sz="900">
                <a:solidFill>
                  <a:srgbClr val="6AA84F"/>
                </a:solidFill>
                <a:latin typeface="Times New Roman"/>
                <a:ea typeface="Times New Roman"/>
                <a:cs typeface="Times New Roman"/>
                <a:sym typeface="Times New Roman"/>
              </a:rPr>
              <a:t>Clinical importance of walls of middle ear:</a:t>
            </a:r>
            <a:endParaRPr sz="900">
              <a:solidFill>
                <a:srgbClr val="6AA84F"/>
              </a:solidFill>
              <a:latin typeface="Times New Roman"/>
              <a:ea typeface="Times New Roman"/>
              <a:cs typeface="Times New Roman"/>
              <a:sym typeface="Times New Roman"/>
            </a:endParaRPr>
          </a:p>
          <a:p>
            <a:pPr indent="-285750" lvl="0" marL="457200" rtl="0" algn="l">
              <a:spcBef>
                <a:spcPts val="0"/>
              </a:spcBef>
              <a:spcAft>
                <a:spcPts val="0"/>
              </a:spcAft>
              <a:buClr>
                <a:srgbClr val="6AA84F"/>
              </a:buClr>
              <a:buSzPts val="900"/>
              <a:buFont typeface="Times New Roman"/>
              <a:buChar char="●"/>
            </a:pPr>
            <a:r>
              <a:rPr lang="ar" sz="900">
                <a:solidFill>
                  <a:srgbClr val="6AA84F"/>
                </a:solidFill>
                <a:latin typeface="Times New Roman"/>
                <a:ea typeface="Times New Roman"/>
                <a:cs typeface="Times New Roman"/>
                <a:sym typeface="Times New Roman"/>
              </a:rPr>
              <a:t>Fracture of temporal bone (roof of middle ear cavity) will be presented by either CSF otorrhea or rhinorrhea.</a:t>
            </a:r>
            <a:endParaRPr sz="900">
              <a:solidFill>
                <a:srgbClr val="6AA84F"/>
              </a:solidFill>
              <a:latin typeface="Times New Roman"/>
              <a:ea typeface="Times New Roman"/>
              <a:cs typeface="Times New Roman"/>
              <a:sym typeface="Times New Roman"/>
            </a:endParaRPr>
          </a:p>
          <a:p>
            <a:pPr indent="-285750" lvl="0" marL="457200" rtl="0" algn="l">
              <a:spcBef>
                <a:spcPts val="0"/>
              </a:spcBef>
              <a:spcAft>
                <a:spcPts val="0"/>
              </a:spcAft>
              <a:buClr>
                <a:srgbClr val="6AA84F"/>
              </a:buClr>
              <a:buSzPts val="900"/>
              <a:buFont typeface="Times New Roman"/>
              <a:buChar char="●"/>
            </a:pPr>
            <a:r>
              <a:rPr lang="ar" sz="900">
                <a:solidFill>
                  <a:srgbClr val="6AA84F"/>
                </a:solidFill>
                <a:latin typeface="Times New Roman"/>
                <a:ea typeface="Times New Roman"/>
                <a:cs typeface="Times New Roman"/>
                <a:sym typeface="Times New Roman"/>
              </a:rPr>
              <a:t>Lateral sinus thrombosis secondary to otitis media (posterior wall).</a:t>
            </a:r>
            <a:endParaRPr sz="900">
              <a:solidFill>
                <a:srgbClr val="6AA84F"/>
              </a:solidFill>
              <a:latin typeface="Times New Roman"/>
              <a:ea typeface="Times New Roman"/>
              <a:cs typeface="Times New Roman"/>
              <a:sym typeface="Times New Roman"/>
            </a:endParaRPr>
          </a:p>
          <a:p>
            <a:pPr indent="-285750" lvl="0" marL="457200" rtl="0" algn="l">
              <a:spcBef>
                <a:spcPts val="0"/>
              </a:spcBef>
              <a:spcAft>
                <a:spcPts val="0"/>
              </a:spcAft>
              <a:buClr>
                <a:srgbClr val="6AA84F"/>
              </a:buClr>
              <a:buSzPts val="900"/>
              <a:buFont typeface="Times New Roman"/>
              <a:buChar char="-"/>
            </a:pPr>
            <a:r>
              <a:rPr lang="ar" sz="900">
                <a:solidFill>
                  <a:srgbClr val="6AA84F"/>
                </a:solidFill>
                <a:latin typeface="Times New Roman"/>
                <a:ea typeface="Times New Roman"/>
                <a:cs typeface="Times New Roman"/>
                <a:sym typeface="Times New Roman"/>
              </a:rPr>
              <a:t>The middle cranial fossa of the brain is separated from the middle ear by the tegmen tympani.</a:t>
            </a:r>
            <a:endParaRPr sz="900">
              <a:solidFill>
                <a:srgbClr val="6AA84F"/>
              </a:solidFill>
              <a:latin typeface="Times New Roman"/>
              <a:ea typeface="Times New Roman"/>
              <a:cs typeface="Times New Roman"/>
              <a:sym typeface="Times New Roman"/>
            </a:endParaRPr>
          </a:p>
          <a:p>
            <a:pPr indent="-285750" lvl="0" marL="457200" rtl="0" algn="l">
              <a:spcBef>
                <a:spcPts val="0"/>
              </a:spcBef>
              <a:spcAft>
                <a:spcPts val="0"/>
              </a:spcAft>
              <a:buClr>
                <a:srgbClr val="6AA84F"/>
              </a:buClr>
              <a:buSzPts val="900"/>
              <a:buFont typeface="Times New Roman"/>
              <a:buChar char="-"/>
            </a:pPr>
            <a:r>
              <a:rPr lang="ar" sz="900">
                <a:solidFill>
                  <a:srgbClr val="6AA84F"/>
                </a:solidFill>
                <a:latin typeface="Times New Roman"/>
                <a:ea typeface="Times New Roman"/>
                <a:cs typeface="Times New Roman"/>
                <a:sym typeface="Times New Roman"/>
              </a:rPr>
              <a:t>1 st turn of the cochlea forms the promontory</a:t>
            </a:r>
            <a:endParaRPr sz="900">
              <a:solidFill>
                <a:srgbClr val="6AA84F"/>
              </a:solidFill>
              <a:latin typeface="Times New Roman"/>
              <a:ea typeface="Times New Roman"/>
              <a:cs typeface="Times New Roman"/>
              <a:sym typeface="Times New Roman"/>
            </a:endParaRPr>
          </a:p>
          <a:p>
            <a:pPr indent="-285750" lvl="0" marL="457200" rtl="0" algn="l">
              <a:spcBef>
                <a:spcPts val="0"/>
              </a:spcBef>
              <a:spcAft>
                <a:spcPts val="0"/>
              </a:spcAft>
              <a:buClr>
                <a:srgbClr val="6AA84F"/>
              </a:buClr>
              <a:buSzPts val="900"/>
              <a:buFont typeface="Times New Roman"/>
              <a:buChar char="-"/>
            </a:pPr>
            <a:r>
              <a:rPr lang="ar" sz="900">
                <a:solidFill>
                  <a:srgbClr val="6AA84F"/>
                </a:solidFill>
                <a:latin typeface="Times New Roman"/>
                <a:ea typeface="Times New Roman"/>
                <a:cs typeface="Times New Roman"/>
                <a:sym typeface="Times New Roman"/>
              </a:rPr>
              <a:t>Chordae tympani is a branch of CN7</a:t>
            </a:r>
            <a:endParaRPr sz="900">
              <a:solidFill>
                <a:srgbClr val="6AA84F"/>
              </a:solidFill>
              <a:latin typeface="Times New Roman"/>
              <a:ea typeface="Times New Roman"/>
              <a:cs typeface="Times New Roman"/>
              <a:sym typeface="Times New Roman"/>
            </a:endParaRPr>
          </a:p>
          <a:p>
            <a:pPr indent="-285750" lvl="0" marL="457200" rtl="0" algn="l">
              <a:spcBef>
                <a:spcPts val="0"/>
              </a:spcBef>
              <a:spcAft>
                <a:spcPts val="0"/>
              </a:spcAft>
              <a:buClr>
                <a:srgbClr val="6AA84F"/>
              </a:buClr>
              <a:buSzPts val="900"/>
              <a:buFont typeface="Times New Roman"/>
              <a:buChar char="-"/>
            </a:pPr>
            <a:r>
              <a:rPr lang="ar" sz="900">
                <a:solidFill>
                  <a:srgbClr val="6AA84F"/>
                </a:solidFill>
                <a:latin typeface="Times New Roman"/>
                <a:ea typeface="Times New Roman"/>
                <a:cs typeface="Times New Roman"/>
                <a:sym typeface="Times New Roman"/>
              </a:rPr>
              <a:t>The canal of the carotid a. doesn’t go into the middle ear but it’s adjacent to it.</a:t>
            </a:r>
            <a:endParaRPr sz="900">
              <a:solidFill>
                <a:srgbClr val="6AA84F"/>
              </a:solidFill>
              <a:latin typeface="Times New Roman"/>
              <a:ea typeface="Times New Roman"/>
              <a:cs typeface="Times New Roman"/>
              <a:sym typeface="Times New Roman"/>
            </a:endParaRPr>
          </a:p>
          <a:p>
            <a:pPr indent="-285750" lvl="0" marL="457200" rtl="0" algn="l">
              <a:spcBef>
                <a:spcPts val="0"/>
              </a:spcBef>
              <a:spcAft>
                <a:spcPts val="0"/>
              </a:spcAft>
              <a:buClr>
                <a:srgbClr val="6AA84F"/>
              </a:buClr>
              <a:buSzPts val="900"/>
              <a:buFont typeface="Times New Roman"/>
              <a:buChar char="-"/>
            </a:pPr>
            <a:r>
              <a:rPr lang="ar" sz="900">
                <a:solidFill>
                  <a:srgbClr val="6AA84F"/>
                </a:solidFill>
                <a:latin typeface="Times New Roman"/>
                <a:ea typeface="Times New Roman"/>
                <a:cs typeface="Times New Roman"/>
                <a:sym typeface="Times New Roman"/>
              </a:rPr>
              <a:t>How many nerves passes through? Facial, Jacobson (branch of 9th CN), chordae tympani. Facial pass on top of the stapes, Jacobson passing through promontory, chorda tympani in the middle ear and supply the inguinal nerve for anterior ⅔ of the tongue.</a:t>
            </a:r>
            <a:endParaRPr sz="900">
              <a:solidFill>
                <a:srgbClr val="6AA84F"/>
              </a:solidFill>
              <a:latin typeface="Times New Roman"/>
              <a:ea typeface="Times New Roman"/>
              <a:cs typeface="Times New Roman"/>
              <a:sym typeface="Times New Roman"/>
            </a:endParaRPr>
          </a:p>
          <a:p>
            <a:pPr indent="-285750" lvl="0" marL="457200" rtl="0" algn="l">
              <a:spcBef>
                <a:spcPts val="0"/>
              </a:spcBef>
              <a:spcAft>
                <a:spcPts val="0"/>
              </a:spcAft>
              <a:buClr>
                <a:srgbClr val="6AA84F"/>
              </a:buClr>
              <a:buSzPts val="900"/>
              <a:buFont typeface="Times New Roman"/>
              <a:buChar char="-"/>
            </a:pPr>
            <a:r>
              <a:rPr lang="ar" sz="900">
                <a:solidFill>
                  <a:srgbClr val="6AA84F"/>
                </a:solidFill>
                <a:latin typeface="Times New Roman"/>
                <a:ea typeface="Times New Roman"/>
                <a:cs typeface="Times New Roman"/>
                <a:sym typeface="Times New Roman"/>
              </a:rPr>
              <a:t>Facial nerve come from nucleus in pons go to internal auditory canal along with 8th CN , then passes into three canals (Labyrinth, tympanic “the most dehiscent [without bone coverage] part of the facial nerve” , mastoid) then it leaves the canal through stylomastoid foramen and turns into 5 branches (temporal, zygomatic, buccal, marginal mandibular, cervical).</a:t>
            </a:r>
            <a:endParaRPr sz="900">
              <a:solidFill>
                <a:srgbClr val="6AA84F"/>
              </a:solidFill>
              <a:latin typeface="Times New Roman"/>
              <a:ea typeface="Times New Roman"/>
              <a:cs typeface="Times New Roman"/>
              <a:sym typeface="Times New Roman"/>
            </a:endParaRPr>
          </a:p>
          <a:p>
            <a:pPr indent="-285750" lvl="0" marL="457200" rtl="0" algn="l">
              <a:spcBef>
                <a:spcPts val="0"/>
              </a:spcBef>
              <a:spcAft>
                <a:spcPts val="0"/>
              </a:spcAft>
              <a:buClr>
                <a:srgbClr val="B7B7B7"/>
              </a:buClr>
              <a:buSzPts val="900"/>
              <a:buFont typeface="Times New Roman"/>
              <a:buChar char="-"/>
            </a:pPr>
            <a:r>
              <a:rPr lang="ar" sz="900">
                <a:solidFill>
                  <a:srgbClr val="6AA84F"/>
                </a:solidFill>
                <a:latin typeface="Times New Roman"/>
                <a:ea typeface="Times New Roman"/>
                <a:cs typeface="Times New Roman"/>
                <a:sym typeface="Times New Roman"/>
              </a:rPr>
              <a:t>Why this is important? During any ear surgery especially in the stapes, the adhesive</a:t>
            </a:r>
            <a:r>
              <a:rPr lang="ar" sz="900">
                <a:solidFill>
                  <a:srgbClr val="B7B7B7"/>
                </a:solidFill>
                <a:latin typeface="Times New Roman"/>
                <a:ea typeface="Times New Roman"/>
                <a:cs typeface="Times New Roman"/>
                <a:sym typeface="Times New Roman"/>
              </a:rPr>
              <a:t> </a:t>
            </a:r>
            <a:r>
              <a:rPr lang="ar" sz="900">
                <a:solidFill>
                  <a:srgbClr val="6AA84F"/>
                </a:solidFill>
                <a:latin typeface="Times New Roman"/>
                <a:ea typeface="Times New Roman"/>
                <a:cs typeface="Times New Roman"/>
                <a:sym typeface="Times New Roman"/>
              </a:rPr>
              <a:t>part of the facial nerve could be collapsed preventing the surgery</a:t>
            </a:r>
            <a:endParaRPr sz="900">
              <a:solidFill>
                <a:srgbClr val="6AA84F"/>
              </a:solidFill>
              <a:latin typeface="Times New Roman"/>
              <a:ea typeface="Times New Roman"/>
              <a:cs typeface="Times New Roman"/>
              <a:sym typeface="Times New Roman"/>
            </a:endParaRPr>
          </a:p>
        </p:txBody>
      </p:sp>
      <p:sp>
        <p:nvSpPr>
          <p:cNvPr id="129" name="Google Shape;129;p19"/>
          <p:cNvSpPr txBox="1"/>
          <p:nvPr/>
        </p:nvSpPr>
        <p:spPr>
          <a:xfrm>
            <a:off x="42744" y="2806339"/>
            <a:ext cx="4677000" cy="3346500"/>
          </a:xfrm>
          <a:prstGeom prst="rect">
            <a:avLst/>
          </a:prstGeom>
          <a:noFill/>
          <a:ln cap="flat" cmpd="sng" w="19050">
            <a:solidFill>
              <a:srgbClr val="B6D7A8"/>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 Mastoid antrum and air cells:</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 Air-containing cells of the mastoid process are continuous with the air in the middle ear.</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 Pneumatization is complete between the sixth and twelfth years of life.</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 Normal tubal function is a prerequisite for biologically active, healthy middle ear mucosa, and thus for the normal process of pneumatization.</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 مدخل من الماستوید الي بدخل فیه للمدل ایر الفتحة حقته اسمها antrum</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 طیب أنا في المدل ایر وبدخل على الماستوید الفتحة الي بدخل فیها اسمها aditus. لما نفحص الاذن ونشوف flasidis para نعدیها هذي aditu</a:t>
            </a:r>
            <a:r>
              <a:rPr lang="ar" sz="900">
                <a:solidFill>
                  <a:srgbClr val="B7B7B7"/>
                </a:solidFill>
                <a:latin typeface="Times New Roman"/>
                <a:ea typeface="Times New Roman"/>
                <a:cs typeface="Times New Roman"/>
                <a:sym typeface="Times New Roman"/>
              </a:rPr>
              <a:t>s</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 why do we have air cells / sinuses ? to make the skull light ?how sound is transmitted? we have two windows in cochlea oval window &amp; round window. hy are they important? the sound wave goes to the tympanic membrane , it moves the membrane and vibrate it (ossicles) , and changes from sound wave to mechanical then It reach pestim ( in the oval window) so it moves it in this way. inside the cochlea there is fluid that is divided into three rooms, upper room is “scale vestibule”, in the middle “scala media”, lower “scala tympani” ( it has the round window). so when moves the scala vestibuli the fluid goes into the cochlea swims and goes again to the scala tympani producing some movement in the round window.</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ل</a:t>
            </a:r>
            <a:r>
              <a:rPr lang="ar" sz="900">
                <a:solidFill>
                  <a:srgbClr val="6AA84F"/>
                </a:solidFill>
                <a:latin typeface="Times New Roman"/>
                <a:ea typeface="Times New Roman"/>
                <a:cs typeface="Times New Roman"/>
                <a:sym typeface="Times New Roman"/>
              </a:rPr>
              <a:t>و ما كانت فیه هذه الازاحة (ازاحة الصوت) كان الفلود ما تحرك من جوا. یعني لو ماكا ن في مساحة شيء میكانیكي بحیث أنه یدخل ویطلع. عشان كذا عندنا ویندو release to مساحة الفلود الداخلیة كان ما تحرك الي في الوسط الي هو membrane basilar</a:t>
            </a:r>
            <a:endParaRPr sz="9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 what is the basilar membrane? it is a tectorial membrane that has hair cells under it .when the tectorial membrane moves it will help the hair cells like a piano and sound will be produced. when it move I should see a reflection. This is how we know in surgeries if I fixed the ossicles well or not? we move the ossicles and see a re</a:t>
            </a:r>
            <a:r>
              <a:rPr lang="ar" sz="900">
                <a:solidFill>
                  <a:srgbClr val="B7B7B7"/>
                </a:solidFill>
                <a:latin typeface="Times New Roman"/>
                <a:ea typeface="Times New Roman"/>
                <a:cs typeface="Times New Roman"/>
                <a:sym typeface="Times New Roman"/>
              </a:rPr>
              <a:t>flection in the round window ( like the one we see in the tympanic membran</a:t>
            </a:r>
            <a:r>
              <a:rPr lang="ar" sz="900">
                <a:solidFill>
                  <a:srgbClr val="B7B7B7"/>
                </a:solidFill>
                <a:latin typeface="Times New Roman"/>
                <a:ea typeface="Times New Roman"/>
                <a:cs typeface="Times New Roman"/>
                <a:sym typeface="Times New Roman"/>
              </a:rPr>
              <a:t>e</a:t>
            </a:r>
            <a:endParaRPr sz="900">
              <a:solidFill>
                <a:srgbClr val="B7B7B7"/>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3" name="Shape 133"/>
        <p:cNvGrpSpPr/>
        <p:nvPr/>
      </p:nvGrpSpPr>
      <p:grpSpPr>
        <a:xfrm>
          <a:off x="0" y="0"/>
          <a:ext cx="0" cy="0"/>
          <a:chOff x="0" y="0"/>
          <a:chExt cx="0" cy="0"/>
        </a:xfrm>
      </p:grpSpPr>
      <p:sp>
        <p:nvSpPr>
          <p:cNvPr id="134" name="Google Shape;134;p20"/>
          <p:cNvSpPr txBox="1"/>
          <p:nvPr>
            <p:ph idx="12" type="sldNum"/>
          </p:nvPr>
        </p:nvSpPr>
        <p:spPr>
          <a:xfrm>
            <a:off x="4378475" y="6661546"/>
            <a:ext cx="2859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135" name="Google Shape;135;p20"/>
          <p:cNvSpPr txBox="1"/>
          <p:nvPr/>
        </p:nvSpPr>
        <p:spPr>
          <a:xfrm>
            <a:off x="61925" y="83575"/>
            <a:ext cx="4602300" cy="1155900"/>
          </a:xfrm>
          <a:prstGeom prst="rect">
            <a:avLst/>
          </a:prstGeom>
          <a:noFill/>
          <a:ln cap="flat" cmpd="sng" w="9525">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Anatomical relations of middle ear:</a:t>
            </a:r>
            <a:endParaRPr sz="1000">
              <a:latin typeface="Times New Roman"/>
              <a:ea typeface="Times New Roman"/>
              <a:cs typeface="Times New Roman"/>
              <a:sym typeface="Times New Roman"/>
            </a:endParaRPr>
          </a:p>
          <a:p>
            <a:pPr indent="-285750" lvl="0" marL="457200" rtl="0" algn="l">
              <a:spcBef>
                <a:spcPts val="0"/>
              </a:spcBef>
              <a:spcAft>
                <a:spcPts val="0"/>
              </a:spcAft>
              <a:buClr>
                <a:srgbClr val="6AA84F"/>
              </a:buClr>
              <a:buSzPts val="900"/>
              <a:buFont typeface="Times New Roman"/>
              <a:buChar char="-"/>
            </a:pPr>
            <a:r>
              <a:rPr lang="ar" sz="900">
                <a:solidFill>
                  <a:srgbClr val="6AA84F"/>
                </a:solidFill>
                <a:latin typeface="Times New Roman"/>
                <a:ea typeface="Times New Roman"/>
                <a:cs typeface="Times New Roman"/>
                <a:sym typeface="Times New Roman"/>
              </a:rPr>
              <a:t>Floor: internal jugular vein and </a:t>
            </a:r>
            <a:endParaRPr sz="900">
              <a:solidFill>
                <a:srgbClr val="6AA84F"/>
              </a:solidFill>
              <a:latin typeface="Times New Roman"/>
              <a:ea typeface="Times New Roman"/>
              <a:cs typeface="Times New Roman"/>
              <a:sym typeface="Times New Roman"/>
            </a:endParaRPr>
          </a:p>
          <a:p>
            <a:pPr indent="0" lvl="0" marL="457200" rtl="0" algn="l">
              <a:spcBef>
                <a:spcPts val="0"/>
              </a:spcBef>
              <a:spcAft>
                <a:spcPts val="0"/>
              </a:spcAft>
              <a:buNone/>
            </a:pPr>
            <a:r>
              <a:rPr lang="ar" sz="900">
                <a:solidFill>
                  <a:srgbClr val="6AA84F"/>
                </a:solidFill>
                <a:latin typeface="Times New Roman"/>
                <a:ea typeface="Times New Roman"/>
                <a:cs typeface="Times New Roman"/>
                <a:sym typeface="Times New Roman"/>
              </a:rPr>
              <a:t>common carotid</a:t>
            </a:r>
            <a:endParaRPr sz="900">
              <a:solidFill>
                <a:srgbClr val="6AA84F"/>
              </a:solidFill>
              <a:latin typeface="Times New Roman"/>
              <a:ea typeface="Times New Roman"/>
              <a:cs typeface="Times New Roman"/>
              <a:sym typeface="Times New Roman"/>
            </a:endParaRPr>
          </a:p>
          <a:p>
            <a:pPr indent="-285750" lvl="0" marL="457200" rtl="0" algn="l">
              <a:spcBef>
                <a:spcPts val="0"/>
              </a:spcBef>
              <a:spcAft>
                <a:spcPts val="0"/>
              </a:spcAft>
              <a:buClr>
                <a:srgbClr val="6AA84F"/>
              </a:buClr>
              <a:buSzPts val="900"/>
              <a:buFont typeface="Times New Roman"/>
              <a:buChar char="-"/>
            </a:pPr>
            <a:r>
              <a:rPr lang="ar" sz="900">
                <a:solidFill>
                  <a:srgbClr val="6AA84F"/>
                </a:solidFill>
                <a:latin typeface="Times New Roman"/>
                <a:ea typeface="Times New Roman"/>
                <a:cs typeface="Times New Roman"/>
                <a:sym typeface="Times New Roman"/>
              </a:rPr>
              <a:t>Lateral: tympanic membrane</a:t>
            </a:r>
            <a:endParaRPr sz="900">
              <a:solidFill>
                <a:srgbClr val="6AA84F"/>
              </a:solidFill>
              <a:latin typeface="Times New Roman"/>
              <a:ea typeface="Times New Roman"/>
              <a:cs typeface="Times New Roman"/>
              <a:sym typeface="Times New Roman"/>
            </a:endParaRPr>
          </a:p>
          <a:p>
            <a:pPr indent="-285750" lvl="0" marL="457200" rtl="0" algn="l">
              <a:spcBef>
                <a:spcPts val="0"/>
              </a:spcBef>
              <a:spcAft>
                <a:spcPts val="0"/>
              </a:spcAft>
              <a:buClr>
                <a:srgbClr val="6AA84F"/>
              </a:buClr>
              <a:buSzPts val="900"/>
              <a:buFont typeface="Times New Roman"/>
              <a:buChar char="-"/>
            </a:pPr>
            <a:r>
              <a:rPr lang="ar" sz="900">
                <a:solidFill>
                  <a:srgbClr val="6AA84F"/>
                </a:solidFill>
                <a:latin typeface="Times New Roman"/>
                <a:ea typeface="Times New Roman"/>
                <a:cs typeface="Times New Roman"/>
                <a:sym typeface="Times New Roman"/>
              </a:rPr>
              <a:t>Medial: promontory of the cochlea</a:t>
            </a:r>
            <a:endParaRPr sz="900">
              <a:solidFill>
                <a:srgbClr val="6AA84F"/>
              </a:solidFill>
              <a:latin typeface="Times New Roman"/>
              <a:ea typeface="Times New Roman"/>
              <a:cs typeface="Times New Roman"/>
              <a:sym typeface="Times New Roman"/>
            </a:endParaRPr>
          </a:p>
        </p:txBody>
      </p:sp>
      <p:pic>
        <p:nvPicPr>
          <p:cNvPr id="136" name="Google Shape;136;p20"/>
          <p:cNvPicPr preferRelativeResize="0"/>
          <p:nvPr/>
        </p:nvPicPr>
        <p:blipFill rotWithShape="1">
          <a:blip r:embed="rId4">
            <a:alphaModFix/>
          </a:blip>
          <a:srcRect b="11488" l="13035" r="12393" t="5261"/>
          <a:stretch/>
        </p:blipFill>
        <p:spPr>
          <a:xfrm>
            <a:off x="3243275" y="102625"/>
            <a:ext cx="1319225" cy="1105675"/>
          </a:xfrm>
          <a:prstGeom prst="rect">
            <a:avLst/>
          </a:prstGeom>
          <a:noFill/>
          <a:ln cap="flat" cmpd="sng" w="9525">
            <a:solidFill>
              <a:schemeClr val="dk2"/>
            </a:solidFill>
            <a:prstDash val="solid"/>
            <a:round/>
            <a:headEnd len="sm" w="sm" type="none"/>
            <a:tailEnd len="sm" w="sm" type="none"/>
          </a:ln>
        </p:spPr>
      </p:pic>
      <p:sp>
        <p:nvSpPr>
          <p:cNvPr id="137" name="Google Shape;137;p20"/>
          <p:cNvSpPr txBox="1"/>
          <p:nvPr/>
        </p:nvSpPr>
        <p:spPr>
          <a:xfrm>
            <a:off x="47700" y="1300400"/>
            <a:ext cx="4667100" cy="1883400"/>
          </a:xfrm>
          <a:prstGeom prst="rect">
            <a:avLst/>
          </a:prstGeom>
          <a:noFill/>
          <a:ln cap="flat" cmpd="sng" w="9525">
            <a:solidFill>
              <a:srgbClr val="B6D7A8"/>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900">
                <a:solidFill>
                  <a:srgbClr val="6AA84F"/>
                </a:solidFill>
                <a:latin typeface="Times New Roman"/>
                <a:ea typeface="Times New Roman"/>
                <a:cs typeface="Times New Roman"/>
                <a:sym typeface="Times New Roman"/>
              </a:rPr>
              <a:t>❖ SUPPLY OF MIDDLE AND EXTERNAL EAR:</a:t>
            </a:r>
            <a:endParaRPr sz="9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6AA84F"/>
                </a:solidFill>
                <a:latin typeface="Times New Roman"/>
                <a:ea typeface="Times New Roman"/>
                <a:cs typeface="Times New Roman"/>
                <a:sym typeface="Times New Roman"/>
              </a:rPr>
              <a:t>- corda tympani: is a branch of the facial nerve that gives special sensory for taste anterior ⅔ of the tongue it gives fibers with the lingual nerve and give taste</a:t>
            </a:r>
            <a:r>
              <a:rPr lang="ar" sz="900">
                <a:solidFill>
                  <a:srgbClr val="B7B7B7"/>
                </a:solidFill>
                <a:latin typeface="Times New Roman"/>
                <a:ea typeface="Times New Roman"/>
                <a:cs typeface="Times New Roman"/>
                <a:sym typeface="Times New Roman"/>
              </a:rPr>
              <a:t>.</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6AA84F"/>
                </a:solidFill>
                <a:latin typeface="Times New Roman"/>
                <a:ea typeface="Times New Roman"/>
                <a:cs typeface="Times New Roman"/>
                <a:sym typeface="Times New Roman"/>
              </a:rPr>
              <a:t>- facial nerve : from brain stem ( intracranial part) then to the maditus “ internal auditory canal” and then to the temporal bone 3 parts , lastly it exit from stylomastoid and give 5 branches (extra-cranial) .</a:t>
            </a:r>
            <a:endParaRPr sz="9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 #Those are common questions in the exam#:</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 what are the 3 parts inside the temporal bone?</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1-labyrinthine, in bells palsy usually edema is in the narrowest part witch is here</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2-tympanic horizontal segment “ in the middle ear’’ .</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3-mastoid vertical segment ‘’ in the mastoid bone ’’ .</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 the most common dehiscence of facial nerve? tympanic segment 40% injury to the mastoid is</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iatrogenic</a:t>
            </a:r>
            <a:endParaRPr sz="900">
              <a:solidFill>
                <a:srgbClr val="B7B7B7"/>
              </a:solidFill>
              <a:latin typeface="Times New Roman"/>
              <a:ea typeface="Times New Roman"/>
              <a:cs typeface="Times New Roman"/>
              <a:sym typeface="Times New Roman"/>
            </a:endParaRPr>
          </a:p>
        </p:txBody>
      </p:sp>
      <p:sp>
        <p:nvSpPr>
          <p:cNvPr id="138" name="Google Shape;138;p20"/>
          <p:cNvSpPr txBox="1"/>
          <p:nvPr/>
        </p:nvSpPr>
        <p:spPr>
          <a:xfrm>
            <a:off x="47700" y="3244725"/>
            <a:ext cx="4714800" cy="1656000"/>
          </a:xfrm>
          <a:prstGeom prst="rect">
            <a:avLst/>
          </a:prstGeom>
          <a:noFill/>
          <a:ln cap="flat" cmpd="sng" w="9525">
            <a:solidFill>
              <a:srgbClr val="8ABDED"/>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ar" sz="1000">
                <a:latin typeface="Times New Roman"/>
                <a:ea typeface="Times New Roman"/>
                <a:cs typeface="Times New Roman"/>
                <a:sym typeface="Times New Roman"/>
              </a:rPr>
              <a:t>❖ sensory supply of middle and external ear:</a:t>
            </a:r>
            <a:endParaRPr sz="1000">
              <a:latin typeface="Times New Roman"/>
              <a:ea typeface="Times New Roman"/>
              <a:cs typeface="Times New Roman"/>
              <a:sym typeface="Times New Roman"/>
            </a:endParaRPr>
          </a:p>
          <a:p>
            <a:pPr indent="0" lvl="0" marL="0" rtl="0" algn="l">
              <a:spcBef>
                <a:spcPts val="0"/>
              </a:spcBef>
              <a:spcAft>
                <a:spcPts val="0"/>
              </a:spcAft>
              <a:buNone/>
            </a:pPr>
            <a:r>
              <a:rPr lang="ar" sz="1000">
                <a:latin typeface="Times New Roman"/>
                <a:ea typeface="Times New Roman"/>
                <a:cs typeface="Times New Roman"/>
                <a:sym typeface="Times New Roman"/>
              </a:rPr>
              <a:t>○ Great auricular nerve C2, C3 (lobule, lateral/inferior auricle)</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chemeClr val="dk1"/>
                </a:solidFill>
                <a:latin typeface="Times New Roman"/>
                <a:ea typeface="Times New Roman"/>
                <a:cs typeface="Times New Roman"/>
                <a:sym typeface="Times New Roman"/>
              </a:rPr>
              <a:t>○ Auricular or Arnold’s branch of vagus (concha, Post canal wall) </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important if you put cotton inside the ear you will feel tingling in pharynx </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ar" sz="900">
                <a:solidFill>
                  <a:srgbClr val="B7B7B7"/>
                </a:solidFill>
                <a:latin typeface="Times New Roman"/>
                <a:ea typeface="Times New Roman"/>
                <a:cs typeface="Times New Roman"/>
                <a:sym typeface="Times New Roman"/>
              </a:rPr>
              <a:t>this is vagus</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1000">
                <a:latin typeface="Times New Roman"/>
                <a:ea typeface="Times New Roman"/>
                <a:cs typeface="Times New Roman"/>
                <a:sym typeface="Times New Roman"/>
              </a:rPr>
              <a:t>○ Auriculotemporal nerve (V3): tragus. anterior helix, Ant canal wall</a:t>
            </a:r>
            <a:endParaRPr sz="1000">
              <a:latin typeface="Times New Roman"/>
              <a:ea typeface="Times New Roman"/>
              <a:cs typeface="Times New Roman"/>
              <a:sym typeface="Times New Roman"/>
            </a:endParaRPr>
          </a:p>
          <a:p>
            <a:pPr indent="0" lvl="0" marL="0" rtl="0" algn="l">
              <a:spcBef>
                <a:spcPts val="0"/>
              </a:spcBef>
              <a:spcAft>
                <a:spcPts val="0"/>
              </a:spcAft>
              <a:buNone/>
            </a:pPr>
            <a:r>
              <a:rPr lang="ar" sz="1000">
                <a:solidFill>
                  <a:schemeClr val="dk1"/>
                </a:solidFill>
                <a:latin typeface="Times New Roman"/>
                <a:ea typeface="Times New Roman"/>
                <a:cs typeface="Times New Roman"/>
                <a:sym typeface="Times New Roman"/>
              </a:rPr>
              <a:t>○ </a:t>
            </a:r>
            <a:r>
              <a:rPr lang="ar" sz="1000">
                <a:latin typeface="Times New Roman"/>
                <a:ea typeface="Times New Roman"/>
                <a:cs typeface="Times New Roman"/>
                <a:sym typeface="Times New Roman"/>
              </a:rPr>
              <a:t>Lesser occipital C2 (medial surface of pinna)</a:t>
            </a:r>
            <a:endParaRPr sz="1000">
              <a:latin typeface="Times New Roman"/>
              <a:ea typeface="Times New Roman"/>
              <a:cs typeface="Times New Roman"/>
              <a:sym typeface="Times New Roman"/>
            </a:endParaRPr>
          </a:p>
          <a:p>
            <a:pPr indent="0" lvl="0" marL="0" rtl="0" algn="l">
              <a:spcBef>
                <a:spcPts val="0"/>
              </a:spcBef>
              <a:spcAft>
                <a:spcPts val="0"/>
              </a:spcAft>
              <a:buNone/>
            </a:pPr>
            <a:r>
              <a:rPr lang="ar" sz="1000">
                <a:latin typeface="Times New Roman"/>
                <a:ea typeface="Times New Roman"/>
                <a:cs typeface="Times New Roman"/>
                <a:sym typeface="Times New Roman"/>
              </a:rPr>
              <a:t>○ TM supplied mainly by V3 (anterior) and X (posterior) on lateral aspect, IX on medial aspect </a:t>
            </a:r>
            <a:r>
              <a:rPr lang="ar" sz="900">
                <a:solidFill>
                  <a:srgbClr val="B7B7B7"/>
                </a:solidFill>
                <a:latin typeface="Times New Roman"/>
                <a:ea typeface="Times New Roman"/>
                <a:cs typeface="Times New Roman"/>
                <a:sym typeface="Times New Roman"/>
              </a:rPr>
              <a:t>IX cranial nerve: Tympanic or Jacobson’s.</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1000">
                <a:latin typeface="Times New Roman"/>
                <a:ea typeface="Times New Roman"/>
                <a:cs typeface="Times New Roman"/>
                <a:sym typeface="Times New Roman"/>
              </a:rPr>
              <a:t>○ Facial nerve concha, Post canal wall </a:t>
            </a:r>
            <a:r>
              <a:rPr lang="ar" sz="900">
                <a:solidFill>
                  <a:srgbClr val="B7B7B7"/>
                </a:solidFill>
                <a:latin typeface="Times New Roman"/>
                <a:ea typeface="Times New Roman"/>
                <a:cs typeface="Times New Roman"/>
                <a:sym typeface="Times New Roman"/>
              </a:rPr>
              <a:t>(if you have infection in facial nerve palsy you have to look in the ear you may see vesicles)</a:t>
            </a:r>
            <a:endParaRPr sz="900">
              <a:solidFill>
                <a:srgbClr val="B7B7B7"/>
              </a:solidFill>
              <a:latin typeface="Times New Roman"/>
              <a:ea typeface="Times New Roman"/>
              <a:cs typeface="Times New Roman"/>
              <a:sym typeface="Times New Roman"/>
            </a:endParaRPr>
          </a:p>
        </p:txBody>
      </p:sp>
      <p:pic>
        <p:nvPicPr>
          <p:cNvPr id="139" name="Google Shape;139;p20"/>
          <p:cNvPicPr preferRelativeResize="0"/>
          <p:nvPr/>
        </p:nvPicPr>
        <p:blipFill rotWithShape="1">
          <a:blip r:embed="rId5">
            <a:alphaModFix/>
          </a:blip>
          <a:srcRect b="92529" l="40855" r="3708" t="1075"/>
          <a:stretch/>
        </p:blipFill>
        <p:spPr>
          <a:xfrm>
            <a:off x="3549881" y="3275900"/>
            <a:ext cx="1188794" cy="661249"/>
          </a:xfrm>
          <a:prstGeom prst="rect">
            <a:avLst/>
          </a:prstGeom>
          <a:noFill/>
          <a:ln cap="flat" cmpd="sng" w="9525">
            <a:solidFill>
              <a:schemeClr val="dk2"/>
            </a:solidFill>
            <a:prstDash val="solid"/>
            <a:round/>
            <a:headEnd len="sm" w="sm" type="none"/>
            <a:tailEnd len="sm" w="sm" type="none"/>
          </a:ln>
        </p:spPr>
      </p:pic>
      <p:sp>
        <p:nvSpPr>
          <p:cNvPr id="140" name="Google Shape;140;p20"/>
          <p:cNvSpPr txBox="1"/>
          <p:nvPr/>
        </p:nvSpPr>
        <p:spPr>
          <a:xfrm>
            <a:off x="28500" y="4991325"/>
            <a:ext cx="4714800" cy="1695300"/>
          </a:xfrm>
          <a:prstGeom prst="rect">
            <a:avLst/>
          </a:prstGeom>
          <a:noFill/>
          <a:ln cap="flat" cmpd="sng" w="9525">
            <a:solidFill>
              <a:srgbClr val="8ABDED"/>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ar" sz="1000">
                <a:latin typeface="Times New Roman"/>
                <a:ea typeface="Times New Roman"/>
                <a:cs typeface="Times New Roman"/>
                <a:sym typeface="Times New Roman"/>
              </a:rPr>
              <a:t>❖ Referred Earache : </a:t>
            </a:r>
            <a:r>
              <a:rPr lang="ar" sz="900">
                <a:solidFill>
                  <a:srgbClr val="6AA84F"/>
                </a:solidFill>
                <a:latin typeface="Times New Roman"/>
                <a:ea typeface="Times New Roman"/>
                <a:cs typeface="Times New Roman"/>
                <a:sym typeface="Times New Roman"/>
              </a:rPr>
              <a:t>important 50% of ear pain is from outside the ear.</a:t>
            </a:r>
            <a:endParaRPr sz="9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rPr lang="ar" sz="1000">
                <a:latin typeface="Times New Roman"/>
                <a:ea typeface="Times New Roman"/>
                <a:cs typeface="Times New Roman"/>
                <a:sym typeface="Times New Roman"/>
              </a:rPr>
              <a:t>➢ Pain in the ear due to a disease in an area supplied by a nerve that also supply the ear.</a:t>
            </a:r>
            <a:endParaRPr sz="1000">
              <a:latin typeface="Times New Roman"/>
              <a:ea typeface="Times New Roman"/>
              <a:cs typeface="Times New Roman"/>
              <a:sym typeface="Times New Roman"/>
            </a:endParaRPr>
          </a:p>
          <a:p>
            <a:pPr indent="0" lvl="0" marL="0" rtl="0" algn="l">
              <a:spcBef>
                <a:spcPts val="0"/>
              </a:spcBef>
              <a:spcAft>
                <a:spcPts val="0"/>
              </a:spcAft>
              <a:buNone/>
            </a:pPr>
            <a:r>
              <a:rPr lang="ar" sz="1000">
                <a:latin typeface="Times New Roman"/>
                <a:ea typeface="Times New Roman"/>
                <a:cs typeface="Times New Roman"/>
                <a:sym typeface="Times New Roman"/>
              </a:rPr>
              <a:t>○ Cervical II &amp; III: Cervical spondylosis, neck injury </a:t>
            </a:r>
            <a:r>
              <a:rPr lang="ar" sz="900">
                <a:solidFill>
                  <a:srgbClr val="B7B7B7"/>
                </a:solidFill>
                <a:latin typeface="Times New Roman"/>
                <a:ea typeface="Times New Roman"/>
                <a:cs typeface="Times New Roman"/>
                <a:sym typeface="Times New Roman"/>
              </a:rPr>
              <a:t>(disc, muscle spasm)</a:t>
            </a:r>
            <a:r>
              <a:rPr lang="ar" sz="1000">
                <a:latin typeface="Times New Roman"/>
                <a:ea typeface="Times New Roman"/>
                <a:cs typeface="Times New Roman"/>
                <a:sym typeface="Times New Roman"/>
              </a:rPr>
              <a:t> etc.</a:t>
            </a:r>
            <a:endParaRPr sz="1000">
              <a:latin typeface="Times New Roman"/>
              <a:ea typeface="Times New Roman"/>
              <a:cs typeface="Times New Roman"/>
              <a:sym typeface="Times New Roman"/>
            </a:endParaRPr>
          </a:p>
          <a:p>
            <a:pPr indent="0" lvl="0" marL="0" rtl="0" algn="l">
              <a:spcBef>
                <a:spcPts val="0"/>
              </a:spcBef>
              <a:spcAft>
                <a:spcPts val="0"/>
              </a:spcAft>
              <a:buNone/>
            </a:pPr>
            <a:r>
              <a:rPr lang="ar" sz="1000">
                <a:latin typeface="Times New Roman"/>
                <a:ea typeface="Times New Roman"/>
                <a:cs typeface="Times New Roman"/>
                <a:sym typeface="Times New Roman"/>
              </a:rPr>
              <a:t>○ V (Trigeminal) cranial nerve: Dental infections, sinonasal diseases etc.</a:t>
            </a:r>
            <a:endParaRPr sz="1000">
              <a:latin typeface="Times New Roman"/>
              <a:ea typeface="Times New Roman"/>
              <a:cs typeface="Times New Roman"/>
              <a:sym typeface="Times New Roman"/>
            </a:endParaRPr>
          </a:p>
          <a:p>
            <a:pPr indent="0" lvl="0" marL="0" rtl="0" algn="l">
              <a:spcBef>
                <a:spcPts val="0"/>
              </a:spcBef>
              <a:spcAft>
                <a:spcPts val="0"/>
              </a:spcAft>
              <a:buNone/>
            </a:pPr>
            <a:r>
              <a:rPr lang="ar" sz="1000">
                <a:latin typeface="Times New Roman"/>
                <a:ea typeface="Times New Roman"/>
                <a:cs typeface="Times New Roman"/>
                <a:sym typeface="Times New Roman"/>
              </a:rPr>
              <a:t>○ IX (Glossopharyngeal) cranial nerve </a:t>
            </a:r>
            <a:r>
              <a:rPr lang="ar" sz="900">
                <a:solidFill>
                  <a:srgbClr val="B7B7B7"/>
                </a:solidFill>
                <a:latin typeface="Times New Roman"/>
                <a:ea typeface="Times New Roman"/>
                <a:cs typeface="Times New Roman"/>
                <a:sym typeface="Times New Roman"/>
              </a:rPr>
              <a:t>(branch of CN 9 called jacobson in the promontory)</a:t>
            </a:r>
            <a:r>
              <a:rPr lang="ar" sz="1000">
                <a:latin typeface="Times New Roman"/>
                <a:ea typeface="Times New Roman"/>
                <a:cs typeface="Times New Roman"/>
                <a:sym typeface="Times New Roman"/>
              </a:rPr>
              <a:t>: Tonsillitis, </a:t>
            </a:r>
            <a:r>
              <a:rPr lang="ar" sz="900">
                <a:solidFill>
                  <a:srgbClr val="B7B7B7"/>
                </a:solidFill>
                <a:latin typeface="Times New Roman"/>
                <a:ea typeface="Times New Roman"/>
                <a:cs typeface="Times New Roman"/>
                <a:sym typeface="Times New Roman"/>
              </a:rPr>
              <a:t>pharyngitis, laryngitis , laryngeal cancer , esophageal foreign body,</a:t>
            </a:r>
            <a:r>
              <a:rPr lang="ar" sz="1000">
                <a:latin typeface="Times New Roman"/>
                <a:ea typeface="Times New Roman"/>
                <a:cs typeface="Times New Roman"/>
                <a:sym typeface="Times New Roman"/>
              </a:rPr>
              <a:t> post-tonsillectomy, carcinoma etc.</a:t>
            </a:r>
            <a:endParaRPr sz="1000">
              <a:latin typeface="Times New Roman"/>
              <a:ea typeface="Times New Roman"/>
              <a:cs typeface="Times New Roman"/>
              <a:sym typeface="Times New Roman"/>
            </a:endParaRPr>
          </a:p>
          <a:p>
            <a:pPr indent="0" lvl="0" marL="0" rtl="0" algn="l">
              <a:spcBef>
                <a:spcPts val="0"/>
              </a:spcBef>
              <a:spcAft>
                <a:spcPts val="0"/>
              </a:spcAft>
              <a:buNone/>
            </a:pPr>
            <a:r>
              <a:rPr lang="ar" sz="1000">
                <a:latin typeface="Times New Roman"/>
                <a:ea typeface="Times New Roman"/>
                <a:cs typeface="Times New Roman"/>
                <a:sym typeface="Times New Roman"/>
              </a:rPr>
              <a:t>○ X (vagus) cranial nerve: Tumors of hypopharynx, larynx &amp; esophagus.</a:t>
            </a:r>
            <a:r>
              <a:rPr lang="ar" sz="900">
                <a:solidFill>
                  <a:srgbClr val="6AA84F"/>
                </a:solidFill>
                <a:latin typeface="Times New Roman"/>
                <a:ea typeface="Times New Roman"/>
                <a:cs typeface="Times New Roman"/>
                <a:sym typeface="Times New Roman"/>
              </a:rPr>
              <a:t>One of the signs of recurrence tumors in larynx &amp; pharynx is ear pain. Auriculotemporal nerve (V3): any patient that has dental issue or TMJ, tonsillitis ,URTI so when they present with ear pain I have to examine those, dental, pharynx,oropharynx, cervica</a:t>
            </a:r>
            <a:r>
              <a:rPr lang="ar" sz="1000">
                <a:solidFill>
                  <a:srgbClr val="6AA84F"/>
                </a:solidFill>
                <a:latin typeface="Times New Roman"/>
                <a:ea typeface="Times New Roman"/>
                <a:cs typeface="Times New Roman"/>
                <a:sym typeface="Times New Roman"/>
              </a:rPr>
              <a:t>l</a:t>
            </a:r>
            <a:endParaRPr sz="1000">
              <a:solidFill>
                <a:srgbClr val="6AA84F"/>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4" name="Shape 144"/>
        <p:cNvGrpSpPr/>
        <p:nvPr/>
      </p:nvGrpSpPr>
      <p:grpSpPr>
        <a:xfrm>
          <a:off x="0" y="0"/>
          <a:ext cx="0" cy="0"/>
          <a:chOff x="0" y="0"/>
          <a:chExt cx="0" cy="0"/>
        </a:xfrm>
      </p:grpSpPr>
      <p:sp>
        <p:nvSpPr>
          <p:cNvPr id="145" name="Google Shape;145;p21"/>
          <p:cNvSpPr txBox="1"/>
          <p:nvPr>
            <p:ph idx="12" type="sldNum"/>
          </p:nvPr>
        </p:nvSpPr>
        <p:spPr>
          <a:xfrm>
            <a:off x="4257675" y="6661550"/>
            <a:ext cx="4068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146" name="Google Shape;146;p21"/>
          <p:cNvSpPr txBox="1"/>
          <p:nvPr/>
        </p:nvSpPr>
        <p:spPr>
          <a:xfrm>
            <a:off x="0" y="0"/>
            <a:ext cx="1014300" cy="25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300">
                <a:latin typeface="Times New Roman"/>
                <a:ea typeface="Times New Roman"/>
                <a:cs typeface="Times New Roman"/>
                <a:sym typeface="Times New Roman"/>
              </a:rPr>
              <a:t>Inner </a:t>
            </a:r>
            <a:r>
              <a:rPr b="1" lang="ar" sz="1300">
                <a:latin typeface="Times New Roman"/>
                <a:ea typeface="Times New Roman"/>
                <a:cs typeface="Times New Roman"/>
                <a:sym typeface="Times New Roman"/>
              </a:rPr>
              <a:t>ear:</a:t>
            </a:r>
            <a:endParaRPr b="1" sz="1300">
              <a:latin typeface="Times New Roman"/>
              <a:ea typeface="Times New Roman"/>
              <a:cs typeface="Times New Roman"/>
              <a:sym typeface="Times New Roman"/>
            </a:endParaRPr>
          </a:p>
        </p:txBody>
      </p:sp>
      <p:sp>
        <p:nvSpPr>
          <p:cNvPr id="147" name="Google Shape;147;p21"/>
          <p:cNvSpPr txBox="1"/>
          <p:nvPr/>
        </p:nvSpPr>
        <p:spPr>
          <a:xfrm>
            <a:off x="61925" y="223200"/>
            <a:ext cx="4414800" cy="4546800"/>
          </a:xfrm>
          <a:prstGeom prst="rect">
            <a:avLst/>
          </a:prstGeom>
          <a:noFill/>
          <a:ln cap="flat" cmpd="sng" w="9525">
            <a:solidFill>
              <a:srgbClr val="8ABDED"/>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 Consists of: Osseous Labyrinth and Internal auditory canal.</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A) Labyrinth consists of:</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 Bony Labyrinth its parts:</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1000">
                <a:latin typeface="Times New Roman"/>
                <a:ea typeface="Times New Roman"/>
                <a:cs typeface="Times New Roman"/>
                <a:sym typeface="Times New Roman"/>
              </a:rPr>
              <a:t>● Bony Cochlea 35 mm long,</a:t>
            </a:r>
            <a:r>
              <a:rPr lang="ar" sz="900">
                <a:solidFill>
                  <a:srgbClr val="B7B7B7"/>
                </a:solidFill>
                <a:latin typeface="Times New Roman"/>
                <a:ea typeface="Times New Roman"/>
                <a:cs typeface="Times New Roman"/>
                <a:sym typeface="Times New Roman"/>
              </a:rPr>
              <a:t> 2.5 turns.</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 Vestibule</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 Bony semicircular canals.</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Its contents:</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 </a:t>
            </a:r>
            <a:r>
              <a:rPr lang="ar" sz="1000">
                <a:latin typeface="Times New Roman"/>
                <a:ea typeface="Times New Roman"/>
                <a:cs typeface="Times New Roman"/>
                <a:sym typeface="Times New Roman"/>
              </a:rPr>
              <a:t>Perilymph fluid: extracellular-like fluid; found in scala tympani and</a:t>
            </a:r>
            <a:endParaRPr sz="1000">
              <a:latin typeface="Times New Roman"/>
              <a:ea typeface="Times New Roman"/>
              <a:cs typeface="Times New Roman"/>
              <a:sym typeface="Times New Roman"/>
            </a:endParaRPr>
          </a:p>
          <a:p>
            <a:pPr indent="0" lvl="0" marL="0" rtl="0" algn="l">
              <a:spcBef>
                <a:spcPts val="0"/>
              </a:spcBef>
              <a:spcAft>
                <a:spcPts val="0"/>
              </a:spcAft>
              <a:buNone/>
            </a:pPr>
            <a:r>
              <a:rPr lang="ar" sz="1000">
                <a:latin typeface="Times New Roman"/>
                <a:ea typeface="Times New Roman"/>
                <a:cs typeface="Times New Roman"/>
                <a:sym typeface="Times New Roman"/>
              </a:rPr>
              <a:t>vestibuli. (K+= 4 mEq/L, Na+ = 139 mEq/L)</a:t>
            </a:r>
            <a:endParaRPr sz="1000">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 Membranous labyrinth:</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 Cochlear duct</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 Saccule (inferior) and utricle (superior) &gt; both form the endolymphatic duct extended to the dura laterally (its important in meniere's disease “increased perilymph” we used it for shunt placement).</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 Membranous semicircular ducts.</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900">
                <a:solidFill>
                  <a:srgbClr val="B7B7B7"/>
                </a:solidFill>
                <a:latin typeface="Times New Roman"/>
                <a:ea typeface="Times New Roman"/>
                <a:cs typeface="Times New Roman"/>
                <a:sym typeface="Times New Roman"/>
              </a:rPr>
              <a:t>Its contents:</a:t>
            </a:r>
            <a:endParaRPr sz="900">
              <a:solidFill>
                <a:srgbClr val="B7B7B7"/>
              </a:solidFill>
              <a:latin typeface="Times New Roman"/>
              <a:ea typeface="Times New Roman"/>
              <a:cs typeface="Times New Roman"/>
              <a:sym typeface="Times New Roman"/>
            </a:endParaRPr>
          </a:p>
          <a:p>
            <a:pPr indent="0" lvl="0" marL="0" rtl="0" algn="l">
              <a:spcBef>
                <a:spcPts val="0"/>
              </a:spcBef>
              <a:spcAft>
                <a:spcPts val="0"/>
              </a:spcAft>
              <a:buNone/>
            </a:pPr>
            <a:r>
              <a:rPr lang="ar" sz="1000">
                <a:latin typeface="Times New Roman"/>
                <a:ea typeface="Times New Roman"/>
                <a:cs typeface="Times New Roman"/>
                <a:sym typeface="Times New Roman"/>
              </a:rPr>
              <a:t>- Endolymph: intracellular-like fluid; found in scala media; contributes to positive</a:t>
            </a:r>
            <a:endParaRPr sz="1000">
              <a:latin typeface="Times New Roman"/>
              <a:ea typeface="Times New Roman"/>
              <a:cs typeface="Times New Roman"/>
              <a:sym typeface="Times New Roman"/>
            </a:endParaRPr>
          </a:p>
          <a:p>
            <a:pPr indent="0" lvl="0" marL="0" rtl="0" algn="l">
              <a:spcBef>
                <a:spcPts val="0"/>
              </a:spcBef>
              <a:spcAft>
                <a:spcPts val="0"/>
              </a:spcAft>
              <a:buNone/>
            </a:pPr>
            <a:r>
              <a:rPr lang="ar" sz="1000">
                <a:latin typeface="Times New Roman"/>
                <a:ea typeface="Times New Roman"/>
                <a:cs typeface="Times New Roman"/>
                <a:sym typeface="Times New Roman"/>
              </a:rPr>
              <a:t>DC resting potential of 80 mV in scala media; produced from perilymph by</a:t>
            </a:r>
            <a:endParaRPr sz="1000">
              <a:latin typeface="Times New Roman"/>
              <a:ea typeface="Times New Roman"/>
              <a:cs typeface="Times New Roman"/>
              <a:sym typeface="Times New Roman"/>
            </a:endParaRPr>
          </a:p>
          <a:p>
            <a:pPr indent="0" lvl="0" marL="0" rtl="0" algn="l">
              <a:spcBef>
                <a:spcPts val="0"/>
              </a:spcBef>
              <a:spcAft>
                <a:spcPts val="0"/>
              </a:spcAft>
              <a:buNone/>
            </a:pPr>
            <a:r>
              <a:rPr lang="ar" sz="1000">
                <a:latin typeface="Times New Roman"/>
                <a:ea typeface="Times New Roman"/>
                <a:cs typeface="Times New Roman"/>
                <a:sym typeface="Times New Roman"/>
              </a:rPr>
              <a:t>marginal Membranous Labyrinth cells of stria vascularis; absorbed within the</a:t>
            </a:r>
            <a:endParaRPr sz="1000">
              <a:latin typeface="Times New Roman"/>
              <a:ea typeface="Times New Roman"/>
              <a:cs typeface="Times New Roman"/>
              <a:sym typeface="Times New Roman"/>
            </a:endParaRPr>
          </a:p>
          <a:p>
            <a:pPr indent="0" lvl="0" marL="0" rtl="0" algn="l">
              <a:spcBef>
                <a:spcPts val="0"/>
              </a:spcBef>
              <a:spcAft>
                <a:spcPts val="0"/>
              </a:spcAft>
              <a:buNone/>
            </a:pPr>
            <a:r>
              <a:rPr lang="ar" sz="1000">
                <a:latin typeface="Times New Roman"/>
                <a:ea typeface="Times New Roman"/>
                <a:cs typeface="Times New Roman"/>
                <a:sym typeface="Times New Roman"/>
              </a:rPr>
              <a:t>endolymphatic sac. (K + = 144 mEq/L, Na+ = 13 mEq/L)</a:t>
            </a:r>
            <a:endParaRPr sz="1000">
              <a:latin typeface="Times New Roman"/>
              <a:ea typeface="Times New Roman"/>
              <a:cs typeface="Times New Roman"/>
              <a:sym typeface="Times New Roman"/>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a:p>
            <a:pPr indent="0" lvl="0" marL="0" rtl="0" algn="l">
              <a:spcBef>
                <a:spcPts val="0"/>
              </a:spcBef>
              <a:spcAft>
                <a:spcPts val="0"/>
              </a:spcAft>
              <a:buNone/>
            </a:pPr>
            <a:r>
              <a:rPr lang="ar" sz="1000">
                <a:latin typeface="Times New Roman"/>
                <a:ea typeface="Times New Roman"/>
                <a:cs typeface="Times New Roman"/>
                <a:sym typeface="Times New Roman"/>
              </a:rPr>
              <a:t>◆ Sensory epithelium: </a:t>
            </a:r>
            <a:r>
              <a:rPr lang="ar" sz="1000">
                <a:solidFill>
                  <a:srgbClr val="FF0000"/>
                </a:solidFill>
                <a:latin typeface="Times New Roman"/>
                <a:ea typeface="Times New Roman"/>
                <a:cs typeface="Times New Roman"/>
                <a:sym typeface="Times New Roman"/>
              </a:rPr>
              <a:t>IMPORTANT IN EXAM</a:t>
            </a:r>
            <a:endParaRPr sz="1000">
              <a:solidFill>
                <a:srgbClr val="FF0000"/>
              </a:solidFill>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solidFill>
                  <a:srgbClr val="FF0000"/>
                </a:solidFill>
                <a:latin typeface="Times New Roman"/>
                <a:ea typeface="Times New Roman"/>
                <a:cs typeface="Times New Roman"/>
                <a:sym typeface="Times New Roman"/>
              </a:rPr>
              <a:t>Cochlea: Organ of Corti</a:t>
            </a:r>
            <a:r>
              <a:rPr lang="ar" sz="1000">
                <a:latin typeface="Times New Roman"/>
                <a:ea typeface="Times New Roman"/>
                <a:cs typeface="Times New Roman"/>
                <a:sym typeface="Times New Roman"/>
              </a:rPr>
              <a:t> : rests on basilar membrane and osseous spiral lamina; major components include:</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Outer and inner hair cells.</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Supporting cells: provide structural and metabolic support.</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Tectorial membrane.</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Reticular lamina.</a:t>
            </a:r>
            <a:endParaRPr sz="1000">
              <a:latin typeface="Times New Roman"/>
              <a:ea typeface="Times New Roman"/>
              <a:cs typeface="Times New Roman"/>
              <a:sym typeface="Times New Roman"/>
            </a:endParaRPr>
          </a:p>
          <a:p>
            <a:pPr indent="-292100" lvl="0" marL="457200" rtl="0" algn="l">
              <a:spcBef>
                <a:spcPts val="0"/>
              </a:spcBef>
              <a:spcAft>
                <a:spcPts val="0"/>
              </a:spcAft>
              <a:buClr>
                <a:srgbClr val="FF0000"/>
              </a:buClr>
              <a:buSzPts val="1000"/>
              <a:buFont typeface="Times New Roman"/>
              <a:buChar char="●"/>
            </a:pPr>
            <a:r>
              <a:rPr lang="ar" sz="1000">
                <a:solidFill>
                  <a:srgbClr val="FF0000"/>
                </a:solidFill>
                <a:latin typeface="Times New Roman"/>
                <a:ea typeface="Times New Roman"/>
                <a:cs typeface="Times New Roman"/>
                <a:sym typeface="Times New Roman"/>
              </a:rPr>
              <a:t>Utricle &amp; saccule: maculae.</a:t>
            </a:r>
            <a:endParaRPr sz="1000">
              <a:solidFill>
                <a:srgbClr val="FF0000"/>
              </a:solidFill>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solidFill>
                  <a:srgbClr val="FF0000"/>
                </a:solidFill>
                <a:latin typeface="Times New Roman"/>
                <a:ea typeface="Times New Roman"/>
                <a:cs typeface="Times New Roman"/>
                <a:sym typeface="Times New Roman"/>
              </a:rPr>
              <a:t>Semicircular canals: cristae</a:t>
            </a:r>
            <a:r>
              <a:rPr lang="ar" sz="1000">
                <a:latin typeface="Times New Roman"/>
                <a:ea typeface="Times New Roman"/>
                <a:cs typeface="Times New Roman"/>
                <a:sym typeface="Times New Roman"/>
              </a:rPr>
              <a:t> </a:t>
            </a:r>
            <a:r>
              <a:rPr lang="ar" sz="900">
                <a:solidFill>
                  <a:srgbClr val="B7B7B7"/>
                </a:solidFill>
                <a:latin typeface="Times New Roman"/>
                <a:ea typeface="Times New Roman"/>
                <a:cs typeface="Times New Roman"/>
                <a:sym typeface="Times New Roman"/>
              </a:rPr>
              <a:t>(angular acceleration). Fluid can move both way that’s why responsible for angular acceleration.</a:t>
            </a:r>
            <a:endParaRPr sz="1000">
              <a:latin typeface="Times New Roman"/>
              <a:ea typeface="Times New Roman"/>
              <a:cs typeface="Times New Roman"/>
              <a:sym typeface="Times New Roman"/>
            </a:endParaRPr>
          </a:p>
        </p:txBody>
      </p:sp>
      <p:graphicFrame>
        <p:nvGraphicFramePr>
          <p:cNvPr id="148" name="Google Shape;148;p21"/>
          <p:cNvGraphicFramePr/>
          <p:nvPr/>
        </p:nvGraphicFramePr>
        <p:xfrm>
          <a:off x="195250" y="4814900"/>
          <a:ext cx="3000000" cy="3000000"/>
        </p:xfrm>
        <a:graphic>
          <a:graphicData uri="http://schemas.openxmlformats.org/drawingml/2006/table">
            <a:tbl>
              <a:tblPr>
                <a:noFill/>
                <a:tableStyleId>{BD0E5D09-B49E-4D82-B7CE-AF71E7726C5F}</a:tableStyleId>
              </a:tblPr>
              <a:tblGrid>
                <a:gridCol w="2186000"/>
                <a:gridCol w="2186000"/>
              </a:tblGrid>
              <a:tr h="587675">
                <a:tc>
                  <a:txBody>
                    <a:bodyPr/>
                    <a:lstStyle/>
                    <a:p>
                      <a:pPr indent="0" lvl="0" marL="0" rtl="0" algn="ctr">
                        <a:spcBef>
                          <a:spcPts val="0"/>
                        </a:spcBef>
                        <a:spcAft>
                          <a:spcPts val="0"/>
                        </a:spcAft>
                        <a:buNone/>
                      </a:pPr>
                      <a:r>
                        <a:rPr b="1" lang="ar" sz="1200">
                          <a:solidFill>
                            <a:srgbClr val="FFFFFF"/>
                          </a:solidFill>
                          <a:latin typeface="Times New Roman"/>
                          <a:ea typeface="Times New Roman"/>
                          <a:cs typeface="Times New Roman"/>
                          <a:sym typeface="Times New Roman"/>
                        </a:rPr>
                        <a:t>CENTRAL CONNECTIONS OF COCHLEAR NERVE</a:t>
                      </a:r>
                      <a:endParaRPr b="1" sz="1200">
                        <a:solidFill>
                          <a:srgbClr val="FFFFFF"/>
                        </a:solidFill>
                        <a:latin typeface="Times New Roman"/>
                        <a:ea typeface="Times New Roman"/>
                        <a:cs typeface="Times New Roman"/>
                        <a:sym typeface="Times New Roman"/>
                      </a:endParaRPr>
                    </a:p>
                  </a:txBody>
                  <a:tcPr marT="91425" marB="91425" marR="91425" marL="91425" anchor="ctr">
                    <a:solidFill>
                      <a:srgbClr val="8ABDED"/>
                    </a:solidFill>
                  </a:tcPr>
                </a:tc>
                <a:tc>
                  <a:txBody>
                    <a:bodyPr/>
                    <a:lstStyle/>
                    <a:p>
                      <a:pPr indent="0" lvl="0" marL="0" rtl="0" algn="ctr">
                        <a:spcBef>
                          <a:spcPts val="0"/>
                        </a:spcBef>
                        <a:spcAft>
                          <a:spcPts val="0"/>
                        </a:spcAft>
                        <a:buNone/>
                      </a:pPr>
                      <a:r>
                        <a:rPr b="1" lang="ar" sz="1200">
                          <a:solidFill>
                            <a:srgbClr val="FFFFFF"/>
                          </a:solidFill>
                          <a:latin typeface="Times New Roman"/>
                          <a:ea typeface="Times New Roman"/>
                          <a:cs typeface="Times New Roman"/>
                          <a:sym typeface="Times New Roman"/>
                        </a:rPr>
                        <a:t>CENTRAL CONNECTIONS OF VESTIBULAR NERVE</a:t>
                      </a:r>
                      <a:endParaRPr b="1" sz="1200">
                        <a:solidFill>
                          <a:srgbClr val="FFFFFF"/>
                        </a:solidFill>
                        <a:latin typeface="Times New Roman"/>
                        <a:ea typeface="Times New Roman"/>
                        <a:cs typeface="Times New Roman"/>
                        <a:sym typeface="Times New Roman"/>
                      </a:endParaRPr>
                    </a:p>
                  </a:txBody>
                  <a:tcPr marT="91425" marB="91425" marR="91425" marL="91425" anchor="ctr">
                    <a:solidFill>
                      <a:srgbClr val="8ABDED"/>
                    </a:solidFill>
                  </a:tcPr>
                </a:tc>
              </a:tr>
              <a:tr h="1373275">
                <a:tc>
                  <a:txBody>
                    <a:bodyPr/>
                    <a:lstStyle/>
                    <a:p>
                      <a:pPr indent="0" lvl="0" marL="0" rtl="0" algn="l">
                        <a:spcBef>
                          <a:spcPts val="0"/>
                        </a:spcBef>
                        <a:spcAft>
                          <a:spcPts val="0"/>
                        </a:spcAft>
                        <a:buNone/>
                      </a:pPr>
                      <a:r>
                        <a:t/>
                      </a:r>
                      <a:endParaRPr sz="1000"/>
                    </a:p>
                  </a:txBody>
                  <a:tcPr marT="91425" marB="91425" marR="91425" marL="91425"/>
                </a:tc>
                <a:tc>
                  <a:txBody>
                    <a:bodyPr/>
                    <a:lstStyle/>
                    <a:p>
                      <a:pPr indent="0" lvl="0" marL="0" rtl="0" algn="l">
                        <a:spcBef>
                          <a:spcPts val="0"/>
                        </a:spcBef>
                        <a:spcAft>
                          <a:spcPts val="0"/>
                        </a:spcAft>
                        <a:buClr>
                          <a:schemeClr val="dk1"/>
                        </a:buClr>
                        <a:buSzPts val="1100"/>
                        <a:buFont typeface="Arial"/>
                        <a:buNone/>
                      </a:pPr>
                      <a:r>
                        <a:t/>
                      </a:r>
                      <a:endParaRPr sz="1000"/>
                    </a:p>
                  </a:txBody>
                  <a:tcPr marT="91425" marB="91425" marR="91425" marL="91425"/>
                </a:tc>
              </a:tr>
            </a:tbl>
          </a:graphicData>
        </a:graphic>
      </p:graphicFrame>
      <p:sp>
        <p:nvSpPr>
          <p:cNvPr id="149" name="Google Shape;149;p21"/>
          <p:cNvSpPr txBox="1"/>
          <p:nvPr/>
        </p:nvSpPr>
        <p:spPr>
          <a:xfrm>
            <a:off x="128550" y="5402575"/>
            <a:ext cx="1628700" cy="1350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sz="1000">
                <a:latin typeface="Times New Roman"/>
                <a:ea typeface="Times New Roman"/>
                <a:cs typeface="Times New Roman"/>
                <a:sym typeface="Times New Roman"/>
              </a:rPr>
              <a:t>The principal human auditory cortex is located deep within the sylvian fissure on the superior surface of the temporal lobe</a:t>
            </a:r>
            <a:endParaRPr sz="1000">
              <a:latin typeface="Times New Roman"/>
              <a:ea typeface="Times New Roman"/>
              <a:cs typeface="Times New Roman"/>
              <a:sym typeface="Times New Roman"/>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a:p>
            <a:pPr indent="0" lvl="0" marL="0" rtl="0" algn="l">
              <a:spcBef>
                <a:spcPts val="0"/>
              </a:spcBef>
              <a:spcAft>
                <a:spcPts val="0"/>
              </a:spcAft>
              <a:buNone/>
            </a:pPr>
            <a:r>
              <a:rPr lang="ar" sz="1000">
                <a:latin typeface="Times New Roman"/>
                <a:ea typeface="Times New Roman"/>
                <a:cs typeface="Times New Roman"/>
                <a:sym typeface="Times New Roman"/>
              </a:rPr>
              <a:t>The primary auditory cortex is often referred to as Brodmann area 41.</a:t>
            </a:r>
            <a:endParaRPr sz="1000">
              <a:latin typeface="Times New Roman"/>
              <a:ea typeface="Times New Roman"/>
              <a:cs typeface="Times New Roman"/>
              <a:sym typeface="Times New Roman"/>
            </a:endParaRPr>
          </a:p>
        </p:txBody>
      </p:sp>
      <p:pic>
        <p:nvPicPr>
          <p:cNvPr id="150" name="Google Shape;150;p21"/>
          <p:cNvPicPr preferRelativeResize="0"/>
          <p:nvPr/>
        </p:nvPicPr>
        <p:blipFill rotWithShape="1">
          <a:blip r:embed="rId4">
            <a:alphaModFix/>
          </a:blip>
          <a:srcRect b="45221" l="57642" r="14407" t="46442"/>
          <a:stretch/>
        </p:blipFill>
        <p:spPr>
          <a:xfrm>
            <a:off x="2824175" y="5442963"/>
            <a:ext cx="1209675" cy="1269499"/>
          </a:xfrm>
          <a:prstGeom prst="rect">
            <a:avLst/>
          </a:prstGeom>
          <a:noFill/>
          <a:ln>
            <a:noFill/>
          </a:ln>
        </p:spPr>
      </p:pic>
      <p:pic>
        <p:nvPicPr>
          <p:cNvPr id="151" name="Google Shape;151;p21"/>
          <p:cNvPicPr preferRelativeResize="0"/>
          <p:nvPr/>
        </p:nvPicPr>
        <p:blipFill rotWithShape="1">
          <a:blip r:embed="rId4">
            <a:alphaModFix/>
          </a:blip>
          <a:srcRect b="44857" l="35721" r="49962" t="46413"/>
          <a:stretch/>
        </p:blipFill>
        <p:spPr>
          <a:xfrm>
            <a:off x="1737950" y="5428487"/>
            <a:ext cx="605225" cy="129847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