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7143750" cx="47625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250">
          <p15:clr>
            <a:srgbClr val="A4A3A4"/>
          </p15:clr>
        </p15:guide>
        <p15:guide id="2" pos="15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250" orient="horz"/>
        <p:guide pos="150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99f8e053a4_1_39: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99f8e053a4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984a8bf469_0_271: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984a8bf469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984a8bf469_0_263: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984a8bf469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984a8bf469_0_322: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984a8bf469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984a8bf469_0_330: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984a8bf469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984a8bf469_0_338: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984a8bf469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984a8bf469_0_346: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984a8bf469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984a8bf469_0_354: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984a8bf469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9fadf61c1df44c_0: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9fadf61c1df44c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984a8bf469_0_362: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984a8bf469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969ec3bbe2_0_17: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969ec3bbe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984a8bf469_0_370: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984a8bf469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984a8bf469_0_378: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984a8bf469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984a8bf469_0_386: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984a8bf469_0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99f8e053a4_1_15: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99f8e053a4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99f8e053a4_1_23: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99f8e053a4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99f8e053a4_1_47: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99f8e053a4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9837d177b1_2_57: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9837d177b1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9837d177b1_2_49: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9837d177b1_2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9837d177b1_2_41: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9837d177b1_2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9837d177b1_2_33: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9837d177b1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984a8bf469_0_138: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984a8bf469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9837d177b1_2_25: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9837d177b1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9837d177b1_2_17: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9837d177b1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984a8bf469_0_157: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984a8bf469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984a8bf469_0_185: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984a8bf469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984a8bf469_0_193: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984a8bf469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984a8bf469_0_201: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984a8bf469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984a8bf469_0_279: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984a8bf469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99f8e053a4_1_31: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99f8e053a4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162348" y="1034132"/>
            <a:ext cx="4437900" cy="2850900"/>
          </a:xfrm>
          <a:prstGeom prst="rect">
            <a:avLst/>
          </a:prstGeom>
        </p:spPr>
        <p:txBody>
          <a:bodyPr anchorCtr="0" anchor="b" bIns="84775" lIns="84775" spcFirstLastPara="1" rIns="84775" wrap="square" tIns="8477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1" name="Google Shape;11;p2"/>
          <p:cNvSpPr txBox="1"/>
          <p:nvPr>
            <p:ph idx="1" type="subTitle"/>
          </p:nvPr>
        </p:nvSpPr>
        <p:spPr>
          <a:xfrm>
            <a:off x="162344" y="3936285"/>
            <a:ext cx="4437900" cy="1100700"/>
          </a:xfrm>
          <a:prstGeom prst="rect">
            <a:avLst/>
          </a:prstGeom>
        </p:spPr>
        <p:txBody>
          <a:bodyPr anchorCtr="0" anchor="t" bIns="84775" lIns="84775" spcFirstLastPara="1" rIns="84775" wrap="square" tIns="84775">
            <a:noAutofit/>
          </a:bodyPr>
          <a:lstStyle>
            <a:lvl1pPr lvl="0" rtl="0" algn="ctr">
              <a:lnSpc>
                <a:spcPct val="100000"/>
              </a:lnSpc>
              <a:spcBef>
                <a:spcPts val="0"/>
              </a:spcBef>
              <a:spcAft>
                <a:spcPts val="0"/>
              </a:spcAft>
              <a:buSzPts val="2600"/>
              <a:buNone/>
              <a:defRPr sz="2600"/>
            </a:lvl1pPr>
            <a:lvl2pPr lvl="1" rtl="0" algn="ctr">
              <a:lnSpc>
                <a:spcPct val="100000"/>
              </a:lnSpc>
              <a:spcBef>
                <a:spcPts val="0"/>
              </a:spcBef>
              <a:spcAft>
                <a:spcPts val="0"/>
              </a:spcAft>
              <a:buSzPts val="2600"/>
              <a:buNone/>
              <a:defRPr sz="2600"/>
            </a:lvl2pPr>
            <a:lvl3pPr lvl="2" rtl="0" algn="ctr">
              <a:lnSpc>
                <a:spcPct val="100000"/>
              </a:lnSpc>
              <a:spcBef>
                <a:spcPts val="0"/>
              </a:spcBef>
              <a:spcAft>
                <a:spcPts val="0"/>
              </a:spcAft>
              <a:buSzPts val="2600"/>
              <a:buNone/>
              <a:defRPr sz="2600"/>
            </a:lvl3pPr>
            <a:lvl4pPr lvl="3" rtl="0" algn="ctr">
              <a:lnSpc>
                <a:spcPct val="100000"/>
              </a:lnSpc>
              <a:spcBef>
                <a:spcPts val="0"/>
              </a:spcBef>
              <a:spcAft>
                <a:spcPts val="0"/>
              </a:spcAft>
              <a:buSzPts val="2600"/>
              <a:buNone/>
              <a:defRPr sz="2600"/>
            </a:lvl4pPr>
            <a:lvl5pPr lvl="4" rtl="0" algn="ctr">
              <a:lnSpc>
                <a:spcPct val="100000"/>
              </a:lnSpc>
              <a:spcBef>
                <a:spcPts val="0"/>
              </a:spcBef>
              <a:spcAft>
                <a:spcPts val="0"/>
              </a:spcAft>
              <a:buSzPts val="2600"/>
              <a:buNone/>
              <a:defRPr sz="2600"/>
            </a:lvl5pPr>
            <a:lvl6pPr lvl="5" rtl="0" algn="ctr">
              <a:lnSpc>
                <a:spcPct val="100000"/>
              </a:lnSpc>
              <a:spcBef>
                <a:spcPts val="0"/>
              </a:spcBef>
              <a:spcAft>
                <a:spcPts val="0"/>
              </a:spcAft>
              <a:buSzPts val="2600"/>
              <a:buNone/>
              <a:defRPr sz="2600"/>
            </a:lvl6pPr>
            <a:lvl7pPr lvl="6" rtl="0" algn="ctr">
              <a:lnSpc>
                <a:spcPct val="100000"/>
              </a:lnSpc>
              <a:spcBef>
                <a:spcPts val="0"/>
              </a:spcBef>
              <a:spcAft>
                <a:spcPts val="0"/>
              </a:spcAft>
              <a:buSzPts val="2600"/>
              <a:buNone/>
              <a:defRPr sz="2600"/>
            </a:lvl7pPr>
            <a:lvl8pPr lvl="7" rtl="0" algn="ctr">
              <a:lnSpc>
                <a:spcPct val="100000"/>
              </a:lnSpc>
              <a:spcBef>
                <a:spcPts val="0"/>
              </a:spcBef>
              <a:spcAft>
                <a:spcPts val="0"/>
              </a:spcAft>
              <a:buSzPts val="2600"/>
              <a:buNone/>
              <a:defRPr sz="2600"/>
            </a:lvl8pPr>
            <a:lvl9pPr lvl="8" rtl="0" algn="ctr">
              <a:lnSpc>
                <a:spcPct val="100000"/>
              </a:lnSpc>
              <a:spcBef>
                <a:spcPts val="0"/>
              </a:spcBef>
              <a:spcAft>
                <a:spcPts val="0"/>
              </a:spcAft>
              <a:buSzPts val="2600"/>
              <a:buNone/>
              <a:defRPr sz="2600"/>
            </a:lvl9pPr>
          </a:lstStyle>
          <a:p/>
        </p:txBody>
      </p:sp>
      <p:sp>
        <p:nvSpPr>
          <p:cNvPr id="12" name="Google Shape;12;p2"/>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162344" y="1536285"/>
            <a:ext cx="4437900" cy="2727300"/>
          </a:xfrm>
          <a:prstGeom prst="rect">
            <a:avLst/>
          </a:prstGeom>
        </p:spPr>
        <p:txBody>
          <a:bodyPr anchorCtr="0" anchor="b" bIns="84775" lIns="84775" spcFirstLastPara="1" rIns="84775" wrap="square" tIns="84775">
            <a:noAutofit/>
          </a:bodyPr>
          <a:lstStyle>
            <a:lvl1pPr lvl="0" rtl="0" algn="ctr">
              <a:spcBef>
                <a:spcPts val="0"/>
              </a:spcBef>
              <a:spcAft>
                <a:spcPts val="0"/>
              </a:spcAft>
              <a:buSzPts val="11100"/>
              <a:buNone/>
              <a:defRPr sz="11100"/>
            </a:lvl1pPr>
            <a:lvl2pPr lvl="1" rtl="0" algn="ctr">
              <a:spcBef>
                <a:spcPts val="0"/>
              </a:spcBef>
              <a:spcAft>
                <a:spcPts val="0"/>
              </a:spcAft>
              <a:buSzPts val="11100"/>
              <a:buNone/>
              <a:defRPr sz="11100"/>
            </a:lvl2pPr>
            <a:lvl3pPr lvl="2" rtl="0" algn="ctr">
              <a:spcBef>
                <a:spcPts val="0"/>
              </a:spcBef>
              <a:spcAft>
                <a:spcPts val="0"/>
              </a:spcAft>
              <a:buSzPts val="11100"/>
              <a:buNone/>
              <a:defRPr sz="11100"/>
            </a:lvl3pPr>
            <a:lvl4pPr lvl="3" rtl="0" algn="ctr">
              <a:spcBef>
                <a:spcPts val="0"/>
              </a:spcBef>
              <a:spcAft>
                <a:spcPts val="0"/>
              </a:spcAft>
              <a:buSzPts val="11100"/>
              <a:buNone/>
              <a:defRPr sz="11100"/>
            </a:lvl4pPr>
            <a:lvl5pPr lvl="4" rtl="0" algn="ctr">
              <a:spcBef>
                <a:spcPts val="0"/>
              </a:spcBef>
              <a:spcAft>
                <a:spcPts val="0"/>
              </a:spcAft>
              <a:buSzPts val="11100"/>
              <a:buNone/>
              <a:defRPr sz="11100"/>
            </a:lvl5pPr>
            <a:lvl6pPr lvl="5" rtl="0" algn="ctr">
              <a:spcBef>
                <a:spcPts val="0"/>
              </a:spcBef>
              <a:spcAft>
                <a:spcPts val="0"/>
              </a:spcAft>
              <a:buSzPts val="11100"/>
              <a:buNone/>
              <a:defRPr sz="11100"/>
            </a:lvl6pPr>
            <a:lvl7pPr lvl="6" rtl="0" algn="ctr">
              <a:spcBef>
                <a:spcPts val="0"/>
              </a:spcBef>
              <a:spcAft>
                <a:spcPts val="0"/>
              </a:spcAft>
              <a:buSzPts val="11100"/>
              <a:buNone/>
              <a:defRPr sz="11100"/>
            </a:lvl7pPr>
            <a:lvl8pPr lvl="7" rtl="0" algn="ctr">
              <a:spcBef>
                <a:spcPts val="0"/>
              </a:spcBef>
              <a:spcAft>
                <a:spcPts val="0"/>
              </a:spcAft>
              <a:buSzPts val="11100"/>
              <a:buNone/>
              <a:defRPr sz="11100"/>
            </a:lvl8pPr>
            <a:lvl9pPr lvl="8" rtl="0" algn="ctr">
              <a:spcBef>
                <a:spcPts val="0"/>
              </a:spcBef>
              <a:spcAft>
                <a:spcPts val="0"/>
              </a:spcAft>
              <a:buSzPts val="11100"/>
              <a:buNone/>
              <a:defRPr sz="11100"/>
            </a:lvl9pPr>
          </a:lstStyle>
          <a:p>
            <a:r>
              <a:t>xx%</a:t>
            </a:r>
          </a:p>
        </p:txBody>
      </p:sp>
      <p:sp>
        <p:nvSpPr>
          <p:cNvPr id="46" name="Google Shape;46;p11"/>
          <p:cNvSpPr txBox="1"/>
          <p:nvPr>
            <p:ph idx="1" type="body"/>
          </p:nvPr>
        </p:nvSpPr>
        <p:spPr>
          <a:xfrm>
            <a:off x="162344" y="4378090"/>
            <a:ext cx="4437900" cy="1806600"/>
          </a:xfrm>
          <a:prstGeom prst="rect">
            <a:avLst/>
          </a:prstGeom>
        </p:spPr>
        <p:txBody>
          <a:bodyPr anchorCtr="0" anchor="t" bIns="84775" lIns="84775" spcFirstLastPara="1" rIns="84775" wrap="square" tIns="84775">
            <a:noAutofit/>
          </a:bodyPr>
          <a:lstStyle>
            <a:lvl1pPr indent="-336550" lvl="0" marL="457200" rtl="0" algn="ctr">
              <a:spcBef>
                <a:spcPts val="0"/>
              </a:spcBef>
              <a:spcAft>
                <a:spcPts val="0"/>
              </a:spcAft>
              <a:buSzPts val="1700"/>
              <a:buChar char="●"/>
              <a:defRPr/>
            </a:lvl1pPr>
            <a:lvl2pPr indent="-311150" lvl="1" marL="914400" rtl="0" algn="ctr">
              <a:spcBef>
                <a:spcPts val="1500"/>
              </a:spcBef>
              <a:spcAft>
                <a:spcPts val="0"/>
              </a:spcAft>
              <a:buSzPts val="1300"/>
              <a:buChar char="○"/>
              <a:defRPr/>
            </a:lvl2pPr>
            <a:lvl3pPr indent="-311150" lvl="2" marL="1371600" rtl="0" algn="ctr">
              <a:spcBef>
                <a:spcPts val="1500"/>
              </a:spcBef>
              <a:spcAft>
                <a:spcPts val="0"/>
              </a:spcAft>
              <a:buSzPts val="1300"/>
              <a:buChar char="■"/>
              <a:defRPr/>
            </a:lvl3pPr>
            <a:lvl4pPr indent="-311150" lvl="3" marL="1828800" rtl="0" algn="ctr">
              <a:spcBef>
                <a:spcPts val="1500"/>
              </a:spcBef>
              <a:spcAft>
                <a:spcPts val="0"/>
              </a:spcAft>
              <a:buSzPts val="1300"/>
              <a:buChar char="●"/>
              <a:defRPr/>
            </a:lvl4pPr>
            <a:lvl5pPr indent="-311150" lvl="4" marL="2286000" rtl="0" algn="ctr">
              <a:spcBef>
                <a:spcPts val="1500"/>
              </a:spcBef>
              <a:spcAft>
                <a:spcPts val="0"/>
              </a:spcAft>
              <a:buSzPts val="1300"/>
              <a:buChar char="○"/>
              <a:defRPr/>
            </a:lvl5pPr>
            <a:lvl6pPr indent="-311150" lvl="5" marL="2743200" rtl="0" algn="ctr">
              <a:spcBef>
                <a:spcPts val="1500"/>
              </a:spcBef>
              <a:spcAft>
                <a:spcPts val="0"/>
              </a:spcAft>
              <a:buSzPts val="1300"/>
              <a:buChar char="■"/>
              <a:defRPr/>
            </a:lvl6pPr>
            <a:lvl7pPr indent="-311150" lvl="6" marL="3200400" rtl="0" algn="ctr">
              <a:spcBef>
                <a:spcPts val="1500"/>
              </a:spcBef>
              <a:spcAft>
                <a:spcPts val="0"/>
              </a:spcAft>
              <a:buSzPts val="1300"/>
              <a:buChar char="●"/>
              <a:defRPr/>
            </a:lvl7pPr>
            <a:lvl8pPr indent="-311150" lvl="7" marL="3657600" rtl="0" algn="ctr">
              <a:spcBef>
                <a:spcPts val="1500"/>
              </a:spcBef>
              <a:spcAft>
                <a:spcPts val="0"/>
              </a:spcAft>
              <a:buSzPts val="1300"/>
              <a:buChar char="○"/>
              <a:defRPr/>
            </a:lvl8pPr>
            <a:lvl9pPr indent="-311150" lvl="8" marL="4114800" rtl="0" algn="ctr">
              <a:spcBef>
                <a:spcPts val="1500"/>
              </a:spcBef>
              <a:spcAft>
                <a:spcPts val="1500"/>
              </a:spcAft>
              <a:buSzPts val="1300"/>
              <a:buChar char="■"/>
              <a:defRPr/>
            </a:lvl9pPr>
          </a:lstStyle>
          <a:p/>
        </p:txBody>
      </p:sp>
      <p:sp>
        <p:nvSpPr>
          <p:cNvPr id="47" name="Google Shape;47;p11"/>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162344" y="2987292"/>
            <a:ext cx="4437900" cy="1168800"/>
          </a:xfrm>
          <a:prstGeom prst="rect">
            <a:avLst/>
          </a:prstGeom>
        </p:spPr>
        <p:txBody>
          <a:bodyPr anchorCtr="0" anchor="ctr" bIns="84775" lIns="84775" spcFirstLastPara="1" rIns="84775" wrap="square" tIns="84775">
            <a:noAutofit/>
          </a:bodyPr>
          <a:lstStyle>
            <a:lvl1pPr lvl="0" rtl="0" algn="ctr">
              <a:spcBef>
                <a:spcPts val="0"/>
              </a:spcBef>
              <a:spcAft>
                <a:spcPts val="0"/>
              </a:spcAft>
              <a:buSzPts val="3300"/>
              <a:buNone/>
              <a:defRPr sz="33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p:txBody>
      </p:sp>
      <p:sp>
        <p:nvSpPr>
          <p:cNvPr id="15" name="Google Shape;15;p3"/>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162344" y="618090"/>
            <a:ext cx="4437900" cy="795300"/>
          </a:xfrm>
          <a:prstGeom prst="rect">
            <a:avLst/>
          </a:prstGeom>
        </p:spPr>
        <p:txBody>
          <a:bodyPr anchorCtr="0" anchor="t" bIns="84775" lIns="84775" spcFirstLastPara="1" rIns="84775" wrap="square" tIns="8477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18" name="Google Shape;18;p4"/>
          <p:cNvSpPr txBox="1"/>
          <p:nvPr>
            <p:ph idx="1" type="body"/>
          </p:nvPr>
        </p:nvSpPr>
        <p:spPr>
          <a:xfrm>
            <a:off x="162344" y="1600660"/>
            <a:ext cx="4437900" cy="4745100"/>
          </a:xfrm>
          <a:prstGeom prst="rect">
            <a:avLst/>
          </a:prstGeom>
        </p:spPr>
        <p:txBody>
          <a:bodyPr anchorCtr="0" anchor="t" bIns="84775" lIns="84775" spcFirstLastPara="1" rIns="84775" wrap="square" tIns="84775">
            <a:noAutofit/>
          </a:bodyPr>
          <a:lstStyle>
            <a:lvl1pPr indent="-336550" lvl="0" marL="457200" rtl="0">
              <a:spcBef>
                <a:spcPts val="0"/>
              </a:spcBef>
              <a:spcAft>
                <a:spcPts val="0"/>
              </a:spcAft>
              <a:buSzPts val="1700"/>
              <a:buChar char="●"/>
              <a:defRPr/>
            </a:lvl1pPr>
            <a:lvl2pPr indent="-311150" lvl="1" marL="914400" rtl="0">
              <a:spcBef>
                <a:spcPts val="1500"/>
              </a:spcBef>
              <a:spcAft>
                <a:spcPts val="0"/>
              </a:spcAft>
              <a:buSzPts val="1300"/>
              <a:buChar char="○"/>
              <a:defRPr/>
            </a:lvl2pPr>
            <a:lvl3pPr indent="-311150" lvl="2" marL="1371600" rtl="0">
              <a:spcBef>
                <a:spcPts val="1500"/>
              </a:spcBef>
              <a:spcAft>
                <a:spcPts val="0"/>
              </a:spcAft>
              <a:buSzPts val="1300"/>
              <a:buChar char="■"/>
              <a:defRPr/>
            </a:lvl3pPr>
            <a:lvl4pPr indent="-311150" lvl="3" marL="1828800" rtl="0">
              <a:spcBef>
                <a:spcPts val="1500"/>
              </a:spcBef>
              <a:spcAft>
                <a:spcPts val="0"/>
              </a:spcAft>
              <a:buSzPts val="1300"/>
              <a:buChar char="●"/>
              <a:defRPr/>
            </a:lvl4pPr>
            <a:lvl5pPr indent="-311150" lvl="4" marL="2286000" rtl="0">
              <a:spcBef>
                <a:spcPts val="1500"/>
              </a:spcBef>
              <a:spcAft>
                <a:spcPts val="0"/>
              </a:spcAft>
              <a:buSzPts val="1300"/>
              <a:buChar char="○"/>
              <a:defRPr/>
            </a:lvl5pPr>
            <a:lvl6pPr indent="-311150" lvl="5" marL="2743200" rtl="0">
              <a:spcBef>
                <a:spcPts val="1500"/>
              </a:spcBef>
              <a:spcAft>
                <a:spcPts val="0"/>
              </a:spcAft>
              <a:buSzPts val="1300"/>
              <a:buChar char="■"/>
              <a:defRPr/>
            </a:lvl6pPr>
            <a:lvl7pPr indent="-311150" lvl="6" marL="3200400" rtl="0">
              <a:spcBef>
                <a:spcPts val="1500"/>
              </a:spcBef>
              <a:spcAft>
                <a:spcPts val="0"/>
              </a:spcAft>
              <a:buSzPts val="1300"/>
              <a:buChar char="●"/>
              <a:defRPr/>
            </a:lvl7pPr>
            <a:lvl8pPr indent="-311150" lvl="7" marL="3657600" rtl="0">
              <a:spcBef>
                <a:spcPts val="1500"/>
              </a:spcBef>
              <a:spcAft>
                <a:spcPts val="0"/>
              </a:spcAft>
              <a:buSzPts val="1300"/>
              <a:buChar char="○"/>
              <a:defRPr/>
            </a:lvl8pPr>
            <a:lvl9pPr indent="-311150" lvl="8" marL="4114800" rtl="0">
              <a:spcBef>
                <a:spcPts val="1500"/>
              </a:spcBef>
              <a:spcAft>
                <a:spcPts val="1500"/>
              </a:spcAft>
              <a:buSzPts val="1300"/>
              <a:buChar char="■"/>
              <a:defRPr/>
            </a:lvl9pPr>
          </a:lstStyle>
          <a:p/>
        </p:txBody>
      </p:sp>
      <p:sp>
        <p:nvSpPr>
          <p:cNvPr id="19" name="Google Shape;19;p4"/>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162344" y="618090"/>
            <a:ext cx="4437900" cy="795300"/>
          </a:xfrm>
          <a:prstGeom prst="rect">
            <a:avLst/>
          </a:prstGeom>
        </p:spPr>
        <p:txBody>
          <a:bodyPr anchorCtr="0" anchor="t" bIns="84775" lIns="84775" spcFirstLastPara="1" rIns="84775" wrap="square" tIns="8477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22" name="Google Shape;22;p5"/>
          <p:cNvSpPr txBox="1"/>
          <p:nvPr>
            <p:ph idx="1" type="body"/>
          </p:nvPr>
        </p:nvSpPr>
        <p:spPr>
          <a:xfrm>
            <a:off x="162344" y="1600660"/>
            <a:ext cx="2083200" cy="4745100"/>
          </a:xfrm>
          <a:prstGeom prst="rect">
            <a:avLst/>
          </a:prstGeom>
        </p:spPr>
        <p:txBody>
          <a:bodyPr anchorCtr="0" anchor="t" bIns="84775" lIns="84775" spcFirstLastPara="1" rIns="84775" wrap="square" tIns="84775">
            <a:noAutofit/>
          </a:bodyPr>
          <a:lstStyle>
            <a:lvl1pPr indent="-311150" lvl="0" marL="457200" rtl="0">
              <a:spcBef>
                <a:spcPts val="0"/>
              </a:spcBef>
              <a:spcAft>
                <a:spcPts val="0"/>
              </a:spcAft>
              <a:buSzPts val="1300"/>
              <a:buChar char="●"/>
              <a:defRPr sz="1300"/>
            </a:lvl1pPr>
            <a:lvl2pPr indent="-298450" lvl="1" marL="914400" rtl="0">
              <a:spcBef>
                <a:spcPts val="1500"/>
              </a:spcBef>
              <a:spcAft>
                <a:spcPts val="0"/>
              </a:spcAft>
              <a:buSzPts val="1100"/>
              <a:buChar char="○"/>
              <a:defRPr sz="1100"/>
            </a:lvl2pPr>
            <a:lvl3pPr indent="-298450" lvl="2" marL="1371600" rtl="0">
              <a:spcBef>
                <a:spcPts val="1500"/>
              </a:spcBef>
              <a:spcAft>
                <a:spcPts val="0"/>
              </a:spcAft>
              <a:buSzPts val="1100"/>
              <a:buChar char="■"/>
              <a:defRPr sz="1100"/>
            </a:lvl3pPr>
            <a:lvl4pPr indent="-298450" lvl="3" marL="1828800" rtl="0">
              <a:spcBef>
                <a:spcPts val="1500"/>
              </a:spcBef>
              <a:spcAft>
                <a:spcPts val="0"/>
              </a:spcAft>
              <a:buSzPts val="1100"/>
              <a:buChar char="●"/>
              <a:defRPr sz="1100"/>
            </a:lvl4pPr>
            <a:lvl5pPr indent="-298450" lvl="4" marL="2286000" rtl="0">
              <a:spcBef>
                <a:spcPts val="1500"/>
              </a:spcBef>
              <a:spcAft>
                <a:spcPts val="0"/>
              </a:spcAft>
              <a:buSzPts val="1100"/>
              <a:buChar char="○"/>
              <a:defRPr sz="1100"/>
            </a:lvl5pPr>
            <a:lvl6pPr indent="-298450" lvl="5" marL="2743200" rtl="0">
              <a:spcBef>
                <a:spcPts val="1500"/>
              </a:spcBef>
              <a:spcAft>
                <a:spcPts val="0"/>
              </a:spcAft>
              <a:buSzPts val="1100"/>
              <a:buChar char="■"/>
              <a:defRPr sz="1100"/>
            </a:lvl6pPr>
            <a:lvl7pPr indent="-298450" lvl="6" marL="3200400" rtl="0">
              <a:spcBef>
                <a:spcPts val="1500"/>
              </a:spcBef>
              <a:spcAft>
                <a:spcPts val="0"/>
              </a:spcAft>
              <a:buSzPts val="1100"/>
              <a:buChar char="●"/>
              <a:defRPr sz="1100"/>
            </a:lvl7pPr>
            <a:lvl8pPr indent="-298450" lvl="7" marL="3657600" rtl="0">
              <a:spcBef>
                <a:spcPts val="1500"/>
              </a:spcBef>
              <a:spcAft>
                <a:spcPts val="0"/>
              </a:spcAft>
              <a:buSzPts val="1100"/>
              <a:buChar char="○"/>
              <a:defRPr sz="1100"/>
            </a:lvl8pPr>
            <a:lvl9pPr indent="-298450" lvl="8" marL="4114800" rtl="0">
              <a:spcBef>
                <a:spcPts val="1500"/>
              </a:spcBef>
              <a:spcAft>
                <a:spcPts val="1500"/>
              </a:spcAft>
              <a:buSzPts val="1100"/>
              <a:buChar char="■"/>
              <a:defRPr sz="1100"/>
            </a:lvl9pPr>
          </a:lstStyle>
          <a:p/>
        </p:txBody>
      </p:sp>
      <p:sp>
        <p:nvSpPr>
          <p:cNvPr id="23" name="Google Shape;23;p5"/>
          <p:cNvSpPr txBox="1"/>
          <p:nvPr>
            <p:ph idx="2" type="body"/>
          </p:nvPr>
        </p:nvSpPr>
        <p:spPr>
          <a:xfrm>
            <a:off x="2516875" y="1600660"/>
            <a:ext cx="2083200" cy="4745100"/>
          </a:xfrm>
          <a:prstGeom prst="rect">
            <a:avLst/>
          </a:prstGeom>
        </p:spPr>
        <p:txBody>
          <a:bodyPr anchorCtr="0" anchor="t" bIns="84775" lIns="84775" spcFirstLastPara="1" rIns="84775" wrap="square" tIns="84775">
            <a:noAutofit/>
          </a:bodyPr>
          <a:lstStyle>
            <a:lvl1pPr indent="-311150" lvl="0" marL="457200" rtl="0">
              <a:spcBef>
                <a:spcPts val="0"/>
              </a:spcBef>
              <a:spcAft>
                <a:spcPts val="0"/>
              </a:spcAft>
              <a:buSzPts val="1300"/>
              <a:buChar char="●"/>
              <a:defRPr sz="1300"/>
            </a:lvl1pPr>
            <a:lvl2pPr indent="-298450" lvl="1" marL="914400" rtl="0">
              <a:spcBef>
                <a:spcPts val="1500"/>
              </a:spcBef>
              <a:spcAft>
                <a:spcPts val="0"/>
              </a:spcAft>
              <a:buSzPts val="1100"/>
              <a:buChar char="○"/>
              <a:defRPr sz="1100"/>
            </a:lvl2pPr>
            <a:lvl3pPr indent="-298450" lvl="2" marL="1371600" rtl="0">
              <a:spcBef>
                <a:spcPts val="1500"/>
              </a:spcBef>
              <a:spcAft>
                <a:spcPts val="0"/>
              </a:spcAft>
              <a:buSzPts val="1100"/>
              <a:buChar char="■"/>
              <a:defRPr sz="1100"/>
            </a:lvl3pPr>
            <a:lvl4pPr indent="-298450" lvl="3" marL="1828800" rtl="0">
              <a:spcBef>
                <a:spcPts val="1500"/>
              </a:spcBef>
              <a:spcAft>
                <a:spcPts val="0"/>
              </a:spcAft>
              <a:buSzPts val="1100"/>
              <a:buChar char="●"/>
              <a:defRPr sz="1100"/>
            </a:lvl4pPr>
            <a:lvl5pPr indent="-298450" lvl="4" marL="2286000" rtl="0">
              <a:spcBef>
                <a:spcPts val="1500"/>
              </a:spcBef>
              <a:spcAft>
                <a:spcPts val="0"/>
              </a:spcAft>
              <a:buSzPts val="1100"/>
              <a:buChar char="○"/>
              <a:defRPr sz="1100"/>
            </a:lvl5pPr>
            <a:lvl6pPr indent="-298450" lvl="5" marL="2743200" rtl="0">
              <a:spcBef>
                <a:spcPts val="1500"/>
              </a:spcBef>
              <a:spcAft>
                <a:spcPts val="0"/>
              </a:spcAft>
              <a:buSzPts val="1100"/>
              <a:buChar char="■"/>
              <a:defRPr sz="1100"/>
            </a:lvl6pPr>
            <a:lvl7pPr indent="-298450" lvl="6" marL="3200400" rtl="0">
              <a:spcBef>
                <a:spcPts val="1500"/>
              </a:spcBef>
              <a:spcAft>
                <a:spcPts val="0"/>
              </a:spcAft>
              <a:buSzPts val="1100"/>
              <a:buChar char="●"/>
              <a:defRPr sz="1100"/>
            </a:lvl7pPr>
            <a:lvl8pPr indent="-298450" lvl="7" marL="3657600" rtl="0">
              <a:spcBef>
                <a:spcPts val="1500"/>
              </a:spcBef>
              <a:spcAft>
                <a:spcPts val="0"/>
              </a:spcAft>
              <a:buSzPts val="1100"/>
              <a:buChar char="○"/>
              <a:defRPr sz="1100"/>
            </a:lvl8pPr>
            <a:lvl9pPr indent="-298450" lvl="8" marL="4114800" rtl="0">
              <a:spcBef>
                <a:spcPts val="1500"/>
              </a:spcBef>
              <a:spcAft>
                <a:spcPts val="1500"/>
              </a:spcAft>
              <a:buSzPts val="1100"/>
              <a:buChar char="■"/>
              <a:defRPr sz="1100"/>
            </a:lvl9pPr>
          </a:lstStyle>
          <a:p/>
        </p:txBody>
      </p:sp>
      <p:sp>
        <p:nvSpPr>
          <p:cNvPr id="24" name="Google Shape;24;p5"/>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162344" y="618090"/>
            <a:ext cx="4437900" cy="795300"/>
          </a:xfrm>
          <a:prstGeom prst="rect">
            <a:avLst/>
          </a:prstGeom>
        </p:spPr>
        <p:txBody>
          <a:bodyPr anchorCtr="0" anchor="t" bIns="84775" lIns="84775" spcFirstLastPara="1" rIns="84775" wrap="square" tIns="8477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27" name="Google Shape;27;p6"/>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162344" y="771667"/>
            <a:ext cx="1462500" cy="1049700"/>
          </a:xfrm>
          <a:prstGeom prst="rect">
            <a:avLst/>
          </a:prstGeom>
        </p:spPr>
        <p:txBody>
          <a:bodyPr anchorCtr="0" anchor="b" bIns="84775" lIns="84775" spcFirstLastPara="1" rIns="84775" wrap="square" tIns="84775">
            <a:noAutofit/>
          </a:bodyPr>
          <a:lstStyle>
            <a:lvl1pPr lvl="0" rtl="0">
              <a:spcBef>
                <a:spcPts val="0"/>
              </a:spcBef>
              <a:spcAft>
                <a:spcPts val="0"/>
              </a:spcAft>
              <a:buSzPts val="2200"/>
              <a:buNone/>
              <a:defRPr sz="220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0" name="Google Shape;30;p7"/>
          <p:cNvSpPr txBox="1"/>
          <p:nvPr>
            <p:ph idx="1" type="body"/>
          </p:nvPr>
        </p:nvSpPr>
        <p:spPr>
          <a:xfrm>
            <a:off x="162344" y="1930000"/>
            <a:ext cx="1462500" cy="4415700"/>
          </a:xfrm>
          <a:prstGeom prst="rect">
            <a:avLst/>
          </a:prstGeom>
        </p:spPr>
        <p:txBody>
          <a:bodyPr anchorCtr="0" anchor="t" bIns="84775" lIns="84775" spcFirstLastPara="1" rIns="84775" wrap="square" tIns="84775">
            <a:noAutofit/>
          </a:bodyPr>
          <a:lstStyle>
            <a:lvl1pPr indent="-298450" lvl="0" marL="457200" rtl="0">
              <a:spcBef>
                <a:spcPts val="0"/>
              </a:spcBef>
              <a:spcAft>
                <a:spcPts val="0"/>
              </a:spcAft>
              <a:buSzPts val="1100"/>
              <a:buChar char="●"/>
              <a:defRPr sz="1100"/>
            </a:lvl1pPr>
            <a:lvl2pPr indent="-298450" lvl="1" marL="914400" rtl="0">
              <a:spcBef>
                <a:spcPts val="1500"/>
              </a:spcBef>
              <a:spcAft>
                <a:spcPts val="0"/>
              </a:spcAft>
              <a:buSzPts val="1100"/>
              <a:buChar char="○"/>
              <a:defRPr sz="1100"/>
            </a:lvl2pPr>
            <a:lvl3pPr indent="-298450" lvl="2" marL="1371600" rtl="0">
              <a:spcBef>
                <a:spcPts val="1500"/>
              </a:spcBef>
              <a:spcAft>
                <a:spcPts val="0"/>
              </a:spcAft>
              <a:buSzPts val="1100"/>
              <a:buChar char="■"/>
              <a:defRPr sz="1100"/>
            </a:lvl3pPr>
            <a:lvl4pPr indent="-298450" lvl="3" marL="1828800" rtl="0">
              <a:spcBef>
                <a:spcPts val="1500"/>
              </a:spcBef>
              <a:spcAft>
                <a:spcPts val="0"/>
              </a:spcAft>
              <a:buSzPts val="1100"/>
              <a:buChar char="●"/>
              <a:defRPr sz="1100"/>
            </a:lvl4pPr>
            <a:lvl5pPr indent="-298450" lvl="4" marL="2286000" rtl="0">
              <a:spcBef>
                <a:spcPts val="1500"/>
              </a:spcBef>
              <a:spcAft>
                <a:spcPts val="0"/>
              </a:spcAft>
              <a:buSzPts val="1100"/>
              <a:buChar char="○"/>
              <a:defRPr sz="1100"/>
            </a:lvl5pPr>
            <a:lvl6pPr indent="-298450" lvl="5" marL="2743200" rtl="0">
              <a:spcBef>
                <a:spcPts val="1500"/>
              </a:spcBef>
              <a:spcAft>
                <a:spcPts val="0"/>
              </a:spcAft>
              <a:buSzPts val="1100"/>
              <a:buChar char="■"/>
              <a:defRPr sz="1100"/>
            </a:lvl6pPr>
            <a:lvl7pPr indent="-298450" lvl="6" marL="3200400" rtl="0">
              <a:spcBef>
                <a:spcPts val="1500"/>
              </a:spcBef>
              <a:spcAft>
                <a:spcPts val="0"/>
              </a:spcAft>
              <a:buSzPts val="1100"/>
              <a:buChar char="●"/>
              <a:defRPr sz="1100"/>
            </a:lvl7pPr>
            <a:lvl8pPr indent="-298450" lvl="7" marL="3657600" rtl="0">
              <a:spcBef>
                <a:spcPts val="1500"/>
              </a:spcBef>
              <a:spcAft>
                <a:spcPts val="0"/>
              </a:spcAft>
              <a:buSzPts val="1100"/>
              <a:buChar char="○"/>
              <a:defRPr sz="1100"/>
            </a:lvl8pPr>
            <a:lvl9pPr indent="-298450" lvl="8" marL="4114800" rtl="0">
              <a:spcBef>
                <a:spcPts val="1500"/>
              </a:spcBef>
              <a:spcAft>
                <a:spcPts val="1500"/>
              </a:spcAft>
              <a:buSzPts val="1100"/>
              <a:buChar char="■"/>
              <a:defRPr sz="1100"/>
            </a:lvl9pPr>
          </a:lstStyle>
          <a:p/>
        </p:txBody>
      </p:sp>
      <p:sp>
        <p:nvSpPr>
          <p:cNvPr id="31" name="Google Shape;31;p7"/>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255339" y="625208"/>
            <a:ext cx="3316800" cy="5681700"/>
          </a:xfrm>
          <a:prstGeom prst="rect">
            <a:avLst/>
          </a:prstGeom>
        </p:spPr>
        <p:txBody>
          <a:bodyPr anchorCtr="0" anchor="ctr" bIns="84775" lIns="84775" spcFirstLastPara="1" rIns="84775" wrap="square" tIns="84775">
            <a:noAutofit/>
          </a:bodyPr>
          <a:lstStyle>
            <a:lvl1pPr lvl="0" rtl="0">
              <a:spcBef>
                <a:spcPts val="0"/>
              </a:spcBef>
              <a:spcAft>
                <a:spcPts val="0"/>
              </a:spcAft>
              <a:buSzPts val="4500"/>
              <a:buNone/>
              <a:defRPr sz="4500"/>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p:txBody>
      </p:sp>
      <p:sp>
        <p:nvSpPr>
          <p:cNvPr id="34" name="Google Shape;34;p8"/>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2381250" y="-174"/>
            <a:ext cx="2381400" cy="7143900"/>
          </a:xfrm>
          <a:prstGeom prst="rect">
            <a:avLst/>
          </a:prstGeom>
          <a:solidFill>
            <a:schemeClr val="lt2"/>
          </a:solidFill>
          <a:ln>
            <a:noFill/>
          </a:ln>
        </p:spPr>
        <p:txBody>
          <a:bodyPr anchorCtr="0" anchor="ctr" bIns="84775" lIns="84775" spcFirstLastPara="1" rIns="84775" wrap="square" tIns="847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138281" y="1712743"/>
            <a:ext cx="2106900" cy="2058900"/>
          </a:xfrm>
          <a:prstGeom prst="rect">
            <a:avLst/>
          </a:prstGeom>
        </p:spPr>
        <p:txBody>
          <a:bodyPr anchorCtr="0" anchor="b" bIns="84775" lIns="84775" spcFirstLastPara="1" rIns="84775" wrap="square" tIns="84775">
            <a:noAutofit/>
          </a:bodyPr>
          <a:lstStyle>
            <a:lvl1pPr lvl="0" rtl="0" algn="ctr">
              <a:spcBef>
                <a:spcPts val="0"/>
              </a:spcBef>
              <a:spcAft>
                <a:spcPts val="0"/>
              </a:spcAft>
              <a:buSzPts val="3900"/>
              <a:buNone/>
              <a:defRPr sz="3900"/>
            </a:lvl1pPr>
            <a:lvl2pPr lvl="1" rtl="0" algn="ctr">
              <a:spcBef>
                <a:spcPts val="0"/>
              </a:spcBef>
              <a:spcAft>
                <a:spcPts val="0"/>
              </a:spcAft>
              <a:buSzPts val="3900"/>
              <a:buNone/>
              <a:defRPr sz="3900"/>
            </a:lvl2pPr>
            <a:lvl3pPr lvl="2" rtl="0" algn="ctr">
              <a:spcBef>
                <a:spcPts val="0"/>
              </a:spcBef>
              <a:spcAft>
                <a:spcPts val="0"/>
              </a:spcAft>
              <a:buSzPts val="3900"/>
              <a:buNone/>
              <a:defRPr sz="3900"/>
            </a:lvl3pPr>
            <a:lvl4pPr lvl="3" rtl="0" algn="ctr">
              <a:spcBef>
                <a:spcPts val="0"/>
              </a:spcBef>
              <a:spcAft>
                <a:spcPts val="0"/>
              </a:spcAft>
              <a:buSzPts val="3900"/>
              <a:buNone/>
              <a:defRPr sz="3900"/>
            </a:lvl4pPr>
            <a:lvl5pPr lvl="4" rtl="0" algn="ctr">
              <a:spcBef>
                <a:spcPts val="0"/>
              </a:spcBef>
              <a:spcAft>
                <a:spcPts val="0"/>
              </a:spcAft>
              <a:buSzPts val="3900"/>
              <a:buNone/>
              <a:defRPr sz="3900"/>
            </a:lvl5pPr>
            <a:lvl6pPr lvl="5" rtl="0" algn="ctr">
              <a:spcBef>
                <a:spcPts val="0"/>
              </a:spcBef>
              <a:spcAft>
                <a:spcPts val="0"/>
              </a:spcAft>
              <a:buSzPts val="3900"/>
              <a:buNone/>
              <a:defRPr sz="3900"/>
            </a:lvl6pPr>
            <a:lvl7pPr lvl="6" rtl="0" algn="ctr">
              <a:spcBef>
                <a:spcPts val="0"/>
              </a:spcBef>
              <a:spcAft>
                <a:spcPts val="0"/>
              </a:spcAft>
              <a:buSzPts val="3900"/>
              <a:buNone/>
              <a:defRPr sz="3900"/>
            </a:lvl7pPr>
            <a:lvl8pPr lvl="7" rtl="0" algn="ctr">
              <a:spcBef>
                <a:spcPts val="0"/>
              </a:spcBef>
              <a:spcAft>
                <a:spcPts val="0"/>
              </a:spcAft>
              <a:buSzPts val="3900"/>
              <a:buNone/>
              <a:defRPr sz="3900"/>
            </a:lvl8pPr>
            <a:lvl9pPr lvl="8" rtl="0" algn="ctr">
              <a:spcBef>
                <a:spcPts val="0"/>
              </a:spcBef>
              <a:spcAft>
                <a:spcPts val="0"/>
              </a:spcAft>
              <a:buSzPts val="3900"/>
              <a:buNone/>
              <a:defRPr sz="3900"/>
            </a:lvl9pPr>
          </a:lstStyle>
          <a:p/>
        </p:txBody>
      </p:sp>
      <p:sp>
        <p:nvSpPr>
          <p:cNvPr id="38" name="Google Shape;38;p9"/>
          <p:cNvSpPr txBox="1"/>
          <p:nvPr>
            <p:ph idx="1" type="subTitle"/>
          </p:nvPr>
        </p:nvSpPr>
        <p:spPr>
          <a:xfrm>
            <a:off x="138281" y="3893160"/>
            <a:ext cx="2106900" cy="1715700"/>
          </a:xfrm>
          <a:prstGeom prst="rect">
            <a:avLst/>
          </a:prstGeom>
        </p:spPr>
        <p:txBody>
          <a:bodyPr anchorCtr="0" anchor="t" bIns="84775" lIns="84775" spcFirstLastPara="1" rIns="84775" wrap="square" tIns="84775">
            <a:noAutofit/>
          </a:bodyPr>
          <a:lstStyle>
            <a:lvl1pPr lvl="0" rtl="0" algn="ctr">
              <a:lnSpc>
                <a:spcPct val="100000"/>
              </a:lnSpc>
              <a:spcBef>
                <a:spcPts val="0"/>
              </a:spcBef>
              <a:spcAft>
                <a:spcPts val="0"/>
              </a:spcAft>
              <a:buSzPts val="1900"/>
              <a:buNone/>
              <a:defRPr sz="1900"/>
            </a:lvl1pPr>
            <a:lvl2pPr lvl="1" rtl="0" algn="ctr">
              <a:lnSpc>
                <a:spcPct val="100000"/>
              </a:lnSpc>
              <a:spcBef>
                <a:spcPts val="0"/>
              </a:spcBef>
              <a:spcAft>
                <a:spcPts val="0"/>
              </a:spcAft>
              <a:buSzPts val="1900"/>
              <a:buNone/>
              <a:defRPr sz="1900"/>
            </a:lvl2pPr>
            <a:lvl3pPr lvl="2" rtl="0" algn="ctr">
              <a:lnSpc>
                <a:spcPct val="100000"/>
              </a:lnSpc>
              <a:spcBef>
                <a:spcPts val="0"/>
              </a:spcBef>
              <a:spcAft>
                <a:spcPts val="0"/>
              </a:spcAft>
              <a:buSzPts val="1900"/>
              <a:buNone/>
              <a:defRPr sz="1900"/>
            </a:lvl3pPr>
            <a:lvl4pPr lvl="3" rtl="0" algn="ctr">
              <a:lnSpc>
                <a:spcPct val="100000"/>
              </a:lnSpc>
              <a:spcBef>
                <a:spcPts val="0"/>
              </a:spcBef>
              <a:spcAft>
                <a:spcPts val="0"/>
              </a:spcAft>
              <a:buSzPts val="1900"/>
              <a:buNone/>
              <a:defRPr sz="1900"/>
            </a:lvl4pPr>
            <a:lvl5pPr lvl="4" rtl="0" algn="ctr">
              <a:lnSpc>
                <a:spcPct val="100000"/>
              </a:lnSpc>
              <a:spcBef>
                <a:spcPts val="0"/>
              </a:spcBef>
              <a:spcAft>
                <a:spcPts val="0"/>
              </a:spcAft>
              <a:buSzPts val="1900"/>
              <a:buNone/>
              <a:defRPr sz="1900"/>
            </a:lvl5pPr>
            <a:lvl6pPr lvl="5" rtl="0" algn="ctr">
              <a:lnSpc>
                <a:spcPct val="100000"/>
              </a:lnSpc>
              <a:spcBef>
                <a:spcPts val="0"/>
              </a:spcBef>
              <a:spcAft>
                <a:spcPts val="0"/>
              </a:spcAft>
              <a:buSzPts val="1900"/>
              <a:buNone/>
              <a:defRPr sz="1900"/>
            </a:lvl6pPr>
            <a:lvl7pPr lvl="6" rtl="0" algn="ctr">
              <a:lnSpc>
                <a:spcPct val="100000"/>
              </a:lnSpc>
              <a:spcBef>
                <a:spcPts val="0"/>
              </a:spcBef>
              <a:spcAft>
                <a:spcPts val="0"/>
              </a:spcAft>
              <a:buSzPts val="1900"/>
              <a:buNone/>
              <a:defRPr sz="1900"/>
            </a:lvl7pPr>
            <a:lvl8pPr lvl="7" rtl="0" algn="ctr">
              <a:lnSpc>
                <a:spcPct val="100000"/>
              </a:lnSpc>
              <a:spcBef>
                <a:spcPts val="0"/>
              </a:spcBef>
              <a:spcAft>
                <a:spcPts val="0"/>
              </a:spcAft>
              <a:buSzPts val="1900"/>
              <a:buNone/>
              <a:defRPr sz="1900"/>
            </a:lvl8pPr>
            <a:lvl9pPr lvl="8" rtl="0" algn="ctr">
              <a:lnSpc>
                <a:spcPct val="100000"/>
              </a:lnSpc>
              <a:spcBef>
                <a:spcPts val="0"/>
              </a:spcBef>
              <a:spcAft>
                <a:spcPts val="0"/>
              </a:spcAft>
              <a:buSzPts val="1900"/>
              <a:buNone/>
              <a:defRPr sz="1900"/>
            </a:lvl9pPr>
          </a:lstStyle>
          <a:p/>
        </p:txBody>
      </p:sp>
      <p:sp>
        <p:nvSpPr>
          <p:cNvPr id="39" name="Google Shape;39;p9"/>
          <p:cNvSpPr txBox="1"/>
          <p:nvPr>
            <p:ph idx="2" type="body"/>
          </p:nvPr>
        </p:nvSpPr>
        <p:spPr>
          <a:xfrm>
            <a:off x="2572656" y="1005660"/>
            <a:ext cx="1998300" cy="5132100"/>
          </a:xfrm>
          <a:prstGeom prst="rect">
            <a:avLst/>
          </a:prstGeom>
        </p:spPr>
        <p:txBody>
          <a:bodyPr anchorCtr="0" anchor="ctr" bIns="84775" lIns="84775" spcFirstLastPara="1" rIns="84775" wrap="square" tIns="84775">
            <a:noAutofit/>
          </a:bodyPr>
          <a:lstStyle>
            <a:lvl1pPr indent="-336550" lvl="0" marL="457200" rtl="0">
              <a:spcBef>
                <a:spcPts val="0"/>
              </a:spcBef>
              <a:spcAft>
                <a:spcPts val="0"/>
              </a:spcAft>
              <a:buSzPts val="1700"/>
              <a:buChar char="●"/>
              <a:defRPr/>
            </a:lvl1pPr>
            <a:lvl2pPr indent="-311150" lvl="1" marL="914400" rtl="0">
              <a:spcBef>
                <a:spcPts val="1500"/>
              </a:spcBef>
              <a:spcAft>
                <a:spcPts val="0"/>
              </a:spcAft>
              <a:buSzPts val="1300"/>
              <a:buChar char="○"/>
              <a:defRPr/>
            </a:lvl2pPr>
            <a:lvl3pPr indent="-311150" lvl="2" marL="1371600" rtl="0">
              <a:spcBef>
                <a:spcPts val="1500"/>
              </a:spcBef>
              <a:spcAft>
                <a:spcPts val="0"/>
              </a:spcAft>
              <a:buSzPts val="1300"/>
              <a:buChar char="■"/>
              <a:defRPr/>
            </a:lvl3pPr>
            <a:lvl4pPr indent="-311150" lvl="3" marL="1828800" rtl="0">
              <a:spcBef>
                <a:spcPts val="1500"/>
              </a:spcBef>
              <a:spcAft>
                <a:spcPts val="0"/>
              </a:spcAft>
              <a:buSzPts val="1300"/>
              <a:buChar char="●"/>
              <a:defRPr/>
            </a:lvl4pPr>
            <a:lvl5pPr indent="-311150" lvl="4" marL="2286000" rtl="0">
              <a:spcBef>
                <a:spcPts val="1500"/>
              </a:spcBef>
              <a:spcAft>
                <a:spcPts val="0"/>
              </a:spcAft>
              <a:buSzPts val="1300"/>
              <a:buChar char="○"/>
              <a:defRPr/>
            </a:lvl5pPr>
            <a:lvl6pPr indent="-311150" lvl="5" marL="2743200" rtl="0">
              <a:spcBef>
                <a:spcPts val="1500"/>
              </a:spcBef>
              <a:spcAft>
                <a:spcPts val="0"/>
              </a:spcAft>
              <a:buSzPts val="1300"/>
              <a:buChar char="■"/>
              <a:defRPr/>
            </a:lvl6pPr>
            <a:lvl7pPr indent="-311150" lvl="6" marL="3200400" rtl="0">
              <a:spcBef>
                <a:spcPts val="1500"/>
              </a:spcBef>
              <a:spcAft>
                <a:spcPts val="0"/>
              </a:spcAft>
              <a:buSzPts val="1300"/>
              <a:buChar char="●"/>
              <a:defRPr/>
            </a:lvl7pPr>
            <a:lvl8pPr indent="-311150" lvl="7" marL="3657600" rtl="0">
              <a:spcBef>
                <a:spcPts val="1500"/>
              </a:spcBef>
              <a:spcAft>
                <a:spcPts val="0"/>
              </a:spcAft>
              <a:buSzPts val="1300"/>
              <a:buChar char="○"/>
              <a:defRPr/>
            </a:lvl8pPr>
            <a:lvl9pPr indent="-311150" lvl="8" marL="4114800" rtl="0">
              <a:spcBef>
                <a:spcPts val="1500"/>
              </a:spcBef>
              <a:spcAft>
                <a:spcPts val="1500"/>
              </a:spcAft>
              <a:buSzPts val="1300"/>
              <a:buChar char="■"/>
              <a:defRPr/>
            </a:lvl9pPr>
          </a:lstStyle>
          <a:p/>
        </p:txBody>
      </p:sp>
      <p:sp>
        <p:nvSpPr>
          <p:cNvPr id="40" name="Google Shape;40;p9"/>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162344" y="5875799"/>
            <a:ext cx="3124500" cy="840300"/>
          </a:xfrm>
          <a:prstGeom prst="rect">
            <a:avLst/>
          </a:prstGeom>
        </p:spPr>
        <p:txBody>
          <a:bodyPr anchorCtr="0" anchor="ctr" bIns="84775" lIns="84775" spcFirstLastPara="1" rIns="84775" wrap="square" tIns="84775">
            <a:noAutofit/>
          </a:bodyPr>
          <a:lstStyle>
            <a:lvl1pPr indent="-228600" lvl="0" marL="457200" rtl="0">
              <a:lnSpc>
                <a:spcPct val="100000"/>
              </a:lnSpc>
              <a:spcBef>
                <a:spcPts val="0"/>
              </a:spcBef>
              <a:spcAft>
                <a:spcPts val="0"/>
              </a:spcAft>
              <a:buSzPts val="1700"/>
              <a:buNone/>
              <a:defRPr/>
            </a:lvl1pPr>
          </a:lstStyle>
          <a:p/>
        </p:txBody>
      </p:sp>
      <p:sp>
        <p:nvSpPr>
          <p:cNvPr id="43" name="Google Shape;43;p10"/>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2344" y="618090"/>
            <a:ext cx="4437900" cy="795300"/>
          </a:xfrm>
          <a:prstGeom prst="rect">
            <a:avLst/>
          </a:prstGeom>
          <a:noFill/>
          <a:ln>
            <a:noFill/>
          </a:ln>
        </p:spPr>
        <p:txBody>
          <a:bodyPr anchorCtr="0" anchor="t" bIns="84775" lIns="84775" spcFirstLastPara="1" rIns="84775" wrap="square" tIns="84775">
            <a:noAutofit/>
          </a:bodyPr>
          <a:lstStyle>
            <a:lvl1pPr lvl="0" rtl="0">
              <a:spcBef>
                <a:spcPts val="0"/>
              </a:spcBef>
              <a:spcAft>
                <a:spcPts val="0"/>
              </a:spcAft>
              <a:buClr>
                <a:schemeClr val="dk1"/>
              </a:buClr>
              <a:buSzPts val="2600"/>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7" name="Google Shape;7;p1"/>
          <p:cNvSpPr txBox="1"/>
          <p:nvPr>
            <p:ph idx="1" type="body"/>
          </p:nvPr>
        </p:nvSpPr>
        <p:spPr>
          <a:xfrm>
            <a:off x="162344" y="1600660"/>
            <a:ext cx="4437900" cy="4745100"/>
          </a:xfrm>
          <a:prstGeom prst="rect">
            <a:avLst/>
          </a:prstGeom>
          <a:noFill/>
          <a:ln>
            <a:noFill/>
          </a:ln>
        </p:spPr>
        <p:txBody>
          <a:bodyPr anchorCtr="0" anchor="t" bIns="84775" lIns="84775" spcFirstLastPara="1" rIns="84775" wrap="square" tIns="84775">
            <a:noAutofit/>
          </a:bodyPr>
          <a:lstStyle>
            <a:lvl1pPr indent="-336550" lvl="0" marL="457200" rtl="0">
              <a:lnSpc>
                <a:spcPct val="115000"/>
              </a:lnSpc>
              <a:spcBef>
                <a:spcPts val="0"/>
              </a:spcBef>
              <a:spcAft>
                <a:spcPts val="0"/>
              </a:spcAft>
              <a:buClr>
                <a:schemeClr val="dk2"/>
              </a:buClr>
              <a:buSzPts val="1700"/>
              <a:buChar char="●"/>
              <a:defRPr sz="1700">
                <a:solidFill>
                  <a:schemeClr val="dk2"/>
                </a:solidFill>
              </a:defRPr>
            </a:lvl1pPr>
            <a:lvl2pPr indent="-311150" lvl="1" marL="914400" rtl="0">
              <a:lnSpc>
                <a:spcPct val="115000"/>
              </a:lnSpc>
              <a:spcBef>
                <a:spcPts val="1500"/>
              </a:spcBef>
              <a:spcAft>
                <a:spcPts val="0"/>
              </a:spcAft>
              <a:buClr>
                <a:schemeClr val="dk2"/>
              </a:buClr>
              <a:buSzPts val="1300"/>
              <a:buChar char="○"/>
              <a:defRPr sz="1300">
                <a:solidFill>
                  <a:schemeClr val="dk2"/>
                </a:solidFill>
              </a:defRPr>
            </a:lvl2pPr>
            <a:lvl3pPr indent="-311150" lvl="2" marL="1371600" rtl="0">
              <a:lnSpc>
                <a:spcPct val="115000"/>
              </a:lnSpc>
              <a:spcBef>
                <a:spcPts val="1500"/>
              </a:spcBef>
              <a:spcAft>
                <a:spcPts val="0"/>
              </a:spcAft>
              <a:buClr>
                <a:schemeClr val="dk2"/>
              </a:buClr>
              <a:buSzPts val="1300"/>
              <a:buChar char="■"/>
              <a:defRPr sz="1300">
                <a:solidFill>
                  <a:schemeClr val="dk2"/>
                </a:solidFill>
              </a:defRPr>
            </a:lvl3pPr>
            <a:lvl4pPr indent="-311150" lvl="3" marL="1828800" rtl="0">
              <a:lnSpc>
                <a:spcPct val="115000"/>
              </a:lnSpc>
              <a:spcBef>
                <a:spcPts val="1500"/>
              </a:spcBef>
              <a:spcAft>
                <a:spcPts val="0"/>
              </a:spcAft>
              <a:buClr>
                <a:schemeClr val="dk2"/>
              </a:buClr>
              <a:buSzPts val="1300"/>
              <a:buChar char="●"/>
              <a:defRPr sz="1300">
                <a:solidFill>
                  <a:schemeClr val="dk2"/>
                </a:solidFill>
              </a:defRPr>
            </a:lvl4pPr>
            <a:lvl5pPr indent="-311150" lvl="4" marL="2286000" rtl="0">
              <a:lnSpc>
                <a:spcPct val="115000"/>
              </a:lnSpc>
              <a:spcBef>
                <a:spcPts val="1500"/>
              </a:spcBef>
              <a:spcAft>
                <a:spcPts val="0"/>
              </a:spcAft>
              <a:buClr>
                <a:schemeClr val="dk2"/>
              </a:buClr>
              <a:buSzPts val="1300"/>
              <a:buChar char="○"/>
              <a:defRPr sz="1300">
                <a:solidFill>
                  <a:schemeClr val="dk2"/>
                </a:solidFill>
              </a:defRPr>
            </a:lvl5pPr>
            <a:lvl6pPr indent="-311150" lvl="5" marL="2743200" rtl="0">
              <a:lnSpc>
                <a:spcPct val="115000"/>
              </a:lnSpc>
              <a:spcBef>
                <a:spcPts val="1500"/>
              </a:spcBef>
              <a:spcAft>
                <a:spcPts val="0"/>
              </a:spcAft>
              <a:buClr>
                <a:schemeClr val="dk2"/>
              </a:buClr>
              <a:buSzPts val="1300"/>
              <a:buChar char="■"/>
              <a:defRPr sz="1300">
                <a:solidFill>
                  <a:schemeClr val="dk2"/>
                </a:solidFill>
              </a:defRPr>
            </a:lvl6pPr>
            <a:lvl7pPr indent="-311150" lvl="6" marL="3200400" rtl="0">
              <a:lnSpc>
                <a:spcPct val="115000"/>
              </a:lnSpc>
              <a:spcBef>
                <a:spcPts val="1500"/>
              </a:spcBef>
              <a:spcAft>
                <a:spcPts val="0"/>
              </a:spcAft>
              <a:buClr>
                <a:schemeClr val="dk2"/>
              </a:buClr>
              <a:buSzPts val="1300"/>
              <a:buChar char="●"/>
              <a:defRPr sz="1300">
                <a:solidFill>
                  <a:schemeClr val="dk2"/>
                </a:solidFill>
              </a:defRPr>
            </a:lvl7pPr>
            <a:lvl8pPr indent="-311150" lvl="7" marL="3657600" rtl="0">
              <a:lnSpc>
                <a:spcPct val="115000"/>
              </a:lnSpc>
              <a:spcBef>
                <a:spcPts val="1500"/>
              </a:spcBef>
              <a:spcAft>
                <a:spcPts val="0"/>
              </a:spcAft>
              <a:buClr>
                <a:schemeClr val="dk2"/>
              </a:buClr>
              <a:buSzPts val="1300"/>
              <a:buChar char="○"/>
              <a:defRPr sz="1300">
                <a:solidFill>
                  <a:schemeClr val="dk2"/>
                </a:solidFill>
              </a:defRPr>
            </a:lvl8pPr>
            <a:lvl9pPr indent="-311150" lvl="8" marL="4114800" rtl="0">
              <a:lnSpc>
                <a:spcPct val="115000"/>
              </a:lnSpc>
              <a:spcBef>
                <a:spcPts val="1500"/>
              </a:spcBef>
              <a:spcAft>
                <a:spcPts val="1500"/>
              </a:spcAft>
              <a:buClr>
                <a:schemeClr val="dk2"/>
              </a:buClr>
              <a:buSzPts val="1300"/>
              <a:buChar char="■"/>
              <a:defRPr sz="1300">
                <a:solidFill>
                  <a:schemeClr val="dk2"/>
                </a:solidFill>
              </a:defRPr>
            </a:lvl9pPr>
          </a:lstStyle>
          <a:p/>
        </p:txBody>
      </p:sp>
      <p:sp>
        <p:nvSpPr>
          <p:cNvPr id="8" name="Google Shape;8;p1"/>
          <p:cNvSpPr txBox="1"/>
          <p:nvPr>
            <p:ph idx="12" type="sldNum"/>
          </p:nvPr>
        </p:nvSpPr>
        <p:spPr>
          <a:xfrm>
            <a:off x="4412738" y="6476690"/>
            <a:ext cx="285900" cy="546600"/>
          </a:xfrm>
          <a:prstGeom prst="rect">
            <a:avLst/>
          </a:prstGeom>
          <a:noFill/>
          <a:ln>
            <a:noFill/>
          </a:ln>
        </p:spPr>
        <p:txBody>
          <a:bodyPr anchorCtr="0" anchor="ctr" bIns="84775" lIns="84775" spcFirstLastPara="1" rIns="84775" wrap="square" tIns="84775">
            <a:noAutofit/>
          </a:bodyPr>
          <a:lstStyle>
            <a:lvl1pPr lvl="0" rtl="0" algn="r">
              <a:buNone/>
              <a:defRPr sz="900">
                <a:solidFill>
                  <a:schemeClr val="dk2"/>
                </a:solidFill>
              </a:defRPr>
            </a:lvl1pPr>
            <a:lvl2pPr lvl="1" rtl="0" algn="r">
              <a:buNone/>
              <a:defRPr sz="900">
                <a:solidFill>
                  <a:schemeClr val="dk2"/>
                </a:solidFill>
              </a:defRPr>
            </a:lvl2pPr>
            <a:lvl3pPr lvl="2" rtl="0" algn="r">
              <a:buNone/>
              <a:defRPr sz="900">
                <a:solidFill>
                  <a:schemeClr val="dk2"/>
                </a:solidFill>
              </a:defRPr>
            </a:lvl3pPr>
            <a:lvl4pPr lvl="3" rtl="0" algn="r">
              <a:buNone/>
              <a:defRPr sz="900">
                <a:solidFill>
                  <a:schemeClr val="dk2"/>
                </a:solidFill>
              </a:defRPr>
            </a:lvl4pPr>
            <a:lvl5pPr lvl="4" rtl="0" algn="r">
              <a:buNone/>
              <a:defRPr sz="900">
                <a:solidFill>
                  <a:schemeClr val="dk2"/>
                </a:solidFill>
              </a:defRPr>
            </a:lvl5pPr>
            <a:lvl6pPr lvl="5" rtl="0" algn="r">
              <a:buNone/>
              <a:defRPr sz="900">
                <a:solidFill>
                  <a:schemeClr val="dk2"/>
                </a:solidFill>
              </a:defRPr>
            </a:lvl6pPr>
            <a:lvl7pPr lvl="6" rtl="0" algn="r">
              <a:buNone/>
              <a:defRPr sz="900">
                <a:solidFill>
                  <a:schemeClr val="dk2"/>
                </a:solidFill>
              </a:defRPr>
            </a:lvl7pPr>
            <a:lvl8pPr lvl="7" rtl="0" algn="r">
              <a:buNone/>
              <a:defRPr sz="900">
                <a:solidFill>
                  <a:schemeClr val="dk2"/>
                </a:solidFill>
              </a:defRPr>
            </a:lvl8pPr>
            <a:lvl9pPr lvl="8" rtl="0" algn="r">
              <a:buNone/>
              <a:defRPr sz="9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6.jpg"/><Relationship Id="rId5"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4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18.jpg"/><Relationship Id="rId5" Type="http://schemas.openxmlformats.org/officeDocument/2006/relationships/image" Target="../media/image23.jpg"/><Relationship Id="rId6" Type="http://schemas.openxmlformats.org/officeDocument/2006/relationships/image" Target="../media/image25.jpg"/><Relationship Id="rId7"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3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37.png"/><Relationship Id="rId10" Type="http://schemas.openxmlformats.org/officeDocument/2006/relationships/image" Target="../media/image36.png"/><Relationship Id="rId9"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30.png"/><Relationship Id="rId7" Type="http://schemas.openxmlformats.org/officeDocument/2006/relationships/image" Target="../media/image45.png"/><Relationship Id="rId8" Type="http://schemas.openxmlformats.org/officeDocument/2006/relationships/image" Target="../media/image28.png"/></Relationships>
</file>

<file path=ppt/slides/_rels/slide31.xml.rels><?xml version="1.0" encoding="UTF-8" standalone="yes"?><Relationships xmlns="http://schemas.openxmlformats.org/package/2006/relationships"><Relationship Id="rId11" Type="http://schemas.openxmlformats.org/officeDocument/2006/relationships/image" Target="../media/image40.png"/><Relationship Id="rId10" Type="http://schemas.openxmlformats.org/officeDocument/2006/relationships/image" Target="../media/image42.png"/><Relationship Id="rId13" Type="http://schemas.openxmlformats.org/officeDocument/2006/relationships/image" Target="../media/image44.png"/><Relationship Id="rId12"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34.png"/><Relationship Id="rId9" Type="http://schemas.openxmlformats.org/officeDocument/2006/relationships/image" Target="../media/image53.png"/><Relationship Id="rId5" Type="http://schemas.openxmlformats.org/officeDocument/2006/relationships/image" Target="../media/image38.png"/><Relationship Id="rId6" Type="http://schemas.openxmlformats.org/officeDocument/2006/relationships/image" Target="../media/image35.png"/><Relationship Id="rId7" Type="http://schemas.openxmlformats.org/officeDocument/2006/relationships/image" Target="../media/image41.png"/><Relationship Id="rId8"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27.png"/><Relationship Id="rId5"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2.png"/><Relationship Id="rId6" Type="http://schemas.openxmlformats.org/officeDocument/2006/relationships/image" Target="../media/image8.png"/><Relationship Id="rId7"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2.jpg"/><Relationship Id="rId7"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0.jpg"/><Relationship Id="rId5"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idx="12" type="sldNum"/>
          </p:nvPr>
        </p:nvSpPr>
        <p:spPr>
          <a:xfrm>
            <a:off x="4389900" y="6749155"/>
            <a:ext cx="285900" cy="394500"/>
          </a:xfrm>
          <a:prstGeom prst="rect">
            <a:avLst/>
          </a:prstGeom>
        </p:spPr>
        <p:txBody>
          <a:bodyPr anchorCtr="0" anchor="ctr" bIns="84775" lIns="84775" spcFirstLastPara="1" rIns="84775" wrap="square" tIns="84775">
            <a:noAutofit/>
          </a:bodyPr>
          <a:lstStyle/>
          <a:p>
            <a:pPr indent="0" lvl="0" marL="0" marR="0" rtl="0" algn="r">
              <a:lnSpc>
                <a:spcPct val="100000"/>
              </a:lnSpc>
              <a:spcBef>
                <a:spcPts val="0"/>
              </a:spcBef>
              <a:spcAft>
                <a:spcPts val="0"/>
              </a:spcAft>
              <a:buNone/>
            </a:pPr>
            <a:fld id="{00000000-1234-1234-1234-123412341234}" type="slidenum">
              <a:rPr b="1" lang="ar" sz="1600">
                <a:solidFill>
                  <a:srgbClr val="FFFFFF"/>
                </a:solidFill>
              </a:rPr>
              <a:t>‹#›</a:t>
            </a:fld>
            <a:endParaRPr/>
          </a:p>
        </p:txBody>
      </p:sp>
      <p:pic>
        <p:nvPicPr>
          <p:cNvPr id="55" name="Google Shape;55;p13"/>
          <p:cNvPicPr preferRelativeResize="0"/>
          <p:nvPr/>
        </p:nvPicPr>
        <p:blipFill rotWithShape="1">
          <a:blip r:embed="rId4">
            <a:alphaModFix/>
          </a:blip>
          <a:srcRect b="6883" l="12700" r="19091" t="5871"/>
          <a:stretch/>
        </p:blipFill>
        <p:spPr>
          <a:xfrm>
            <a:off x="101075" y="86375"/>
            <a:ext cx="1071498" cy="964348"/>
          </a:xfrm>
          <a:prstGeom prst="rect">
            <a:avLst/>
          </a:prstGeom>
          <a:noFill/>
          <a:ln>
            <a:noFill/>
          </a:ln>
        </p:spPr>
      </p:pic>
      <p:sp>
        <p:nvSpPr>
          <p:cNvPr id="56" name="Google Shape;56;p13"/>
          <p:cNvSpPr txBox="1"/>
          <p:nvPr/>
        </p:nvSpPr>
        <p:spPr>
          <a:xfrm>
            <a:off x="1334100" y="543750"/>
            <a:ext cx="3255600" cy="80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3000">
                <a:highlight>
                  <a:srgbClr val="FFFFFF"/>
                </a:highlight>
                <a:latin typeface="Times New Roman"/>
                <a:ea typeface="Times New Roman"/>
                <a:cs typeface="Times New Roman"/>
                <a:sym typeface="Times New Roman"/>
              </a:rPr>
              <a:t>Head &amp; Neck I, II &amp; III</a:t>
            </a:r>
            <a:endParaRPr sz="3000">
              <a:latin typeface="Times New Roman"/>
              <a:ea typeface="Times New Roman"/>
              <a:cs typeface="Times New Roman"/>
              <a:sym typeface="Times New Roman"/>
            </a:endParaRPr>
          </a:p>
        </p:txBody>
      </p:sp>
      <p:sp>
        <p:nvSpPr>
          <p:cNvPr id="57" name="Google Shape;57;p13"/>
          <p:cNvSpPr txBox="1"/>
          <p:nvPr/>
        </p:nvSpPr>
        <p:spPr>
          <a:xfrm>
            <a:off x="47550" y="1795900"/>
            <a:ext cx="4714800" cy="224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300">
                <a:solidFill>
                  <a:srgbClr val="999999"/>
                </a:solidFill>
                <a:latin typeface="Times New Roman"/>
                <a:ea typeface="Times New Roman"/>
                <a:cs typeface="Times New Roman"/>
                <a:sym typeface="Times New Roman"/>
              </a:rPr>
              <a:t>Head &amp; Neck I: - Neck masses (Intro, anatomy, diagnosis, differentials and examples). - Thyroid (anatomy, nodule, cancer, surgery &amp; complications) </a:t>
            </a:r>
            <a:endParaRPr sz="13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1300">
                <a:solidFill>
                  <a:srgbClr val="999999"/>
                </a:solidFill>
                <a:latin typeface="Times New Roman"/>
                <a:ea typeface="Times New Roman"/>
                <a:cs typeface="Times New Roman"/>
                <a:sym typeface="Times New Roman"/>
              </a:rPr>
              <a:t>Head &amp; Neck II: - Salivary gland (anatomy, physio, infection, autoimmune and tumors). - Tumors of oral cavity (Intro, pre-malignant lesions, leukoplakia, malignant lesions, SCCA) </a:t>
            </a:r>
            <a:endParaRPr sz="13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1300">
                <a:solidFill>
                  <a:srgbClr val="999999"/>
                </a:solidFill>
                <a:latin typeface="Times New Roman"/>
                <a:ea typeface="Times New Roman"/>
                <a:cs typeface="Times New Roman"/>
                <a:sym typeface="Times New Roman"/>
              </a:rPr>
              <a:t>Head &amp; Neck III: - Tumors of pharynx (nasopharyngeal ca, oro &amp; hypopharyngeal ca) - Tumors of larynx (Intro, laryngeal papillomatosis, ca larynx) </a:t>
            </a:r>
            <a:endParaRPr sz="1300">
              <a:solidFill>
                <a:srgbClr val="999999"/>
              </a:solidFill>
              <a:latin typeface="Times New Roman"/>
              <a:ea typeface="Times New Roman"/>
              <a:cs typeface="Times New Roman"/>
              <a:sym typeface="Times New Roman"/>
            </a:endParaRPr>
          </a:p>
        </p:txBody>
      </p:sp>
      <p:sp>
        <p:nvSpPr>
          <p:cNvPr id="58" name="Google Shape;58;p13"/>
          <p:cNvSpPr/>
          <p:nvPr/>
        </p:nvSpPr>
        <p:spPr>
          <a:xfrm>
            <a:off x="47550" y="1349025"/>
            <a:ext cx="1695600" cy="394500"/>
          </a:xfrm>
          <a:prstGeom prst="rect">
            <a:avLst/>
          </a:prstGeom>
          <a:solidFill>
            <a:srgbClr val="8AB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600">
                <a:solidFill>
                  <a:srgbClr val="FFFFFF"/>
                </a:solidFill>
                <a:latin typeface="Arvo"/>
                <a:ea typeface="Arvo"/>
                <a:cs typeface="Arvo"/>
                <a:sym typeface="Arvo"/>
              </a:rPr>
              <a:t>Objectives:</a:t>
            </a:r>
            <a:endParaRPr b="1" sz="1600">
              <a:solidFill>
                <a:srgbClr val="FFFFFF"/>
              </a:solidFill>
              <a:latin typeface="Arvo"/>
              <a:ea typeface="Arvo"/>
              <a:cs typeface="Arvo"/>
              <a:sym typeface="Arvo"/>
            </a:endParaRPr>
          </a:p>
        </p:txBody>
      </p:sp>
      <p:sp>
        <p:nvSpPr>
          <p:cNvPr id="59" name="Google Shape;59;p13"/>
          <p:cNvSpPr txBox="1"/>
          <p:nvPr/>
        </p:nvSpPr>
        <p:spPr>
          <a:xfrm>
            <a:off x="376125" y="4467675"/>
            <a:ext cx="3999600" cy="139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3D85C6"/>
                </a:solidFill>
                <a:latin typeface="Times New Roman"/>
                <a:ea typeface="Times New Roman"/>
                <a:cs typeface="Times New Roman"/>
                <a:sym typeface="Times New Roman"/>
              </a:rPr>
              <a:t>Resources: Dr’s slides - 436A- 436F</a:t>
            </a:r>
            <a:endParaRPr>
              <a:solidFill>
                <a:srgbClr val="3D85C6"/>
              </a:solidFill>
              <a:latin typeface="Times New Roman"/>
              <a:ea typeface="Times New Roman"/>
              <a:cs typeface="Times New Roman"/>
              <a:sym typeface="Times New Roman"/>
            </a:endParaRPr>
          </a:p>
          <a:p>
            <a:pPr indent="0" lvl="0" marL="0" rtl="0" algn="l">
              <a:spcBef>
                <a:spcPts val="0"/>
              </a:spcBef>
              <a:spcAft>
                <a:spcPts val="0"/>
              </a:spcAft>
              <a:buNone/>
            </a:pPr>
            <a:r>
              <a:rPr lang="ar">
                <a:solidFill>
                  <a:srgbClr val="3D85C6"/>
                </a:solidFill>
                <a:latin typeface="Times New Roman"/>
                <a:ea typeface="Times New Roman"/>
                <a:cs typeface="Times New Roman"/>
                <a:sym typeface="Times New Roman"/>
              </a:rPr>
              <a:t>Done by: </a:t>
            </a:r>
            <a:endParaRPr>
              <a:solidFill>
                <a:srgbClr val="3D85C6"/>
              </a:solidFill>
              <a:latin typeface="Times New Roman"/>
              <a:ea typeface="Times New Roman"/>
              <a:cs typeface="Times New Roman"/>
              <a:sym typeface="Times New Roman"/>
            </a:endParaRPr>
          </a:p>
          <a:p>
            <a:pPr indent="0" lvl="0" marL="0" rtl="0" algn="l">
              <a:spcBef>
                <a:spcPts val="0"/>
              </a:spcBef>
              <a:spcAft>
                <a:spcPts val="0"/>
              </a:spcAft>
              <a:buNone/>
            </a:pPr>
            <a:r>
              <a:rPr lang="ar">
                <a:solidFill>
                  <a:srgbClr val="3D85C6"/>
                </a:solidFill>
                <a:latin typeface="Times New Roman"/>
                <a:ea typeface="Times New Roman"/>
                <a:cs typeface="Times New Roman"/>
                <a:sym typeface="Times New Roman"/>
              </a:rPr>
              <a:t>Fahad Abdulaziz Aldhowaihy</a:t>
            </a:r>
            <a:endParaRPr>
              <a:solidFill>
                <a:srgbClr val="3D85C6"/>
              </a:solidFill>
              <a:latin typeface="Times New Roman"/>
              <a:ea typeface="Times New Roman"/>
              <a:cs typeface="Times New Roman"/>
              <a:sym typeface="Times New Roman"/>
            </a:endParaRPr>
          </a:p>
          <a:p>
            <a:pPr indent="0" lvl="0" marL="0" rtl="0" algn="l">
              <a:spcBef>
                <a:spcPts val="0"/>
              </a:spcBef>
              <a:spcAft>
                <a:spcPts val="0"/>
              </a:spcAft>
              <a:buNone/>
            </a:pPr>
            <a:r>
              <a:rPr lang="ar">
                <a:solidFill>
                  <a:srgbClr val="3D85C6"/>
                </a:solidFill>
                <a:latin typeface="Times New Roman"/>
                <a:ea typeface="Times New Roman"/>
                <a:cs typeface="Times New Roman"/>
                <a:sym typeface="Times New Roman"/>
              </a:rPr>
              <a:t>Mohammed Alassiri</a:t>
            </a:r>
            <a:endParaRPr>
              <a:solidFill>
                <a:srgbClr val="3D85C6"/>
              </a:solidFill>
              <a:latin typeface="Times New Roman"/>
              <a:ea typeface="Times New Roman"/>
              <a:cs typeface="Times New Roman"/>
              <a:sym typeface="Times New Roman"/>
            </a:endParaRPr>
          </a:p>
          <a:p>
            <a:pPr indent="0" lvl="0" marL="0" rtl="0" algn="l">
              <a:spcBef>
                <a:spcPts val="0"/>
              </a:spcBef>
              <a:spcAft>
                <a:spcPts val="0"/>
              </a:spcAft>
              <a:buNone/>
            </a:pPr>
            <a:r>
              <a:rPr lang="ar">
                <a:solidFill>
                  <a:srgbClr val="3D85C6"/>
                </a:solidFill>
                <a:latin typeface="Times New Roman"/>
                <a:ea typeface="Times New Roman"/>
                <a:cs typeface="Times New Roman"/>
                <a:sym typeface="Times New Roman"/>
              </a:rPr>
              <a:t>Edited by:</a:t>
            </a:r>
            <a:endParaRPr>
              <a:solidFill>
                <a:srgbClr val="3D85C6"/>
              </a:solidFill>
              <a:latin typeface="Times New Roman"/>
              <a:ea typeface="Times New Roman"/>
              <a:cs typeface="Times New Roman"/>
              <a:sym typeface="Times New Roman"/>
            </a:endParaRPr>
          </a:p>
          <a:p>
            <a:pPr indent="0" lvl="0" marL="0" rtl="0" algn="l">
              <a:spcBef>
                <a:spcPts val="0"/>
              </a:spcBef>
              <a:spcAft>
                <a:spcPts val="0"/>
              </a:spcAft>
              <a:buNone/>
            </a:pPr>
            <a:r>
              <a:rPr lang="ar">
                <a:solidFill>
                  <a:srgbClr val="3D85C6"/>
                </a:solidFill>
                <a:latin typeface="Times New Roman"/>
                <a:ea typeface="Times New Roman"/>
                <a:cs typeface="Times New Roman"/>
                <a:sym typeface="Times New Roman"/>
              </a:rPr>
              <a:t>Revised by: Naif Almutairi</a:t>
            </a:r>
            <a:endParaRPr>
              <a:solidFill>
                <a:srgbClr val="3D85C6"/>
              </a:solidFill>
              <a:latin typeface="Times New Roman"/>
              <a:ea typeface="Times New Roman"/>
              <a:cs typeface="Times New Roman"/>
              <a:sym typeface="Times New Roman"/>
            </a:endParaRPr>
          </a:p>
        </p:txBody>
      </p:sp>
      <p:sp>
        <p:nvSpPr>
          <p:cNvPr id="60" name="Google Shape;60;p13"/>
          <p:cNvSpPr txBox="1"/>
          <p:nvPr/>
        </p:nvSpPr>
        <p:spPr>
          <a:xfrm>
            <a:off x="716250" y="6315650"/>
            <a:ext cx="32556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latin typeface="Times New Roman"/>
                <a:ea typeface="Times New Roman"/>
                <a:cs typeface="Times New Roman"/>
                <a:sym typeface="Times New Roman"/>
              </a:rPr>
              <a:t>[ Color index: </a:t>
            </a:r>
            <a:r>
              <a:rPr lang="ar">
                <a:solidFill>
                  <a:srgbClr val="E03535"/>
                </a:solidFill>
                <a:latin typeface="Times New Roman"/>
                <a:ea typeface="Times New Roman"/>
                <a:cs typeface="Times New Roman"/>
                <a:sym typeface="Times New Roman"/>
              </a:rPr>
              <a:t>Important </a:t>
            </a:r>
            <a:r>
              <a:rPr lang="ar">
                <a:latin typeface="Times New Roman"/>
                <a:ea typeface="Times New Roman"/>
                <a:cs typeface="Times New Roman"/>
                <a:sym typeface="Times New Roman"/>
              </a:rPr>
              <a:t>| </a:t>
            </a:r>
            <a:r>
              <a:rPr lang="ar">
                <a:solidFill>
                  <a:srgbClr val="6AA84F"/>
                </a:solidFill>
                <a:latin typeface="Times New Roman"/>
                <a:ea typeface="Times New Roman"/>
                <a:cs typeface="Times New Roman"/>
                <a:sym typeface="Times New Roman"/>
              </a:rPr>
              <a:t>Notes </a:t>
            </a:r>
            <a:r>
              <a:rPr lang="ar">
                <a:latin typeface="Times New Roman"/>
                <a:ea typeface="Times New Roman"/>
                <a:cs typeface="Times New Roman"/>
                <a:sym typeface="Times New Roman"/>
              </a:rPr>
              <a:t>| </a:t>
            </a:r>
            <a:r>
              <a:rPr lang="ar">
                <a:solidFill>
                  <a:srgbClr val="B7B7B7"/>
                </a:solidFill>
                <a:latin typeface="Times New Roman"/>
                <a:ea typeface="Times New Roman"/>
                <a:cs typeface="Times New Roman"/>
                <a:sym typeface="Times New Roman"/>
              </a:rPr>
              <a:t>Extra </a:t>
            </a:r>
            <a:r>
              <a:rPr lang="ar">
                <a:latin typeface="Times New Roman"/>
                <a:ea typeface="Times New Roman"/>
                <a:cs typeface="Times New Roman"/>
                <a:sym typeface="Times New Roman"/>
              </a:rPr>
              <a:t>]</a:t>
            </a:r>
            <a:endParaRPr>
              <a:latin typeface="Times New Roman"/>
              <a:ea typeface="Times New Roman"/>
              <a:cs typeface="Times New Roman"/>
              <a:sym typeface="Times New Roman"/>
            </a:endParaRPr>
          </a:p>
        </p:txBody>
      </p:sp>
      <p:sp>
        <p:nvSpPr>
          <p:cNvPr id="61" name="Google Shape;61;p13"/>
          <p:cNvSpPr txBox="1"/>
          <p:nvPr/>
        </p:nvSpPr>
        <p:spPr>
          <a:xfrm>
            <a:off x="1743150" y="1401275"/>
            <a:ext cx="3019200" cy="34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999999"/>
                </a:solidFill>
                <a:latin typeface="Times New Roman"/>
                <a:ea typeface="Times New Roman"/>
                <a:cs typeface="Times New Roman"/>
                <a:sym typeface="Times New Roman"/>
              </a:rPr>
              <a:t>objectives were not on slides, this is Team 436F objectives</a:t>
            </a:r>
            <a:endParaRPr sz="900">
              <a:solidFill>
                <a:srgbClr val="999999"/>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2" name="Shape 162"/>
        <p:cNvGrpSpPr/>
        <p:nvPr/>
      </p:nvGrpSpPr>
      <p:grpSpPr>
        <a:xfrm>
          <a:off x="0" y="0"/>
          <a:ext cx="0" cy="0"/>
          <a:chOff x="0" y="0"/>
          <a:chExt cx="0" cy="0"/>
        </a:xfrm>
      </p:grpSpPr>
      <p:sp>
        <p:nvSpPr>
          <p:cNvPr id="163" name="Google Shape;163;p22"/>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164" name="Google Shape;164;p22"/>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2"/>
          <p:cNvSpPr txBox="1"/>
          <p:nvPr/>
        </p:nvSpPr>
        <p:spPr>
          <a:xfrm>
            <a:off x="49050" y="1070363"/>
            <a:ext cx="4664400" cy="2059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sp>
        <p:nvSpPr>
          <p:cNvPr id="166" name="Google Shape;166;p22"/>
          <p:cNvSpPr txBox="1"/>
          <p:nvPr/>
        </p:nvSpPr>
        <p:spPr>
          <a:xfrm>
            <a:off x="0" y="0"/>
            <a:ext cx="4762500" cy="6501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ar" sz="1200">
                <a:solidFill>
                  <a:srgbClr val="999999"/>
                </a:solidFill>
              </a:rPr>
              <a:t>Extra from 435</a:t>
            </a:r>
            <a:endParaRPr sz="1200">
              <a:solidFill>
                <a:srgbClr val="999999"/>
              </a:solidFill>
            </a:endParaRPr>
          </a:p>
          <a:p>
            <a:pPr indent="0" lvl="0" marL="0" rtl="0" algn="l">
              <a:lnSpc>
                <a:spcPct val="100000"/>
              </a:lnSpc>
              <a:spcBef>
                <a:spcPts val="0"/>
              </a:spcBef>
              <a:spcAft>
                <a:spcPts val="0"/>
              </a:spcAft>
              <a:buNone/>
            </a:pPr>
            <a:r>
              <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a:t>
            </a:r>
            <a:r>
              <a:rPr b="1" lang="ar" sz="800">
                <a:solidFill>
                  <a:srgbClr val="999999"/>
                </a:solidFill>
              </a:rPr>
              <a:t>Carotid body tumor:</a:t>
            </a:r>
            <a:endParaRPr b="1" sz="800">
              <a:solidFill>
                <a:srgbClr val="999999"/>
              </a:solidFill>
            </a:endParaRPr>
          </a:p>
          <a:p>
            <a:pPr indent="0" lvl="0" marL="0" rtl="0" algn="l">
              <a:lnSpc>
                <a:spcPct val="100000"/>
              </a:lnSpc>
              <a:spcBef>
                <a:spcPts val="0"/>
              </a:spcBef>
              <a:spcAft>
                <a:spcPts val="0"/>
              </a:spcAft>
              <a:buNone/>
            </a:pPr>
            <a:r>
              <a:rPr lang="ar" sz="800">
                <a:solidFill>
                  <a:srgbClr val="999999"/>
                </a:solidFill>
              </a:rPr>
              <a:t>●  </a:t>
            </a:r>
            <a:r>
              <a:rPr lang="ar" sz="800">
                <a:solidFill>
                  <a:srgbClr val="999999"/>
                </a:solidFill>
              </a:rPr>
              <a:t>Rare Children</a:t>
            </a:r>
            <a:r>
              <a:rPr lang="ar" sz="800">
                <a:solidFill>
                  <a:srgbClr val="999999"/>
                </a:solidFill>
              </a:rPr>
              <a:t>.</a:t>
            </a:r>
            <a:endParaRPr sz="800">
              <a:solidFill>
                <a:srgbClr val="999999"/>
              </a:solidFill>
            </a:endParaRPr>
          </a:p>
          <a:p>
            <a:pPr indent="0" lvl="0" marL="0" rtl="0" algn="l">
              <a:lnSpc>
                <a:spcPct val="100000"/>
              </a:lnSpc>
              <a:spcBef>
                <a:spcPts val="0"/>
              </a:spcBef>
              <a:spcAft>
                <a:spcPts val="0"/>
              </a:spcAft>
              <a:buNone/>
            </a:pPr>
            <a:r>
              <a:rPr b="1" lang="ar" sz="800">
                <a:solidFill>
                  <a:srgbClr val="999999"/>
                </a:solidFill>
              </a:rPr>
              <a:t>●  </a:t>
            </a:r>
            <a:r>
              <a:rPr lang="ar" sz="800">
                <a:solidFill>
                  <a:srgbClr val="999999"/>
                </a:solidFill>
              </a:rPr>
              <a:t>Pulsatile,compressiblemass.</a:t>
            </a:r>
            <a:endParaRPr sz="800">
              <a:solidFill>
                <a:srgbClr val="999999"/>
              </a:solidFill>
            </a:endParaRPr>
          </a:p>
          <a:p>
            <a:pPr indent="0" lvl="0" marL="0" rtl="0" algn="l">
              <a:lnSpc>
                <a:spcPct val="100000"/>
              </a:lnSpc>
              <a:spcBef>
                <a:spcPts val="0"/>
              </a:spcBef>
              <a:spcAft>
                <a:spcPts val="0"/>
              </a:spcAft>
              <a:buNone/>
            </a:pPr>
            <a:r>
              <a:rPr b="1" lang="ar" sz="800">
                <a:solidFill>
                  <a:srgbClr val="999999"/>
                </a:solidFill>
              </a:rPr>
              <a:t>●  </a:t>
            </a:r>
            <a:r>
              <a:rPr lang="ar" sz="800">
                <a:solidFill>
                  <a:srgbClr val="999999"/>
                </a:solidFill>
              </a:rPr>
              <a:t>Mobile Medial Lateral And Superior Inferior</a:t>
            </a:r>
            <a:r>
              <a:rPr lang="ar" sz="800">
                <a:solidFill>
                  <a:srgbClr val="999999"/>
                </a:solidFill>
              </a:rPr>
              <a:t>.</a:t>
            </a:r>
            <a:endParaRPr sz="800">
              <a:solidFill>
                <a:srgbClr val="999999"/>
              </a:solidFill>
            </a:endParaRPr>
          </a:p>
          <a:p>
            <a:pPr indent="0" lvl="0" marL="0" rtl="0" algn="l">
              <a:lnSpc>
                <a:spcPct val="100000"/>
              </a:lnSpc>
              <a:spcBef>
                <a:spcPts val="0"/>
              </a:spcBef>
              <a:spcAft>
                <a:spcPts val="0"/>
              </a:spcAft>
              <a:buNone/>
            </a:pPr>
            <a:r>
              <a:rPr b="1" lang="ar" sz="800">
                <a:solidFill>
                  <a:srgbClr val="999999"/>
                </a:solidFill>
              </a:rPr>
              <a:t>●  </a:t>
            </a:r>
            <a:r>
              <a:rPr lang="ar" sz="800">
                <a:solidFill>
                  <a:srgbClr val="999999"/>
                </a:solidFill>
              </a:rPr>
              <a:t>Clinical diagnosis confirmed by angiogram or CT.</a:t>
            </a:r>
            <a:endParaRPr sz="800">
              <a:solidFill>
                <a:srgbClr val="999999"/>
              </a:solidFill>
            </a:endParaRPr>
          </a:p>
          <a:p>
            <a:pPr indent="0" lvl="0" marL="0" rtl="0" algn="l">
              <a:lnSpc>
                <a:spcPct val="100000"/>
              </a:lnSpc>
              <a:spcBef>
                <a:spcPts val="0"/>
              </a:spcBef>
              <a:spcAft>
                <a:spcPts val="0"/>
              </a:spcAft>
              <a:buNone/>
            </a:pPr>
            <a:r>
              <a:rPr b="1" lang="ar" sz="800">
                <a:solidFill>
                  <a:srgbClr val="999999"/>
                </a:solidFill>
              </a:rPr>
              <a:t>●  Treatment:</a:t>
            </a:r>
            <a:endParaRPr b="1" sz="800">
              <a:solidFill>
                <a:srgbClr val="999999"/>
              </a:solidFill>
            </a:endParaRPr>
          </a:p>
          <a:p>
            <a:pPr indent="0" lvl="0" marL="0" rtl="0" algn="l">
              <a:lnSpc>
                <a:spcPct val="100000"/>
              </a:lnSpc>
              <a:spcBef>
                <a:spcPts val="0"/>
              </a:spcBef>
              <a:spcAft>
                <a:spcPts val="0"/>
              </a:spcAft>
              <a:buNone/>
            </a:pPr>
            <a:r>
              <a:rPr lang="ar" sz="800">
                <a:solidFill>
                  <a:srgbClr val="999999"/>
                </a:solidFill>
              </a:rPr>
              <a:t>◆  Irradiation or close observation in the elderly.</a:t>
            </a:r>
            <a:endParaRPr sz="800">
              <a:solidFill>
                <a:srgbClr val="999999"/>
              </a:solidFill>
            </a:endParaRPr>
          </a:p>
          <a:p>
            <a:pPr indent="0" lvl="0" marL="0" rtl="0" algn="l">
              <a:lnSpc>
                <a:spcPct val="100000"/>
              </a:lnSpc>
              <a:spcBef>
                <a:spcPts val="0"/>
              </a:spcBef>
              <a:spcAft>
                <a:spcPts val="0"/>
              </a:spcAft>
              <a:buNone/>
            </a:pPr>
            <a:r>
              <a:rPr lang="ar" sz="800">
                <a:solidFill>
                  <a:srgbClr val="999999"/>
                </a:solidFill>
              </a:rPr>
              <a:t>◆  Surgical resection for small tumors in young patients:</a:t>
            </a:r>
            <a:endParaRPr sz="800">
              <a:solidFill>
                <a:srgbClr val="999999"/>
              </a:solidFill>
            </a:endParaRPr>
          </a:p>
          <a:p>
            <a:pPr indent="0" lvl="0" marL="0" rtl="0" algn="l">
              <a:lnSpc>
                <a:spcPct val="100000"/>
              </a:lnSpc>
              <a:spcBef>
                <a:spcPts val="0"/>
              </a:spcBef>
              <a:spcAft>
                <a:spcPts val="0"/>
              </a:spcAft>
              <a:buNone/>
            </a:pPr>
            <a:r>
              <a:rPr lang="ar" sz="800">
                <a:solidFill>
                  <a:srgbClr val="999999"/>
                </a:solidFill>
              </a:rPr>
              <a:t>➢  Hypotensive anesthesia (a type of anesthesia that reduces the mean arterial pressure (MAP) to 50 mmHg and thus reduces blood loss during the surgery).</a:t>
            </a:r>
            <a:endParaRPr sz="800">
              <a:solidFill>
                <a:srgbClr val="999999"/>
              </a:solidFill>
            </a:endParaRPr>
          </a:p>
          <a:p>
            <a:pPr indent="0" lvl="0" marL="0" rtl="0" algn="l">
              <a:lnSpc>
                <a:spcPct val="100000"/>
              </a:lnSpc>
              <a:spcBef>
                <a:spcPts val="0"/>
              </a:spcBef>
              <a:spcAft>
                <a:spcPts val="0"/>
              </a:spcAft>
              <a:buNone/>
            </a:pPr>
            <a:r>
              <a:rPr lang="ar" sz="800">
                <a:solidFill>
                  <a:srgbClr val="999999"/>
                </a:solidFill>
              </a:rPr>
              <a:t>➢  Preoperative measurement of catecholamines.</a:t>
            </a:r>
            <a:endParaRPr sz="800">
              <a:solidFill>
                <a:srgbClr val="999999"/>
              </a:solidFill>
            </a:endParaRPr>
          </a:p>
          <a:p>
            <a:pPr indent="0" lvl="0" marL="0" rtl="0" algn="l">
              <a:lnSpc>
                <a:spcPct val="100000"/>
              </a:lnSpc>
              <a:spcBef>
                <a:spcPts val="0"/>
              </a:spcBef>
              <a:spcAft>
                <a:spcPts val="0"/>
              </a:spcAft>
              <a:buNone/>
            </a:pPr>
            <a:r>
              <a:t/>
            </a:r>
            <a:endParaRPr sz="800">
              <a:solidFill>
                <a:srgbClr val="999999"/>
              </a:solidFill>
            </a:endParaRPr>
          </a:p>
          <a:p>
            <a:pPr indent="0" lvl="0" marL="0" rtl="0" algn="l">
              <a:lnSpc>
                <a:spcPct val="100000"/>
              </a:lnSpc>
              <a:spcBef>
                <a:spcPts val="0"/>
              </a:spcBef>
              <a:spcAft>
                <a:spcPts val="0"/>
              </a:spcAft>
              <a:buNone/>
            </a:pPr>
            <a:r>
              <a:rPr lang="ar" sz="800">
                <a:solidFill>
                  <a:srgbClr val="999999"/>
                </a:solidFill>
              </a:rPr>
              <a:t>❖</a:t>
            </a:r>
            <a:r>
              <a:rPr b="1" lang="ar" sz="800">
                <a:solidFill>
                  <a:srgbClr val="999999"/>
                </a:solidFill>
              </a:rPr>
              <a:t>Lipoma:</a:t>
            </a:r>
            <a:endParaRPr b="1" sz="800">
              <a:solidFill>
                <a:srgbClr val="999999"/>
              </a:solidFill>
            </a:endParaRPr>
          </a:p>
          <a:p>
            <a:pPr indent="0" lvl="0" marL="0" rtl="0" algn="l">
              <a:lnSpc>
                <a:spcPct val="100000"/>
              </a:lnSpc>
              <a:spcBef>
                <a:spcPts val="0"/>
              </a:spcBef>
              <a:spcAft>
                <a:spcPts val="0"/>
              </a:spcAft>
              <a:buNone/>
            </a:pPr>
            <a:r>
              <a:rPr lang="ar" sz="800">
                <a:solidFill>
                  <a:srgbClr val="999999"/>
                </a:solidFill>
              </a:rPr>
              <a:t>➢ Soft, ill-defined mass, Usually &gt;35 years of age.</a:t>
            </a:r>
            <a:endParaRPr sz="800">
              <a:solidFill>
                <a:srgbClr val="999999"/>
              </a:solidFill>
            </a:endParaRPr>
          </a:p>
          <a:p>
            <a:pPr indent="0" lvl="0" marL="0" rtl="0" algn="l">
              <a:lnSpc>
                <a:spcPct val="100000"/>
              </a:lnSpc>
              <a:spcBef>
                <a:spcPts val="0"/>
              </a:spcBef>
              <a:spcAft>
                <a:spcPts val="0"/>
              </a:spcAft>
              <a:buNone/>
            </a:pPr>
            <a:r>
              <a:rPr lang="ar" sz="800">
                <a:solidFill>
                  <a:srgbClr val="999999"/>
                </a:solidFill>
              </a:rPr>
              <a:t>➢ Asymptomatic.</a:t>
            </a:r>
            <a:endParaRPr sz="800">
              <a:solidFill>
                <a:srgbClr val="999999"/>
              </a:solidFill>
            </a:endParaRPr>
          </a:p>
          <a:p>
            <a:pPr indent="0" lvl="0" marL="0" rtl="0" algn="l">
              <a:lnSpc>
                <a:spcPct val="100000"/>
              </a:lnSpc>
              <a:spcBef>
                <a:spcPts val="0"/>
              </a:spcBef>
              <a:spcAft>
                <a:spcPts val="0"/>
              </a:spcAft>
              <a:buNone/>
            </a:pPr>
            <a:r>
              <a:rPr lang="ar" sz="800">
                <a:solidFill>
                  <a:srgbClr val="999999"/>
                </a:solidFill>
              </a:rPr>
              <a:t>➢ Clinical diagnosis</a:t>
            </a:r>
            <a:endParaRPr sz="800">
              <a:solidFill>
                <a:srgbClr val="999999"/>
              </a:solidFill>
            </a:endParaRPr>
          </a:p>
          <a:p>
            <a:pPr indent="0" lvl="0" marL="0" rtl="0" algn="l">
              <a:lnSpc>
                <a:spcPct val="100000"/>
              </a:lnSpc>
              <a:spcBef>
                <a:spcPts val="0"/>
              </a:spcBef>
              <a:spcAft>
                <a:spcPts val="0"/>
              </a:spcAft>
              <a:buNone/>
            </a:pPr>
            <a:r>
              <a:rPr lang="ar" sz="800">
                <a:solidFill>
                  <a:srgbClr val="999999"/>
                </a:solidFill>
              </a:rPr>
              <a:t>➢ Confirmed by excision.</a:t>
            </a:r>
            <a:endParaRPr sz="800">
              <a:solidFill>
                <a:srgbClr val="999999"/>
              </a:solidFill>
            </a:endParaRPr>
          </a:p>
          <a:p>
            <a:pPr indent="0" lvl="0" marL="0" rtl="0" algn="l">
              <a:lnSpc>
                <a:spcPct val="100000"/>
              </a:lnSpc>
              <a:spcBef>
                <a:spcPts val="0"/>
              </a:spcBef>
              <a:spcAft>
                <a:spcPts val="0"/>
              </a:spcAft>
              <a:buNone/>
            </a:pPr>
            <a:r>
              <a:t/>
            </a:r>
            <a:endParaRPr sz="800">
              <a:solidFill>
                <a:srgbClr val="999999"/>
              </a:solidFill>
            </a:endParaRPr>
          </a:p>
          <a:p>
            <a:pPr indent="0" lvl="0" marL="0" rtl="0" algn="l">
              <a:lnSpc>
                <a:spcPct val="100000"/>
              </a:lnSpc>
              <a:spcBef>
                <a:spcPts val="0"/>
              </a:spcBef>
              <a:spcAft>
                <a:spcPts val="0"/>
              </a:spcAft>
              <a:buNone/>
            </a:pPr>
            <a:r>
              <a:rPr lang="ar" sz="800">
                <a:solidFill>
                  <a:srgbClr val="999999"/>
                </a:solidFill>
              </a:rPr>
              <a:t>❖ </a:t>
            </a:r>
            <a:r>
              <a:rPr b="1" lang="ar" sz="800">
                <a:solidFill>
                  <a:srgbClr val="999999"/>
                </a:solidFill>
              </a:rPr>
              <a:t>Neurogenic tumor:</a:t>
            </a:r>
            <a:endParaRPr b="1" sz="800">
              <a:solidFill>
                <a:srgbClr val="999999"/>
              </a:solidFill>
            </a:endParaRPr>
          </a:p>
          <a:p>
            <a:pPr indent="0" lvl="0" marL="0" rtl="0" algn="l">
              <a:lnSpc>
                <a:spcPct val="100000"/>
              </a:lnSpc>
              <a:spcBef>
                <a:spcPts val="0"/>
              </a:spcBef>
              <a:spcAft>
                <a:spcPts val="0"/>
              </a:spcAft>
              <a:buNone/>
            </a:pPr>
            <a:r>
              <a:rPr lang="ar" sz="800">
                <a:solidFill>
                  <a:srgbClr val="999999"/>
                </a:solidFill>
              </a:rPr>
              <a:t>➢ Arise from neural crest derivatives.</a:t>
            </a:r>
            <a:endParaRPr sz="800">
              <a:solidFill>
                <a:srgbClr val="999999"/>
              </a:solidFill>
            </a:endParaRPr>
          </a:p>
          <a:p>
            <a:pPr indent="0" lvl="0" marL="0" rtl="0" algn="l">
              <a:lnSpc>
                <a:spcPct val="100000"/>
              </a:lnSpc>
              <a:spcBef>
                <a:spcPts val="0"/>
              </a:spcBef>
              <a:spcAft>
                <a:spcPts val="0"/>
              </a:spcAft>
              <a:buNone/>
            </a:pPr>
            <a:r>
              <a:rPr lang="ar" sz="800">
                <a:solidFill>
                  <a:srgbClr val="999999"/>
                </a:solidFill>
              </a:rPr>
              <a:t>➢ Include schwannoma, neurofibroma, and malignant peripheral nerve sheath tumor. ➢ Increased incidence in NF syndromes.</a:t>
            </a:r>
            <a:endParaRPr sz="800">
              <a:solidFill>
                <a:srgbClr val="999999"/>
              </a:solidFill>
            </a:endParaRPr>
          </a:p>
          <a:p>
            <a:pPr indent="0" lvl="0" marL="0" rtl="0" algn="l">
              <a:lnSpc>
                <a:spcPct val="100000"/>
              </a:lnSpc>
              <a:spcBef>
                <a:spcPts val="0"/>
              </a:spcBef>
              <a:spcAft>
                <a:spcPts val="0"/>
              </a:spcAft>
              <a:buNone/>
            </a:pPr>
            <a:r>
              <a:rPr lang="ar" sz="800">
                <a:solidFill>
                  <a:srgbClr val="999999"/>
                </a:solidFill>
              </a:rPr>
              <a:t>➢ Schwannoma most common in head &amp; neck.</a:t>
            </a:r>
            <a:endParaRPr sz="800">
              <a:solidFill>
                <a:srgbClr val="999999"/>
              </a:solidFill>
            </a:endParaRPr>
          </a:p>
          <a:p>
            <a:pPr indent="0" lvl="0" marL="0" rtl="0" algn="l">
              <a:lnSpc>
                <a:spcPct val="100000"/>
              </a:lnSpc>
              <a:spcBef>
                <a:spcPts val="0"/>
              </a:spcBef>
              <a:spcAft>
                <a:spcPts val="0"/>
              </a:spcAft>
              <a:buNone/>
            </a:pPr>
            <a:r>
              <a:t/>
            </a:r>
            <a:endParaRPr sz="800">
              <a:solidFill>
                <a:srgbClr val="999999"/>
              </a:solidFill>
            </a:endParaRPr>
          </a:p>
          <a:p>
            <a:pPr indent="0" lvl="0" marL="0" rtl="0" algn="l">
              <a:lnSpc>
                <a:spcPct val="100000"/>
              </a:lnSpc>
              <a:spcBef>
                <a:spcPts val="0"/>
              </a:spcBef>
              <a:spcAft>
                <a:spcPts val="0"/>
              </a:spcAft>
              <a:buNone/>
            </a:pPr>
            <a:r>
              <a:rPr lang="ar" sz="800">
                <a:solidFill>
                  <a:srgbClr val="999999"/>
                </a:solidFill>
              </a:rPr>
              <a:t>❖ </a:t>
            </a:r>
            <a:r>
              <a:rPr b="1" lang="ar" sz="800">
                <a:solidFill>
                  <a:srgbClr val="999999"/>
                </a:solidFill>
              </a:rPr>
              <a:t>Schwannoma:</a:t>
            </a:r>
            <a:endParaRPr b="1" sz="800">
              <a:solidFill>
                <a:srgbClr val="999999"/>
              </a:solidFill>
            </a:endParaRPr>
          </a:p>
          <a:p>
            <a:pPr indent="-228600" lvl="0" marL="457200" rtl="0" algn="l">
              <a:lnSpc>
                <a:spcPct val="100000"/>
              </a:lnSpc>
              <a:spcBef>
                <a:spcPts val="0"/>
              </a:spcBef>
              <a:spcAft>
                <a:spcPts val="0"/>
              </a:spcAft>
              <a:buClr>
                <a:schemeClr val="dk1"/>
              </a:buClr>
              <a:buSzPts val="800"/>
              <a:buNone/>
            </a:pPr>
            <a:r>
              <a:rPr lang="ar" sz="800">
                <a:solidFill>
                  <a:schemeClr val="dk1"/>
                </a:solidFill>
              </a:rPr>
              <a:t>➢  </a:t>
            </a:r>
            <a:r>
              <a:rPr lang="ar" sz="800">
                <a:solidFill>
                  <a:srgbClr val="999999"/>
                </a:solidFill>
              </a:rPr>
              <a:t>Sporadic cases mostly.</a:t>
            </a:r>
            <a:endParaRPr sz="800">
              <a:solidFill>
                <a:srgbClr val="999999"/>
              </a:solidFill>
            </a:endParaRPr>
          </a:p>
          <a:p>
            <a:pPr indent="-228600" lvl="0" marL="457200" rtl="0" algn="l">
              <a:lnSpc>
                <a:spcPct val="100000"/>
              </a:lnSpc>
              <a:spcBef>
                <a:spcPts val="0"/>
              </a:spcBef>
              <a:spcAft>
                <a:spcPts val="0"/>
              </a:spcAft>
              <a:buClr>
                <a:schemeClr val="dk1"/>
              </a:buClr>
              <a:buSzPts val="800"/>
              <a:buNone/>
            </a:pPr>
            <a:r>
              <a:rPr lang="ar" sz="800">
                <a:solidFill>
                  <a:schemeClr val="dk1"/>
                </a:solidFill>
              </a:rPr>
              <a:t>➢  </a:t>
            </a:r>
            <a:r>
              <a:rPr lang="ar" sz="800">
                <a:solidFill>
                  <a:srgbClr val="999999"/>
                </a:solidFill>
              </a:rPr>
              <a:t>25 to 45% in neck when extracranial.</a:t>
            </a:r>
            <a:endParaRPr sz="800">
              <a:solidFill>
                <a:srgbClr val="999999"/>
              </a:solidFill>
            </a:endParaRPr>
          </a:p>
          <a:p>
            <a:pPr indent="-228600" lvl="0" marL="457200" rtl="0" algn="l">
              <a:lnSpc>
                <a:spcPct val="100000"/>
              </a:lnSpc>
              <a:spcBef>
                <a:spcPts val="0"/>
              </a:spcBef>
              <a:spcAft>
                <a:spcPts val="0"/>
              </a:spcAft>
              <a:buClr>
                <a:schemeClr val="dk1"/>
              </a:buClr>
              <a:buSzPts val="800"/>
              <a:buNone/>
            </a:pPr>
            <a:r>
              <a:rPr lang="ar" sz="800">
                <a:solidFill>
                  <a:schemeClr val="dk1"/>
                </a:solidFill>
              </a:rPr>
              <a:t>➢  </a:t>
            </a:r>
            <a:r>
              <a:rPr lang="ar" sz="800">
                <a:solidFill>
                  <a:srgbClr val="999999"/>
                </a:solidFill>
              </a:rPr>
              <a:t>Most commonly between 20 and 50 years.</a:t>
            </a:r>
            <a:endParaRPr sz="800">
              <a:solidFill>
                <a:srgbClr val="999999"/>
              </a:solidFill>
            </a:endParaRPr>
          </a:p>
          <a:p>
            <a:pPr indent="-228600" lvl="0" marL="457200" rtl="0" algn="l">
              <a:lnSpc>
                <a:spcPct val="100000"/>
              </a:lnSpc>
              <a:spcBef>
                <a:spcPts val="0"/>
              </a:spcBef>
              <a:spcAft>
                <a:spcPts val="0"/>
              </a:spcAft>
              <a:buClr>
                <a:schemeClr val="dk1"/>
              </a:buClr>
              <a:buSzPts val="800"/>
              <a:buNone/>
            </a:pPr>
            <a:r>
              <a:rPr lang="ar" sz="800">
                <a:solidFill>
                  <a:schemeClr val="dk1"/>
                </a:solidFill>
              </a:rPr>
              <a:t>➢  </a:t>
            </a:r>
            <a:r>
              <a:rPr lang="ar" sz="800">
                <a:solidFill>
                  <a:srgbClr val="999999"/>
                </a:solidFill>
              </a:rPr>
              <a:t>Usually mid-neck in poststyloid compartment.</a:t>
            </a:r>
            <a:endParaRPr sz="800">
              <a:solidFill>
                <a:srgbClr val="999999"/>
              </a:solidFill>
            </a:endParaRPr>
          </a:p>
          <a:p>
            <a:pPr indent="-228600" lvl="0" marL="457200" rtl="0" algn="l">
              <a:lnSpc>
                <a:spcPct val="100000"/>
              </a:lnSpc>
              <a:spcBef>
                <a:spcPts val="0"/>
              </a:spcBef>
              <a:spcAft>
                <a:spcPts val="0"/>
              </a:spcAft>
              <a:buClr>
                <a:schemeClr val="dk1"/>
              </a:buClr>
              <a:buSzPts val="800"/>
              <a:buNone/>
            </a:pPr>
            <a:r>
              <a:rPr lang="ar" sz="800">
                <a:solidFill>
                  <a:schemeClr val="dk1"/>
                </a:solidFill>
              </a:rPr>
              <a:t>➢  </a:t>
            </a:r>
            <a:r>
              <a:rPr lang="ar" sz="800">
                <a:solidFill>
                  <a:srgbClr val="999999"/>
                </a:solidFill>
              </a:rPr>
              <a:t>Signs and symptoms (Depend on the site):</a:t>
            </a:r>
            <a:endParaRPr sz="800">
              <a:solidFill>
                <a:srgbClr val="999999"/>
              </a:solidFill>
            </a:endParaRPr>
          </a:p>
          <a:p>
            <a:pPr indent="-228600" lvl="0" marL="457200" rtl="0" algn="l">
              <a:lnSpc>
                <a:spcPct val="100000"/>
              </a:lnSpc>
              <a:spcBef>
                <a:spcPts val="0"/>
              </a:spcBef>
              <a:spcAft>
                <a:spcPts val="0"/>
              </a:spcAft>
              <a:buClr>
                <a:schemeClr val="dk1"/>
              </a:buClr>
              <a:buSzPts val="800"/>
              <a:buNone/>
            </a:pPr>
            <a:r>
              <a:rPr lang="ar" sz="800">
                <a:solidFill>
                  <a:schemeClr val="dk1"/>
                </a:solidFill>
              </a:rPr>
              <a:t>●  </a:t>
            </a:r>
            <a:r>
              <a:rPr lang="ar" sz="800">
                <a:solidFill>
                  <a:srgbClr val="999999"/>
                </a:solidFill>
              </a:rPr>
              <a:t>Media Tonsillar Displacement</a:t>
            </a:r>
            <a:r>
              <a:rPr lang="ar" sz="800">
                <a:solidFill>
                  <a:srgbClr val="999999"/>
                </a:solidFill>
              </a:rPr>
              <a:t>.</a:t>
            </a:r>
            <a:endParaRPr sz="800">
              <a:solidFill>
                <a:srgbClr val="999999"/>
              </a:solidFill>
            </a:endParaRPr>
          </a:p>
          <a:p>
            <a:pPr indent="-228600" lvl="0" marL="457200" rtl="0" algn="l">
              <a:lnSpc>
                <a:spcPct val="100000"/>
              </a:lnSpc>
              <a:spcBef>
                <a:spcPts val="0"/>
              </a:spcBef>
              <a:spcAft>
                <a:spcPts val="0"/>
              </a:spcAft>
              <a:buClr>
                <a:schemeClr val="dk1"/>
              </a:buClr>
              <a:buSzPts val="800"/>
              <a:buNone/>
            </a:pPr>
            <a:r>
              <a:rPr lang="ar" sz="800">
                <a:solidFill>
                  <a:schemeClr val="dk1"/>
                </a:solidFill>
              </a:rPr>
              <a:t>●  </a:t>
            </a:r>
            <a:r>
              <a:rPr lang="ar" sz="800">
                <a:solidFill>
                  <a:srgbClr val="999999"/>
                </a:solidFill>
              </a:rPr>
              <a:t>Hoarseness(</a:t>
            </a:r>
            <a:r>
              <a:rPr lang="ar" sz="800">
                <a:solidFill>
                  <a:srgbClr val="999999"/>
                </a:solidFill>
              </a:rPr>
              <a:t>vagus nerve</a:t>
            </a:r>
            <a:r>
              <a:rPr lang="ar" sz="800">
                <a:solidFill>
                  <a:srgbClr val="999999"/>
                </a:solidFill>
              </a:rPr>
              <a:t>).</a:t>
            </a:r>
            <a:endParaRPr sz="800">
              <a:solidFill>
                <a:srgbClr val="999999"/>
              </a:solidFill>
            </a:endParaRPr>
          </a:p>
          <a:p>
            <a:pPr indent="-228600" lvl="0" marL="457200" rtl="0" algn="l">
              <a:lnSpc>
                <a:spcPct val="100000"/>
              </a:lnSpc>
              <a:spcBef>
                <a:spcPts val="0"/>
              </a:spcBef>
              <a:spcAft>
                <a:spcPts val="0"/>
              </a:spcAft>
              <a:buClr>
                <a:schemeClr val="dk1"/>
              </a:buClr>
              <a:buSzPts val="800"/>
              <a:buNone/>
            </a:pPr>
            <a:r>
              <a:rPr lang="ar" sz="800">
                <a:solidFill>
                  <a:schemeClr val="dk1"/>
                </a:solidFill>
              </a:rPr>
              <a:t>●  </a:t>
            </a:r>
            <a:r>
              <a:rPr lang="ar" sz="800">
                <a:solidFill>
                  <a:srgbClr val="999999"/>
                </a:solidFill>
              </a:rPr>
              <a:t>Horner’s syndrome (sympathetic chain)</a:t>
            </a:r>
            <a:r>
              <a:rPr lang="ar" sz="800">
                <a:solidFill>
                  <a:srgbClr val="B6B6B6"/>
                </a:solidFill>
              </a:rPr>
              <a:t>.</a:t>
            </a:r>
            <a:endParaRPr sz="800">
              <a:solidFill>
                <a:srgbClr val="B6B6B6"/>
              </a:solidFill>
            </a:endParaRPr>
          </a:p>
          <a:p>
            <a:pPr indent="0" lvl="0" marL="0" rtl="0" algn="l">
              <a:lnSpc>
                <a:spcPct val="100000"/>
              </a:lnSpc>
              <a:spcBef>
                <a:spcPts val="0"/>
              </a:spcBef>
              <a:spcAft>
                <a:spcPts val="0"/>
              </a:spcAft>
              <a:buNone/>
            </a:pPr>
            <a:r>
              <a:t/>
            </a:r>
            <a:endParaRPr sz="800">
              <a:solidFill>
                <a:srgbClr val="AEAAAA"/>
              </a:solidFill>
              <a:highlight>
                <a:srgbClr val="FFFFFF"/>
              </a:highlight>
            </a:endParaRPr>
          </a:p>
          <a:p>
            <a:pPr indent="0" lvl="0" marL="0" rtl="0" algn="l">
              <a:lnSpc>
                <a:spcPct val="100000"/>
              </a:lnSpc>
              <a:spcBef>
                <a:spcPts val="0"/>
              </a:spcBef>
              <a:spcAft>
                <a:spcPts val="0"/>
              </a:spcAft>
              <a:buNone/>
            </a:pPr>
            <a:r>
              <a:t/>
            </a:r>
            <a:endParaRPr b="1" sz="800">
              <a:solidFill>
                <a:srgbClr val="AEAAAA"/>
              </a:solidFill>
              <a:highlight>
                <a:srgbClr val="FFFFFF"/>
              </a:highlight>
            </a:endParaRPr>
          </a:p>
        </p:txBody>
      </p:sp>
      <p:pic>
        <p:nvPicPr>
          <p:cNvPr id="167" name="Google Shape;167;p22"/>
          <p:cNvPicPr preferRelativeResize="0"/>
          <p:nvPr/>
        </p:nvPicPr>
        <p:blipFill>
          <a:blip r:embed="rId4">
            <a:alphaModFix/>
          </a:blip>
          <a:stretch>
            <a:fillRect/>
          </a:stretch>
        </p:blipFill>
        <p:spPr>
          <a:xfrm>
            <a:off x="2663300" y="371549"/>
            <a:ext cx="2077276" cy="837300"/>
          </a:xfrm>
          <a:prstGeom prst="rect">
            <a:avLst/>
          </a:prstGeom>
          <a:noFill/>
          <a:ln>
            <a:noFill/>
          </a:ln>
        </p:spPr>
      </p:pic>
      <p:pic>
        <p:nvPicPr>
          <p:cNvPr id="168" name="Google Shape;168;p22"/>
          <p:cNvPicPr preferRelativeResize="0"/>
          <p:nvPr/>
        </p:nvPicPr>
        <p:blipFill>
          <a:blip r:embed="rId5">
            <a:alphaModFix/>
          </a:blip>
          <a:stretch>
            <a:fillRect/>
          </a:stretch>
        </p:blipFill>
        <p:spPr>
          <a:xfrm>
            <a:off x="3295629" y="1735450"/>
            <a:ext cx="849021" cy="837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2" name="Shape 172"/>
        <p:cNvGrpSpPr/>
        <p:nvPr/>
      </p:nvGrpSpPr>
      <p:grpSpPr>
        <a:xfrm>
          <a:off x="0" y="0"/>
          <a:ext cx="0" cy="0"/>
          <a:chOff x="0" y="0"/>
          <a:chExt cx="0" cy="0"/>
        </a:xfrm>
      </p:grpSpPr>
      <p:sp>
        <p:nvSpPr>
          <p:cNvPr id="173" name="Google Shape;173;p23"/>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174" name="Google Shape;174;p23"/>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3"/>
          <p:cNvSpPr/>
          <p:nvPr/>
        </p:nvSpPr>
        <p:spPr>
          <a:xfrm>
            <a:off x="1570600" y="82400"/>
            <a:ext cx="1587600" cy="306000"/>
          </a:xfrm>
          <a:prstGeom prst="roundRect">
            <a:avLst>
              <a:gd fmla="val 50000" name="adj"/>
            </a:avLst>
          </a:prstGeom>
          <a:solidFill>
            <a:srgbClr val="0944A1"/>
          </a:solidFill>
          <a:ln>
            <a:noFill/>
          </a:ln>
        </p:spPr>
        <p:txBody>
          <a:bodyPr anchorCtr="0" anchor="ctr" bIns="47625" lIns="47625" spcFirstLastPara="1" rIns="47625" wrap="square" tIns="47625">
            <a:noAutofit/>
          </a:bodyPr>
          <a:lstStyle/>
          <a:p>
            <a:pPr indent="0" lvl="0" marL="0" rtl="0" algn="ctr">
              <a:spcBef>
                <a:spcPts val="0"/>
              </a:spcBef>
              <a:spcAft>
                <a:spcPts val="0"/>
              </a:spcAft>
              <a:buClr>
                <a:schemeClr val="dk1"/>
              </a:buClr>
              <a:buSzPts val="1100"/>
              <a:buFont typeface="Arial"/>
              <a:buNone/>
            </a:pPr>
            <a:r>
              <a:rPr lang="ar" sz="1000">
                <a:solidFill>
                  <a:schemeClr val="lt1"/>
                </a:solidFill>
                <a:latin typeface="Roboto"/>
                <a:ea typeface="Roboto"/>
                <a:cs typeface="Roboto"/>
                <a:sym typeface="Roboto"/>
              </a:rPr>
              <a:t>Head &amp; Neck cancers</a:t>
            </a:r>
            <a:endParaRPr sz="1000">
              <a:solidFill>
                <a:schemeClr val="lt1"/>
              </a:solidFill>
            </a:endParaRPr>
          </a:p>
          <a:p>
            <a:pPr indent="0" lvl="0" marL="0" rtl="0" algn="ctr">
              <a:spcBef>
                <a:spcPts val="0"/>
              </a:spcBef>
              <a:spcAft>
                <a:spcPts val="0"/>
              </a:spcAft>
              <a:buNone/>
            </a:pPr>
            <a:r>
              <a:t/>
            </a:r>
            <a:endParaRPr sz="500">
              <a:solidFill>
                <a:srgbClr val="FFFFFF"/>
              </a:solidFill>
              <a:latin typeface="Roboto"/>
              <a:ea typeface="Roboto"/>
              <a:cs typeface="Roboto"/>
              <a:sym typeface="Roboto"/>
            </a:endParaRPr>
          </a:p>
        </p:txBody>
      </p:sp>
      <p:sp>
        <p:nvSpPr>
          <p:cNvPr id="176" name="Google Shape;176;p23"/>
          <p:cNvSpPr/>
          <p:nvPr/>
        </p:nvSpPr>
        <p:spPr>
          <a:xfrm>
            <a:off x="2643574" y="551000"/>
            <a:ext cx="1291500" cy="230400"/>
          </a:xfrm>
          <a:prstGeom prst="roundRect">
            <a:avLst>
              <a:gd fmla="val 50000" name="adj"/>
            </a:avLst>
          </a:prstGeom>
          <a:solidFill>
            <a:srgbClr val="0C58D3"/>
          </a:solidFill>
          <a:ln>
            <a:noFill/>
          </a:ln>
        </p:spPr>
        <p:txBody>
          <a:bodyPr anchorCtr="0" anchor="ctr" bIns="47625" lIns="47625" spcFirstLastPara="1" rIns="47625" wrap="square" tIns="47625">
            <a:noAutofit/>
          </a:bodyPr>
          <a:lstStyle/>
          <a:p>
            <a:pPr indent="0" lvl="0" marL="0" rtl="0" algn="ctr">
              <a:spcBef>
                <a:spcPts val="0"/>
              </a:spcBef>
              <a:spcAft>
                <a:spcPts val="0"/>
              </a:spcAft>
              <a:buNone/>
            </a:pPr>
            <a:r>
              <a:rPr lang="ar" sz="1000">
                <a:solidFill>
                  <a:srgbClr val="FFFFFF"/>
                </a:solidFill>
                <a:latin typeface="Roboto"/>
                <a:ea typeface="Roboto"/>
                <a:cs typeface="Roboto"/>
                <a:sym typeface="Roboto"/>
              </a:rPr>
              <a:t>unknown primary</a:t>
            </a:r>
            <a:endParaRPr sz="1000">
              <a:solidFill>
                <a:srgbClr val="FFFFFF"/>
              </a:solidFill>
            </a:endParaRPr>
          </a:p>
        </p:txBody>
      </p:sp>
      <p:sp>
        <p:nvSpPr>
          <p:cNvPr id="177" name="Google Shape;177;p23"/>
          <p:cNvSpPr/>
          <p:nvPr/>
        </p:nvSpPr>
        <p:spPr>
          <a:xfrm>
            <a:off x="920700" y="551000"/>
            <a:ext cx="1060200" cy="230400"/>
          </a:xfrm>
          <a:prstGeom prst="roundRect">
            <a:avLst>
              <a:gd fmla="val 50000" name="adj"/>
            </a:avLst>
          </a:prstGeom>
          <a:solidFill>
            <a:srgbClr val="0C58D3"/>
          </a:solidFill>
          <a:ln>
            <a:noFill/>
          </a:ln>
        </p:spPr>
        <p:txBody>
          <a:bodyPr anchorCtr="0" anchor="ctr" bIns="47625" lIns="47625" spcFirstLastPara="1" rIns="47625" wrap="square" tIns="47625">
            <a:noAutofit/>
          </a:bodyPr>
          <a:lstStyle/>
          <a:p>
            <a:pPr indent="0" lvl="0" marL="0" rtl="0" algn="ctr">
              <a:spcBef>
                <a:spcPts val="0"/>
              </a:spcBef>
              <a:spcAft>
                <a:spcPts val="0"/>
              </a:spcAft>
              <a:buNone/>
            </a:pPr>
            <a:r>
              <a:rPr lang="ar" sz="900">
                <a:solidFill>
                  <a:srgbClr val="FFFFFF"/>
                </a:solidFill>
              </a:rPr>
              <a:t>known primary</a:t>
            </a:r>
            <a:endParaRPr sz="900">
              <a:solidFill>
                <a:srgbClr val="FFFFFF"/>
              </a:solidFill>
            </a:endParaRPr>
          </a:p>
        </p:txBody>
      </p:sp>
      <p:sp>
        <p:nvSpPr>
          <p:cNvPr id="178" name="Google Shape;178;p23"/>
          <p:cNvSpPr/>
          <p:nvPr/>
        </p:nvSpPr>
        <p:spPr>
          <a:xfrm>
            <a:off x="419174" y="1019598"/>
            <a:ext cx="801000" cy="230400"/>
          </a:xfrm>
          <a:prstGeom prst="roundRect">
            <a:avLst>
              <a:gd fmla="val 50000" name="adj"/>
            </a:avLst>
          </a:prstGeom>
          <a:solidFill>
            <a:srgbClr val="0D5DDF"/>
          </a:solidFill>
          <a:ln>
            <a:noFill/>
          </a:ln>
        </p:spPr>
        <p:txBody>
          <a:bodyPr anchorCtr="0" anchor="ctr" bIns="47625" lIns="47625" spcFirstLastPara="1" rIns="47625" wrap="square" tIns="47625">
            <a:noAutofit/>
          </a:bodyPr>
          <a:lstStyle/>
          <a:p>
            <a:pPr indent="0" lvl="0" marL="0" rtl="0" algn="ctr">
              <a:spcBef>
                <a:spcPts val="0"/>
              </a:spcBef>
              <a:spcAft>
                <a:spcPts val="0"/>
              </a:spcAft>
              <a:buNone/>
            </a:pPr>
            <a:r>
              <a:rPr lang="ar" sz="1000">
                <a:solidFill>
                  <a:srgbClr val="FFFFFF"/>
                </a:solidFill>
                <a:latin typeface="Times New Roman"/>
                <a:ea typeface="Times New Roman"/>
                <a:cs typeface="Times New Roman"/>
                <a:sym typeface="Times New Roman"/>
              </a:rPr>
              <a:t>Mucosal</a:t>
            </a:r>
            <a:endParaRPr sz="1000">
              <a:solidFill>
                <a:srgbClr val="FFFFFF"/>
              </a:solidFill>
            </a:endParaRPr>
          </a:p>
        </p:txBody>
      </p:sp>
      <p:sp>
        <p:nvSpPr>
          <p:cNvPr id="179" name="Google Shape;179;p23"/>
          <p:cNvSpPr/>
          <p:nvPr/>
        </p:nvSpPr>
        <p:spPr>
          <a:xfrm>
            <a:off x="1757703" y="1019600"/>
            <a:ext cx="1060200" cy="230400"/>
          </a:xfrm>
          <a:prstGeom prst="roundRect">
            <a:avLst>
              <a:gd fmla="val 50000" name="adj"/>
            </a:avLst>
          </a:prstGeom>
          <a:solidFill>
            <a:srgbClr val="0D5DDF"/>
          </a:solidFill>
          <a:ln>
            <a:noFill/>
          </a:ln>
        </p:spPr>
        <p:txBody>
          <a:bodyPr anchorCtr="0" anchor="ctr" bIns="47625" lIns="47625" spcFirstLastPara="1" rIns="47625" wrap="square" tIns="47625">
            <a:noAutofit/>
          </a:bodyPr>
          <a:lstStyle/>
          <a:p>
            <a:pPr indent="0" lvl="0" marL="0" rtl="0" algn="ctr">
              <a:lnSpc>
                <a:spcPct val="100000"/>
              </a:lnSpc>
              <a:spcBef>
                <a:spcPts val="0"/>
              </a:spcBef>
              <a:spcAft>
                <a:spcPts val="0"/>
              </a:spcAft>
              <a:buNone/>
            </a:pPr>
            <a:r>
              <a:rPr lang="ar" sz="1000">
                <a:solidFill>
                  <a:srgbClr val="FFFFFF"/>
                </a:solidFill>
                <a:latin typeface="Times New Roman"/>
                <a:ea typeface="Times New Roman"/>
                <a:cs typeface="Times New Roman"/>
                <a:sym typeface="Times New Roman"/>
              </a:rPr>
              <a:t>Non-Mucosal</a:t>
            </a:r>
            <a:endParaRPr sz="1000">
              <a:solidFill>
                <a:srgbClr val="FFFFFF"/>
              </a:solidFill>
              <a:latin typeface="Roboto"/>
              <a:ea typeface="Roboto"/>
              <a:cs typeface="Roboto"/>
              <a:sym typeface="Roboto"/>
            </a:endParaRPr>
          </a:p>
        </p:txBody>
      </p:sp>
      <p:cxnSp>
        <p:nvCxnSpPr>
          <p:cNvPr id="180" name="Google Shape;180;p23"/>
          <p:cNvCxnSpPr>
            <a:stCxn id="175" idx="2"/>
            <a:endCxn id="176" idx="0"/>
          </p:cNvCxnSpPr>
          <p:nvPr/>
        </p:nvCxnSpPr>
        <p:spPr>
          <a:xfrm flipH="1" rot="-5400000">
            <a:off x="2745550" y="7250"/>
            <a:ext cx="162600" cy="9249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181" name="Google Shape;181;p23"/>
          <p:cNvCxnSpPr>
            <a:stCxn id="177" idx="0"/>
            <a:endCxn id="175" idx="2"/>
          </p:cNvCxnSpPr>
          <p:nvPr/>
        </p:nvCxnSpPr>
        <p:spPr>
          <a:xfrm rot="-5400000">
            <a:off x="1826250" y="12950"/>
            <a:ext cx="162600" cy="9135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182" name="Google Shape;182;p23"/>
          <p:cNvCxnSpPr>
            <a:stCxn id="177" idx="2"/>
            <a:endCxn id="179" idx="0"/>
          </p:cNvCxnSpPr>
          <p:nvPr/>
        </p:nvCxnSpPr>
        <p:spPr>
          <a:xfrm flipH="1" rot="-5400000">
            <a:off x="1750200" y="482000"/>
            <a:ext cx="238200" cy="8370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183" name="Google Shape;183;p23"/>
          <p:cNvCxnSpPr>
            <a:stCxn id="178" idx="0"/>
            <a:endCxn id="177" idx="2"/>
          </p:cNvCxnSpPr>
          <p:nvPr/>
        </p:nvCxnSpPr>
        <p:spPr>
          <a:xfrm rot="-5400000">
            <a:off x="1016174" y="584898"/>
            <a:ext cx="238200" cy="631200"/>
          </a:xfrm>
          <a:prstGeom prst="bentConnector3">
            <a:avLst>
              <a:gd fmla="val 49999" name="adj1"/>
            </a:avLst>
          </a:prstGeom>
          <a:noFill/>
          <a:ln cap="flat" cmpd="sng" w="9525">
            <a:solidFill>
              <a:srgbClr val="C2C2C2"/>
            </a:solidFill>
            <a:prstDash val="solid"/>
            <a:round/>
            <a:headEnd len="sm" w="sm" type="none"/>
            <a:tailEnd len="sm" w="sm" type="none"/>
          </a:ln>
        </p:spPr>
      </p:cxnSp>
      <p:sp>
        <p:nvSpPr>
          <p:cNvPr id="184" name="Google Shape;184;p23"/>
          <p:cNvSpPr/>
          <p:nvPr/>
        </p:nvSpPr>
        <p:spPr>
          <a:xfrm>
            <a:off x="289575" y="1488200"/>
            <a:ext cx="1060200" cy="758100"/>
          </a:xfrm>
          <a:prstGeom prst="round2DiagRect">
            <a:avLst>
              <a:gd fmla="val 16667" name="adj1"/>
              <a:gd fmla="val 0" name="adj2"/>
            </a:avLst>
          </a:prstGeom>
          <a:solidFill>
            <a:srgbClr val="0E65F0"/>
          </a:solidFill>
          <a:ln>
            <a:noFill/>
          </a:ln>
        </p:spPr>
        <p:txBody>
          <a:bodyPr anchorCtr="0" anchor="ctr" bIns="47625" lIns="47625" spcFirstLastPara="1" rIns="47625" wrap="square" tIns="47625">
            <a:noAutofit/>
          </a:bodyPr>
          <a:lstStyle/>
          <a:p>
            <a:pPr indent="0" lvl="0" marL="0" rtl="0" algn="ctr">
              <a:lnSpc>
                <a:spcPct val="100000"/>
              </a:lnSpc>
              <a:spcBef>
                <a:spcPts val="0"/>
              </a:spcBef>
              <a:spcAft>
                <a:spcPts val="0"/>
              </a:spcAft>
              <a:buClr>
                <a:schemeClr val="dk1"/>
              </a:buClr>
              <a:buSzPts val="1100"/>
              <a:buFont typeface="Arial"/>
              <a:buNone/>
            </a:pPr>
            <a:r>
              <a:rPr lang="ar" sz="1000">
                <a:solidFill>
                  <a:srgbClr val="FFFFFF"/>
                </a:solidFill>
              </a:rPr>
              <a:t>-</a:t>
            </a:r>
            <a:r>
              <a:rPr lang="ar" sz="1000">
                <a:solidFill>
                  <a:srgbClr val="FFFFFF"/>
                </a:solidFill>
                <a:latin typeface="Times New Roman"/>
                <a:ea typeface="Times New Roman"/>
                <a:cs typeface="Times New Roman"/>
                <a:sym typeface="Times New Roman"/>
              </a:rPr>
              <a:t>Oral</a:t>
            </a:r>
            <a:endParaRPr sz="1000">
              <a:solidFill>
                <a:srgbClr val="FFFFFF"/>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dk1"/>
              </a:buClr>
              <a:buSzPts val="1100"/>
              <a:buFont typeface="Arial"/>
              <a:buNone/>
            </a:pPr>
            <a:r>
              <a:rPr lang="ar" sz="1000">
                <a:solidFill>
                  <a:srgbClr val="FFFFFF"/>
                </a:solidFill>
              </a:rPr>
              <a:t>-</a:t>
            </a:r>
            <a:r>
              <a:rPr lang="ar" sz="1000">
                <a:solidFill>
                  <a:srgbClr val="FFFFFF"/>
                </a:solidFill>
                <a:latin typeface="Times New Roman"/>
                <a:ea typeface="Times New Roman"/>
                <a:cs typeface="Times New Roman"/>
                <a:sym typeface="Times New Roman"/>
              </a:rPr>
              <a:t> Sinonasal</a:t>
            </a:r>
            <a:endParaRPr sz="1000">
              <a:solidFill>
                <a:srgbClr val="FFFFFF"/>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dk1"/>
              </a:buClr>
              <a:buSzPts val="1100"/>
              <a:buFont typeface="Arial"/>
              <a:buNone/>
            </a:pPr>
            <a:r>
              <a:rPr lang="ar" sz="1000">
                <a:solidFill>
                  <a:srgbClr val="FFFFFF"/>
                </a:solidFill>
              </a:rPr>
              <a:t>-</a:t>
            </a:r>
            <a:r>
              <a:rPr lang="ar" sz="1000">
                <a:solidFill>
                  <a:srgbClr val="FFFFFF"/>
                </a:solidFill>
                <a:latin typeface="Times New Roman"/>
                <a:ea typeface="Times New Roman"/>
                <a:cs typeface="Times New Roman"/>
                <a:sym typeface="Times New Roman"/>
              </a:rPr>
              <a:t> Pharyngeal</a:t>
            </a:r>
            <a:endParaRPr sz="1000">
              <a:solidFill>
                <a:srgbClr val="FFFFFF"/>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ar" sz="1000">
                <a:solidFill>
                  <a:srgbClr val="FFFFFF"/>
                </a:solidFill>
              </a:rPr>
              <a:t>-</a:t>
            </a:r>
            <a:r>
              <a:rPr lang="ar" sz="1000">
                <a:solidFill>
                  <a:srgbClr val="FFFFFF"/>
                </a:solidFill>
                <a:latin typeface="Times New Roman"/>
                <a:ea typeface="Times New Roman"/>
                <a:cs typeface="Times New Roman"/>
                <a:sym typeface="Times New Roman"/>
              </a:rPr>
              <a:t>Laryngeal</a:t>
            </a:r>
            <a:endParaRPr sz="1000">
              <a:solidFill>
                <a:srgbClr val="FFFFFF"/>
              </a:solidFill>
              <a:latin typeface="Roboto"/>
              <a:ea typeface="Roboto"/>
              <a:cs typeface="Roboto"/>
              <a:sym typeface="Roboto"/>
            </a:endParaRPr>
          </a:p>
        </p:txBody>
      </p:sp>
      <p:cxnSp>
        <p:nvCxnSpPr>
          <p:cNvPr id="185" name="Google Shape;185;p23"/>
          <p:cNvCxnSpPr>
            <a:stCxn id="184" idx="3"/>
            <a:endCxn id="178" idx="2"/>
          </p:cNvCxnSpPr>
          <p:nvPr/>
        </p:nvCxnSpPr>
        <p:spPr>
          <a:xfrm rot="-5400000">
            <a:off x="700875" y="1368800"/>
            <a:ext cx="238200" cy="600"/>
          </a:xfrm>
          <a:prstGeom prst="bentConnector3">
            <a:avLst>
              <a:gd fmla="val 50001" name="adj1"/>
            </a:avLst>
          </a:prstGeom>
          <a:noFill/>
          <a:ln cap="flat" cmpd="sng" w="9525">
            <a:solidFill>
              <a:srgbClr val="C2C2C2"/>
            </a:solidFill>
            <a:prstDash val="solid"/>
            <a:round/>
            <a:headEnd len="sm" w="sm" type="none"/>
            <a:tailEnd len="sm" w="sm" type="none"/>
          </a:ln>
        </p:spPr>
      </p:cxnSp>
      <p:cxnSp>
        <p:nvCxnSpPr>
          <p:cNvPr id="186" name="Google Shape;186;p23"/>
          <p:cNvCxnSpPr>
            <a:stCxn id="187" idx="3"/>
            <a:endCxn id="179" idx="2"/>
          </p:cNvCxnSpPr>
          <p:nvPr/>
        </p:nvCxnSpPr>
        <p:spPr>
          <a:xfrm rot="-5400000">
            <a:off x="2183850" y="1354100"/>
            <a:ext cx="208500" cy="600"/>
          </a:xfrm>
          <a:prstGeom prst="bentConnector3">
            <a:avLst>
              <a:gd fmla="val 49964" name="adj1"/>
            </a:avLst>
          </a:prstGeom>
          <a:noFill/>
          <a:ln cap="flat" cmpd="sng" w="9525">
            <a:solidFill>
              <a:srgbClr val="C2C2C2"/>
            </a:solidFill>
            <a:prstDash val="solid"/>
            <a:round/>
            <a:headEnd len="sm" w="sm" type="none"/>
            <a:tailEnd len="sm" w="sm" type="none"/>
          </a:ln>
        </p:spPr>
      </p:cxnSp>
      <p:sp>
        <p:nvSpPr>
          <p:cNvPr id="187" name="Google Shape;187;p23"/>
          <p:cNvSpPr/>
          <p:nvPr/>
        </p:nvSpPr>
        <p:spPr>
          <a:xfrm>
            <a:off x="1757700" y="1458650"/>
            <a:ext cx="1060200" cy="758100"/>
          </a:xfrm>
          <a:prstGeom prst="round2DiagRect">
            <a:avLst>
              <a:gd fmla="val 16667" name="adj1"/>
              <a:gd fmla="val 0" name="adj2"/>
            </a:avLst>
          </a:prstGeom>
          <a:solidFill>
            <a:srgbClr val="0E65F0"/>
          </a:solidFill>
          <a:ln>
            <a:noFill/>
          </a:ln>
        </p:spPr>
        <p:txBody>
          <a:bodyPr anchorCtr="0" anchor="ctr" bIns="47625" lIns="47625" spcFirstLastPara="1" rIns="47625" wrap="square" tIns="47625">
            <a:noAutofit/>
          </a:bodyPr>
          <a:lstStyle/>
          <a:p>
            <a:pPr indent="0" lvl="0" marL="0" rtl="0" algn="ctr">
              <a:lnSpc>
                <a:spcPct val="115000"/>
              </a:lnSpc>
              <a:spcBef>
                <a:spcPts val="0"/>
              </a:spcBef>
              <a:spcAft>
                <a:spcPts val="0"/>
              </a:spcAft>
              <a:buNone/>
            </a:pPr>
            <a:r>
              <a:rPr lang="ar" sz="1000">
                <a:solidFill>
                  <a:srgbClr val="FFFFFF"/>
                </a:solidFill>
              </a:rPr>
              <a:t>-</a:t>
            </a:r>
            <a:r>
              <a:rPr lang="ar" sz="1000">
                <a:solidFill>
                  <a:srgbClr val="FFFFFF"/>
                </a:solidFill>
                <a:latin typeface="Times New Roman"/>
                <a:ea typeface="Times New Roman"/>
                <a:cs typeface="Times New Roman"/>
                <a:sym typeface="Times New Roman"/>
              </a:rPr>
              <a:t>Endocrine</a:t>
            </a:r>
            <a:endParaRPr sz="1000">
              <a:solidFill>
                <a:srgbClr val="FFFFFF"/>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lang="ar" sz="1000">
                <a:solidFill>
                  <a:srgbClr val="FFFFFF"/>
                </a:solidFill>
              </a:rPr>
              <a:t>-</a:t>
            </a:r>
            <a:r>
              <a:rPr lang="ar" sz="1000">
                <a:solidFill>
                  <a:srgbClr val="FFFFFF"/>
                </a:solidFill>
                <a:latin typeface="Times New Roman"/>
                <a:ea typeface="Times New Roman"/>
                <a:cs typeface="Times New Roman"/>
                <a:sym typeface="Times New Roman"/>
              </a:rPr>
              <a:t> Salivary</a:t>
            </a:r>
            <a:endParaRPr sz="1000">
              <a:solidFill>
                <a:srgbClr val="FFFFFF"/>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lang="ar" sz="1000">
                <a:solidFill>
                  <a:srgbClr val="FFFFFF"/>
                </a:solidFill>
              </a:rPr>
              <a:t>-</a:t>
            </a:r>
            <a:r>
              <a:rPr lang="ar" sz="1000">
                <a:solidFill>
                  <a:srgbClr val="FFFFFF"/>
                </a:solidFill>
                <a:latin typeface="Times New Roman"/>
                <a:ea typeface="Times New Roman"/>
                <a:cs typeface="Times New Roman"/>
                <a:sym typeface="Times New Roman"/>
              </a:rPr>
              <a:t> Skin </a:t>
            </a:r>
            <a:endParaRPr sz="1000">
              <a:solidFill>
                <a:srgbClr val="FFFFFF"/>
              </a:solidFill>
              <a:latin typeface="Roboto"/>
              <a:ea typeface="Roboto"/>
              <a:cs typeface="Roboto"/>
              <a:sym typeface="Roboto"/>
            </a:endParaRPr>
          </a:p>
        </p:txBody>
      </p:sp>
      <p:sp>
        <p:nvSpPr>
          <p:cNvPr id="188" name="Google Shape;188;p23"/>
          <p:cNvSpPr/>
          <p:nvPr/>
        </p:nvSpPr>
        <p:spPr>
          <a:xfrm flipH="1">
            <a:off x="100" y="2347475"/>
            <a:ext cx="1570500" cy="339300"/>
          </a:xfrm>
          <a:prstGeom prst="round1Rect">
            <a:avLst>
              <a:gd fmla="val 16667" name="adj"/>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latin typeface="Times New Roman"/>
                <a:ea typeface="Times New Roman"/>
                <a:cs typeface="Times New Roman"/>
                <a:sym typeface="Times New Roman"/>
              </a:rPr>
              <a:t>Thyroid Gland:</a:t>
            </a:r>
            <a:endParaRPr b="1" sz="1200">
              <a:latin typeface="Times New Roman"/>
              <a:ea typeface="Times New Roman"/>
              <a:cs typeface="Times New Roman"/>
              <a:sym typeface="Times New Roman"/>
            </a:endParaRPr>
          </a:p>
        </p:txBody>
      </p:sp>
      <p:pic>
        <p:nvPicPr>
          <p:cNvPr id="189" name="Google Shape;189;p23"/>
          <p:cNvPicPr preferRelativeResize="0"/>
          <p:nvPr/>
        </p:nvPicPr>
        <p:blipFill>
          <a:blip r:embed="rId4">
            <a:alphaModFix/>
          </a:blip>
          <a:stretch>
            <a:fillRect/>
          </a:stretch>
        </p:blipFill>
        <p:spPr>
          <a:xfrm>
            <a:off x="3158200" y="3872562"/>
            <a:ext cx="1639799" cy="2067024"/>
          </a:xfrm>
          <a:prstGeom prst="rect">
            <a:avLst/>
          </a:prstGeom>
          <a:noFill/>
          <a:ln>
            <a:noFill/>
          </a:ln>
        </p:spPr>
      </p:pic>
      <p:sp>
        <p:nvSpPr>
          <p:cNvPr id="190" name="Google Shape;190;p23"/>
          <p:cNvSpPr txBox="1"/>
          <p:nvPr/>
        </p:nvSpPr>
        <p:spPr>
          <a:xfrm>
            <a:off x="67550" y="2752800"/>
            <a:ext cx="3327000" cy="400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ar" sz="800">
                <a:solidFill>
                  <a:srgbClr val="AEAAAA"/>
                </a:solidFill>
              </a:rPr>
              <a:t>Generally speaking:</a:t>
            </a:r>
            <a:endParaRPr b="1" sz="800">
              <a:solidFill>
                <a:srgbClr val="AEAAAA"/>
              </a:solidFill>
            </a:endParaRPr>
          </a:p>
          <a:p>
            <a:pPr indent="0" lvl="0" marL="0" rtl="0" algn="l">
              <a:lnSpc>
                <a:spcPct val="100000"/>
              </a:lnSpc>
              <a:spcBef>
                <a:spcPts val="0"/>
              </a:spcBef>
              <a:spcAft>
                <a:spcPts val="0"/>
              </a:spcAft>
              <a:buClr>
                <a:schemeClr val="dk1"/>
              </a:buClr>
              <a:buSzPts val="1100"/>
              <a:buFont typeface="Arial"/>
              <a:buNone/>
            </a:pPr>
            <a:r>
              <a:rPr b="1" lang="ar" sz="800">
                <a:solidFill>
                  <a:srgbClr val="AEAAAA"/>
                </a:solidFill>
              </a:rPr>
              <a:t>- </a:t>
            </a:r>
            <a:r>
              <a:rPr lang="ar" sz="800">
                <a:solidFill>
                  <a:srgbClr val="AEAAAA"/>
                </a:solidFill>
              </a:rPr>
              <a:t>Shield shape, may be H or U shaped.</a:t>
            </a:r>
            <a:endParaRPr sz="800">
              <a:solidFill>
                <a:srgbClr val="AEAAAA"/>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AEAAAA"/>
                </a:solidFill>
              </a:rPr>
              <a:t>- 2 lateral lobes Connected by an isthmus</a:t>
            </a:r>
            <a:endParaRPr sz="800">
              <a:solidFill>
                <a:srgbClr val="AEAAAA"/>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AEAAAA"/>
                </a:solidFill>
              </a:rPr>
              <a:t>- Isthmus at level of 2nd to 4th tracheal cartilages (may be absent)</a:t>
            </a:r>
            <a:endParaRPr sz="800">
              <a:solidFill>
                <a:srgbClr val="AEAAAA"/>
              </a:solidFill>
            </a:endParaRPr>
          </a:p>
          <a:p>
            <a:pPr indent="0" lvl="0" marL="0" rtl="0" algn="l">
              <a:lnSpc>
                <a:spcPct val="100000"/>
              </a:lnSpc>
              <a:spcBef>
                <a:spcPts val="0"/>
              </a:spcBef>
              <a:spcAft>
                <a:spcPts val="0"/>
              </a:spcAft>
              <a:buClr>
                <a:schemeClr val="dk1"/>
              </a:buClr>
              <a:buSzPts val="1100"/>
              <a:buFont typeface="Arial"/>
              <a:buNone/>
            </a:pPr>
            <a:r>
              <a:rPr b="1" lang="ar" sz="800">
                <a:solidFill>
                  <a:srgbClr val="AEAAAA"/>
                </a:solidFill>
              </a:rPr>
              <a:t>Lobes of thyroid:</a:t>
            </a:r>
            <a:endParaRPr b="1" sz="800">
              <a:solidFill>
                <a:srgbClr val="AEAAAA"/>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AEAAAA"/>
                </a:solidFill>
              </a:rPr>
              <a:t>• Each lobes measures approx 4cm high, 1.5cm wide, 2cm deep – Lobes have superior and inferior poles:</a:t>
            </a:r>
            <a:endParaRPr sz="800">
              <a:solidFill>
                <a:srgbClr val="AEAAAA"/>
              </a:solidFill>
            </a:endParaRPr>
          </a:p>
          <a:p>
            <a:pPr indent="0" lvl="0" marL="0" rtl="0" algn="l">
              <a:lnSpc>
                <a:spcPct val="100000"/>
              </a:lnSpc>
              <a:spcBef>
                <a:spcPts val="0"/>
              </a:spcBef>
              <a:spcAft>
                <a:spcPts val="0"/>
              </a:spcAft>
              <a:buNone/>
            </a:pPr>
            <a:r>
              <a:rPr lang="ar" sz="800">
                <a:solidFill>
                  <a:srgbClr val="AEAAAA"/>
                </a:solidFill>
              </a:rPr>
              <a:t>• Superior pole: may extend as far as the oblique line of the thyroid cartilage • Inferior pole: may extend inferiorly as far as the 5th or 6th tracheal rings</a:t>
            </a:r>
            <a:endParaRPr sz="800">
              <a:solidFill>
                <a:srgbClr val="AEAAAA"/>
              </a:solidFill>
            </a:endParaRPr>
          </a:p>
          <a:p>
            <a:pPr indent="0" lvl="0" marL="0" rtl="0" algn="l">
              <a:lnSpc>
                <a:spcPct val="100000"/>
              </a:lnSpc>
              <a:spcBef>
                <a:spcPts val="0"/>
              </a:spcBef>
              <a:spcAft>
                <a:spcPts val="0"/>
              </a:spcAft>
              <a:buNone/>
            </a:pPr>
            <a:r>
              <a:rPr b="1" lang="ar" sz="800">
                <a:solidFill>
                  <a:srgbClr val="AEAAAA"/>
                </a:solidFill>
              </a:rPr>
              <a:t>Arterial Blood Supply:</a:t>
            </a:r>
            <a:endParaRPr b="1" sz="800">
              <a:solidFill>
                <a:srgbClr val="AEAAAA"/>
              </a:solidFill>
            </a:endParaRPr>
          </a:p>
          <a:p>
            <a:pPr indent="0" lvl="0" marL="0" rtl="0" algn="l">
              <a:lnSpc>
                <a:spcPct val="100000"/>
              </a:lnSpc>
              <a:spcBef>
                <a:spcPts val="0"/>
              </a:spcBef>
              <a:spcAft>
                <a:spcPts val="0"/>
              </a:spcAft>
              <a:buNone/>
            </a:pPr>
            <a:r>
              <a:rPr lang="ar" sz="800">
                <a:solidFill>
                  <a:srgbClr val="AEAAAA"/>
                </a:solidFill>
              </a:rPr>
              <a:t>  1- Superior thyroid artery (STA)</a:t>
            </a:r>
            <a:endParaRPr sz="800">
              <a:solidFill>
                <a:srgbClr val="AEAAAA"/>
              </a:solidFill>
            </a:endParaRPr>
          </a:p>
          <a:p>
            <a:pPr indent="0" lvl="0" marL="0" rtl="0" algn="l">
              <a:lnSpc>
                <a:spcPct val="100000"/>
              </a:lnSpc>
              <a:spcBef>
                <a:spcPts val="0"/>
              </a:spcBef>
              <a:spcAft>
                <a:spcPts val="0"/>
              </a:spcAft>
              <a:buNone/>
            </a:pPr>
            <a:r>
              <a:rPr lang="ar" sz="800">
                <a:solidFill>
                  <a:srgbClr val="AEAAAA"/>
                </a:solidFill>
              </a:rPr>
              <a:t>     –  1st branch of ECA</a:t>
            </a:r>
            <a:endParaRPr sz="800">
              <a:solidFill>
                <a:srgbClr val="AEAAAA"/>
              </a:solidFill>
            </a:endParaRPr>
          </a:p>
          <a:p>
            <a:pPr indent="0" lvl="0" marL="0" rtl="0" algn="l">
              <a:lnSpc>
                <a:spcPct val="100000"/>
              </a:lnSpc>
              <a:spcBef>
                <a:spcPts val="0"/>
              </a:spcBef>
              <a:spcAft>
                <a:spcPts val="0"/>
              </a:spcAft>
              <a:buNone/>
            </a:pPr>
            <a:r>
              <a:rPr lang="ar" sz="800">
                <a:solidFill>
                  <a:srgbClr val="AEAAAA"/>
                </a:solidFill>
              </a:rPr>
              <a:t>     –  Followed by SLN until superior pole</a:t>
            </a:r>
            <a:endParaRPr sz="800">
              <a:solidFill>
                <a:srgbClr val="AEAAAA"/>
              </a:solidFill>
            </a:endParaRPr>
          </a:p>
          <a:p>
            <a:pPr indent="0" lvl="0" marL="0" rtl="0" algn="l">
              <a:lnSpc>
                <a:spcPct val="100000"/>
              </a:lnSpc>
              <a:spcBef>
                <a:spcPts val="0"/>
              </a:spcBef>
              <a:spcAft>
                <a:spcPts val="0"/>
              </a:spcAft>
              <a:buNone/>
            </a:pPr>
            <a:r>
              <a:rPr lang="ar" sz="800">
                <a:solidFill>
                  <a:srgbClr val="AEAAAA"/>
                </a:solidFill>
              </a:rPr>
              <a:t>     –  </a:t>
            </a:r>
            <a:r>
              <a:rPr lang="ar" sz="800">
                <a:solidFill>
                  <a:srgbClr val="AEAAAA"/>
                </a:solidFill>
              </a:rPr>
              <a:t>Anastomoses</a:t>
            </a:r>
            <a:r>
              <a:rPr lang="ar" sz="800">
                <a:solidFill>
                  <a:srgbClr val="AEAAAA"/>
                </a:solidFill>
              </a:rPr>
              <a:t> with contralateral STA</a:t>
            </a:r>
            <a:endParaRPr sz="800">
              <a:solidFill>
                <a:srgbClr val="AEAAAA"/>
              </a:solidFill>
            </a:endParaRPr>
          </a:p>
          <a:p>
            <a:pPr indent="0" lvl="0" marL="0" rtl="0" algn="l">
              <a:lnSpc>
                <a:spcPct val="100000"/>
              </a:lnSpc>
              <a:spcBef>
                <a:spcPts val="0"/>
              </a:spcBef>
              <a:spcAft>
                <a:spcPts val="0"/>
              </a:spcAft>
              <a:buNone/>
            </a:pPr>
            <a:r>
              <a:rPr lang="ar" sz="800">
                <a:solidFill>
                  <a:srgbClr val="AEAAAA"/>
                </a:solidFill>
              </a:rPr>
              <a:t>   2- Inferior thyroid artery (ITA)</a:t>
            </a:r>
            <a:endParaRPr sz="800">
              <a:solidFill>
                <a:srgbClr val="AEAAAA"/>
              </a:solidFill>
            </a:endParaRPr>
          </a:p>
          <a:p>
            <a:pPr indent="0" lvl="0" marL="0" rtl="0" algn="l">
              <a:lnSpc>
                <a:spcPct val="100000"/>
              </a:lnSpc>
              <a:spcBef>
                <a:spcPts val="0"/>
              </a:spcBef>
              <a:spcAft>
                <a:spcPts val="0"/>
              </a:spcAft>
              <a:buNone/>
            </a:pPr>
            <a:r>
              <a:rPr lang="ar" sz="800">
                <a:solidFill>
                  <a:srgbClr val="AEAAAA"/>
                </a:solidFill>
              </a:rPr>
              <a:t>       – From thyrocervical trunk (1st part of subclavian at 1st rib)</a:t>
            </a:r>
            <a:endParaRPr sz="800">
              <a:solidFill>
                <a:srgbClr val="AEAAAA"/>
              </a:solidFill>
            </a:endParaRPr>
          </a:p>
          <a:p>
            <a:pPr indent="0" lvl="0" marL="0" rtl="0" algn="l">
              <a:lnSpc>
                <a:spcPct val="100000"/>
              </a:lnSpc>
              <a:spcBef>
                <a:spcPts val="0"/>
              </a:spcBef>
              <a:spcAft>
                <a:spcPts val="0"/>
              </a:spcAft>
              <a:buClr>
                <a:schemeClr val="dk1"/>
              </a:buClr>
              <a:buSzPts val="1100"/>
              <a:buFont typeface="Arial"/>
              <a:buNone/>
            </a:pPr>
            <a:r>
              <a:rPr b="1" lang="ar" sz="800">
                <a:solidFill>
                  <a:srgbClr val="AEAAAA"/>
                </a:solidFill>
              </a:rPr>
              <a:t>Venous Drainage:</a:t>
            </a:r>
            <a:endParaRPr b="1" sz="800">
              <a:solidFill>
                <a:srgbClr val="AEAAAA"/>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AEAAAA"/>
                </a:solidFill>
              </a:rPr>
              <a:t>• 3 pairs of veins</a:t>
            </a:r>
            <a:endParaRPr sz="800">
              <a:solidFill>
                <a:srgbClr val="AEAAAA"/>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AEAAAA"/>
                </a:solidFill>
              </a:rPr>
              <a:t>1-Superior thyroid vein</a:t>
            </a:r>
            <a:endParaRPr sz="800">
              <a:solidFill>
                <a:srgbClr val="AEAAAA"/>
              </a:solidFill>
            </a:endParaRPr>
          </a:p>
          <a:p>
            <a:pPr indent="0" lvl="0" marL="0" rtl="0" algn="l">
              <a:lnSpc>
                <a:spcPct val="100000"/>
              </a:lnSpc>
              <a:spcBef>
                <a:spcPts val="0"/>
              </a:spcBef>
              <a:spcAft>
                <a:spcPts val="0"/>
              </a:spcAft>
              <a:buNone/>
            </a:pPr>
            <a:r>
              <a:rPr lang="ar" sz="800">
                <a:solidFill>
                  <a:srgbClr val="AEAAAA"/>
                </a:solidFill>
              </a:rPr>
              <a:t>Parallels course of STA on ant surface thyroid Ascends to drain into internal jugular vein (IJV) </a:t>
            </a:r>
            <a:endParaRPr sz="800">
              <a:solidFill>
                <a:srgbClr val="AEAAAA"/>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AEAAAA"/>
                </a:solidFill>
              </a:rPr>
              <a:t>2– Middle thyroid vein</a:t>
            </a:r>
            <a:endParaRPr sz="800">
              <a:solidFill>
                <a:srgbClr val="AEAAAA"/>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AEAAAA"/>
                </a:solidFill>
              </a:rPr>
              <a:t>Direct lateral course from thyroid to IJV Shortest of 3 veins</a:t>
            </a:r>
            <a:endParaRPr sz="800">
              <a:solidFill>
                <a:srgbClr val="AEAAAA"/>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AEAAAA"/>
                </a:solidFill>
              </a:rPr>
              <a:t>3– Inferior thyroid vein</a:t>
            </a:r>
            <a:endParaRPr sz="800">
              <a:solidFill>
                <a:srgbClr val="AEAAAA"/>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AEAAAA"/>
                </a:solidFill>
              </a:rPr>
              <a:t>Ant surface thyroid (opposite of ITA)</a:t>
            </a:r>
            <a:endParaRPr sz="800">
              <a:solidFill>
                <a:srgbClr val="AEAAAA"/>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AEAAAA"/>
                </a:solidFill>
              </a:rPr>
              <a:t>Vertical downward course to brachiocephalic v.</a:t>
            </a:r>
            <a:endParaRPr sz="800">
              <a:solidFill>
                <a:srgbClr val="AEAAAA"/>
              </a:solidFill>
            </a:endParaRPr>
          </a:p>
          <a:p>
            <a:pPr indent="0" lvl="0" marL="0" rtl="0" algn="l">
              <a:lnSpc>
                <a:spcPct val="100000"/>
              </a:lnSpc>
              <a:spcBef>
                <a:spcPts val="0"/>
              </a:spcBef>
              <a:spcAft>
                <a:spcPts val="0"/>
              </a:spcAft>
              <a:buNone/>
            </a:pPr>
            <a:r>
              <a:t/>
            </a:r>
            <a:endParaRPr sz="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4" name="Shape 194"/>
        <p:cNvGrpSpPr/>
        <p:nvPr/>
      </p:nvGrpSpPr>
      <p:grpSpPr>
        <a:xfrm>
          <a:off x="0" y="0"/>
          <a:ext cx="0" cy="0"/>
          <a:chOff x="0" y="0"/>
          <a:chExt cx="0" cy="0"/>
        </a:xfrm>
      </p:grpSpPr>
      <p:sp>
        <p:nvSpPr>
          <p:cNvPr id="195" name="Google Shape;195;p24"/>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196" name="Google Shape;196;p24"/>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4"/>
          <p:cNvSpPr txBox="1"/>
          <p:nvPr/>
        </p:nvSpPr>
        <p:spPr>
          <a:xfrm>
            <a:off x="49050" y="1070363"/>
            <a:ext cx="4664400" cy="2059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sp>
        <p:nvSpPr>
          <p:cNvPr id="198" name="Google Shape;198;p24"/>
          <p:cNvSpPr txBox="1"/>
          <p:nvPr/>
        </p:nvSpPr>
        <p:spPr>
          <a:xfrm>
            <a:off x="57200" y="655074"/>
            <a:ext cx="4762500" cy="68310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0"/>
              </a:spcBef>
              <a:spcAft>
                <a:spcPts val="0"/>
              </a:spcAft>
              <a:buClr>
                <a:schemeClr val="dk1"/>
              </a:buClr>
              <a:buSzPts val="1000"/>
              <a:buChar char="❖"/>
            </a:pPr>
            <a:r>
              <a:rPr lang="ar" sz="1000">
                <a:solidFill>
                  <a:schemeClr val="dk1"/>
                </a:solidFill>
              </a:rPr>
              <a:t>Start with Hx ,P/E</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ar" sz="1000">
                <a:solidFill>
                  <a:schemeClr val="dk1"/>
                </a:solidFill>
              </a:rPr>
              <a:t>Pre-operative Laryngoscopy:</a:t>
            </a:r>
            <a:endParaRPr sz="1000">
              <a:solidFill>
                <a:schemeClr val="dk1"/>
              </a:solidFill>
            </a:endParaRPr>
          </a:p>
          <a:p>
            <a:pPr indent="0" lvl="0" marL="457200" rtl="0" algn="l">
              <a:lnSpc>
                <a:spcPct val="100000"/>
              </a:lnSpc>
              <a:spcBef>
                <a:spcPts val="0"/>
              </a:spcBef>
              <a:spcAft>
                <a:spcPts val="0"/>
              </a:spcAft>
              <a:buNone/>
            </a:pPr>
            <a:r>
              <a:rPr lang="ar" sz="1000">
                <a:solidFill>
                  <a:schemeClr val="dk1"/>
                </a:solidFill>
              </a:rPr>
              <a:t>-Assess RLN function / infiltration</a:t>
            </a:r>
            <a:br>
              <a:rPr lang="ar" sz="1000">
                <a:solidFill>
                  <a:schemeClr val="dk1"/>
                </a:solidFill>
              </a:rPr>
            </a:br>
            <a:r>
              <a:rPr lang="ar" sz="1000">
                <a:solidFill>
                  <a:schemeClr val="dk1"/>
                </a:solidFill>
              </a:rPr>
              <a:t> - Essential in revision cases (6.7% of patients with previous thyroid surgery had VC paralysis)</a:t>
            </a:r>
            <a:endParaRPr sz="1000">
              <a:solidFill>
                <a:schemeClr val="dk1"/>
              </a:solidFill>
            </a:endParaRPr>
          </a:p>
          <a:p>
            <a:pPr indent="0" lvl="0" marL="457200" rtl="0" algn="l">
              <a:lnSpc>
                <a:spcPct val="100000"/>
              </a:lnSpc>
              <a:spcBef>
                <a:spcPts val="0"/>
              </a:spcBef>
              <a:spcAft>
                <a:spcPts val="0"/>
              </a:spcAft>
              <a:buNone/>
            </a:pPr>
            <a:r>
              <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b="1" lang="ar" sz="1000">
                <a:solidFill>
                  <a:schemeClr val="dk1"/>
                </a:solidFill>
              </a:rPr>
              <a:t> U/S:</a:t>
            </a:r>
            <a:endParaRPr b="1" sz="1000">
              <a:solidFill>
                <a:schemeClr val="dk1"/>
              </a:solidFill>
            </a:endParaRPr>
          </a:p>
          <a:p>
            <a:pPr indent="0" lvl="0" marL="0" rtl="0" algn="l">
              <a:lnSpc>
                <a:spcPct val="100000"/>
              </a:lnSpc>
              <a:spcBef>
                <a:spcPts val="0"/>
              </a:spcBef>
              <a:spcAft>
                <a:spcPts val="0"/>
              </a:spcAft>
              <a:buNone/>
            </a:pPr>
            <a:r>
              <a:rPr lang="ar" sz="1000">
                <a:solidFill>
                  <a:schemeClr val="dk1"/>
                </a:solidFill>
              </a:rPr>
              <a:t>–  Often first modality, helps delineate architecture</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  Accessible, inexpensive, safe</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  Help locate nodule, assist with FNA</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  Micro-calcifications and central blood flow</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         • Suggests CA</a:t>
            </a:r>
            <a:endParaRPr sz="1000">
              <a:solidFill>
                <a:schemeClr val="dk1"/>
              </a:solidFill>
            </a:endParaRPr>
          </a:p>
          <a:p>
            <a:pPr indent="0" lvl="0" marL="0" rtl="0" algn="l">
              <a:lnSpc>
                <a:spcPct val="115000"/>
              </a:lnSpc>
              <a:spcBef>
                <a:spcPts val="0"/>
              </a:spcBef>
              <a:spcAft>
                <a:spcPts val="0"/>
              </a:spcAft>
              <a:buNone/>
            </a:pPr>
            <a:r>
              <a:rPr lang="ar" sz="1000">
                <a:solidFill>
                  <a:schemeClr val="dk1"/>
                </a:solidFill>
              </a:rPr>
              <a:t>–  Not useful for large masses</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b="1" lang="ar" sz="1000">
                <a:solidFill>
                  <a:schemeClr val="dk1"/>
                </a:solidFill>
              </a:rPr>
              <a:t>FNA:</a:t>
            </a:r>
            <a:endParaRPr b="1" sz="1200">
              <a:solidFill>
                <a:schemeClr val="dk1"/>
              </a:solidFill>
            </a:endParaRPr>
          </a:p>
          <a:p>
            <a:pPr indent="-292100" lvl="1" marL="914400" rtl="0" algn="l">
              <a:lnSpc>
                <a:spcPct val="100000"/>
              </a:lnSpc>
              <a:spcBef>
                <a:spcPts val="0"/>
              </a:spcBef>
              <a:spcAft>
                <a:spcPts val="0"/>
              </a:spcAft>
              <a:buClr>
                <a:schemeClr val="dk1"/>
              </a:buClr>
              <a:buSzPts val="1000"/>
              <a:buChar char="➢"/>
            </a:pPr>
            <a:r>
              <a:rPr lang="ar" sz="1000">
                <a:solidFill>
                  <a:schemeClr val="dk1"/>
                </a:solidFill>
              </a:rPr>
              <a:t>–  Gold standard</a:t>
            </a:r>
            <a:endParaRPr sz="1000">
              <a:solidFill>
                <a:schemeClr val="dk1"/>
              </a:solidFill>
            </a:endParaRPr>
          </a:p>
          <a:p>
            <a:pPr indent="-292100" lvl="1" marL="914400" rtl="0" algn="l">
              <a:lnSpc>
                <a:spcPct val="100000"/>
              </a:lnSpc>
              <a:spcBef>
                <a:spcPts val="0"/>
              </a:spcBef>
              <a:spcAft>
                <a:spcPts val="0"/>
              </a:spcAft>
              <a:buClr>
                <a:schemeClr val="dk1"/>
              </a:buClr>
              <a:buSzPts val="1000"/>
              <a:buChar char="➢"/>
            </a:pPr>
            <a:r>
              <a:rPr lang="ar" sz="1000">
                <a:solidFill>
                  <a:schemeClr val="dk1"/>
                </a:solidFill>
              </a:rPr>
              <a:t>–  Sensitivity→65% to 98%</a:t>
            </a:r>
            <a:endParaRPr sz="1000">
              <a:solidFill>
                <a:schemeClr val="dk1"/>
              </a:solidFill>
            </a:endParaRPr>
          </a:p>
          <a:p>
            <a:pPr indent="-292100" lvl="1" marL="914400" rtl="0" algn="l">
              <a:lnSpc>
                <a:spcPct val="100000"/>
              </a:lnSpc>
              <a:spcBef>
                <a:spcPts val="0"/>
              </a:spcBef>
              <a:spcAft>
                <a:spcPts val="0"/>
              </a:spcAft>
              <a:buClr>
                <a:schemeClr val="dk1"/>
              </a:buClr>
              <a:buSzPts val="1000"/>
              <a:buChar char="➢"/>
            </a:pPr>
            <a:r>
              <a:rPr lang="ar" sz="1000">
                <a:solidFill>
                  <a:schemeClr val="dk1"/>
                </a:solidFill>
              </a:rPr>
              <a:t>–  Specificity → 72% to 100%</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Results:</a:t>
            </a:r>
            <a:endParaRPr sz="1000">
              <a:solidFill>
                <a:schemeClr val="dk1"/>
              </a:solidFill>
            </a:endParaRPr>
          </a:p>
          <a:p>
            <a:pPr indent="-292100" lvl="1" marL="914400" rtl="0" algn="l">
              <a:lnSpc>
                <a:spcPct val="100000"/>
              </a:lnSpc>
              <a:spcBef>
                <a:spcPts val="0"/>
              </a:spcBef>
              <a:spcAft>
                <a:spcPts val="0"/>
              </a:spcAft>
              <a:buClr>
                <a:schemeClr val="dk1"/>
              </a:buClr>
              <a:buSzPts val="1000"/>
              <a:buChar char="➢"/>
            </a:pPr>
            <a:r>
              <a:rPr lang="ar" sz="1000">
                <a:solidFill>
                  <a:schemeClr val="dk1"/>
                </a:solidFill>
              </a:rPr>
              <a:t>–  Benign → adenoma, goitre, thyroiditis </a:t>
            </a:r>
            <a:r>
              <a:rPr lang="ar" sz="1000">
                <a:solidFill>
                  <a:srgbClr val="38761D"/>
                </a:solidFill>
              </a:rPr>
              <a:t>“What are the indications for surgery in benign thyroid mass? 1-compressive symptoms.2- </a:t>
            </a:r>
            <a:r>
              <a:rPr lang="ar" sz="1000">
                <a:solidFill>
                  <a:srgbClr val="38761D"/>
                </a:solidFill>
              </a:rPr>
              <a:t>cosmetic</a:t>
            </a:r>
            <a:r>
              <a:rPr lang="ar" sz="1000">
                <a:solidFill>
                  <a:srgbClr val="38761D"/>
                </a:solidFill>
              </a:rPr>
              <a:t>. 3-</a:t>
            </a:r>
            <a:r>
              <a:rPr lang="ar" sz="1000">
                <a:solidFill>
                  <a:srgbClr val="38761D"/>
                </a:solidFill>
              </a:rPr>
              <a:t>hyperthyroidism</a:t>
            </a:r>
            <a:r>
              <a:rPr lang="ar" sz="1000">
                <a:solidFill>
                  <a:srgbClr val="38761D"/>
                </a:solidFill>
              </a:rPr>
              <a:t> </a:t>
            </a:r>
            <a:r>
              <a:rPr lang="ar" sz="1000">
                <a:solidFill>
                  <a:srgbClr val="38761D"/>
                </a:solidFill>
              </a:rPr>
              <a:t>uncontrolled</a:t>
            </a:r>
            <a:r>
              <a:rPr lang="ar" sz="1000">
                <a:solidFill>
                  <a:srgbClr val="38761D"/>
                </a:solidFill>
              </a:rPr>
              <a:t> by medications”</a:t>
            </a:r>
            <a:endParaRPr sz="1000">
              <a:solidFill>
                <a:srgbClr val="38761D"/>
              </a:solidFill>
            </a:endParaRPr>
          </a:p>
          <a:p>
            <a:pPr indent="-292100" lvl="1" marL="914400" rtl="0" algn="l">
              <a:lnSpc>
                <a:spcPct val="100000"/>
              </a:lnSpc>
              <a:spcBef>
                <a:spcPts val="0"/>
              </a:spcBef>
              <a:spcAft>
                <a:spcPts val="0"/>
              </a:spcAft>
              <a:buClr>
                <a:schemeClr val="dk1"/>
              </a:buClr>
              <a:buSzPts val="1000"/>
              <a:buChar char="➢"/>
            </a:pPr>
            <a:r>
              <a:rPr lang="ar" sz="1000">
                <a:solidFill>
                  <a:schemeClr val="dk1"/>
                </a:solidFill>
              </a:rPr>
              <a:t>–  Malignant → most common PTC</a:t>
            </a:r>
            <a:endParaRPr sz="1000">
              <a:solidFill>
                <a:schemeClr val="dk1"/>
              </a:solidFill>
            </a:endParaRPr>
          </a:p>
          <a:p>
            <a:pPr indent="-292100" lvl="1" marL="914400" rtl="0" algn="l">
              <a:lnSpc>
                <a:spcPct val="100000"/>
              </a:lnSpc>
              <a:spcBef>
                <a:spcPts val="0"/>
              </a:spcBef>
              <a:spcAft>
                <a:spcPts val="0"/>
              </a:spcAft>
              <a:buClr>
                <a:schemeClr val="dk1"/>
              </a:buClr>
              <a:buSzPts val="1000"/>
              <a:buChar char="➢"/>
            </a:pPr>
            <a:r>
              <a:rPr lang="ar" sz="1000">
                <a:solidFill>
                  <a:schemeClr val="dk1"/>
                </a:solidFill>
              </a:rPr>
              <a:t>–  Indeterminate → FTC and Hurthle most common</a:t>
            </a:r>
            <a:endParaRPr sz="1000">
              <a:solidFill>
                <a:schemeClr val="dk1"/>
              </a:solidFill>
            </a:endParaRPr>
          </a:p>
          <a:p>
            <a:pPr indent="-292100" lvl="1" marL="914400" rtl="0" algn="l">
              <a:lnSpc>
                <a:spcPct val="100000"/>
              </a:lnSpc>
              <a:spcBef>
                <a:spcPts val="0"/>
              </a:spcBef>
              <a:spcAft>
                <a:spcPts val="0"/>
              </a:spcAft>
              <a:buClr>
                <a:schemeClr val="dk1"/>
              </a:buClr>
              <a:buSzPts val="1000"/>
              <a:buChar char="➢"/>
            </a:pPr>
            <a:r>
              <a:rPr lang="ar" sz="1000">
                <a:solidFill>
                  <a:schemeClr val="dk1"/>
                </a:solidFill>
              </a:rPr>
              <a:t>–  Non-diagnostic → </a:t>
            </a:r>
            <a:r>
              <a:rPr lang="ar" sz="1000">
                <a:solidFill>
                  <a:srgbClr val="FF0000"/>
                </a:solidFill>
              </a:rPr>
              <a:t>re-aspiration diagnostic in 50%</a:t>
            </a:r>
            <a:endParaRPr sz="1000">
              <a:solidFill>
                <a:srgbClr val="FF0000"/>
              </a:solidFill>
            </a:endParaRPr>
          </a:p>
          <a:p>
            <a:pPr indent="0" lvl="0" marL="0" rtl="0" algn="l">
              <a:lnSpc>
                <a:spcPct val="100000"/>
              </a:lnSpc>
              <a:spcBef>
                <a:spcPts val="0"/>
              </a:spcBef>
              <a:spcAft>
                <a:spcPts val="0"/>
              </a:spcAft>
              <a:buNone/>
            </a:pPr>
            <a:r>
              <a:rPr lang="ar" sz="800">
                <a:solidFill>
                  <a:srgbClr val="38761D"/>
                </a:solidFill>
              </a:rPr>
              <a:t>FNA Disadvantages</a:t>
            </a:r>
            <a:endParaRPr sz="800">
              <a:solidFill>
                <a:srgbClr val="38761D"/>
              </a:solidFill>
            </a:endParaRPr>
          </a:p>
          <a:p>
            <a:pPr indent="-279400" lvl="1" marL="914400" rtl="0" algn="l">
              <a:lnSpc>
                <a:spcPct val="100000"/>
              </a:lnSpc>
              <a:spcBef>
                <a:spcPts val="0"/>
              </a:spcBef>
              <a:spcAft>
                <a:spcPts val="0"/>
              </a:spcAft>
              <a:buClr>
                <a:srgbClr val="38761D"/>
              </a:buClr>
              <a:buSzPts val="800"/>
              <a:buChar char="➢"/>
            </a:pPr>
            <a:r>
              <a:rPr lang="ar" sz="800">
                <a:solidFill>
                  <a:srgbClr val="38761D"/>
                </a:solidFill>
              </a:rPr>
              <a:t>–  Inability to distinguish benign microfollicular adenomas from differentiated FTC</a:t>
            </a:r>
            <a:endParaRPr sz="800">
              <a:solidFill>
                <a:srgbClr val="38761D"/>
              </a:solidFill>
            </a:endParaRPr>
          </a:p>
          <a:p>
            <a:pPr indent="-279400" lvl="1" marL="914400" rtl="0" algn="l">
              <a:lnSpc>
                <a:spcPct val="100000"/>
              </a:lnSpc>
              <a:spcBef>
                <a:spcPts val="0"/>
              </a:spcBef>
              <a:spcAft>
                <a:spcPts val="0"/>
              </a:spcAft>
              <a:buClr>
                <a:srgbClr val="38761D"/>
              </a:buClr>
              <a:buSzPts val="800"/>
              <a:buChar char="➢"/>
            </a:pPr>
            <a:r>
              <a:rPr lang="ar" sz="800">
                <a:solidFill>
                  <a:srgbClr val="38761D"/>
                </a:solidFill>
              </a:rPr>
              <a:t>–  Inability to distinguish Hurthle cell lesion from adenoma or Hashimoto thyroiditis</a:t>
            </a:r>
            <a:endParaRPr sz="1000">
              <a:solidFill>
                <a:srgbClr val="38761D"/>
              </a:solidFill>
            </a:endParaRPr>
          </a:p>
          <a:p>
            <a:pPr indent="-292100" lvl="0" marL="457200" rtl="0" algn="l">
              <a:lnSpc>
                <a:spcPct val="115000"/>
              </a:lnSpc>
              <a:spcBef>
                <a:spcPts val="0"/>
              </a:spcBef>
              <a:spcAft>
                <a:spcPts val="0"/>
              </a:spcAft>
              <a:buClr>
                <a:schemeClr val="dk1"/>
              </a:buClr>
              <a:buSzPts val="1000"/>
              <a:buChar char="❖"/>
            </a:pPr>
            <a:r>
              <a:rPr b="1" lang="ar" sz="1000">
                <a:solidFill>
                  <a:schemeClr val="dk1"/>
                </a:solidFill>
              </a:rPr>
              <a:t>Thyroid Function Tests</a:t>
            </a:r>
            <a:endParaRPr b="1" sz="1000">
              <a:solidFill>
                <a:schemeClr val="dk1"/>
              </a:solidFill>
            </a:endParaRPr>
          </a:p>
          <a:p>
            <a:pPr indent="0" lvl="0" marL="457200" rtl="0" algn="l">
              <a:lnSpc>
                <a:spcPct val="115000"/>
              </a:lnSpc>
              <a:spcBef>
                <a:spcPts val="0"/>
              </a:spcBef>
              <a:spcAft>
                <a:spcPts val="0"/>
              </a:spcAft>
              <a:buNone/>
            </a:pPr>
            <a:r>
              <a:t/>
            </a:r>
            <a:endParaRPr b="1" sz="1000">
              <a:solidFill>
                <a:schemeClr val="dk1"/>
              </a:solidFill>
            </a:endParaRPr>
          </a:p>
          <a:p>
            <a:pPr indent="-285750" lvl="0" marL="457200" rtl="0" algn="l">
              <a:lnSpc>
                <a:spcPct val="115000"/>
              </a:lnSpc>
              <a:spcBef>
                <a:spcPts val="0"/>
              </a:spcBef>
              <a:spcAft>
                <a:spcPts val="0"/>
              </a:spcAft>
              <a:buClr>
                <a:schemeClr val="dk1"/>
              </a:buClr>
              <a:buSzPts val="900"/>
              <a:buChar char="❖"/>
            </a:pPr>
            <a:r>
              <a:rPr b="1" lang="ar" sz="1000">
                <a:solidFill>
                  <a:schemeClr val="dk1"/>
                </a:solidFill>
              </a:rPr>
              <a:t>CT</a:t>
            </a:r>
            <a:endParaRPr b="1" sz="1000">
              <a:solidFill>
                <a:schemeClr val="dk1"/>
              </a:solidFill>
            </a:endParaRPr>
          </a:p>
          <a:p>
            <a:pPr indent="0" lvl="0" marL="457200" rtl="0" algn="l">
              <a:lnSpc>
                <a:spcPct val="100000"/>
              </a:lnSpc>
              <a:spcBef>
                <a:spcPts val="0"/>
              </a:spcBef>
              <a:spcAft>
                <a:spcPts val="0"/>
              </a:spcAft>
              <a:buNone/>
            </a:pPr>
            <a:r>
              <a:rPr lang="ar" sz="800">
                <a:solidFill>
                  <a:srgbClr val="38761D"/>
                </a:solidFill>
              </a:rPr>
              <a:t>–  Useful for cervical lymphadenopathy</a:t>
            </a:r>
            <a:endParaRPr sz="800">
              <a:solidFill>
                <a:srgbClr val="38761D"/>
              </a:solidFill>
            </a:endParaRPr>
          </a:p>
          <a:p>
            <a:pPr indent="0" lvl="0" marL="457200" rtl="0" algn="l">
              <a:lnSpc>
                <a:spcPct val="100000"/>
              </a:lnSpc>
              <a:spcBef>
                <a:spcPts val="0"/>
              </a:spcBef>
              <a:spcAft>
                <a:spcPts val="0"/>
              </a:spcAft>
              <a:buNone/>
            </a:pPr>
            <a:r>
              <a:rPr lang="ar" sz="800">
                <a:solidFill>
                  <a:srgbClr val="38761D"/>
                </a:solidFill>
              </a:rPr>
              <a:t>–  Dye can interfere with function testing and radioactive treatment for up to 8 weeks</a:t>
            </a:r>
            <a:endParaRPr sz="800">
              <a:solidFill>
                <a:srgbClr val="38761D"/>
              </a:solidFill>
            </a:endParaRPr>
          </a:p>
          <a:p>
            <a:pPr indent="0" lvl="0" marL="457200" rtl="0" algn="l">
              <a:lnSpc>
                <a:spcPct val="100000"/>
              </a:lnSpc>
              <a:spcBef>
                <a:spcPts val="0"/>
              </a:spcBef>
              <a:spcAft>
                <a:spcPts val="0"/>
              </a:spcAft>
              <a:buNone/>
            </a:pPr>
            <a:r>
              <a:rPr b="1" lang="ar" sz="800">
                <a:solidFill>
                  <a:srgbClr val="38761D"/>
                </a:solidFill>
              </a:rPr>
              <a:t>-There is a case when to use CT scan:</a:t>
            </a:r>
            <a:endParaRPr b="1" sz="800">
              <a:solidFill>
                <a:srgbClr val="38761D"/>
              </a:solidFill>
            </a:endParaRPr>
          </a:p>
          <a:p>
            <a:pPr indent="0" lvl="0" marL="457200" rtl="0" algn="l">
              <a:lnSpc>
                <a:spcPct val="100000"/>
              </a:lnSpc>
              <a:spcBef>
                <a:spcPts val="0"/>
              </a:spcBef>
              <a:spcAft>
                <a:spcPts val="0"/>
              </a:spcAft>
              <a:buNone/>
            </a:pPr>
            <a:r>
              <a:rPr b="1" lang="ar" sz="800">
                <a:solidFill>
                  <a:srgbClr val="38761D"/>
                </a:solidFill>
              </a:rPr>
              <a:t> 1-palpable lymph node</a:t>
            </a:r>
            <a:endParaRPr b="1" sz="800">
              <a:solidFill>
                <a:srgbClr val="38761D"/>
              </a:solidFill>
            </a:endParaRPr>
          </a:p>
          <a:p>
            <a:pPr indent="0" lvl="0" marL="457200" rtl="0" algn="l">
              <a:lnSpc>
                <a:spcPct val="100000"/>
              </a:lnSpc>
              <a:spcBef>
                <a:spcPts val="0"/>
              </a:spcBef>
              <a:spcAft>
                <a:spcPts val="0"/>
              </a:spcAft>
              <a:buNone/>
            </a:pPr>
            <a:r>
              <a:rPr b="1" lang="ar" sz="800">
                <a:solidFill>
                  <a:srgbClr val="38761D"/>
                </a:solidFill>
              </a:rPr>
              <a:t> 2-compression symptom</a:t>
            </a:r>
            <a:br>
              <a:rPr b="1" lang="ar" sz="800">
                <a:solidFill>
                  <a:srgbClr val="38761D"/>
                </a:solidFill>
              </a:rPr>
            </a:br>
            <a:r>
              <a:rPr b="1" lang="ar" sz="800">
                <a:solidFill>
                  <a:srgbClr val="38761D"/>
                </a:solidFill>
              </a:rPr>
              <a:t>3- retrosternal mass.</a:t>
            </a:r>
            <a:endParaRPr b="1" sz="800">
              <a:solidFill>
                <a:srgbClr val="38761D"/>
              </a:solidFill>
            </a:endParaRPr>
          </a:p>
          <a:p>
            <a:pPr indent="0" lvl="0" marL="457200" rtl="0" algn="l">
              <a:lnSpc>
                <a:spcPct val="100000"/>
              </a:lnSpc>
              <a:spcBef>
                <a:spcPts val="0"/>
              </a:spcBef>
              <a:spcAft>
                <a:spcPts val="0"/>
              </a:spcAft>
              <a:buNone/>
            </a:pPr>
            <a:r>
              <a:t/>
            </a:r>
            <a:endParaRPr sz="800">
              <a:solidFill>
                <a:srgbClr val="B7B7B7"/>
              </a:solidFill>
            </a:endParaRPr>
          </a:p>
          <a:p>
            <a:pPr indent="-279400" lvl="0" marL="457200" rtl="0" algn="l">
              <a:lnSpc>
                <a:spcPct val="100000"/>
              </a:lnSpc>
              <a:spcBef>
                <a:spcPts val="0"/>
              </a:spcBef>
              <a:spcAft>
                <a:spcPts val="0"/>
              </a:spcAft>
              <a:buClr>
                <a:srgbClr val="999999"/>
              </a:buClr>
              <a:buSzPts val="800"/>
              <a:buChar char="❖"/>
            </a:pPr>
            <a:r>
              <a:rPr b="1" lang="ar" sz="800">
                <a:solidFill>
                  <a:srgbClr val="999999"/>
                </a:solidFill>
              </a:rPr>
              <a:t>MRI</a:t>
            </a:r>
            <a:endParaRPr b="1" sz="800">
              <a:solidFill>
                <a:srgbClr val="999999"/>
              </a:solidFill>
            </a:endParaRPr>
          </a:p>
          <a:p>
            <a:pPr indent="0" lvl="0" marL="457200" rtl="0" algn="l">
              <a:lnSpc>
                <a:spcPct val="100000"/>
              </a:lnSpc>
              <a:spcBef>
                <a:spcPts val="0"/>
              </a:spcBef>
              <a:spcAft>
                <a:spcPts val="0"/>
              </a:spcAft>
              <a:buNone/>
            </a:pPr>
            <a:r>
              <a:rPr lang="ar" sz="800">
                <a:solidFill>
                  <a:srgbClr val="B7B7B7"/>
                </a:solidFill>
              </a:rPr>
              <a:t>–  Used less commonly</a:t>
            </a:r>
            <a:endParaRPr sz="800">
              <a:solidFill>
                <a:srgbClr val="B7B7B7"/>
              </a:solidFill>
            </a:endParaRPr>
          </a:p>
          <a:p>
            <a:pPr indent="-279400" lvl="0" marL="457200" rtl="0" algn="l">
              <a:lnSpc>
                <a:spcPct val="100000"/>
              </a:lnSpc>
              <a:spcBef>
                <a:spcPts val="0"/>
              </a:spcBef>
              <a:spcAft>
                <a:spcPts val="0"/>
              </a:spcAft>
              <a:buClr>
                <a:srgbClr val="999999"/>
              </a:buClr>
              <a:buSzPts val="800"/>
              <a:buChar char="❖"/>
            </a:pPr>
            <a:r>
              <a:rPr b="1" lang="ar" sz="800">
                <a:solidFill>
                  <a:srgbClr val="999999"/>
                </a:solidFill>
              </a:rPr>
              <a:t> Scintigraphy</a:t>
            </a:r>
            <a:endParaRPr b="1" sz="800">
              <a:solidFill>
                <a:srgbClr val="999999"/>
              </a:solidFill>
            </a:endParaRPr>
          </a:p>
          <a:p>
            <a:pPr indent="0" lvl="0" marL="0" rtl="0" algn="l">
              <a:lnSpc>
                <a:spcPct val="100000"/>
              </a:lnSpc>
              <a:spcBef>
                <a:spcPts val="0"/>
              </a:spcBef>
              <a:spcAft>
                <a:spcPts val="0"/>
              </a:spcAft>
              <a:buNone/>
            </a:pPr>
            <a:r>
              <a:rPr lang="ar" sz="800">
                <a:solidFill>
                  <a:srgbClr val="B7B7B7"/>
                </a:solidFill>
              </a:rPr>
              <a:t>              – Hard to distinguish benign vs malignant nodule</a:t>
            </a:r>
            <a:endParaRPr sz="1100">
              <a:solidFill>
                <a:srgbClr val="AEAAAA"/>
              </a:solidFill>
              <a:highlight>
                <a:srgbClr val="FFFFFF"/>
              </a:highlight>
            </a:endParaRPr>
          </a:p>
        </p:txBody>
      </p:sp>
      <p:sp>
        <p:nvSpPr>
          <p:cNvPr id="199" name="Google Shape;199;p24"/>
          <p:cNvSpPr/>
          <p:nvPr/>
        </p:nvSpPr>
        <p:spPr>
          <a:xfrm flipH="1">
            <a:off x="150" y="0"/>
            <a:ext cx="2381100" cy="339300"/>
          </a:xfrm>
          <a:prstGeom prst="round1Rect">
            <a:avLst>
              <a:gd fmla="val 16667" name="adj"/>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latin typeface="Times New Roman"/>
                <a:ea typeface="Times New Roman"/>
                <a:cs typeface="Times New Roman"/>
                <a:sym typeface="Times New Roman"/>
              </a:rPr>
              <a:t>Thyroid Nodule - Evaluation</a:t>
            </a:r>
            <a:endParaRPr b="1" sz="1200">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3" name="Shape 203"/>
        <p:cNvGrpSpPr/>
        <p:nvPr/>
      </p:nvGrpSpPr>
      <p:grpSpPr>
        <a:xfrm>
          <a:off x="0" y="0"/>
          <a:ext cx="0" cy="0"/>
          <a:chOff x="0" y="0"/>
          <a:chExt cx="0" cy="0"/>
        </a:xfrm>
      </p:grpSpPr>
      <p:sp>
        <p:nvSpPr>
          <p:cNvPr id="204" name="Google Shape;204;p25"/>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205" name="Google Shape;205;p25"/>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5"/>
          <p:cNvSpPr txBox="1"/>
          <p:nvPr/>
        </p:nvSpPr>
        <p:spPr>
          <a:xfrm>
            <a:off x="49050" y="1070363"/>
            <a:ext cx="4664400" cy="2059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pic>
        <p:nvPicPr>
          <p:cNvPr id="207" name="Google Shape;207;p25"/>
          <p:cNvPicPr preferRelativeResize="0"/>
          <p:nvPr/>
        </p:nvPicPr>
        <p:blipFill>
          <a:blip r:embed="rId4">
            <a:alphaModFix/>
          </a:blip>
          <a:stretch>
            <a:fillRect/>
          </a:stretch>
        </p:blipFill>
        <p:spPr>
          <a:xfrm>
            <a:off x="0" y="494412"/>
            <a:ext cx="4762499" cy="5876077"/>
          </a:xfrm>
          <a:prstGeom prst="rect">
            <a:avLst/>
          </a:prstGeom>
          <a:noFill/>
          <a:ln>
            <a:noFill/>
          </a:ln>
        </p:spPr>
      </p:pic>
      <p:sp>
        <p:nvSpPr>
          <p:cNvPr id="208" name="Google Shape;208;p25"/>
          <p:cNvSpPr txBox="1"/>
          <p:nvPr/>
        </p:nvSpPr>
        <p:spPr>
          <a:xfrm>
            <a:off x="405150" y="89475"/>
            <a:ext cx="39522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t>This page is extra! Thanks to 436</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2" name="Shape 212"/>
        <p:cNvGrpSpPr/>
        <p:nvPr/>
      </p:nvGrpSpPr>
      <p:grpSpPr>
        <a:xfrm>
          <a:off x="0" y="0"/>
          <a:ext cx="0" cy="0"/>
          <a:chOff x="0" y="0"/>
          <a:chExt cx="0" cy="0"/>
        </a:xfrm>
      </p:grpSpPr>
      <p:sp>
        <p:nvSpPr>
          <p:cNvPr id="213" name="Google Shape;213;p26"/>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214" name="Google Shape;214;p26"/>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6"/>
          <p:cNvSpPr txBox="1"/>
          <p:nvPr/>
        </p:nvSpPr>
        <p:spPr>
          <a:xfrm>
            <a:off x="49050" y="1070363"/>
            <a:ext cx="4664400" cy="2059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sp>
        <p:nvSpPr>
          <p:cNvPr id="216" name="Google Shape;216;p26"/>
          <p:cNvSpPr/>
          <p:nvPr/>
        </p:nvSpPr>
        <p:spPr>
          <a:xfrm flipH="1">
            <a:off x="50" y="0"/>
            <a:ext cx="1491900" cy="339300"/>
          </a:xfrm>
          <a:prstGeom prst="round1Rect">
            <a:avLst>
              <a:gd fmla="val 16667" name="adj"/>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latin typeface="Times New Roman"/>
                <a:ea typeface="Times New Roman"/>
                <a:cs typeface="Times New Roman"/>
                <a:sym typeface="Times New Roman"/>
              </a:rPr>
              <a:t>Thyroid Neoplasm:</a:t>
            </a:r>
            <a:endParaRPr b="1" sz="1200">
              <a:latin typeface="Times New Roman"/>
              <a:ea typeface="Times New Roman"/>
              <a:cs typeface="Times New Roman"/>
              <a:sym typeface="Times New Roman"/>
            </a:endParaRPr>
          </a:p>
        </p:txBody>
      </p:sp>
      <p:sp>
        <p:nvSpPr>
          <p:cNvPr id="217" name="Google Shape;217;p26"/>
          <p:cNvSpPr txBox="1"/>
          <p:nvPr/>
        </p:nvSpPr>
        <p:spPr>
          <a:xfrm>
            <a:off x="52650" y="368600"/>
            <a:ext cx="4611600" cy="6564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ar" sz="800">
                <a:solidFill>
                  <a:srgbClr val="999999"/>
                </a:solidFill>
              </a:rPr>
              <a:t>General Info about Thyroid Cancers:</a:t>
            </a:r>
            <a:endParaRPr b="1" sz="800">
              <a:solidFill>
                <a:srgbClr val="999999"/>
              </a:solidFill>
            </a:endParaRPr>
          </a:p>
          <a:p>
            <a:pPr indent="-228600" lvl="0" marL="457200" rtl="0" algn="l">
              <a:lnSpc>
                <a:spcPct val="100000"/>
              </a:lnSpc>
              <a:spcBef>
                <a:spcPts val="0"/>
              </a:spcBef>
              <a:spcAft>
                <a:spcPts val="0"/>
              </a:spcAft>
              <a:buClr>
                <a:srgbClr val="999999"/>
              </a:buClr>
              <a:buSzPts val="800"/>
              <a:buNone/>
            </a:pPr>
            <a:r>
              <a:rPr lang="ar" sz="800">
                <a:solidFill>
                  <a:srgbClr val="999999"/>
                </a:solidFill>
              </a:rPr>
              <a:t>●  </a:t>
            </a:r>
            <a:r>
              <a:rPr b="1" lang="ar" sz="800">
                <a:solidFill>
                  <a:srgbClr val="999999"/>
                </a:solidFill>
              </a:rPr>
              <a:t>Risk Factors suggesting Carcinoma: </a:t>
            </a:r>
            <a:r>
              <a:rPr lang="ar" sz="800">
                <a:solidFill>
                  <a:srgbClr val="999999"/>
                </a:solidFill>
              </a:rPr>
              <a:t>Hx of radiation therapy to neck, History of rapid development of nodule, vocal cord paralysis, and cervical adenopathy, hard fixed mass, elevated serum calcitonin.</a:t>
            </a:r>
            <a:endParaRPr sz="800">
              <a:solidFill>
                <a:srgbClr val="999999"/>
              </a:solidFill>
            </a:endParaRPr>
          </a:p>
          <a:p>
            <a:pPr indent="-228600" lvl="0" marL="457200" rtl="0" algn="l">
              <a:lnSpc>
                <a:spcPct val="100000"/>
              </a:lnSpc>
              <a:spcBef>
                <a:spcPts val="0"/>
              </a:spcBef>
              <a:spcAft>
                <a:spcPts val="0"/>
              </a:spcAft>
              <a:buClr>
                <a:srgbClr val="999999"/>
              </a:buClr>
              <a:buSzPts val="800"/>
              <a:buNone/>
            </a:pPr>
            <a:r>
              <a:rPr lang="ar" sz="800">
                <a:solidFill>
                  <a:srgbClr val="999999"/>
                </a:solidFill>
              </a:rPr>
              <a:t>●  </a:t>
            </a:r>
            <a:r>
              <a:rPr b="1" lang="ar" sz="800">
                <a:solidFill>
                  <a:srgbClr val="999999"/>
                </a:solidFill>
              </a:rPr>
              <a:t>Risk Factors suggesting Malignancy: </a:t>
            </a:r>
            <a:r>
              <a:rPr lang="ar" sz="800">
                <a:solidFill>
                  <a:srgbClr val="999999"/>
                </a:solidFill>
              </a:rPr>
              <a:t>Hx of neck irradiation, young&gt;old, cold nodule, solitary&gt;multiple nodules.</a:t>
            </a:r>
            <a:endParaRPr sz="800">
              <a:solidFill>
                <a:srgbClr val="999999"/>
              </a:solidFill>
            </a:endParaRPr>
          </a:p>
          <a:p>
            <a:pPr indent="-228600" lvl="0" marL="457200" rtl="0" algn="l">
              <a:lnSpc>
                <a:spcPct val="100000"/>
              </a:lnSpc>
              <a:spcBef>
                <a:spcPts val="0"/>
              </a:spcBef>
              <a:spcAft>
                <a:spcPts val="0"/>
              </a:spcAft>
              <a:buClr>
                <a:srgbClr val="999999"/>
              </a:buClr>
              <a:buSzPts val="800"/>
              <a:buNone/>
            </a:pPr>
            <a:r>
              <a:rPr lang="ar" sz="800">
                <a:solidFill>
                  <a:srgbClr val="999999"/>
                </a:solidFill>
              </a:rPr>
              <a:t>●  </a:t>
            </a:r>
            <a:r>
              <a:rPr b="1" lang="ar" sz="800">
                <a:solidFill>
                  <a:srgbClr val="999999"/>
                </a:solidFill>
              </a:rPr>
              <a:t>Signs and Sx: </a:t>
            </a:r>
            <a:r>
              <a:rPr lang="ar" sz="800">
                <a:solidFill>
                  <a:srgbClr val="999999"/>
                </a:solidFill>
              </a:rPr>
              <a:t>Mass/nodule, lymphadenopathy, most are euthyroid and usually asymptomatic masses in low midline ant. Neck.</a:t>
            </a:r>
            <a:endParaRPr sz="800">
              <a:solidFill>
                <a:srgbClr val="999999"/>
              </a:solidFill>
            </a:endParaRPr>
          </a:p>
          <a:p>
            <a:pPr indent="-228600" lvl="0" marL="457200" rtl="0" algn="l">
              <a:lnSpc>
                <a:spcPct val="100000"/>
              </a:lnSpc>
              <a:spcBef>
                <a:spcPts val="0"/>
              </a:spcBef>
              <a:spcAft>
                <a:spcPts val="0"/>
              </a:spcAft>
              <a:buClr>
                <a:srgbClr val="999999"/>
              </a:buClr>
              <a:buSzPts val="800"/>
              <a:buNone/>
            </a:pPr>
            <a:r>
              <a:rPr lang="ar" sz="800">
                <a:solidFill>
                  <a:srgbClr val="999999"/>
                </a:solidFill>
              </a:rPr>
              <a:t>●  </a:t>
            </a:r>
            <a:r>
              <a:rPr b="1" lang="ar" sz="800">
                <a:solidFill>
                  <a:srgbClr val="999999"/>
                </a:solidFill>
              </a:rPr>
              <a:t>Workup: </a:t>
            </a:r>
            <a:r>
              <a:rPr lang="ar" sz="800">
                <a:solidFill>
                  <a:srgbClr val="999999"/>
                </a:solidFill>
              </a:rPr>
              <a:t>FNA and U/S, thyroid function test if there are symptoms or signs of hypo-or-hyperthyroidism.</a:t>
            </a:r>
            <a:endParaRPr sz="800">
              <a:solidFill>
                <a:srgbClr val="999999"/>
              </a:solidFill>
            </a:endParaRPr>
          </a:p>
          <a:p>
            <a:pPr indent="-228600" lvl="0" marL="457200" rtl="0" algn="l">
              <a:lnSpc>
                <a:spcPct val="100000"/>
              </a:lnSpc>
              <a:spcBef>
                <a:spcPts val="0"/>
              </a:spcBef>
              <a:spcAft>
                <a:spcPts val="0"/>
              </a:spcAft>
              <a:buClr>
                <a:srgbClr val="999999"/>
              </a:buClr>
              <a:buSzPts val="800"/>
              <a:buNone/>
            </a:pPr>
            <a:r>
              <a:rPr lang="ar" sz="800">
                <a:solidFill>
                  <a:srgbClr val="999999"/>
                </a:solidFill>
              </a:rPr>
              <a:t>●  After thyroidectomy, you </a:t>
            </a:r>
            <a:r>
              <a:rPr b="1" lang="ar" sz="800">
                <a:solidFill>
                  <a:srgbClr val="999999"/>
                </a:solidFill>
              </a:rPr>
              <a:t>MUST </a:t>
            </a:r>
            <a:r>
              <a:rPr lang="ar" sz="800">
                <a:solidFill>
                  <a:srgbClr val="999999"/>
                </a:solidFill>
              </a:rPr>
              <a:t>follow Ca levels post-op (even give them supplemental Ca for a while to be on safe side): can be decreased 2ndary to parathyroid damage.</a:t>
            </a:r>
            <a:endParaRPr sz="800">
              <a:solidFill>
                <a:srgbClr val="999999"/>
              </a:solidFill>
            </a:endParaRPr>
          </a:p>
          <a:p>
            <a:pPr indent="-228600" lvl="0" marL="457200" rtl="0" algn="l">
              <a:lnSpc>
                <a:spcPct val="100000"/>
              </a:lnSpc>
              <a:spcBef>
                <a:spcPts val="0"/>
              </a:spcBef>
              <a:spcAft>
                <a:spcPts val="0"/>
              </a:spcAft>
              <a:buClr>
                <a:srgbClr val="999999"/>
              </a:buClr>
              <a:buSzPts val="800"/>
              <a:buNone/>
            </a:pPr>
            <a:r>
              <a:t/>
            </a:r>
            <a:endParaRPr sz="800">
              <a:solidFill>
                <a:srgbClr val="999999"/>
              </a:solidFill>
            </a:endParaRPr>
          </a:p>
          <a:p>
            <a:pPr indent="0" lvl="0" marL="342900" rtl="0" algn="l">
              <a:lnSpc>
                <a:spcPct val="100000"/>
              </a:lnSpc>
              <a:spcBef>
                <a:spcPts val="0"/>
              </a:spcBef>
              <a:spcAft>
                <a:spcPts val="0"/>
              </a:spcAft>
              <a:buNone/>
            </a:pPr>
            <a:r>
              <a:rPr b="1" lang="ar" sz="1000">
                <a:latin typeface="Times New Roman"/>
                <a:ea typeface="Times New Roman"/>
                <a:cs typeface="Times New Roman"/>
                <a:sym typeface="Times New Roman"/>
              </a:rPr>
              <a:t>1. Well Differentiated (85%)</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1000"/>
              <a:t>A–</a:t>
            </a:r>
            <a:r>
              <a:rPr lang="ar" sz="1000">
                <a:latin typeface="Times New Roman"/>
                <a:ea typeface="Times New Roman"/>
                <a:cs typeface="Times New Roman"/>
                <a:sym typeface="Times New Roman"/>
              </a:rPr>
              <a:t>Papillary Thyroid Carcinoma (PTC):</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b="1" lang="ar" sz="1000">
                <a:solidFill>
                  <a:srgbClr val="FF0000"/>
                </a:solidFill>
              </a:rPr>
              <a:t>t</a:t>
            </a:r>
            <a:r>
              <a:rPr b="1" lang="ar" sz="800">
                <a:solidFill>
                  <a:srgbClr val="FF0000"/>
                </a:solidFill>
              </a:rPr>
              <a:t>he most common type</a:t>
            </a:r>
            <a:endParaRPr b="1" sz="800">
              <a:solidFill>
                <a:srgbClr val="FF0000"/>
              </a:solidFill>
            </a:endParaRPr>
          </a:p>
          <a:p>
            <a:pPr indent="-228600" lvl="0" marL="457200" rtl="0" algn="l">
              <a:lnSpc>
                <a:spcPct val="100000"/>
              </a:lnSpc>
              <a:spcBef>
                <a:spcPts val="0"/>
              </a:spcBef>
              <a:spcAft>
                <a:spcPts val="0"/>
              </a:spcAft>
              <a:buClr>
                <a:srgbClr val="999999"/>
              </a:buClr>
              <a:buSzPts val="700"/>
              <a:buNone/>
            </a:pPr>
            <a:r>
              <a:rPr lang="ar" sz="800">
                <a:solidFill>
                  <a:srgbClr val="999999"/>
                </a:solidFill>
                <a:highlight>
                  <a:srgbClr val="FFFFFF"/>
                </a:highlight>
              </a:rPr>
              <a:t>●  Constitutes 80% of thyroid carcinomas.</a:t>
            </a:r>
            <a:endParaRPr sz="800">
              <a:solidFill>
                <a:srgbClr val="999999"/>
              </a:solidFill>
              <a:highlight>
                <a:srgbClr val="FFFFFF"/>
              </a:highlight>
            </a:endParaRPr>
          </a:p>
          <a:p>
            <a:pPr indent="-228600" lvl="0" marL="457200" rtl="0" algn="l">
              <a:lnSpc>
                <a:spcPct val="100000"/>
              </a:lnSpc>
              <a:spcBef>
                <a:spcPts val="0"/>
              </a:spcBef>
              <a:spcAft>
                <a:spcPts val="0"/>
              </a:spcAft>
              <a:buClr>
                <a:srgbClr val="999999"/>
              </a:buClr>
              <a:buSzPts val="700"/>
              <a:buNone/>
            </a:pPr>
            <a:r>
              <a:rPr lang="ar" sz="800">
                <a:solidFill>
                  <a:srgbClr val="999999"/>
                </a:solidFill>
                <a:highlight>
                  <a:srgbClr val="FFFFFF"/>
                </a:highlight>
              </a:rPr>
              <a:t>●  Spreads lymphatically and slowly.</a:t>
            </a:r>
            <a:endParaRPr sz="800">
              <a:solidFill>
                <a:srgbClr val="999999"/>
              </a:solidFill>
              <a:highlight>
                <a:srgbClr val="FFFFFF"/>
              </a:highlight>
            </a:endParaRPr>
          </a:p>
          <a:p>
            <a:pPr indent="-228600" lvl="0" marL="457200" rtl="0" algn="l">
              <a:lnSpc>
                <a:spcPct val="100000"/>
              </a:lnSpc>
              <a:spcBef>
                <a:spcPts val="0"/>
              </a:spcBef>
              <a:spcAft>
                <a:spcPts val="0"/>
              </a:spcAft>
              <a:buClr>
                <a:srgbClr val="999999"/>
              </a:buClr>
              <a:buSzPts val="700"/>
              <a:buNone/>
            </a:pPr>
            <a:r>
              <a:rPr lang="ar" sz="800">
                <a:solidFill>
                  <a:srgbClr val="999999"/>
                </a:solidFill>
                <a:highlight>
                  <a:srgbClr val="FFFFFF"/>
                </a:highlight>
              </a:rPr>
              <a:t>●  10 yr. survival rate is 95%. Good 131 I uptake.</a:t>
            </a:r>
            <a:endParaRPr sz="800">
              <a:solidFill>
                <a:srgbClr val="999999"/>
              </a:solidFill>
              <a:highlight>
                <a:srgbClr val="FFFFFF"/>
              </a:highlight>
            </a:endParaRPr>
          </a:p>
          <a:p>
            <a:pPr indent="-228600" lvl="0" marL="457200" rtl="0" algn="l">
              <a:lnSpc>
                <a:spcPct val="100000"/>
              </a:lnSpc>
              <a:spcBef>
                <a:spcPts val="0"/>
              </a:spcBef>
              <a:spcAft>
                <a:spcPts val="0"/>
              </a:spcAft>
              <a:buClr>
                <a:srgbClr val="999999"/>
              </a:buClr>
              <a:buSzPts val="700"/>
              <a:buNone/>
            </a:pPr>
            <a:r>
              <a:rPr lang="ar" sz="800">
                <a:solidFill>
                  <a:srgbClr val="999999"/>
                </a:solidFill>
                <a:highlight>
                  <a:srgbClr val="FFFFFF"/>
                </a:highlight>
              </a:rPr>
              <a:t>●  Lymph node involvement in 30%</a:t>
            </a:r>
            <a:endParaRPr sz="800">
              <a:solidFill>
                <a:srgbClr val="999999"/>
              </a:solidFill>
              <a:highlight>
                <a:srgbClr val="FFFFFF"/>
              </a:highlight>
            </a:endParaRPr>
          </a:p>
          <a:p>
            <a:pPr indent="-228600" lvl="0" marL="457200" rtl="0" algn="l">
              <a:lnSpc>
                <a:spcPct val="100000"/>
              </a:lnSpc>
              <a:spcBef>
                <a:spcPts val="0"/>
              </a:spcBef>
              <a:spcAft>
                <a:spcPts val="0"/>
              </a:spcAft>
              <a:buClr>
                <a:srgbClr val="999999"/>
              </a:buClr>
              <a:buSzPts val="700"/>
              <a:buNone/>
            </a:pPr>
            <a:r>
              <a:rPr lang="ar" sz="800">
                <a:solidFill>
                  <a:srgbClr val="999999"/>
                </a:solidFill>
                <a:highlight>
                  <a:srgbClr val="FFFFFF"/>
                </a:highlight>
              </a:rPr>
              <a:t>●  Distant mets least common</a:t>
            </a:r>
            <a:endParaRPr sz="800">
              <a:solidFill>
                <a:srgbClr val="999999"/>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highlight>
                  <a:srgbClr val="FFFFFF"/>
                </a:highlight>
              </a:rPr>
              <a:t>                o 1 - 25% during illness or 1 - 7% at Dx</a:t>
            </a:r>
            <a:endParaRPr sz="800">
              <a:solidFill>
                <a:srgbClr val="999999"/>
              </a:solidFill>
              <a:highlight>
                <a:srgbClr val="FFFFFF"/>
              </a:highlight>
            </a:endParaRPr>
          </a:p>
          <a:p>
            <a:pPr indent="-228600" lvl="0" marL="457200" rtl="0" algn="l">
              <a:lnSpc>
                <a:spcPct val="100000"/>
              </a:lnSpc>
              <a:spcBef>
                <a:spcPts val="0"/>
              </a:spcBef>
              <a:spcAft>
                <a:spcPts val="0"/>
              </a:spcAft>
              <a:buClr>
                <a:srgbClr val="999999"/>
              </a:buClr>
              <a:buSzPts val="700"/>
              <a:buNone/>
            </a:pPr>
            <a:r>
              <a:rPr lang="ar" sz="800">
                <a:solidFill>
                  <a:srgbClr val="999999"/>
                </a:solidFill>
                <a:highlight>
                  <a:srgbClr val="FFFFFF"/>
                </a:highlight>
              </a:rPr>
              <a:t>●  Predisposing Factors</a:t>
            </a:r>
            <a:br>
              <a:rPr lang="ar" sz="800">
                <a:solidFill>
                  <a:srgbClr val="999999"/>
                </a:solidFill>
                <a:highlight>
                  <a:srgbClr val="FFFFFF"/>
                </a:highlight>
              </a:rPr>
            </a:br>
            <a:r>
              <a:rPr lang="ar" sz="800">
                <a:solidFill>
                  <a:srgbClr val="999999"/>
                </a:solidFill>
                <a:highlight>
                  <a:srgbClr val="FFFFFF"/>
                </a:highlight>
              </a:rPr>
              <a:t>o Ionizing radiation</a:t>
            </a:r>
            <a:br>
              <a:rPr lang="ar" sz="800">
                <a:solidFill>
                  <a:srgbClr val="999999"/>
                </a:solidFill>
                <a:highlight>
                  <a:srgbClr val="FFFFFF"/>
                </a:highlight>
              </a:rPr>
            </a:br>
            <a:r>
              <a:rPr lang="ar" sz="800">
                <a:solidFill>
                  <a:srgbClr val="999999"/>
                </a:solidFill>
                <a:highlight>
                  <a:srgbClr val="FFFFFF"/>
                </a:highlight>
              </a:rPr>
              <a:t>o 5-10% of pts have +ve FamilyHx</a:t>
            </a:r>
            <a:endParaRPr sz="800">
              <a:solidFill>
                <a:srgbClr val="999999"/>
              </a:solidFill>
              <a:highlight>
                <a:srgbClr val="FFFFFF"/>
              </a:highlight>
            </a:endParaRPr>
          </a:p>
          <a:p>
            <a:pPr indent="-228600" lvl="0" marL="457200" rtl="0" algn="l">
              <a:lnSpc>
                <a:spcPct val="100000"/>
              </a:lnSpc>
              <a:spcBef>
                <a:spcPts val="0"/>
              </a:spcBef>
              <a:spcAft>
                <a:spcPts val="0"/>
              </a:spcAft>
              <a:buClr>
                <a:srgbClr val="999999"/>
              </a:buClr>
              <a:buSzPts val="700"/>
              <a:buNone/>
            </a:pPr>
            <a:r>
              <a:rPr lang="ar" sz="800">
                <a:solidFill>
                  <a:srgbClr val="999999"/>
                </a:solidFill>
                <a:highlight>
                  <a:srgbClr val="FFFFFF"/>
                </a:highlight>
              </a:rPr>
              <a:t>●  Clinical presentation</a:t>
            </a:r>
            <a:br>
              <a:rPr lang="ar" sz="800">
                <a:solidFill>
                  <a:srgbClr val="999999"/>
                </a:solidFill>
                <a:highlight>
                  <a:srgbClr val="FFFFFF"/>
                </a:highlight>
              </a:rPr>
            </a:br>
            <a:r>
              <a:rPr lang="ar" sz="800">
                <a:solidFill>
                  <a:srgbClr val="999999"/>
                </a:solidFill>
                <a:highlight>
                  <a:srgbClr val="FFFFFF"/>
                </a:highlight>
              </a:rPr>
              <a:t>o Young females,palpable mass in </a:t>
            </a:r>
            <a:r>
              <a:rPr lang="ar" sz="800">
                <a:solidFill>
                  <a:srgbClr val="999999"/>
                </a:solidFill>
                <a:highlight>
                  <a:srgbClr val="FFFFFF"/>
                </a:highlight>
              </a:rPr>
              <a:t>thyroid or</a:t>
            </a:r>
            <a:r>
              <a:rPr lang="ar" sz="800">
                <a:solidFill>
                  <a:srgbClr val="999999"/>
                </a:solidFill>
                <a:highlight>
                  <a:srgbClr val="FFFFFF"/>
                </a:highlight>
              </a:rPr>
              <a:t> cervical LN ( 1/3rd have lymphadenopathy)</a:t>
            </a:r>
            <a:br>
              <a:rPr lang="ar" sz="800">
                <a:solidFill>
                  <a:srgbClr val="999999"/>
                </a:solidFill>
                <a:highlight>
                  <a:srgbClr val="FFFFFF"/>
                </a:highlight>
              </a:rPr>
            </a:br>
            <a:r>
              <a:rPr lang="ar" sz="800">
                <a:solidFill>
                  <a:srgbClr val="999999"/>
                </a:solidFill>
                <a:highlight>
                  <a:srgbClr val="FFFFFF"/>
                </a:highlight>
              </a:rPr>
              <a:t>Treatment:</a:t>
            </a:r>
            <a:endParaRPr sz="800">
              <a:solidFill>
                <a:srgbClr val="999999"/>
              </a:solidFill>
              <a:highlight>
                <a:srgbClr val="FFFFFF"/>
              </a:highlight>
            </a:endParaRPr>
          </a:p>
          <a:p>
            <a:pPr indent="-228600" lvl="1" marL="914400" rtl="0" algn="l">
              <a:lnSpc>
                <a:spcPct val="100000"/>
              </a:lnSpc>
              <a:spcBef>
                <a:spcPts val="0"/>
              </a:spcBef>
              <a:spcAft>
                <a:spcPts val="0"/>
              </a:spcAft>
              <a:buClr>
                <a:srgbClr val="999999"/>
              </a:buClr>
              <a:buSzPts val="700"/>
              <a:buNone/>
            </a:pPr>
            <a:r>
              <a:rPr lang="ar" sz="800">
                <a:solidFill>
                  <a:srgbClr val="999999"/>
                </a:solidFill>
                <a:highlight>
                  <a:srgbClr val="FFFFFF"/>
                </a:highlight>
              </a:rPr>
              <a:t>➔  Hemithyroidectomy (usually not enough).</a:t>
            </a:r>
            <a:endParaRPr sz="800">
              <a:solidFill>
                <a:srgbClr val="999999"/>
              </a:solidFill>
              <a:highlight>
                <a:srgbClr val="FFFFFF"/>
              </a:highlight>
            </a:endParaRPr>
          </a:p>
          <a:p>
            <a:pPr indent="-228600" lvl="1" marL="914400" rtl="0" algn="l">
              <a:lnSpc>
                <a:spcPct val="100000"/>
              </a:lnSpc>
              <a:spcBef>
                <a:spcPts val="0"/>
              </a:spcBef>
              <a:spcAft>
                <a:spcPts val="0"/>
              </a:spcAft>
              <a:buClr>
                <a:srgbClr val="999999"/>
              </a:buClr>
              <a:buSzPts val="700"/>
              <a:buNone/>
            </a:pPr>
            <a:r>
              <a:rPr lang="ar" sz="800">
                <a:solidFill>
                  <a:srgbClr val="999999"/>
                </a:solidFill>
                <a:highlight>
                  <a:srgbClr val="FFFFFF"/>
                </a:highlight>
              </a:rPr>
              <a:t>➔  Or Total Thyroidectomy most appropriate.</a:t>
            </a:r>
            <a:endParaRPr sz="800">
              <a:solidFill>
                <a:srgbClr val="999999"/>
              </a:solidFill>
              <a:highlight>
                <a:srgbClr val="FFFFFF"/>
              </a:highlight>
            </a:endParaRPr>
          </a:p>
          <a:p>
            <a:pPr indent="-228600" lvl="1" marL="914400" rtl="0" algn="l">
              <a:lnSpc>
                <a:spcPct val="100000"/>
              </a:lnSpc>
              <a:spcBef>
                <a:spcPts val="0"/>
              </a:spcBef>
              <a:spcAft>
                <a:spcPts val="0"/>
              </a:spcAft>
              <a:buClr>
                <a:srgbClr val="999999"/>
              </a:buClr>
              <a:buSzPts val="700"/>
              <a:buNone/>
            </a:pPr>
            <a:r>
              <a:rPr lang="ar" sz="800">
                <a:solidFill>
                  <a:srgbClr val="999999"/>
                </a:solidFill>
                <a:highlight>
                  <a:srgbClr val="FFFFFF"/>
                </a:highlight>
              </a:rPr>
              <a:t>●  Post-Op need to give thyroid hormone</a:t>
            </a:r>
            <a:br>
              <a:rPr lang="ar" sz="800">
                <a:solidFill>
                  <a:srgbClr val="999999"/>
                </a:solidFill>
                <a:highlight>
                  <a:srgbClr val="FFFFFF"/>
                </a:highlight>
              </a:rPr>
            </a:br>
            <a:r>
              <a:rPr lang="ar" sz="800">
                <a:solidFill>
                  <a:srgbClr val="999999"/>
                </a:solidFill>
                <a:highlight>
                  <a:srgbClr val="FFFFFF"/>
                </a:highlight>
              </a:rPr>
              <a:t>replacement.</a:t>
            </a:r>
            <a:endParaRPr sz="800">
              <a:solidFill>
                <a:srgbClr val="999999"/>
              </a:solidFill>
              <a:highlight>
                <a:srgbClr val="FFFFFF"/>
              </a:highlight>
            </a:endParaRPr>
          </a:p>
          <a:p>
            <a:pPr indent="-228600" lvl="1" marL="914400" rtl="0" algn="l">
              <a:lnSpc>
                <a:spcPct val="100000"/>
              </a:lnSpc>
              <a:spcBef>
                <a:spcPts val="0"/>
              </a:spcBef>
              <a:spcAft>
                <a:spcPts val="0"/>
              </a:spcAft>
              <a:buClr>
                <a:srgbClr val="999999"/>
              </a:buClr>
              <a:buSzPts val="700"/>
              <a:buNone/>
            </a:pPr>
            <a:r>
              <a:rPr lang="ar" sz="800">
                <a:solidFill>
                  <a:srgbClr val="999999"/>
                </a:solidFill>
                <a:highlight>
                  <a:srgbClr val="FFFFFF"/>
                </a:highlight>
              </a:rPr>
              <a:t>●  Post-Op 131 I scan can diagnose and treat!</a:t>
            </a:r>
            <a:endParaRPr sz="800">
              <a:solidFill>
                <a:srgbClr val="999999"/>
              </a:solidFill>
              <a:highlight>
                <a:srgbClr val="FFFFFF"/>
              </a:highlight>
            </a:endParaRPr>
          </a:p>
          <a:p>
            <a:pPr indent="-228600" lvl="1" marL="914400" rtl="0" algn="l">
              <a:lnSpc>
                <a:spcPct val="100000"/>
              </a:lnSpc>
              <a:spcBef>
                <a:spcPts val="0"/>
              </a:spcBef>
              <a:spcAft>
                <a:spcPts val="0"/>
              </a:spcAft>
              <a:buClr>
                <a:srgbClr val="999999"/>
              </a:buClr>
              <a:buSzPts val="700"/>
              <a:buNone/>
            </a:pPr>
            <a:r>
              <a:rPr b="1" lang="ar" sz="800">
                <a:solidFill>
                  <a:srgbClr val="999999"/>
                </a:solidFill>
                <a:highlight>
                  <a:srgbClr val="FFFFFF"/>
                </a:highlight>
              </a:rPr>
              <a:t>●  Can be metastasized.</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1000"/>
              <a:t>B–</a:t>
            </a:r>
            <a:r>
              <a:rPr lang="ar" sz="1000">
                <a:latin typeface="Times New Roman"/>
                <a:ea typeface="Times New Roman"/>
                <a:cs typeface="Times New Roman"/>
                <a:sym typeface="Times New Roman"/>
              </a:rPr>
              <a:t>Follicular Thyroid Carcinoma (FTC)</a:t>
            </a:r>
            <a:endParaRPr sz="1000">
              <a:latin typeface="Times New Roman"/>
              <a:ea typeface="Times New Roman"/>
              <a:cs typeface="Times New Roman"/>
              <a:sym typeface="Times New Roman"/>
            </a:endParaRPr>
          </a:p>
          <a:p>
            <a:pPr indent="-228600" lvl="0" marL="457200" rtl="0" algn="l">
              <a:lnSpc>
                <a:spcPct val="100000"/>
              </a:lnSpc>
              <a:spcBef>
                <a:spcPts val="0"/>
              </a:spcBef>
              <a:spcAft>
                <a:spcPts val="0"/>
              </a:spcAft>
              <a:buClr>
                <a:srgbClr val="B7B7B7"/>
              </a:buClr>
              <a:buSzPts val="800"/>
              <a:buNone/>
            </a:pPr>
            <a:r>
              <a:rPr lang="ar" sz="800">
                <a:solidFill>
                  <a:srgbClr val="B7B7B7"/>
                </a:solidFill>
                <a:highlight>
                  <a:srgbClr val="FFFFFF"/>
                </a:highlight>
              </a:rPr>
              <a:t>●  13% of thyroid cancers.</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800"/>
              <a:buNone/>
            </a:pPr>
            <a:r>
              <a:rPr lang="ar" sz="800">
                <a:solidFill>
                  <a:srgbClr val="B7B7B7"/>
                </a:solidFill>
                <a:highlight>
                  <a:srgbClr val="FFFFFF"/>
                </a:highlight>
              </a:rPr>
              <a:t>●  Hematogenous spread (commonly to bone).</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800"/>
              <a:buNone/>
            </a:pPr>
            <a:r>
              <a:rPr lang="ar" sz="800">
                <a:solidFill>
                  <a:srgbClr val="B7B7B7"/>
                </a:solidFill>
                <a:highlight>
                  <a:srgbClr val="FFFFFF"/>
                </a:highlight>
              </a:rPr>
              <a:t>●  More aggressive, well differentiated</a:t>
            </a:r>
            <a:br>
              <a:rPr lang="ar" sz="800">
                <a:solidFill>
                  <a:srgbClr val="B7B7B7"/>
                </a:solidFill>
                <a:highlight>
                  <a:srgbClr val="FFFFFF"/>
                </a:highlight>
              </a:rPr>
            </a:br>
            <a:r>
              <a:rPr lang="ar" sz="800">
                <a:solidFill>
                  <a:srgbClr val="B7B7B7"/>
                </a:solidFill>
                <a:highlight>
                  <a:srgbClr val="FFFFFF"/>
                </a:highlight>
              </a:rPr>
              <a:t>compared to PTC.</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800"/>
              <a:buNone/>
            </a:pPr>
            <a:r>
              <a:rPr lang="ar" sz="800">
                <a:solidFill>
                  <a:srgbClr val="B7B7B7"/>
                </a:solidFill>
                <a:highlight>
                  <a:srgbClr val="FFFFFF"/>
                </a:highlight>
              </a:rPr>
              <a:t>●  Good 131 I uptake.</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800"/>
              <a:buNone/>
            </a:pPr>
            <a:r>
              <a:rPr lang="ar" sz="800">
                <a:solidFill>
                  <a:srgbClr val="B7B7B7"/>
                </a:solidFill>
                <a:highlight>
                  <a:srgbClr val="FFFFFF"/>
                </a:highlight>
              </a:rPr>
              <a:t>●  10 yr. survival is 90%.</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800"/>
              <a:buNone/>
            </a:pPr>
            <a:r>
              <a:rPr lang="ar" sz="800">
                <a:solidFill>
                  <a:srgbClr val="B7B7B7"/>
                </a:solidFill>
                <a:highlight>
                  <a:srgbClr val="FFFFFF"/>
                </a:highlight>
              </a:rPr>
              <a:t>●  </a:t>
            </a:r>
            <a:r>
              <a:rPr b="1" i="1" lang="ar" sz="800">
                <a:solidFill>
                  <a:srgbClr val="B7B7B7"/>
                </a:solidFill>
                <a:highlight>
                  <a:srgbClr val="FFFFFF"/>
                </a:highlight>
              </a:rPr>
              <a:t>Dx cannot be made with FNA</a:t>
            </a:r>
            <a:r>
              <a:rPr b="1" lang="ar" sz="800">
                <a:solidFill>
                  <a:srgbClr val="B7B7B7"/>
                </a:solidFill>
                <a:highlight>
                  <a:srgbClr val="FFFFFF"/>
                </a:highlight>
              </a:rPr>
              <a:t>!!!</a:t>
            </a:r>
            <a:endParaRPr b="1"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800"/>
              <a:buNone/>
            </a:pPr>
            <a:r>
              <a:rPr lang="ar" sz="800">
                <a:solidFill>
                  <a:srgbClr val="B7B7B7"/>
                </a:solidFill>
                <a:highlight>
                  <a:srgbClr val="FFFFFF"/>
                </a:highlight>
              </a:rPr>
              <a:t>●  Tissue structure (capsule) needed for</a:t>
            </a:r>
            <a:br>
              <a:rPr lang="ar" sz="800">
                <a:solidFill>
                  <a:srgbClr val="B7B7B7"/>
                </a:solidFill>
                <a:highlight>
                  <a:srgbClr val="FFFFFF"/>
                </a:highlight>
              </a:rPr>
            </a:br>
            <a:r>
              <a:rPr lang="ar" sz="800">
                <a:solidFill>
                  <a:srgbClr val="B7B7B7"/>
                </a:solidFill>
                <a:highlight>
                  <a:srgbClr val="FFFFFF"/>
                </a:highlight>
              </a:rPr>
              <a:t>diagnosis.</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800"/>
              <a:buNone/>
            </a:pPr>
            <a:r>
              <a:rPr lang="ar" sz="800">
                <a:solidFill>
                  <a:srgbClr val="B7B7B7"/>
                </a:solidFill>
                <a:highlight>
                  <a:srgbClr val="FFFFFF"/>
                </a:highlight>
              </a:rPr>
              <a:t>●  Malignancy if there is capsular or blood</a:t>
            </a:r>
            <a:br>
              <a:rPr lang="ar" sz="800">
                <a:solidFill>
                  <a:srgbClr val="B7B7B7"/>
                </a:solidFill>
                <a:highlight>
                  <a:srgbClr val="FFFFFF"/>
                </a:highlight>
              </a:rPr>
            </a:br>
            <a:r>
              <a:rPr lang="ar" sz="800">
                <a:solidFill>
                  <a:srgbClr val="B7B7B7"/>
                </a:solidFill>
                <a:highlight>
                  <a:srgbClr val="FFFFFF"/>
                </a:highlight>
              </a:rPr>
              <a:t>vessel invasion.</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800"/>
              <a:buNone/>
            </a:pPr>
            <a:r>
              <a:rPr lang="ar" sz="800">
                <a:solidFill>
                  <a:srgbClr val="B7B7B7"/>
                </a:solidFill>
                <a:highlight>
                  <a:srgbClr val="FFFFFF"/>
                </a:highlight>
              </a:rPr>
              <a:t>●  Tx same as in papillary cancer.</a:t>
            </a:r>
            <a:endParaRPr sz="800">
              <a:solidFill>
                <a:srgbClr val="B7B7B7"/>
              </a:solidFill>
              <a:highlight>
                <a:srgbClr val="FFFFFF"/>
              </a:highlight>
            </a:endParaRPr>
          </a:p>
          <a:p>
            <a:pPr indent="0" lvl="0" marL="342900" rtl="0" algn="l">
              <a:lnSpc>
                <a:spcPct val="100000"/>
              </a:lnSpc>
              <a:spcBef>
                <a:spcPts val="0"/>
              </a:spcBef>
              <a:spcAft>
                <a:spcPts val="0"/>
              </a:spcAft>
              <a:buNone/>
            </a:pPr>
            <a:r>
              <a:t/>
            </a:r>
            <a:endParaRPr b="1" sz="800">
              <a:solidFill>
                <a:srgbClr val="B7B7B7"/>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800">
              <a:solidFill>
                <a:srgbClr val="B7B7B7"/>
              </a:solidFill>
            </a:endParaRPr>
          </a:p>
          <a:p>
            <a:pPr indent="0" lvl="0" marL="0" rtl="0" algn="l">
              <a:lnSpc>
                <a:spcPct val="100000"/>
              </a:lnSpc>
              <a:spcBef>
                <a:spcPts val="0"/>
              </a:spcBef>
              <a:spcAft>
                <a:spcPts val="0"/>
              </a:spcAft>
              <a:buNone/>
            </a:pPr>
            <a:r>
              <a:t/>
            </a:r>
            <a:endParaRPr sz="800">
              <a:solidFill>
                <a:srgbClr val="B7B7B7"/>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1" name="Shape 221"/>
        <p:cNvGrpSpPr/>
        <p:nvPr/>
      </p:nvGrpSpPr>
      <p:grpSpPr>
        <a:xfrm>
          <a:off x="0" y="0"/>
          <a:ext cx="0" cy="0"/>
          <a:chOff x="0" y="0"/>
          <a:chExt cx="0" cy="0"/>
        </a:xfrm>
      </p:grpSpPr>
      <p:sp>
        <p:nvSpPr>
          <p:cNvPr id="222" name="Google Shape;222;p27"/>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223" name="Google Shape;223;p27"/>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7"/>
          <p:cNvSpPr txBox="1"/>
          <p:nvPr/>
        </p:nvSpPr>
        <p:spPr>
          <a:xfrm>
            <a:off x="49050" y="1070363"/>
            <a:ext cx="4664400" cy="2059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sp>
        <p:nvSpPr>
          <p:cNvPr id="225" name="Google Shape;225;p27"/>
          <p:cNvSpPr txBox="1"/>
          <p:nvPr/>
        </p:nvSpPr>
        <p:spPr>
          <a:xfrm>
            <a:off x="-49950" y="0"/>
            <a:ext cx="4862400" cy="700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chemeClr val="dk1"/>
                </a:solidFill>
              </a:rPr>
              <a:t>C–</a:t>
            </a:r>
            <a:r>
              <a:rPr lang="ar" sz="1000">
                <a:solidFill>
                  <a:schemeClr val="dk1"/>
                </a:solidFill>
                <a:latin typeface="Times New Roman"/>
                <a:ea typeface="Times New Roman"/>
                <a:cs typeface="Times New Roman"/>
                <a:sym typeface="Times New Roman"/>
              </a:rPr>
              <a:t>Hurthle Cell Carcinoma (HCC):</a:t>
            </a:r>
            <a:endParaRPr sz="1000">
              <a:solidFill>
                <a:schemeClr val="dk1"/>
              </a:solidFill>
              <a:latin typeface="Times New Roman"/>
              <a:ea typeface="Times New Roman"/>
              <a:cs typeface="Times New Roman"/>
              <a:sym typeface="Times New Roman"/>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Subtype of FTC (15% of FTC’s)</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Like FTC, cannot exclude carcinoma vs adenoma based of FNA or frozen</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Clinical Presentation</a:t>
            </a:r>
            <a:br>
              <a:rPr lang="ar" sz="800">
                <a:solidFill>
                  <a:srgbClr val="B7B7B7"/>
                </a:solidFill>
                <a:highlight>
                  <a:srgbClr val="FFFFFF"/>
                </a:highlight>
              </a:rPr>
            </a:br>
            <a:r>
              <a:rPr lang="ar" sz="800">
                <a:solidFill>
                  <a:srgbClr val="B7B7B7"/>
                </a:solidFill>
                <a:highlight>
                  <a:srgbClr val="FFFFFF"/>
                </a:highlight>
              </a:rPr>
              <a:t>– Thyroid nodule or mass</a:t>
            </a:r>
            <a:br>
              <a:rPr lang="ar" sz="800">
                <a:solidFill>
                  <a:srgbClr val="B7B7B7"/>
                </a:solidFill>
                <a:highlight>
                  <a:srgbClr val="FFFFFF"/>
                </a:highlight>
              </a:rPr>
            </a:br>
            <a:r>
              <a:rPr lang="ar" sz="800">
                <a:solidFill>
                  <a:srgbClr val="B7B7B7"/>
                </a:solidFill>
                <a:highlight>
                  <a:srgbClr val="FFFFFF"/>
                </a:highlight>
              </a:rPr>
              <a:t>– 35 % will have distant mets during illness – Higher rate of nodal mets than FTC</a:t>
            </a:r>
            <a:br>
              <a:rPr lang="ar" sz="800">
                <a:solidFill>
                  <a:srgbClr val="B7B7B7"/>
                </a:solidFill>
                <a:highlight>
                  <a:srgbClr val="FFFFFF"/>
                </a:highlight>
              </a:rPr>
            </a:br>
            <a:r>
              <a:rPr lang="ar" sz="800">
                <a:solidFill>
                  <a:srgbClr val="B7B7B7"/>
                </a:solidFill>
                <a:highlight>
                  <a:srgbClr val="FFFFFF"/>
                </a:highlight>
              </a:rPr>
              <a:t>Surgical options:</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Total thyroidectomy (&gt;1.5cm)</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Thyroid lobectomy (&lt;1.5cm)</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 Neck dissection</a:t>
            </a:r>
            <a:br>
              <a:rPr lang="ar" sz="800">
                <a:solidFill>
                  <a:srgbClr val="B7B7B7"/>
                </a:solidFill>
                <a:highlight>
                  <a:srgbClr val="FFFFFF"/>
                </a:highlight>
              </a:rPr>
            </a:br>
            <a:r>
              <a:rPr lang="ar" sz="800">
                <a:solidFill>
                  <a:srgbClr val="B7B7B7"/>
                </a:solidFill>
                <a:highlight>
                  <a:srgbClr val="FFFFFF"/>
                </a:highlight>
              </a:rPr>
              <a:t>Adjuvant Therapy:</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Post-op I-131</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External beam RT</a:t>
            </a:r>
            <a:endParaRPr sz="800">
              <a:solidFill>
                <a:srgbClr val="B7B7B7"/>
              </a:solidFill>
              <a:highlight>
                <a:srgbClr val="FFFFFF"/>
              </a:highlight>
            </a:endParaRPr>
          </a:p>
          <a:p>
            <a:pPr indent="-228600" lvl="1" marL="914400" rtl="0" algn="l">
              <a:lnSpc>
                <a:spcPct val="100000"/>
              </a:lnSpc>
              <a:spcBef>
                <a:spcPts val="0"/>
              </a:spcBef>
              <a:spcAft>
                <a:spcPts val="0"/>
              </a:spcAft>
              <a:buClr>
                <a:srgbClr val="B7B7B7"/>
              </a:buClr>
              <a:buSzPts val="800"/>
              <a:buNone/>
            </a:pPr>
            <a:r>
              <a:rPr lang="ar" sz="800">
                <a:solidFill>
                  <a:srgbClr val="B7B7B7"/>
                </a:solidFill>
                <a:highlight>
                  <a:srgbClr val="FFFFFF"/>
                </a:highlight>
              </a:rPr>
              <a:t>–  Tumors that do not pick up I-131</a:t>
            </a:r>
            <a:endParaRPr sz="800">
              <a:solidFill>
                <a:srgbClr val="B7B7B7"/>
              </a:solidFill>
              <a:highlight>
                <a:srgbClr val="FFFFFF"/>
              </a:highlight>
            </a:endParaRPr>
          </a:p>
          <a:p>
            <a:pPr indent="-228600" lvl="1" marL="914400" rtl="0" algn="l">
              <a:lnSpc>
                <a:spcPct val="100000"/>
              </a:lnSpc>
              <a:spcBef>
                <a:spcPts val="0"/>
              </a:spcBef>
              <a:spcAft>
                <a:spcPts val="0"/>
              </a:spcAft>
              <a:buClr>
                <a:srgbClr val="B7B7B7"/>
              </a:buClr>
              <a:buSzPts val="800"/>
              <a:buNone/>
            </a:pPr>
            <a:r>
              <a:rPr lang="ar" sz="800">
                <a:solidFill>
                  <a:srgbClr val="B7B7B7"/>
                </a:solidFill>
                <a:highlight>
                  <a:srgbClr val="FFFFFF"/>
                </a:highlight>
              </a:rPr>
              <a:t>–  Advanced disease (mets, residual disease)</a:t>
            </a:r>
            <a:endParaRPr sz="800">
              <a:solidFill>
                <a:srgbClr val="B7B7B7"/>
              </a:solidFill>
              <a:highlight>
                <a:srgbClr val="FFFFFF"/>
              </a:highlight>
            </a:endParaRPr>
          </a:p>
          <a:p>
            <a:pPr indent="0" lvl="0" marL="342900" rtl="0" algn="l">
              <a:spcBef>
                <a:spcPts val="0"/>
              </a:spcBef>
              <a:spcAft>
                <a:spcPts val="0"/>
              </a:spcAft>
              <a:buClr>
                <a:schemeClr val="dk1"/>
              </a:buClr>
              <a:buSzPts val="1100"/>
              <a:buFont typeface="Arial"/>
              <a:buNone/>
            </a:pPr>
            <a:r>
              <a:rPr b="1" lang="ar" sz="1000">
                <a:solidFill>
                  <a:schemeClr val="dk1"/>
                </a:solidFill>
                <a:latin typeface="Times New Roman"/>
                <a:ea typeface="Times New Roman"/>
                <a:cs typeface="Times New Roman"/>
                <a:sym typeface="Times New Roman"/>
              </a:rPr>
              <a:t>2. Poor differentiated malignant neoplasms:</a:t>
            </a:r>
            <a:endParaRPr b="1" sz="1000">
              <a:solidFill>
                <a:schemeClr val="dk1"/>
              </a:solidFill>
              <a:latin typeface="Times New Roman"/>
              <a:ea typeface="Times New Roman"/>
              <a:cs typeface="Times New Roman"/>
              <a:sym typeface="Times New Roman"/>
            </a:endParaRPr>
          </a:p>
          <a:p>
            <a:pPr indent="0" lvl="0" marL="342900" rtl="0" algn="l">
              <a:spcBef>
                <a:spcPts val="0"/>
              </a:spcBef>
              <a:spcAft>
                <a:spcPts val="0"/>
              </a:spcAft>
              <a:buNone/>
            </a:pPr>
            <a:r>
              <a:rPr b="1" lang="ar" sz="1000">
                <a:solidFill>
                  <a:schemeClr val="dk1"/>
                </a:solidFill>
                <a:latin typeface="Times New Roman"/>
                <a:ea typeface="Times New Roman"/>
                <a:cs typeface="Times New Roman"/>
                <a:sym typeface="Times New Roman"/>
              </a:rPr>
              <a:t>    - Medullary  thyroid carcinoma (MTC):</a:t>
            </a:r>
            <a:endParaRPr b="1" sz="1000">
              <a:solidFill>
                <a:schemeClr val="dk1"/>
              </a:solidFill>
              <a:latin typeface="Times New Roman"/>
              <a:ea typeface="Times New Roman"/>
              <a:cs typeface="Times New Roman"/>
              <a:sym typeface="Times New Roman"/>
            </a:endParaRPr>
          </a:p>
          <a:p>
            <a:pPr indent="-228600" lvl="0" marL="457200" rtl="0" algn="l">
              <a:lnSpc>
                <a:spcPct val="100000"/>
              </a:lnSpc>
              <a:spcBef>
                <a:spcPts val="0"/>
              </a:spcBef>
              <a:spcAft>
                <a:spcPts val="0"/>
              </a:spcAft>
              <a:buClr>
                <a:srgbClr val="B7B7B7"/>
              </a:buClr>
              <a:buSzPts val="700"/>
              <a:buNone/>
            </a:pPr>
            <a:r>
              <a:rPr lang="ar" sz="800">
                <a:solidFill>
                  <a:srgbClr val="B7B7B7"/>
                </a:solidFill>
                <a:highlight>
                  <a:srgbClr val="FFFFFF"/>
                </a:highlight>
              </a:rPr>
              <a:t>●  </a:t>
            </a:r>
            <a:r>
              <a:rPr b="1" lang="ar" sz="800">
                <a:solidFill>
                  <a:srgbClr val="B7B7B7"/>
                </a:solidFill>
                <a:highlight>
                  <a:srgbClr val="FFFFFF"/>
                </a:highlight>
              </a:rPr>
              <a:t>Sporadic (80%)</a:t>
            </a:r>
            <a:br>
              <a:rPr b="1" lang="ar" sz="800">
                <a:solidFill>
                  <a:srgbClr val="B7B7B7"/>
                </a:solidFill>
                <a:highlight>
                  <a:srgbClr val="FFFFFF"/>
                </a:highlight>
              </a:rPr>
            </a:br>
            <a:r>
              <a:rPr lang="ar" sz="800">
                <a:solidFill>
                  <a:srgbClr val="B7B7B7"/>
                </a:solidFill>
                <a:highlight>
                  <a:srgbClr val="FFFFFF"/>
                </a:highlight>
              </a:rPr>
              <a:t>o More Aggressive Type</a:t>
            </a:r>
            <a:br>
              <a:rPr lang="ar" sz="800">
                <a:solidFill>
                  <a:srgbClr val="B7B7B7"/>
                </a:solidFill>
                <a:highlight>
                  <a:srgbClr val="FFFFFF"/>
                </a:highlight>
              </a:rPr>
            </a:br>
            <a:r>
              <a:rPr lang="ar" sz="800">
                <a:solidFill>
                  <a:srgbClr val="B7B7B7"/>
                </a:solidFill>
                <a:highlight>
                  <a:srgbClr val="FFFFFF"/>
                </a:highlight>
              </a:rPr>
              <a:t>o Late presentation (age 40 – 60)</a:t>
            </a:r>
            <a:br>
              <a:rPr lang="ar" sz="800">
                <a:solidFill>
                  <a:srgbClr val="B7B7B7"/>
                </a:solidFill>
                <a:highlight>
                  <a:srgbClr val="FFFFFF"/>
                </a:highlight>
              </a:rPr>
            </a:br>
            <a:r>
              <a:rPr lang="ar" sz="800">
                <a:solidFill>
                  <a:srgbClr val="B7B7B7"/>
                </a:solidFill>
                <a:highlight>
                  <a:srgbClr val="FFFFFF"/>
                </a:highlight>
              </a:rPr>
              <a:t>o Early Mets To Regional Lymph Nodes(50%)</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700"/>
              <a:buNone/>
            </a:pPr>
            <a:r>
              <a:rPr lang="ar" sz="800">
                <a:solidFill>
                  <a:srgbClr val="B7B7B7"/>
                </a:solidFill>
                <a:highlight>
                  <a:srgbClr val="FFFFFF"/>
                </a:highlight>
              </a:rPr>
              <a:t>●  </a:t>
            </a:r>
            <a:r>
              <a:rPr b="1" lang="ar" sz="800">
                <a:solidFill>
                  <a:srgbClr val="B7B7B7"/>
                </a:solidFill>
                <a:highlight>
                  <a:srgbClr val="FFFFFF"/>
                </a:highlight>
              </a:rPr>
              <a:t>Familial (20%)</a:t>
            </a:r>
            <a:br>
              <a:rPr b="1" lang="ar" sz="800">
                <a:solidFill>
                  <a:srgbClr val="B7B7B7"/>
                </a:solidFill>
                <a:highlight>
                  <a:srgbClr val="FFFFFF"/>
                </a:highlight>
              </a:rPr>
            </a:br>
            <a:r>
              <a:rPr lang="ar" sz="800">
                <a:solidFill>
                  <a:srgbClr val="B7B7B7"/>
                </a:solidFill>
                <a:highlight>
                  <a:srgbClr val="FFFFFF"/>
                </a:highlight>
              </a:rPr>
              <a:t>o MEN IIA, MEN IIB, Non-endocrinopathic o Mutation in RET-proto oncogene</a:t>
            </a:r>
            <a:br>
              <a:rPr lang="ar" sz="800">
                <a:solidFill>
                  <a:srgbClr val="B7B7B7"/>
                </a:solidFill>
                <a:highlight>
                  <a:srgbClr val="FFFFFF"/>
                </a:highlight>
              </a:rPr>
            </a:br>
            <a:r>
              <a:rPr lang="ar" sz="800">
                <a:solidFill>
                  <a:srgbClr val="B7B7B7"/>
                </a:solidFill>
                <a:highlight>
                  <a:srgbClr val="FFFFFF"/>
                </a:highlight>
              </a:rPr>
              <a:t>o Autosomal Dominant</a:t>
            </a:r>
            <a:br>
              <a:rPr lang="ar" sz="800">
                <a:solidFill>
                  <a:srgbClr val="B7B7B7"/>
                </a:solidFill>
                <a:highlight>
                  <a:srgbClr val="FFFFFF"/>
                </a:highlight>
              </a:rPr>
            </a:br>
            <a:r>
              <a:rPr lang="ar" sz="800">
                <a:solidFill>
                  <a:srgbClr val="B7B7B7"/>
                </a:solidFill>
                <a:highlight>
                  <a:srgbClr val="FFFFFF"/>
                </a:highlight>
              </a:rPr>
              <a:t>o Early presentation (birth – 20’s)</a:t>
            </a:r>
            <a:br>
              <a:rPr lang="ar" sz="800">
                <a:solidFill>
                  <a:srgbClr val="B7B7B7"/>
                </a:solidFill>
                <a:highlight>
                  <a:srgbClr val="FFFFFF"/>
                </a:highlight>
              </a:rPr>
            </a:br>
            <a:r>
              <a:rPr lang="ar" sz="800">
                <a:solidFill>
                  <a:srgbClr val="B7B7B7"/>
                </a:solidFill>
                <a:highlight>
                  <a:srgbClr val="FFFFFF"/>
                </a:highlight>
              </a:rPr>
              <a:t>● </a:t>
            </a:r>
            <a:r>
              <a:rPr b="1" lang="ar" sz="800">
                <a:solidFill>
                  <a:srgbClr val="B7B7B7"/>
                </a:solidFill>
                <a:highlight>
                  <a:srgbClr val="FFFFFF"/>
                </a:highlight>
              </a:rPr>
              <a:t>Treatment</a:t>
            </a:r>
            <a:endParaRPr b="1" sz="800">
              <a:solidFill>
                <a:srgbClr val="B7B7B7"/>
              </a:solidFill>
              <a:highlight>
                <a:srgbClr val="FFFFFF"/>
              </a:highlight>
            </a:endParaRPr>
          </a:p>
          <a:p>
            <a:pPr indent="0" lvl="0" marL="0" rtl="0" algn="l">
              <a:lnSpc>
                <a:spcPct val="100000"/>
              </a:lnSpc>
              <a:spcBef>
                <a:spcPts val="0"/>
              </a:spcBef>
              <a:spcAft>
                <a:spcPts val="0"/>
              </a:spcAft>
              <a:buNone/>
            </a:pPr>
            <a:r>
              <a:rPr lang="ar" sz="800">
                <a:solidFill>
                  <a:srgbClr val="B7B7B7"/>
                </a:solidFill>
                <a:highlight>
                  <a:srgbClr val="FFFFFF"/>
                </a:highlight>
              </a:rPr>
              <a:t>o Total thyroidectomy with bilateral SLND</a:t>
            </a:r>
            <a:endParaRPr sz="800">
              <a:solidFill>
                <a:srgbClr val="B7B7B7"/>
              </a:solidFill>
              <a:highlight>
                <a:srgbClr val="FFFFFF"/>
              </a:highlight>
            </a:endParaRPr>
          </a:p>
          <a:p>
            <a:pPr indent="0" lvl="0" marL="0" rtl="0" algn="l">
              <a:lnSpc>
                <a:spcPct val="100000"/>
              </a:lnSpc>
              <a:spcBef>
                <a:spcPts val="0"/>
              </a:spcBef>
              <a:spcAft>
                <a:spcPts val="0"/>
              </a:spcAft>
              <a:buNone/>
            </a:pPr>
            <a:r>
              <a:rPr lang="ar" sz="800">
                <a:solidFill>
                  <a:srgbClr val="B7B7B7"/>
                </a:solidFill>
                <a:highlight>
                  <a:srgbClr val="FFFFFF"/>
                </a:highlight>
              </a:rPr>
              <a:t>o Prophylactic surgery for relatives with RET</a:t>
            </a:r>
            <a:endParaRPr sz="800">
              <a:solidFill>
                <a:srgbClr val="B7B7B7"/>
              </a:solidFill>
              <a:highlight>
                <a:srgbClr val="FFFFFF"/>
              </a:highlight>
            </a:endParaRPr>
          </a:p>
          <a:p>
            <a:pPr indent="0" lvl="0" marL="0" rtl="0" algn="l">
              <a:lnSpc>
                <a:spcPct val="100000"/>
              </a:lnSpc>
              <a:spcBef>
                <a:spcPts val="0"/>
              </a:spcBef>
              <a:spcAft>
                <a:spcPts val="0"/>
              </a:spcAft>
              <a:buNone/>
            </a:pPr>
            <a:r>
              <a:rPr lang="ar" sz="800">
                <a:solidFill>
                  <a:srgbClr val="B7B7B7"/>
                </a:solidFill>
                <a:highlight>
                  <a:srgbClr val="FFFFFF"/>
                </a:highlight>
              </a:rPr>
              <a:t>mutation (preferably before age 7) o No adjuvant therapy advocated</a:t>
            </a:r>
            <a:endParaRPr sz="800">
              <a:solidFill>
                <a:srgbClr val="B7B7B7"/>
              </a:solidFill>
              <a:highlight>
                <a:srgbClr val="FFFFFF"/>
              </a:highlight>
            </a:endParaRPr>
          </a:p>
          <a:p>
            <a:pPr indent="0" lvl="0" marL="0" rtl="0" algn="l">
              <a:lnSpc>
                <a:spcPct val="100000"/>
              </a:lnSpc>
              <a:spcBef>
                <a:spcPts val="0"/>
              </a:spcBef>
              <a:spcAft>
                <a:spcPts val="0"/>
              </a:spcAft>
              <a:buNone/>
            </a:pPr>
            <a:r>
              <a:rPr lang="ar" sz="800">
                <a:solidFill>
                  <a:srgbClr val="B7B7B7"/>
                </a:solidFill>
                <a:highlight>
                  <a:srgbClr val="FFFFFF"/>
                </a:highlight>
              </a:rPr>
              <a:t>o Radiotherapy and chemotherapy for</a:t>
            </a:r>
            <a:endParaRPr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highlight>
                  <a:srgbClr val="FFFFFF"/>
                </a:highlight>
              </a:rPr>
              <a:t>palliation (usually ineffective)</a:t>
            </a:r>
            <a:endParaRPr b="1" sz="1000">
              <a:solidFill>
                <a:schemeClr val="dk1"/>
              </a:solidFill>
              <a:latin typeface="Times New Roman"/>
              <a:ea typeface="Times New Roman"/>
              <a:cs typeface="Times New Roman"/>
              <a:sym typeface="Times New Roman"/>
            </a:endParaRPr>
          </a:p>
          <a:p>
            <a:pPr indent="0" lvl="0" marL="342900" rtl="0" algn="l">
              <a:spcBef>
                <a:spcPts val="0"/>
              </a:spcBef>
              <a:spcAft>
                <a:spcPts val="0"/>
              </a:spcAft>
              <a:buNone/>
            </a:pPr>
            <a:r>
              <a:rPr b="1" lang="ar" sz="1000">
                <a:solidFill>
                  <a:schemeClr val="dk1"/>
                </a:solidFill>
                <a:latin typeface="Times New Roman"/>
                <a:ea typeface="Times New Roman"/>
                <a:cs typeface="Times New Roman"/>
                <a:sym typeface="Times New Roman"/>
              </a:rPr>
              <a:t>    - Anaplastic thyroid carcinoma (ATC):</a:t>
            </a:r>
            <a:endParaRPr b="1" sz="1000">
              <a:solidFill>
                <a:schemeClr val="dk1"/>
              </a:solidFill>
              <a:latin typeface="Times New Roman"/>
              <a:ea typeface="Times New Roman"/>
              <a:cs typeface="Times New Roman"/>
              <a:sym typeface="Times New Roman"/>
            </a:endParaRPr>
          </a:p>
          <a:p>
            <a:pPr indent="-228600" lvl="0" marL="457200" rtl="0" algn="l">
              <a:lnSpc>
                <a:spcPct val="100000"/>
              </a:lnSpc>
              <a:spcBef>
                <a:spcPts val="0"/>
              </a:spcBef>
              <a:spcAft>
                <a:spcPts val="0"/>
              </a:spcAft>
              <a:buClr>
                <a:srgbClr val="B7B7B7"/>
              </a:buClr>
              <a:buSzPts val="700"/>
              <a:buNone/>
            </a:pPr>
            <a:r>
              <a:rPr lang="ar" sz="800">
                <a:solidFill>
                  <a:srgbClr val="B7B7B7"/>
                </a:solidFill>
                <a:highlight>
                  <a:srgbClr val="FFFFFF"/>
                </a:highlight>
              </a:rPr>
              <a:t>●  Undifferentiated carcinoma arising in 75% of previously differentiated thyroid cancers.</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700"/>
              <a:buNone/>
            </a:pPr>
            <a:r>
              <a:rPr lang="ar" sz="800">
                <a:solidFill>
                  <a:srgbClr val="B7B7B7"/>
                </a:solidFill>
                <a:highlight>
                  <a:srgbClr val="FFFFFF"/>
                </a:highlight>
              </a:rPr>
              <a:t>●  1-2% of all thyroid cancers.</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700"/>
              <a:buNone/>
            </a:pPr>
            <a:r>
              <a:rPr lang="ar" sz="800">
                <a:solidFill>
                  <a:srgbClr val="B7B7B7"/>
                </a:solidFill>
                <a:highlight>
                  <a:srgbClr val="FFFFFF"/>
                </a:highlight>
              </a:rPr>
              <a:t>●  FNA helps diagnose.</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700"/>
              <a:buNone/>
            </a:pPr>
            <a:r>
              <a:rPr lang="ar" sz="800">
                <a:solidFill>
                  <a:srgbClr val="B7B7B7"/>
                </a:solidFill>
                <a:highlight>
                  <a:srgbClr val="FFFFFF"/>
                </a:highlight>
              </a:rPr>
              <a:t>●  Major DDx includes lymphoma (much better</a:t>
            </a:r>
            <a:br>
              <a:rPr lang="ar" sz="800">
                <a:solidFill>
                  <a:srgbClr val="B7B7B7"/>
                </a:solidFill>
                <a:highlight>
                  <a:srgbClr val="FFFFFF"/>
                </a:highlight>
              </a:rPr>
            </a:br>
            <a:r>
              <a:rPr lang="ar" sz="800">
                <a:solidFill>
                  <a:srgbClr val="B7B7B7"/>
                </a:solidFill>
                <a:highlight>
                  <a:srgbClr val="FFFFFF"/>
                </a:highlight>
              </a:rPr>
              <a:t>prognosis).</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700"/>
              <a:buNone/>
            </a:pPr>
            <a:r>
              <a:rPr lang="ar" sz="800">
                <a:solidFill>
                  <a:srgbClr val="B7B7B7"/>
                </a:solidFill>
                <a:highlight>
                  <a:srgbClr val="FFFFFF"/>
                </a:highlight>
              </a:rPr>
              <a:t>●  Highly aggressive and fatal</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700"/>
              <a:buNone/>
            </a:pPr>
            <a:r>
              <a:rPr lang="ar" sz="800">
                <a:solidFill>
                  <a:srgbClr val="B7B7B7"/>
                </a:solidFill>
                <a:highlight>
                  <a:srgbClr val="FFFFFF"/>
                </a:highlight>
              </a:rPr>
              <a:t>●  Median survival 3 - 6 months</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700"/>
              <a:buNone/>
            </a:pPr>
            <a:r>
              <a:rPr lang="ar" sz="800">
                <a:solidFill>
                  <a:srgbClr val="B7B7B7"/>
                </a:solidFill>
                <a:highlight>
                  <a:srgbClr val="FFFFFF"/>
                </a:highlight>
              </a:rPr>
              <a:t>●  Distant mets common (lung)</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700"/>
              <a:buNone/>
            </a:pPr>
            <a:r>
              <a:rPr lang="ar" sz="800">
                <a:solidFill>
                  <a:srgbClr val="B7B7B7"/>
                </a:solidFill>
                <a:highlight>
                  <a:srgbClr val="FFFFFF"/>
                </a:highlight>
              </a:rPr>
              <a:t>●  Grossly, large and bulky tumors</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700"/>
              <a:buNone/>
            </a:pPr>
            <a:r>
              <a:rPr lang="ar" sz="800">
                <a:solidFill>
                  <a:srgbClr val="B7B7B7"/>
                </a:solidFill>
                <a:highlight>
                  <a:srgbClr val="FFFFFF"/>
                </a:highlight>
              </a:rPr>
              <a:t>●  Invade into surrounding tissue</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700"/>
              <a:buNone/>
            </a:pPr>
            <a:r>
              <a:rPr lang="ar" sz="800">
                <a:solidFill>
                  <a:srgbClr val="B7B7B7"/>
                </a:solidFill>
                <a:highlight>
                  <a:srgbClr val="FFFFFF"/>
                </a:highlight>
              </a:rPr>
              <a:t>●  Rapid expansion</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700"/>
              <a:buNone/>
            </a:pPr>
            <a:r>
              <a:rPr lang="ar" sz="800">
                <a:solidFill>
                  <a:srgbClr val="B7B7B7"/>
                </a:solidFill>
                <a:highlight>
                  <a:srgbClr val="FFFFFF"/>
                </a:highlight>
              </a:rPr>
              <a:t>●  Treat small tumors: Total Thyroidectomy</a:t>
            </a:r>
            <a:endParaRPr sz="800">
              <a:solidFill>
                <a:srgbClr val="B7B7B7"/>
              </a:solidFill>
              <a:highlight>
                <a:srgbClr val="FFFFFF"/>
              </a:highlight>
            </a:endParaRPr>
          </a:p>
          <a:p>
            <a:pPr indent="0" lvl="0" marL="0" rtl="0" algn="l">
              <a:lnSpc>
                <a:spcPct val="100000"/>
              </a:lnSpc>
              <a:spcBef>
                <a:spcPts val="0"/>
              </a:spcBef>
              <a:spcAft>
                <a:spcPts val="0"/>
              </a:spcAft>
              <a:buNone/>
            </a:pPr>
            <a:r>
              <a:rPr lang="ar" sz="800">
                <a:solidFill>
                  <a:srgbClr val="B7B7B7"/>
                </a:solidFill>
                <a:highlight>
                  <a:srgbClr val="FFFFFF"/>
                </a:highlight>
              </a:rPr>
              <a:t>(possibly w external beam radiation).</a:t>
            </a:r>
            <a:endParaRPr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800"/>
              <a:buNone/>
            </a:pPr>
            <a:r>
              <a:rPr lang="ar" sz="800">
                <a:solidFill>
                  <a:srgbClr val="B7B7B7"/>
                </a:solidFill>
                <a:highlight>
                  <a:srgbClr val="FFFFFF"/>
                </a:highlight>
              </a:rPr>
              <a:t>●  If there is airway obstruction, then do a </a:t>
            </a:r>
            <a:r>
              <a:rPr b="1" lang="ar" sz="800">
                <a:solidFill>
                  <a:srgbClr val="B7B7B7"/>
                </a:solidFill>
                <a:highlight>
                  <a:srgbClr val="FFFFFF"/>
                </a:highlight>
              </a:rPr>
              <a:t>debulking surgery and tracheostomy.</a:t>
            </a:r>
            <a:endParaRPr b="1" sz="800">
              <a:solidFill>
                <a:srgbClr val="B7B7B7"/>
              </a:solidFill>
              <a:highlight>
                <a:srgbClr val="FFFFFF"/>
              </a:highlight>
            </a:endParaRPr>
          </a:p>
          <a:p>
            <a:pPr indent="-228600" lvl="0" marL="457200" rtl="0" algn="l">
              <a:lnSpc>
                <a:spcPct val="100000"/>
              </a:lnSpc>
              <a:spcBef>
                <a:spcPts val="0"/>
              </a:spcBef>
              <a:spcAft>
                <a:spcPts val="0"/>
              </a:spcAft>
              <a:buClr>
                <a:srgbClr val="B7B7B7"/>
              </a:buClr>
              <a:buSzPts val="800"/>
              <a:buNone/>
            </a:pPr>
            <a:r>
              <a:rPr lang="ar" sz="800">
                <a:solidFill>
                  <a:srgbClr val="B7B7B7"/>
                </a:solidFill>
                <a:highlight>
                  <a:srgbClr val="FFFFFF"/>
                </a:highlight>
              </a:rPr>
              <a:t>●  </a:t>
            </a:r>
            <a:r>
              <a:rPr b="1" lang="ar" sz="800">
                <a:solidFill>
                  <a:srgbClr val="B7B7B7"/>
                </a:solidFill>
                <a:highlight>
                  <a:srgbClr val="FFFFFF"/>
                </a:highlight>
              </a:rPr>
              <a:t>Dismal prognosis</a:t>
            </a:r>
            <a:r>
              <a:rPr lang="ar" sz="800">
                <a:solidFill>
                  <a:srgbClr val="B7B7B7"/>
                </a:solidFill>
                <a:highlight>
                  <a:srgbClr val="FFFFFF"/>
                </a:highlight>
              </a:rPr>
              <a:t>. Most pt have stage IV (distant mets) at presentation.</a:t>
            </a:r>
            <a:endParaRPr b="1" sz="1000">
              <a:solidFill>
                <a:schemeClr val="dk1"/>
              </a:solidFill>
              <a:latin typeface="Times New Roman"/>
              <a:ea typeface="Times New Roman"/>
              <a:cs typeface="Times New Roman"/>
              <a:sym typeface="Times New Roman"/>
            </a:endParaRPr>
          </a:p>
          <a:p>
            <a:pPr indent="0" lvl="0" marL="342900" rtl="0" algn="l">
              <a:spcBef>
                <a:spcPts val="0"/>
              </a:spcBef>
              <a:spcAft>
                <a:spcPts val="0"/>
              </a:spcAft>
              <a:buClr>
                <a:schemeClr val="dk1"/>
              </a:buClr>
              <a:buSzPts val="1100"/>
              <a:buFont typeface="Arial"/>
              <a:buNone/>
            </a:pPr>
            <a:r>
              <a:t/>
            </a:r>
            <a:endParaRPr b="1" sz="700">
              <a:solidFill>
                <a:srgbClr val="AEAAAA"/>
              </a:solidFill>
              <a:highlight>
                <a:srgbClr val="FFFFFF"/>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9" name="Shape 229"/>
        <p:cNvGrpSpPr/>
        <p:nvPr/>
      </p:nvGrpSpPr>
      <p:grpSpPr>
        <a:xfrm>
          <a:off x="0" y="0"/>
          <a:ext cx="0" cy="0"/>
          <a:chOff x="0" y="0"/>
          <a:chExt cx="0" cy="0"/>
        </a:xfrm>
      </p:grpSpPr>
      <p:sp>
        <p:nvSpPr>
          <p:cNvPr id="230" name="Google Shape;230;p28"/>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231" name="Google Shape;231;p28"/>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8"/>
          <p:cNvSpPr txBox="1"/>
          <p:nvPr/>
        </p:nvSpPr>
        <p:spPr>
          <a:xfrm>
            <a:off x="49050" y="1070363"/>
            <a:ext cx="4664400" cy="2059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sp>
        <p:nvSpPr>
          <p:cNvPr id="233" name="Google Shape;233;p28"/>
          <p:cNvSpPr txBox="1"/>
          <p:nvPr/>
        </p:nvSpPr>
        <p:spPr>
          <a:xfrm>
            <a:off x="0" y="0"/>
            <a:ext cx="4762500" cy="7085400"/>
          </a:xfrm>
          <a:prstGeom prst="rect">
            <a:avLst/>
          </a:prstGeom>
          <a:noFill/>
          <a:ln>
            <a:noFill/>
          </a:ln>
        </p:spPr>
        <p:txBody>
          <a:bodyPr anchorCtr="0" anchor="t" bIns="91425" lIns="91425" spcFirstLastPara="1" rIns="91425" wrap="square" tIns="91425">
            <a:noAutofit/>
          </a:bodyPr>
          <a:lstStyle/>
          <a:p>
            <a:pPr indent="0" lvl="0" marL="342900" rtl="0" algn="l">
              <a:spcBef>
                <a:spcPts val="0"/>
              </a:spcBef>
              <a:spcAft>
                <a:spcPts val="0"/>
              </a:spcAft>
              <a:buClr>
                <a:schemeClr val="dk1"/>
              </a:buClr>
              <a:buSzPts val="1100"/>
              <a:buFont typeface="Arial"/>
              <a:buNone/>
            </a:pPr>
            <a:r>
              <a:rPr b="1" lang="ar" sz="1000">
                <a:solidFill>
                  <a:schemeClr val="dk1"/>
                </a:solidFill>
                <a:latin typeface="Times New Roman"/>
                <a:ea typeface="Times New Roman"/>
                <a:cs typeface="Times New Roman"/>
                <a:sym typeface="Times New Roman"/>
              </a:rPr>
              <a:t>3. Other malignant tumors: </a:t>
            </a:r>
            <a:endParaRPr b="1" sz="1000">
              <a:solidFill>
                <a:schemeClr val="dk1"/>
              </a:solidFill>
              <a:latin typeface="Times New Roman"/>
              <a:ea typeface="Times New Roman"/>
              <a:cs typeface="Times New Roman"/>
              <a:sym typeface="Times New Roman"/>
            </a:endParaRPr>
          </a:p>
          <a:p>
            <a:pPr indent="0" lvl="0" marL="342900" rtl="0" algn="l">
              <a:spcBef>
                <a:spcPts val="0"/>
              </a:spcBef>
              <a:spcAft>
                <a:spcPts val="0"/>
              </a:spcAft>
              <a:buNone/>
            </a:pPr>
            <a:r>
              <a:rPr b="1" lang="ar" sz="1000">
                <a:solidFill>
                  <a:schemeClr val="dk1"/>
                </a:solidFill>
                <a:latin typeface="Times New Roman"/>
                <a:ea typeface="Times New Roman"/>
                <a:cs typeface="Times New Roman"/>
                <a:sym typeface="Times New Roman"/>
              </a:rPr>
              <a:t>    - Lymphoma:</a:t>
            </a:r>
            <a:endParaRPr b="1" sz="10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800">
                <a:solidFill>
                  <a:srgbClr val="B7B7B7"/>
                </a:solidFill>
              </a:rPr>
              <a:t>• More common in children and young adults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Up to 80% of children with Hodgkin’s have a neck mass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a:t>
            </a:r>
            <a:r>
              <a:rPr b="1" lang="ar" sz="800">
                <a:solidFill>
                  <a:srgbClr val="B7B7B7"/>
                </a:solidFill>
              </a:rPr>
              <a:t>Signs and symptoms</a:t>
            </a:r>
            <a:endParaRPr b="1" sz="800">
              <a:solidFill>
                <a:srgbClr val="B7B7B7"/>
              </a:solidFill>
            </a:endParaRPr>
          </a:p>
          <a:p>
            <a:pPr indent="0" lvl="0" marL="457200" rtl="0" algn="l">
              <a:lnSpc>
                <a:spcPct val="100000"/>
              </a:lnSpc>
              <a:spcBef>
                <a:spcPts val="0"/>
              </a:spcBef>
              <a:spcAft>
                <a:spcPts val="0"/>
              </a:spcAft>
              <a:buNone/>
            </a:pPr>
            <a:r>
              <a:rPr lang="ar" sz="800">
                <a:solidFill>
                  <a:srgbClr val="B7B7B7"/>
                </a:solidFill>
              </a:rPr>
              <a:t>- Lateral neck mass only (discrete, rubbery, nontender), not impro w antibiotics</a:t>
            </a:r>
            <a:endParaRPr sz="800">
              <a:solidFill>
                <a:srgbClr val="B7B7B7"/>
              </a:solidFill>
            </a:endParaRPr>
          </a:p>
          <a:p>
            <a:pPr indent="0" lvl="0" marL="457200" rtl="0" algn="l">
              <a:lnSpc>
                <a:spcPct val="100000"/>
              </a:lnSpc>
              <a:spcBef>
                <a:spcPts val="0"/>
              </a:spcBef>
              <a:spcAft>
                <a:spcPts val="0"/>
              </a:spcAft>
              <a:buNone/>
            </a:pPr>
            <a:r>
              <a:rPr lang="ar" sz="800">
                <a:solidFill>
                  <a:srgbClr val="B7B7B7"/>
                </a:solidFill>
              </a:rPr>
              <a:t>- Fever</a:t>
            </a:r>
            <a:endParaRPr sz="800">
              <a:solidFill>
                <a:srgbClr val="B7B7B7"/>
              </a:solidFill>
            </a:endParaRPr>
          </a:p>
          <a:p>
            <a:pPr indent="0" lvl="0" marL="457200" rtl="0" algn="l">
              <a:lnSpc>
                <a:spcPct val="100000"/>
              </a:lnSpc>
              <a:spcBef>
                <a:spcPts val="0"/>
              </a:spcBef>
              <a:spcAft>
                <a:spcPts val="0"/>
              </a:spcAft>
              <a:buNone/>
            </a:pPr>
            <a:r>
              <a:rPr lang="ar" sz="800">
                <a:solidFill>
                  <a:srgbClr val="B7B7B7"/>
                </a:solidFill>
              </a:rPr>
              <a:t>- Hepatosplenomegaly</a:t>
            </a:r>
            <a:endParaRPr sz="800">
              <a:solidFill>
                <a:srgbClr val="B7B7B7"/>
              </a:solidFill>
            </a:endParaRPr>
          </a:p>
          <a:p>
            <a:pPr indent="0" lvl="0" marL="457200" rtl="0" algn="l">
              <a:lnSpc>
                <a:spcPct val="100000"/>
              </a:lnSpc>
              <a:spcBef>
                <a:spcPts val="0"/>
              </a:spcBef>
              <a:spcAft>
                <a:spcPts val="0"/>
              </a:spcAft>
              <a:buNone/>
            </a:pPr>
            <a:r>
              <a:rPr lang="ar" sz="800">
                <a:solidFill>
                  <a:srgbClr val="B7B7B7"/>
                </a:solidFill>
              </a:rPr>
              <a:t>- Diffuse adenopathy</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a:t>
            </a:r>
            <a:r>
              <a:rPr b="1" lang="ar" sz="800">
                <a:solidFill>
                  <a:srgbClr val="B7B7B7"/>
                </a:solidFill>
              </a:rPr>
              <a:t>Investigations:</a:t>
            </a:r>
            <a:endParaRPr b="1" sz="800">
              <a:solidFill>
                <a:srgbClr val="B7B7B7"/>
              </a:solidFill>
            </a:endParaRPr>
          </a:p>
          <a:p>
            <a:pPr indent="0" lvl="0" marL="0" rtl="0" algn="l">
              <a:lnSpc>
                <a:spcPct val="100000"/>
              </a:lnSpc>
              <a:spcBef>
                <a:spcPts val="0"/>
              </a:spcBef>
              <a:spcAft>
                <a:spcPts val="0"/>
              </a:spcAft>
              <a:buNone/>
            </a:pPr>
            <a:r>
              <a:rPr lang="ar" sz="800">
                <a:solidFill>
                  <a:srgbClr val="B7B7B7"/>
                </a:solidFill>
              </a:rPr>
              <a:t>• 1. </a:t>
            </a:r>
            <a:r>
              <a:rPr b="1" lang="ar" sz="800">
                <a:solidFill>
                  <a:srgbClr val="B7B7B7"/>
                </a:solidFill>
              </a:rPr>
              <a:t>CT </a:t>
            </a:r>
            <a:r>
              <a:rPr lang="ar" sz="800">
                <a:solidFill>
                  <a:srgbClr val="B7B7B7"/>
                </a:solidFill>
              </a:rPr>
              <a:t>head and neck with contrast “showed multiple lymph node, 3—4 cm, homogeneous,</a:t>
            </a:r>
            <a:br>
              <a:rPr lang="ar" sz="800">
                <a:solidFill>
                  <a:srgbClr val="B7B7B7"/>
                </a:solidFill>
              </a:rPr>
            </a:br>
            <a:r>
              <a:rPr lang="ar" sz="800">
                <a:solidFill>
                  <a:srgbClr val="B7B7B7"/>
                </a:solidFill>
              </a:rPr>
              <a:t>WHAT’S next? FNAB. </a:t>
            </a:r>
            <a:r>
              <a:rPr b="1" lang="ar" sz="800">
                <a:solidFill>
                  <a:srgbClr val="B7B7B7"/>
                </a:solidFill>
              </a:rPr>
              <a:t>DON’T FORGET THAT!!! </a:t>
            </a:r>
            <a:r>
              <a:rPr lang="ar" sz="800">
                <a:solidFill>
                  <a:srgbClr val="B7B7B7"/>
                </a:solidFill>
              </a:rPr>
              <a:t>MCQs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 2. </a:t>
            </a:r>
            <a:r>
              <a:rPr b="1" lang="ar" sz="800">
                <a:solidFill>
                  <a:srgbClr val="B7B7B7"/>
                </a:solidFill>
              </a:rPr>
              <a:t>FNAB </a:t>
            </a:r>
            <a:r>
              <a:rPr lang="ar" sz="800">
                <a:solidFill>
                  <a:srgbClr val="B7B7B7"/>
                </a:solidFill>
              </a:rPr>
              <a:t>– first line diagnostic test .</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3. If suggestive of lymphoma – </a:t>
            </a:r>
            <a:r>
              <a:rPr b="1" lang="ar" sz="800">
                <a:solidFill>
                  <a:srgbClr val="B7B7B7"/>
                </a:solidFill>
              </a:rPr>
              <a:t>open biopsy. ONLY DONE If: we don’t know the diagnosis or FNAB showed lymphoma.</a:t>
            </a:r>
            <a:endParaRPr b="1" sz="800">
              <a:solidFill>
                <a:srgbClr val="B7B7B7"/>
              </a:solidFill>
            </a:endParaRPr>
          </a:p>
          <a:p>
            <a:pPr indent="0" lvl="0" marL="0" rtl="0" algn="l">
              <a:lnSpc>
                <a:spcPct val="100000"/>
              </a:lnSpc>
              <a:spcBef>
                <a:spcPts val="0"/>
              </a:spcBef>
              <a:spcAft>
                <a:spcPts val="0"/>
              </a:spcAft>
              <a:buNone/>
            </a:pPr>
            <a:r>
              <a:rPr lang="ar" sz="800">
                <a:solidFill>
                  <a:srgbClr val="B7B7B7"/>
                </a:solidFill>
              </a:rPr>
              <a:t>• Full workup – CT scans of chest, abdomen, head and neck; bone marrow biopsy</a:t>
            </a:r>
            <a:endParaRPr sz="800">
              <a:solidFill>
                <a:srgbClr val="B7B7B7"/>
              </a:solidFill>
            </a:endParaRPr>
          </a:p>
          <a:p>
            <a:pPr indent="0" lvl="0" marL="0" rtl="0" algn="l">
              <a:lnSpc>
                <a:spcPct val="100000"/>
              </a:lnSpc>
              <a:spcBef>
                <a:spcPts val="0"/>
              </a:spcBef>
              <a:spcAft>
                <a:spcPts val="0"/>
              </a:spcAft>
              <a:buNone/>
            </a:pPr>
            <a:r>
              <a:t/>
            </a:r>
            <a:endParaRPr sz="800">
              <a:solidFill>
                <a:srgbClr val="B7B7B7"/>
              </a:solidFill>
            </a:endParaRPr>
          </a:p>
          <a:p>
            <a:pPr indent="0" lvl="0" marL="342900" rtl="0" algn="l">
              <a:spcBef>
                <a:spcPts val="0"/>
              </a:spcBef>
              <a:spcAft>
                <a:spcPts val="0"/>
              </a:spcAft>
              <a:buNone/>
            </a:pPr>
            <a:r>
              <a:rPr b="1" lang="ar" sz="1000">
                <a:solidFill>
                  <a:schemeClr val="dk1"/>
                </a:solidFill>
                <a:latin typeface="Times New Roman"/>
                <a:ea typeface="Times New Roman"/>
                <a:cs typeface="Times New Roman"/>
                <a:sym typeface="Times New Roman"/>
              </a:rPr>
              <a:t>    - Metastatic tumors</a:t>
            </a:r>
            <a:endParaRPr b="1" sz="10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800">
                <a:solidFill>
                  <a:srgbClr val="CCCCCC"/>
                </a:solidFill>
              </a:rPr>
              <a:t>●  Be aware that the immediate removal of enlarged lymph node for diagnostic purposes is </a:t>
            </a:r>
            <a:r>
              <a:rPr b="1" lang="ar" sz="800">
                <a:solidFill>
                  <a:srgbClr val="CCCCCC"/>
                </a:solidFill>
              </a:rPr>
              <a:t>NOT GOOD </a:t>
            </a:r>
            <a:r>
              <a:rPr lang="ar" sz="800">
                <a:solidFill>
                  <a:srgbClr val="CCCCCC"/>
                </a:solidFill>
              </a:rPr>
              <a:t>for pt w metastatic cervical carcinoma. </a:t>
            </a:r>
            <a:r>
              <a:rPr i="1" lang="ar" sz="800">
                <a:solidFill>
                  <a:srgbClr val="CCCCCC"/>
                </a:solidFill>
              </a:rPr>
              <a:t>Disruption of lymphatic drainage and manipulation of the mets decrease chance for clean excision and cure.</a:t>
            </a:r>
            <a:endParaRPr i="1" sz="800">
              <a:solidFill>
                <a:srgbClr val="CCCCCC"/>
              </a:solidFill>
            </a:endParaRPr>
          </a:p>
          <a:p>
            <a:pPr indent="0" lvl="0" marL="0" rtl="0" algn="l">
              <a:lnSpc>
                <a:spcPct val="100000"/>
              </a:lnSpc>
              <a:spcBef>
                <a:spcPts val="0"/>
              </a:spcBef>
              <a:spcAft>
                <a:spcPts val="0"/>
              </a:spcAft>
              <a:buNone/>
            </a:pPr>
            <a:r>
              <a:rPr lang="ar" sz="800">
                <a:solidFill>
                  <a:srgbClr val="CCCCCC"/>
                </a:solidFill>
              </a:rPr>
              <a:t>●  Enlarged nodes high in neck or in posterior triangle suggest nasopharyngeal lesion.</a:t>
            </a:r>
            <a:endParaRPr sz="800">
              <a:solidFill>
                <a:srgbClr val="CCCCCC"/>
              </a:solidFill>
            </a:endParaRPr>
          </a:p>
          <a:p>
            <a:pPr indent="0" lvl="0" marL="0" rtl="0" algn="l">
              <a:lnSpc>
                <a:spcPct val="100000"/>
              </a:lnSpc>
              <a:spcBef>
                <a:spcPts val="0"/>
              </a:spcBef>
              <a:spcAft>
                <a:spcPts val="0"/>
              </a:spcAft>
              <a:buNone/>
            </a:pPr>
            <a:r>
              <a:rPr lang="ar" sz="800">
                <a:solidFill>
                  <a:srgbClr val="CCCCCC"/>
                </a:solidFill>
              </a:rPr>
              <a:t>●  Enlarged jugulodigastric nodes suggest tonsils, base of tongue or supraglottic larynx.</a:t>
            </a:r>
            <a:endParaRPr sz="800">
              <a:solidFill>
                <a:srgbClr val="CCCCCC"/>
              </a:solidFill>
            </a:endParaRPr>
          </a:p>
          <a:p>
            <a:pPr indent="0" lvl="0" marL="0" rtl="0" algn="l">
              <a:lnSpc>
                <a:spcPct val="100000"/>
              </a:lnSpc>
              <a:spcBef>
                <a:spcPts val="0"/>
              </a:spcBef>
              <a:spcAft>
                <a:spcPts val="0"/>
              </a:spcAft>
              <a:buNone/>
            </a:pPr>
            <a:r>
              <a:rPr lang="ar" sz="800">
                <a:solidFill>
                  <a:srgbClr val="CCCCCC"/>
                </a:solidFill>
              </a:rPr>
              <a:t>●  If nodes are in supraclavicular area or lower 1/3 or neck then consider the whole digestive tract, lungs, breast, GU tract, and thyroid gland.</a:t>
            </a:r>
            <a:endParaRPr sz="800">
              <a:solidFill>
                <a:srgbClr val="CCCCCC"/>
              </a:solidFill>
            </a:endParaRPr>
          </a:p>
          <a:p>
            <a:pPr indent="0" lvl="0" marL="0" rtl="0" algn="l">
              <a:lnSpc>
                <a:spcPct val="100000"/>
              </a:lnSpc>
              <a:spcBef>
                <a:spcPts val="0"/>
              </a:spcBef>
              <a:spcAft>
                <a:spcPts val="0"/>
              </a:spcAft>
              <a:buNone/>
            </a:pPr>
            <a:r>
              <a:rPr lang="ar" sz="800">
                <a:solidFill>
                  <a:srgbClr val="CCCCCC"/>
                </a:solidFill>
              </a:rPr>
              <a:t>●  Mets spread from chest or abdomen via thoracic duct (left side mets more common</a:t>
            </a:r>
            <a:br>
              <a:rPr lang="ar" sz="800">
                <a:solidFill>
                  <a:srgbClr val="CCCCCC"/>
                </a:solidFill>
              </a:rPr>
            </a:br>
            <a:r>
              <a:rPr lang="ar" sz="800">
                <a:solidFill>
                  <a:srgbClr val="CCCCCC"/>
                </a:solidFill>
              </a:rPr>
              <a:t>than right).</a:t>
            </a:r>
            <a:endParaRPr b="1" sz="900">
              <a:solidFill>
                <a:srgbClr val="38761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9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ar" sz="900">
                <a:latin typeface="Times New Roman"/>
                <a:ea typeface="Times New Roman"/>
                <a:cs typeface="Times New Roman"/>
                <a:sym typeface="Times New Roman"/>
              </a:rPr>
              <a:t>Complications of thyroidectomy:</a:t>
            </a:r>
            <a:br>
              <a:rPr b="1" lang="ar" sz="900">
                <a:solidFill>
                  <a:srgbClr val="980000"/>
                </a:solidFill>
                <a:highlight>
                  <a:srgbClr val="FFF1CC"/>
                </a:highlight>
                <a:latin typeface="Times New Roman"/>
                <a:ea typeface="Times New Roman"/>
                <a:cs typeface="Times New Roman"/>
                <a:sym typeface="Times New Roman"/>
              </a:rPr>
            </a:br>
            <a:r>
              <a:rPr lang="ar" sz="900">
                <a:solidFill>
                  <a:schemeClr val="dk1"/>
                </a:solidFill>
                <a:latin typeface="Times New Roman"/>
                <a:ea typeface="Times New Roman"/>
                <a:cs typeface="Times New Roman"/>
                <a:sym typeface="Times New Roman"/>
              </a:rPr>
              <a:t>➢ </a:t>
            </a:r>
            <a:r>
              <a:rPr b="1" lang="ar" sz="900">
                <a:solidFill>
                  <a:schemeClr val="dk1"/>
                </a:solidFill>
                <a:latin typeface="Times New Roman"/>
                <a:ea typeface="Times New Roman"/>
                <a:cs typeface="Times New Roman"/>
                <a:sym typeface="Times New Roman"/>
              </a:rPr>
              <a:t>Recurrent laryngeal nerve injury:</a:t>
            </a:r>
            <a:endParaRPr b="1" sz="9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900">
                <a:solidFill>
                  <a:schemeClr val="dk1"/>
                </a:solidFill>
                <a:latin typeface="Times New Roman"/>
                <a:ea typeface="Times New Roman"/>
                <a:cs typeface="Times New Roman"/>
                <a:sym typeface="Times New Roman"/>
              </a:rPr>
              <a:t>○  Unilateral: hoarseness.</a:t>
            </a:r>
            <a:endParaRPr sz="9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900">
                <a:solidFill>
                  <a:schemeClr val="dk1"/>
                </a:solidFill>
                <a:latin typeface="Times New Roman"/>
                <a:ea typeface="Times New Roman"/>
                <a:cs typeface="Times New Roman"/>
                <a:sym typeface="Times New Roman"/>
              </a:rPr>
              <a:t>○  Bilateral: airway obstruction (stridor).</a:t>
            </a:r>
            <a:br>
              <a:rPr lang="ar" sz="900">
                <a:solidFill>
                  <a:schemeClr val="dk1"/>
                </a:solidFill>
                <a:latin typeface="Times New Roman"/>
                <a:ea typeface="Times New Roman"/>
                <a:cs typeface="Times New Roman"/>
                <a:sym typeface="Times New Roman"/>
              </a:rPr>
            </a:br>
            <a:r>
              <a:rPr lang="ar" sz="900">
                <a:solidFill>
                  <a:schemeClr val="dk1"/>
                </a:solidFill>
                <a:latin typeface="Times New Roman"/>
                <a:ea typeface="Times New Roman"/>
                <a:cs typeface="Times New Roman"/>
                <a:sym typeface="Times New Roman"/>
              </a:rPr>
              <a:t>➢ </a:t>
            </a:r>
            <a:r>
              <a:rPr b="1" lang="ar" sz="900">
                <a:solidFill>
                  <a:schemeClr val="dk1"/>
                </a:solidFill>
                <a:latin typeface="Times New Roman"/>
                <a:ea typeface="Times New Roman"/>
                <a:cs typeface="Times New Roman"/>
                <a:sym typeface="Times New Roman"/>
              </a:rPr>
              <a:t>Hematoma: </a:t>
            </a:r>
            <a:r>
              <a:rPr lang="ar" sz="900">
                <a:solidFill>
                  <a:schemeClr val="dk1"/>
                </a:solidFill>
                <a:latin typeface="Times New Roman"/>
                <a:ea typeface="Times New Roman"/>
                <a:cs typeface="Times New Roman"/>
                <a:sym typeface="Times New Roman"/>
              </a:rPr>
              <a:t>it may cause airway obstruction.</a:t>
            </a:r>
            <a:br>
              <a:rPr lang="ar" sz="900">
                <a:solidFill>
                  <a:schemeClr val="dk1"/>
                </a:solidFill>
                <a:latin typeface="Times New Roman"/>
                <a:ea typeface="Times New Roman"/>
                <a:cs typeface="Times New Roman"/>
                <a:sym typeface="Times New Roman"/>
              </a:rPr>
            </a:br>
            <a:r>
              <a:rPr lang="ar" sz="900">
                <a:solidFill>
                  <a:schemeClr val="dk1"/>
                </a:solidFill>
                <a:latin typeface="Times New Roman"/>
                <a:ea typeface="Times New Roman"/>
                <a:cs typeface="Times New Roman"/>
                <a:sym typeface="Times New Roman"/>
              </a:rPr>
              <a:t>➢ </a:t>
            </a:r>
            <a:r>
              <a:rPr b="1" lang="ar" sz="900">
                <a:solidFill>
                  <a:schemeClr val="dk1"/>
                </a:solidFill>
                <a:latin typeface="Times New Roman"/>
                <a:ea typeface="Times New Roman"/>
                <a:cs typeface="Times New Roman"/>
                <a:sym typeface="Times New Roman"/>
              </a:rPr>
              <a:t>Hypothyroidism or/and hypoparathyroidism( (hypocalcemia)</a:t>
            </a:r>
            <a:endParaRPr b="1" sz="9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b="1" sz="9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rPr b="1" lang="ar" sz="1000">
                <a:solidFill>
                  <a:srgbClr val="38761D"/>
                </a:solidFill>
                <a:latin typeface="Times New Roman"/>
                <a:ea typeface="Times New Roman"/>
                <a:cs typeface="Times New Roman"/>
                <a:sym typeface="Times New Roman"/>
              </a:rPr>
              <a:t>In summary, treatment of malignant thyroid lesions is as follows : </a:t>
            </a:r>
            <a:r>
              <a:rPr b="1" lang="ar" sz="1000">
                <a:solidFill>
                  <a:srgbClr val="990000"/>
                </a:solidFill>
                <a:latin typeface="Times New Roman"/>
                <a:ea typeface="Times New Roman"/>
                <a:cs typeface="Times New Roman"/>
                <a:sym typeface="Times New Roman"/>
              </a:rPr>
              <a:t>Important </a:t>
            </a:r>
            <a:endParaRPr b="1" sz="1000">
              <a:solidFill>
                <a:srgbClr val="99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sz="10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t/>
            </a:r>
            <a:endParaRPr b="1" sz="10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t/>
            </a:r>
            <a:endParaRPr b="1" sz="10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t/>
            </a:r>
            <a:endParaRPr b="1" sz="10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t/>
            </a:r>
            <a:endParaRPr b="1" sz="10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t/>
            </a:r>
            <a:endParaRPr b="1" sz="10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t/>
            </a:r>
            <a:endParaRPr b="1" sz="10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t/>
            </a:r>
            <a:endParaRPr b="1" sz="10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t/>
            </a:r>
            <a:endParaRPr b="1" sz="10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t/>
            </a:r>
            <a:endParaRPr b="1" sz="10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t/>
            </a:r>
            <a:endParaRPr b="1" sz="10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t/>
            </a:r>
            <a:endParaRPr b="1" sz="1000">
              <a:solidFill>
                <a:srgbClr val="38761D"/>
              </a:solidFill>
              <a:latin typeface="Times New Roman"/>
              <a:ea typeface="Times New Roman"/>
              <a:cs typeface="Times New Roman"/>
              <a:sym typeface="Times New Roman"/>
            </a:endParaRPr>
          </a:p>
          <a:p>
            <a:pPr indent="0" lvl="0" marL="342900" rtl="0" algn="l">
              <a:spcBef>
                <a:spcPts val="0"/>
              </a:spcBef>
              <a:spcAft>
                <a:spcPts val="0"/>
              </a:spcAft>
              <a:buNone/>
            </a:pPr>
            <a:r>
              <a:rPr b="1" lang="ar" sz="1000">
                <a:solidFill>
                  <a:srgbClr val="38761D"/>
                </a:solidFill>
                <a:latin typeface="Times New Roman"/>
                <a:ea typeface="Times New Roman"/>
                <a:cs typeface="Times New Roman"/>
                <a:sym typeface="Times New Roman"/>
              </a:rPr>
              <a:t>Lymphoma &gt; Chemotherapy</a:t>
            </a:r>
            <a:endParaRPr b="1" sz="1000">
              <a:solidFill>
                <a:srgbClr val="38761D"/>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000">
              <a:latin typeface="Times New Roman"/>
              <a:ea typeface="Times New Roman"/>
              <a:cs typeface="Times New Roman"/>
              <a:sym typeface="Times New Roman"/>
            </a:endParaRPr>
          </a:p>
        </p:txBody>
      </p:sp>
      <p:pic>
        <p:nvPicPr>
          <p:cNvPr id="234" name="Google Shape;234;p28"/>
          <p:cNvPicPr preferRelativeResize="0"/>
          <p:nvPr/>
        </p:nvPicPr>
        <p:blipFill>
          <a:blip r:embed="rId4">
            <a:alphaModFix/>
          </a:blip>
          <a:stretch>
            <a:fillRect/>
          </a:stretch>
        </p:blipFill>
        <p:spPr>
          <a:xfrm>
            <a:off x="0" y="4770350"/>
            <a:ext cx="4762500" cy="1720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8" name="Shape 238"/>
        <p:cNvGrpSpPr/>
        <p:nvPr/>
      </p:nvGrpSpPr>
      <p:grpSpPr>
        <a:xfrm>
          <a:off x="0" y="0"/>
          <a:ext cx="0" cy="0"/>
          <a:chOff x="0" y="0"/>
          <a:chExt cx="0" cy="0"/>
        </a:xfrm>
      </p:grpSpPr>
      <p:sp>
        <p:nvSpPr>
          <p:cNvPr id="239" name="Google Shape;239;p29"/>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240" name="Google Shape;240;p29"/>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9"/>
          <p:cNvSpPr txBox="1"/>
          <p:nvPr/>
        </p:nvSpPr>
        <p:spPr>
          <a:xfrm>
            <a:off x="49050" y="1808156"/>
            <a:ext cx="4664400" cy="5277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ar" sz="1000"/>
              <a:t>•</a:t>
            </a:r>
            <a:r>
              <a:rPr lang="ar" sz="1000">
                <a:latin typeface="Times New Roman"/>
                <a:ea typeface="Times New Roman"/>
                <a:cs typeface="Times New Roman"/>
                <a:sym typeface="Times New Roman"/>
              </a:rPr>
              <a:t>6 major salivary glands: 2 parotid, 2 submandibular, 2 sublingual.</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lang="ar" sz="1000">
                <a:latin typeface="Times New Roman"/>
                <a:ea typeface="Times New Roman"/>
                <a:cs typeface="Times New Roman"/>
                <a:sym typeface="Times New Roman"/>
              </a:rPr>
              <a:t>100’s of minor salivary glands lining the upper aerodigestive tract</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1000"/>
              <a:t>•</a:t>
            </a:r>
            <a:r>
              <a:rPr lang="ar" sz="1000">
                <a:latin typeface="Times New Roman"/>
                <a:ea typeface="Times New Roman"/>
                <a:cs typeface="Times New Roman"/>
                <a:sym typeface="Times New Roman"/>
              </a:rPr>
              <a:t>Main job…. Saliva!!!!</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800">
                <a:solidFill>
                  <a:srgbClr val="38761D"/>
                </a:solidFill>
                <a:latin typeface="Times New Roman"/>
                <a:ea typeface="Times New Roman"/>
                <a:cs typeface="Times New Roman"/>
                <a:sym typeface="Times New Roman"/>
              </a:rPr>
              <a:t>It is important to know each </a:t>
            </a:r>
            <a:r>
              <a:rPr lang="ar" sz="800">
                <a:solidFill>
                  <a:srgbClr val="38761D"/>
                </a:solidFill>
                <a:latin typeface="Times New Roman"/>
                <a:ea typeface="Times New Roman"/>
                <a:cs typeface="Times New Roman"/>
                <a:sym typeface="Times New Roman"/>
              </a:rPr>
              <a:t>gland:</a:t>
            </a:r>
            <a:r>
              <a:rPr lang="ar" sz="800">
                <a:solidFill>
                  <a:srgbClr val="38761D"/>
                </a:solidFill>
                <a:latin typeface="Times New Roman"/>
                <a:ea typeface="Times New Roman"/>
                <a:cs typeface="Times New Roman"/>
                <a:sym typeface="Times New Roman"/>
              </a:rPr>
              <a:t> location, nerve supply and relation, so you can </a:t>
            </a:r>
            <a:r>
              <a:rPr lang="ar" sz="800">
                <a:solidFill>
                  <a:srgbClr val="38761D"/>
                </a:solidFill>
                <a:latin typeface="Times New Roman"/>
                <a:ea typeface="Times New Roman"/>
                <a:cs typeface="Times New Roman"/>
                <a:sym typeface="Times New Roman"/>
              </a:rPr>
              <a:t>remember</a:t>
            </a:r>
            <a:r>
              <a:rPr lang="ar" sz="800">
                <a:solidFill>
                  <a:srgbClr val="38761D"/>
                </a:solidFill>
                <a:latin typeface="Times New Roman"/>
                <a:ea typeface="Times New Roman"/>
                <a:cs typeface="Times New Roman"/>
                <a:sym typeface="Times New Roman"/>
              </a:rPr>
              <a:t> the surgical comp. and related S/S</a:t>
            </a:r>
            <a:endParaRPr sz="800">
              <a:solidFill>
                <a:srgbClr val="38761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ar" sz="800">
                <a:solidFill>
                  <a:srgbClr val="666666"/>
                </a:solidFill>
              </a:rPr>
              <a:t>Parotids:</a:t>
            </a:r>
            <a:endParaRPr b="1" sz="800">
              <a:solidFill>
                <a:srgbClr val="666666"/>
              </a:solidFill>
            </a:endParaRPr>
          </a:p>
          <a:p>
            <a:pPr indent="0" lvl="0" marL="0" rtl="0" algn="l">
              <a:lnSpc>
                <a:spcPct val="100000"/>
              </a:lnSpc>
              <a:spcBef>
                <a:spcPts val="0"/>
              </a:spcBef>
              <a:spcAft>
                <a:spcPts val="0"/>
              </a:spcAft>
              <a:buNone/>
            </a:pPr>
            <a:r>
              <a:rPr b="1" lang="ar" sz="700">
                <a:solidFill>
                  <a:srgbClr val="FF0000"/>
                </a:solidFill>
              </a:rPr>
              <a:t>The most common gland get infected</a:t>
            </a:r>
            <a:endParaRPr b="1" sz="700">
              <a:solidFill>
                <a:srgbClr val="FF0000"/>
              </a:solidFill>
            </a:endParaRPr>
          </a:p>
          <a:p>
            <a:pPr indent="0" lvl="0" marL="0" rtl="0" algn="l">
              <a:lnSpc>
                <a:spcPct val="100000"/>
              </a:lnSpc>
              <a:spcBef>
                <a:spcPts val="0"/>
              </a:spcBef>
              <a:spcAft>
                <a:spcPts val="0"/>
              </a:spcAft>
              <a:buNone/>
            </a:pPr>
            <a:r>
              <a:rPr b="1" lang="ar" sz="700">
                <a:solidFill>
                  <a:srgbClr val="38761D"/>
                </a:solidFill>
              </a:rPr>
              <a:t>Nerve </a:t>
            </a:r>
            <a:r>
              <a:rPr b="1" lang="ar" sz="700">
                <a:solidFill>
                  <a:srgbClr val="38761D"/>
                </a:solidFill>
              </a:rPr>
              <a:t>injured</a:t>
            </a:r>
            <a:r>
              <a:rPr b="1" lang="ar" sz="700">
                <a:solidFill>
                  <a:srgbClr val="38761D"/>
                </a:solidFill>
              </a:rPr>
              <a:t> during surgery ? </a:t>
            </a:r>
            <a:r>
              <a:rPr b="1" lang="ar" sz="700">
                <a:solidFill>
                  <a:srgbClr val="38761D"/>
                </a:solidFill>
              </a:rPr>
              <a:t>Marginal mandibular nerve </a:t>
            </a:r>
            <a:endParaRPr b="1" sz="700">
              <a:solidFill>
                <a:srgbClr val="38761D"/>
              </a:solidFill>
            </a:endParaRPr>
          </a:p>
          <a:p>
            <a:pPr indent="0" lvl="0" marL="0" rtl="0" algn="l">
              <a:lnSpc>
                <a:spcPct val="100000"/>
              </a:lnSpc>
              <a:spcBef>
                <a:spcPts val="0"/>
              </a:spcBef>
              <a:spcAft>
                <a:spcPts val="0"/>
              </a:spcAft>
              <a:buNone/>
            </a:pPr>
            <a:r>
              <a:rPr lang="ar" sz="800">
                <a:solidFill>
                  <a:srgbClr val="38761D"/>
                </a:solidFill>
              </a:rPr>
              <a:t>• Serous cells only</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 On side of the face, deep to skin, subcutaneous tissue, superficial to the masseter.</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Stensen’s duct begins at anterior border of the gland 1.5cm below the zygoma.</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 Traverses the masseter 5-</a:t>
            </a:r>
            <a:r>
              <a:rPr lang="ar" sz="800">
                <a:solidFill>
                  <a:srgbClr val="38761D"/>
                </a:solidFill>
              </a:rPr>
              <a:t>6 cm</a:t>
            </a:r>
            <a:r>
              <a:rPr lang="ar" sz="800">
                <a:solidFill>
                  <a:srgbClr val="38761D"/>
                </a:solidFill>
              </a:rPr>
              <a:t>, pierces the buccinator.</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 Opens in mouth lateral to </a:t>
            </a:r>
            <a:r>
              <a:rPr lang="ar" sz="800">
                <a:solidFill>
                  <a:srgbClr val="38761D"/>
                </a:solidFill>
              </a:rPr>
              <a:t>2nd</a:t>
            </a:r>
            <a:r>
              <a:rPr lang="ar" sz="800">
                <a:solidFill>
                  <a:srgbClr val="38761D"/>
                </a:solidFill>
              </a:rPr>
              <a:t> upper molar.</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 Tail of parotid extends superficial to SCM.</a:t>
            </a:r>
            <a:endParaRPr sz="800">
              <a:solidFill>
                <a:srgbClr val="38761D"/>
              </a:solidFill>
            </a:endParaRPr>
          </a:p>
          <a:p>
            <a:pPr indent="0" lvl="0" marL="0" rtl="0" algn="l">
              <a:lnSpc>
                <a:spcPct val="100000"/>
              </a:lnSpc>
              <a:spcBef>
                <a:spcPts val="0"/>
              </a:spcBef>
              <a:spcAft>
                <a:spcPts val="0"/>
              </a:spcAft>
              <a:buNone/>
            </a:pPr>
            <a:r>
              <a:t/>
            </a:r>
            <a:endParaRPr sz="800">
              <a:solidFill>
                <a:srgbClr val="AEAAAA"/>
              </a:solidFill>
            </a:endParaRPr>
          </a:p>
          <a:p>
            <a:pPr indent="0" lvl="0" marL="0" rtl="0" algn="l">
              <a:lnSpc>
                <a:spcPct val="100000"/>
              </a:lnSpc>
              <a:spcBef>
                <a:spcPts val="0"/>
              </a:spcBef>
              <a:spcAft>
                <a:spcPts val="0"/>
              </a:spcAft>
              <a:buNone/>
            </a:pPr>
            <a:r>
              <a:rPr b="1" lang="ar" sz="800">
                <a:solidFill>
                  <a:srgbClr val="666666"/>
                </a:solidFill>
                <a:highlight>
                  <a:srgbClr val="FFFFFF"/>
                </a:highlight>
              </a:rPr>
              <a:t>Submandibular gland:</a:t>
            </a:r>
            <a:endParaRPr b="1" sz="800">
              <a:solidFill>
                <a:srgbClr val="666666"/>
              </a:solidFill>
              <a:highlight>
                <a:srgbClr val="FFFFFF"/>
              </a:highlight>
            </a:endParaRPr>
          </a:p>
          <a:p>
            <a:pPr indent="0" lvl="0" marL="0" rtl="0" algn="l">
              <a:lnSpc>
                <a:spcPct val="100000"/>
              </a:lnSpc>
              <a:spcBef>
                <a:spcPts val="0"/>
              </a:spcBef>
              <a:spcAft>
                <a:spcPts val="0"/>
              </a:spcAft>
              <a:buNone/>
            </a:pPr>
            <a:r>
              <a:rPr b="1" lang="ar" sz="800">
                <a:solidFill>
                  <a:srgbClr val="38761D"/>
                </a:solidFill>
                <a:highlight>
                  <a:srgbClr val="FFFFFF"/>
                </a:highlight>
              </a:rPr>
              <a:t>Nerve </a:t>
            </a:r>
            <a:r>
              <a:rPr b="1" lang="ar" sz="800">
                <a:solidFill>
                  <a:srgbClr val="38761D"/>
                </a:solidFill>
                <a:highlight>
                  <a:srgbClr val="FFFFFF"/>
                </a:highlight>
              </a:rPr>
              <a:t>injured</a:t>
            </a:r>
            <a:r>
              <a:rPr b="1" lang="ar" sz="800">
                <a:solidFill>
                  <a:srgbClr val="38761D"/>
                </a:solidFill>
                <a:highlight>
                  <a:srgbClr val="FFFFFF"/>
                </a:highlight>
              </a:rPr>
              <a:t> during surgery? </a:t>
            </a:r>
            <a:endParaRPr b="1" sz="800">
              <a:solidFill>
                <a:srgbClr val="38761D"/>
              </a:solidFill>
              <a:highlight>
                <a:srgbClr val="FFFFFF"/>
              </a:highlight>
            </a:endParaRPr>
          </a:p>
          <a:p>
            <a:pPr indent="-279400" lvl="0" marL="457200" rtl="0" algn="l">
              <a:lnSpc>
                <a:spcPct val="100000"/>
              </a:lnSpc>
              <a:spcBef>
                <a:spcPts val="0"/>
              </a:spcBef>
              <a:spcAft>
                <a:spcPts val="0"/>
              </a:spcAft>
              <a:buClr>
                <a:srgbClr val="38761D"/>
              </a:buClr>
              <a:buSzPts val="800"/>
              <a:buAutoNum type="arabicPeriod"/>
            </a:pPr>
            <a:r>
              <a:rPr b="1" lang="ar" sz="800">
                <a:solidFill>
                  <a:srgbClr val="38761D"/>
                </a:solidFill>
                <a:highlight>
                  <a:srgbClr val="FFFFFF"/>
                </a:highlight>
              </a:rPr>
              <a:t>Marginal mandibular nerve( most common ) </a:t>
            </a:r>
            <a:endParaRPr b="1" sz="800">
              <a:solidFill>
                <a:srgbClr val="38761D"/>
              </a:solidFill>
              <a:highlight>
                <a:srgbClr val="FFFFFF"/>
              </a:highlight>
            </a:endParaRPr>
          </a:p>
          <a:p>
            <a:pPr indent="-279400" lvl="0" marL="457200" rtl="0" algn="l">
              <a:lnSpc>
                <a:spcPct val="100000"/>
              </a:lnSpc>
              <a:spcBef>
                <a:spcPts val="0"/>
              </a:spcBef>
              <a:spcAft>
                <a:spcPts val="0"/>
              </a:spcAft>
              <a:buClr>
                <a:srgbClr val="38761D"/>
              </a:buClr>
              <a:buSzPts val="800"/>
              <a:buAutoNum type="arabicPeriod"/>
            </a:pPr>
            <a:r>
              <a:rPr b="1" lang="ar" sz="800">
                <a:solidFill>
                  <a:srgbClr val="38761D"/>
                </a:solidFill>
                <a:highlight>
                  <a:srgbClr val="FFFFFF"/>
                </a:highlight>
              </a:rPr>
              <a:t>Lingual nerve</a:t>
            </a:r>
            <a:endParaRPr b="1" sz="800">
              <a:solidFill>
                <a:srgbClr val="38761D"/>
              </a:solidFill>
              <a:highlight>
                <a:srgbClr val="FFFFFF"/>
              </a:highlight>
            </a:endParaRPr>
          </a:p>
          <a:p>
            <a:pPr indent="-279400" lvl="0" marL="457200" rtl="0" algn="l">
              <a:lnSpc>
                <a:spcPct val="100000"/>
              </a:lnSpc>
              <a:spcBef>
                <a:spcPts val="0"/>
              </a:spcBef>
              <a:spcAft>
                <a:spcPts val="0"/>
              </a:spcAft>
              <a:buClr>
                <a:srgbClr val="38761D"/>
              </a:buClr>
              <a:buSzPts val="800"/>
              <a:buAutoNum type="arabicPeriod"/>
            </a:pPr>
            <a:r>
              <a:rPr b="1" lang="ar" sz="800">
                <a:solidFill>
                  <a:srgbClr val="38761D"/>
                </a:solidFill>
                <a:highlight>
                  <a:srgbClr val="FFFFFF"/>
                </a:highlight>
              </a:rPr>
              <a:t>Hypoglossal</a:t>
            </a:r>
            <a:endParaRPr b="1" sz="800">
              <a:solidFill>
                <a:srgbClr val="38761D"/>
              </a:solidFill>
              <a:highlight>
                <a:srgbClr val="FFFFFF"/>
              </a:highlight>
            </a:endParaRPr>
          </a:p>
          <a:p>
            <a:pPr indent="0" lvl="0" marL="0" rtl="0" algn="l">
              <a:lnSpc>
                <a:spcPct val="100000"/>
              </a:lnSpc>
              <a:spcBef>
                <a:spcPts val="0"/>
              </a:spcBef>
              <a:spcAft>
                <a:spcPts val="0"/>
              </a:spcAft>
              <a:buNone/>
            </a:pPr>
            <a:r>
              <a:rPr lang="ar" sz="800">
                <a:solidFill>
                  <a:srgbClr val="38761D"/>
                </a:solidFill>
              </a:rPr>
              <a:t>• Mucous and serous cells.</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 Submandibular triangle: anterior and posterior bellies of digastric and inferior margin of the mandible.</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 Medial and inferior to the mandible. </a:t>
            </a:r>
            <a:r>
              <a:rPr b="1" lang="ar" sz="800">
                <a:solidFill>
                  <a:srgbClr val="38761D"/>
                </a:solidFill>
              </a:rPr>
              <a:t>Wharton’s duct</a:t>
            </a:r>
            <a:endParaRPr b="1" sz="800">
              <a:solidFill>
                <a:srgbClr val="38761D"/>
              </a:solidFill>
            </a:endParaRPr>
          </a:p>
          <a:p>
            <a:pPr indent="-279400" lvl="0" marL="457200" rtl="0" algn="l">
              <a:lnSpc>
                <a:spcPct val="100000"/>
              </a:lnSpc>
              <a:spcBef>
                <a:spcPts val="0"/>
              </a:spcBef>
              <a:spcAft>
                <a:spcPts val="0"/>
              </a:spcAft>
              <a:buClr>
                <a:srgbClr val="38761D"/>
              </a:buClr>
              <a:buSzPts val="800"/>
              <a:buChar char="●"/>
            </a:pPr>
            <a:r>
              <a:rPr lang="ar" sz="800">
                <a:solidFill>
                  <a:srgbClr val="38761D"/>
                </a:solidFill>
              </a:rPr>
              <a:t>• Exits the gland from the medial surface travels b/w the hyoglossus and mylohyoid muscles enters the genioglossus muscle and opens into mouth just lateral to lingual frenulum.</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 CN XII inferior to the duct and lingual nerve is superior to the duct.</a:t>
            </a:r>
            <a:endParaRPr sz="800">
              <a:solidFill>
                <a:srgbClr val="38761D"/>
              </a:solidFill>
            </a:endParaRPr>
          </a:p>
          <a:p>
            <a:pPr indent="0" lvl="0" marL="0" rtl="0" algn="l">
              <a:lnSpc>
                <a:spcPct val="100000"/>
              </a:lnSpc>
              <a:spcBef>
                <a:spcPts val="0"/>
              </a:spcBef>
              <a:spcAft>
                <a:spcPts val="0"/>
              </a:spcAft>
              <a:buNone/>
            </a:pPr>
            <a:r>
              <a:rPr b="1" lang="ar" sz="800">
                <a:solidFill>
                  <a:srgbClr val="666666"/>
                </a:solidFill>
                <a:highlight>
                  <a:srgbClr val="FFFFFF"/>
                </a:highlight>
              </a:rPr>
              <a:t>Sublingual glands:</a:t>
            </a:r>
            <a:endParaRPr b="1" sz="800">
              <a:solidFill>
                <a:srgbClr val="666666"/>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 Mucous secreting.</a:t>
            </a:r>
            <a:endParaRPr sz="800">
              <a:solidFill>
                <a:srgbClr val="38761D"/>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 Just below the floor of mouth mucosa.</a:t>
            </a:r>
            <a:endParaRPr sz="800">
              <a:solidFill>
                <a:srgbClr val="38761D"/>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 Bordered by genioglossus/hyoglossus medially, mandible laterally, and mylohyoid inferiorly.</a:t>
            </a:r>
            <a:endParaRPr sz="800">
              <a:solidFill>
                <a:srgbClr val="38761D"/>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 Wharton’s duct and lingual n. travel b/w SL</a:t>
            </a:r>
            <a:endParaRPr sz="800">
              <a:solidFill>
                <a:srgbClr val="38761D"/>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gland and genioglossus muscle.</a:t>
            </a:r>
            <a:endParaRPr sz="800">
              <a:solidFill>
                <a:srgbClr val="38761D"/>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 No </a:t>
            </a:r>
            <a:r>
              <a:rPr lang="ar" sz="800">
                <a:solidFill>
                  <a:srgbClr val="38761D"/>
                </a:solidFill>
                <a:highlight>
                  <a:srgbClr val="FFFFFF"/>
                </a:highlight>
              </a:rPr>
              <a:t>facial</a:t>
            </a:r>
            <a:r>
              <a:rPr lang="ar" sz="800">
                <a:solidFill>
                  <a:srgbClr val="38761D"/>
                </a:solidFill>
                <a:highlight>
                  <a:srgbClr val="FFFFFF"/>
                </a:highlight>
              </a:rPr>
              <a:t> capsule.</a:t>
            </a:r>
            <a:endParaRPr sz="800">
              <a:solidFill>
                <a:srgbClr val="38761D"/>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Ducts of Rivinus (~10) along the superior aspect of the gland open into the mouth along sublingual fold in the floor of mouth.</a:t>
            </a:r>
            <a:endParaRPr sz="800">
              <a:solidFill>
                <a:srgbClr val="38761D"/>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 Innervated by the PNS/SNS systems in the same way as the SM gland.</a:t>
            </a:r>
            <a:endParaRPr sz="800">
              <a:solidFill>
                <a:srgbClr val="38761D"/>
              </a:solidFill>
              <a:highlight>
                <a:srgbClr val="FFFFFF"/>
              </a:highlight>
            </a:endParaRPr>
          </a:p>
          <a:p>
            <a:pPr indent="0" lvl="0" marL="0" rtl="0" algn="l">
              <a:lnSpc>
                <a:spcPct val="100000"/>
              </a:lnSpc>
              <a:spcBef>
                <a:spcPts val="0"/>
              </a:spcBef>
              <a:spcAft>
                <a:spcPts val="0"/>
              </a:spcAft>
              <a:buNone/>
            </a:pPr>
            <a:r>
              <a:t/>
            </a:r>
            <a:endParaRPr sz="1000">
              <a:highlight>
                <a:srgbClr val="FFFFFF"/>
              </a:highlight>
            </a:endParaRPr>
          </a:p>
          <a:p>
            <a:pPr indent="0" lvl="0" marL="0" rtl="0" algn="l">
              <a:lnSpc>
                <a:spcPct val="100000"/>
              </a:lnSpc>
              <a:spcBef>
                <a:spcPts val="0"/>
              </a:spcBef>
              <a:spcAft>
                <a:spcPts val="0"/>
              </a:spcAft>
              <a:buClr>
                <a:schemeClr val="dk1"/>
              </a:buClr>
              <a:buSzPts val="1100"/>
              <a:buFont typeface="Arial"/>
              <a:buNone/>
            </a:pPr>
            <a:r>
              <a:t/>
            </a:r>
            <a:endParaRPr sz="800">
              <a:latin typeface="Times New Roman"/>
              <a:ea typeface="Times New Roman"/>
              <a:cs typeface="Times New Roman"/>
              <a:sym typeface="Times New Roman"/>
            </a:endParaRPr>
          </a:p>
        </p:txBody>
      </p:sp>
      <p:sp>
        <p:nvSpPr>
          <p:cNvPr id="242" name="Google Shape;242;p29"/>
          <p:cNvSpPr/>
          <p:nvPr/>
        </p:nvSpPr>
        <p:spPr>
          <a:xfrm flipH="1">
            <a:off x="0" y="0"/>
            <a:ext cx="1570500" cy="339300"/>
          </a:xfrm>
          <a:prstGeom prst="round1Rect">
            <a:avLst>
              <a:gd fmla="val 16667" name="adj"/>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latin typeface="Times New Roman"/>
                <a:ea typeface="Times New Roman"/>
                <a:cs typeface="Times New Roman"/>
                <a:sym typeface="Times New Roman"/>
              </a:rPr>
              <a:t>Salivary Glands</a:t>
            </a:r>
            <a:r>
              <a:rPr b="1" lang="ar" sz="1200">
                <a:latin typeface="Times New Roman"/>
                <a:ea typeface="Times New Roman"/>
                <a:cs typeface="Times New Roman"/>
                <a:sym typeface="Times New Roman"/>
              </a:rPr>
              <a:t>:</a:t>
            </a:r>
            <a:endParaRPr b="1" sz="1200">
              <a:latin typeface="Times New Roman"/>
              <a:ea typeface="Times New Roman"/>
              <a:cs typeface="Times New Roman"/>
              <a:sym typeface="Times New Roman"/>
            </a:endParaRPr>
          </a:p>
        </p:txBody>
      </p:sp>
      <p:pic>
        <p:nvPicPr>
          <p:cNvPr id="243" name="Google Shape;243;p29"/>
          <p:cNvPicPr preferRelativeResize="0"/>
          <p:nvPr/>
        </p:nvPicPr>
        <p:blipFill>
          <a:blip r:embed="rId4">
            <a:alphaModFix/>
          </a:blip>
          <a:stretch>
            <a:fillRect/>
          </a:stretch>
        </p:blipFill>
        <p:spPr>
          <a:xfrm>
            <a:off x="575750" y="339300"/>
            <a:ext cx="3663051" cy="15395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0"/>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sp>
        <p:nvSpPr>
          <p:cNvPr id="249" name="Google Shape;249;p30"/>
          <p:cNvSpPr txBox="1"/>
          <p:nvPr/>
        </p:nvSpPr>
        <p:spPr>
          <a:xfrm>
            <a:off x="527936" y="589675"/>
            <a:ext cx="3475200" cy="378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solidFill>
                  <a:schemeClr val="dk1"/>
                </a:solidFill>
                <a:highlight>
                  <a:schemeClr val="lt1"/>
                </a:highlight>
              </a:rPr>
              <a:t>Minor salivary glands:</a:t>
            </a:r>
            <a:endParaRPr b="1" sz="1000">
              <a:solidFill>
                <a:schemeClr val="dk1"/>
              </a:solidFill>
              <a:highlight>
                <a:schemeClr val="lt1"/>
              </a:highlight>
            </a:endParaRPr>
          </a:p>
          <a:p>
            <a:pPr indent="0" lvl="0" marL="0" rtl="0" algn="l">
              <a:spcBef>
                <a:spcPts val="0"/>
              </a:spcBef>
              <a:spcAft>
                <a:spcPts val="0"/>
              </a:spcAft>
              <a:buNone/>
            </a:pPr>
            <a:r>
              <a:rPr lang="ar" sz="1000">
                <a:solidFill>
                  <a:schemeClr val="dk1"/>
                </a:solidFill>
                <a:highlight>
                  <a:schemeClr val="lt1"/>
                </a:highlight>
              </a:rPr>
              <a:t>• Either mucous serious or both        • 600-1000 /person</a:t>
            </a:r>
            <a:endParaRPr sz="1000">
              <a:solidFill>
                <a:schemeClr val="dk1"/>
              </a:solidFill>
              <a:highlight>
                <a:schemeClr val="lt1"/>
              </a:highlight>
            </a:endParaRPr>
          </a:p>
          <a:p>
            <a:pPr indent="0" lvl="0" marL="0" rtl="0" algn="l">
              <a:spcBef>
                <a:spcPts val="0"/>
              </a:spcBef>
              <a:spcAft>
                <a:spcPts val="0"/>
              </a:spcAft>
              <a:buNone/>
            </a:pPr>
            <a:r>
              <a:rPr lang="ar" sz="1000">
                <a:solidFill>
                  <a:schemeClr val="dk1"/>
                </a:solidFill>
                <a:highlight>
                  <a:schemeClr val="lt1"/>
                </a:highlight>
              </a:rPr>
              <a:t>• Each gland has its own duct</a:t>
            </a:r>
            <a:endParaRPr sz="1000">
              <a:solidFill>
                <a:schemeClr val="dk1"/>
              </a:solidFill>
              <a:highlight>
                <a:schemeClr val="lt1"/>
              </a:highlight>
            </a:endParaRPr>
          </a:p>
          <a:p>
            <a:pPr indent="0" lvl="0" marL="0" rtl="0" algn="l">
              <a:spcBef>
                <a:spcPts val="0"/>
              </a:spcBef>
              <a:spcAft>
                <a:spcPts val="0"/>
              </a:spcAft>
              <a:buNone/>
            </a:pPr>
            <a:r>
              <a:rPr lang="ar" sz="1000">
                <a:solidFill>
                  <a:schemeClr val="dk1"/>
                </a:solidFill>
                <a:highlight>
                  <a:schemeClr val="lt1"/>
                </a:highlight>
              </a:rPr>
              <a:t>• Found most commonly in buccal, labial, palatal, and lingual regions</a:t>
            </a:r>
            <a:endParaRPr sz="1000">
              <a:solidFill>
                <a:schemeClr val="dk1"/>
              </a:solidFill>
              <a:highlight>
                <a:schemeClr val="lt1"/>
              </a:highlight>
            </a:endParaRPr>
          </a:p>
          <a:p>
            <a:pPr indent="0" lvl="0" marL="0" rtl="0" algn="l">
              <a:spcBef>
                <a:spcPts val="0"/>
              </a:spcBef>
              <a:spcAft>
                <a:spcPts val="0"/>
              </a:spcAft>
              <a:buNone/>
            </a:pPr>
            <a:r>
              <a:rPr b="1" lang="ar" sz="800">
                <a:solidFill>
                  <a:srgbClr val="AEAAAA"/>
                </a:solidFill>
                <a:highlight>
                  <a:schemeClr val="lt1"/>
                </a:highlight>
              </a:rPr>
              <a:t>Role of saliva:</a:t>
            </a:r>
            <a:endParaRPr b="1" sz="800">
              <a:solidFill>
                <a:srgbClr val="AEAAAA"/>
              </a:solidFill>
              <a:highlight>
                <a:schemeClr val="lt1"/>
              </a:highlight>
            </a:endParaRPr>
          </a:p>
          <a:p>
            <a:pPr indent="-279400" lvl="0" marL="457200" rtl="0" algn="l">
              <a:spcBef>
                <a:spcPts val="0"/>
              </a:spcBef>
              <a:spcAft>
                <a:spcPts val="0"/>
              </a:spcAft>
              <a:buClr>
                <a:srgbClr val="767171"/>
              </a:buClr>
              <a:buSzPts val="800"/>
              <a:buChar char="●"/>
            </a:pPr>
            <a:r>
              <a:rPr lang="ar" sz="800">
                <a:solidFill>
                  <a:srgbClr val="AEAAAA"/>
                </a:solidFill>
                <a:highlight>
                  <a:schemeClr val="lt1"/>
                </a:highlight>
              </a:rPr>
              <a:t>Lubricates</a:t>
            </a:r>
            <a:endParaRPr sz="800">
              <a:solidFill>
                <a:srgbClr val="AEAAAA"/>
              </a:solidFill>
              <a:highlight>
                <a:schemeClr val="lt1"/>
              </a:highlight>
            </a:endParaRPr>
          </a:p>
          <a:p>
            <a:pPr indent="-279400" lvl="0" marL="457200" rtl="0" algn="l">
              <a:spcBef>
                <a:spcPts val="0"/>
              </a:spcBef>
              <a:spcAft>
                <a:spcPts val="0"/>
              </a:spcAft>
              <a:buClr>
                <a:srgbClr val="767171"/>
              </a:buClr>
              <a:buSzPts val="800"/>
              <a:buChar char="●"/>
            </a:pPr>
            <a:r>
              <a:rPr lang="ar" sz="800">
                <a:solidFill>
                  <a:srgbClr val="AEAAAA"/>
                </a:solidFill>
                <a:highlight>
                  <a:schemeClr val="lt1"/>
                </a:highlight>
              </a:rPr>
              <a:t>Moistens, help with mastication</a:t>
            </a:r>
            <a:endParaRPr sz="800">
              <a:solidFill>
                <a:srgbClr val="AEAAAA"/>
              </a:solidFill>
              <a:highlight>
                <a:schemeClr val="lt1"/>
              </a:highlight>
            </a:endParaRPr>
          </a:p>
          <a:p>
            <a:pPr indent="-279400" lvl="0" marL="457200" rtl="0" algn="l">
              <a:spcBef>
                <a:spcPts val="0"/>
              </a:spcBef>
              <a:spcAft>
                <a:spcPts val="0"/>
              </a:spcAft>
              <a:buClr>
                <a:srgbClr val="767171"/>
              </a:buClr>
              <a:buSzPts val="800"/>
              <a:buChar char="●"/>
            </a:pPr>
            <a:r>
              <a:rPr lang="ar" sz="800">
                <a:solidFill>
                  <a:srgbClr val="AEAAAA"/>
                </a:solidFill>
                <a:highlight>
                  <a:schemeClr val="lt1"/>
                </a:highlight>
              </a:rPr>
              <a:t>Cools hot food</a:t>
            </a:r>
            <a:endParaRPr sz="800">
              <a:solidFill>
                <a:srgbClr val="AEAAAA"/>
              </a:solidFill>
              <a:highlight>
                <a:schemeClr val="lt1"/>
              </a:highlight>
            </a:endParaRPr>
          </a:p>
          <a:p>
            <a:pPr indent="-279400" lvl="0" marL="457200" rtl="0" algn="l">
              <a:spcBef>
                <a:spcPts val="0"/>
              </a:spcBef>
              <a:spcAft>
                <a:spcPts val="0"/>
              </a:spcAft>
              <a:buClr>
                <a:srgbClr val="767171"/>
              </a:buClr>
              <a:buSzPts val="800"/>
              <a:buChar char="●"/>
            </a:pPr>
            <a:r>
              <a:rPr lang="ar" sz="800">
                <a:solidFill>
                  <a:srgbClr val="AEAAAA"/>
                </a:solidFill>
                <a:highlight>
                  <a:schemeClr val="lt1"/>
                </a:highlight>
              </a:rPr>
              <a:t>Buffers chemicals</a:t>
            </a:r>
            <a:endParaRPr sz="800">
              <a:solidFill>
                <a:srgbClr val="AEAAAA"/>
              </a:solidFill>
              <a:highlight>
                <a:schemeClr val="lt1"/>
              </a:highlight>
            </a:endParaRPr>
          </a:p>
          <a:p>
            <a:pPr indent="-279400" lvl="0" marL="457200" rtl="0" algn="l">
              <a:spcBef>
                <a:spcPts val="0"/>
              </a:spcBef>
              <a:spcAft>
                <a:spcPts val="0"/>
              </a:spcAft>
              <a:buClr>
                <a:srgbClr val="767171"/>
              </a:buClr>
              <a:buSzPts val="800"/>
              <a:buChar char="●"/>
            </a:pPr>
            <a:r>
              <a:rPr lang="ar" sz="800">
                <a:solidFill>
                  <a:srgbClr val="AEAAAA"/>
                </a:solidFill>
                <a:highlight>
                  <a:schemeClr val="lt1"/>
                </a:highlight>
              </a:rPr>
              <a:t>Cleans the mouth (lavage)</a:t>
            </a:r>
            <a:endParaRPr sz="800">
              <a:solidFill>
                <a:srgbClr val="AEAAAA"/>
              </a:solidFill>
              <a:highlight>
                <a:schemeClr val="lt1"/>
              </a:highlight>
            </a:endParaRPr>
          </a:p>
          <a:p>
            <a:pPr indent="-279400" lvl="0" marL="457200" rtl="0" algn="l">
              <a:spcBef>
                <a:spcPts val="0"/>
              </a:spcBef>
              <a:spcAft>
                <a:spcPts val="0"/>
              </a:spcAft>
              <a:buClr>
                <a:srgbClr val="767171"/>
              </a:buClr>
              <a:buSzPts val="800"/>
              <a:buChar char="●"/>
            </a:pPr>
            <a:r>
              <a:rPr lang="ar" sz="800">
                <a:solidFill>
                  <a:srgbClr val="AEAAAA"/>
                </a:solidFill>
                <a:highlight>
                  <a:schemeClr val="lt1"/>
                </a:highlight>
              </a:rPr>
              <a:t>Protects mucosa</a:t>
            </a:r>
            <a:endParaRPr sz="800">
              <a:solidFill>
                <a:srgbClr val="AEAAAA"/>
              </a:solidFill>
              <a:highlight>
                <a:schemeClr val="lt1"/>
              </a:highlight>
            </a:endParaRPr>
          </a:p>
          <a:p>
            <a:pPr indent="-279400" lvl="0" marL="457200" rtl="0" algn="l">
              <a:spcBef>
                <a:spcPts val="0"/>
              </a:spcBef>
              <a:spcAft>
                <a:spcPts val="0"/>
              </a:spcAft>
              <a:buClr>
                <a:srgbClr val="767171"/>
              </a:buClr>
              <a:buSzPts val="800"/>
              <a:buChar char="●"/>
            </a:pPr>
            <a:r>
              <a:rPr lang="ar" sz="800">
                <a:solidFill>
                  <a:srgbClr val="AEAAAA"/>
                </a:solidFill>
                <a:highlight>
                  <a:schemeClr val="lt1"/>
                </a:highlight>
              </a:rPr>
              <a:t>Prevent dental caries</a:t>
            </a:r>
            <a:endParaRPr sz="800">
              <a:solidFill>
                <a:srgbClr val="AEAAAA"/>
              </a:solidFill>
              <a:highlight>
                <a:schemeClr val="lt1"/>
              </a:highlight>
            </a:endParaRPr>
          </a:p>
          <a:p>
            <a:pPr indent="-279400" lvl="0" marL="457200" rtl="0" algn="l">
              <a:spcBef>
                <a:spcPts val="0"/>
              </a:spcBef>
              <a:spcAft>
                <a:spcPts val="0"/>
              </a:spcAft>
              <a:buClr>
                <a:srgbClr val="767171"/>
              </a:buClr>
              <a:buSzPts val="800"/>
              <a:buChar char="●"/>
            </a:pPr>
            <a:r>
              <a:rPr lang="ar" sz="800">
                <a:solidFill>
                  <a:srgbClr val="AEAAAA"/>
                </a:solidFill>
                <a:highlight>
                  <a:schemeClr val="lt1"/>
                </a:highlight>
              </a:rPr>
              <a:t>Antibacterial (lysozyme, IgA, peroxidase)</a:t>
            </a:r>
            <a:endParaRPr sz="800">
              <a:solidFill>
                <a:srgbClr val="AEAAAA"/>
              </a:solidFill>
              <a:highlight>
                <a:schemeClr val="lt1"/>
              </a:highlight>
            </a:endParaRPr>
          </a:p>
          <a:p>
            <a:pPr indent="-279400" lvl="0" marL="457200" rtl="0" algn="l">
              <a:spcBef>
                <a:spcPts val="0"/>
              </a:spcBef>
              <a:spcAft>
                <a:spcPts val="0"/>
              </a:spcAft>
              <a:buClr>
                <a:srgbClr val="767171"/>
              </a:buClr>
              <a:buSzPts val="800"/>
              <a:buChar char="●"/>
            </a:pPr>
            <a:r>
              <a:rPr lang="ar" sz="800">
                <a:solidFill>
                  <a:srgbClr val="AEAAAA"/>
                </a:solidFill>
                <a:highlight>
                  <a:schemeClr val="lt1"/>
                </a:highlight>
              </a:rPr>
              <a:t>Homeostasis</a:t>
            </a:r>
            <a:endParaRPr sz="800">
              <a:solidFill>
                <a:srgbClr val="AEAAAA"/>
              </a:solidFill>
              <a:highlight>
                <a:schemeClr val="lt1"/>
              </a:highlight>
            </a:endParaRPr>
          </a:p>
          <a:p>
            <a:pPr indent="0" lvl="0" marL="0" rtl="0" algn="l">
              <a:spcBef>
                <a:spcPts val="0"/>
              </a:spcBef>
              <a:spcAft>
                <a:spcPts val="0"/>
              </a:spcAft>
              <a:buNone/>
            </a:pPr>
            <a:r>
              <a:rPr b="1" lang="ar" sz="1000">
                <a:solidFill>
                  <a:schemeClr val="dk1"/>
                </a:solidFill>
                <a:highlight>
                  <a:schemeClr val="lt1"/>
                </a:highlight>
              </a:rPr>
              <a:t>Salivary flow rates</a:t>
            </a:r>
            <a:br>
              <a:rPr b="1" lang="ar" sz="1000">
                <a:solidFill>
                  <a:schemeClr val="dk1"/>
                </a:solidFill>
                <a:highlight>
                  <a:schemeClr val="lt1"/>
                </a:highlight>
              </a:rPr>
            </a:br>
            <a:r>
              <a:rPr lang="ar" sz="1000">
                <a:solidFill>
                  <a:schemeClr val="dk1"/>
                </a:solidFill>
                <a:highlight>
                  <a:schemeClr val="lt1"/>
                </a:highlight>
              </a:rPr>
              <a:t>• ~1000-1500 ml/24 hrs, or 1 ml/min.</a:t>
            </a:r>
            <a:br>
              <a:rPr lang="ar" sz="1000">
                <a:solidFill>
                  <a:schemeClr val="dk1"/>
                </a:solidFill>
                <a:highlight>
                  <a:schemeClr val="lt1"/>
                </a:highlight>
              </a:rPr>
            </a:br>
            <a:r>
              <a:rPr lang="ar" sz="1000">
                <a:solidFill>
                  <a:schemeClr val="dk1"/>
                </a:solidFill>
                <a:highlight>
                  <a:schemeClr val="lt1"/>
                </a:highlight>
              </a:rPr>
              <a:t>• Unstimulated 69% of flow from SM gland, 26% parotid, 5% SL.</a:t>
            </a:r>
            <a:br>
              <a:rPr lang="ar" sz="1000">
                <a:solidFill>
                  <a:schemeClr val="dk1"/>
                </a:solidFill>
                <a:highlight>
                  <a:schemeClr val="lt1"/>
                </a:highlight>
              </a:rPr>
            </a:br>
            <a:r>
              <a:rPr lang="ar" sz="1000">
                <a:solidFill>
                  <a:schemeClr val="dk1"/>
                </a:solidFill>
                <a:highlight>
                  <a:schemeClr val="lt1"/>
                </a:highlight>
              </a:rPr>
              <a:t>• Stimulated parotid and SM.</a:t>
            </a:r>
            <a:br>
              <a:rPr lang="ar" sz="1000">
                <a:solidFill>
                  <a:schemeClr val="dk1"/>
                </a:solidFill>
                <a:highlight>
                  <a:schemeClr val="lt1"/>
                </a:highlight>
              </a:rPr>
            </a:br>
            <a:r>
              <a:rPr lang="ar" sz="1000">
                <a:solidFill>
                  <a:schemeClr val="dk1"/>
                </a:solidFill>
                <a:highlight>
                  <a:schemeClr val="lt1"/>
                </a:highlight>
              </a:rPr>
              <a:t>• Minor glands independent of stimulation usually account for 7-8% total flow.</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3" name="Shape 253"/>
        <p:cNvGrpSpPr/>
        <p:nvPr/>
      </p:nvGrpSpPr>
      <p:grpSpPr>
        <a:xfrm>
          <a:off x="0" y="0"/>
          <a:ext cx="0" cy="0"/>
          <a:chOff x="0" y="0"/>
          <a:chExt cx="0" cy="0"/>
        </a:xfrm>
      </p:grpSpPr>
      <p:sp>
        <p:nvSpPr>
          <p:cNvPr id="254" name="Google Shape;254;p31"/>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255" name="Google Shape;255;p31"/>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1"/>
          <p:cNvSpPr txBox="1"/>
          <p:nvPr/>
        </p:nvSpPr>
        <p:spPr>
          <a:xfrm>
            <a:off x="49050" y="483656"/>
            <a:ext cx="4664400" cy="660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ar" sz="1000"/>
              <a:t>Acute Suppurative Sialoadentitis:</a:t>
            </a:r>
            <a:endParaRPr b="1" sz="1000"/>
          </a:p>
          <a:p>
            <a:pPr indent="-292100" lvl="0" marL="457200" rtl="0" algn="l">
              <a:lnSpc>
                <a:spcPct val="100000"/>
              </a:lnSpc>
              <a:spcBef>
                <a:spcPts val="0"/>
              </a:spcBef>
              <a:spcAft>
                <a:spcPts val="0"/>
              </a:spcAft>
              <a:buClr>
                <a:srgbClr val="000000"/>
              </a:buClr>
              <a:buSzPts val="1000"/>
              <a:buChar char="●"/>
            </a:pPr>
            <a:r>
              <a:rPr lang="ar" sz="1000"/>
              <a:t>“Surgical parotitis”, “Surgical mumps” </a:t>
            </a:r>
            <a:r>
              <a:rPr lang="ar" sz="1000">
                <a:solidFill>
                  <a:srgbClr val="38761D"/>
                </a:solidFill>
              </a:rPr>
              <a:t>&gt; Other names</a:t>
            </a:r>
            <a:endParaRPr sz="1000">
              <a:solidFill>
                <a:srgbClr val="38761D"/>
              </a:solidFill>
            </a:endParaRPr>
          </a:p>
          <a:p>
            <a:pPr indent="-292100" lvl="0" marL="457200" rtl="0" algn="l">
              <a:lnSpc>
                <a:spcPct val="100000"/>
              </a:lnSpc>
              <a:spcBef>
                <a:spcPts val="0"/>
              </a:spcBef>
              <a:spcAft>
                <a:spcPts val="0"/>
              </a:spcAft>
              <a:buClr>
                <a:srgbClr val="000000"/>
              </a:buClr>
              <a:buSzPts val="1000"/>
              <a:buChar char="●"/>
            </a:pPr>
            <a:r>
              <a:rPr lang="ar" sz="1000"/>
              <a:t>Retrograde migration of bacteria from the oral cavity</a:t>
            </a:r>
            <a:endParaRPr sz="1000"/>
          </a:p>
          <a:p>
            <a:pPr indent="-292100" lvl="0" marL="457200" rtl="0" algn="l">
              <a:lnSpc>
                <a:spcPct val="100000"/>
              </a:lnSpc>
              <a:spcBef>
                <a:spcPts val="0"/>
              </a:spcBef>
              <a:spcAft>
                <a:spcPts val="0"/>
              </a:spcAft>
              <a:buClr>
                <a:srgbClr val="000000"/>
              </a:buClr>
              <a:buSzPts val="1000"/>
              <a:buChar char="●"/>
            </a:pPr>
            <a:r>
              <a:rPr lang="ar" sz="1000"/>
              <a:t>Parotid gland most frequently involved</a:t>
            </a:r>
            <a:endParaRPr sz="1000"/>
          </a:p>
          <a:p>
            <a:pPr indent="0" lvl="0" marL="0" rtl="0" algn="l">
              <a:lnSpc>
                <a:spcPct val="150000"/>
              </a:lnSpc>
              <a:spcBef>
                <a:spcPts val="0"/>
              </a:spcBef>
              <a:spcAft>
                <a:spcPts val="0"/>
              </a:spcAft>
              <a:buClr>
                <a:schemeClr val="dk1"/>
              </a:buClr>
              <a:buSzPts val="1100"/>
              <a:buFont typeface="Arial"/>
              <a:buNone/>
            </a:pPr>
            <a:r>
              <a:rPr lang="ar" sz="1000"/>
              <a:t>             – Inferior bacteriostatic properties</a:t>
            </a:r>
            <a:endParaRPr sz="1000"/>
          </a:p>
          <a:p>
            <a:pPr indent="0" lvl="0" marL="0" rtl="0" algn="l">
              <a:lnSpc>
                <a:spcPct val="150000"/>
              </a:lnSpc>
              <a:spcBef>
                <a:spcPts val="0"/>
              </a:spcBef>
              <a:spcAft>
                <a:spcPts val="0"/>
              </a:spcAft>
              <a:buNone/>
            </a:pPr>
            <a:r>
              <a:rPr b="1" i="1" lang="ar" sz="1000"/>
              <a:t>Symptoms of Acute infections:</a:t>
            </a:r>
            <a:endParaRPr b="1" i="1" sz="1000"/>
          </a:p>
          <a:p>
            <a:pPr indent="0" lvl="0" marL="0" rtl="0" algn="l">
              <a:lnSpc>
                <a:spcPct val="100000"/>
              </a:lnSpc>
              <a:spcBef>
                <a:spcPts val="0"/>
              </a:spcBef>
              <a:spcAft>
                <a:spcPts val="0"/>
              </a:spcAft>
              <a:buClr>
                <a:schemeClr val="dk1"/>
              </a:buClr>
              <a:buSzPts val="1100"/>
              <a:buFont typeface="Arial"/>
              <a:buNone/>
            </a:pPr>
            <a:r>
              <a:rPr lang="ar" sz="1000"/>
              <a:t>•Rapid onset of pain, swelling, induration</a:t>
            </a:r>
            <a:endParaRPr sz="1000"/>
          </a:p>
          <a:p>
            <a:pPr indent="0" lvl="0" marL="0" rtl="0" algn="l">
              <a:lnSpc>
                <a:spcPct val="100000"/>
              </a:lnSpc>
              <a:spcBef>
                <a:spcPts val="0"/>
              </a:spcBef>
              <a:spcAft>
                <a:spcPts val="0"/>
              </a:spcAft>
              <a:buClr>
                <a:schemeClr val="dk1"/>
              </a:buClr>
              <a:buSzPts val="1100"/>
              <a:buFont typeface="Arial"/>
              <a:buNone/>
            </a:pPr>
            <a:r>
              <a:rPr lang="ar" sz="1000"/>
              <a:t>•Fever, chills, malaise</a:t>
            </a:r>
            <a:endParaRPr sz="1000"/>
          </a:p>
          <a:p>
            <a:pPr indent="0" lvl="0" marL="0" rtl="0" algn="l">
              <a:lnSpc>
                <a:spcPct val="100000"/>
              </a:lnSpc>
              <a:spcBef>
                <a:spcPts val="0"/>
              </a:spcBef>
              <a:spcAft>
                <a:spcPts val="0"/>
              </a:spcAft>
              <a:buClr>
                <a:schemeClr val="dk1"/>
              </a:buClr>
              <a:buSzPts val="1100"/>
              <a:buFont typeface="Arial"/>
              <a:buNone/>
            </a:pPr>
            <a:r>
              <a:rPr lang="ar" sz="1000"/>
              <a:t>•Increased WBC count</a:t>
            </a:r>
            <a:endParaRPr sz="1000"/>
          </a:p>
          <a:p>
            <a:pPr indent="0" lvl="0" marL="0" rtl="0" algn="l">
              <a:lnSpc>
                <a:spcPct val="100000"/>
              </a:lnSpc>
              <a:spcBef>
                <a:spcPts val="0"/>
              </a:spcBef>
              <a:spcAft>
                <a:spcPts val="0"/>
              </a:spcAft>
              <a:buClr>
                <a:schemeClr val="dk1"/>
              </a:buClr>
              <a:buSzPts val="1100"/>
              <a:buFont typeface="Arial"/>
              <a:buNone/>
            </a:pPr>
            <a:r>
              <a:rPr lang="ar" sz="1000"/>
              <a:t>•Suppurative discharge from the gland</a:t>
            </a:r>
            <a:endParaRPr sz="1000"/>
          </a:p>
          <a:p>
            <a:pPr indent="0" lvl="0" marL="0" rtl="0" algn="l">
              <a:lnSpc>
                <a:spcPct val="100000"/>
              </a:lnSpc>
              <a:spcBef>
                <a:spcPts val="0"/>
              </a:spcBef>
              <a:spcAft>
                <a:spcPts val="0"/>
              </a:spcAft>
              <a:buClr>
                <a:schemeClr val="dk1"/>
              </a:buClr>
              <a:buSzPts val="1100"/>
              <a:buFont typeface="Arial"/>
              <a:buNone/>
            </a:pPr>
            <a:r>
              <a:rPr lang="ar" sz="1000"/>
              <a:t>•S. aureus</a:t>
            </a:r>
            <a:endParaRPr sz="1000"/>
          </a:p>
          <a:p>
            <a:pPr indent="0" lvl="0" marL="0" rtl="0" algn="l">
              <a:lnSpc>
                <a:spcPct val="100000"/>
              </a:lnSpc>
              <a:spcBef>
                <a:spcPts val="0"/>
              </a:spcBef>
              <a:spcAft>
                <a:spcPts val="0"/>
              </a:spcAft>
              <a:buClr>
                <a:schemeClr val="dk1"/>
              </a:buClr>
              <a:buSzPts val="1100"/>
              <a:buFont typeface="Arial"/>
              <a:buNone/>
            </a:pPr>
            <a:r>
              <a:rPr b="1" lang="ar" sz="800">
                <a:solidFill>
                  <a:srgbClr val="666666"/>
                </a:solidFill>
              </a:rPr>
              <a:t>Pathogenesis of Acute infections:</a:t>
            </a:r>
            <a:endParaRPr b="1" sz="800">
              <a:solidFill>
                <a:srgbClr val="666666"/>
              </a:solidFill>
            </a:endParaRPr>
          </a:p>
          <a:p>
            <a:pPr indent="-279400" lvl="0" marL="457200" rtl="0" algn="l">
              <a:lnSpc>
                <a:spcPct val="100000"/>
              </a:lnSpc>
              <a:spcBef>
                <a:spcPts val="0"/>
              </a:spcBef>
              <a:spcAft>
                <a:spcPts val="0"/>
              </a:spcAft>
              <a:buClr>
                <a:srgbClr val="999999"/>
              </a:buClr>
              <a:buSzPts val="800"/>
              <a:buChar char="●"/>
            </a:pPr>
            <a:r>
              <a:rPr lang="ar" sz="800">
                <a:solidFill>
                  <a:srgbClr val="999999"/>
                </a:solidFill>
              </a:rPr>
              <a:t>Stasis permits retrograde flow</a:t>
            </a:r>
            <a:endParaRPr sz="800">
              <a:solidFill>
                <a:srgbClr val="999999"/>
              </a:solidFill>
            </a:endParaRPr>
          </a:p>
          <a:p>
            <a:pPr indent="-279400" lvl="0" marL="457200" rtl="0" algn="l">
              <a:lnSpc>
                <a:spcPct val="100000"/>
              </a:lnSpc>
              <a:spcBef>
                <a:spcPts val="0"/>
              </a:spcBef>
              <a:spcAft>
                <a:spcPts val="0"/>
              </a:spcAft>
              <a:buClr>
                <a:srgbClr val="999999"/>
              </a:buClr>
              <a:buSzPts val="800"/>
              <a:buChar char="●"/>
            </a:pPr>
            <a:r>
              <a:rPr lang="ar" sz="800">
                <a:solidFill>
                  <a:srgbClr val="999999"/>
                </a:solidFill>
              </a:rPr>
              <a:t>Compromised host resistance</a:t>
            </a:r>
            <a:endParaRPr sz="800">
              <a:solidFill>
                <a:srgbClr val="999999"/>
              </a:solidFill>
            </a:endParaRPr>
          </a:p>
          <a:p>
            <a:pPr indent="-279400" lvl="0" marL="457200" rtl="0" algn="l">
              <a:lnSpc>
                <a:spcPct val="100000"/>
              </a:lnSpc>
              <a:spcBef>
                <a:spcPts val="0"/>
              </a:spcBef>
              <a:spcAft>
                <a:spcPts val="0"/>
              </a:spcAft>
              <a:buClr>
                <a:srgbClr val="999999"/>
              </a:buClr>
              <a:buSzPts val="800"/>
              <a:buChar char="●"/>
            </a:pPr>
            <a:r>
              <a:rPr lang="ar" sz="800">
                <a:solidFill>
                  <a:srgbClr val="999999"/>
                </a:solidFill>
              </a:rPr>
              <a:t>Poor oral hygiene (increase oral bacteria)</a:t>
            </a:r>
            <a:endParaRPr sz="800">
              <a:solidFill>
                <a:srgbClr val="999999"/>
              </a:solidFill>
            </a:endParaRPr>
          </a:p>
          <a:p>
            <a:pPr indent="-279400" lvl="0" marL="457200" rtl="0" algn="l">
              <a:lnSpc>
                <a:spcPct val="100000"/>
              </a:lnSpc>
              <a:spcBef>
                <a:spcPts val="0"/>
              </a:spcBef>
              <a:spcAft>
                <a:spcPts val="0"/>
              </a:spcAft>
              <a:buClr>
                <a:srgbClr val="999999"/>
              </a:buClr>
              <a:buSzPts val="800"/>
              <a:buChar char="●"/>
            </a:pPr>
            <a:r>
              <a:rPr lang="ar" sz="800">
                <a:solidFill>
                  <a:srgbClr val="999999"/>
                </a:solidFill>
              </a:rPr>
              <a:t>Chronic disease or prolonged recovery</a:t>
            </a:r>
            <a:endParaRPr sz="800">
              <a:solidFill>
                <a:srgbClr val="999999"/>
              </a:solidFill>
            </a:endParaRPr>
          </a:p>
          <a:p>
            <a:pPr indent="-279400" lvl="0" marL="457200" rtl="0" algn="l">
              <a:lnSpc>
                <a:spcPct val="100000"/>
              </a:lnSpc>
              <a:spcBef>
                <a:spcPts val="0"/>
              </a:spcBef>
              <a:spcAft>
                <a:spcPts val="0"/>
              </a:spcAft>
              <a:buClr>
                <a:srgbClr val="999999"/>
              </a:buClr>
              <a:buSzPts val="800"/>
              <a:buChar char="●"/>
            </a:pPr>
            <a:r>
              <a:rPr lang="ar" sz="800">
                <a:solidFill>
                  <a:srgbClr val="999999"/>
                </a:solidFill>
              </a:rPr>
              <a:t>DEHYDRATION</a:t>
            </a:r>
            <a:endParaRPr sz="800">
              <a:solidFill>
                <a:srgbClr val="999999"/>
              </a:solidFill>
            </a:endParaRPr>
          </a:p>
          <a:p>
            <a:pPr indent="-279400" lvl="0" marL="457200" rtl="0" algn="l">
              <a:lnSpc>
                <a:spcPct val="100000"/>
              </a:lnSpc>
              <a:spcBef>
                <a:spcPts val="0"/>
              </a:spcBef>
              <a:spcAft>
                <a:spcPts val="0"/>
              </a:spcAft>
              <a:buClr>
                <a:srgbClr val="999999"/>
              </a:buClr>
              <a:buSzPts val="800"/>
              <a:buChar char="●"/>
            </a:pPr>
            <a:r>
              <a:rPr lang="ar" sz="800">
                <a:solidFill>
                  <a:srgbClr val="999999"/>
                </a:solidFill>
              </a:rPr>
              <a:t>Anticholinergics or diuretics</a:t>
            </a:r>
            <a:endParaRPr sz="800">
              <a:solidFill>
                <a:srgbClr val="999999"/>
              </a:solidFill>
            </a:endParaRPr>
          </a:p>
          <a:p>
            <a:pPr indent="-279400" lvl="0" marL="457200" rtl="0" algn="l">
              <a:lnSpc>
                <a:spcPct val="100000"/>
              </a:lnSpc>
              <a:spcBef>
                <a:spcPts val="0"/>
              </a:spcBef>
              <a:spcAft>
                <a:spcPts val="0"/>
              </a:spcAft>
              <a:buClr>
                <a:srgbClr val="999999"/>
              </a:buClr>
              <a:buSzPts val="800"/>
              <a:buChar char="●"/>
            </a:pPr>
            <a:r>
              <a:rPr lang="ar" sz="800">
                <a:solidFill>
                  <a:srgbClr val="999999"/>
                </a:solidFill>
              </a:rPr>
              <a:t>Anorexia reduces salivation</a:t>
            </a:r>
            <a:endParaRPr sz="800">
              <a:solidFill>
                <a:srgbClr val="999999"/>
              </a:solidFill>
            </a:endParaRPr>
          </a:p>
          <a:p>
            <a:pPr indent="-279400" lvl="0" marL="457200" rtl="0" algn="l">
              <a:lnSpc>
                <a:spcPct val="150000"/>
              </a:lnSpc>
              <a:spcBef>
                <a:spcPts val="0"/>
              </a:spcBef>
              <a:spcAft>
                <a:spcPts val="0"/>
              </a:spcAft>
              <a:buClr>
                <a:srgbClr val="999999"/>
              </a:buClr>
              <a:buSzPts val="800"/>
              <a:buChar char="●"/>
            </a:pPr>
            <a:r>
              <a:rPr lang="ar" sz="800">
                <a:solidFill>
                  <a:srgbClr val="999999"/>
                </a:solidFill>
              </a:rPr>
              <a:t>25% bilateral</a:t>
            </a:r>
            <a:endParaRPr sz="800">
              <a:solidFill>
                <a:srgbClr val="999999"/>
              </a:solidFill>
            </a:endParaRPr>
          </a:p>
          <a:p>
            <a:pPr indent="0" lvl="0" marL="0" rtl="0" algn="l">
              <a:lnSpc>
                <a:spcPct val="150000"/>
              </a:lnSpc>
              <a:spcBef>
                <a:spcPts val="0"/>
              </a:spcBef>
              <a:spcAft>
                <a:spcPts val="0"/>
              </a:spcAft>
              <a:buNone/>
            </a:pPr>
            <a:r>
              <a:rPr b="1" lang="ar" sz="1000">
                <a:solidFill>
                  <a:schemeClr val="dk1"/>
                </a:solidFill>
              </a:rPr>
              <a:t>Treatment::</a:t>
            </a:r>
            <a:endParaRPr b="1" sz="1000">
              <a:solidFill>
                <a:schemeClr val="dk1"/>
              </a:solidFill>
            </a:endParaRPr>
          </a:p>
          <a:p>
            <a:pPr indent="-292100" lvl="1" marL="914400" rtl="0" algn="l">
              <a:lnSpc>
                <a:spcPct val="100000"/>
              </a:lnSpc>
              <a:spcBef>
                <a:spcPts val="0"/>
              </a:spcBef>
              <a:spcAft>
                <a:spcPts val="0"/>
              </a:spcAft>
              <a:buClr>
                <a:schemeClr val="dk1"/>
              </a:buClr>
              <a:buSzPts val="1000"/>
              <a:buAutoNum type="alphaLcPeriod"/>
            </a:pPr>
            <a:r>
              <a:rPr lang="ar" sz="1000">
                <a:solidFill>
                  <a:schemeClr val="dk1"/>
                </a:solidFill>
              </a:rPr>
              <a:t>Antibiotics</a:t>
            </a:r>
            <a:endParaRPr sz="1000">
              <a:solidFill>
                <a:schemeClr val="dk1"/>
              </a:solidFill>
            </a:endParaRPr>
          </a:p>
          <a:p>
            <a:pPr indent="-292100" lvl="1" marL="914400" rtl="0" algn="l">
              <a:lnSpc>
                <a:spcPct val="100000"/>
              </a:lnSpc>
              <a:spcBef>
                <a:spcPts val="0"/>
              </a:spcBef>
              <a:spcAft>
                <a:spcPts val="0"/>
              </a:spcAft>
              <a:buClr>
                <a:schemeClr val="dk1"/>
              </a:buClr>
              <a:buSzPts val="1000"/>
              <a:buAutoNum type="alphaLcPeriod"/>
            </a:pPr>
            <a:r>
              <a:rPr lang="ar" sz="1000">
                <a:solidFill>
                  <a:schemeClr val="dk1"/>
                </a:solidFill>
              </a:rPr>
              <a:t>Steroids</a:t>
            </a:r>
            <a:endParaRPr sz="1000">
              <a:solidFill>
                <a:schemeClr val="dk1"/>
              </a:solidFill>
            </a:endParaRPr>
          </a:p>
          <a:p>
            <a:pPr indent="-292100" lvl="1" marL="914400" rtl="0" algn="l">
              <a:lnSpc>
                <a:spcPct val="100000"/>
              </a:lnSpc>
              <a:spcBef>
                <a:spcPts val="0"/>
              </a:spcBef>
              <a:spcAft>
                <a:spcPts val="0"/>
              </a:spcAft>
              <a:buClr>
                <a:schemeClr val="dk1"/>
              </a:buClr>
              <a:buSzPts val="1000"/>
              <a:buAutoNum type="alphaLcPeriod"/>
            </a:pPr>
            <a:r>
              <a:rPr lang="ar" sz="1000">
                <a:solidFill>
                  <a:schemeClr val="dk1"/>
                </a:solidFill>
              </a:rPr>
              <a:t>Analgesics</a:t>
            </a:r>
            <a:endParaRPr sz="1000">
              <a:solidFill>
                <a:schemeClr val="dk1"/>
              </a:solidFill>
            </a:endParaRPr>
          </a:p>
          <a:p>
            <a:pPr indent="-292100" lvl="1" marL="914400" rtl="0" algn="l">
              <a:lnSpc>
                <a:spcPct val="100000"/>
              </a:lnSpc>
              <a:spcBef>
                <a:spcPts val="0"/>
              </a:spcBef>
              <a:spcAft>
                <a:spcPts val="0"/>
              </a:spcAft>
              <a:buClr>
                <a:schemeClr val="dk1"/>
              </a:buClr>
              <a:buSzPts val="1000"/>
              <a:buAutoNum type="alphaLcPeriod"/>
            </a:pPr>
            <a:r>
              <a:rPr lang="ar" sz="1000">
                <a:solidFill>
                  <a:schemeClr val="dk1"/>
                </a:solidFill>
              </a:rPr>
              <a:t>Local heat application</a:t>
            </a:r>
            <a:endParaRPr sz="1000">
              <a:solidFill>
                <a:schemeClr val="dk1"/>
              </a:solidFill>
            </a:endParaRPr>
          </a:p>
          <a:p>
            <a:pPr indent="-292100" lvl="1" marL="914400" rtl="0" algn="l">
              <a:lnSpc>
                <a:spcPct val="100000"/>
              </a:lnSpc>
              <a:spcBef>
                <a:spcPts val="0"/>
              </a:spcBef>
              <a:spcAft>
                <a:spcPts val="0"/>
              </a:spcAft>
              <a:buClr>
                <a:schemeClr val="dk1"/>
              </a:buClr>
              <a:buSzPts val="1000"/>
              <a:buAutoNum type="alphaLcPeriod"/>
            </a:pPr>
            <a:r>
              <a:rPr lang="ar" sz="1000">
                <a:solidFill>
                  <a:schemeClr val="dk1"/>
                </a:solidFill>
              </a:rPr>
              <a:t>Increased fluid intake</a:t>
            </a:r>
            <a:endParaRPr sz="1000">
              <a:solidFill>
                <a:schemeClr val="dk1"/>
              </a:solidFill>
            </a:endParaRPr>
          </a:p>
          <a:p>
            <a:pPr indent="-292100" lvl="1" marL="914400" rtl="0" algn="l">
              <a:lnSpc>
                <a:spcPct val="100000"/>
              </a:lnSpc>
              <a:spcBef>
                <a:spcPts val="0"/>
              </a:spcBef>
              <a:spcAft>
                <a:spcPts val="0"/>
              </a:spcAft>
              <a:buClr>
                <a:schemeClr val="dk1"/>
              </a:buClr>
              <a:buSzPts val="1000"/>
              <a:buAutoNum type="alphaLcPeriod"/>
            </a:pPr>
            <a:r>
              <a:rPr lang="ar" sz="1000">
                <a:solidFill>
                  <a:schemeClr val="dk1"/>
                </a:solidFill>
              </a:rPr>
              <a:t>Surgical treatment if no improvement </a:t>
            </a:r>
            <a:r>
              <a:rPr lang="ar" sz="1000">
                <a:solidFill>
                  <a:srgbClr val="38761D"/>
                </a:solidFill>
              </a:rPr>
              <a:t>within 48h</a:t>
            </a:r>
            <a:endParaRPr sz="1000">
              <a:solidFill>
                <a:srgbClr val="38761D"/>
              </a:solidFill>
            </a:endParaRPr>
          </a:p>
          <a:p>
            <a:pPr indent="-292100" lvl="1" marL="914400" rtl="0" algn="l">
              <a:lnSpc>
                <a:spcPct val="100000"/>
              </a:lnSpc>
              <a:spcBef>
                <a:spcPts val="0"/>
              </a:spcBef>
              <a:spcAft>
                <a:spcPts val="0"/>
              </a:spcAft>
              <a:buClr>
                <a:schemeClr val="dk1"/>
              </a:buClr>
              <a:buSzPts val="1000"/>
              <a:buAutoNum type="alphaLcPeriod"/>
            </a:pPr>
            <a:r>
              <a:rPr lang="ar" sz="1000">
                <a:solidFill>
                  <a:schemeClr val="dk1"/>
                </a:solidFill>
              </a:rPr>
              <a:t>CT or US to rule out abscess</a:t>
            </a:r>
            <a:endParaRPr sz="1000">
              <a:solidFill>
                <a:schemeClr val="dk1"/>
              </a:solidFill>
            </a:endParaRPr>
          </a:p>
          <a:p>
            <a:pPr indent="-292100" lvl="1" marL="914400" rtl="0" algn="l">
              <a:lnSpc>
                <a:spcPct val="100000"/>
              </a:lnSpc>
              <a:spcBef>
                <a:spcPts val="0"/>
              </a:spcBef>
              <a:spcAft>
                <a:spcPts val="0"/>
              </a:spcAft>
              <a:buClr>
                <a:schemeClr val="dk1"/>
              </a:buClr>
              <a:buSzPts val="1000"/>
              <a:buAutoNum type="alphaLcPeriod"/>
            </a:pPr>
            <a:r>
              <a:rPr lang="ar" sz="1000">
                <a:solidFill>
                  <a:schemeClr val="dk1"/>
                </a:solidFill>
              </a:rPr>
              <a:t>Sialogram C/I in acute phase</a:t>
            </a:r>
            <a:endParaRPr sz="1000">
              <a:solidFill>
                <a:schemeClr val="dk1"/>
              </a:solidFill>
            </a:endParaRPr>
          </a:p>
          <a:p>
            <a:pPr indent="0" lvl="0" marL="914400" rtl="0" algn="l">
              <a:lnSpc>
                <a:spcPct val="100000"/>
              </a:lnSpc>
              <a:spcBef>
                <a:spcPts val="0"/>
              </a:spcBef>
              <a:spcAft>
                <a:spcPts val="0"/>
              </a:spcAft>
              <a:buNone/>
            </a:pPr>
            <a:r>
              <a:t/>
            </a:r>
            <a:endParaRPr sz="1000">
              <a:solidFill>
                <a:schemeClr val="dk1"/>
              </a:solidFill>
            </a:endParaRPr>
          </a:p>
          <a:p>
            <a:pPr indent="0" lvl="0" marL="0" rtl="0" algn="l">
              <a:lnSpc>
                <a:spcPct val="100000"/>
              </a:lnSpc>
              <a:spcBef>
                <a:spcPts val="0"/>
              </a:spcBef>
              <a:spcAft>
                <a:spcPts val="0"/>
              </a:spcAft>
              <a:buNone/>
            </a:pPr>
            <a:r>
              <a:rPr b="1" lang="ar" sz="800">
                <a:solidFill>
                  <a:srgbClr val="B7B7B7"/>
                </a:solidFill>
              </a:rPr>
              <a:t>Viral Infections – Mumps:</a:t>
            </a:r>
            <a:endParaRPr b="1" sz="800">
              <a:solidFill>
                <a:srgbClr val="B7B7B7"/>
              </a:solidFill>
            </a:endParaRPr>
          </a:p>
          <a:p>
            <a:pPr indent="0" lvl="0" marL="0" rtl="0" algn="l">
              <a:lnSpc>
                <a:spcPct val="100000"/>
              </a:lnSpc>
              <a:spcBef>
                <a:spcPts val="0"/>
              </a:spcBef>
              <a:spcAft>
                <a:spcPts val="0"/>
              </a:spcAft>
              <a:buNone/>
            </a:pPr>
            <a:r>
              <a:rPr lang="ar" sz="800">
                <a:solidFill>
                  <a:srgbClr val="B7B7B7"/>
                </a:solidFill>
              </a:rPr>
              <a:t>• Most common nonsuppurative infection</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Children</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Parotid (occ. SMG)</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Bilateral, generalized swelling</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Paramyxovirus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 Highly contagious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 </a:t>
            </a:r>
            <a:r>
              <a:rPr lang="ar" sz="800">
                <a:solidFill>
                  <a:srgbClr val="B7B7B7"/>
                </a:solidFill>
              </a:rPr>
              <a:t>Airborne</a:t>
            </a:r>
            <a:r>
              <a:rPr lang="ar" sz="800">
                <a:solidFill>
                  <a:srgbClr val="B7B7B7"/>
                </a:solidFill>
              </a:rPr>
              <a:t> droplet spread</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 Incubation 18 days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 Virus spread for 1 week following swelling</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Treatment</a:t>
            </a:r>
            <a:br>
              <a:rPr lang="ar" sz="800">
                <a:solidFill>
                  <a:srgbClr val="B7B7B7"/>
                </a:solidFill>
              </a:rPr>
            </a:br>
            <a:r>
              <a:rPr lang="ar" sz="800">
                <a:solidFill>
                  <a:srgbClr val="B7B7B7"/>
                </a:solidFill>
              </a:rPr>
              <a:t>– Hydration</a:t>
            </a:r>
            <a:br>
              <a:rPr lang="ar" sz="800">
                <a:solidFill>
                  <a:srgbClr val="B7B7B7"/>
                </a:solidFill>
              </a:rPr>
            </a:br>
            <a:r>
              <a:rPr lang="ar" sz="800">
                <a:solidFill>
                  <a:srgbClr val="B7B7B7"/>
                </a:solidFill>
              </a:rPr>
              <a:t>– Rest</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Modify diet to decrease gland stimulation</a:t>
            </a:r>
            <a:endParaRPr sz="800">
              <a:solidFill>
                <a:srgbClr val="B7B7B7"/>
              </a:solidFill>
            </a:endParaRPr>
          </a:p>
          <a:p>
            <a:pPr indent="0" lvl="0" marL="0" rtl="0" algn="l">
              <a:lnSpc>
                <a:spcPct val="100000"/>
              </a:lnSpc>
              <a:spcBef>
                <a:spcPts val="0"/>
              </a:spcBef>
              <a:spcAft>
                <a:spcPts val="0"/>
              </a:spcAft>
              <a:buNone/>
            </a:pPr>
            <a:r>
              <a:t/>
            </a:r>
            <a:endParaRPr b="1" i="1" sz="800">
              <a:solidFill>
                <a:srgbClr val="999999"/>
              </a:solidFill>
              <a:latin typeface="Times New Roman"/>
              <a:ea typeface="Times New Roman"/>
              <a:cs typeface="Times New Roman"/>
              <a:sym typeface="Times New Roman"/>
            </a:endParaRPr>
          </a:p>
        </p:txBody>
      </p:sp>
      <p:sp>
        <p:nvSpPr>
          <p:cNvPr id="257" name="Google Shape;257;p31"/>
          <p:cNvSpPr/>
          <p:nvPr/>
        </p:nvSpPr>
        <p:spPr>
          <a:xfrm flipH="1">
            <a:off x="0" y="0"/>
            <a:ext cx="2491800" cy="339300"/>
          </a:xfrm>
          <a:prstGeom prst="round1Rect">
            <a:avLst>
              <a:gd fmla="val 16667" name="adj"/>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latin typeface="Times New Roman"/>
                <a:ea typeface="Times New Roman"/>
                <a:cs typeface="Times New Roman"/>
                <a:sym typeface="Times New Roman"/>
              </a:rPr>
              <a:t>Infections </a:t>
            </a:r>
            <a:r>
              <a:rPr b="1" lang="ar" sz="1200">
                <a:latin typeface="Times New Roman"/>
                <a:ea typeface="Times New Roman"/>
                <a:cs typeface="Times New Roman"/>
                <a:sym typeface="Times New Roman"/>
              </a:rPr>
              <a:t>of the  </a:t>
            </a:r>
            <a:r>
              <a:rPr b="1" lang="ar" sz="1200">
                <a:latin typeface="Times New Roman"/>
                <a:ea typeface="Times New Roman"/>
                <a:cs typeface="Times New Roman"/>
                <a:sym typeface="Times New Roman"/>
              </a:rPr>
              <a:t>Salivary Glands:</a:t>
            </a:r>
            <a:endParaRPr b="1" sz="1200">
              <a:latin typeface="Times New Roman"/>
              <a:ea typeface="Times New Roman"/>
              <a:cs typeface="Times New Roman"/>
              <a:sym typeface="Times New Roman"/>
            </a:endParaRPr>
          </a:p>
        </p:txBody>
      </p:sp>
      <p:sp>
        <p:nvSpPr>
          <p:cNvPr id="258" name="Google Shape;258;p31"/>
          <p:cNvSpPr txBox="1"/>
          <p:nvPr/>
        </p:nvSpPr>
        <p:spPr>
          <a:xfrm>
            <a:off x="2381250" y="5023250"/>
            <a:ext cx="2292300" cy="163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800">
                <a:solidFill>
                  <a:srgbClr val="B7B7B7"/>
                </a:solidFill>
              </a:rPr>
              <a:t>Acquired Immunodeficiency Syndrome:</a:t>
            </a:r>
            <a:endParaRPr b="1" sz="800">
              <a:solidFill>
                <a:srgbClr val="B7B7B7"/>
              </a:solidFill>
            </a:endParaRPr>
          </a:p>
          <a:p>
            <a:pPr indent="0" lvl="0" marL="0" rtl="0" algn="l">
              <a:spcBef>
                <a:spcPts val="0"/>
              </a:spcBef>
              <a:spcAft>
                <a:spcPts val="0"/>
              </a:spcAft>
              <a:buNone/>
            </a:pPr>
            <a:r>
              <a:rPr lang="ar" sz="800">
                <a:solidFill>
                  <a:srgbClr val="B7B7B7"/>
                </a:solidFill>
              </a:rPr>
              <a:t>• HIV</a:t>
            </a:r>
            <a:endParaRPr sz="800">
              <a:solidFill>
                <a:srgbClr val="B7B7B7"/>
              </a:solidFill>
            </a:endParaRPr>
          </a:p>
          <a:p>
            <a:pPr indent="0" lvl="0" marL="0" rtl="0" algn="l">
              <a:spcBef>
                <a:spcPts val="0"/>
              </a:spcBef>
              <a:spcAft>
                <a:spcPts val="0"/>
              </a:spcAft>
              <a:buNone/>
            </a:pPr>
            <a:r>
              <a:rPr lang="ar" sz="800">
                <a:solidFill>
                  <a:srgbClr val="B7B7B7"/>
                </a:solidFill>
              </a:rPr>
              <a:t>• Lymphoproliferative and cystic enlargement of the major salivary glands</a:t>
            </a:r>
            <a:endParaRPr sz="800">
              <a:solidFill>
                <a:srgbClr val="B7B7B7"/>
              </a:solidFill>
            </a:endParaRPr>
          </a:p>
          <a:p>
            <a:pPr indent="0" lvl="0" marL="0" rtl="0" algn="l">
              <a:spcBef>
                <a:spcPts val="0"/>
              </a:spcBef>
              <a:spcAft>
                <a:spcPts val="0"/>
              </a:spcAft>
              <a:buNone/>
            </a:pPr>
            <a:r>
              <a:rPr lang="ar" sz="800">
                <a:solidFill>
                  <a:srgbClr val="B7B7B7"/>
                </a:solidFill>
              </a:rPr>
              <a:t>• High suppressor T-cells and lymphocytosis</a:t>
            </a:r>
            <a:endParaRPr sz="800">
              <a:solidFill>
                <a:srgbClr val="B7B7B7"/>
              </a:solidFill>
            </a:endParaRPr>
          </a:p>
          <a:p>
            <a:pPr indent="0" lvl="0" marL="0" rtl="0" algn="l">
              <a:spcBef>
                <a:spcPts val="0"/>
              </a:spcBef>
              <a:spcAft>
                <a:spcPts val="0"/>
              </a:spcAft>
              <a:buNone/>
            </a:pPr>
            <a:r>
              <a:rPr lang="ar" sz="800">
                <a:solidFill>
                  <a:srgbClr val="B7B7B7"/>
                </a:solidFill>
              </a:rPr>
              <a:t>• Can be initial presentation</a:t>
            </a:r>
            <a:endParaRPr sz="800">
              <a:solidFill>
                <a:srgbClr val="B7B7B7"/>
              </a:solidFill>
            </a:endParaRPr>
          </a:p>
          <a:p>
            <a:pPr indent="0" lvl="0" marL="0" rtl="0" algn="l">
              <a:spcBef>
                <a:spcPts val="0"/>
              </a:spcBef>
              <a:spcAft>
                <a:spcPts val="0"/>
              </a:spcAft>
              <a:buNone/>
            </a:pPr>
            <a:r>
              <a:rPr lang="ar" sz="800">
                <a:solidFill>
                  <a:srgbClr val="B7B7B7"/>
                </a:solidFill>
              </a:rPr>
              <a:t>• Parotid (15- 30% bilateral) with lymphocytic interstitial pneumonitis</a:t>
            </a:r>
            <a:endParaRPr sz="800">
              <a:solidFill>
                <a:srgbClr val="B7B7B7"/>
              </a:solidFill>
            </a:endParaRPr>
          </a:p>
          <a:p>
            <a:pPr indent="0" lvl="0" marL="0" rtl="0" algn="l">
              <a:spcBef>
                <a:spcPts val="0"/>
              </a:spcBef>
              <a:spcAft>
                <a:spcPts val="0"/>
              </a:spcAft>
              <a:buNone/>
            </a:pPr>
            <a:r>
              <a:rPr lang="ar" sz="800">
                <a:solidFill>
                  <a:srgbClr val="B7B7B7"/>
                </a:solidFill>
              </a:rPr>
              <a:t>• HIV in saliva</a:t>
            </a:r>
            <a:endParaRPr sz="800">
              <a:solidFill>
                <a:srgbClr val="B7B7B7"/>
              </a:solidFill>
            </a:endParaRPr>
          </a:p>
          <a:p>
            <a:pPr indent="0" lvl="0" marL="0" rtl="0" algn="l">
              <a:spcBef>
                <a:spcPts val="0"/>
              </a:spcBef>
              <a:spcAft>
                <a:spcPts val="0"/>
              </a:spcAft>
              <a:buClr>
                <a:schemeClr val="dk1"/>
              </a:buClr>
              <a:buSzPts val="1100"/>
              <a:buFont typeface="Arial"/>
              <a:buNone/>
            </a:pPr>
            <a:r>
              <a:t/>
            </a:r>
            <a:endParaRPr b="1" i="1"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 name="Shape 65"/>
        <p:cNvGrpSpPr/>
        <p:nvPr/>
      </p:nvGrpSpPr>
      <p:grpSpPr>
        <a:xfrm>
          <a:off x="0" y="0"/>
          <a:ext cx="0" cy="0"/>
          <a:chOff x="0" y="0"/>
          <a:chExt cx="0" cy="0"/>
        </a:xfrm>
      </p:grpSpPr>
      <p:sp>
        <p:nvSpPr>
          <p:cNvPr id="66" name="Google Shape;66;p14"/>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67" name="Google Shape;67;p14"/>
          <p:cNvSpPr txBox="1"/>
          <p:nvPr/>
        </p:nvSpPr>
        <p:spPr>
          <a:xfrm>
            <a:off x="0" y="0"/>
            <a:ext cx="4762500" cy="222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ar" sz="1600"/>
              <a:t>Introduction:</a:t>
            </a:r>
            <a:r>
              <a:rPr b="1" lang="ar" sz="1600">
                <a:solidFill>
                  <a:srgbClr val="FFFFFF"/>
                </a:solidFill>
              </a:rPr>
              <a:t>:</a:t>
            </a:r>
            <a:endParaRPr b="1" sz="1600">
              <a:solidFill>
                <a:srgbClr val="FFFFFF"/>
              </a:solidFill>
            </a:endParaRPr>
          </a:p>
          <a:p>
            <a:pPr indent="0" lvl="0" marL="0" rtl="0" algn="l">
              <a:lnSpc>
                <a:spcPct val="100000"/>
              </a:lnSpc>
              <a:spcBef>
                <a:spcPts val="1200"/>
              </a:spcBef>
              <a:spcAft>
                <a:spcPts val="0"/>
              </a:spcAft>
              <a:buNone/>
            </a:pPr>
            <a:r>
              <a:rPr lang="ar" sz="1000">
                <a:solidFill>
                  <a:schemeClr val="dk1"/>
                </a:solidFill>
              </a:rPr>
              <a:t>❖ </a:t>
            </a:r>
            <a:r>
              <a:rPr lang="ar" sz="1100">
                <a:solidFill>
                  <a:schemeClr val="dk1"/>
                </a:solidFill>
              </a:rPr>
              <a:t>Neck mass is a common complain that requires systematic clinical approach in order to get a final diagnosis and set an appropriate management plan.</a:t>
            </a:r>
            <a:endParaRPr sz="1100">
              <a:solidFill>
                <a:schemeClr val="dk1"/>
              </a:solidFill>
            </a:endParaRPr>
          </a:p>
          <a:p>
            <a:pPr indent="0" lvl="0" marL="0" rtl="0" algn="l">
              <a:lnSpc>
                <a:spcPct val="100000"/>
              </a:lnSpc>
              <a:spcBef>
                <a:spcPts val="0"/>
              </a:spcBef>
              <a:spcAft>
                <a:spcPts val="0"/>
              </a:spcAft>
              <a:buNone/>
            </a:pPr>
            <a:r>
              <a:rPr lang="ar" sz="1000">
                <a:solidFill>
                  <a:schemeClr val="dk1"/>
                </a:solidFill>
              </a:rPr>
              <a:t>❖ </a:t>
            </a:r>
            <a:r>
              <a:rPr lang="ar" sz="1100">
                <a:solidFill>
                  <a:schemeClr val="dk1"/>
                </a:solidFill>
              </a:rPr>
              <a:t>The most effective and accurate screening tool is actually obtaining a good medical history and performing physical examination.</a:t>
            </a:r>
            <a:endParaRPr sz="11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b="1" sz="1600">
              <a:solidFill>
                <a:srgbClr val="FFFFFF"/>
              </a:solidFill>
              <a:highlight>
                <a:srgbClr val="0070C0"/>
              </a:highlight>
            </a:endParaRPr>
          </a:p>
        </p:txBody>
      </p:sp>
      <p:sp>
        <p:nvSpPr>
          <p:cNvPr id="68" name="Google Shape;68;p14"/>
          <p:cNvSpPr txBox="1"/>
          <p:nvPr/>
        </p:nvSpPr>
        <p:spPr>
          <a:xfrm>
            <a:off x="0" y="1597550"/>
            <a:ext cx="2944200" cy="70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ar" sz="1200"/>
              <a:t>Anatomical Considerations:</a:t>
            </a:r>
            <a:endParaRPr b="1" sz="1200"/>
          </a:p>
          <a:p>
            <a:pPr indent="0" lvl="0" marL="0" rtl="0" algn="l">
              <a:spcBef>
                <a:spcPts val="1200"/>
              </a:spcBef>
              <a:spcAft>
                <a:spcPts val="0"/>
              </a:spcAft>
              <a:buNone/>
            </a:pPr>
            <a:r>
              <a:t/>
            </a:r>
            <a:endParaRPr/>
          </a:p>
        </p:txBody>
      </p:sp>
      <p:pic>
        <p:nvPicPr>
          <p:cNvPr id="69" name="Google Shape;69;p14"/>
          <p:cNvPicPr preferRelativeResize="0"/>
          <p:nvPr/>
        </p:nvPicPr>
        <p:blipFill>
          <a:blip r:embed="rId4">
            <a:alphaModFix/>
          </a:blip>
          <a:stretch>
            <a:fillRect/>
          </a:stretch>
        </p:blipFill>
        <p:spPr>
          <a:xfrm>
            <a:off x="2698800" y="1597550"/>
            <a:ext cx="2063700" cy="2438750"/>
          </a:xfrm>
          <a:prstGeom prst="rect">
            <a:avLst/>
          </a:prstGeom>
          <a:noFill/>
          <a:ln>
            <a:noFill/>
          </a:ln>
        </p:spPr>
      </p:pic>
      <p:sp>
        <p:nvSpPr>
          <p:cNvPr id="70" name="Google Shape;70;p14"/>
          <p:cNvSpPr/>
          <p:nvPr/>
        </p:nvSpPr>
        <p:spPr>
          <a:xfrm>
            <a:off x="0" y="2058900"/>
            <a:ext cx="2063700" cy="2457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ar" sz="1200">
                <a:solidFill>
                  <a:schemeClr val="dk1"/>
                </a:solidFill>
                <a:highlight>
                  <a:srgbClr val="D5DCE4"/>
                </a:highlight>
              </a:rPr>
              <a:t>1. Prominent landmarks:</a:t>
            </a:r>
            <a:endParaRPr/>
          </a:p>
        </p:txBody>
      </p:sp>
      <p:sp>
        <p:nvSpPr>
          <p:cNvPr id="71" name="Google Shape;71;p14"/>
          <p:cNvSpPr txBox="1"/>
          <p:nvPr/>
        </p:nvSpPr>
        <p:spPr>
          <a:xfrm>
            <a:off x="0" y="2304650"/>
            <a:ext cx="2944200" cy="151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800">
                <a:solidFill>
                  <a:srgbClr val="38761D"/>
                </a:solidFill>
              </a:rPr>
              <a:t>-Anatomical landmarks: Angel of mandible and Clavicle and mastoid tip. The ONLY obvious landmarks in every single patient including obese. Always look for bones!</a:t>
            </a:r>
            <a:endParaRPr sz="800">
              <a:solidFill>
                <a:srgbClr val="38761D"/>
              </a:solidFill>
            </a:endParaRPr>
          </a:p>
          <a:p>
            <a:pPr indent="0" lvl="0" marL="0" rtl="0" algn="l">
              <a:lnSpc>
                <a:spcPct val="115000"/>
              </a:lnSpc>
              <a:spcBef>
                <a:spcPts val="0"/>
              </a:spcBef>
              <a:spcAft>
                <a:spcPts val="0"/>
              </a:spcAft>
              <a:buNone/>
            </a:pPr>
            <a:r>
              <a:rPr lang="ar" sz="800">
                <a:solidFill>
                  <a:srgbClr val="38761D"/>
                </a:solidFill>
              </a:rPr>
              <a:t>  So, make sure you locate them before starting your examination.</a:t>
            </a:r>
            <a:endParaRPr sz="800">
              <a:solidFill>
                <a:srgbClr val="38761D"/>
              </a:solidFill>
            </a:endParaRPr>
          </a:p>
          <a:p>
            <a:pPr indent="0" lvl="0" marL="0" rtl="0" algn="l">
              <a:lnSpc>
                <a:spcPct val="115000"/>
              </a:lnSpc>
              <a:spcBef>
                <a:spcPts val="0"/>
              </a:spcBef>
              <a:spcAft>
                <a:spcPts val="0"/>
              </a:spcAft>
              <a:buNone/>
            </a:pPr>
            <a:r>
              <a:rPr lang="ar" sz="800">
                <a:solidFill>
                  <a:srgbClr val="38761D"/>
                </a:solidFill>
              </a:rPr>
              <a:t>-In the midline of the neck, there is a cricoid. Anything above the cricoid is called upper midline (your DDx will be B/W the carotids.</a:t>
            </a:r>
            <a:endParaRPr sz="800">
              <a:solidFill>
                <a:srgbClr val="38761D"/>
              </a:solidFill>
            </a:endParaRPr>
          </a:p>
          <a:p>
            <a:pPr indent="0" lvl="0" marL="0" rtl="0" algn="l">
              <a:lnSpc>
                <a:spcPct val="115000"/>
              </a:lnSpc>
              <a:spcBef>
                <a:spcPts val="0"/>
              </a:spcBef>
              <a:spcAft>
                <a:spcPts val="0"/>
              </a:spcAft>
              <a:buNone/>
            </a:pPr>
            <a:r>
              <a:rPr lang="ar" sz="800">
                <a:solidFill>
                  <a:srgbClr val="38761D"/>
                </a:solidFill>
              </a:rPr>
              <a:t>-Anything below the cricoid to the Suprasternal notch, we call it lower Midline (DDX related to thyroid lobes).</a:t>
            </a:r>
            <a:endParaRPr sz="800">
              <a:solidFill>
                <a:srgbClr val="38761D"/>
              </a:solidFill>
            </a:endParaRPr>
          </a:p>
          <a:p>
            <a:pPr indent="0" lvl="0" marL="0" rtl="0" algn="l">
              <a:spcBef>
                <a:spcPts val="0"/>
              </a:spcBef>
              <a:spcAft>
                <a:spcPts val="0"/>
              </a:spcAft>
              <a:buNone/>
            </a:pPr>
            <a:r>
              <a:t/>
            </a:r>
            <a:endParaRPr/>
          </a:p>
        </p:txBody>
      </p:sp>
      <p:sp>
        <p:nvSpPr>
          <p:cNvPr id="72" name="Google Shape;72;p14"/>
          <p:cNvSpPr/>
          <p:nvPr/>
        </p:nvSpPr>
        <p:spPr>
          <a:xfrm>
            <a:off x="0" y="3898900"/>
            <a:ext cx="2063700" cy="423900"/>
          </a:xfrm>
          <a:prstGeom prst="roundRect">
            <a:avLst>
              <a:gd fmla="val 16667" name="adj"/>
            </a:avLst>
          </a:prstGeom>
          <a:solidFill>
            <a:srgbClr val="CFE2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ar" sz="1200">
                <a:solidFill>
                  <a:schemeClr val="dk1"/>
                </a:solidFill>
                <a:highlight>
                  <a:srgbClr val="D5DCE4"/>
                </a:highlight>
              </a:rPr>
              <a:t>2- Triangles of the neck: </a:t>
            </a:r>
            <a:endParaRPr b="1" sz="1200">
              <a:solidFill>
                <a:schemeClr val="dk1"/>
              </a:solidFill>
              <a:highlight>
                <a:srgbClr val="D5DCE4"/>
              </a:highlight>
            </a:endParaRPr>
          </a:p>
          <a:p>
            <a:pPr indent="0" lvl="0" marL="0" rtl="0" algn="l">
              <a:lnSpc>
                <a:spcPct val="100000"/>
              </a:lnSpc>
              <a:spcBef>
                <a:spcPts val="0"/>
              </a:spcBef>
              <a:spcAft>
                <a:spcPts val="0"/>
              </a:spcAft>
              <a:buNone/>
            </a:pPr>
            <a:r>
              <a:rPr b="1" lang="ar" sz="1200">
                <a:solidFill>
                  <a:schemeClr val="dk1"/>
                </a:solidFill>
                <a:highlight>
                  <a:srgbClr val="D5DCE4"/>
                </a:highlight>
              </a:rPr>
              <a:t>    -  </a:t>
            </a:r>
            <a:r>
              <a:rPr b="1" lang="ar" sz="1200">
                <a:solidFill>
                  <a:schemeClr val="dk1"/>
                </a:solidFill>
                <a:highlight>
                  <a:srgbClr val="D5DCE4"/>
                </a:highlight>
              </a:rPr>
              <a:t>Lymphatic drainage</a:t>
            </a:r>
            <a:endParaRPr b="1" sz="1200">
              <a:solidFill>
                <a:schemeClr val="dk1"/>
              </a:solidFill>
              <a:highlight>
                <a:srgbClr val="D5DCE4"/>
              </a:highlight>
            </a:endParaRPr>
          </a:p>
        </p:txBody>
      </p:sp>
      <p:sp>
        <p:nvSpPr>
          <p:cNvPr id="73" name="Google Shape;73;p14"/>
          <p:cNvSpPr txBox="1"/>
          <p:nvPr/>
        </p:nvSpPr>
        <p:spPr>
          <a:xfrm>
            <a:off x="0" y="4036298"/>
            <a:ext cx="4607100" cy="316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000">
                <a:solidFill>
                  <a:schemeClr val="dk1"/>
                </a:solidFill>
              </a:rPr>
              <a:t>DDx of Anterior Triangle:</a:t>
            </a:r>
            <a:endParaRPr b="1" sz="1000">
              <a:solidFill>
                <a:schemeClr val="dk1"/>
              </a:solidFill>
            </a:endParaRPr>
          </a:p>
          <a:p>
            <a:pPr indent="0" lvl="0" marL="0" rtl="0" algn="l">
              <a:spcBef>
                <a:spcPts val="0"/>
              </a:spcBef>
              <a:spcAft>
                <a:spcPts val="0"/>
              </a:spcAft>
              <a:buNone/>
            </a:pPr>
            <a:r>
              <a:t/>
            </a:r>
            <a:endParaRPr b="1" sz="1000">
              <a:solidFill>
                <a:schemeClr val="dk1"/>
              </a:solidFill>
            </a:endParaRPr>
          </a:p>
          <a:p>
            <a:pPr indent="0" lvl="0" marL="0" rtl="0" algn="l">
              <a:spcBef>
                <a:spcPts val="0"/>
              </a:spcBef>
              <a:spcAft>
                <a:spcPts val="0"/>
              </a:spcAft>
              <a:buNone/>
            </a:pPr>
            <a:r>
              <a:rPr b="1" lang="ar" sz="1000">
                <a:solidFill>
                  <a:schemeClr val="dk1"/>
                </a:solidFill>
              </a:rPr>
              <a:t>- </a:t>
            </a:r>
            <a:r>
              <a:rPr lang="ar" sz="1000"/>
              <a:t>Congenital: </a:t>
            </a:r>
            <a:endParaRPr sz="1000"/>
          </a:p>
          <a:p>
            <a:pPr indent="0" lvl="0" marL="0" rtl="0" algn="l">
              <a:spcBef>
                <a:spcPts val="0"/>
              </a:spcBef>
              <a:spcAft>
                <a:spcPts val="0"/>
              </a:spcAft>
              <a:buNone/>
            </a:pPr>
            <a:r>
              <a:rPr b="1" lang="ar" sz="1000"/>
              <a:t>Branchial cyst </a:t>
            </a:r>
            <a:r>
              <a:rPr b="1" lang="ar" sz="1000">
                <a:solidFill>
                  <a:srgbClr val="38761D"/>
                </a:solidFill>
              </a:rPr>
              <a:t>“Most common, Mostly level 2”</a:t>
            </a:r>
            <a:r>
              <a:rPr lang="ar" sz="1000"/>
              <a:t>, Thymic cyst, Hemangioma, Torticollis</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ar" sz="1000"/>
              <a:t>- Acquired:</a:t>
            </a:r>
            <a:endParaRPr sz="1000"/>
          </a:p>
          <a:p>
            <a:pPr indent="0" lvl="0" marL="0" rtl="0" algn="l">
              <a:lnSpc>
                <a:spcPct val="115000"/>
              </a:lnSpc>
              <a:spcBef>
                <a:spcPts val="0"/>
              </a:spcBef>
              <a:spcAft>
                <a:spcPts val="0"/>
              </a:spcAft>
              <a:buNone/>
            </a:pPr>
            <a:r>
              <a:rPr lang="ar" sz="1000"/>
              <a:t>1-Benign: Lipoma, Neurofibroma, Carotid body tumor, Salivary G lesions, thyroid (malignant, primary)</a:t>
            </a:r>
            <a:endParaRPr sz="1000"/>
          </a:p>
          <a:p>
            <a:pPr indent="0" lvl="0" marL="0" rtl="0" algn="l">
              <a:lnSpc>
                <a:spcPct val="115000"/>
              </a:lnSpc>
              <a:spcBef>
                <a:spcPts val="0"/>
              </a:spcBef>
              <a:spcAft>
                <a:spcPts val="0"/>
              </a:spcAft>
              <a:buNone/>
            </a:pPr>
            <a:r>
              <a:rPr lang="ar" sz="1000"/>
              <a:t>2-</a:t>
            </a:r>
            <a:r>
              <a:rPr lang="ar" sz="1000">
                <a:latin typeface="Times New Roman"/>
                <a:ea typeface="Times New Roman"/>
                <a:cs typeface="Times New Roman"/>
                <a:sym typeface="Times New Roman"/>
              </a:rPr>
              <a:t>Infection And inflammation</a:t>
            </a:r>
            <a:endParaRPr sz="1000">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38761D"/>
                </a:solidFill>
              </a:rPr>
              <a:t>it contains the carotid vessels, thyroid gland and lymph nodes</a:t>
            </a:r>
            <a:endParaRPr sz="800">
              <a:solidFill>
                <a:srgbClr val="38761D"/>
              </a:solidFill>
            </a:endParaRPr>
          </a:p>
          <a:p>
            <a:pPr indent="0" lvl="0" marL="0" rtl="0" algn="l">
              <a:spcBef>
                <a:spcPts val="0"/>
              </a:spcBef>
              <a:spcAft>
                <a:spcPts val="0"/>
              </a:spcAft>
              <a:buNone/>
            </a:pPr>
            <a:r>
              <a:rPr lang="ar" sz="800">
                <a:solidFill>
                  <a:srgbClr val="38761D"/>
                </a:solidFill>
              </a:rPr>
              <a:t>1- </a:t>
            </a:r>
            <a:r>
              <a:rPr b="1" lang="ar" sz="800">
                <a:solidFill>
                  <a:srgbClr val="38761D"/>
                </a:solidFill>
              </a:rPr>
              <a:t>Submental triangle</a:t>
            </a:r>
            <a:r>
              <a:rPr lang="ar" sz="800">
                <a:solidFill>
                  <a:srgbClr val="38761D"/>
                </a:solidFill>
              </a:rPr>
              <a:t>: bounded by both anterior bellies of digastric and hyoid bone.</a:t>
            </a:r>
            <a:endParaRPr sz="800">
              <a:solidFill>
                <a:srgbClr val="38761D"/>
              </a:solidFill>
            </a:endParaRPr>
          </a:p>
          <a:p>
            <a:pPr indent="0" lvl="0" marL="0" rtl="0" algn="l">
              <a:spcBef>
                <a:spcPts val="0"/>
              </a:spcBef>
              <a:spcAft>
                <a:spcPts val="0"/>
              </a:spcAft>
              <a:buNone/>
            </a:pPr>
            <a:r>
              <a:rPr lang="ar" sz="800">
                <a:solidFill>
                  <a:srgbClr val="38761D"/>
                </a:solidFill>
              </a:rPr>
              <a:t>2- </a:t>
            </a:r>
            <a:r>
              <a:rPr b="1" lang="ar" sz="800">
                <a:solidFill>
                  <a:srgbClr val="38761D"/>
                </a:solidFill>
              </a:rPr>
              <a:t>Submandibular triangle</a:t>
            </a:r>
            <a:r>
              <a:rPr lang="ar" sz="800">
                <a:solidFill>
                  <a:srgbClr val="38761D"/>
                </a:solidFill>
              </a:rPr>
              <a:t>: bounded by anterior and posterior bellies of digastric and inferior border of mandible.</a:t>
            </a:r>
            <a:endParaRPr sz="800">
              <a:solidFill>
                <a:srgbClr val="38761D"/>
              </a:solidFill>
            </a:endParaRPr>
          </a:p>
          <a:p>
            <a:pPr indent="0" lvl="0" marL="0" rtl="0" algn="l">
              <a:spcBef>
                <a:spcPts val="0"/>
              </a:spcBef>
              <a:spcAft>
                <a:spcPts val="0"/>
              </a:spcAft>
              <a:buNone/>
            </a:pPr>
            <a:r>
              <a:rPr lang="ar" sz="800">
                <a:solidFill>
                  <a:srgbClr val="38761D"/>
                </a:solidFill>
              </a:rPr>
              <a:t>3</a:t>
            </a:r>
            <a:r>
              <a:rPr b="1" lang="ar" sz="800">
                <a:solidFill>
                  <a:srgbClr val="38761D"/>
                </a:solidFill>
              </a:rPr>
              <a:t>-Carotid triangle</a:t>
            </a:r>
            <a:r>
              <a:rPr lang="ar" sz="800">
                <a:solidFill>
                  <a:srgbClr val="38761D"/>
                </a:solidFill>
              </a:rPr>
              <a:t>: bounded by sternocleidomastoid, anterior belly of omohyoid, and posterior belly of digastric.</a:t>
            </a:r>
            <a:endParaRPr sz="1000">
              <a:solidFill>
                <a:srgbClr val="38761D"/>
              </a:solidFill>
              <a:latin typeface="Times New Roman"/>
              <a:ea typeface="Times New Roman"/>
              <a:cs typeface="Times New Roman"/>
              <a:sym typeface="Times New Roman"/>
            </a:endParaRPr>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2" name="Shape 262"/>
        <p:cNvGrpSpPr/>
        <p:nvPr/>
      </p:nvGrpSpPr>
      <p:grpSpPr>
        <a:xfrm>
          <a:off x="0" y="0"/>
          <a:ext cx="0" cy="0"/>
          <a:chOff x="0" y="0"/>
          <a:chExt cx="0" cy="0"/>
        </a:xfrm>
      </p:grpSpPr>
      <p:sp>
        <p:nvSpPr>
          <p:cNvPr id="263" name="Google Shape;263;p32"/>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264" name="Google Shape;264;p32"/>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2"/>
          <p:cNvSpPr txBox="1"/>
          <p:nvPr/>
        </p:nvSpPr>
        <p:spPr>
          <a:xfrm>
            <a:off x="49050" y="1070363"/>
            <a:ext cx="4664400" cy="2059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sp>
        <p:nvSpPr>
          <p:cNvPr id="266" name="Google Shape;266;p32"/>
          <p:cNvSpPr txBox="1"/>
          <p:nvPr/>
        </p:nvSpPr>
        <p:spPr>
          <a:xfrm>
            <a:off x="52400" y="36375"/>
            <a:ext cx="4664400" cy="699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ar" sz="1100">
                <a:solidFill>
                  <a:schemeClr val="dk1"/>
                </a:solidFill>
              </a:rPr>
              <a:t>Chronic Sialoadenitis:</a:t>
            </a:r>
            <a:endParaRPr b="1" sz="1100">
              <a:solidFill>
                <a:schemeClr val="dk1"/>
              </a:solidFill>
            </a:endParaRPr>
          </a:p>
          <a:p>
            <a:pPr indent="-292100" lvl="1" marL="914400" rtl="0" algn="l">
              <a:lnSpc>
                <a:spcPct val="100000"/>
              </a:lnSpc>
              <a:spcBef>
                <a:spcPts val="0"/>
              </a:spcBef>
              <a:spcAft>
                <a:spcPts val="0"/>
              </a:spcAft>
              <a:buClr>
                <a:schemeClr val="dk1"/>
              </a:buClr>
              <a:buSzPts val="1000"/>
              <a:buChar char="●"/>
            </a:pPr>
            <a:r>
              <a:rPr lang="ar" sz="1000">
                <a:solidFill>
                  <a:schemeClr val="dk1"/>
                </a:solidFill>
              </a:rPr>
              <a:t>Repeated episodes of pain and inflammation</a:t>
            </a:r>
            <a:endParaRPr sz="1000">
              <a:solidFill>
                <a:schemeClr val="dk1"/>
              </a:solidFill>
            </a:endParaRPr>
          </a:p>
          <a:p>
            <a:pPr indent="-292100" lvl="1" marL="914400" rtl="0" algn="l">
              <a:lnSpc>
                <a:spcPct val="100000"/>
              </a:lnSpc>
              <a:spcBef>
                <a:spcPts val="0"/>
              </a:spcBef>
              <a:spcAft>
                <a:spcPts val="0"/>
              </a:spcAft>
              <a:buClr>
                <a:schemeClr val="dk1"/>
              </a:buClr>
              <a:buSzPts val="1000"/>
              <a:buChar char="●"/>
            </a:pPr>
            <a:r>
              <a:rPr lang="ar" sz="1000">
                <a:solidFill>
                  <a:schemeClr val="dk1"/>
                </a:solidFill>
              </a:rPr>
              <a:t>Parenchymal degeneration and fibrous replacement of the gland</a:t>
            </a:r>
            <a:endParaRPr sz="1000">
              <a:solidFill>
                <a:schemeClr val="dk1"/>
              </a:solidFill>
            </a:endParaRPr>
          </a:p>
          <a:p>
            <a:pPr indent="-292100" lvl="1" marL="914400" rtl="0" algn="l">
              <a:lnSpc>
                <a:spcPct val="100000"/>
              </a:lnSpc>
              <a:spcBef>
                <a:spcPts val="0"/>
              </a:spcBef>
              <a:spcAft>
                <a:spcPts val="0"/>
              </a:spcAft>
              <a:buClr>
                <a:schemeClr val="dk1"/>
              </a:buClr>
              <a:buSzPts val="1000"/>
              <a:buChar char="●"/>
            </a:pPr>
            <a:r>
              <a:rPr lang="ar" sz="1000">
                <a:solidFill>
                  <a:schemeClr val="dk1"/>
                </a:solidFill>
              </a:rPr>
              <a:t>Initial severe acute infection</a:t>
            </a:r>
            <a:endParaRPr sz="1000">
              <a:solidFill>
                <a:schemeClr val="dk1"/>
              </a:solidFill>
            </a:endParaRPr>
          </a:p>
          <a:p>
            <a:pPr indent="-292100" lvl="1" marL="914400" rtl="0" algn="l">
              <a:lnSpc>
                <a:spcPct val="100000"/>
              </a:lnSpc>
              <a:spcBef>
                <a:spcPts val="0"/>
              </a:spcBef>
              <a:spcAft>
                <a:spcPts val="0"/>
              </a:spcAft>
              <a:buClr>
                <a:schemeClr val="dk1"/>
              </a:buClr>
              <a:buSzPts val="1000"/>
              <a:buChar char="●"/>
            </a:pPr>
            <a:r>
              <a:rPr lang="ar" sz="1000">
                <a:solidFill>
                  <a:schemeClr val="dk1"/>
                </a:solidFill>
              </a:rPr>
              <a:t>Duct obstruction</a:t>
            </a:r>
            <a:endParaRPr sz="1000">
              <a:solidFill>
                <a:schemeClr val="dk1"/>
              </a:solidFill>
            </a:endParaRPr>
          </a:p>
          <a:p>
            <a:pPr indent="-292100" lvl="1" marL="914400" rtl="0" algn="l">
              <a:lnSpc>
                <a:spcPct val="100000"/>
              </a:lnSpc>
              <a:spcBef>
                <a:spcPts val="0"/>
              </a:spcBef>
              <a:spcAft>
                <a:spcPts val="0"/>
              </a:spcAft>
              <a:buClr>
                <a:schemeClr val="dk1"/>
              </a:buClr>
              <a:buSzPts val="1000"/>
              <a:buChar char="●"/>
            </a:pPr>
            <a:r>
              <a:rPr lang="ar" sz="1000">
                <a:solidFill>
                  <a:schemeClr val="dk1"/>
                </a:solidFill>
              </a:rPr>
              <a:t>Depressed glandular secretion</a:t>
            </a:r>
            <a:endParaRPr sz="1000">
              <a:solidFill>
                <a:schemeClr val="dk1"/>
              </a:solidFill>
            </a:endParaRPr>
          </a:p>
          <a:p>
            <a:pPr indent="-292100" lvl="1" marL="914400" rtl="0" algn="l">
              <a:lnSpc>
                <a:spcPct val="100000"/>
              </a:lnSpc>
              <a:spcBef>
                <a:spcPts val="0"/>
              </a:spcBef>
              <a:spcAft>
                <a:spcPts val="0"/>
              </a:spcAft>
              <a:buClr>
                <a:schemeClr val="dk1"/>
              </a:buClr>
              <a:buSzPts val="1000"/>
              <a:buChar char="●"/>
            </a:pPr>
            <a:r>
              <a:rPr lang="ar" sz="1000">
                <a:solidFill>
                  <a:schemeClr val="dk1"/>
                </a:solidFill>
              </a:rPr>
              <a:t>Parotid</a:t>
            </a:r>
            <a:endParaRPr sz="1000">
              <a:solidFill>
                <a:schemeClr val="dk1"/>
              </a:solidFill>
            </a:endParaRPr>
          </a:p>
          <a:p>
            <a:pPr indent="-292100" lvl="1" marL="914400" rtl="0" algn="l">
              <a:lnSpc>
                <a:spcPct val="100000"/>
              </a:lnSpc>
              <a:spcBef>
                <a:spcPts val="0"/>
              </a:spcBef>
              <a:spcAft>
                <a:spcPts val="0"/>
              </a:spcAft>
              <a:buClr>
                <a:schemeClr val="dk1"/>
              </a:buClr>
              <a:buSzPts val="1000"/>
              <a:buChar char="●"/>
            </a:pPr>
            <a:r>
              <a:rPr lang="ar" sz="1000">
                <a:solidFill>
                  <a:schemeClr val="dk1"/>
                </a:solidFill>
              </a:rPr>
              <a:t>More infections = more damage to gland and duct </a:t>
            </a:r>
            <a:endParaRPr sz="1000">
              <a:solidFill>
                <a:schemeClr val="dk1"/>
              </a:solidFill>
            </a:endParaRPr>
          </a:p>
          <a:p>
            <a:pPr indent="0" lvl="0" marL="914400" rtl="0" algn="l">
              <a:lnSpc>
                <a:spcPct val="100000"/>
              </a:lnSpc>
              <a:spcBef>
                <a:spcPts val="0"/>
              </a:spcBef>
              <a:spcAft>
                <a:spcPts val="0"/>
              </a:spcAft>
              <a:buNone/>
            </a:pPr>
            <a:r>
              <a:t/>
            </a:r>
            <a:endParaRPr sz="1000">
              <a:solidFill>
                <a:schemeClr val="dk1"/>
              </a:solidFill>
            </a:endParaRPr>
          </a:p>
          <a:p>
            <a:pPr indent="0" lvl="0" marL="0" rtl="0" algn="l">
              <a:lnSpc>
                <a:spcPct val="100000"/>
              </a:lnSpc>
              <a:spcBef>
                <a:spcPts val="0"/>
              </a:spcBef>
              <a:spcAft>
                <a:spcPts val="0"/>
              </a:spcAft>
              <a:buNone/>
            </a:pPr>
            <a:r>
              <a:rPr b="1" lang="ar" sz="1100">
                <a:solidFill>
                  <a:schemeClr val="dk1"/>
                </a:solidFill>
              </a:rPr>
              <a:t>Pathophysiology and Treatment of chronic sialoadenitis:</a:t>
            </a:r>
            <a:endParaRPr b="1" sz="1100">
              <a:solidFill>
                <a:schemeClr val="dk1"/>
              </a:solidFill>
            </a:endParaRPr>
          </a:p>
          <a:p>
            <a:pPr indent="-292100" lvl="0" marL="457200" rtl="0" algn="l">
              <a:lnSpc>
                <a:spcPct val="100000"/>
              </a:lnSpc>
              <a:spcBef>
                <a:spcPts val="0"/>
              </a:spcBef>
              <a:spcAft>
                <a:spcPts val="0"/>
              </a:spcAft>
              <a:buClr>
                <a:schemeClr val="dk1"/>
              </a:buClr>
              <a:buSzPts val="1000"/>
              <a:buChar char="●"/>
            </a:pPr>
            <a:r>
              <a:rPr lang="ar" sz="1000">
                <a:solidFill>
                  <a:schemeClr val="dk1"/>
                </a:solidFill>
              </a:rPr>
              <a:t>Obstruction of salivary flow         </a:t>
            </a:r>
            <a:r>
              <a:rPr b="1" lang="ar" sz="1200"/>
              <a:t>•</a:t>
            </a:r>
            <a:r>
              <a:rPr lang="ar" sz="1000">
                <a:solidFill>
                  <a:schemeClr val="dk1"/>
                </a:solidFill>
              </a:rPr>
              <a:t> </a:t>
            </a:r>
            <a:r>
              <a:rPr lang="ar" sz="1000">
                <a:solidFill>
                  <a:schemeClr val="dk1"/>
                </a:solidFill>
              </a:rPr>
              <a:t>No consistent Tx</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b="1" lang="ar" sz="1000">
                <a:solidFill>
                  <a:schemeClr val="dk1"/>
                </a:solidFill>
              </a:rPr>
              <a:t>Intraductal calculus</a:t>
            </a:r>
            <a:r>
              <a:rPr lang="ar" sz="1000">
                <a:solidFill>
                  <a:schemeClr val="dk1"/>
                </a:solidFill>
              </a:rPr>
              <a:t>                  </a:t>
            </a:r>
            <a:r>
              <a:rPr b="1" lang="ar" sz="1200">
                <a:solidFill>
                  <a:schemeClr val="dk1"/>
                </a:solidFill>
              </a:rPr>
              <a:t>• </a:t>
            </a:r>
            <a:r>
              <a:rPr lang="ar" sz="1000">
                <a:solidFill>
                  <a:schemeClr val="dk1"/>
                </a:solidFill>
              </a:rPr>
              <a:t>Tympanic neurectomy</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ar" sz="1000">
                <a:solidFill>
                  <a:schemeClr val="dk1"/>
                </a:solidFill>
              </a:rPr>
              <a:t>Stricture                                      </a:t>
            </a:r>
            <a:r>
              <a:rPr b="1" lang="ar" sz="1200">
                <a:solidFill>
                  <a:schemeClr val="dk1"/>
                </a:solidFill>
              </a:rPr>
              <a:t>• </a:t>
            </a:r>
            <a:r>
              <a:rPr lang="ar" sz="1000">
                <a:solidFill>
                  <a:schemeClr val="dk1"/>
                </a:solidFill>
              </a:rPr>
              <a:t>Duct ligation</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ar" sz="1000">
                <a:solidFill>
                  <a:schemeClr val="dk1"/>
                </a:solidFill>
              </a:rPr>
              <a:t>Mucous plug                               </a:t>
            </a:r>
            <a:r>
              <a:rPr b="1" lang="ar" sz="1200">
                <a:solidFill>
                  <a:schemeClr val="dk1"/>
                </a:solidFill>
              </a:rPr>
              <a:t>• </a:t>
            </a:r>
            <a:r>
              <a:rPr lang="ar" sz="1000">
                <a:solidFill>
                  <a:schemeClr val="dk1"/>
                </a:solidFill>
              </a:rPr>
              <a:t>Gland excision</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ar" sz="1000">
                <a:solidFill>
                  <a:schemeClr val="dk1"/>
                </a:solidFill>
              </a:rPr>
              <a:t>Ductal papilla lesion</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ar" sz="1000">
                <a:solidFill>
                  <a:schemeClr val="dk1"/>
                </a:solidFill>
              </a:rPr>
              <a:t>Extrinsic compression</a:t>
            </a:r>
            <a:endParaRPr b="1" sz="1000">
              <a:solidFill>
                <a:schemeClr val="dk1"/>
              </a:solidFill>
            </a:endParaRPr>
          </a:p>
          <a:p>
            <a:pPr indent="-292100" lvl="0" marL="457200" rtl="0" algn="l">
              <a:lnSpc>
                <a:spcPct val="100000"/>
              </a:lnSpc>
              <a:spcBef>
                <a:spcPts val="0"/>
              </a:spcBef>
              <a:spcAft>
                <a:spcPts val="0"/>
              </a:spcAft>
              <a:buClr>
                <a:schemeClr val="dk1"/>
              </a:buClr>
              <a:buSzPts val="1000"/>
              <a:buChar char="●"/>
            </a:pPr>
            <a:r>
              <a:t/>
            </a:r>
            <a:endParaRPr b="1" sz="1000">
              <a:solidFill>
                <a:schemeClr val="dk1"/>
              </a:solidFill>
            </a:endParaRPr>
          </a:p>
          <a:p>
            <a:pPr indent="0" lvl="0" marL="0" rtl="0" algn="l">
              <a:lnSpc>
                <a:spcPct val="100000"/>
              </a:lnSpc>
              <a:spcBef>
                <a:spcPts val="0"/>
              </a:spcBef>
              <a:spcAft>
                <a:spcPts val="0"/>
              </a:spcAft>
              <a:buNone/>
            </a:pPr>
            <a:r>
              <a:rPr b="1" lang="ar" sz="1000">
                <a:solidFill>
                  <a:schemeClr val="dk1"/>
                </a:solidFill>
              </a:rPr>
              <a:t>Sialolithiasis: </a:t>
            </a:r>
            <a:r>
              <a:rPr lang="ar" sz="1000">
                <a:solidFill>
                  <a:srgbClr val="38761D"/>
                </a:solidFill>
              </a:rPr>
              <a:t>Stone in salivary glands</a:t>
            </a:r>
            <a:endParaRPr sz="1000">
              <a:solidFill>
                <a:srgbClr val="38761D"/>
              </a:solidFill>
              <a:highlight>
                <a:srgbClr val="FFFFFF"/>
              </a:highlight>
            </a:endParaRPr>
          </a:p>
          <a:p>
            <a:pPr indent="-292100" lvl="0" marL="457200" rtl="0" algn="l">
              <a:lnSpc>
                <a:spcPct val="100000"/>
              </a:lnSpc>
              <a:spcBef>
                <a:spcPts val="0"/>
              </a:spcBef>
              <a:spcAft>
                <a:spcPts val="0"/>
              </a:spcAft>
              <a:buClr>
                <a:schemeClr val="dk1"/>
              </a:buClr>
              <a:buSzPts val="1000"/>
              <a:buChar char="●"/>
            </a:pPr>
            <a:r>
              <a:rPr lang="ar" sz="1000">
                <a:solidFill>
                  <a:schemeClr val="dk1"/>
                </a:solidFill>
              </a:rPr>
              <a:t>Formation of hardened intraluminal deposits in the ductal system</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ar" sz="1000">
                <a:solidFill>
                  <a:schemeClr val="dk1"/>
                </a:solidFill>
              </a:rPr>
              <a:t>Common with chronic sialoadenitis</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ar" sz="1000">
                <a:solidFill>
                  <a:schemeClr val="dk1"/>
                </a:solidFill>
              </a:rPr>
              <a:t>Causes:</a:t>
            </a:r>
            <a:endParaRPr sz="1000">
              <a:solidFill>
                <a:schemeClr val="dk1"/>
              </a:solidFill>
            </a:endParaRPr>
          </a:p>
          <a:p>
            <a:pPr indent="-228600" lvl="1" marL="914400" rtl="0" algn="l">
              <a:lnSpc>
                <a:spcPct val="100000"/>
              </a:lnSpc>
              <a:spcBef>
                <a:spcPts val="0"/>
              </a:spcBef>
              <a:spcAft>
                <a:spcPts val="0"/>
              </a:spcAft>
              <a:buClr>
                <a:schemeClr val="dk1"/>
              </a:buClr>
              <a:buSzPts val="1000"/>
              <a:buNone/>
            </a:pPr>
            <a:r>
              <a:rPr lang="ar" sz="1000">
                <a:solidFill>
                  <a:schemeClr val="dk1"/>
                </a:solidFill>
              </a:rPr>
              <a:t>–  Stagnation of saliva</a:t>
            </a:r>
            <a:endParaRPr sz="1000">
              <a:solidFill>
                <a:schemeClr val="dk1"/>
              </a:solidFill>
            </a:endParaRPr>
          </a:p>
          <a:p>
            <a:pPr indent="-228600" lvl="1" marL="914400" rtl="0" algn="l">
              <a:lnSpc>
                <a:spcPct val="100000"/>
              </a:lnSpc>
              <a:spcBef>
                <a:spcPts val="0"/>
              </a:spcBef>
              <a:spcAft>
                <a:spcPts val="0"/>
              </a:spcAft>
              <a:buClr>
                <a:schemeClr val="dk1"/>
              </a:buClr>
              <a:buSzPts val="1000"/>
              <a:buNone/>
            </a:pPr>
            <a:r>
              <a:rPr lang="ar" sz="1000">
                <a:solidFill>
                  <a:schemeClr val="dk1"/>
                </a:solidFill>
              </a:rPr>
              <a:t>–  Focus for formation from duct injury</a:t>
            </a:r>
            <a:endParaRPr sz="1000">
              <a:solidFill>
                <a:schemeClr val="dk1"/>
              </a:solidFill>
            </a:endParaRPr>
          </a:p>
          <a:p>
            <a:pPr indent="-228600" lvl="1" marL="914400" rtl="0" algn="l">
              <a:lnSpc>
                <a:spcPct val="100000"/>
              </a:lnSpc>
              <a:spcBef>
                <a:spcPts val="0"/>
              </a:spcBef>
              <a:spcAft>
                <a:spcPts val="0"/>
              </a:spcAft>
              <a:buClr>
                <a:schemeClr val="dk1"/>
              </a:buClr>
              <a:buSzPts val="1000"/>
              <a:buNone/>
            </a:pPr>
            <a:r>
              <a:rPr lang="ar" sz="1000">
                <a:solidFill>
                  <a:schemeClr val="dk1"/>
                </a:solidFill>
              </a:rPr>
              <a:t>–  Biologic factors (Calcium salts)</a:t>
            </a:r>
            <a:endParaRPr sz="1000">
              <a:solidFill>
                <a:schemeClr val="dk1"/>
              </a:solidFill>
            </a:endParaRPr>
          </a:p>
          <a:p>
            <a:pPr indent="0" lvl="0" marL="0" rtl="0" algn="l">
              <a:lnSpc>
                <a:spcPct val="100000"/>
              </a:lnSpc>
              <a:spcBef>
                <a:spcPts val="0"/>
              </a:spcBef>
              <a:spcAft>
                <a:spcPts val="0"/>
              </a:spcAft>
              <a:buNone/>
            </a:pPr>
            <a:r>
              <a:rPr b="1" lang="ar" sz="1000">
                <a:latin typeface="Times New Roman"/>
                <a:ea typeface="Times New Roman"/>
                <a:cs typeface="Times New Roman"/>
                <a:sym typeface="Times New Roman"/>
              </a:rPr>
              <a:t>Location:</a:t>
            </a:r>
            <a:endParaRPr sz="1000"/>
          </a:p>
          <a:p>
            <a:pPr indent="0" lvl="0" marL="0" rtl="0" algn="l">
              <a:lnSpc>
                <a:spcPct val="100000"/>
              </a:lnSpc>
              <a:spcBef>
                <a:spcPts val="0"/>
              </a:spcBef>
              <a:spcAft>
                <a:spcPts val="0"/>
              </a:spcAft>
              <a:buNone/>
            </a:pPr>
            <a:r>
              <a:rPr b="1" lang="ar" sz="1000">
                <a:highlight>
                  <a:srgbClr val="FFFFFF"/>
                </a:highlight>
              </a:rPr>
              <a:t> </a:t>
            </a:r>
            <a:r>
              <a:rPr lang="ar" sz="1000"/>
              <a:t>80% Wharthon’s duct </a:t>
            </a:r>
            <a:r>
              <a:rPr lang="ar" sz="1000">
                <a:solidFill>
                  <a:srgbClr val="38761D"/>
                </a:solidFill>
              </a:rPr>
              <a:t>“of submandibular gland”</a:t>
            </a:r>
            <a:endParaRPr sz="1000">
              <a:solidFill>
                <a:srgbClr val="38761D"/>
              </a:solidFill>
            </a:endParaRPr>
          </a:p>
          <a:p>
            <a:pPr indent="-292100" lvl="0" marL="457200" rtl="0" algn="l">
              <a:lnSpc>
                <a:spcPct val="100000"/>
              </a:lnSpc>
              <a:spcBef>
                <a:spcPts val="0"/>
              </a:spcBef>
              <a:spcAft>
                <a:spcPts val="0"/>
              </a:spcAft>
              <a:buClr>
                <a:srgbClr val="000000"/>
              </a:buClr>
              <a:buSzPts val="1000"/>
              <a:buChar char="●"/>
            </a:pPr>
            <a:r>
              <a:rPr lang="ar" sz="1000"/>
              <a:t>19% Stenson’s</a:t>
            </a:r>
            <a:endParaRPr sz="1000"/>
          </a:p>
          <a:p>
            <a:pPr indent="-292100" lvl="0" marL="457200" rtl="0" algn="l">
              <a:lnSpc>
                <a:spcPct val="100000"/>
              </a:lnSpc>
              <a:spcBef>
                <a:spcPts val="0"/>
              </a:spcBef>
              <a:spcAft>
                <a:spcPts val="0"/>
              </a:spcAft>
              <a:buClr>
                <a:srgbClr val="000000"/>
              </a:buClr>
              <a:buSzPts val="1000"/>
              <a:buChar char="●"/>
            </a:pPr>
            <a:r>
              <a:rPr lang="ar" sz="1000"/>
              <a:t>1% sublingual</a:t>
            </a:r>
            <a:endParaRPr sz="1000"/>
          </a:p>
          <a:p>
            <a:pPr indent="-292100" lvl="0" marL="457200" rtl="0" algn="l">
              <a:lnSpc>
                <a:spcPct val="100000"/>
              </a:lnSpc>
              <a:spcBef>
                <a:spcPts val="0"/>
              </a:spcBef>
              <a:spcAft>
                <a:spcPts val="0"/>
              </a:spcAft>
              <a:buClr>
                <a:srgbClr val="000000"/>
              </a:buClr>
              <a:buSzPts val="1000"/>
              <a:buChar char="●"/>
            </a:pPr>
            <a:r>
              <a:rPr b="1" lang="ar" sz="1000"/>
              <a:t>Why Wharthon’s?</a:t>
            </a:r>
            <a:endParaRPr b="1" sz="1000"/>
          </a:p>
          <a:p>
            <a:pPr indent="-228600" lvl="1" marL="914400" rtl="0" algn="l">
              <a:lnSpc>
                <a:spcPct val="100000"/>
              </a:lnSpc>
              <a:spcBef>
                <a:spcPts val="0"/>
              </a:spcBef>
              <a:spcAft>
                <a:spcPts val="0"/>
              </a:spcAft>
              <a:buClr>
                <a:srgbClr val="000000"/>
              </a:buClr>
              <a:buSzPts val="1000"/>
              <a:buNone/>
            </a:pPr>
            <a:r>
              <a:rPr lang="ar" sz="1000"/>
              <a:t>–  Alkaline and viscous saliva</a:t>
            </a:r>
            <a:endParaRPr sz="1000"/>
          </a:p>
          <a:p>
            <a:pPr indent="-228600" lvl="1" marL="914400" rtl="0" algn="l">
              <a:lnSpc>
                <a:spcPct val="100000"/>
              </a:lnSpc>
              <a:spcBef>
                <a:spcPts val="0"/>
              </a:spcBef>
              <a:spcAft>
                <a:spcPts val="0"/>
              </a:spcAft>
              <a:buClr>
                <a:srgbClr val="000000"/>
              </a:buClr>
              <a:buSzPts val="1000"/>
              <a:buNone/>
            </a:pPr>
            <a:r>
              <a:rPr lang="ar" sz="1000"/>
              <a:t>–  Increased Ca and Phos</a:t>
            </a:r>
            <a:endParaRPr sz="1000"/>
          </a:p>
          <a:p>
            <a:pPr indent="-228600" lvl="1" marL="914400" rtl="0" algn="l">
              <a:lnSpc>
                <a:spcPct val="100000"/>
              </a:lnSpc>
              <a:spcBef>
                <a:spcPts val="0"/>
              </a:spcBef>
              <a:spcAft>
                <a:spcPts val="0"/>
              </a:spcAft>
              <a:buClr>
                <a:srgbClr val="000000"/>
              </a:buClr>
              <a:buSzPts val="1000"/>
              <a:buNone/>
            </a:pPr>
            <a:r>
              <a:rPr lang="ar" sz="1000"/>
              <a:t>–  Angulation of the duct at Mylohyoid</a:t>
            </a:r>
            <a:endParaRPr sz="1000"/>
          </a:p>
          <a:p>
            <a:pPr indent="-228600" lvl="1" marL="914400" rtl="0" algn="l">
              <a:lnSpc>
                <a:spcPct val="100000"/>
              </a:lnSpc>
              <a:spcBef>
                <a:spcPts val="0"/>
              </a:spcBef>
              <a:spcAft>
                <a:spcPts val="0"/>
              </a:spcAft>
              <a:buClr>
                <a:srgbClr val="000000"/>
              </a:buClr>
              <a:buSzPts val="1000"/>
              <a:buNone/>
            </a:pPr>
            <a:r>
              <a:rPr lang="ar" sz="1000"/>
              <a:t>–  Vertical orientation at the distal segment</a:t>
            </a:r>
            <a:endParaRPr sz="1000"/>
          </a:p>
          <a:p>
            <a:pPr indent="0" lvl="0" marL="0" rtl="0" algn="l">
              <a:lnSpc>
                <a:spcPct val="100000"/>
              </a:lnSpc>
              <a:spcBef>
                <a:spcPts val="0"/>
              </a:spcBef>
              <a:spcAft>
                <a:spcPts val="0"/>
              </a:spcAft>
              <a:buNone/>
            </a:pPr>
            <a:r>
              <a:t/>
            </a:r>
            <a:endParaRPr b="1" sz="1000">
              <a:solidFill>
                <a:schemeClr val="dk1"/>
              </a:solidFill>
            </a:endParaRPr>
          </a:p>
          <a:p>
            <a:pPr indent="0" lvl="0" marL="0" rtl="0" algn="l">
              <a:lnSpc>
                <a:spcPct val="100000"/>
              </a:lnSpc>
              <a:spcBef>
                <a:spcPts val="0"/>
              </a:spcBef>
              <a:spcAft>
                <a:spcPts val="0"/>
              </a:spcAft>
              <a:buNone/>
            </a:pPr>
            <a:r>
              <a:rPr b="1" lang="ar" sz="1000">
                <a:solidFill>
                  <a:schemeClr val="dk1"/>
                </a:solidFill>
              </a:rPr>
              <a:t>Symptoms and Management:</a:t>
            </a:r>
            <a:endParaRPr b="1"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ar" sz="1000">
                <a:solidFill>
                  <a:schemeClr val="dk1"/>
                </a:solidFill>
              </a:rPr>
              <a:t>Colicky postprandial pain </a:t>
            </a:r>
            <a:r>
              <a:rPr lang="ar" sz="1000">
                <a:solidFill>
                  <a:srgbClr val="38761D"/>
                </a:solidFill>
              </a:rPr>
              <a:t>“diagnostic”</a:t>
            </a:r>
            <a:endParaRPr sz="1000">
              <a:solidFill>
                <a:srgbClr val="38761D"/>
              </a:solidFill>
            </a:endParaRPr>
          </a:p>
          <a:p>
            <a:pPr indent="-292100" lvl="0" marL="457200" rtl="0" algn="l">
              <a:lnSpc>
                <a:spcPct val="100000"/>
              </a:lnSpc>
              <a:spcBef>
                <a:spcPts val="0"/>
              </a:spcBef>
              <a:spcAft>
                <a:spcPts val="0"/>
              </a:spcAft>
              <a:buClr>
                <a:schemeClr val="dk1"/>
              </a:buClr>
              <a:buSzPts val="1000"/>
              <a:buChar char="●"/>
            </a:pPr>
            <a:r>
              <a:rPr lang="ar" sz="1000">
                <a:solidFill>
                  <a:schemeClr val="dk1"/>
                </a:solidFill>
              </a:rPr>
              <a:t>Swelling</a:t>
            </a:r>
            <a:endParaRPr sz="1000">
              <a:solidFill>
                <a:schemeClr val="dk1"/>
              </a:solidFill>
            </a:endParaRPr>
          </a:p>
          <a:p>
            <a:pPr indent="0" lvl="0" marL="457200" rtl="0" algn="l">
              <a:lnSpc>
                <a:spcPct val="100000"/>
              </a:lnSpc>
              <a:spcBef>
                <a:spcPts val="0"/>
              </a:spcBef>
              <a:spcAft>
                <a:spcPts val="0"/>
              </a:spcAft>
              <a:buNone/>
            </a:pPr>
            <a:r>
              <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ar" sz="1000">
                <a:solidFill>
                  <a:schemeClr val="dk1"/>
                </a:solidFill>
              </a:rPr>
              <a:t>Plain films</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ar" sz="1000">
                <a:solidFill>
                  <a:schemeClr val="dk1"/>
                </a:solidFill>
              </a:rPr>
              <a:t>Sialography</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ar" sz="1000">
                <a:solidFill>
                  <a:schemeClr val="dk1"/>
                </a:solidFill>
              </a:rPr>
              <a:t>CT </a:t>
            </a:r>
            <a:r>
              <a:rPr lang="ar" sz="1000">
                <a:solidFill>
                  <a:srgbClr val="38761D"/>
                </a:solidFill>
              </a:rPr>
              <a:t>“to evaluate size and site of the stone”</a:t>
            </a:r>
            <a:endParaRPr b="1" sz="1000">
              <a:solidFill>
                <a:srgbClr val="38761D"/>
              </a:solidFill>
              <a:highlight>
                <a:srgbClr val="0070C0"/>
              </a:highlight>
            </a:endParaRPr>
          </a:p>
          <a:p>
            <a:pPr indent="-292100" lvl="0" marL="457200" rtl="0" algn="l">
              <a:lnSpc>
                <a:spcPct val="100000"/>
              </a:lnSpc>
              <a:spcBef>
                <a:spcPts val="0"/>
              </a:spcBef>
              <a:spcAft>
                <a:spcPts val="0"/>
              </a:spcAft>
              <a:buClr>
                <a:srgbClr val="38761D"/>
              </a:buClr>
              <a:buSzPts val="1000"/>
              <a:buChar char="●"/>
            </a:pPr>
            <a:r>
              <a:rPr lang="ar" sz="1000">
                <a:solidFill>
                  <a:srgbClr val="38761D"/>
                </a:solidFill>
              </a:rPr>
              <a:t>If the stone is small we treat it medically and we observe </a:t>
            </a:r>
            <a:endParaRPr sz="1000">
              <a:solidFill>
                <a:srgbClr val="38761D"/>
              </a:solidFill>
            </a:endParaRPr>
          </a:p>
          <a:p>
            <a:pPr indent="0" lvl="0" marL="457200" rtl="0" algn="l">
              <a:lnSpc>
                <a:spcPct val="100000"/>
              </a:lnSpc>
              <a:spcBef>
                <a:spcPts val="0"/>
              </a:spcBef>
              <a:spcAft>
                <a:spcPts val="0"/>
              </a:spcAft>
              <a:buNone/>
            </a:pPr>
            <a:r>
              <a:rPr lang="ar" sz="1000">
                <a:solidFill>
                  <a:srgbClr val="38761D"/>
                </a:solidFill>
              </a:rPr>
              <a:t>( drink a lot of water), if large we treat it surgically.</a:t>
            </a:r>
            <a:endParaRPr sz="1000">
              <a:solidFill>
                <a:srgbClr val="38761D"/>
              </a:solidFill>
            </a:endParaRPr>
          </a:p>
        </p:txBody>
      </p:sp>
      <p:sp>
        <p:nvSpPr>
          <p:cNvPr id="267" name="Google Shape;267;p32"/>
          <p:cNvSpPr txBox="1"/>
          <p:nvPr/>
        </p:nvSpPr>
        <p:spPr>
          <a:xfrm>
            <a:off x="2623600" y="5661750"/>
            <a:ext cx="2381400" cy="11052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rPr lang="ar" sz="1000">
                <a:solidFill>
                  <a:schemeClr val="dk1"/>
                </a:solidFill>
              </a:rPr>
              <a:t>Like sialoadenitis</a:t>
            </a:r>
            <a:endParaRPr sz="1000">
              <a:solidFill>
                <a:schemeClr val="dk1"/>
              </a:solidFill>
            </a:endParaRPr>
          </a:p>
          <a:p>
            <a:pPr indent="-292100" lvl="0" marL="457200" rtl="0" algn="l">
              <a:spcBef>
                <a:spcPts val="0"/>
              </a:spcBef>
              <a:spcAft>
                <a:spcPts val="0"/>
              </a:spcAft>
              <a:buClr>
                <a:schemeClr val="dk1"/>
              </a:buClr>
              <a:buSzPts val="1000"/>
              <a:buChar char="●"/>
            </a:pPr>
            <a:r>
              <a:rPr lang="ar" sz="1000">
                <a:solidFill>
                  <a:schemeClr val="dk1"/>
                </a:solidFill>
              </a:rPr>
              <a:t>Avoid vigorous probing</a:t>
            </a:r>
            <a:endParaRPr sz="1000">
              <a:solidFill>
                <a:schemeClr val="dk1"/>
              </a:solidFill>
            </a:endParaRPr>
          </a:p>
          <a:p>
            <a:pPr indent="-292100" lvl="0" marL="457200" rtl="0" algn="l">
              <a:spcBef>
                <a:spcPts val="0"/>
              </a:spcBef>
              <a:spcAft>
                <a:spcPts val="0"/>
              </a:spcAft>
              <a:buClr>
                <a:schemeClr val="dk1"/>
              </a:buClr>
              <a:buSzPts val="1000"/>
              <a:buChar char="●"/>
            </a:pPr>
            <a:r>
              <a:rPr lang="ar" sz="1000">
                <a:solidFill>
                  <a:schemeClr val="dk1"/>
                </a:solidFill>
              </a:rPr>
              <a:t>Incise duct orifice</a:t>
            </a:r>
            <a:endParaRPr sz="1000">
              <a:solidFill>
                <a:schemeClr val="dk1"/>
              </a:solidFill>
            </a:endParaRPr>
          </a:p>
          <a:p>
            <a:pPr indent="-292100" lvl="0" marL="457200" rtl="0" algn="l">
              <a:spcBef>
                <a:spcPts val="0"/>
              </a:spcBef>
              <a:spcAft>
                <a:spcPts val="0"/>
              </a:spcAft>
              <a:buClr>
                <a:schemeClr val="dk1"/>
              </a:buClr>
              <a:buSzPts val="1000"/>
              <a:buChar char="●"/>
            </a:pPr>
            <a:r>
              <a:rPr lang="ar" sz="1000">
                <a:solidFill>
                  <a:schemeClr val="dk1"/>
                </a:solidFill>
              </a:rPr>
              <a:t>Stenting</a:t>
            </a:r>
            <a:endParaRPr sz="1000">
              <a:solidFill>
                <a:schemeClr val="dk1"/>
              </a:solidFill>
            </a:endParaRPr>
          </a:p>
          <a:p>
            <a:pPr indent="-292100" lvl="0" marL="457200" rtl="0" algn="l">
              <a:spcBef>
                <a:spcPts val="0"/>
              </a:spcBef>
              <a:spcAft>
                <a:spcPts val="0"/>
              </a:spcAft>
              <a:buClr>
                <a:schemeClr val="dk1"/>
              </a:buClr>
              <a:buSzPts val="1000"/>
              <a:buChar char="●"/>
            </a:pPr>
            <a:r>
              <a:rPr lang="ar" sz="1000">
                <a:solidFill>
                  <a:schemeClr val="dk1"/>
                </a:solidFill>
              </a:rPr>
              <a:t>Surgical excision</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1" name="Shape 271"/>
        <p:cNvGrpSpPr/>
        <p:nvPr/>
      </p:nvGrpSpPr>
      <p:grpSpPr>
        <a:xfrm>
          <a:off x="0" y="0"/>
          <a:ext cx="0" cy="0"/>
          <a:chOff x="0" y="0"/>
          <a:chExt cx="0" cy="0"/>
        </a:xfrm>
      </p:grpSpPr>
      <p:sp>
        <p:nvSpPr>
          <p:cNvPr id="272" name="Google Shape;272;p33"/>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273" name="Google Shape;273;p33"/>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3"/>
          <p:cNvSpPr txBox="1"/>
          <p:nvPr/>
        </p:nvSpPr>
        <p:spPr>
          <a:xfrm>
            <a:off x="49050" y="1070363"/>
            <a:ext cx="4664400" cy="2059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sp>
        <p:nvSpPr>
          <p:cNvPr id="275" name="Google Shape;275;p33"/>
          <p:cNvSpPr/>
          <p:nvPr/>
        </p:nvSpPr>
        <p:spPr>
          <a:xfrm flipH="1">
            <a:off x="0" y="0"/>
            <a:ext cx="2491800" cy="339300"/>
          </a:xfrm>
          <a:prstGeom prst="round1Rect">
            <a:avLst>
              <a:gd fmla="val 16667" name="adj"/>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t>Salivary Gland Neoplasms:</a:t>
            </a:r>
            <a:endParaRPr b="1" sz="1200"/>
          </a:p>
        </p:txBody>
      </p:sp>
      <p:sp>
        <p:nvSpPr>
          <p:cNvPr id="276" name="Google Shape;276;p33"/>
          <p:cNvSpPr txBox="1"/>
          <p:nvPr/>
        </p:nvSpPr>
        <p:spPr>
          <a:xfrm>
            <a:off x="50675" y="388425"/>
            <a:ext cx="4762500" cy="589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Diverse histopathology</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lang="ar" sz="1000">
                <a:latin typeface="Times New Roman"/>
                <a:ea typeface="Times New Roman"/>
                <a:cs typeface="Times New Roman"/>
                <a:sym typeface="Times New Roman"/>
              </a:rPr>
              <a:t>Determines Aggressiveness</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Relatively uncommon</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lang="ar" sz="1000">
                <a:latin typeface="Times New Roman"/>
                <a:ea typeface="Times New Roman"/>
                <a:cs typeface="Times New Roman"/>
                <a:sym typeface="Times New Roman"/>
              </a:rPr>
              <a:t>2% of head and neck neoplasms</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Distribution</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lang="ar" sz="1000">
                <a:latin typeface="Times New Roman"/>
                <a:ea typeface="Times New Roman"/>
                <a:cs typeface="Times New Roman"/>
                <a:sym typeface="Times New Roman"/>
              </a:rPr>
              <a:t>95% in adults</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lang="ar" sz="1000">
                <a:latin typeface="Times New Roman"/>
                <a:ea typeface="Times New Roman"/>
                <a:cs typeface="Times New Roman"/>
                <a:sym typeface="Times New Roman"/>
              </a:rPr>
              <a:t>Parotid:  80% overall; 80% benign</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lang="ar" sz="1000">
                <a:latin typeface="Times New Roman"/>
                <a:ea typeface="Times New Roman"/>
                <a:cs typeface="Times New Roman"/>
                <a:sym typeface="Times New Roman"/>
              </a:rPr>
              <a:t>Submandibular:  15% overall; 50% benign</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1000"/>
              <a:t>–</a:t>
            </a:r>
            <a:r>
              <a:rPr lang="ar" sz="1000">
                <a:latin typeface="Times New Roman"/>
                <a:ea typeface="Times New Roman"/>
                <a:cs typeface="Times New Roman"/>
                <a:sym typeface="Times New Roman"/>
              </a:rPr>
              <a:t>Sublingual/Minor:  5% overall; 40% benign</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800">
                <a:solidFill>
                  <a:srgbClr val="38761D"/>
                </a:solidFill>
              </a:rPr>
              <a:t>➢ Most common is carcinoma!</a:t>
            </a:r>
            <a:endParaRPr sz="800">
              <a:solidFill>
                <a:srgbClr val="38761D"/>
              </a:solidFill>
            </a:endParaRPr>
          </a:p>
          <a:p>
            <a:pPr indent="0" lvl="0" marL="0" rtl="0" algn="l">
              <a:lnSpc>
                <a:spcPct val="100000"/>
              </a:lnSpc>
              <a:spcBef>
                <a:spcPts val="0"/>
              </a:spcBef>
              <a:spcAft>
                <a:spcPts val="0"/>
              </a:spcAft>
              <a:buNone/>
            </a:pPr>
            <a:r>
              <a:rPr b="1" lang="ar" sz="800">
                <a:solidFill>
                  <a:srgbClr val="38761D"/>
                </a:solidFill>
              </a:rPr>
              <a:t>Benign </a:t>
            </a:r>
            <a:r>
              <a:rPr lang="ar" sz="800">
                <a:solidFill>
                  <a:srgbClr val="38761D"/>
                </a:solidFill>
              </a:rPr>
              <a:t>tumors are a mobile and non-tender and Asymptomatic except for the mass.</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While </a:t>
            </a:r>
            <a:r>
              <a:rPr b="1" lang="ar" sz="800">
                <a:solidFill>
                  <a:srgbClr val="38761D"/>
                </a:solidFill>
              </a:rPr>
              <a:t>malignant </a:t>
            </a:r>
            <a:r>
              <a:rPr lang="ar" sz="800">
                <a:solidFill>
                  <a:srgbClr val="38761D"/>
                </a:solidFill>
              </a:rPr>
              <a:t>tumors are Rapid growth, skin fixation, cranial nerve palsies, painful and fixed.</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 Benign salivary gland management is surgery and post op radiotherapy. Why? because there is 9-10% probability of becoming malignant.</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 Malignant tumors may involve lymph nodes (evidence of local metastasis) and/or facial paresis/paralysis. (fast growing tumor and pressure symptoms depends on the site).</a:t>
            </a:r>
            <a:endParaRPr sz="800">
              <a:solidFill>
                <a:srgbClr val="38761D"/>
              </a:solidFill>
            </a:endParaRPr>
          </a:p>
          <a:p>
            <a:pPr indent="0" lvl="0" marL="0" rtl="0" algn="l">
              <a:lnSpc>
                <a:spcPct val="100000"/>
              </a:lnSpc>
              <a:spcBef>
                <a:spcPts val="0"/>
              </a:spcBef>
              <a:spcAft>
                <a:spcPts val="0"/>
              </a:spcAft>
              <a:buNone/>
            </a:pPr>
            <a:r>
              <a:rPr b="1" lang="ar" sz="800">
                <a:solidFill>
                  <a:srgbClr val="38761D"/>
                </a:solidFill>
              </a:rPr>
              <a:t>Diagnostic tests:</a:t>
            </a:r>
            <a:endParaRPr b="1" sz="800">
              <a:solidFill>
                <a:srgbClr val="38761D"/>
              </a:solidFill>
            </a:endParaRPr>
          </a:p>
          <a:p>
            <a:pPr indent="0" lvl="0" marL="0" rtl="0" algn="l">
              <a:lnSpc>
                <a:spcPct val="100000"/>
              </a:lnSpc>
              <a:spcBef>
                <a:spcPts val="0"/>
              </a:spcBef>
              <a:spcAft>
                <a:spcPts val="0"/>
              </a:spcAft>
              <a:buNone/>
            </a:pPr>
            <a:r>
              <a:rPr lang="ar" sz="800">
                <a:solidFill>
                  <a:srgbClr val="38761D"/>
                </a:solidFill>
              </a:rPr>
              <a:t>➔ Open excisional biopsy (submandibulectomy or parotidectomy) preferred. ➔ CT/MRI – deep lobe tumors, intra vs. extra-parotid.</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 </a:t>
            </a:r>
            <a:r>
              <a:rPr b="1" lang="ar" sz="800">
                <a:solidFill>
                  <a:srgbClr val="38761D"/>
                </a:solidFill>
              </a:rPr>
              <a:t>FNAB:</a:t>
            </a:r>
            <a:endParaRPr b="1" sz="800">
              <a:solidFill>
                <a:srgbClr val="38761D"/>
              </a:solidFill>
            </a:endParaRPr>
          </a:p>
          <a:p>
            <a:pPr indent="0" lvl="0" marL="0" rtl="0" algn="l">
              <a:lnSpc>
                <a:spcPct val="100000"/>
              </a:lnSpc>
              <a:spcBef>
                <a:spcPts val="0"/>
              </a:spcBef>
              <a:spcAft>
                <a:spcPts val="0"/>
              </a:spcAft>
              <a:buNone/>
            </a:pPr>
            <a:r>
              <a:rPr lang="ar" sz="800">
                <a:solidFill>
                  <a:srgbClr val="38761D"/>
                </a:solidFill>
              </a:rPr>
              <a:t>▪ Shown to reduce surgery by 1/3 in some studies.</a:t>
            </a:r>
            <a:endParaRPr sz="800">
              <a:solidFill>
                <a:srgbClr val="38761D"/>
              </a:solidFill>
            </a:endParaRPr>
          </a:p>
          <a:p>
            <a:pPr indent="-228600" lvl="0" marL="457200" rtl="0" algn="l">
              <a:lnSpc>
                <a:spcPct val="100000"/>
              </a:lnSpc>
              <a:spcBef>
                <a:spcPts val="0"/>
              </a:spcBef>
              <a:spcAft>
                <a:spcPts val="0"/>
              </a:spcAft>
              <a:buClr>
                <a:srgbClr val="38761D"/>
              </a:buClr>
              <a:buSzPts val="800"/>
              <a:buNone/>
            </a:pPr>
            <a:r>
              <a:rPr lang="ar" sz="800">
                <a:solidFill>
                  <a:srgbClr val="38761D"/>
                </a:solidFill>
              </a:rPr>
              <a:t>❏  Delineates intraglandular lymph node, localized sialadenitis or benign lymphoepithelial cysts.</a:t>
            </a:r>
            <a:endParaRPr sz="800">
              <a:solidFill>
                <a:srgbClr val="38761D"/>
              </a:solidFill>
            </a:endParaRPr>
          </a:p>
          <a:p>
            <a:pPr indent="-228600" lvl="0" marL="457200" rtl="0" algn="l">
              <a:lnSpc>
                <a:spcPct val="100000"/>
              </a:lnSpc>
              <a:spcBef>
                <a:spcPts val="0"/>
              </a:spcBef>
              <a:spcAft>
                <a:spcPts val="0"/>
              </a:spcAft>
              <a:buClr>
                <a:srgbClr val="38761D"/>
              </a:buClr>
              <a:buSzPts val="800"/>
              <a:buNone/>
            </a:pPr>
            <a:r>
              <a:rPr lang="ar" sz="800">
                <a:solidFill>
                  <a:srgbClr val="38761D"/>
                </a:solidFill>
              </a:rPr>
              <a:t>❏  May facilitate surgical planning and patient counseling.</a:t>
            </a:r>
            <a:endParaRPr sz="800">
              <a:solidFill>
                <a:srgbClr val="38761D"/>
              </a:solidFill>
            </a:endParaRPr>
          </a:p>
          <a:p>
            <a:pPr indent="-228600" lvl="0" marL="457200" rtl="0" algn="l">
              <a:lnSpc>
                <a:spcPct val="100000"/>
              </a:lnSpc>
              <a:spcBef>
                <a:spcPts val="0"/>
              </a:spcBef>
              <a:spcAft>
                <a:spcPts val="0"/>
              </a:spcAft>
              <a:buClr>
                <a:srgbClr val="38761D"/>
              </a:buClr>
              <a:buSzPts val="800"/>
              <a:buNone/>
            </a:pPr>
            <a:r>
              <a:rPr lang="ar" sz="800">
                <a:solidFill>
                  <a:srgbClr val="38761D"/>
                </a:solidFill>
              </a:rPr>
              <a:t>❏  Accuracy &gt;90% (sensitivity: ~90%; specificity: ~80%).</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 Treatment is generally via adequate surgical resection with neck dissection for node-positive</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necks and radiation. </a:t>
            </a:r>
            <a:r>
              <a:rPr b="1" lang="ar" sz="800">
                <a:solidFill>
                  <a:srgbClr val="38761D"/>
                </a:solidFill>
              </a:rPr>
              <a:t>Be prepared for total parotidectomy with possible facial nerve sacrifice.</a:t>
            </a:r>
            <a:endParaRPr b="1" sz="800">
              <a:solidFill>
                <a:srgbClr val="38761D"/>
              </a:solidFill>
            </a:endParaRPr>
          </a:p>
          <a:p>
            <a:pPr indent="0" lvl="0" marL="0" rtl="0" algn="l">
              <a:lnSpc>
                <a:spcPct val="100000"/>
              </a:lnSpc>
              <a:spcBef>
                <a:spcPts val="0"/>
              </a:spcBef>
              <a:spcAft>
                <a:spcPts val="0"/>
              </a:spcAft>
              <a:buClr>
                <a:schemeClr val="dk1"/>
              </a:buClr>
              <a:buSzPts val="1100"/>
              <a:buFont typeface="Arial"/>
              <a:buNone/>
            </a:pPr>
            <a:r>
              <a:t/>
            </a:r>
            <a:endParaRPr sz="800">
              <a:solidFill>
                <a:srgbClr val="999999"/>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ar" sz="1000">
                <a:latin typeface="Times New Roman"/>
                <a:ea typeface="Times New Roman"/>
                <a:cs typeface="Times New Roman"/>
                <a:sym typeface="Times New Roman"/>
              </a:rPr>
              <a:t>Most Common Parotid Tumours:</a:t>
            </a:r>
            <a:endParaRPr b="1" sz="1000">
              <a:latin typeface="Times New Roman"/>
              <a:ea typeface="Times New Roman"/>
              <a:cs typeface="Times New Roman"/>
              <a:sym typeface="Times New Roman"/>
            </a:endParaRPr>
          </a:p>
          <a:p>
            <a:pPr indent="-292100" lvl="0" marL="457200" rtl="0" algn="l">
              <a:lnSpc>
                <a:spcPct val="115000"/>
              </a:lnSpc>
              <a:spcBef>
                <a:spcPts val="800"/>
              </a:spcBef>
              <a:spcAft>
                <a:spcPts val="0"/>
              </a:spcAft>
              <a:buSzPts val="1000"/>
              <a:buFont typeface="Times New Roman"/>
              <a:buChar char="●"/>
            </a:pPr>
            <a:r>
              <a:rPr b="1" lang="ar" sz="1000">
                <a:latin typeface="Times New Roman"/>
                <a:ea typeface="Times New Roman"/>
                <a:cs typeface="Times New Roman"/>
                <a:sym typeface="Times New Roman"/>
              </a:rPr>
              <a:t>Benign:</a:t>
            </a:r>
            <a:endParaRPr b="1" sz="1000">
              <a:latin typeface="Times New Roman"/>
              <a:ea typeface="Times New Roman"/>
              <a:cs typeface="Times New Roman"/>
              <a:sym typeface="Times New Roman"/>
            </a:endParaRPr>
          </a:p>
          <a:p>
            <a:pPr indent="-292100" lvl="0" marL="457200" rtl="0" algn="l">
              <a:lnSpc>
                <a:spcPct val="115000"/>
              </a:lnSpc>
              <a:spcBef>
                <a:spcPts val="0"/>
              </a:spcBef>
              <a:spcAft>
                <a:spcPts val="0"/>
              </a:spcAft>
              <a:buSzPts val="1000"/>
              <a:buAutoNum type="arabicPeriod"/>
            </a:pPr>
            <a:r>
              <a:rPr lang="ar" sz="1000">
                <a:latin typeface="Times New Roman"/>
                <a:ea typeface="Times New Roman"/>
                <a:cs typeface="Times New Roman"/>
                <a:sym typeface="Times New Roman"/>
              </a:rPr>
              <a:t>Pleomorphic adenoma</a:t>
            </a:r>
            <a:endParaRPr sz="1000">
              <a:latin typeface="Times New Roman"/>
              <a:ea typeface="Times New Roman"/>
              <a:cs typeface="Times New Roman"/>
              <a:sym typeface="Times New Roman"/>
            </a:endParaRPr>
          </a:p>
          <a:p>
            <a:pPr indent="-292100" lvl="0" marL="457200" rtl="0" algn="l">
              <a:lnSpc>
                <a:spcPct val="115000"/>
              </a:lnSpc>
              <a:spcBef>
                <a:spcPts val="0"/>
              </a:spcBef>
              <a:spcAft>
                <a:spcPts val="0"/>
              </a:spcAft>
              <a:buSzPts val="1000"/>
              <a:buAutoNum type="arabicPeriod"/>
            </a:pPr>
            <a:r>
              <a:rPr lang="ar" sz="1000">
                <a:latin typeface="Times New Roman"/>
                <a:ea typeface="Times New Roman"/>
                <a:cs typeface="Times New Roman"/>
                <a:sym typeface="Times New Roman"/>
              </a:rPr>
              <a:t>Warthin tumour</a:t>
            </a:r>
            <a:endParaRPr sz="1000">
              <a:latin typeface="Times New Roman"/>
              <a:ea typeface="Times New Roman"/>
              <a:cs typeface="Times New Roman"/>
              <a:sym typeface="Times New Roman"/>
            </a:endParaRPr>
          </a:p>
          <a:p>
            <a:pPr indent="-292100" lvl="0" marL="457200" rtl="0" algn="l">
              <a:lnSpc>
                <a:spcPct val="115000"/>
              </a:lnSpc>
              <a:spcBef>
                <a:spcPts val="0"/>
              </a:spcBef>
              <a:spcAft>
                <a:spcPts val="0"/>
              </a:spcAft>
              <a:buSzPts val="1000"/>
              <a:buFont typeface="Times New Roman"/>
              <a:buChar char="●"/>
            </a:pPr>
            <a:r>
              <a:rPr b="1" lang="ar" sz="1000">
                <a:latin typeface="Times New Roman"/>
                <a:ea typeface="Times New Roman"/>
                <a:cs typeface="Times New Roman"/>
                <a:sym typeface="Times New Roman"/>
              </a:rPr>
              <a:t>Malignant:</a:t>
            </a:r>
            <a:endParaRPr b="1" sz="1000">
              <a:latin typeface="Times New Roman"/>
              <a:ea typeface="Times New Roman"/>
              <a:cs typeface="Times New Roman"/>
              <a:sym typeface="Times New Roman"/>
            </a:endParaRPr>
          </a:p>
          <a:p>
            <a:pPr indent="-292100" lvl="0" marL="457200" rtl="0" algn="l">
              <a:lnSpc>
                <a:spcPct val="115000"/>
              </a:lnSpc>
              <a:spcBef>
                <a:spcPts val="0"/>
              </a:spcBef>
              <a:spcAft>
                <a:spcPts val="0"/>
              </a:spcAft>
              <a:buSzPts val="1000"/>
              <a:buAutoNum type="arabicPeriod"/>
            </a:pPr>
            <a:r>
              <a:rPr lang="ar" sz="1000">
                <a:solidFill>
                  <a:schemeClr val="dk1"/>
                </a:solidFill>
                <a:highlight>
                  <a:srgbClr val="FFFFFF"/>
                </a:highlight>
              </a:rPr>
              <a:t>Mucoepidermoid carcinoma </a:t>
            </a:r>
            <a:r>
              <a:rPr lang="ar" sz="1000">
                <a:latin typeface="Times New Roman"/>
                <a:ea typeface="Times New Roman"/>
                <a:cs typeface="Times New Roman"/>
                <a:sym typeface="Times New Roman"/>
              </a:rPr>
              <a:t>MEC</a:t>
            </a:r>
            <a:endParaRPr sz="1000">
              <a:latin typeface="Times New Roman"/>
              <a:ea typeface="Times New Roman"/>
              <a:cs typeface="Times New Roman"/>
              <a:sym typeface="Times New Roman"/>
            </a:endParaRPr>
          </a:p>
          <a:p>
            <a:pPr indent="-292100" lvl="0" marL="457200" rtl="0" algn="l">
              <a:lnSpc>
                <a:spcPct val="115000"/>
              </a:lnSpc>
              <a:spcBef>
                <a:spcPts val="0"/>
              </a:spcBef>
              <a:spcAft>
                <a:spcPts val="0"/>
              </a:spcAft>
              <a:buClr>
                <a:schemeClr val="dk1"/>
              </a:buClr>
              <a:buSzPts val="1000"/>
              <a:buAutoNum type="arabicPeriod"/>
            </a:pPr>
            <a:r>
              <a:rPr lang="ar" sz="1000">
                <a:solidFill>
                  <a:schemeClr val="dk1"/>
                </a:solidFill>
                <a:highlight>
                  <a:srgbClr val="FFFFFF"/>
                </a:highlight>
              </a:rPr>
              <a:t>Adenoid Cystic Carcinoma</a:t>
            </a:r>
            <a:endParaRPr sz="1000">
              <a:solidFill>
                <a:schemeClr val="dk1"/>
              </a:solidFill>
              <a:highlight>
                <a:srgbClr val="FFFFFF"/>
              </a:highlight>
            </a:endParaRPr>
          </a:p>
          <a:p>
            <a:pPr indent="0" lvl="0" marL="0" rtl="0" algn="l">
              <a:lnSpc>
                <a:spcPct val="115000"/>
              </a:lnSpc>
              <a:spcBef>
                <a:spcPts val="1200"/>
              </a:spcBef>
              <a:spcAft>
                <a:spcPts val="0"/>
              </a:spcAft>
              <a:buNone/>
            </a:pPr>
            <a:r>
              <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b="1" sz="1000">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0" name="Shape 280"/>
        <p:cNvGrpSpPr/>
        <p:nvPr/>
      </p:nvGrpSpPr>
      <p:grpSpPr>
        <a:xfrm>
          <a:off x="0" y="0"/>
          <a:ext cx="0" cy="0"/>
          <a:chOff x="0" y="0"/>
          <a:chExt cx="0" cy="0"/>
        </a:xfrm>
      </p:grpSpPr>
      <p:sp>
        <p:nvSpPr>
          <p:cNvPr id="281" name="Google Shape;281;p34"/>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282" name="Google Shape;282;p34"/>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4"/>
          <p:cNvSpPr txBox="1"/>
          <p:nvPr/>
        </p:nvSpPr>
        <p:spPr>
          <a:xfrm>
            <a:off x="49050" y="1070363"/>
            <a:ext cx="4664400" cy="2059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sp>
        <p:nvSpPr>
          <p:cNvPr id="284" name="Google Shape;284;p34"/>
          <p:cNvSpPr txBox="1"/>
          <p:nvPr/>
        </p:nvSpPr>
        <p:spPr>
          <a:xfrm>
            <a:off x="0" y="188152"/>
            <a:ext cx="4664400" cy="7143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ar" sz="800">
                <a:solidFill>
                  <a:srgbClr val="666666"/>
                </a:solidFill>
                <a:highlight>
                  <a:srgbClr val="FFFFFF"/>
                </a:highlight>
              </a:rPr>
              <a:t>Parotid</a:t>
            </a:r>
            <a:r>
              <a:rPr b="1" lang="ar" sz="800">
                <a:solidFill>
                  <a:srgbClr val="999999"/>
                </a:solidFill>
                <a:highlight>
                  <a:srgbClr val="FFFFFF"/>
                </a:highlight>
              </a:rPr>
              <a:t>:</a:t>
            </a:r>
            <a:endParaRPr b="1" sz="800">
              <a:solidFill>
                <a:srgbClr val="999999"/>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Role of the size: When the size of the tumor is big the probability of it being benign increase. Keep in mind any parotid mass should be removed because there is risk of malignancy, when to remove a benign tumor? For cosmetic– FNA is not accurate – risk of malignancy transformation</a:t>
            </a:r>
            <a:br>
              <a:rPr lang="ar" sz="800">
                <a:solidFill>
                  <a:srgbClr val="B7B7B7"/>
                </a:solidFill>
                <a:highlight>
                  <a:srgbClr val="FFFFFF"/>
                </a:highlight>
              </a:rPr>
            </a:br>
            <a:endParaRPr sz="800">
              <a:solidFill>
                <a:srgbClr val="B7B7B7"/>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Malignancy :</a:t>
            </a:r>
            <a:endParaRPr sz="800">
              <a:solidFill>
                <a:srgbClr val="38761D"/>
              </a:solidFill>
              <a:highlight>
                <a:srgbClr val="FFFFFF"/>
              </a:highlight>
            </a:endParaRPr>
          </a:p>
          <a:p>
            <a:pPr indent="-279400" lvl="0" marL="457200" rtl="0" algn="l">
              <a:lnSpc>
                <a:spcPct val="100000"/>
              </a:lnSpc>
              <a:spcBef>
                <a:spcPts val="0"/>
              </a:spcBef>
              <a:spcAft>
                <a:spcPts val="0"/>
              </a:spcAft>
              <a:buClr>
                <a:srgbClr val="38761D"/>
              </a:buClr>
              <a:buSzPts val="800"/>
              <a:buAutoNum type="arabicPeriod"/>
            </a:pPr>
            <a:r>
              <a:rPr lang="ar" sz="800">
                <a:solidFill>
                  <a:srgbClr val="38761D"/>
                </a:solidFill>
                <a:highlight>
                  <a:srgbClr val="FFFFFF"/>
                </a:highlight>
              </a:rPr>
              <a:t>CT , FNA </a:t>
            </a:r>
            <a:endParaRPr sz="800">
              <a:solidFill>
                <a:srgbClr val="38761D"/>
              </a:solidFill>
              <a:highlight>
                <a:srgbClr val="FFFFFF"/>
              </a:highlight>
            </a:endParaRPr>
          </a:p>
          <a:p>
            <a:pPr indent="-279400" lvl="0" marL="457200" rtl="0" algn="l">
              <a:lnSpc>
                <a:spcPct val="100000"/>
              </a:lnSpc>
              <a:spcBef>
                <a:spcPts val="0"/>
              </a:spcBef>
              <a:spcAft>
                <a:spcPts val="0"/>
              </a:spcAft>
              <a:buClr>
                <a:srgbClr val="38761D"/>
              </a:buClr>
              <a:buSzPts val="800"/>
              <a:buAutoNum type="arabicPeriod"/>
            </a:pPr>
            <a:r>
              <a:rPr lang="ar" sz="800">
                <a:solidFill>
                  <a:srgbClr val="38761D"/>
                </a:solidFill>
                <a:highlight>
                  <a:srgbClr val="FFFFFF"/>
                </a:highlight>
              </a:rPr>
              <a:t>Surgery . Comp? Facial nerve</a:t>
            </a:r>
            <a:endParaRPr sz="800">
              <a:solidFill>
                <a:srgbClr val="38761D"/>
              </a:solidFill>
              <a:highlight>
                <a:srgbClr val="FFFFFF"/>
              </a:highlight>
            </a:endParaRPr>
          </a:p>
          <a:p>
            <a:pPr indent="-279400" lvl="0" marL="457200" rtl="0" algn="l">
              <a:lnSpc>
                <a:spcPct val="100000"/>
              </a:lnSpc>
              <a:spcBef>
                <a:spcPts val="0"/>
              </a:spcBef>
              <a:spcAft>
                <a:spcPts val="0"/>
              </a:spcAft>
              <a:buClr>
                <a:srgbClr val="38761D"/>
              </a:buClr>
              <a:buSzPts val="800"/>
              <a:buAutoNum type="arabicPeriod"/>
            </a:pPr>
            <a:r>
              <a:rPr lang="ar" sz="800">
                <a:solidFill>
                  <a:srgbClr val="38761D"/>
                </a:solidFill>
                <a:highlight>
                  <a:srgbClr val="FFFFFF"/>
                </a:highlight>
              </a:rPr>
              <a:t>Radiotherapy</a:t>
            </a:r>
            <a:endParaRPr sz="800">
              <a:solidFill>
                <a:srgbClr val="38761D"/>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1-➔ </a:t>
            </a:r>
            <a:r>
              <a:rPr b="1" lang="ar" sz="800">
                <a:solidFill>
                  <a:srgbClr val="38761D"/>
                </a:solidFill>
                <a:highlight>
                  <a:srgbClr val="FFFFFF"/>
                </a:highlight>
              </a:rPr>
              <a:t>Most common malignant tumor is </a:t>
            </a:r>
            <a:r>
              <a:rPr b="1" lang="ar" sz="800">
                <a:solidFill>
                  <a:srgbClr val="38761D"/>
                </a:solidFill>
                <a:highlight>
                  <a:srgbClr val="FFFFFF"/>
                </a:highlight>
              </a:rPr>
              <a:t>mucoepidermoid carcinoma:</a:t>
            </a:r>
            <a:endParaRPr b="1" sz="800">
              <a:solidFill>
                <a:srgbClr val="38761D"/>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Most common salivary gland malignancy</a:t>
            </a:r>
            <a:endParaRPr sz="800">
              <a:solidFill>
                <a:srgbClr val="38761D"/>
              </a:solidFill>
              <a:highlight>
                <a:srgbClr val="FFFFFF"/>
              </a:highlight>
            </a:endParaRPr>
          </a:p>
          <a:p>
            <a:pPr indent="-279400" lvl="0" marL="457200" rtl="0" algn="l">
              <a:lnSpc>
                <a:spcPct val="100000"/>
              </a:lnSpc>
              <a:spcBef>
                <a:spcPts val="0"/>
              </a:spcBef>
              <a:spcAft>
                <a:spcPts val="0"/>
              </a:spcAft>
              <a:buClr>
                <a:srgbClr val="38761D"/>
              </a:buClr>
              <a:buSzPts val="800"/>
              <a:buChar char="●"/>
            </a:pPr>
            <a:r>
              <a:rPr lang="ar" sz="800">
                <a:solidFill>
                  <a:srgbClr val="38761D"/>
                </a:solidFill>
                <a:highlight>
                  <a:srgbClr val="FFFFFF"/>
                </a:highlight>
              </a:rPr>
              <a:t>5-9% of salivary neoplasms</a:t>
            </a:r>
            <a:endParaRPr sz="800">
              <a:solidFill>
                <a:srgbClr val="38761D"/>
              </a:solidFill>
              <a:highlight>
                <a:srgbClr val="FFFFFF"/>
              </a:highlight>
            </a:endParaRPr>
          </a:p>
          <a:p>
            <a:pPr indent="-279400" lvl="0" marL="457200" rtl="0" algn="l">
              <a:lnSpc>
                <a:spcPct val="100000"/>
              </a:lnSpc>
              <a:spcBef>
                <a:spcPts val="0"/>
              </a:spcBef>
              <a:spcAft>
                <a:spcPts val="0"/>
              </a:spcAft>
              <a:buClr>
                <a:srgbClr val="38761D"/>
              </a:buClr>
              <a:buSzPts val="800"/>
              <a:buChar char="●"/>
            </a:pPr>
            <a:r>
              <a:rPr lang="ar" sz="800">
                <a:solidFill>
                  <a:srgbClr val="38761D"/>
                </a:solidFill>
                <a:highlight>
                  <a:srgbClr val="FFFFFF"/>
                </a:highlight>
              </a:rPr>
              <a:t>Parotid 45-70% of cases</a:t>
            </a:r>
            <a:endParaRPr sz="800">
              <a:solidFill>
                <a:srgbClr val="38761D"/>
              </a:solidFill>
              <a:highlight>
                <a:srgbClr val="FFFFFF"/>
              </a:highlight>
            </a:endParaRPr>
          </a:p>
          <a:p>
            <a:pPr indent="-279400" lvl="0" marL="457200" rtl="0" algn="l">
              <a:lnSpc>
                <a:spcPct val="100000"/>
              </a:lnSpc>
              <a:spcBef>
                <a:spcPts val="0"/>
              </a:spcBef>
              <a:spcAft>
                <a:spcPts val="0"/>
              </a:spcAft>
              <a:buClr>
                <a:srgbClr val="38761D"/>
              </a:buClr>
              <a:buSzPts val="800"/>
              <a:buChar char="●"/>
            </a:pPr>
            <a:r>
              <a:rPr lang="ar" sz="800">
                <a:solidFill>
                  <a:srgbClr val="38761D"/>
                </a:solidFill>
                <a:highlight>
                  <a:srgbClr val="FFFFFF"/>
                </a:highlight>
              </a:rPr>
              <a:t>Palate 18%</a:t>
            </a:r>
            <a:endParaRPr sz="800">
              <a:solidFill>
                <a:srgbClr val="38761D"/>
              </a:solidFill>
              <a:highlight>
                <a:srgbClr val="FFFFFF"/>
              </a:highlight>
            </a:endParaRPr>
          </a:p>
          <a:p>
            <a:pPr indent="-279400" lvl="0" marL="457200" rtl="0" algn="l">
              <a:lnSpc>
                <a:spcPct val="100000"/>
              </a:lnSpc>
              <a:spcBef>
                <a:spcPts val="0"/>
              </a:spcBef>
              <a:spcAft>
                <a:spcPts val="0"/>
              </a:spcAft>
              <a:buClr>
                <a:srgbClr val="38761D"/>
              </a:buClr>
              <a:buSzPts val="800"/>
              <a:buChar char="●"/>
            </a:pPr>
            <a:r>
              <a:rPr lang="ar" sz="800">
                <a:solidFill>
                  <a:srgbClr val="38761D"/>
                </a:solidFill>
                <a:highlight>
                  <a:srgbClr val="FFFFFF"/>
                </a:highlight>
              </a:rPr>
              <a:t>3rd-8th decades, peak in 5th decade</a:t>
            </a:r>
            <a:endParaRPr sz="800">
              <a:solidFill>
                <a:srgbClr val="38761D"/>
              </a:solidFill>
              <a:highlight>
                <a:srgbClr val="FFFFFF"/>
              </a:highlight>
            </a:endParaRPr>
          </a:p>
          <a:p>
            <a:pPr indent="-279400" lvl="0" marL="457200" rtl="0" algn="l">
              <a:lnSpc>
                <a:spcPct val="100000"/>
              </a:lnSpc>
              <a:spcBef>
                <a:spcPts val="0"/>
              </a:spcBef>
              <a:spcAft>
                <a:spcPts val="0"/>
              </a:spcAft>
              <a:buClr>
                <a:srgbClr val="38761D"/>
              </a:buClr>
              <a:buSzPts val="800"/>
              <a:buChar char="●"/>
            </a:pPr>
            <a:r>
              <a:rPr lang="ar" sz="800">
                <a:solidFill>
                  <a:srgbClr val="38761D"/>
                </a:solidFill>
                <a:highlight>
                  <a:srgbClr val="FFFFFF"/>
                </a:highlight>
              </a:rPr>
              <a:t>F&gt;M</a:t>
            </a:r>
            <a:endParaRPr sz="800">
              <a:solidFill>
                <a:srgbClr val="38761D"/>
              </a:solidFill>
              <a:highlight>
                <a:srgbClr val="FFFFFF"/>
              </a:highlight>
            </a:endParaRPr>
          </a:p>
          <a:p>
            <a:pPr indent="0" lvl="0" marL="0" rtl="0" algn="l">
              <a:lnSpc>
                <a:spcPct val="100000"/>
              </a:lnSpc>
              <a:spcBef>
                <a:spcPts val="0"/>
              </a:spcBef>
              <a:spcAft>
                <a:spcPts val="0"/>
              </a:spcAft>
              <a:buNone/>
            </a:pPr>
            <a:r>
              <a:rPr b="1" lang="ar" sz="800">
                <a:solidFill>
                  <a:srgbClr val="38761D"/>
                </a:solidFill>
                <a:highlight>
                  <a:srgbClr val="FFFFFF"/>
                </a:highlight>
              </a:rPr>
              <a:t>Presentation:</a:t>
            </a:r>
            <a:endParaRPr b="1" sz="800">
              <a:solidFill>
                <a:srgbClr val="38761D"/>
              </a:solidFill>
              <a:highlight>
                <a:srgbClr val="FFFFFF"/>
              </a:highlight>
            </a:endParaRPr>
          </a:p>
          <a:p>
            <a:pPr indent="-279400" lvl="0" marL="457200" rtl="0" algn="l">
              <a:lnSpc>
                <a:spcPct val="100000"/>
              </a:lnSpc>
              <a:spcBef>
                <a:spcPts val="0"/>
              </a:spcBef>
              <a:spcAft>
                <a:spcPts val="0"/>
              </a:spcAft>
              <a:buClr>
                <a:srgbClr val="38761D"/>
              </a:buClr>
              <a:buSzPts val="800"/>
              <a:buChar char="●"/>
            </a:pPr>
            <a:r>
              <a:rPr lang="ar" sz="800">
                <a:solidFill>
                  <a:srgbClr val="38761D"/>
                </a:solidFill>
                <a:highlight>
                  <a:srgbClr val="FFFFFF"/>
                </a:highlight>
              </a:rPr>
              <a:t>Low-grade: slow growing, painless mass</a:t>
            </a:r>
            <a:endParaRPr sz="800">
              <a:solidFill>
                <a:srgbClr val="38761D"/>
              </a:solidFill>
              <a:highlight>
                <a:srgbClr val="FFFFFF"/>
              </a:highlight>
            </a:endParaRPr>
          </a:p>
          <a:p>
            <a:pPr indent="-279400" lvl="0" marL="457200" rtl="0" algn="l">
              <a:lnSpc>
                <a:spcPct val="100000"/>
              </a:lnSpc>
              <a:spcBef>
                <a:spcPts val="0"/>
              </a:spcBef>
              <a:spcAft>
                <a:spcPts val="0"/>
              </a:spcAft>
              <a:buClr>
                <a:srgbClr val="38761D"/>
              </a:buClr>
              <a:buSzPts val="800"/>
              <a:buChar char="●"/>
            </a:pPr>
            <a:r>
              <a:rPr lang="ar" sz="800">
                <a:solidFill>
                  <a:srgbClr val="38761D"/>
                </a:solidFill>
                <a:highlight>
                  <a:srgbClr val="FFFFFF"/>
                </a:highlight>
              </a:rPr>
              <a:t>High-grade: rapidly enlarging, +/- pain</a:t>
            </a:r>
            <a:endParaRPr sz="800">
              <a:solidFill>
                <a:srgbClr val="38761D"/>
              </a:solidFill>
              <a:highlight>
                <a:srgbClr val="FFFFFF"/>
              </a:highlight>
            </a:endParaRPr>
          </a:p>
          <a:p>
            <a:pPr indent="-279400" lvl="0" marL="457200" rtl="0" algn="l">
              <a:lnSpc>
                <a:spcPct val="100000"/>
              </a:lnSpc>
              <a:spcBef>
                <a:spcPts val="0"/>
              </a:spcBef>
              <a:spcAft>
                <a:spcPts val="0"/>
              </a:spcAft>
              <a:buClr>
                <a:srgbClr val="38761D"/>
              </a:buClr>
              <a:buSzPts val="800"/>
              <a:buChar char="●"/>
            </a:pPr>
            <a:r>
              <a:rPr lang="ar" sz="800">
                <a:solidFill>
                  <a:srgbClr val="38761D"/>
                </a:solidFill>
                <a:highlight>
                  <a:srgbClr val="FFFFFF"/>
                </a:highlight>
              </a:rPr>
              <a:t>Minor salivary glands: may be mistaken for benign or inflammatory process</a:t>
            </a:r>
            <a:endParaRPr sz="800">
              <a:solidFill>
                <a:srgbClr val="38761D"/>
              </a:solidFill>
              <a:highlight>
                <a:srgbClr val="FFFFFF"/>
              </a:highlight>
            </a:endParaRPr>
          </a:p>
          <a:p>
            <a:pPr indent="0" lvl="0" marL="0" rtl="0" algn="l">
              <a:lnSpc>
                <a:spcPct val="100000"/>
              </a:lnSpc>
              <a:spcBef>
                <a:spcPts val="0"/>
              </a:spcBef>
              <a:spcAft>
                <a:spcPts val="0"/>
              </a:spcAft>
              <a:buNone/>
            </a:pPr>
            <a:r>
              <a:t/>
            </a:r>
            <a:endParaRPr sz="800">
              <a:solidFill>
                <a:srgbClr val="38761D"/>
              </a:solidFill>
              <a:highlight>
                <a:srgbClr val="FFFFFF"/>
              </a:highlight>
            </a:endParaRPr>
          </a:p>
          <a:p>
            <a:pPr indent="0" lvl="0" marL="0" rtl="0" algn="l">
              <a:spcBef>
                <a:spcPts val="0"/>
              </a:spcBef>
              <a:spcAft>
                <a:spcPts val="0"/>
              </a:spcAft>
              <a:buClr>
                <a:schemeClr val="dk1"/>
              </a:buClr>
              <a:buSzPts val="1100"/>
              <a:buFont typeface="Arial"/>
              <a:buNone/>
            </a:pPr>
            <a:r>
              <a:rPr lang="ar" sz="800">
                <a:solidFill>
                  <a:srgbClr val="38761D"/>
                </a:solidFill>
                <a:highlight>
                  <a:srgbClr val="FFFFFF"/>
                </a:highlight>
              </a:rPr>
              <a:t>2-➔</a:t>
            </a:r>
            <a:r>
              <a:rPr b="1" lang="ar" sz="800">
                <a:solidFill>
                  <a:srgbClr val="38761D"/>
                </a:solidFill>
                <a:highlight>
                  <a:srgbClr val="FFFFFF"/>
                </a:highlight>
              </a:rPr>
              <a:t>Adenoid Cystic Carcinoma:</a:t>
            </a:r>
            <a:endParaRPr b="1" sz="800">
              <a:solidFill>
                <a:srgbClr val="38761D"/>
              </a:solidFill>
              <a:highlight>
                <a:srgbClr val="FFFFFF"/>
              </a:highlight>
            </a:endParaRPr>
          </a:p>
          <a:p>
            <a:pPr indent="0" lvl="0" marL="0" rtl="0" algn="l">
              <a:spcBef>
                <a:spcPts val="0"/>
              </a:spcBef>
              <a:spcAft>
                <a:spcPts val="0"/>
              </a:spcAft>
              <a:buClr>
                <a:schemeClr val="dk1"/>
              </a:buClr>
              <a:buSzPts val="1100"/>
              <a:buFont typeface="Arial"/>
              <a:buNone/>
            </a:pPr>
            <a:r>
              <a:rPr lang="ar" sz="800">
                <a:solidFill>
                  <a:srgbClr val="38761D"/>
                </a:solidFill>
                <a:highlight>
                  <a:srgbClr val="FFFFFF"/>
                </a:highlight>
              </a:rPr>
              <a:t>Overall, 2nd most common salivary gland malignancy</a:t>
            </a:r>
            <a:endParaRPr sz="800">
              <a:solidFill>
                <a:srgbClr val="38761D"/>
              </a:solidFill>
              <a:highlight>
                <a:srgbClr val="FFFFFF"/>
              </a:highlight>
            </a:endParaRPr>
          </a:p>
          <a:p>
            <a:pPr indent="0" lvl="0" marL="0" rtl="0" algn="l">
              <a:spcBef>
                <a:spcPts val="0"/>
              </a:spcBef>
              <a:spcAft>
                <a:spcPts val="0"/>
              </a:spcAft>
              <a:buClr>
                <a:schemeClr val="dk1"/>
              </a:buClr>
              <a:buSzPts val="1100"/>
              <a:buFont typeface="Arial"/>
              <a:buNone/>
            </a:pPr>
            <a:r>
              <a:rPr lang="ar" sz="800">
                <a:solidFill>
                  <a:srgbClr val="38761D"/>
                </a:solidFill>
                <a:highlight>
                  <a:srgbClr val="FFFFFF"/>
                </a:highlight>
              </a:rPr>
              <a:t>2nd most common of parotid</a:t>
            </a:r>
            <a:endParaRPr sz="800">
              <a:solidFill>
                <a:srgbClr val="38761D"/>
              </a:solidFill>
              <a:highlight>
                <a:srgbClr val="FFFFFF"/>
              </a:highlight>
            </a:endParaRPr>
          </a:p>
          <a:p>
            <a:pPr indent="0" lvl="0" marL="0" rtl="0" algn="l">
              <a:spcBef>
                <a:spcPts val="0"/>
              </a:spcBef>
              <a:spcAft>
                <a:spcPts val="0"/>
              </a:spcAft>
              <a:buClr>
                <a:schemeClr val="dk1"/>
              </a:buClr>
              <a:buSzPts val="1100"/>
              <a:buFont typeface="Arial"/>
              <a:buNone/>
            </a:pPr>
            <a:r>
              <a:rPr lang="ar" sz="800">
                <a:solidFill>
                  <a:srgbClr val="38761D"/>
                </a:solidFill>
                <a:highlight>
                  <a:srgbClr val="FFFFFF"/>
                </a:highlight>
              </a:rPr>
              <a:t>Most common in submandibular, sublingual and minor salivary glands</a:t>
            </a:r>
            <a:endParaRPr sz="800">
              <a:solidFill>
                <a:srgbClr val="38761D"/>
              </a:solidFill>
              <a:highlight>
                <a:srgbClr val="FFFFFF"/>
              </a:highlight>
            </a:endParaRPr>
          </a:p>
          <a:p>
            <a:pPr indent="0" lvl="0" marL="0" rtl="0" algn="l">
              <a:spcBef>
                <a:spcPts val="0"/>
              </a:spcBef>
              <a:spcAft>
                <a:spcPts val="0"/>
              </a:spcAft>
              <a:buClr>
                <a:schemeClr val="dk1"/>
              </a:buClr>
              <a:buSzPts val="1100"/>
              <a:buFont typeface="Arial"/>
              <a:buNone/>
            </a:pPr>
            <a:r>
              <a:rPr lang="ar" sz="800">
                <a:solidFill>
                  <a:srgbClr val="38761D"/>
                </a:solidFill>
                <a:highlight>
                  <a:srgbClr val="FFFFFF"/>
                </a:highlight>
              </a:rPr>
              <a:t>M=F (5th decade)</a:t>
            </a:r>
            <a:endParaRPr sz="800">
              <a:solidFill>
                <a:srgbClr val="38761D"/>
              </a:solidFill>
              <a:highlight>
                <a:srgbClr val="FFFFFF"/>
              </a:highlight>
            </a:endParaRPr>
          </a:p>
          <a:p>
            <a:pPr indent="0" lvl="0" marL="0" rtl="0" algn="l">
              <a:spcBef>
                <a:spcPts val="0"/>
              </a:spcBef>
              <a:spcAft>
                <a:spcPts val="0"/>
              </a:spcAft>
              <a:buClr>
                <a:schemeClr val="dk1"/>
              </a:buClr>
              <a:buSzPts val="1100"/>
              <a:buFont typeface="Arial"/>
              <a:buNone/>
            </a:pPr>
            <a:r>
              <a:rPr b="1" lang="ar" sz="800">
                <a:solidFill>
                  <a:srgbClr val="38761D"/>
                </a:solidFill>
                <a:highlight>
                  <a:srgbClr val="FFFFFF"/>
                </a:highlight>
              </a:rPr>
              <a:t>Presentation:</a:t>
            </a:r>
            <a:endParaRPr b="1" sz="800">
              <a:solidFill>
                <a:srgbClr val="38761D"/>
              </a:solidFill>
              <a:highlight>
                <a:srgbClr val="FFFFFF"/>
              </a:highlight>
            </a:endParaRPr>
          </a:p>
          <a:p>
            <a:pPr indent="0" lvl="0" marL="0" rtl="0" algn="l">
              <a:spcBef>
                <a:spcPts val="0"/>
              </a:spcBef>
              <a:spcAft>
                <a:spcPts val="0"/>
              </a:spcAft>
              <a:buClr>
                <a:schemeClr val="dk1"/>
              </a:buClr>
              <a:buSzPts val="1100"/>
              <a:buFont typeface="Arial"/>
              <a:buNone/>
            </a:pPr>
            <a:r>
              <a:rPr lang="ar" sz="800">
                <a:solidFill>
                  <a:srgbClr val="38761D"/>
                </a:solidFill>
                <a:highlight>
                  <a:srgbClr val="FFFFFF"/>
                </a:highlight>
              </a:rPr>
              <a:t>–  Asymptomatic enlarging mass</a:t>
            </a:r>
            <a:endParaRPr sz="800">
              <a:solidFill>
                <a:srgbClr val="38761D"/>
              </a:solidFill>
              <a:highlight>
                <a:srgbClr val="FFFFFF"/>
              </a:highlight>
            </a:endParaRPr>
          </a:p>
          <a:p>
            <a:pPr indent="0" lvl="0" marL="0" rtl="0" algn="l">
              <a:spcBef>
                <a:spcPts val="0"/>
              </a:spcBef>
              <a:spcAft>
                <a:spcPts val="0"/>
              </a:spcAft>
              <a:buNone/>
            </a:pPr>
            <a:r>
              <a:rPr lang="ar" sz="800">
                <a:solidFill>
                  <a:srgbClr val="38761D"/>
                </a:solidFill>
                <a:highlight>
                  <a:srgbClr val="FFFFFF"/>
                </a:highlight>
              </a:rPr>
              <a:t>–  Pain, paresthesias, facial</a:t>
            </a:r>
            <a:br>
              <a:rPr lang="ar" sz="800">
                <a:solidFill>
                  <a:srgbClr val="38761D"/>
                </a:solidFill>
                <a:highlight>
                  <a:srgbClr val="FFFFFF"/>
                </a:highlight>
              </a:rPr>
            </a:br>
            <a:r>
              <a:rPr lang="ar" sz="800">
                <a:solidFill>
                  <a:srgbClr val="38761D"/>
                </a:solidFill>
                <a:highlight>
                  <a:srgbClr val="FFFFFF"/>
                </a:highlight>
              </a:rPr>
              <a:t>weakness/paralysis</a:t>
            </a:r>
            <a:br>
              <a:rPr lang="ar" sz="800">
                <a:solidFill>
                  <a:srgbClr val="38761D"/>
                </a:solidFill>
                <a:highlight>
                  <a:srgbClr val="FFFFFF"/>
                </a:highlight>
              </a:rPr>
            </a:br>
            <a:r>
              <a:rPr b="1" lang="ar" sz="800">
                <a:solidFill>
                  <a:schemeClr val="dk2"/>
                </a:solidFill>
                <a:highlight>
                  <a:srgbClr val="FFFFFF"/>
                </a:highlight>
              </a:rPr>
              <a:t>Histology:</a:t>
            </a:r>
            <a:br>
              <a:rPr b="1" lang="ar" sz="800">
                <a:solidFill>
                  <a:schemeClr val="dk2"/>
                </a:solidFill>
                <a:highlight>
                  <a:srgbClr val="FFFFFF"/>
                </a:highlight>
              </a:rPr>
            </a:br>
            <a:r>
              <a:rPr b="1" lang="ar" sz="800">
                <a:solidFill>
                  <a:schemeClr val="dk2"/>
                </a:solidFill>
                <a:highlight>
                  <a:srgbClr val="FFFFFF"/>
                </a:highlight>
              </a:rPr>
              <a:t>i) cribriform pattern</a:t>
            </a:r>
            <a:br>
              <a:rPr b="1" lang="ar" sz="800">
                <a:solidFill>
                  <a:schemeClr val="dk2"/>
                </a:solidFill>
                <a:highlight>
                  <a:srgbClr val="FFFFFF"/>
                </a:highlight>
              </a:rPr>
            </a:br>
            <a:r>
              <a:rPr lang="ar" sz="800">
                <a:solidFill>
                  <a:schemeClr val="dk2"/>
                </a:solidFill>
                <a:highlight>
                  <a:srgbClr val="FFFFFF"/>
                </a:highlight>
              </a:rPr>
              <a:t>▪ Most common</a:t>
            </a:r>
            <a:br>
              <a:rPr lang="ar" sz="800">
                <a:solidFill>
                  <a:schemeClr val="dk2"/>
                </a:solidFill>
                <a:highlight>
                  <a:srgbClr val="FFFFFF"/>
                </a:highlight>
              </a:rPr>
            </a:br>
            <a:r>
              <a:rPr lang="ar" sz="800">
                <a:solidFill>
                  <a:schemeClr val="dk2"/>
                </a:solidFill>
                <a:highlight>
                  <a:srgbClr val="FFFFFF"/>
                </a:highlight>
              </a:rPr>
              <a:t>▪ “swiss cheese” appearance</a:t>
            </a:r>
            <a:br>
              <a:rPr lang="ar" sz="800">
                <a:solidFill>
                  <a:schemeClr val="dk2"/>
                </a:solidFill>
                <a:highlight>
                  <a:srgbClr val="FFFFFF"/>
                </a:highlight>
              </a:rPr>
            </a:br>
            <a:r>
              <a:rPr b="1" lang="ar" sz="800">
                <a:solidFill>
                  <a:schemeClr val="dk2"/>
                </a:solidFill>
                <a:highlight>
                  <a:srgbClr val="FFFFFF"/>
                </a:highlight>
              </a:rPr>
              <a:t>ii) tubular pattern</a:t>
            </a:r>
            <a:br>
              <a:rPr b="1" lang="ar" sz="800">
                <a:solidFill>
                  <a:schemeClr val="dk2"/>
                </a:solidFill>
                <a:highlight>
                  <a:srgbClr val="FFFFFF"/>
                </a:highlight>
              </a:rPr>
            </a:br>
            <a:r>
              <a:rPr lang="ar" sz="800">
                <a:solidFill>
                  <a:schemeClr val="dk2"/>
                </a:solidFill>
                <a:highlight>
                  <a:srgbClr val="FFFFFF"/>
                </a:highlight>
              </a:rPr>
              <a:t>▪ Layered cells forming duct-like structures</a:t>
            </a:r>
            <a:br>
              <a:rPr lang="ar" sz="800">
                <a:solidFill>
                  <a:schemeClr val="dk2"/>
                </a:solidFill>
                <a:highlight>
                  <a:srgbClr val="FFFFFF"/>
                </a:highlight>
              </a:rPr>
            </a:br>
            <a:r>
              <a:rPr lang="ar" sz="800">
                <a:solidFill>
                  <a:schemeClr val="dk2"/>
                </a:solidFill>
                <a:highlight>
                  <a:srgbClr val="FFFFFF"/>
                </a:highlight>
              </a:rPr>
              <a:t>▪ Basophilic mucinous substance </a:t>
            </a:r>
            <a:r>
              <a:rPr b="1" lang="ar" sz="800">
                <a:solidFill>
                  <a:schemeClr val="dk2"/>
                </a:solidFill>
                <a:highlight>
                  <a:srgbClr val="FFFFFF"/>
                </a:highlight>
              </a:rPr>
              <a:t>iii) solid pattern</a:t>
            </a:r>
            <a:br>
              <a:rPr b="1" lang="ar" sz="800">
                <a:solidFill>
                  <a:schemeClr val="dk2"/>
                </a:solidFill>
                <a:highlight>
                  <a:srgbClr val="FFFFFF"/>
                </a:highlight>
              </a:rPr>
            </a:br>
            <a:r>
              <a:rPr lang="ar" sz="800">
                <a:solidFill>
                  <a:schemeClr val="dk2"/>
                </a:solidFill>
                <a:highlight>
                  <a:srgbClr val="FFFFFF"/>
                </a:highlight>
              </a:rPr>
              <a:t>▪ Solid nests of cells without cystic or tubular spaces.</a:t>
            </a:r>
            <a:endParaRPr sz="800">
              <a:solidFill>
                <a:schemeClr val="dk2"/>
              </a:solidFill>
              <a:highlight>
                <a:srgbClr val="FFFFFF"/>
              </a:highlight>
            </a:endParaRPr>
          </a:p>
          <a:p>
            <a:pPr indent="0" lvl="0" marL="0" rtl="0" algn="l">
              <a:lnSpc>
                <a:spcPct val="100000"/>
              </a:lnSpc>
              <a:spcBef>
                <a:spcPts val="0"/>
              </a:spcBef>
              <a:spcAft>
                <a:spcPts val="0"/>
              </a:spcAft>
              <a:buNone/>
            </a:pPr>
            <a:r>
              <a:t/>
            </a:r>
            <a:endParaRPr sz="800">
              <a:solidFill>
                <a:srgbClr val="38761D"/>
              </a:solidFill>
              <a:highlight>
                <a:srgbClr val="FFFFFF"/>
              </a:highlight>
            </a:endParaRPr>
          </a:p>
          <a:p>
            <a:pPr indent="0" lvl="0" marL="0" rtl="0" algn="l">
              <a:spcBef>
                <a:spcPts val="0"/>
              </a:spcBef>
              <a:spcAft>
                <a:spcPts val="0"/>
              </a:spcAft>
              <a:buNone/>
            </a:pPr>
            <a:r>
              <a:rPr lang="ar" sz="800">
                <a:solidFill>
                  <a:srgbClr val="38761D"/>
                </a:solidFill>
                <a:highlight>
                  <a:srgbClr val="FFFFFF"/>
                </a:highlight>
              </a:rPr>
              <a:t>3-</a:t>
            </a:r>
            <a:r>
              <a:rPr b="1" lang="ar" sz="800">
                <a:solidFill>
                  <a:srgbClr val="38761D"/>
                </a:solidFill>
                <a:highlight>
                  <a:srgbClr val="FFFFFF"/>
                </a:highlight>
              </a:rPr>
              <a:t>Warthin's tumor “this tumor is imp and it's the most common benign tumor”</a:t>
            </a:r>
            <a:endParaRPr b="1" sz="800">
              <a:solidFill>
                <a:srgbClr val="38761D"/>
              </a:solidFill>
              <a:highlight>
                <a:srgbClr val="FFFFFF"/>
              </a:highlight>
            </a:endParaRPr>
          </a:p>
          <a:p>
            <a:pPr indent="-279400" lvl="0" marL="457200" rtl="0" algn="l">
              <a:spcBef>
                <a:spcPts val="0"/>
              </a:spcBef>
              <a:spcAft>
                <a:spcPts val="0"/>
              </a:spcAft>
              <a:buClr>
                <a:srgbClr val="38761D"/>
              </a:buClr>
              <a:buSzPts val="800"/>
              <a:buChar char="●"/>
            </a:pPr>
            <a:r>
              <a:rPr b="1" lang="ar" sz="800">
                <a:solidFill>
                  <a:srgbClr val="38761D"/>
                </a:solidFill>
                <a:highlight>
                  <a:srgbClr val="FFFFFF"/>
                </a:highlight>
              </a:rPr>
              <a:t>Papillary Cystadenoma Lymphomatosum</a:t>
            </a:r>
            <a:endParaRPr b="1" sz="800">
              <a:solidFill>
                <a:srgbClr val="38761D"/>
              </a:solidFill>
              <a:highlight>
                <a:srgbClr val="FFFFFF"/>
              </a:highlight>
            </a:endParaRPr>
          </a:p>
          <a:p>
            <a:pPr indent="-279400" lvl="0" marL="457200" rtl="0" algn="l">
              <a:spcBef>
                <a:spcPts val="0"/>
              </a:spcBef>
              <a:spcAft>
                <a:spcPts val="0"/>
              </a:spcAft>
              <a:buClr>
                <a:srgbClr val="38761D"/>
              </a:buClr>
              <a:buSzPts val="800"/>
              <a:buChar char="●"/>
            </a:pPr>
            <a:r>
              <a:rPr b="1" lang="ar" sz="800">
                <a:solidFill>
                  <a:srgbClr val="38761D"/>
                </a:solidFill>
                <a:highlight>
                  <a:srgbClr val="FFFFFF"/>
                </a:highlight>
              </a:rPr>
              <a:t>6-10% of parotid neoplasms</a:t>
            </a:r>
            <a:endParaRPr b="1" sz="800">
              <a:solidFill>
                <a:srgbClr val="38761D"/>
              </a:solidFill>
              <a:highlight>
                <a:srgbClr val="FFFFFF"/>
              </a:highlight>
            </a:endParaRPr>
          </a:p>
          <a:p>
            <a:pPr indent="-279400" lvl="0" marL="457200" rtl="0" algn="l">
              <a:spcBef>
                <a:spcPts val="0"/>
              </a:spcBef>
              <a:spcAft>
                <a:spcPts val="0"/>
              </a:spcAft>
              <a:buClr>
                <a:srgbClr val="38761D"/>
              </a:buClr>
              <a:buSzPts val="800"/>
              <a:buChar char="●"/>
            </a:pPr>
            <a:r>
              <a:rPr b="1" lang="ar" sz="800">
                <a:solidFill>
                  <a:srgbClr val="38761D"/>
                </a:solidFill>
                <a:highlight>
                  <a:srgbClr val="FFFFFF"/>
                </a:highlight>
              </a:rPr>
              <a:t>Older, males</a:t>
            </a:r>
            <a:endParaRPr b="1" sz="800">
              <a:solidFill>
                <a:srgbClr val="38761D"/>
              </a:solidFill>
              <a:highlight>
                <a:srgbClr val="FFFFFF"/>
              </a:highlight>
            </a:endParaRPr>
          </a:p>
          <a:p>
            <a:pPr indent="-279400" lvl="0" marL="457200" rtl="0" algn="l">
              <a:spcBef>
                <a:spcPts val="0"/>
              </a:spcBef>
              <a:spcAft>
                <a:spcPts val="0"/>
              </a:spcAft>
              <a:buClr>
                <a:srgbClr val="38761D"/>
              </a:buClr>
              <a:buSzPts val="800"/>
              <a:buChar char="●"/>
            </a:pPr>
            <a:r>
              <a:rPr b="1" lang="ar" sz="800">
                <a:solidFill>
                  <a:srgbClr val="38761D"/>
                </a:solidFill>
                <a:highlight>
                  <a:srgbClr val="FFFFFF"/>
                </a:highlight>
              </a:rPr>
              <a:t>10% bilateral; 20% multicentric</a:t>
            </a:r>
            <a:endParaRPr b="1" sz="800">
              <a:solidFill>
                <a:srgbClr val="38761D"/>
              </a:solidFill>
              <a:highlight>
                <a:srgbClr val="FFFFFF"/>
              </a:highlight>
            </a:endParaRPr>
          </a:p>
          <a:p>
            <a:pPr indent="-279400" lvl="0" marL="457200" rtl="0" algn="l">
              <a:spcBef>
                <a:spcPts val="0"/>
              </a:spcBef>
              <a:spcAft>
                <a:spcPts val="0"/>
              </a:spcAft>
              <a:buClr>
                <a:srgbClr val="38761D"/>
              </a:buClr>
              <a:buSzPts val="800"/>
              <a:buChar char="●"/>
            </a:pPr>
            <a:r>
              <a:rPr b="1" lang="ar" sz="800">
                <a:solidFill>
                  <a:srgbClr val="38761D"/>
                </a:solidFill>
                <a:highlight>
                  <a:srgbClr val="FFFFFF"/>
                </a:highlight>
              </a:rPr>
              <a:t>3% with associated neoplasms</a:t>
            </a:r>
            <a:endParaRPr b="1" sz="800">
              <a:solidFill>
                <a:srgbClr val="38761D"/>
              </a:solidFill>
              <a:highlight>
                <a:srgbClr val="FFFFFF"/>
              </a:highlight>
            </a:endParaRPr>
          </a:p>
          <a:p>
            <a:pPr indent="-279400" lvl="0" marL="457200" rtl="0" algn="l">
              <a:spcBef>
                <a:spcPts val="0"/>
              </a:spcBef>
              <a:spcAft>
                <a:spcPts val="0"/>
              </a:spcAft>
              <a:buClr>
                <a:srgbClr val="38761D"/>
              </a:buClr>
              <a:buSzPts val="800"/>
              <a:buChar char="●"/>
            </a:pPr>
            <a:r>
              <a:rPr b="1" lang="ar" sz="800">
                <a:solidFill>
                  <a:srgbClr val="38761D"/>
                </a:solidFill>
                <a:highlight>
                  <a:srgbClr val="FFFFFF"/>
                </a:highlight>
              </a:rPr>
              <a:t>Presentation: slow-growing, painless mass in</a:t>
            </a:r>
            <a:br>
              <a:rPr b="1" lang="ar" sz="800">
                <a:solidFill>
                  <a:srgbClr val="38761D"/>
                </a:solidFill>
                <a:highlight>
                  <a:srgbClr val="FFFFFF"/>
                </a:highlight>
              </a:rPr>
            </a:br>
            <a:r>
              <a:rPr b="1" lang="ar" sz="800">
                <a:solidFill>
                  <a:srgbClr val="38761D"/>
                </a:solidFill>
                <a:highlight>
                  <a:srgbClr val="FFFFFF"/>
                </a:highlight>
              </a:rPr>
              <a:t>parotid tail</a:t>
            </a:r>
            <a:endParaRPr b="1" sz="800">
              <a:solidFill>
                <a:srgbClr val="38761D"/>
              </a:solidFill>
              <a:highlight>
                <a:srgbClr val="FFFFFF"/>
              </a:highlight>
            </a:endParaRPr>
          </a:p>
          <a:p>
            <a:pPr indent="-279400" lvl="0" marL="457200" rtl="0" algn="l">
              <a:spcBef>
                <a:spcPts val="0"/>
              </a:spcBef>
              <a:spcAft>
                <a:spcPts val="0"/>
              </a:spcAft>
              <a:buClr>
                <a:srgbClr val="38761D"/>
              </a:buClr>
              <a:buSzPts val="800"/>
              <a:buChar char="●"/>
            </a:pPr>
            <a:r>
              <a:rPr b="1" lang="ar" sz="800">
                <a:solidFill>
                  <a:srgbClr val="38761D"/>
                </a:solidFill>
                <a:highlight>
                  <a:srgbClr val="FFFFFF"/>
                </a:highlight>
              </a:rPr>
              <a:t>RX:Surgery</a:t>
            </a:r>
            <a:endParaRPr b="1" sz="800">
              <a:solidFill>
                <a:srgbClr val="38761D"/>
              </a:solidFill>
              <a:highlight>
                <a:srgbClr val="FFFFFF"/>
              </a:highlight>
            </a:endParaRPr>
          </a:p>
          <a:p>
            <a:pPr indent="0" lvl="0" marL="457200" rtl="0" algn="l">
              <a:spcBef>
                <a:spcPts val="0"/>
              </a:spcBef>
              <a:spcAft>
                <a:spcPts val="0"/>
              </a:spcAft>
              <a:buNone/>
            </a:pPr>
            <a:r>
              <a:t/>
            </a:r>
            <a:endParaRPr b="1" sz="800">
              <a:solidFill>
                <a:srgbClr val="B7B7B7"/>
              </a:solidFill>
              <a:highlight>
                <a:srgbClr val="FFFFFF"/>
              </a:highlight>
            </a:endParaRPr>
          </a:p>
          <a:p>
            <a:pPr indent="0" lvl="0" marL="0" rtl="0" algn="l">
              <a:lnSpc>
                <a:spcPct val="100000"/>
              </a:lnSpc>
              <a:spcBef>
                <a:spcPts val="0"/>
              </a:spcBef>
              <a:spcAft>
                <a:spcPts val="0"/>
              </a:spcAft>
              <a:buNone/>
            </a:pPr>
            <a:r>
              <a:rPr lang="ar" sz="900">
                <a:solidFill>
                  <a:srgbClr val="666666"/>
                </a:solidFill>
                <a:highlight>
                  <a:srgbClr val="FFFFFF"/>
                </a:highlight>
              </a:rPr>
              <a:t> Stinson duct (Parotid duct) it emerges from the gland and runs forward along the side of the masseter muscles open in the 2 upper molar</a:t>
            </a:r>
            <a:br>
              <a:rPr lang="ar" sz="900">
                <a:solidFill>
                  <a:srgbClr val="666666"/>
                </a:solidFill>
                <a:highlight>
                  <a:srgbClr val="FFFFFF"/>
                </a:highlight>
              </a:rPr>
            </a:br>
            <a:r>
              <a:rPr lang="ar" sz="900">
                <a:solidFill>
                  <a:srgbClr val="666666"/>
                </a:solidFill>
                <a:highlight>
                  <a:srgbClr val="FFFFFF"/>
                </a:highlight>
              </a:rPr>
              <a:t>Saliva of parotid is serous (its bacteriostatic factors is weak).so it is more prone to infection most common by staph. Aureus give AB. if I asked you which one of the following glands has great risk for infection?</a:t>
            </a:r>
            <a:endParaRPr sz="900">
              <a:solidFill>
                <a:srgbClr val="666666"/>
              </a:solidFill>
              <a:highlight>
                <a:srgbClr val="FFFFFF"/>
              </a:highlight>
            </a:endParaRPr>
          </a:p>
          <a:p>
            <a:pPr indent="0" lvl="0" marL="0" rtl="0" algn="l">
              <a:lnSpc>
                <a:spcPct val="100000"/>
              </a:lnSpc>
              <a:spcBef>
                <a:spcPts val="0"/>
              </a:spcBef>
              <a:spcAft>
                <a:spcPts val="0"/>
              </a:spcAft>
              <a:buNone/>
            </a:pPr>
            <a:r>
              <a:t/>
            </a:r>
            <a:endParaRPr sz="800">
              <a:solidFill>
                <a:srgbClr val="B7B7B7"/>
              </a:solidFill>
              <a:highlight>
                <a:srgbClr val="FFFFFF"/>
              </a:highlight>
            </a:endParaRPr>
          </a:p>
          <a:p>
            <a:pPr indent="0" lvl="0" marL="0" rtl="0" algn="l">
              <a:lnSpc>
                <a:spcPct val="100000"/>
              </a:lnSpc>
              <a:spcBef>
                <a:spcPts val="0"/>
              </a:spcBef>
              <a:spcAft>
                <a:spcPts val="0"/>
              </a:spcAft>
              <a:buNone/>
            </a:pPr>
            <a:r>
              <a:t/>
            </a:r>
            <a:endParaRPr sz="800">
              <a:solidFill>
                <a:srgbClr val="B7B7B7"/>
              </a:solidFill>
            </a:endParaRPr>
          </a:p>
          <a:p>
            <a:pPr indent="0" lvl="0" marL="0" rtl="0" algn="l">
              <a:lnSpc>
                <a:spcPct val="100000"/>
              </a:lnSpc>
              <a:spcBef>
                <a:spcPts val="0"/>
              </a:spcBef>
              <a:spcAft>
                <a:spcPts val="0"/>
              </a:spcAft>
              <a:buNone/>
            </a:pPr>
            <a:r>
              <a:t/>
            </a:r>
            <a:endParaRPr sz="800">
              <a:solidFill>
                <a:srgbClr val="B7B7B7"/>
              </a:solidFill>
            </a:endParaRPr>
          </a:p>
          <a:p>
            <a:pPr indent="0" lvl="0" marL="0" rtl="0" algn="l">
              <a:lnSpc>
                <a:spcPct val="100000"/>
              </a:lnSpc>
              <a:spcBef>
                <a:spcPts val="0"/>
              </a:spcBef>
              <a:spcAft>
                <a:spcPts val="0"/>
              </a:spcAft>
              <a:buNone/>
            </a:pPr>
            <a:r>
              <a:t/>
            </a:r>
            <a:endParaRPr sz="800">
              <a:solidFill>
                <a:srgbClr val="B7B7B7"/>
              </a:solidFill>
            </a:endParaRPr>
          </a:p>
          <a:p>
            <a:pPr indent="0" lvl="0" marL="0" rtl="0" algn="l">
              <a:lnSpc>
                <a:spcPct val="100000"/>
              </a:lnSpc>
              <a:spcBef>
                <a:spcPts val="0"/>
              </a:spcBef>
              <a:spcAft>
                <a:spcPts val="0"/>
              </a:spcAft>
              <a:buNone/>
            </a:pPr>
            <a:r>
              <a:t/>
            </a:r>
            <a:endParaRPr sz="800">
              <a:solidFill>
                <a:srgbClr val="B7B7B7"/>
              </a:solidFill>
            </a:endParaRPr>
          </a:p>
          <a:p>
            <a:pPr indent="0" lvl="0" marL="0" rtl="0" algn="l">
              <a:lnSpc>
                <a:spcPct val="100000"/>
              </a:lnSpc>
              <a:spcBef>
                <a:spcPts val="0"/>
              </a:spcBef>
              <a:spcAft>
                <a:spcPts val="0"/>
              </a:spcAft>
              <a:buNone/>
            </a:pPr>
            <a:r>
              <a:t/>
            </a:r>
            <a:endParaRPr sz="800">
              <a:solidFill>
                <a:srgbClr val="B7B7B7"/>
              </a:solidFill>
            </a:endParaRPr>
          </a:p>
        </p:txBody>
      </p:sp>
      <p:sp>
        <p:nvSpPr>
          <p:cNvPr id="285" name="Google Shape;285;p34"/>
          <p:cNvSpPr txBox="1"/>
          <p:nvPr/>
        </p:nvSpPr>
        <p:spPr>
          <a:xfrm>
            <a:off x="2991732" y="1436473"/>
            <a:ext cx="1914900" cy="157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
                <a:solidFill>
                  <a:srgbClr val="38761D"/>
                </a:solidFill>
                <a:highlight>
                  <a:srgbClr val="FFFFFF"/>
                </a:highlight>
              </a:rPr>
              <a:t>Treatment:</a:t>
            </a:r>
            <a:endParaRPr b="1" sz="800">
              <a:solidFill>
                <a:srgbClr val="38761D"/>
              </a:solidFill>
              <a:highlight>
                <a:srgbClr val="FFFFFF"/>
              </a:highlight>
            </a:endParaRPr>
          </a:p>
          <a:p>
            <a:pPr indent="0" lvl="0" marL="0" rtl="0" algn="l">
              <a:spcBef>
                <a:spcPts val="0"/>
              </a:spcBef>
              <a:spcAft>
                <a:spcPts val="0"/>
              </a:spcAft>
              <a:buNone/>
            </a:pPr>
            <a:r>
              <a:rPr lang="ar" sz="800">
                <a:solidFill>
                  <a:srgbClr val="38761D"/>
                </a:solidFill>
                <a:highlight>
                  <a:srgbClr val="FFFFFF"/>
                </a:highlight>
              </a:rPr>
              <a:t>–  Influenced by site, stage, grade</a:t>
            </a:r>
            <a:endParaRPr sz="800">
              <a:solidFill>
                <a:srgbClr val="38761D"/>
              </a:solidFill>
              <a:highlight>
                <a:srgbClr val="FFFFFF"/>
              </a:highlight>
            </a:endParaRPr>
          </a:p>
          <a:p>
            <a:pPr indent="0" lvl="0" marL="0" rtl="0" algn="l">
              <a:spcBef>
                <a:spcPts val="0"/>
              </a:spcBef>
              <a:spcAft>
                <a:spcPts val="0"/>
              </a:spcAft>
              <a:buNone/>
            </a:pPr>
            <a:r>
              <a:rPr lang="ar" sz="800">
                <a:solidFill>
                  <a:srgbClr val="38761D"/>
                </a:solidFill>
                <a:highlight>
                  <a:srgbClr val="FFFFFF"/>
                </a:highlight>
              </a:rPr>
              <a:t>–  Low-grade tumors: complete resection by parotidectomy</a:t>
            </a:r>
            <a:endParaRPr sz="800">
              <a:solidFill>
                <a:srgbClr val="38761D"/>
              </a:solidFill>
              <a:highlight>
                <a:srgbClr val="FFFFFF"/>
              </a:highlight>
            </a:endParaRPr>
          </a:p>
          <a:p>
            <a:pPr indent="0" lvl="0" marL="0" rtl="0" algn="l">
              <a:spcBef>
                <a:spcPts val="0"/>
              </a:spcBef>
              <a:spcAft>
                <a:spcPts val="0"/>
              </a:spcAft>
              <a:buNone/>
            </a:pPr>
            <a:r>
              <a:rPr lang="ar" sz="800">
                <a:solidFill>
                  <a:srgbClr val="38761D"/>
                </a:solidFill>
                <a:highlight>
                  <a:srgbClr val="FFFFFF"/>
                </a:highlight>
              </a:rPr>
              <a:t>–  High-grade: parotidectomy, neck dissection (N0 neck) &amp; Radiotherapy</a:t>
            </a:r>
            <a:br>
              <a:rPr lang="ar" sz="800">
                <a:solidFill>
                  <a:srgbClr val="38761D"/>
                </a:solidFill>
                <a:highlight>
                  <a:srgbClr val="FFFFFF"/>
                </a:highlight>
              </a:rPr>
            </a:br>
            <a:endParaRPr>
              <a:solidFill>
                <a:srgbClr val="38761D"/>
              </a:solidFill>
            </a:endParaRPr>
          </a:p>
        </p:txBody>
      </p:sp>
      <p:sp>
        <p:nvSpPr>
          <p:cNvPr id="286" name="Google Shape;286;p34"/>
          <p:cNvSpPr txBox="1"/>
          <p:nvPr/>
        </p:nvSpPr>
        <p:spPr>
          <a:xfrm>
            <a:off x="2339534" y="3287158"/>
            <a:ext cx="2567100" cy="10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800">
                <a:solidFill>
                  <a:srgbClr val="38761D"/>
                </a:solidFill>
                <a:highlight>
                  <a:srgbClr val="FFFFFF"/>
                </a:highlight>
              </a:rPr>
              <a:t>Treatment</a:t>
            </a:r>
            <a:endParaRPr b="1" sz="800">
              <a:solidFill>
                <a:srgbClr val="38761D"/>
              </a:solidFill>
              <a:highlight>
                <a:srgbClr val="FFFFFF"/>
              </a:highlight>
            </a:endParaRPr>
          </a:p>
          <a:p>
            <a:pPr indent="0" lvl="0" marL="0" rtl="0" algn="l">
              <a:spcBef>
                <a:spcPts val="0"/>
              </a:spcBef>
              <a:spcAft>
                <a:spcPts val="0"/>
              </a:spcAft>
              <a:buNone/>
            </a:pPr>
            <a:r>
              <a:rPr lang="ar" sz="800">
                <a:solidFill>
                  <a:srgbClr val="38761D"/>
                </a:solidFill>
                <a:highlight>
                  <a:srgbClr val="FFFFFF"/>
                </a:highlight>
              </a:rPr>
              <a:t>▪  Complete local excision</a:t>
            </a:r>
            <a:endParaRPr sz="800">
              <a:solidFill>
                <a:srgbClr val="38761D"/>
              </a:solidFill>
              <a:highlight>
                <a:srgbClr val="FFFFFF"/>
              </a:highlight>
            </a:endParaRPr>
          </a:p>
          <a:p>
            <a:pPr indent="0" lvl="0" marL="0" rtl="0" algn="l">
              <a:spcBef>
                <a:spcPts val="0"/>
              </a:spcBef>
              <a:spcAft>
                <a:spcPts val="0"/>
              </a:spcAft>
              <a:buNone/>
            </a:pPr>
            <a:r>
              <a:rPr lang="ar" sz="800">
                <a:solidFill>
                  <a:srgbClr val="38761D"/>
                </a:solidFill>
                <a:highlight>
                  <a:srgbClr val="FFFFFF"/>
                </a:highlight>
              </a:rPr>
              <a:t>▪  Tendency for perineural invasion: facial nerve sacrifice</a:t>
            </a:r>
            <a:endParaRPr sz="800">
              <a:solidFill>
                <a:srgbClr val="38761D"/>
              </a:solidFill>
              <a:highlight>
                <a:srgbClr val="FFFFFF"/>
              </a:highlight>
            </a:endParaRPr>
          </a:p>
          <a:p>
            <a:pPr indent="0" lvl="0" marL="0" rtl="0" algn="l">
              <a:spcBef>
                <a:spcPts val="0"/>
              </a:spcBef>
              <a:spcAft>
                <a:spcPts val="0"/>
              </a:spcAft>
              <a:buNone/>
            </a:pPr>
            <a:r>
              <a:rPr lang="ar" sz="800">
                <a:solidFill>
                  <a:srgbClr val="38761D"/>
                </a:solidFill>
                <a:highlight>
                  <a:srgbClr val="FFFFFF"/>
                </a:highlight>
              </a:rPr>
              <a:t>▪  Postoperative </a:t>
            </a:r>
            <a:r>
              <a:rPr i="1" lang="ar" sz="800">
                <a:solidFill>
                  <a:srgbClr val="38761D"/>
                </a:solidFill>
                <a:highlight>
                  <a:srgbClr val="FFFFFF"/>
                </a:highlight>
              </a:rPr>
              <a:t>Neutron Beam </a:t>
            </a:r>
            <a:r>
              <a:rPr lang="ar" sz="800">
                <a:solidFill>
                  <a:srgbClr val="38761D"/>
                </a:solidFill>
                <a:highlight>
                  <a:srgbClr val="FFFFFF"/>
                </a:highlight>
              </a:rPr>
              <a:t>XRT</a:t>
            </a:r>
            <a:endParaRPr>
              <a:solidFill>
                <a:srgbClr val="38761D"/>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0" name="Shape 290"/>
        <p:cNvGrpSpPr/>
        <p:nvPr/>
      </p:nvGrpSpPr>
      <p:grpSpPr>
        <a:xfrm>
          <a:off x="0" y="0"/>
          <a:ext cx="0" cy="0"/>
          <a:chOff x="0" y="0"/>
          <a:chExt cx="0" cy="0"/>
        </a:xfrm>
      </p:grpSpPr>
      <p:sp>
        <p:nvSpPr>
          <p:cNvPr id="291" name="Google Shape;291;p35"/>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292" name="Google Shape;292;p35"/>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5"/>
          <p:cNvSpPr txBox="1"/>
          <p:nvPr/>
        </p:nvSpPr>
        <p:spPr>
          <a:xfrm>
            <a:off x="49050" y="1070363"/>
            <a:ext cx="4664400" cy="2059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sp>
        <p:nvSpPr>
          <p:cNvPr id="294" name="Google Shape;294;p35"/>
          <p:cNvSpPr txBox="1"/>
          <p:nvPr/>
        </p:nvSpPr>
        <p:spPr>
          <a:xfrm>
            <a:off x="0" y="0"/>
            <a:ext cx="4762500" cy="714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ar" sz="800">
                <a:solidFill>
                  <a:srgbClr val="999999"/>
                </a:solidFill>
              </a:rPr>
              <a:t>Submandibular glands:</a:t>
            </a:r>
            <a:endParaRPr b="1"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highlight>
                  <a:srgbClr val="FFFFFF"/>
                </a:highlight>
              </a:rPr>
              <a:t>➔ Involved in 10% of salivary gland tumors. ➔ 60% are benign, 40% are malignant.</a:t>
            </a:r>
            <a:endParaRPr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highlight>
                  <a:srgbClr val="FFFFFF"/>
                </a:highlight>
              </a:rPr>
              <a:t>➔ Most common benign is pleomorphic adenoma:</a:t>
            </a:r>
            <a:endParaRPr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b="1" lang="ar" sz="800">
                <a:solidFill>
                  <a:srgbClr val="B7B7B7"/>
                </a:solidFill>
                <a:highlight>
                  <a:srgbClr val="FFFFFF"/>
                </a:highlight>
              </a:rPr>
              <a:t>Most common of all salivary gland neoplasms</a:t>
            </a:r>
            <a:endParaRPr b="1"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70% of parotid tumors</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50% of submandibular</a:t>
            </a:r>
            <a:br>
              <a:rPr lang="ar" sz="800">
                <a:solidFill>
                  <a:srgbClr val="B7B7B7"/>
                </a:solidFill>
                <a:highlight>
                  <a:srgbClr val="FFFFFF"/>
                </a:highlight>
              </a:rPr>
            </a:br>
            <a:r>
              <a:rPr lang="ar" sz="800">
                <a:solidFill>
                  <a:srgbClr val="B7B7B7"/>
                </a:solidFill>
                <a:highlight>
                  <a:srgbClr val="FFFFFF"/>
                </a:highlight>
              </a:rPr>
              <a:t>tumors</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45% of minor salivary</a:t>
            </a:r>
            <a:br>
              <a:rPr lang="ar" sz="800">
                <a:solidFill>
                  <a:srgbClr val="B7B7B7"/>
                </a:solidFill>
                <a:highlight>
                  <a:srgbClr val="FFFFFF"/>
                </a:highlight>
              </a:rPr>
            </a:br>
            <a:r>
              <a:rPr lang="ar" sz="800">
                <a:solidFill>
                  <a:srgbClr val="B7B7B7"/>
                </a:solidFill>
                <a:highlight>
                  <a:srgbClr val="FFFFFF"/>
                </a:highlight>
              </a:rPr>
              <a:t>gland tumors</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6% of sublingual tumors</a:t>
            </a:r>
            <a:endParaRPr sz="800">
              <a:solidFill>
                <a:srgbClr val="B7B7B7"/>
              </a:solidFill>
              <a:highlight>
                <a:srgbClr val="FFFFFF"/>
              </a:highlight>
            </a:endParaRPr>
          </a:p>
          <a:p>
            <a:pPr indent="0" lvl="0" marL="0" rtl="0" algn="l">
              <a:lnSpc>
                <a:spcPct val="100000"/>
              </a:lnSpc>
              <a:spcBef>
                <a:spcPts val="0"/>
              </a:spcBef>
              <a:spcAft>
                <a:spcPts val="0"/>
              </a:spcAft>
              <a:buNone/>
            </a:pPr>
            <a:r>
              <a:rPr b="1" lang="ar" sz="800">
                <a:solidFill>
                  <a:srgbClr val="B7B7B7"/>
                </a:solidFill>
                <a:highlight>
                  <a:srgbClr val="FFFFFF"/>
                </a:highlight>
              </a:rPr>
              <a:t>4th-6th decades (</a:t>
            </a:r>
            <a:r>
              <a:rPr b="1" lang="ar" sz="800">
                <a:solidFill>
                  <a:srgbClr val="B7B7B7"/>
                </a:solidFill>
                <a:highlight>
                  <a:srgbClr val="FFFFFF"/>
                </a:highlight>
              </a:rPr>
              <a:t>F:M = 3-4:1)</a:t>
            </a:r>
            <a:endParaRPr sz="800">
              <a:solidFill>
                <a:srgbClr val="B7B7B7"/>
              </a:solidFill>
              <a:highlight>
                <a:srgbClr val="FFFFFF"/>
              </a:highlight>
            </a:endParaRPr>
          </a:p>
          <a:p>
            <a:pPr indent="0" lvl="0" marL="0" rtl="0" algn="l">
              <a:lnSpc>
                <a:spcPct val="100000"/>
              </a:lnSpc>
              <a:spcBef>
                <a:spcPts val="0"/>
              </a:spcBef>
              <a:spcAft>
                <a:spcPts val="0"/>
              </a:spcAft>
              <a:buNone/>
            </a:pPr>
            <a:r>
              <a:rPr b="1" lang="ar" sz="800">
                <a:solidFill>
                  <a:srgbClr val="B7B7B7"/>
                </a:solidFill>
                <a:highlight>
                  <a:srgbClr val="FFFFFF"/>
                </a:highlight>
              </a:rPr>
              <a:t>Treatment: complete surgical excision</a:t>
            </a:r>
            <a:endParaRPr b="1" sz="800">
              <a:solidFill>
                <a:srgbClr val="B7B7B7"/>
              </a:solidFill>
              <a:highlight>
                <a:srgbClr val="FFFFFF"/>
              </a:highlight>
            </a:endParaRPr>
          </a:p>
          <a:p>
            <a:pPr indent="-279400" lvl="1" marL="9144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Parotidectomy with facial nerve preservation</a:t>
            </a:r>
            <a:endParaRPr sz="800">
              <a:solidFill>
                <a:srgbClr val="B7B7B7"/>
              </a:solidFill>
              <a:highlight>
                <a:srgbClr val="FFFFFF"/>
              </a:highlight>
            </a:endParaRPr>
          </a:p>
          <a:p>
            <a:pPr indent="-279400" lvl="1" marL="9144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Submandibular gland excision</a:t>
            </a:r>
            <a:endParaRPr sz="800">
              <a:solidFill>
                <a:srgbClr val="B7B7B7"/>
              </a:solidFill>
              <a:highlight>
                <a:srgbClr val="FFFFFF"/>
              </a:highlight>
            </a:endParaRPr>
          </a:p>
          <a:p>
            <a:pPr indent="-279400" lvl="1" marL="9144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Wide local excision of minor salivary gland</a:t>
            </a:r>
            <a:endParaRPr sz="800">
              <a:solidFill>
                <a:srgbClr val="B7B7B7"/>
              </a:solidFill>
              <a:highlight>
                <a:srgbClr val="FFFFFF"/>
              </a:highlight>
            </a:endParaRPr>
          </a:p>
          <a:p>
            <a:pPr indent="0" lvl="0" marL="0" rtl="0" algn="l">
              <a:lnSpc>
                <a:spcPct val="100000"/>
              </a:lnSpc>
              <a:spcBef>
                <a:spcPts val="0"/>
              </a:spcBef>
              <a:spcAft>
                <a:spcPts val="0"/>
              </a:spcAft>
              <a:buNone/>
            </a:pPr>
            <a:r>
              <a:rPr b="1" lang="ar" sz="800">
                <a:solidFill>
                  <a:srgbClr val="B7B7B7"/>
                </a:solidFill>
                <a:highlight>
                  <a:srgbClr val="FFFFFF"/>
                </a:highlight>
              </a:rPr>
              <a:t>Avoid enucleation and tumor spill</a:t>
            </a:r>
            <a:endParaRPr b="1"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highlight>
                  <a:srgbClr val="FFFFFF"/>
                </a:highlight>
              </a:rPr>
              <a:t>      20-45% recurrence</a:t>
            </a:r>
            <a:endParaRPr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highlight>
                  <a:srgbClr val="FFFFFF"/>
                </a:highlight>
              </a:rPr>
              <a:t>• </a:t>
            </a:r>
            <a:r>
              <a:rPr b="1" lang="ar" sz="800">
                <a:solidFill>
                  <a:srgbClr val="B7B7B7"/>
                </a:solidFill>
                <a:highlight>
                  <a:srgbClr val="FFFFFF"/>
                </a:highlight>
              </a:rPr>
              <a:t>Can metastasize and yet remain benign histologically</a:t>
            </a:r>
            <a:endParaRPr b="1"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highlight>
                  <a:srgbClr val="FFFFFF"/>
                </a:highlight>
              </a:rPr>
              <a:t>Most common malignancy in submandibular, sublingual and minor salivary glands is the </a:t>
            </a:r>
            <a:r>
              <a:rPr b="1" lang="ar" sz="800">
                <a:solidFill>
                  <a:srgbClr val="B7B7B7"/>
                </a:solidFill>
                <a:highlight>
                  <a:srgbClr val="FFFFFF"/>
                </a:highlight>
              </a:rPr>
              <a:t>Adenoid Cystic Carcinoma </a:t>
            </a:r>
            <a:r>
              <a:rPr lang="ar" sz="800">
                <a:solidFill>
                  <a:srgbClr val="B7B7B7"/>
                </a:solidFill>
                <a:highlight>
                  <a:srgbClr val="FFFFFF"/>
                </a:highlight>
              </a:rPr>
              <a:t>(Mucoepidermoid Carcinoma is 2nd).</a:t>
            </a:r>
            <a:endParaRPr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highlight>
                  <a:srgbClr val="FFFFFF"/>
                </a:highlight>
              </a:rPr>
              <a:t>• Submandibular gland related nerves: Hypoglossal nerve, Mandibular nerve and Lingual nerve FOR taste sensation. If I asked you in the exam which one of these nerves is most commonly injured? mandibular</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The most important muscle related to submandibular gland is mylohyoid muscle.</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It’s the most gland prone to stones</a:t>
            </a:r>
            <a:endParaRPr sz="800">
              <a:solidFill>
                <a:srgbClr val="B7B7B7"/>
              </a:solidFill>
              <a:highlight>
                <a:srgbClr val="FFFFFF"/>
              </a:highlight>
            </a:endParaRPr>
          </a:p>
          <a:p>
            <a:pPr indent="0" lvl="0" marL="457200" rtl="0" algn="l">
              <a:lnSpc>
                <a:spcPct val="100000"/>
              </a:lnSpc>
              <a:spcBef>
                <a:spcPts val="0"/>
              </a:spcBef>
              <a:spcAft>
                <a:spcPts val="0"/>
              </a:spcAft>
              <a:buNone/>
            </a:pPr>
            <a:r>
              <a:t/>
            </a:r>
            <a:endParaRPr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b="1" lang="ar" sz="800">
                <a:solidFill>
                  <a:srgbClr val="999999"/>
                </a:solidFill>
              </a:rPr>
              <a:t>Sublingual gland:</a:t>
            </a:r>
            <a:endParaRPr b="1"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rPr>
              <a:t>➔ Rarely involved.</a:t>
            </a:r>
            <a:endParaRPr sz="800">
              <a:solidFill>
                <a:srgbClr val="B7B7B7"/>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rPr>
              <a:t>➔ 60-70 % is malignant.</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a:t>
            </a:r>
            <a:r>
              <a:rPr b="1" lang="ar" sz="800">
                <a:solidFill>
                  <a:srgbClr val="B7B7B7"/>
                </a:solidFill>
              </a:rPr>
              <a:t>Most common benign is pleomorphic adenoma.</a:t>
            </a:r>
            <a:endParaRPr b="1" sz="800">
              <a:solidFill>
                <a:srgbClr val="B7B7B7"/>
              </a:solidFill>
            </a:endParaRPr>
          </a:p>
          <a:p>
            <a:pPr indent="0" lvl="0" marL="0" rtl="0" algn="l">
              <a:lnSpc>
                <a:spcPct val="100000"/>
              </a:lnSpc>
              <a:spcBef>
                <a:spcPts val="0"/>
              </a:spcBef>
              <a:spcAft>
                <a:spcPts val="0"/>
              </a:spcAft>
              <a:buNone/>
            </a:pPr>
            <a:r>
              <a:t/>
            </a:r>
            <a:endParaRPr b="1" sz="800">
              <a:solidFill>
                <a:srgbClr val="B7B7B7"/>
              </a:solidFill>
            </a:endParaRPr>
          </a:p>
          <a:p>
            <a:pPr indent="0" lvl="0" marL="0" rtl="0" algn="l">
              <a:lnSpc>
                <a:spcPct val="100000"/>
              </a:lnSpc>
              <a:spcBef>
                <a:spcPts val="0"/>
              </a:spcBef>
              <a:spcAft>
                <a:spcPts val="0"/>
              </a:spcAft>
              <a:buClr>
                <a:schemeClr val="dk1"/>
              </a:buClr>
              <a:buSzPts val="1100"/>
              <a:buFont typeface="Arial"/>
              <a:buNone/>
            </a:pPr>
            <a:r>
              <a:t/>
            </a:r>
            <a:endParaRPr b="1" sz="800">
              <a:solidFill>
                <a:srgbClr val="B7B7B7"/>
              </a:solidFill>
            </a:endParaRPr>
          </a:p>
          <a:p>
            <a:pPr indent="0" lvl="0" marL="0" rtl="0" algn="l">
              <a:lnSpc>
                <a:spcPct val="100000"/>
              </a:lnSpc>
              <a:spcBef>
                <a:spcPts val="0"/>
              </a:spcBef>
              <a:spcAft>
                <a:spcPts val="0"/>
              </a:spcAft>
              <a:buClr>
                <a:schemeClr val="dk1"/>
              </a:buClr>
              <a:buSzPts val="1100"/>
              <a:buFont typeface="Arial"/>
              <a:buNone/>
            </a:pPr>
            <a:r>
              <a:rPr b="1" lang="ar" sz="800">
                <a:solidFill>
                  <a:srgbClr val="999999"/>
                </a:solidFill>
              </a:rPr>
              <a:t>Minor salivary glands:</a:t>
            </a:r>
            <a:endParaRPr b="1"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rPr>
              <a:t>➔ 90% is malignant.</a:t>
            </a:r>
            <a:endParaRPr sz="800">
              <a:solidFill>
                <a:srgbClr val="B7B7B7"/>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rPr>
              <a:t>➔ Commonly involve the palatal region.</a:t>
            </a:r>
            <a:endParaRPr sz="800">
              <a:solidFill>
                <a:srgbClr val="B7B7B7"/>
              </a:solidFill>
            </a:endParaRPr>
          </a:p>
          <a:p>
            <a:pPr indent="0" lvl="0" marL="0" rtl="0" algn="l">
              <a:lnSpc>
                <a:spcPct val="100000"/>
              </a:lnSpc>
              <a:spcBef>
                <a:spcPts val="0"/>
              </a:spcBef>
              <a:spcAft>
                <a:spcPts val="0"/>
              </a:spcAft>
              <a:buClr>
                <a:schemeClr val="dk1"/>
              </a:buClr>
              <a:buSzPts val="1100"/>
              <a:buFont typeface="Arial"/>
              <a:buNone/>
            </a:pPr>
            <a:r>
              <a:t/>
            </a:r>
            <a:endParaRPr sz="800">
              <a:solidFill>
                <a:srgbClr val="B7B7B7"/>
              </a:solidFill>
            </a:endParaRPr>
          </a:p>
          <a:p>
            <a:pPr indent="0" lvl="0" marL="0" rtl="0" algn="l">
              <a:lnSpc>
                <a:spcPct val="100000"/>
              </a:lnSpc>
              <a:spcBef>
                <a:spcPts val="0"/>
              </a:spcBef>
              <a:spcAft>
                <a:spcPts val="0"/>
              </a:spcAft>
              <a:buNone/>
            </a:pPr>
            <a:r>
              <a:rPr b="1" lang="ar" sz="800">
                <a:solidFill>
                  <a:srgbClr val="999999"/>
                </a:solidFill>
              </a:rPr>
              <a:t>Parathyroid Masses:</a:t>
            </a:r>
            <a:endParaRPr b="1" sz="800">
              <a:solidFill>
                <a:srgbClr val="999999"/>
              </a:solidFill>
            </a:endParaRPr>
          </a:p>
          <a:p>
            <a:pPr indent="0" lvl="0" marL="0" rtl="0" algn="l">
              <a:lnSpc>
                <a:spcPct val="100000"/>
              </a:lnSpc>
              <a:spcBef>
                <a:spcPts val="0"/>
              </a:spcBef>
              <a:spcAft>
                <a:spcPts val="0"/>
              </a:spcAft>
              <a:buNone/>
            </a:pPr>
            <a:r>
              <a:rPr b="1" lang="ar" sz="800">
                <a:solidFill>
                  <a:srgbClr val="999999"/>
                </a:solidFill>
              </a:rPr>
              <a:t>General Points about Parathyroid Glands</a:t>
            </a:r>
            <a:r>
              <a:rPr lang="ar" sz="800">
                <a:solidFill>
                  <a:srgbClr val="999999"/>
                </a:solidFill>
              </a:rPr>
              <a:t>:</a:t>
            </a:r>
            <a:endParaRPr sz="800">
              <a:solidFill>
                <a:srgbClr val="999999"/>
              </a:solidFill>
            </a:endParaRPr>
          </a:p>
          <a:p>
            <a:pPr indent="0" lvl="0" marL="0" rtl="0" algn="l">
              <a:lnSpc>
                <a:spcPct val="100000"/>
              </a:lnSpc>
              <a:spcBef>
                <a:spcPts val="0"/>
              </a:spcBef>
              <a:spcAft>
                <a:spcPts val="0"/>
              </a:spcAft>
              <a:buNone/>
            </a:pPr>
            <a:r>
              <a:rPr lang="ar" sz="800">
                <a:solidFill>
                  <a:srgbClr val="999999"/>
                </a:solidFill>
              </a:rPr>
              <a:t>➢ After parathyroidectomy, watch out for recurrent nerve injury, neck hematoma and hypocalcemia.</a:t>
            </a:r>
            <a:endParaRPr sz="800">
              <a:solidFill>
                <a:srgbClr val="999999"/>
              </a:solidFill>
            </a:endParaRPr>
          </a:p>
          <a:p>
            <a:pPr indent="0" lvl="0" marL="0" rtl="0" algn="l">
              <a:lnSpc>
                <a:spcPct val="100000"/>
              </a:lnSpc>
              <a:spcBef>
                <a:spcPts val="0"/>
              </a:spcBef>
              <a:spcAft>
                <a:spcPts val="0"/>
              </a:spcAft>
              <a:buNone/>
            </a:pPr>
            <a:r>
              <a:rPr lang="ar" sz="800">
                <a:solidFill>
                  <a:srgbClr val="999999"/>
                </a:solidFill>
              </a:rPr>
              <a:t>➢  "Hungry Bone Syndrome" is severe hypocalcemia after surgery correction of hyperparathyroidism as bone aggressively absorbs Ca.</a:t>
            </a:r>
            <a:endParaRPr sz="800">
              <a:solidFill>
                <a:srgbClr val="999999"/>
              </a:solidFill>
            </a:endParaRPr>
          </a:p>
          <a:p>
            <a:pPr indent="0" lvl="0" marL="0" rtl="0" algn="l">
              <a:lnSpc>
                <a:spcPct val="100000"/>
              </a:lnSpc>
              <a:spcBef>
                <a:spcPts val="0"/>
              </a:spcBef>
              <a:spcAft>
                <a:spcPts val="0"/>
              </a:spcAft>
              <a:buNone/>
            </a:pPr>
            <a:r>
              <a:rPr lang="ar" sz="800">
                <a:solidFill>
                  <a:srgbClr val="999999"/>
                </a:solidFill>
              </a:rPr>
              <a:t>➢  Sx of this syndrome: perioral tingling, paresthesias, positive Chvostek's sign, </a:t>
            </a:r>
            <a:r>
              <a:rPr lang="ar" sz="800">
                <a:solidFill>
                  <a:srgbClr val="999999"/>
                </a:solidFill>
              </a:rPr>
              <a:t>carpopedal</a:t>
            </a:r>
            <a:r>
              <a:rPr lang="ar" sz="800">
                <a:solidFill>
                  <a:srgbClr val="999999"/>
                </a:solidFill>
              </a:rPr>
              <a:t> syndrome.</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b="1" lang="ar" sz="800">
                <a:solidFill>
                  <a:srgbClr val="999999"/>
                </a:solidFill>
              </a:rPr>
              <a:t>Primary Hyperparathyroidism: Adenoma</a:t>
            </a:r>
            <a:endParaRPr b="1"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Primary hyperparathyroidism is usually due to an adenoma (85%) which is </a:t>
            </a:r>
            <a:r>
              <a:rPr b="1" lang="ar" sz="800">
                <a:solidFill>
                  <a:srgbClr val="999999"/>
                </a:solidFill>
              </a:rPr>
              <a:t>NOT usually palpable.</a:t>
            </a:r>
            <a:endParaRPr b="1"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Labs show elevated PTH and hypercalcemia. Check urine to R/O Familial Hypocalciuric Hypercalcemia.</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b="1" lang="ar" sz="800">
                <a:solidFill>
                  <a:srgbClr val="999999"/>
                </a:solidFill>
              </a:rPr>
              <a:t>Primary Hyperparathyroidism: Hyperplasia</a:t>
            </a:r>
            <a:endParaRPr b="1" sz="800">
              <a:solidFill>
                <a:srgbClr val="999999"/>
              </a:solidFill>
            </a:endParaRPr>
          </a:p>
          <a:p>
            <a:pPr indent="0" lvl="0" marL="0" rtl="0" algn="l">
              <a:lnSpc>
                <a:spcPct val="100000"/>
              </a:lnSpc>
              <a:spcBef>
                <a:spcPts val="0"/>
              </a:spcBef>
              <a:spcAft>
                <a:spcPts val="0"/>
              </a:spcAft>
              <a:buNone/>
            </a:pPr>
            <a:r>
              <a:rPr lang="ar" sz="800">
                <a:solidFill>
                  <a:srgbClr val="999999"/>
                </a:solidFill>
              </a:rPr>
              <a:t>➢  All 4 glands affected. Seen in MEN type I and IIa (must R/O MEN if pt has hyperplasia).</a:t>
            </a:r>
            <a:endParaRPr sz="800">
              <a:solidFill>
                <a:srgbClr val="999999"/>
              </a:solidFill>
            </a:endParaRPr>
          </a:p>
          <a:p>
            <a:pPr indent="0" lvl="0" marL="0" rtl="0" algn="l">
              <a:lnSpc>
                <a:spcPct val="100000"/>
              </a:lnSpc>
              <a:spcBef>
                <a:spcPts val="0"/>
              </a:spcBef>
              <a:spcAft>
                <a:spcPts val="0"/>
              </a:spcAft>
              <a:buNone/>
            </a:pPr>
            <a:r>
              <a:rPr lang="ar" sz="800">
                <a:solidFill>
                  <a:srgbClr val="999999"/>
                </a:solidFill>
              </a:rPr>
              <a:t>➢  Do a neck exploration and remove all of the parathyroid glands (leave 30 mg of parathyroid tissue behind placed in non- dominant forearm).</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t/>
            </a:r>
            <a:endParaRPr b="1" sz="800">
              <a:solidFill>
                <a:srgbClr val="B7B7B7"/>
              </a:solidFill>
            </a:endParaRPr>
          </a:p>
          <a:p>
            <a:pPr indent="0" lvl="0" marL="0" rtl="0" algn="l">
              <a:lnSpc>
                <a:spcPct val="100000"/>
              </a:lnSpc>
              <a:spcBef>
                <a:spcPts val="0"/>
              </a:spcBef>
              <a:spcAft>
                <a:spcPts val="0"/>
              </a:spcAft>
              <a:buNone/>
            </a:pPr>
            <a:r>
              <a:t/>
            </a:r>
            <a:endParaRPr sz="800">
              <a:solidFill>
                <a:srgbClr val="B7B7B7"/>
              </a:solidFill>
              <a:highlight>
                <a:srgbClr val="FFFFFF"/>
              </a:highlight>
            </a:endParaRPr>
          </a:p>
          <a:p>
            <a:pPr indent="0" lvl="0" marL="0" rtl="0" algn="l">
              <a:lnSpc>
                <a:spcPct val="100000"/>
              </a:lnSpc>
              <a:spcBef>
                <a:spcPts val="0"/>
              </a:spcBef>
              <a:spcAft>
                <a:spcPts val="0"/>
              </a:spcAft>
              <a:buNone/>
            </a:pPr>
            <a:r>
              <a:t/>
            </a:r>
            <a:endParaRPr sz="800">
              <a:solidFill>
                <a:srgbClr val="B7B7B7"/>
              </a:solidFill>
              <a:highlight>
                <a:srgbClr val="FFFFFF"/>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8" name="Shape 298"/>
        <p:cNvGrpSpPr/>
        <p:nvPr/>
      </p:nvGrpSpPr>
      <p:grpSpPr>
        <a:xfrm>
          <a:off x="0" y="0"/>
          <a:ext cx="0" cy="0"/>
          <a:chOff x="0" y="0"/>
          <a:chExt cx="0" cy="0"/>
        </a:xfrm>
      </p:grpSpPr>
      <p:sp>
        <p:nvSpPr>
          <p:cNvPr id="299" name="Google Shape;299;p36"/>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300" name="Google Shape;300;p36"/>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6"/>
          <p:cNvSpPr txBox="1"/>
          <p:nvPr/>
        </p:nvSpPr>
        <p:spPr>
          <a:xfrm>
            <a:off x="49050" y="1070363"/>
            <a:ext cx="4664400" cy="2059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pic>
        <p:nvPicPr>
          <p:cNvPr id="302" name="Google Shape;302;p36"/>
          <p:cNvPicPr preferRelativeResize="0"/>
          <p:nvPr/>
        </p:nvPicPr>
        <p:blipFill>
          <a:blip r:embed="rId4">
            <a:alphaModFix/>
          </a:blip>
          <a:stretch>
            <a:fillRect/>
          </a:stretch>
        </p:blipFill>
        <p:spPr>
          <a:xfrm>
            <a:off x="179550" y="2372113"/>
            <a:ext cx="4457698" cy="2094719"/>
          </a:xfrm>
          <a:prstGeom prst="rect">
            <a:avLst/>
          </a:prstGeom>
          <a:noFill/>
          <a:ln>
            <a:noFill/>
          </a:ln>
        </p:spPr>
      </p:pic>
      <p:sp>
        <p:nvSpPr>
          <p:cNvPr id="303" name="Google Shape;303;p36"/>
          <p:cNvSpPr txBox="1"/>
          <p:nvPr/>
        </p:nvSpPr>
        <p:spPr>
          <a:xfrm>
            <a:off x="0" y="0"/>
            <a:ext cx="4664400" cy="2837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12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b="1" sz="12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b="1" sz="12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b="1" sz="12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b="1" sz="1200">
              <a:latin typeface="Times New Roman"/>
              <a:ea typeface="Times New Roman"/>
              <a:cs typeface="Times New Roman"/>
              <a:sym typeface="Times New Roman"/>
            </a:endParaRPr>
          </a:p>
          <a:p>
            <a:pPr indent="-298450" lvl="0" marL="457200" rtl="0" algn="l">
              <a:lnSpc>
                <a:spcPct val="115000"/>
              </a:lnSpc>
              <a:spcBef>
                <a:spcPts val="0"/>
              </a:spcBef>
              <a:spcAft>
                <a:spcPts val="0"/>
              </a:spcAft>
              <a:buClr>
                <a:schemeClr val="dk1"/>
              </a:buClr>
              <a:buSzPts val="1100"/>
              <a:buAutoNum type="arabicPeriod"/>
            </a:pPr>
            <a:r>
              <a:rPr b="1" lang="ar" sz="1100">
                <a:solidFill>
                  <a:schemeClr val="dk1"/>
                </a:solidFill>
                <a:highlight>
                  <a:srgbClr val="FFFFFF"/>
                </a:highlight>
              </a:rPr>
              <a:t>Facial nerve injury.</a:t>
            </a:r>
            <a:endParaRPr b="1" sz="1100">
              <a:solidFill>
                <a:schemeClr val="dk1"/>
              </a:solidFill>
              <a:highlight>
                <a:srgbClr val="FFFFFF"/>
              </a:highlight>
            </a:endParaRPr>
          </a:p>
          <a:p>
            <a:pPr indent="0" lvl="0" marL="457200" rtl="0" algn="l">
              <a:lnSpc>
                <a:spcPct val="115000"/>
              </a:lnSpc>
              <a:spcBef>
                <a:spcPts val="0"/>
              </a:spcBef>
              <a:spcAft>
                <a:spcPts val="0"/>
              </a:spcAft>
              <a:buNone/>
            </a:pPr>
            <a:r>
              <a:t/>
            </a:r>
            <a:endParaRPr b="1" sz="1100">
              <a:solidFill>
                <a:schemeClr val="dk1"/>
              </a:solidFill>
              <a:highlight>
                <a:srgbClr val="FFFFFF"/>
              </a:highlight>
            </a:endParaRPr>
          </a:p>
          <a:p>
            <a:pPr indent="0" lvl="0" marL="457200" rtl="0" algn="l">
              <a:lnSpc>
                <a:spcPct val="115000"/>
              </a:lnSpc>
              <a:spcBef>
                <a:spcPts val="0"/>
              </a:spcBef>
              <a:spcAft>
                <a:spcPts val="0"/>
              </a:spcAft>
              <a:buNone/>
            </a:pPr>
            <a:r>
              <a:t/>
            </a:r>
            <a:endParaRPr b="1" sz="1100">
              <a:solidFill>
                <a:schemeClr val="dk1"/>
              </a:solidFill>
              <a:highlight>
                <a:srgbClr val="FFFFFF"/>
              </a:highlight>
            </a:endParaRPr>
          </a:p>
          <a:p>
            <a:pPr indent="0" lvl="0" marL="457200" rtl="0" algn="l">
              <a:lnSpc>
                <a:spcPct val="115000"/>
              </a:lnSpc>
              <a:spcBef>
                <a:spcPts val="0"/>
              </a:spcBef>
              <a:spcAft>
                <a:spcPts val="0"/>
              </a:spcAft>
              <a:buNone/>
            </a:pPr>
            <a:r>
              <a:t/>
            </a:r>
            <a:endParaRPr b="1" sz="1100">
              <a:solidFill>
                <a:schemeClr val="dk1"/>
              </a:solidFill>
              <a:highlight>
                <a:srgbClr val="FFFFFF"/>
              </a:highlight>
            </a:endParaRPr>
          </a:p>
          <a:p>
            <a:pPr indent="0" lvl="0" marL="457200" rtl="0" algn="l">
              <a:lnSpc>
                <a:spcPct val="115000"/>
              </a:lnSpc>
              <a:spcBef>
                <a:spcPts val="0"/>
              </a:spcBef>
              <a:spcAft>
                <a:spcPts val="0"/>
              </a:spcAft>
              <a:buNone/>
            </a:pPr>
            <a:r>
              <a:t/>
            </a:r>
            <a:endParaRPr b="1" sz="1100">
              <a:solidFill>
                <a:schemeClr val="dk1"/>
              </a:solidFill>
              <a:highlight>
                <a:srgbClr val="FFFFFF"/>
              </a:highlight>
            </a:endParaRPr>
          </a:p>
          <a:p>
            <a:pPr indent="-298450" lvl="0" marL="457200" rtl="0" algn="l">
              <a:lnSpc>
                <a:spcPct val="100000"/>
              </a:lnSpc>
              <a:spcBef>
                <a:spcPts val="0"/>
              </a:spcBef>
              <a:spcAft>
                <a:spcPts val="0"/>
              </a:spcAft>
              <a:buSzPts val="1100"/>
              <a:buFont typeface="Times New Roman"/>
              <a:buAutoNum type="arabicPeriod"/>
            </a:pPr>
            <a:r>
              <a:rPr b="1" lang="ar" sz="1100">
                <a:latin typeface="Times New Roman"/>
                <a:ea typeface="Times New Roman"/>
                <a:cs typeface="Times New Roman"/>
                <a:sym typeface="Times New Roman"/>
              </a:rPr>
              <a:t>Frey’s syndrome (Gustatorysweating):</a:t>
            </a:r>
            <a:endParaRPr b="1" sz="11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 Aberrant reinnervation of postganglionic parasympathetic nerves to the sweat glands of the face</a:t>
            </a:r>
            <a:endParaRPr sz="1000"/>
          </a:p>
          <a:p>
            <a:pPr indent="0" lvl="0" marL="0" rtl="0" algn="l">
              <a:lnSpc>
                <a:spcPct val="100000"/>
              </a:lnSpc>
              <a:spcBef>
                <a:spcPts val="0"/>
              </a:spcBef>
              <a:spcAft>
                <a:spcPts val="0"/>
              </a:spcAft>
              <a:buClr>
                <a:schemeClr val="dk1"/>
              </a:buClr>
              <a:buSzPts val="1100"/>
              <a:buFont typeface="Arial"/>
              <a:buNone/>
            </a:pPr>
            <a:r>
              <a:rPr lang="ar" sz="1000"/>
              <a:t>– 10% of patients overtly symptomatic</a:t>
            </a:r>
            <a:endParaRPr sz="1000"/>
          </a:p>
          <a:p>
            <a:pPr indent="0" lvl="0" marL="0" rtl="0" algn="l">
              <a:lnSpc>
                <a:spcPct val="100000"/>
              </a:lnSpc>
              <a:spcBef>
                <a:spcPts val="0"/>
              </a:spcBef>
              <a:spcAft>
                <a:spcPts val="0"/>
              </a:spcAft>
              <a:buClr>
                <a:schemeClr val="dk1"/>
              </a:buClr>
              <a:buSzPts val="1100"/>
              <a:buFont typeface="Arial"/>
              <a:buNone/>
            </a:pPr>
            <a:r>
              <a:rPr lang="ar" sz="1000"/>
              <a:t>– Diagnosis: </a:t>
            </a:r>
            <a:r>
              <a:rPr b="1" lang="ar" sz="1000"/>
              <a:t>Minor’s starch iodine test</a:t>
            </a:r>
            <a:endParaRPr b="1" sz="1000"/>
          </a:p>
          <a:p>
            <a:pPr indent="0" lvl="0" marL="0" rtl="0" algn="l">
              <a:lnSpc>
                <a:spcPct val="100000"/>
              </a:lnSpc>
              <a:spcBef>
                <a:spcPts val="0"/>
              </a:spcBef>
              <a:spcAft>
                <a:spcPts val="0"/>
              </a:spcAft>
              <a:buNone/>
            </a:pPr>
            <a:r>
              <a:t/>
            </a:r>
            <a:endParaRPr sz="1000"/>
          </a:p>
          <a:p>
            <a:pPr indent="0" lvl="0" marL="0" rtl="0" algn="l">
              <a:lnSpc>
                <a:spcPct val="100000"/>
              </a:lnSpc>
              <a:spcBef>
                <a:spcPts val="0"/>
              </a:spcBef>
              <a:spcAft>
                <a:spcPts val="0"/>
              </a:spcAft>
              <a:buNone/>
            </a:pPr>
            <a:r>
              <a:t/>
            </a:r>
            <a:endParaRPr b="1" sz="1000">
              <a:solidFill>
                <a:srgbClr val="AEAAAA"/>
              </a:solidFill>
              <a:highlight>
                <a:srgbClr val="FFFFFF"/>
              </a:highlight>
            </a:endParaRPr>
          </a:p>
        </p:txBody>
      </p:sp>
      <p:sp>
        <p:nvSpPr>
          <p:cNvPr id="304" name="Google Shape;304;p36"/>
          <p:cNvSpPr/>
          <p:nvPr/>
        </p:nvSpPr>
        <p:spPr>
          <a:xfrm flipH="1">
            <a:off x="25" y="0"/>
            <a:ext cx="1266600" cy="339300"/>
          </a:xfrm>
          <a:prstGeom prst="round1Rect">
            <a:avLst>
              <a:gd fmla="val 16667" name="adj"/>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Times New Roman"/>
                <a:ea typeface="Times New Roman"/>
                <a:cs typeface="Times New Roman"/>
                <a:sym typeface="Times New Roman"/>
              </a:rPr>
              <a:t>Complications:</a:t>
            </a:r>
            <a:endParaRPr b="1" sz="1200"/>
          </a:p>
        </p:txBody>
      </p:sp>
      <p:pic>
        <p:nvPicPr>
          <p:cNvPr id="305" name="Google Shape;305;p36"/>
          <p:cNvPicPr preferRelativeResize="0"/>
          <p:nvPr/>
        </p:nvPicPr>
        <p:blipFill>
          <a:blip r:embed="rId5">
            <a:alphaModFix/>
          </a:blip>
          <a:stretch>
            <a:fillRect/>
          </a:stretch>
        </p:blipFill>
        <p:spPr>
          <a:xfrm>
            <a:off x="2600800" y="140050"/>
            <a:ext cx="1997725" cy="1662950"/>
          </a:xfrm>
          <a:prstGeom prst="rect">
            <a:avLst/>
          </a:prstGeom>
          <a:noFill/>
          <a:ln>
            <a:noFill/>
          </a:ln>
        </p:spPr>
      </p:pic>
      <p:pic>
        <p:nvPicPr>
          <p:cNvPr id="306" name="Google Shape;306;p36"/>
          <p:cNvPicPr preferRelativeResize="0"/>
          <p:nvPr/>
        </p:nvPicPr>
        <p:blipFill>
          <a:blip r:embed="rId6">
            <a:alphaModFix/>
          </a:blip>
          <a:stretch>
            <a:fillRect/>
          </a:stretch>
        </p:blipFill>
        <p:spPr>
          <a:xfrm>
            <a:off x="0" y="4466825"/>
            <a:ext cx="2380851" cy="2372125"/>
          </a:xfrm>
          <a:prstGeom prst="rect">
            <a:avLst/>
          </a:prstGeom>
          <a:noFill/>
          <a:ln>
            <a:noFill/>
          </a:ln>
        </p:spPr>
      </p:pic>
      <p:pic>
        <p:nvPicPr>
          <p:cNvPr id="307" name="Google Shape;307;p36"/>
          <p:cNvPicPr preferRelativeResize="0"/>
          <p:nvPr/>
        </p:nvPicPr>
        <p:blipFill>
          <a:blip r:embed="rId7">
            <a:alphaModFix/>
          </a:blip>
          <a:stretch>
            <a:fillRect/>
          </a:stretch>
        </p:blipFill>
        <p:spPr>
          <a:xfrm>
            <a:off x="2312475" y="4458100"/>
            <a:ext cx="2449626" cy="2228449"/>
          </a:xfrm>
          <a:prstGeom prst="rect">
            <a:avLst/>
          </a:prstGeom>
          <a:noFill/>
          <a:ln>
            <a:noFill/>
          </a:ln>
        </p:spPr>
      </p:pic>
      <p:sp>
        <p:nvSpPr>
          <p:cNvPr id="308" name="Google Shape;308;p36"/>
          <p:cNvSpPr txBox="1"/>
          <p:nvPr/>
        </p:nvSpPr>
        <p:spPr>
          <a:xfrm>
            <a:off x="1221250" y="6822875"/>
            <a:ext cx="23808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t>End of the second </a:t>
            </a:r>
            <a:r>
              <a:rPr lang="ar"/>
              <a:t>lecture!</a:t>
            </a:r>
            <a:r>
              <a:rPr lang="ar"/>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2" name="Shape 312"/>
        <p:cNvGrpSpPr/>
        <p:nvPr/>
      </p:nvGrpSpPr>
      <p:grpSpPr>
        <a:xfrm>
          <a:off x="0" y="0"/>
          <a:ext cx="0" cy="0"/>
          <a:chOff x="0" y="0"/>
          <a:chExt cx="0" cy="0"/>
        </a:xfrm>
      </p:grpSpPr>
      <p:sp>
        <p:nvSpPr>
          <p:cNvPr id="313" name="Google Shape;313;p37"/>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314" name="Google Shape;314;p37"/>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7"/>
          <p:cNvSpPr txBox="1"/>
          <p:nvPr/>
        </p:nvSpPr>
        <p:spPr>
          <a:xfrm>
            <a:off x="49050" y="1070363"/>
            <a:ext cx="4664400" cy="2059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sp>
        <p:nvSpPr>
          <p:cNvPr id="316" name="Google Shape;316;p37"/>
          <p:cNvSpPr/>
          <p:nvPr/>
        </p:nvSpPr>
        <p:spPr>
          <a:xfrm flipH="1">
            <a:off x="0" y="0"/>
            <a:ext cx="2465700" cy="339300"/>
          </a:xfrm>
          <a:prstGeom prst="round1Rect">
            <a:avLst>
              <a:gd fmla="val 16667" name="adj"/>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1200"/>
              </a:spcBef>
              <a:spcAft>
                <a:spcPts val="1200"/>
              </a:spcAft>
              <a:buNone/>
            </a:pPr>
            <a:r>
              <a:rPr b="1" lang="ar" sz="1200"/>
              <a:t>Head &amp; Neck </a:t>
            </a:r>
            <a:r>
              <a:rPr b="1" lang="ar" sz="1200"/>
              <a:t>Mucosal Tumors</a:t>
            </a:r>
            <a:endParaRPr b="1" sz="1200"/>
          </a:p>
        </p:txBody>
      </p:sp>
      <p:pic>
        <p:nvPicPr>
          <p:cNvPr id="317" name="Google Shape;317;p37"/>
          <p:cNvPicPr preferRelativeResize="0"/>
          <p:nvPr/>
        </p:nvPicPr>
        <p:blipFill>
          <a:blip r:embed="rId4">
            <a:alphaModFix/>
          </a:blip>
          <a:stretch>
            <a:fillRect/>
          </a:stretch>
        </p:blipFill>
        <p:spPr>
          <a:xfrm>
            <a:off x="0" y="339300"/>
            <a:ext cx="4762500" cy="2717525"/>
          </a:xfrm>
          <a:prstGeom prst="rect">
            <a:avLst/>
          </a:prstGeom>
          <a:noFill/>
          <a:ln>
            <a:noFill/>
          </a:ln>
        </p:spPr>
      </p:pic>
      <p:sp>
        <p:nvSpPr>
          <p:cNvPr id="318" name="Google Shape;318;p37"/>
          <p:cNvSpPr txBox="1"/>
          <p:nvPr/>
        </p:nvSpPr>
        <p:spPr>
          <a:xfrm>
            <a:off x="33775" y="3013950"/>
            <a:ext cx="4762500" cy="384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ar" sz="800">
                <a:solidFill>
                  <a:srgbClr val="999999"/>
                </a:solidFill>
              </a:rPr>
              <a:t>Neoplasms of the nose and paranasal sinus:</a:t>
            </a:r>
            <a:endParaRPr b="1" sz="800">
              <a:solidFill>
                <a:srgbClr val="999999"/>
              </a:solidFill>
            </a:endParaRPr>
          </a:p>
          <a:p>
            <a:pPr indent="0" lvl="0" marL="0" rtl="0" algn="l">
              <a:lnSpc>
                <a:spcPct val="100000"/>
              </a:lnSpc>
              <a:spcBef>
                <a:spcPts val="0"/>
              </a:spcBef>
              <a:spcAft>
                <a:spcPts val="0"/>
              </a:spcAft>
              <a:buNone/>
            </a:pPr>
            <a:r>
              <a:rPr lang="ar" sz="800">
                <a:solidFill>
                  <a:srgbClr val="B7B7B7"/>
                </a:solidFill>
              </a:rPr>
              <a:t>Very rare 3%. Delay in diagnosis due to similarity to benign conditions.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Nasal cavity: 1⁄2 benign | 1⁄2 malignant. ● Paranasal Sinuses: Malignant.</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Multimodality treatment, Orbital Preservation and Minimally invasive surgical techniques.</a:t>
            </a:r>
            <a:endParaRPr sz="800">
              <a:solidFill>
                <a:srgbClr val="B7B7B7"/>
              </a:solidFill>
            </a:endParaRPr>
          </a:p>
          <a:p>
            <a:pPr indent="0" lvl="0" marL="0" rtl="0" algn="l">
              <a:lnSpc>
                <a:spcPct val="100000"/>
              </a:lnSpc>
              <a:spcBef>
                <a:spcPts val="0"/>
              </a:spcBef>
              <a:spcAft>
                <a:spcPts val="0"/>
              </a:spcAft>
              <a:buNone/>
            </a:pPr>
            <a:r>
              <a:rPr b="1" lang="ar" sz="800">
                <a:solidFill>
                  <a:srgbClr val="B7B7B7"/>
                </a:solidFill>
              </a:rPr>
              <a:t>Epidemiology: </a:t>
            </a:r>
            <a:r>
              <a:rPr lang="ar" sz="800">
                <a:solidFill>
                  <a:srgbClr val="B7B7B7"/>
                </a:solidFill>
              </a:rPr>
              <a:t>Predominately of older males | Exposure: Wood, nickel-refining processes, Industrial fumes, leather tanning. | Cigarette and Alcohol consumption (No significant association has been shown). </a:t>
            </a:r>
            <a:r>
              <a:rPr b="1" lang="ar" sz="800">
                <a:solidFill>
                  <a:srgbClr val="B7B7B7"/>
                </a:solidFill>
              </a:rPr>
              <a:t>Location</a:t>
            </a:r>
            <a:r>
              <a:rPr lang="ar" sz="800">
                <a:solidFill>
                  <a:srgbClr val="B7B7B7"/>
                </a:solidFill>
              </a:rPr>
              <a:t>: Maxillary sinus 70% | Ethmoid sinus 20% | Sphenoid 3% | Frontal1%.</a:t>
            </a:r>
            <a:endParaRPr sz="800">
              <a:solidFill>
                <a:srgbClr val="B7B7B7"/>
              </a:solidFill>
            </a:endParaRPr>
          </a:p>
          <a:p>
            <a:pPr indent="0" lvl="0" marL="0" rtl="0" algn="l">
              <a:lnSpc>
                <a:spcPct val="100000"/>
              </a:lnSpc>
              <a:spcBef>
                <a:spcPts val="0"/>
              </a:spcBef>
              <a:spcAft>
                <a:spcPts val="0"/>
              </a:spcAft>
              <a:buNone/>
            </a:pPr>
            <a:r>
              <a:rPr b="1" lang="ar" sz="800">
                <a:solidFill>
                  <a:srgbClr val="B7B7B7"/>
                </a:solidFill>
              </a:rPr>
              <a:t>Presentation:</a:t>
            </a:r>
            <a:endParaRPr b="1" sz="800">
              <a:solidFill>
                <a:srgbClr val="B7B7B7"/>
              </a:solidFill>
            </a:endParaRPr>
          </a:p>
          <a:p>
            <a:pPr indent="0" lvl="0" marL="0" rtl="0" algn="l">
              <a:lnSpc>
                <a:spcPct val="100000"/>
              </a:lnSpc>
              <a:spcBef>
                <a:spcPts val="0"/>
              </a:spcBef>
              <a:spcAft>
                <a:spcPts val="0"/>
              </a:spcAft>
              <a:buNone/>
            </a:pPr>
            <a:r>
              <a:rPr lang="ar" sz="800">
                <a:solidFill>
                  <a:srgbClr val="B7B7B7"/>
                </a:solidFill>
              </a:rPr>
              <a:t>- Oral symptoms: 25-35% | Pain, trismus, alveolar ridge fullness, erosion - Nasal findings: 50% | Obstruction, epistaxis, rhinorrhea.</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Ocular findings: 25% | Epiphora, diplopia, proptosis.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Facial signs: Paresthesias, asymmetry.</a:t>
            </a:r>
            <a:endParaRPr sz="800">
              <a:solidFill>
                <a:srgbClr val="B7B7B7"/>
              </a:solidFill>
            </a:endParaRPr>
          </a:p>
          <a:p>
            <a:pPr indent="0" lvl="0" marL="0" rtl="0" algn="l">
              <a:lnSpc>
                <a:spcPct val="100000"/>
              </a:lnSpc>
              <a:spcBef>
                <a:spcPts val="0"/>
              </a:spcBef>
              <a:spcAft>
                <a:spcPts val="0"/>
              </a:spcAft>
              <a:buNone/>
            </a:pPr>
            <a:r>
              <a:rPr b="1" lang="ar" sz="800">
                <a:solidFill>
                  <a:srgbClr val="999999"/>
                </a:solidFill>
              </a:rPr>
              <a:t>1. Squamous cell carcinoma: </a:t>
            </a:r>
            <a:r>
              <a:rPr lang="ar" sz="800">
                <a:solidFill>
                  <a:srgbClr val="999999"/>
                </a:solidFill>
              </a:rPr>
              <a:t>Most common tumor (80%)</a:t>
            </a:r>
            <a:r>
              <a:rPr lang="ar" sz="800">
                <a:solidFill>
                  <a:srgbClr val="B7B7B7"/>
                </a:solidFill>
              </a:rPr>
              <a:t> | 90% have local invasion by presentation. ➢ Location: Maxillary sinus (70%) | Nasal cavity (20%).</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Lymphatic drainage: First echelon: retropharyngeal nodes.Second echelon: subdigastric nodes.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Treatment: 88% present in advanced stages (T3/T4). Surgical resection with postoperative</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radiation.</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a:t>
            </a:r>
            <a:r>
              <a:rPr b="1" lang="ar" sz="800">
                <a:solidFill>
                  <a:srgbClr val="B7B7B7"/>
                </a:solidFill>
              </a:rPr>
              <a:t>Staging of Maxillary Sinus Tumors:</a:t>
            </a:r>
            <a:endParaRPr b="1" sz="800">
              <a:solidFill>
                <a:srgbClr val="B7B7B7"/>
              </a:solidFill>
            </a:endParaRPr>
          </a:p>
          <a:p>
            <a:pPr indent="0" lvl="0" marL="0" rtl="0" algn="l">
              <a:lnSpc>
                <a:spcPct val="100000"/>
              </a:lnSpc>
              <a:spcBef>
                <a:spcPts val="0"/>
              </a:spcBef>
              <a:spcAft>
                <a:spcPts val="0"/>
              </a:spcAft>
              <a:buNone/>
            </a:pPr>
            <a:r>
              <a:rPr lang="ar" sz="800">
                <a:solidFill>
                  <a:srgbClr val="B7B7B7"/>
                </a:solidFill>
              </a:rPr>
              <a:t>➔ T1: limited to antral mucosa without bony erosion.</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T2: erosion or destruction of the infrastructure, including the hard palate and/or middle meatus.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T3: Tumor invades: skin of cheek, posterior wall of sinus, inferior or </a:t>
            </a:r>
            <a:r>
              <a:rPr lang="ar" sz="800">
                <a:solidFill>
                  <a:srgbClr val="B7B7B7"/>
                </a:solidFill>
              </a:rPr>
              <a:t>medial</a:t>
            </a:r>
            <a:r>
              <a:rPr lang="ar" sz="800">
                <a:solidFill>
                  <a:srgbClr val="B7B7B7"/>
                </a:solidFill>
              </a:rPr>
              <a:t> wall of orbit, anterior ethmoid sinus.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T4: tumor invades orbital contents and/or cribriform plate, posterior ethmoids or </a:t>
            </a:r>
            <a:r>
              <a:rPr lang="ar" sz="800">
                <a:solidFill>
                  <a:srgbClr val="B7B7B7"/>
                </a:solidFill>
              </a:rPr>
              <a:t>sphenoid nasopharynx</a:t>
            </a:r>
            <a:r>
              <a:rPr lang="ar" sz="800">
                <a:solidFill>
                  <a:srgbClr val="B7B7B7"/>
                </a:solidFill>
              </a:rPr>
              <a:t>, soft palate, pterygopalatine or infratemporal fossa or base of skull.</a:t>
            </a:r>
            <a:endParaRPr sz="800">
              <a:solidFill>
                <a:srgbClr val="B7B7B7"/>
              </a:solidFill>
            </a:endParaRPr>
          </a:p>
          <a:p>
            <a:pPr indent="0" lvl="0" marL="0" rtl="0" algn="l">
              <a:lnSpc>
                <a:spcPct val="100000"/>
              </a:lnSpc>
              <a:spcBef>
                <a:spcPts val="0"/>
              </a:spcBef>
              <a:spcAft>
                <a:spcPts val="0"/>
              </a:spcAft>
              <a:buClr>
                <a:schemeClr val="dk1"/>
              </a:buClr>
              <a:buSzPts val="1100"/>
              <a:buFont typeface="Arial"/>
              <a:buNone/>
            </a:pPr>
            <a:r>
              <a:rPr b="1" lang="ar" sz="800">
                <a:solidFill>
                  <a:srgbClr val="B7B7B7"/>
                </a:solidFill>
              </a:rPr>
              <a:t>2. Olfactory Neuroblastoma (Esthesioneuroblastoma): </a:t>
            </a:r>
            <a:r>
              <a:rPr lang="ar" sz="800">
                <a:solidFill>
                  <a:srgbClr val="B7B7B7"/>
                </a:solidFill>
              </a:rPr>
              <a:t>Originate from stem cells of neural crest origin that differentiate into olfactory sensory cells.</a:t>
            </a:r>
            <a:endParaRPr sz="800">
              <a:solidFill>
                <a:srgbClr val="B7B7B7"/>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rPr>
              <a:t>➢ Aggressive behavior. | Local failure: 50-75%. |Metastatic disease develops in 20-30%.</a:t>
            </a:r>
            <a:endParaRPr sz="800">
              <a:solidFill>
                <a:srgbClr val="B7B7B7"/>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rPr>
              <a:t>➢ Treatment: En bloc surgical resection with postoperative XRT.</a:t>
            </a:r>
            <a:endParaRPr sz="800">
              <a:solidFill>
                <a:srgbClr val="B7B7B7"/>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rPr>
              <a:t>➢ Kadish Classification: A: confined to nasal cavity. | B: involving the paranasal cavity. | C: extending beyond these limits.</a:t>
            </a:r>
            <a:endParaRPr sz="800">
              <a:solidFill>
                <a:srgbClr val="B7B7B7"/>
              </a:solidFill>
            </a:endParaRPr>
          </a:p>
          <a:p>
            <a:pPr indent="0" lvl="0" marL="0" rtl="0" algn="l">
              <a:lnSpc>
                <a:spcPct val="100000"/>
              </a:lnSpc>
              <a:spcBef>
                <a:spcPts val="0"/>
              </a:spcBef>
              <a:spcAft>
                <a:spcPts val="0"/>
              </a:spcAft>
              <a:buNone/>
            </a:pPr>
            <a:r>
              <a:t/>
            </a:r>
            <a:endParaRPr sz="800">
              <a:solidFill>
                <a:srgbClr val="B7B7B7"/>
              </a:solidFill>
            </a:endParaRPr>
          </a:p>
          <a:p>
            <a:pPr indent="0" lvl="0" marL="0" rtl="0" algn="l">
              <a:lnSpc>
                <a:spcPct val="100000"/>
              </a:lnSpc>
              <a:spcBef>
                <a:spcPts val="0"/>
              </a:spcBef>
              <a:spcAft>
                <a:spcPts val="0"/>
              </a:spcAft>
              <a:buNone/>
            </a:pPr>
            <a:r>
              <a:t/>
            </a:r>
            <a:endParaRPr sz="800">
              <a:solidFill>
                <a:srgbClr val="B7B7B7"/>
              </a:solidFill>
            </a:endParaRPr>
          </a:p>
        </p:txBody>
      </p:sp>
      <p:sp>
        <p:nvSpPr>
          <p:cNvPr id="319" name="Google Shape;319;p37"/>
          <p:cNvSpPr txBox="1"/>
          <p:nvPr/>
        </p:nvSpPr>
        <p:spPr>
          <a:xfrm>
            <a:off x="2665725" y="0"/>
            <a:ext cx="1369800" cy="2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990000"/>
                </a:solidFill>
                <a:latin typeface="Times New Roman"/>
                <a:ea typeface="Times New Roman"/>
                <a:cs typeface="Times New Roman"/>
                <a:sym typeface="Times New Roman"/>
              </a:rPr>
              <a:t>Important</a:t>
            </a:r>
            <a:endParaRPr sz="1200">
              <a:solidFill>
                <a:srgbClr val="990000"/>
              </a:solidFill>
              <a:latin typeface="Times New Roman"/>
              <a:ea typeface="Times New Roman"/>
              <a:cs typeface="Times New Roman"/>
              <a:sym typeface="Times New Roman"/>
            </a:endParaRPr>
          </a:p>
        </p:txBody>
      </p:sp>
      <p:sp>
        <p:nvSpPr>
          <p:cNvPr id="320" name="Google Shape;320;p37"/>
          <p:cNvSpPr txBox="1"/>
          <p:nvPr/>
        </p:nvSpPr>
        <p:spPr>
          <a:xfrm>
            <a:off x="2981825" y="2971800"/>
            <a:ext cx="19914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990000"/>
                </a:solidFill>
                <a:latin typeface="Times New Roman"/>
                <a:ea typeface="Times New Roman"/>
                <a:cs typeface="Times New Roman"/>
                <a:sym typeface="Times New Roman"/>
              </a:rPr>
              <a:t>check </a:t>
            </a:r>
            <a:r>
              <a:rPr lang="ar" sz="1000">
                <a:solidFill>
                  <a:srgbClr val="990000"/>
                </a:solidFill>
                <a:latin typeface="Times New Roman"/>
                <a:ea typeface="Times New Roman"/>
                <a:cs typeface="Times New Roman"/>
                <a:sym typeface="Times New Roman"/>
              </a:rPr>
              <a:t>doctor</a:t>
            </a:r>
            <a:r>
              <a:rPr lang="ar" sz="1000">
                <a:solidFill>
                  <a:srgbClr val="990000"/>
                </a:solidFill>
                <a:latin typeface="Times New Roman"/>
                <a:ea typeface="Times New Roman"/>
                <a:cs typeface="Times New Roman"/>
                <a:sym typeface="Times New Roman"/>
              </a:rPr>
              <a:t> cases last 2 slides</a:t>
            </a:r>
            <a:endParaRPr sz="1000">
              <a:solidFill>
                <a:srgbClr val="990000"/>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4" name="Shape 324"/>
        <p:cNvGrpSpPr/>
        <p:nvPr/>
      </p:nvGrpSpPr>
      <p:grpSpPr>
        <a:xfrm>
          <a:off x="0" y="0"/>
          <a:ext cx="0" cy="0"/>
          <a:chOff x="0" y="0"/>
          <a:chExt cx="0" cy="0"/>
        </a:xfrm>
      </p:grpSpPr>
      <p:sp>
        <p:nvSpPr>
          <p:cNvPr id="325" name="Google Shape;325;p38"/>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326" name="Google Shape;326;p38"/>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8"/>
          <p:cNvSpPr txBox="1"/>
          <p:nvPr/>
        </p:nvSpPr>
        <p:spPr>
          <a:xfrm>
            <a:off x="49050" y="1070363"/>
            <a:ext cx="4664400" cy="2059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sp>
        <p:nvSpPr>
          <p:cNvPr id="328" name="Google Shape;328;p38"/>
          <p:cNvSpPr txBox="1"/>
          <p:nvPr/>
        </p:nvSpPr>
        <p:spPr>
          <a:xfrm>
            <a:off x="0" y="0"/>
            <a:ext cx="4762500" cy="714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ar" sz="800">
                <a:solidFill>
                  <a:srgbClr val="999999"/>
                </a:solidFill>
              </a:rPr>
              <a:t>Benign lesion of the nose and paranasal:</a:t>
            </a:r>
            <a:endParaRPr b="1" sz="800">
              <a:solidFill>
                <a:srgbClr val="999999"/>
              </a:solidFill>
            </a:endParaRPr>
          </a:p>
          <a:p>
            <a:pPr indent="0" lvl="0" marL="0" rtl="0" algn="l">
              <a:lnSpc>
                <a:spcPct val="100000"/>
              </a:lnSpc>
              <a:spcBef>
                <a:spcPts val="0"/>
              </a:spcBef>
              <a:spcAft>
                <a:spcPts val="0"/>
              </a:spcAft>
              <a:buNone/>
            </a:pPr>
            <a:r>
              <a:rPr b="1" lang="ar" sz="800">
                <a:solidFill>
                  <a:srgbClr val="B7B7B7"/>
                </a:solidFill>
              </a:rPr>
              <a:t>1. Papilloma</a:t>
            </a:r>
            <a:r>
              <a:rPr lang="ar" sz="800">
                <a:solidFill>
                  <a:srgbClr val="B7B7B7"/>
                </a:solidFill>
              </a:rPr>
              <a:t>:</a:t>
            </a:r>
            <a:r>
              <a:rPr lang="ar" sz="800">
                <a:solidFill>
                  <a:srgbClr val="B7B7B7"/>
                </a:solidFill>
              </a:rPr>
              <a:t>Three Types</a:t>
            </a:r>
            <a:r>
              <a:rPr lang="ar" sz="800">
                <a:solidFill>
                  <a:srgbClr val="B7B7B7"/>
                </a:solidFill>
              </a:rPr>
              <a:t>:</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A: Fungiform: 50% nasal septum.</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B: Cylindrical: 3% lateral wall/sinuses.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C: Inverted: 47% lateral wall.</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a:t>
            </a:r>
            <a:r>
              <a:rPr b="1" lang="ar" sz="800">
                <a:solidFill>
                  <a:srgbClr val="B7B7B7"/>
                </a:solidFill>
              </a:rPr>
              <a:t>Inverted Papilloma</a:t>
            </a:r>
            <a:r>
              <a:rPr lang="ar" sz="800">
                <a:solidFill>
                  <a:srgbClr val="B7B7B7"/>
                </a:solidFill>
              </a:rPr>
              <a:t>: 4% of sinonasal tumors. | Site of Origin: lateral nasal wall.| Unilateral.|</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Malignant degeneration in 2-13% (avg. 10%).</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Inverted Papilloma Resection: Initially via transnasal resection&gt; 50-80% recurrence. | Medial Maxillectomy via lateral rhinotomy:(Gold standard)&gt; 10-20%. Endoscopic medial maxillectomy: Key concepts: Identify the origin of the papilloma and Bony removal of this region. 37</a:t>
            </a:r>
            <a:endParaRPr sz="800">
              <a:solidFill>
                <a:srgbClr val="B7B7B7"/>
              </a:solidFill>
            </a:endParaRPr>
          </a:p>
          <a:p>
            <a:pPr indent="0" lvl="0" marL="0" rtl="0" algn="l">
              <a:lnSpc>
                <a:spcPct val="100000"/>
              </a:lnSpc>
              <a:spcBef>
                <a:spcPts val="0"/>
              </a:spcBef>
              <a:spcAft>
                <a:spcPts val="0"/>
              </a:spcAft>
              <a:buNone/>
            </a:pPr>
            <a:r>
              <a:rPr b="1" lang="ar" sz="800">
                <a:solidFill>
                  <a:srgbClr val="B7B7B7"/>
                </a:solidFill>
              </a:rPr>
              <a:t>2. Osteomas: </a:t>
            </a:r>
            <a:r>
              <a:rPr lang="ar" sz="800">
                <a:solidFill>
                  <a:srgbClr val="B7B7B7"/>
                </a:solidFill>
              </a:rPr>
              <a:t>Benign slow growing tumors of mature bone.</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Location: Frontal, ethmoid, maxillary sinuses.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When obstructing mucosal flow can lead to mucocele formation.</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Treatment is local excision.</a:t>
            </a:r>
            <a:endParaRPr sz="800">
              <a:solidFill>
                <a:srgbClr val="B7B7B7"/>
              </a:solidFill>
            </a:endParaRPr>
          </a:p>
          <a:p>
            <a:pPr indent="0" lvl="0" marL="0" rtl="0" algn="l">
              <a:lnSpc>
                <a:spcPct val="100000"/>
              </a:lnSpc>
              <a:spcBef>
                <a:spcPts val="0"/>
              </a:spcBef>
              <a:spcAft>
                <a:spcPts val="0"/>
              </a:spcAft>
              <a:buNone/>
            </a:pPr>
            <a:r>
              <a:rPr b="1" lang="ar" sz="800">
                <a:solidFill>
                  <a:srgbClr val="B7B7B7"/>
                </a:solidFill>
              </a:rPr>
              <a:t>3. Fibrous dysplasia: </a:t>
            </a:r>
            <a:r>
              <a:rPr lang="ar" sz="800">
                <a:solidFill>
                  <a:srgbClr val="B7B7B7"/>
                </a:solidFill>
              </a:rPr>
              <a:t>Dysplastic transformation of normal bone with</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collagen, fibroblasts, and osteoid material. (Fibrous tissue develops in place of normal bone. This can weaken the affected bone and cause it to deform or fracture).</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Monostotic vs Polyostotic (single bone vs multiple bones).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Surgical excision for obstructing lesions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Malignant transformation to rhabdomyosarcoma has been seen with radiation.</a:t>
            </a:r>
            <a:endParaRPr sz="800">
              <a:solidFill>
                <a:srgbClr val="B7B7B7"/>
              </a:solidFill>
            </a:endParaRPr>
          </a:p>
          <a:p>
            <a:pPr indent="0" lvl="0" marL="0" rtl="0" algn="l">
              <a:lnSpc>
                <a:spcPct val="100000"/>
              </a:lnSpc>
              <a:spcBef>
                <a:spcPts val="0"/>
              </a:spcBef>
              <a:spcAft>
                <a:spcPts val="0"/>
              </a:spcAft>
              <a:buClr>
                <a:schemeClr val="dk1"/>
              </a:buClr>
              <a:buSzPts val="1100"/>
              <a:buFont typeface="Arial"/>
              <a:buNone/>
            </a:pPr>
            <a:r>
              <a:rPr b="1" lang="ar" sz="800">
                <a:solidFill>
                  <a:srgbClr val="999999"/>
                </a:solidFill>
              </a:rPr>
              <a:t>Oral cavity cancer:</a:t>
            </a:r>
            <a:endParaRPr b="1" sz="800">
              <a:solidFill>
                <a:srgbClr val="999999"/>
              </a:solidFill>
            </a:endParaRPr>
          </a:p>
          <a:p>
            <a:pPr indent="0" lvl="0" marL="0" rtl="0" algn="l">
              <a:lnSpc>
                <a:spcPct val="100000"/>
              </a:lnSpc>
              <a:spcBef>
                <a:spcPts val="0"/>
              </a:spcBef>
              <a:spcAft>
                <a:spcPts val="0"/>
              </a:spcAft>
              <a:buNone/>
            </a:pPr>
            <a:r>
              <a:rPr b="1" lang="ar" sz="800">
                <a:solidFill>
                  <a:srgbClr val="B7B7B7"/>
                </a:solidFill>
              </a:rPr>
              <a:t>Epidemiology</a:t>
            </a:r>
            <a:r>
              <a:rPr lang="ar" sz="800">
                <a:solidFill>
                  <a:srgbClr val="B7B7B7"/>
                </a:solidFill>
              </a:rPr>
              <a:t>: 95% are squamous cell carcinoma. | 75% of cases occur on 10% of mucosal surface area.</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Risk factors: Smoking (depends on dosage and type). |Alcohol.|Snuff dipping /tobacco chewing.|HPV (subtype 16).|Reverse cigar smoking (India).|Betel-nut chewing (Asia).|Poor dentition / mechanical irritation (dentures). ➢ Incidence 4% cancers in males, 2% in females (increasing in females).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Evaluation and Diagnosis: Lesions generally easy to see | Simple biopsy under local anesthesia.</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a:t>
            </a:r>
            <a:r>
              <a:rPr b="1" lang="ar" sz="800">
                <a:solidFill>
                  <a:srgbClr val="B7B7B7"/>
                </a:solidFill>
              </a:rPr>
              <a:t>Important goals</a:t>
            </a:r>
            <a:r>
              <a:rPr lang="ar" sz="800">
                <a:solidFill>
                  <a:srgbClr val="B7B7B7"/>
                </a:solidFill>
              </a:rPr>
              <a:t>: Stage full extent of disease | Rule out synchronous primary | Evaluate for possible metastatic disease.</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CT or MRI for T2 or greater. | Staging endoscopy.</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AJCC TNM Staging: Primary Tumor (T):</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Tx: unassessable.</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T1: tumor 2 cm or less in greatest diameter. ○ T2: tumor 2-4 cm.</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T3: tumor &gt; 4 cm.</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T4: tumor invades adjacent structures (Cortical bone, deep tongue musculature, maxillary sinus,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skin).</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Differential Diagnosis: Minor salivary gland neoplasm (Adenoid cystic, mucoepidermoid, adeno-ca). Sarcomas (rhabdo, lipo, MFH, leiomyo) |Hodgkin and NH lymphoma|Malignant melanoma |Hairy leukoplakia,Kaposi sarcoma (HIV, immunocompromised).</a:t>
            </a:r>
            <a:endParaRPr sz="800">
              <a:solidFill>
                <a:srgbClr val="B7B7B7"/>
              </a:solidFill>
            </a:endParaRPr>
          </a:p>
          <a:p>
            <a:pPr indent="0" lvl="0" marL="0" rtl="0" algn="l">
              <a:lnSpc>
                <a:spcPct val="100000"/>
              </a:lnSpc>
              <a:spcBef>
                <a:spcPts val="0"/>
              </a:spcBef>
              <a:spcAft>
                <a:spcPts val="0"/>
              </a:spcAft>
              <a:buNone/>
            </a:pPr>
            <a:r>
              <a:rPr b="1" lang="ar" sz="800">
                <a:solidFill>
                  <a:srgbClr val="B7B7B7"/>
                </a:solidFill>
              </a:rPr>
              <a:t>Premalignant Lesions:</a:t>
            </a:r>
            <a:endParaRPr b="1" sz="800">
              <a:solidFill>
                <a:srgbClr val="B7B7B7"/>
              </a:solidFill>
            </a:endParaRPr>
          </a:p>
          <a:p>
            <a:pPr indent="0" lvl="0" marL="0" rtl="0" algn="l">
              <a:lnSpc>
                <a:spcPct val="100000"/>
              </a:lnSpc>
              <a:spcBef>
                <a:spcPts val="0"/>
              </a:spcBef>
              <a:spcAft>
                <a:spcPts val="0"/>
              </a:spcAft>
              <a:buNone/>
            </a:pPr>
            <a:r>
              <a:rPr b="1" lang="ar" sz="800">
                <a:solidFill>
                  <a:srgbClr val="B7B7B7"/>
                </a:solidFill>
              </a:rPr>
              <a:t>1. Leukoplakia</a:t>
            </a:r>
            <a:r>
              <a:rPr lang="ar" sz="800">
                <a:solidFill>
                  <a:srgbClr val="B7B7B7"/>
                </a:solidFill>
              </a:rPr>
              <a:t>: Hyperkeratosis, dysplasia. |Malignant transformation greater in non-smokers. ➔ Treatment: Surgical or laser excision | Topical bleomycin, retinoids.</a:t>
            </a:r>
            <a:endParaRPr sz="800">
              <a:solidFill>
                <a:srgbClr val="B7B7B7"/>
              </a:solidFill>
            </a:endParaRPr>
          </a:p>
          <a:p>
            <a:pPr indent="0" lvl="0" marL="0" rtl="0" algn="l">
              <a:lnSpc>
                <a:spcPct val="100000"/>
              </a:lnSpc>
              <a:spcBef>
                <a:spcPts val="0"/>
              </a:spcBef>
              <a:spcAft>
                <a:spcPts val="0"/>
              </a:spcAft>
              <a:buNone/>
            </a:pPr>
            <a:r>
              <a:rPr b="1" lang="ar" sz="800">
                <a:solidFill>
                  <a:srgbClr val="B7B7B7"/>
                </a:solidFill>
              </a:rPr>
              <a:t>2. Erythroplasia</a:t>
            </a:r>
            <a:r>
              <a:rPr lang="ar" sz="800">
                <a:solidFill>
                  <a:srgbClr val="B7B7B7"/>
                </a:solidFill>
              </a:rPr>
              <a:t>: Greater risk of malignancy!</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Prognostic Factors: Poor prognostic tumor factors include:</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Tumor thickness (3mm FOM, 5mm tongue). | Stage. | Perineural invasion. | Lymphatic invasion. | Vascular invasion. | Neck/distant mets. | DNA ploidy. | Pathology.</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Treatment and post-treatment follow-up: SURGERY!</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a:t>
            </a:r>
            <a:r>
              <a:rPr b="1" lang="ar" sz="800">
                <a:solidFill>
                  <a:srgbClr val="B7B7B7"/>
                </a:solidFill>
              </a:rPr>
              <a:t>Primary</a:t>
            </a:r>
            <a:r>
              <a:rPr lang="ar" sz="800">
                <a:solidFill>
                  <a:srgbClr val="B7B7B7"/>
                </a:solidFill>
              </a:rPr>
              <a:t>: Resection with adequate margins; frozen section as needed | Tracheostomy as needed |Feeding tube (optional) | Surgical orientation of specimen for pathologist.</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a:t>
            </a:r>
            <a:r>
              <a:rPr b="1" lang="ar" sz="800">
                <a:solidFill>
                  <a:srgbClr val="B7B7B7"/>
                </a:solidFill>
              </a:rPr>
              <a:t>Neck: </a:t>
            </a:r>
            <a:r>
              <a:rPr lang="ar" sz="800">
                <a:solidFill>
                  <a:srgbClr val="B7B7B7"/>
                </a:solidFill>
              </a:rPr>
              <a:t>Modified/radical dissection for unilateral metastatic disease and bilateral dissections for </a:t>
            </a:r>
            <a:r>
              <a:rPr lang="ar" sz="800">
                <a:solidFill>
                  <a:srgbClr val="B7B7B7"/>
                </a:solidFill>
                <a:highlight>
                  <a:srgbClr val="FFFFFF"/>
                </a:highlight>
              </a:rPr>
              <a:t>metastases in both necks | Suction drainage.</a:t>
            </a:r>
            <a:endParaRPr sz="800">
              <a:solidFill>
                <a:srgbClr val="B7B7B7"/>
              </a:solidFill>
              <a:highlight>
                <a:srgbClr val="FFFFFF"/>
              </a:highlight>
            </a:endParaRPr>
          </a:p>
          <a:p>
            <a:pPr indent="0" lvl="0" marL="0" rtl="0" algn="l">
              <a:lnSpc>
                <a:spcPct val="100000"/>
              </a:lnSpc>
              <a:spcBef>
                <a:spcPts val="0"/>
              </a:spcBef>
              <a:spcAft>
                <a:spcPts val="0"/>
              </a:spcAft>
              <a:buNone/>
            </a:pPr>
            <a:r>
              <a:rPr lang="ar" sz="800">
                <a:solidFill>
                  <a:srgbClr val="B7B7B7"/>
                </a:solidFill>
                <a:highlight>
                  <a:srgbClr val="FFFFFF"/>
                </a:highlight>
              </a:rPr>
              <a:t>★ </a:t>
            </a:r>
            <a:r>
              <a:rPr b="1" lang="ar" sz="800">
                <a:solidFill>
                  <a:srgbClr val="B7B7B7"/>
                </a:solidFill>
                <a:highlight>
                  <a:srgbClr val="FFFFFF"/>
                </a:highlight>
              </a:rPr>
              <a:t>Perioperative care</a:t>
            </a:r>
            <a:r>
              <a:rPr lang="ar" sz="800">
                <a:solidFill>
                  <a:srgbClr val="B7B7B7"/>
                </a:solidFill>
                <a:highlight>
                  <a:srgbClr val="FFFFFF"/>
                </a:highlight>
              </a:rPr>
              <a:t>: Antibiotics | Hospitalization for 3–10 days | Tube feedings | Suction drainage for necks(s)—remove when output &lt;25–30 mL/24-h period | Suture removal 5–10 days postoperatively.</a:t>
            </a:r>
            <a:endParaRPr sz="800">
              <a:solidFill>
                <a:srgbClr val="B7B7B7"/>
              </a:solidFill>
              <a:highlight>
                <a:srgbClr val="FFFFFF"/>
              </a:highlight>
            </a:endParaRPr>
          </a:p>
          <a:p>
            <a:pPr indent="0" lvl="0" marL="0" rtl="0" algn="l">
              <a:lnSpc>
                <a:spcPct val="100000"/>
              </a:lnSpc>
              <a:spcBef>
                <a:spcPts val="0"/>
              </a:spcBef>
              <a:spcAft>
                <a:spcPts val="0"/>
              </a:spcAft>
              <a:buNone/>
            </a:pPr>
            <a:r>
              <a:t/>
            </a:r>
            <a:endParaRPr sz="800">
              <a:solidFill>
                <a:srgbClr val="B7B7B7"/>
              </a:solidFill>
            </a:endParaRPr>
          </a:p>
          <a:p>
            <a:pPr indent="0" lvl="0" marL="0" rtl="0" algn="l">
              <a:lnSpc>
                <a:spcPct val="100000"/>
              </a:lnSpc>
              <a:spcBef>
                <a:spcPts val="0"/>
              </a:spcBef>
              <a:spcAft>
                <a:spcPts val="0"/>
              </a:spcAft>
              <a:buNone/>
            </a:pPr>
            <a:r>
              <a:t/>
            </a:r>
            <a:endParaRPr sz="800">
              <a:solidFill>
                <a:srgbClr val="AEAAAA"/>
              </a:solidFill>
              <a:highlight>
                <a:srgbClr val="FFFFFF"/>
              </a:highlight>
            </a:endParaRPr>
          </a:p>
          <a:p>
            <a:pPr indent="0" lvl="0" marL="0" rtl="0" algn="l">
              <a:lnSpc>
                <a:spcPct val="100000"/>
              </a:lnSpc>
              <a:spcBef>
                <a:spcPts val="0"/>
              </a:spcBef>
              <a:spcAft>
                <a:spcPts val="0"/>
              </a:spcAft>
              <a:buNone/>
            </a:pPr>
            <a:r>
              <a:t/>
            </a:r>
            <a:endParaRPr b="1" sz="800">
              <a:solidFill>
                <a:srgbClr val="AEAAAA"/>
              </a:solidFill>
              <a:highlight>
                <a:srgbClr val="FFFFFF"/>
              </a:high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2" name="Shape 332"/>
        <p:cNvGrpSpPr/>
        <p:nvPr/>
      </p:nvGrpSpPr>
      <p:grpSpPr>
        <a:xfrm>
          <a:off x="0" y="0"/>
          <a:ext cx="0" cy="0"/>
          <a:chOff x="0" y="0"/>
          <a:chExt cx="0" cy="0"/>
        </a:xfrm>
      </p:grpSpPr>
      <p:sp>
        <p:nvSpPr>
          <p:cNvPr id="333" name="Google Shape;333;p39"/>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334" name="Google Shape;334;p39"/>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9"/>
          <p:cNvSpPr txBox="1"/>
          <p:nvPr/>
        </p:nvSpPr>
        <p:spPr>
          <a:xfrm>
            <a:off x="49050" y="1070363"/>
            <a:ext cx="4664400" cy="2059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sp>
        <p:nvSpPr>
          <p:cNvPr id="336" name="Google Shape;336;p39"/>
          <p:cNvSpPr txBox="1"/>
          <p:nvPr/>
        </p:nvSpPr>
        <p:spPr>
          <a:xfrm>
            <a:off x="0" y="0"/>
            <a:ext cx="4762500" cy="6950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ar" sz="800">
                <a:solidFill>
                  <a:srgbClr val="B7B7B7"/>
                </a:solidFill>
              </a:rPr>
              <a:t>Pharyngeal &amp; Laryngeal Tumors</a:t>
            </a:r>
            <a:endParaRPr b="1" sz="800">
              <a:solidFill>
                <a:srgbClr val="B7B7B7"/>
              </a:solidFill>
            </a:endParaRPr>
          </a:p>
          <a:p>
            <a:pPr indent="0" lvl="0" marL="0" rtl="0" algn="l">
              <a:lnSpc>
                <a:spcPct val="100000"/>
              </a:lnSpc>
              <a:spcBef>
                <a:spcPts val="0"/>
              </a:spcBef>
              <a:spcAft>
                <a:spcPts val="0"/>
              </a:spcAft>
              <a:buNone/>
            </a:pPr>
            <a:r>
              <a:t/>
            </a:r>
            <a:endParaRPr b="1" sz="800">
              <a:solidFill>
                <a:srgbClr val="B7B7B7"/>
              </a:solidFill>
            </a:endParaRPr>
          </a:p>
          <a:p>
            <a:pPr indent="0" lvl="0" marL="0" rtl="0" algn="l">
              <a:lnSpc>
                <a:spcPct val="100000"/>
              </a:lnSpc>
              <a:spcBef>
                <a:spcPts val="0"/>
              </a:spcBef>
              <a:spcAft>
                <a:spcPts val="0"/>
              </a:spcAft>
              <a:buClr>
                <a:schemeClr val="dk1"/>
              </a:buClr>
              <a:buSzPts val="1100"/>
              <a:buFont typeface="Arial"/>
              <a:buNone/>
            </a:pPr>
            <a:r>
              <a:rPr b="1" lang="ar" sz="800">
                <a:solidFill>
                  <a:srgbClr val="B7B7B7"/>
                </a:solidFill>
              </a:rPr>
              <a:t>A. Nasopharyngeal malignancy</a:t>
            </a:r>
            <a:endParaRPr b="1" sz="800">
              <a:solidFill>
                <a:srgbClr val="B7B7B7"/>
              </a:solidFill>
            </a:endParaRPr>
          </a:p>
          <a:p>
            <a:pPr indent="0" lvl="0" marL="0" rtl="0" algn="l">
              <a:lnSpc>
                <a:spcPct val="100000"/>
              </a:lnSpc>
              <a:spcBef>
                <a:spcPts val="0"/>
              </a:spcBef>
              <a:spcAft>
                <a:spcPts val="0"/>
              </a:spcAft>
              <a:buClr>
                <a:schemeClr val="dk1"/>
              </a:buClr>
              <a:buSzPts val="1100"/>
              <a:buFont typeface="Arial"/>
              <a:buNone/>
            </a:pPr>
            <a:r>
              <a:rPr b="1" lang="ar" sz="800">
                <a:solidFill>
                  <a:srgbClr val="B7B7B7"/>
                </a:solidFill>
              </a:rPr>
              <a:t>General info:</a:t>
            </a:r>
            <a:endParaRPr b="1" sz="800">
              <a:solidFill>
                <a:srgbClr val="B7B7B7"/>
              </a:solidFill>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rPr>
              <a:t>Age: 6-7 decades</a:t>
            </a:r>
            <a:endParaRPr sz="800">
              <a:solidFill>
                <a:srgbClr val="B7B7B7"/>
              </a:solidFill>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rPr>
              <a:t>Most common mucosal head and</a:t>
            </a:r>
            <a:br>
              <a:rPr lang="ar" sz="800">
                <a:solidFill>
                  <a:srgbClr val="B7B7B7"/>
                </a:solidFill>
              </a:rPr>
            </a:br>
            <a:r>
              <a:rPr lang="ar" sz="800">
                <a:solidFill>
                  <a:srgbClr val="B7B7B7"/>
                </a:solidFill>
              </a:rPr>
              <a:t>neck neoplasm in Saudi arabia</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Pathology:</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Epithelial lining: squamous cell carcinoma ( most common)</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Lymphoid tissue: lymphoma</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Risk factor:</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Genetic</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Viral; EBV</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Diet</a:t>
            </a:r>
            <a:endParaRPr sz="800">
              <a:solidFill>
                <a:srgbClr val="B7B7B7"/>
              </a:solidFill>
            </a:endParaRPr>
          </a:p>
          <a:p>
            <a:pPr indent="0" lvl="0" marL="0" rtl="0" algn="l">
              <a:lnSpc>
                <a:spcPct val="100000"/>
              </a:lnSpc>
              <a:spcBef>
                <a:spcPts val="0"/>
              </a:spcBef>
              <a:spcAft>
                <a:spcPts val="0"/>
              </a:spcAft>
              <a:buNone/>
            </a:pPr>
            <a:r>
              <a:rPr b="1" lang="ar" sz="800">
                <a:solidFill>
                  <a:srgbClr val="B7B7B7"/>
                </a:solidFill>
              </a:rPr>
              <a:t>Clinical presentation:</a:t>
            </a:r>
            <a:endParaRPr b="1" sz="800">
              <a:solidFill>
                <a:srgbClr val="B7B7B7"/>
              </a:solidFill>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rPr>
              <a:t>Neck mass</a:t>
            </a:r>
            <a:endParaRPr sz="800">
              <a:solidFill>
                <a:srgbClr val="B7B7B7"/>
              </a:solidFill>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rPr>
              <a:t>Nasal blockage</a:t>
            </a:r>
            <a:endParaRPr sz="800">
              <a:solidFill>
                <a:srgbClr val="B7B7B7"/>
              </a:solidFill>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rPr>
              <a:t>Hearing loss, ear pain in one side</a:t>
            </a:r>
            <a:endParaRPr sz="800">
              <a:solidFill>
                <a:srgbClr val="B7B7B7"/>
              </a:solidFill>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rPr>
              <a:t>Epistaxis</a:t>
            </a:r>
            <a:endParaRPr sz="800">
              <a:solidFill>
                <a:srgbClr val="B7B7B7"/>
              </a:solidFill>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rPr>
              <a:t>Cranial</a:t>
            </a:r>
            <a:r>
              <a:rPr lang="ar" sz="800">
                <a:solidFill>
                  <a:srgbClr val="B7B7B7"/>
                </a:solidFill>
              </a:rPr>
              <a:t> nerve involvement:</a:t>
            </a:r>
            <a:br>
              <a:rPr lang="ar" sz="800">
                <a:solidFill>
                  <a:srgbClr val="B7B7B7"/>
                </a:solidFill>
              </a:rPr>
            </a:br>
            <a:r>
              <a:rPr lang="ar" sz="800">
                <a:solidFill>
                  <a:srgbClr val="B7B7B7"/>
                </a:solidFill>
              </a:rPr>
              <a:t>- Diplopia</a:t>
            </a:r>
            <a:br>
              <a:rPr lang="ar" sz="800">
                <a:solidFill>
                  <a:srgbClr val="B7B7B7"/>
                </a:solidFill>
              </a:rPr>
            </a:br>
            <a:r>
              <a:rPr lang="ar" sz="800">
                <a:solidFill>
                  <a:srgbClr val="B7B7B7"/>
                </a:solidFill>
              </a:rPr>
              <a:t>- Facial numbness</a:t>
            </a:r>
            <a:endParaRPr sz="800">
              <a:solidFill>
                <a:srgbClr val="B7B7B7"/>
              </a:solidFill>
            </a:endParaRPr>
          </a:p>
          <a:p>
            <a:pPr indent="0" lvl="0" marL="0" rtl="0" algn="l">
              <a:lnSpc>
                <a:spcPct val="100000"/>
              </a:lnSpc>
              <a:spcBef>
                <a:spcPts val="0"/>
              </a:spcBef>
              <a:spcAft>
                <a:spcPts val="0"/>
              </a:spcAft>
              <a:buNone/>
            </a:pPr>
            <a:r>
              <a:rPr b="1" lang="ar" sz="800">
                <a:solidFill>
                  <a:srgbClr val="B7B7B7"/>
                </a:solidFill>
              </a:rPr>
              <a:t>Radiology:</a:t>
            </a:r>
            <a:endParaRPr b="1" sz="800">
              <a:solidFill>
                <a:srgbClr val="B7B7B7"/>
              </a:solidFill>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rPr>
              <a:t>CT neck with contrast</a:t>
            </a:r>
            <a:endParaRPr sz="800">
              <a:solidFill>
                <a:srgbClr val="B7B7B7"/>
              </a:solidFill>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rPr>
              <a:t>MRI neck with contrast</a:t>
            </a:r>
            <a:endParaRPr sz="800">
              <a:solidFill>
                <a:srgbClr val="B7B7B7"/>
              </a:solidFill>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rPr>
              <a:t>CT chest, abdomen and pelvis: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  Extension of tumour</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  Lymph node &amp; distant metastasis</a:t>
            </a:r>
            <a:endParaRPr sz="800">
              <a:solidFill>
                <a:srgbClr val="B7B7B7"/>
              </a:solidFill>
            </a:endParaRPr>
          </a:p>
          <a:p>
            <a:pPr indent="0" lvl="0" marL="0" rtl="0" algn="l">
              <a:lnSpc>
                <a:spcPct val="100000"/>
              </a:lnSpc>
              <a:spcBef>
                <a:spcPts val="0"/>
              </a:spcBef>
              <a:spcAft>
                <a:spcPts val="0"/>
              </a:spcAft>
              <a:buNone/>
            </a:pPr>
            <a:r>
              <a:t/>
            </a:r>
            <a:endParaRPr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b="1" lang="ar" sz="800">
                <a:solidFill>
                  <a:srgbClr val="B7B7B7"/>
                </a:solidFill>
              </a:rPr>
              <a:t>B. Oropharyngeal malignancy</a:t>
            </a:r>
            <a:endParaRPr b="1" sz="800">
              <a:solidFill>
                <a:srgbClr val="B7B7B7"/>
              </a:solidFill>
            </a:endParaRPr>
          </a:p>
          <a:p>
            <a:pPr indent="0" lvl="0" marL="0" rtl="0" algn="l">
              <a:lnSpc>
                <a:spcPct val="100000"/>
              </a:lnSpc>
              <a:spcBef>
                <a:spcPts val="0"/>
              </a:spcBef>
              <a:spcAft>
                <a:spcPts val="0"/>
              </a:spcAft>
              <a:buClr>
                <a:schemeClr val="dk1"/>
              </a:buClr>
              <a:buSzPts val="1100"/>
              <a:buFont typeface="Arial"/>
              <a:buNone/>
            </a:pPr>
            <a:r>
              <a:rPr b="1" lang="ar" sz="800">
                <a:solidFill>
                  <a:srgbClr val="B7B7B7"/>
                </a:solidFill>
              </a:rPr>
              <a:t>General info</a:t>
            </a:r>
            <a:endParaRPr b="1" sz="800">
              <a:solidFill>
                <a:srgbClr val="B7B7B7"/>
              </a:solidFill>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Squamous cell carcinoma is most common one</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AutoNum type="arabicPeriod"/>
            </a:pPr>
            <a:r>
              <a:rPr lang="ar" sz="800">
                <a:solidFill>
                  <a:srgbClr val="B7B7B7"/>
                </a:solidFill>
                <a:highlight>
                  <a:srgbClr val="FFFFFF"/>
                </a:highlight>
              </a:rPr>
              <a:t> </a:t>
            </a:r>
            <a:r>
              <a:rPr b="1" lang="ar" sz="800">
                <a:solidFill>
                  <a:srgbClr val="B7B7B7"/>
                </a:solidFill>
                <a:highlight>
                  <a:srgbClr val="FFFFFF"/>
                </a:highlight>
              </a:rPr>
              <a:t> </a:t>
            </a:r>
            <a:r>
              <a:rPr lang="ar" sz="800">
                <a:solidFill>
                  <a:srgbClr val="B7B7B7"/>
                </a:solidFill>
                <a:highlight>
                  <a:srgbClr val="FFFFFF"/>
                </a:highlight>
              </a:rPr>
              <a:t>Smoking</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AutoNum type="arabicPeriod"/>
            </a:pPr>
            <a:r>
              <a:rPr b="1" lang="ar" sz="800">
                <a:solidFill>
                  <a:srgbClr val="B7B7B7"/>
                </a:solidFill>
                <a:highlight>
                  <a:srgbClr val="FFFFFF"/>
                </a:highlight>
              </a:rPr>
              <a:t> </a:t>
            </a:r>
            <a:r>
              <a:rPr lang="ar" sz="800">
                <a:solidFill>
                  <a:srgbClr val="B7B7B7"/>
                </a:solidFill>
                <a:highlight>
                  <a:srgbClr val="FFFFFF"/>
                </a:highlight>
              </a:rPr>
              <a:t>Alcohol</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AutoNum type="arabicPeriod"/>
            </a:pPr>
            <a:r>
              <a:rPr lang="ar" sz="800">
                <a:solidFill>
                  <a:srgbClr val="B7B7B7"/>
                </a:solidFill>
                <a:highlight>
                  <a:srgbClr val="FFFFFF"/>
                </a:highlight>
              </a:rPr>
              <a:t>Viral : HPV 2.</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Lymphoma</a:t>
            </a:r>
            <a:endParaRPr sz="800">
              <a:solidFill>
                <a:srgbClr val="B7B7B7"/>
              </a:solidFill>
              <a:highlight>
                <a:srgbClr val="FFFFFF"/>
              </a:highlight>
            </a:endParaRPr>
          </a:p>
          <a:p>
            <a:pPr indent="0" lvl="0" marL="0" rtl="0" algn="l">
              <a:lnSpc>
                <a:spcPct val="100000"/>
              </a:lnSpc>
              <a:spcBef>
                <a:spcPts val="0"/>
              </a:spcBef>
              <a:spcAft>
                <a:spcPts val="0"/>
              </a:spcAft>
              <a:buNone/>
            </a:pPr>
            <a:r>
              <a:rPr lang="ar" sz="800">
                <a:solidFill>
                  <a:srgbClr val="B7B7B7"/>
                </a:solidFill>
                <a:highlight>
                  <a:srgbClr val="FFFFFF"/>
                </a:highlight>
              </a:rPr>
              <a:t>              - Most common in tonsil</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Salivary gland tumor </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Sarcoma</a:t>
            </a:r>
            <a:endParaRPr sz="800">
              <a:solidFill>
                <a:srgbClr val="B7B7B7"/>
              </a:solidFill>
              <a:highlight>
                <a:srgbClr val="FFFFFF"/>
              </a:highlight>
            </a:endParaRPr>
          </a:p>
          <a:p>
            <a:pPr indent="0" lvl="0" marL="0" rtl="0" algn="l">
              <a:lnSpc>
                <a:spcPct val="100000"/>
              </a:lnSpc>
              <a:spcBef>
                <a:spcPts val="0"/>
              </a:spcBef>
              <a:spcAft>
                <a:spcPts val="0"/>
              </a:spcAft>
              <a:buNone/>
            </a:pPr>
            <a:r>
              <a:rPr b="1" lang="ar" sz="800">
                <a:solidFill>
                  <a:srgbClr val="B7B7B7"/>
                </a:solidFill>
              </a:rPr>
              <a:t>Clinical presentation (late):</a:t>
            </a:r>
            <a:endParaRPr b="1" sz="800">
              <a:solidFill>
                <a:srgbClr val="B7B7B7"/>
              </a:solidFill>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Neck mass (most common)</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b="1" lang="ar" sz="800">
                <a:solidFill>
                  <a:srgbClr val="B7B7B7"/>
                </a:solidFill>
                <a:highlight>
                  <a:srgbClr val="FFFFFF"/>
                </a:highlight>
              </a:rPr>
              <a:t>Sore throat</a:t>
            </a:r>
            <a:endParaRPr b="1"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b="1" lang="ar" sz="800">
                <a:solidFill>
                  <a:srgbClr val="B7B7B7"/>
                </a:solidFill>
                <a:highlight>
                  <a:srgbClr val="FFFFFF"/>
                </a:highlight>
              </a:rPr>
              <a:t>Dysphagia</a:t>
            </a:r>
            <a:endParaRPr b="1"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b="1" lang="ar" sz="800">
                <a:solidFill>
                  <a:srgbClr val="B7B7B7"/>
                </a:solidFill>
                <a:highlight>
                  <a:srgbClr val="FFFFFF"/>
                </a:highlight>
              </a:rPr>
              <a:t>Weight loss</a:t>
            </a:r>
            <a:endParaRPr b="1"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Decrease appetite</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Oral bleeding</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Otalgia</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Trismus</a:t>
            </a:r>
            <a:endParaRPr sz="800">
              <a:solidFill>
                <a:srgbClr val="B7B7B7"/>
              </a:solidFill>
              <a:highlight>
                <a:srgbClr val="FFFFFF"/>
              </a:highlight>
            </a:endParaRPr>
          </a:p>
          <a:p>
            <a:pPr indent="0" lvl="0" marL="0" rtl="0" algn="l">
              <a:lnSpc>
                <a:spcPct val="100000"/>
              </a:lnSpc>
              <a:spcBef>
                <a:spcPts val="0"/>
              </a:spcBef>
              <a:spcAft>
                <a:spcPts val="0"/>
              </a:spcAft>
              <a:buNone/>
            </a:pPr>
            <a:r>
              <a:t/>
            </a:r>
            <a:endParaRPr b="1"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b="1" lang="ar" sz="800">
                <a:solidFill>
                  <a:srgbClr val="B7B7B7"/>
                </a:solidFill>
              </a:rPr>
              <a:t>Radiology</a:t>
            </a:r>
            <a:endParaRPr b="1" sz="800">
              <a:solidFill>
                <a:srgbClr val="B7B7B7"/>
              </a:solidFill>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CT neck with contrast</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MRI neck with contrast</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CT chest, abdomen and pelvis</a:t>
            </a:r>
            <a:endParaRPr sz="800">
              <a:solidFill>
                <a:srgbClr val="B7B7B7"/>
              </a:solidFill>
              <a:highlight>
                <a:srgbClr val="FFFFFF"/>
              </a:highlight>
            </a:endParaRPr>
          </a:p>
          <a:p>
            <a:pPr indent="0" lvl="0" marL="0" rtl="0" algn="l">
              <a:lnSpc>
                <a:spcPct val="100000"/>
              </a:lnSpc>
              <a:spcBef>
                <a:spcPts val="0"/>
              </a:spcBef>
              <a:spcAft>
                <a:spcPts val="0"/>
              </a:spcAft>
              <a:buNone/>
            </a:pPr>
            <a:r>
              <a:t/>
            </a:r>
            <a:endParaRPr b="1" sz="800">
              <a:solidFill>
                <a:srgbClr val="B7B7B7"/>
              </a:solidFill>
              <a:highlight>
                <a:srgbClr val="FFFFFF"/>
              </a:highlight>
            </a:endParaRPr>
          </a:p>
        </p:txBody>
      </p:sp>
      <p:pic>
        <p:nvPicPr>
          <p:cNvPr id="337" name="Google Shape;337;p39"/>
          <p:cNvPicPr preferRelativeResize="0"/>
          <p:nvPr/>
        </p:nvPicPr>
        <p:blipFill>
          <a:blip r:embed="rId4">
            <a:alphaModFix/>
          </a:blip>
          <a:stretch>
            <a:fillRect/>
          </a:stretch>
        </p:blipFill>
        <p:spPr>
          <a:xfrm>
            <a:off x="3656525" y="0"/>
            <a:ext cx="1133124" cy="1070375"/>
          </a:xfrm>
          <a:prstGeom prst="rect">
            <a:avLst/>
          </a:prstGeom>
          <a:noFill/>
          <a:ln>
            <a:noFill/>
          </a:ln>
        </p:spPr>
      </p:pic>
      <p:pic>
        <p:nvPicPr>
          <p:cNvPr id="338" name="Google Shape;338;p39"/>
          <p:cNvPicPr preferRelativeResize="0"/>
          <p:nvPr/>
        </p:nvPicPr>
        <p:blipFill rotWithShape="1">
          <a:blip r:embed="rId5">
            <a:alphaModFix/>
          </a:blip>
          <a:srcRect b="34037" l="5364" r="6700" t="27540"/>
          <a:stretch/>
        </p:blipFill>
        <p:spPr>
          <a:xfrm>
            <a:off x="2357975" y="0"/>
            <a:ext cx="1298551" cy="957275"/>
          </a:xfrm>
          <a:prstGeom prst="rect">
            <a:avLst/>
          </a:prstGeom>
          <a:noFill/>
          <a:ln>
            <a:noFill/>
          </a:ln>
        </p:spPr>
      </p:pic>
      <p:pic>
        <p:nvPicPr>
          <p:cNvPr id="339" name="Google Shape;339;p39"/>
          <p:cNvPicPr preferRelativeResize="0"/>
          <p:nvPr/>
        </p:nvPicPr>
        <p:blipFill>
          <a:blip r:embed="rId6">
            <a:alphaModFix/>
          </a:blip>
          <a:stretch>
            <a:fillRect/>
          </a:stretch>
        </p:blipFill>
        <p:spPr>
          <a:xfrm>
            <a:off x="3497631" y="1070375"/>
            <a:ext cx="1298550" cy="837050"/>
          </a:xfrm>
          <a:prstGeom prst="rect">
            <a:avLst/>
          </a:prstGeom>
          <a:noFill/>
          <a:ln>
            <a:noFill/>
          </a:ln>
        </p:spPr>
      </p:pic>
      <p:sp>
        <p:nvSpPr>
          <p:cNvPr id="340" name="Google Shape;340;p39"/>
          <p:cNvSpPr txBox="1"/>
          <p:nvPr/>
        </p:nvSpPr>
        <p:spPr>
          <a:xfrm>
            <a:off x="2457225" y="2145375"/>
            <a:ext cx="2207100" cy="150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800">
                <a:solidFill>
                  <a:srgbClr val="B7B7B7"/>
                </a:solidFill>
              </a:rPr>
              <a:t>Diagnosis:</a:t>
            </a:r>
            <a:endParaRPr b="1" sz="800">
              <a:solidFill>
                <a:srgbClr val="B7B7B7"/>
              </a:solidFill>
            </a:endParaRPr>
          </a:p>
          <a:p>
            <a:pPr indent="-279400" lvl="0" marL="457200" rtl="0" algn="l">
              <a:spcBef>
                <a:spcPts val="0"/>
              </a:spcBef>
              <a:spcAft>
                <a:spcPts val="0"/>
              </a:spcAft>
              <a:buClr>
                <a:srgbClr val="B7B7B7"/>
              </a:buClr>
              <a:buSzPts val="800"/>
              <a:buChar char="●"/>
            </a:pPr>
            <a:r>
              <a:rPr lang="ar" sz="800">
                <a:solidFill>
                  <a:srgbClr val="B7B7B7"/>
                </a:solidFill>
                <a:highlight>
                  <a:srgbClr val="FFFFFF"/>
                </a:highlight>
              </a:rPr>
              <a:t>Fine needle aspiration cytology from neck mass</a:t>
            </a:r>
            <a:endParaRPr sz="800">
              <a:solidFill>
                <a:srgbClr val="B7B7B7"/>
              </a:solidFill>
              <a:highlight>
                <a:srgbClr val="FFFFFF"/>
              </a:highlight>
            </a:endParaRPr>
          </a:p>
          <a:p>
            <a:pPr indent="-279400" lvl="0" marL="457200" rtl="0" algn="l">
              <a:spcBef>
                <a:spcPts val="0"/>
              </a:spcBef>
              <a:spcAft>
                <a:spcPts val="0"/>
              </a:spcAft>
              <a:buClr>
                <a:srgbClr val="B7B7B7"/>
              </a:buClr>
              <a:buSzPts val="800"/>
              <a:buChar char="●"/>
            </a:pPr>
            <a:r>
              <a:rPr lang="ar" sz="800">
                <a:solidFill>
                  <a:srgbClr val="B7B7B7"/>
                </a:solidFill>
                <a:highlight>
                  <a:srgbClr val="FFFFFF"/>
                </a:highlight>
              </a:rPr>
              <a:t>Nasopharyngeal biopsy</a:t>
            </a:r>
            <a:endParaRPr sz="800">
              <a:solidFill>
                <a:srgbClr val="B7B7B7"/>
              </a:solidFill>
              <a:highlight>
                <a:srgbClr val="FFFFFF"/>
              </a:highlight>
            </a:endParaRPr>
          </a:p>
          <a:p>
            <a:pPr indent="0" lvl="0" marL="0" rtl="0" algn="l">
              <a:spcBef>
                <a:spcPts val="0"/>
              </a:spcBef>
              <a:spcAft>
                <a:spcPts val="0"/>
              </a:spcAft>
              <a:buClr>
                <a:schemeClr val="dk1"/>
              </a:buClr>
              <a:buSzPts val="1100"/>
              <a:buFont typeface="Arial"/>
              <a:buNone/>
            </a:pPr>
            <a:r>
              <a:rPr b="1" lang="ar" sz="800">
                <a:solidFill>
                  <a:srgbClr val="B7B7B7"/>
                </a:solidFill>
                <a:highlight>
                  <a:srgbClr val="FFFFFF"/>
                </a:highlight>
              </a:rPr>
              <a:t>Early stage :</a:t>
            </a:r>
            <a:endParaRPr b="1" sz="800">
              <a:solidFill>
                <a:srgbClr val="B7B7B7"/>
              </a:solidFill>
              <a:highlight>
                <a:srgbClr val="FFFFFF"/>
              </a:highlight>
            </a:endParaRPr>
          </a:p>
          <a:p>
            <a:pPr indent="0" lvl="0" marL="0" rtl="0" algn="l">
              <a:spcBef>
                <a:spcPts val="0"/>
              </a:spcBef>
              <a:spcAft>
                <a:spcPts val="0"/>
              </a:spcAft>
              <a:buClr>
                <a:schemeClr val="dk1"/>
              </a:buClr>
              <a:buSzPts val="1100"/>
              <a:buFont typeface="Arial"/>
              <a:buNone/>
            </a:pPr>
            <a:r>
              <a:rPr lang="ar" sz="800">
                <a:solidFill>
                  <a:srgbClr val="B7B7B7"/>
                </a:solidFill>
                <a:highlight>
                  <a:srgbClr val="FFFFFF"/>
                </a:highlight>
              </a:rPr>
              <a:t>- Radiation therapy</a:t>
            </a:r>
            <a:endParaRPr sz="800">
              <a:solidFill>
                <a:srgbClr val="B7B7B7"/>
              </a:solidFill>
              <a:highlight>
                <a:srgbClr val="FFFFFF"/>
              </a:highlight>
            </a:endParaRPr>
          </a:p>
          <a:p>
            <a:pPr indent="0" lvl="0" marL="0" rtl="0" algn="l">
              <a:spcBef>
                <a:spcPts val="0"/>
              </a:spcBef>
              <a:spcAft>
                <a:spcPts val="0"/>
              </a:spcAft>
              <a:buClr>
                <a:schemeClr val="dk1"/>
              </a:buClr>
              <a:buSzPts val="1100"/>
              <a:buFont typeface="Arial"/>
              <a:buNone/>
            </a:pPr>
            <a:r>
              <a:rPr lang="ar" sz="800">
                <a:solidFill>
                  <a:srgbClr val="B7B7B7"/>
                </a:solidFill>
                <a:highlight>
                  <a:srgbClr val="FFFFFF"/>
                </a:highlight>
              </a:rPr>
              <a:t>• Advanced stage:</a:t>
            </a:r>
            <a:endParaRPr sz="800">
              <a:solidFill>
                <a:srgbClr val="B7B7B7"/>
              </a:solidFill>
              <a:highlight>
                <a:srgbClr val="FFFFFF"/>
              </a:highlight>
            </a:endParaRPr>
          </a:p>
          <a:p>
            <a:pPr indent="0" lvl="0" marL="0" rtl="0" algn="l">
              <a:spcBef>
                <a:spcPts val="0"/>
              </a:spcBef>
              <a:spcAft>
                <a:spcPts val="0"/>
              </a:spcAft>
              <a:buClr>
                <a:schemeClr val="dk1"/>
              </a:buClr>
              <a:buSzPts val="1100"/>
              <a:buFont typeface="Arial"/>
              <a:buNone/>
            </a:pPr>
            <a:r>
              <a:rPr lang="ar" sz="800">
                <a:solidFill>
                  <a:srgbClr val="B7B7B7"/>
                </a:solidFill>
                <a:highlight>
                  <a:srgbClr val="FFFFFF"/>
                </a:highlight>
              </a:rPr>
              <a:t>- Radiation and chemotherapy</a:t>
            </a:r>
            <a:endParaRPr/>
          </a:p>
        </p:txBody>
      </p:sp>
      <p:sp>
        <p:nvSpPr>
          <p:cNvPr id="341" name="Google Shape;341;p39"/>
          <p:cNvSpPr txBox="1"/>
          <p:nvPr/>
        </p:nvSpPr>
        <p:spPr>
          <a:xfrm>
            <a:off x="2266050" y="5285400"/>
            <a:ext cx="2305500" cy="166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ar" sz="800">
                <a:solidFill>
                  <a:srgbClr val="B7B7B7"/>
                </a:solidFill>
              </a:rPr>
              <a:t>Diagnosis</a:t>
            </a:r>
            <a:r>
              <a:rPr lang="ar" sz="800">
                <a:solidFill>
                  <a:srgbClr val="B7B7B7"/>
                </a:solidFill>
              </a:rPr>
              <a:t>:</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-Panendoscopy if you can’t see it in the clinic</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-Assessment of tumour extension</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-examine hypopharynx , larynx , oesophagus and trachea</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-Obtain biopsy from the mass</a:t>
            </a:r>
            <a:endParaRPr sz="800">
              <a:solidFill>
                <a:srgbClr val="B7B7B7"/>
              </a:solidFill>
            </a:endParaRPr>
          </a:p>
          <a:p>
            <a:pPr indent="0" lvl="0" marL="0" rtl="0" algn="l">
              <a:lnSpc>
                <a:spcPct val="100000"/>
              </a:lnSpc>
              <a:spcBef>
                <a:spcPts val="0"/>
              </a:spcBef>
              <a:spcAft>
                <a:spcPts val="0"/>
              </a:spcAft>
              <a:buNone/>
            </a:pPr>
            <a:r>
              <a:rPr b="1" lang="ar" sz="800">
                <a:solidFill>
                  <a:srgbClr val="B7B7B7"/>
                </a:solidFill>
              </a:rPr>
              <a:t>Management</a:t>
            </a:r>
            <a:r>
              <a:rPr lang="ar" sz="800">
                <a:solidFill>
                  <a:srgbClr val="B7B7B7"/>
                </a:solidFill>
              </a:rPr>
              <a:t>:</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Surgery</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Radiation</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Radio &amp; chemotherapy</a:t>
            </a:r>
            <a:endParaRPr sz="800">
              <a:solidFill>
                <a:srgbClr val="B7B7B7"/>
              </a:solidFill>
            </a:endParaRPr>
          </a:p>
          <a:p>
            <a:pPr indent="0" lvl="0" marL="0" rtl="0" algn="l">
              <a:lnSpc>
                <a:spcPct val="100000"/>
              </a:lnSpc>
              <a:spcBef>
                <a:spcPts val="0"/>
              </a:spcBef>
              <a:spcAft>
                <a:spcPts val="0"/>
              </a:spcAft>
              <a:buClr>
                <a:schemeClr val="dk1"/>
              </a:buClr>
              <a:buSzPts val="1100"/>
              <a:buFont typeface="Arial"/>
              <a:buNone/>
            </a:pPr>
            <a:r>
              <a:t/>
            </a:r>
            <a:endParaRPr b="1" sz="800">
              <a:solidFill>
                <a:srgbClr val="B7B7B7"/>
              </a:solidFill>
              <a:highlight>
                <a:srgbClr val="D5DCE4"/>
              </a:highlight>
            </a:endParaRPr>
          </a:p>
        </p:txBody>
      </p:sp>
      <p:pic>
        <p:nvPicPr>
          <p:cNvPr id="342" name="Google Shape;342;p39"/>
          <p:cNvPicPr preferRelativeResize="0"/>
          <p:nvPr/>
        </p:nvPicPr>
        <p:blipFill>
          <a:blip r:embed="rId7">
            <a:alphaModFix/>
          </a:blip>
          <a:stretch>
            <a:fillRect/>
          </a:stretch>
        </p:blipFill>
        <p:spPr>
          <a:xfrm>
            <a:off x="2524443" y="4106349"/>
            <a:ext cx="1788719" cy="10703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6" name="Shape 346"/>
        <p:cNvGrpSpPr/>
        <p:nvPr/>
      </p:nvGrpSpPr>
      <p:grpSpPr>
        <a:xfrm>
          <a:off x="0" y="0"/>
          <a:ext cx="0" cy="0"/>
          <a:chOff x="0" y="0"/>
          <a:chExt cx="0" cy="0"/>
        </a:xfrm>
      </p:grpSpPr>
      <p:sp>
        <p:nvSpPr>
          <p:cNvPr id="347" name="Google Shape;347;p40"/>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348" name="Google Shape;348;p40"/>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0"/>
          <p:cNvSpPr txBox="1"/>
          <p:nvPr/>
        </p:nvSpPr>
        <p:spPr>
          <a:xfrm>
            <a:off x="49050" y="1070363"/>
            <a:ext cx="4664400" cy="2059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sp>
        <p:nvSpPr>
          <p:cNvPr id="350" name="Google Shape;350;p40"/>
          <p:cNvSpPr txBox="1"/>
          <p:nvPr/>
        </p:nvSpPr>
        <p:spPr>
          <a:xfrm>
            <a:off x="0" y="0"/>
            <a:ext cx="4762500" cy="7397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ar" sz="800">
                <a:solidFill>
                  <a:srgbClr val="B7B7B7"/>
                </a:solidFill>
                <a:highlight>
                  <a:srgbClr val="FFFFFF"/>
                </a:highlight>
              </a:rPr>
              <a:t>C. Hypopharyngeal &amp; Laryngeal malignancy:</a:t>
            </a:r>
            <a:endParaRPr b="1" sz="800">
              <a:solidFill>
                <a:srgbClr val="B7B7B7"/>
              </a:solidFill>
              <a:highlight>
                <a:srgbClr val="FFFFFF"/>
              </a:highlight>
            </a:endParaRPr>
          </a:p>
          <a:p>
            <a:pPr indent="0" lvl="0" marL="0" rtl="0" algn="l">
              <a:lnSpc>
                <a:spcPct val="100000"/>
              </a:lnSpc>
              <a:spcBef>
                <a:spcPts val="0"/>
              </a:spcBef>
              <a:spcAft>
                <a:spcPts val="0"/>
              </a:spcAft>
              <a:buNone/>
            </a:pPr>
            <a:r>
              <a:rPr b="1" lang="ar" sz="800">
                <a:solidFill>
                  <a:srgbClr val="B7B7B7"/>
                </a:solidFill>
                <a:highlight>
                  <a:srgbClr val="FFFFFF"/>
                </a:highlight>
              </a:rPr>
              <a:t>Clinical presentation:</a:t>
            </a:r>
            <a:endParaRPr b="1"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hoarseness for 3-4 weeks (voice change) Most common</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Neck mass</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Globus sensation</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Haemoptysis</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Dysphagia</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Weight loss</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The don’t present with lymph node enlargement because they don’t have the drainage that much in the area.</a:t>
            </a:r>
            <a:endParaRPr sz="800">
              <a:solidFill>
                <a:srgbClr val="B7B7B7"/>
              </a:solidFill>
              <a:highlight>
                <a:srgbClr val="FFFFFF"/>
              </a:highlight>
            </a:endParaRPr>
          </a:p>
          <a:p>
            <a:pPr indent="0" lvl="0" marL="0" rtl="0" algn="l">
              <a:lnSpc>
                <a:spcPct val="100000"/>
              </a:lnSpc>
              <a:spcBef>
                <a:spcPts val="0"/>
              </a:spcBef>
              <a:spcAft>
                <a:spcPts val="0"/>
              </a:spcAft>
              <a:buNone/>
            </a:pPr>
            <a:r>
              <a:rPr b="1" lang="ar" sz="800">
                <a:solidFill>
                  <a:srgbClr val="B7B7B7"/>
                </a:solidFill>
                <a:highlight>
                  <a:srgbClr val="FFFFFF"/>
                </a:highlight>
              </a:rPr>
              <a:t>Diagnosis</a:t>
            </a:r>
            <a:endParaRPr b="1"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CT neck with contrast</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MRI neck with contrast</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CT chest, abdomen and pelvis</a:t>
            </a:r>
            <a:br>
              <a:rPr lang="ar" sz="800">
                <a:solidFill>
                  <a:srgbClr val="B7B7B7"/>
                </a:solidFill>
                <a:highlight>
                  <a:srgbClr val="FFFFFF"/>
                </a:highlight>
              </a:rPr>
            </a:br>
            <a:r>
              <a:rPr lang="ar" sz="800">
                <a:solidFill>
                  <a:srgbClr val="B7B7B7"/>
                </a:solidFill>
                <a:highlight>
                  <a:srgbClr val="FFFFFF"/>
                </a:highlight>
              </a:rPr>
              <a:t>▪ Extension of tumour</a:t>
            </a:r>
            <a:br>
              <a:rPr lang="ar" sz="800">
                <a:solidFill>
                  <a:srgbClr val="B7B7B7"/>
                </a:solidFill>
                <a:highlight>
                  <a:srgbClr val="FFFFFF"/>
                </a:highlight>
              </a:rPr>
            </a:br>
            <a:r>
              <a:rPr lang="ar" sz="800">
                <a:solidFill>
                  <a:srgbClr val="B7B7B7"/>
                </a:solidFill>
                <a:highlight>
                  <a:srgbClr val="FFFFFF"/>
                </a:highlight>
              </a:rPr>
              <a:t>▪ Lymph node &amp; distant metastasis</a:t>
            </a:r>
            <a:endParaRPr sz="800">
              <a:solidFill>
                <a:srgbClr val="B7B7B7"/>
              </a:solidFill>
              <a:highlight>
                <a:srgbClr val="FFFFFF"/>
              </a:highlight>
            </a:endParaRPr>
          </a:p>
          <a:p>
            <a:pPr indent="0" lvl="0" marL="0" rtl="0" algn="l">
              <a:lnSpc>
                <a:spcPct val="100000"/>
              </a:lnSpc>
              <a:spcBef>
                <a:spcPts val="0"/>
              </a:spcBef>
              <a:spcAft>
                <a:spcPts val="0"/>
              </a:spcAft>
              <a:buNone/>
            </a:pPr>
            <a:r>
              <a:rPr b="1" lang="ar" sz="800">
                <a:solidFill>
                  <a:srgbClr val="B7B7B7"/>
                </a:solidFill>
                <a:highlight>
                  <a:srgbClr val="FFFFFF"/>
                </a:highlight>
              </a:rPr>
              <a:t>Management</a:t>
            </a:r>
            <a:endParaRPr b="1"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Early stage:</a:t>
            </a:r>
            <a:br>
              <a:rPr lang="ar" sz="800">
                <a:solidFill>
                  <a:srgbClr val="B7B7B7"/>
                </a:solidFill>
                <a:highlight>
                  <a:srgbClr val="FFFFFF"/>
                </a:highlight>
              </a:rPr>
            </a:br>
            <a:r>
              <a:rPr lang="ar" sz="800">
                <a:solidFill>
                  <a:srgbClr val="B7B7B7"/>
                </a:solidFill>
                <a:highlight>
                  <a:srgbClr val="FFFFFF"/>
                </a:highlight>
              </a:rPr>
              <a:t>▪ Surgery or</a:t>
            </a:r>
            <a:br>
              <a:rPr lang="ar" sz="800">
                <a:solidFill>
                  <a:srgbClr val="B7B7B7"/>
                </a:solidFill>
                <a:highlight>
                  <a:srgbClr val="FFFFFF"/>
                </a:highlight>
              </a:rPr>
            </a:br>
            <a:r>
              <a:rPr lang="ar" sz="800">
                <a:solidFill>
                  <a:srgbClr val="B7B7B7"/>
                </a:solidFill>
                <a:highlight>
                  <a:srgbClr val="FFFFFF"/>
                </a:highlight>
              </a:rPr>
              <a:t>▪ Radiation therapy</a:t>
            </a:r>
            <a:endParaRPr sz="800">
              <a:solidFill>
                <a:srgbClr val="B7B7B7"/>
              </a:solidFill>
              <a:highlight>
                <a:srgbClr val="FFFFFF"/>
              </a:highlight>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highlight>
                  <a:srgbClr val="FFFFFF"/>
                </a:highlight>
              </a:rPr>
              <a:t>Advanced stage:</a:t>
            </a:r>
            <a:br>
              <a:rPr lang="ar" sz="800">
                <a:solidFill>
                  <a:srgbClr val="B7B7B7"/>
                </a:solidFill>
                <a:highlight>
                  <a:srgbClr val="FFFFFF"/>
                </a:highlight>
              </a:rPr>
            </a:br>
            <a:r>
              <a:rPr lang="ar" sz="800">
                <a:solidFill>
                  <a:srgbClr val="B7B7B7"/>
                </a:solidFill>
                <a:highlight>
                  <a:srgbClr val="FFFFFF"/>
                </a:highlight>
              </a:rPr>
              <a:t>▪ Surgery and postoperative radiation ▪ Chemo radiotherapy</a:t>
            </a:r>
            <a:endParaRPr sz="800">
              <a:solidFill>
                <a:srgbClr val="B7B7B7"/>
              </a:solidFill>
              <a:highlight>
                <a:srgbClr val="FFFFFF"/>
              </a:highlight>
            </a:endParaRPr>
          </a:p>
          <a:p>
            <a:pPr indent="0" lvl="0" marL="0" rtl="0" algn="l">
              <a:lnSpc>
                <a:spcPct val="100000"/>
              </a:lnSpc>
              <a:spcBef>
                <a:spcPts val="0"/>
              </a:spcBef>
              <a:spcAft>
                <a:spcPts val="0"/>
              </a:spcAft>
              <a:buNone/>
            </a:pPr>
            <a:r>
              <a:t/>
            </a:r>
            <a:endParaRPr sz="800">
              <a:solidFill>
                <a:srgbClr val="B7B7B7"/>
              </a:solidFill>
              <a:highlight>
                <a:srgbClr val="FFFFFF"/>
              </a:highlight>
            </a:endParaRPr>
          </a:p>
          <a:p>
            <a:pPr indent="0" lvl="0" marL="0" rtl="0" algn="l">
              <a:lnSpc>
                <a:spcPct val="100000"/>
              </a:lnSpc>
              <a:spcBef>
                <a:spcPts val="0"/>
              </a:spcBef>
              <a:spcAft>
                <a:spcPts val="0"/>
              </a:spcAft>
              <a:buNone/>
            </a:pPr>
            <a:r>
              <a:t/>
            </a:r>
            <a:endParaRPr sz="800">
              <a:solidFill>
                <a:srgbClr val="B7B7B7"/>
              </a:solidFill>
              <a:highlight>
                <a:srgbClr val="FFFFFF"/>
              </a:highlight>
            </a:endParaRPr>
          </a:p>
          <a:p>
            <a:pPr indent="0" lvl="0" marL="0" rtl="0" algn="l">
              <a:lnSpc>
                <a:spcPct val="100000"/>
              </a:lnSpc>
              <a:spcBef>
                <a:spcPts val="0"/>
              </a:spcBef>
              <a:spcAft>
                <a:spcPts val="0"/>
              </a:spcAft>
              <a:buNone/>
            </a:pPr>
            <a:r>
              <a:rPr b="1" lang="ar" sz="800">
                <a:solidFill>
                  <a:srgbClr val="999999"/>
                </a:solidFill>
                <a:highlight>
                  <a:srgbClr val="FFFFFF"/>
                </a:highlight>
              </a:rPr>
              <a:t>Neoplasms of the Ear and Lateral Skull Base:</a:t>
            </a:r>
            <a:endParaRPr b="1" sz="800">
              <a:solidFill>
                <a:srgbClr val="999999"/>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highlight>
                  <a:srgbClr val="FFFFFF"/>
                </a:highlight>
              </a:rPr>
              <a:t>Lesions of the Pinna, EAC, Middle Ear, Mastoid, Petrous Apex and Clivus, IAC, CPA, and Skull Base. Introduction:</a:t>
            </a:r>
            <a:endParaRPr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highlight>
                  <a:srgbClr val="FFFFFF"/>
                </a:highlight>
              </a:rPr>
              <a:t>●Generally classified by location, and occasionally by cell-type</a:t>
            </a:r>
            <a:endParaRPr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highlight>
                  <a:srgbClr val="FFFFFF"/>
                </a:highlight>
              </a:rPr>
              <a:t>●Causes of these neoplasms are largely unknown.</a:t>
            </a:r>
            <a:endParaRPr sz="800">
              <a:solidFill>
                <a:srgbClr val="B7B7B7"/>
              </a:solidFill>
              <a:highlight>
                <a:srgbClr val="FFFFFF"/>
              </a:highlight>
            </a:endParaRPr>
          </a:p>
          <a:p>
            <a:pPr indent="0" lvl="0" marL="0" rtl="0" algn="l">
              <a:lnSpc>
                <a:spcPct val="100000"/>
              </a:lnSpc>
              <a:spcBef>
                <a:spcPts val="1000"/>
              </a:spcBef>
              <a:spcAft>
                <a:spcPts val="0"/>
              </a:spcAft>
              <a:buClr>
                <a:schemeClr val="dk1"/>
              </a:buClr>
              <a:buSzPts val="1100"/>
              <a:buFont typeface="Arial"/>
              <a:buNone/>
            </a:pPr>
            <a:r>
              <a:rPr b="1" lang="ar" sz="800">
                <a:solidFill>
                  <a:srgbClr val="B7B7B7"/>
                </a:solidFill>
                <a:highlight>
                  <a:srgbClr val="FFFFFF"/>
                </a:highlight>
              </a:rPr>
              <a:t>1- Neoplasms of the pinna and external auditory canal:</a:t>
            </a:r>
            <a:endParaRPr b="1"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highlight>
                  <a:srgbClr val="FFFFFF"/>
                </a:highlight>
              </a:rPr>
              <a:t>➢Cutaneous carcinoma: Squamous cell carcinoma and Basal cell carcinoma.</a:t>
            </a:r>
            <a:endParaRPr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highlight>
                  <a:srgbClr val="FFFFFF"/>
                </a:highlight>
              </a:rPr>
              <a:t>➢Malignant melanoma.</a:t>
            </a:r>
            <a:endParaRPr sz="800">
              <a:solidFill>
                <a:srgbClr val="B7B7B7"/>
              </a:solidFill>
              <a:highlight>
                <a:srgbClr val="FFFFFF"/>
              </a:highlight>
            </a:endParaRPr>
          </a:p>
          <a:p>
            <a:pPr indent="0" lvl="0" marL="0" rtl="0" algn="l">
              <a:lnSpc>
                <a:spcPct val="100000"/>
              </a:lnSpc>
              <a:spcBef>
                <a:spcPts val="0"/>
              </a:spcBef>
              <a:spcAft>
                <a:spcPts val="0"/>
              </a:spcAft>
              <a:buNone/>
            </a:pPr>
            <a:r>
              <a:rPr lang="ar" sz="800">
                <a:solidFill>
                  <a:srgbClr val="B7B7B7"/>
                </a:solidFill>
                <a:highlight>
                  <a:srgbClr val="FFFFFF"/>
                </a:highlight>
              </a:rPr>
              <a:t>➢Glandular neoplasm: Ceruminous adenoma, Ceruminous adenocarcinoma, Pleomorphic adenoma and adenoid cystic carcinoma.</a:t>
            </a:r>
            <a:endParaRPr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highlight>
                  <a:srgbClr val="FFFFFF"/>
                </a:highlight>
              </a:rPr>
              <a:t> ➢Osteoma and exostosis.</a:t>
            </a:r>
            <a:endParaRPr sz="800">
              <a:solidFill>
                <a:srgbClr val="B7B7B7"/>
              </a:solidFill>
              <a:highlight>
                <a:srgbClr val="FFFFFF"/>
              </a:highlight>
            </a:endParaRPr>
          </a:p>
          <a:p>
            <a:pPr indent="0" lvl="0" marL="0" rtl="0" algn="l">
              <a:lnSpc>
                <a:spcPct val="100000"/>
              </a:lnSpc>
              <a:spcBef>
                <a:spcPts val="1000"/>
              </a:spcBef>
              <a:spcAft>
                <a:spcPts val="0"/>
              </a:spcAft>
              <a:buClr>
                <a:schemeClr val="dk1"/>
              </a:buClr>
              <a:buSzPts val="1100"/>
              <a:buFont typeface="Arial"/>
              <a:buNone/>
            </a:pPr>
            <a:r>
              <a:rPr b="1" lang="ar" sz="800">
                <a:solidFill>
                  <a:srgbClr val="B7B7B7"/>
                </a:solidFill>
                <a:highlight>
                  <a:srgbClr val="FFFFFF"/>
                </a:highlight>
              </a:rPr>
              <a:t>2- Lesions of the Petrous Apex and Clivus:</a:t>
            </a:r>
            <a:endParaRPr b="1"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highlight>
                  <a:srgbClr val="FFFFFF"/>
                </a:highlight>
              </a:rPr>
              <a:t>➢Adenomatous neoplasm:Benign middle ear adenoma and Endolymphatic sac tumor. ➢Chordoma.</a:t>
            </a:r>
            <a:endParaRPr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highlight>
                  <a:srgbClr val="FFFFFF"/>
                </a:highlight>
              </a:rPr>
              <a:t>➢Congenital neoplasm: Dermoid, Teratoma and Choristoma. ➢Cholesterol granuloma.</a:t>
            </a:r>
            <a:endParaRPr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highlight>
                  <a:srgbClr val="FFFFFF"/>
                </a:highlight>
              </a:rPr>
              <a:t>➢Langerhans cell histiocytosis.</a:t>
            </a:r>
            <a:endParaRPr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b="1" lang="ar" sz="800">
                <a:solidFill>
                  <a:srgbClr val="B7B7B7"/>
                </a:solidFill>
                <a:highlight>
                  <a:srgbClr val="FFFFFF"/>
                </a:highlight>
              </a:rPr>
              <a:t>3- Neoplasms of the internal auditory canal and cerebellopontine angle:</a:t>
            </a:r>
            <a:endParaRPr b="1"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ar" sz="800">
                <a:solidFill>
                  <a:srgbClr val="B7B7B7"/>
                </a:solidFill>
                <a:highlight>
                  <a:srgbClr val="FFFFFF"/>
                </a:highlight>
              </a:rPr>
              <a:t>➢Schwannoma: Vestibular, Facial nerve, Trigeminal schwannoma and Jugular foramen. ➢Meningioma. ➢ Lipoma. ➢ Metastases.</a:t>
            </a:r>
            <a:endParaRPr sz="800">
              <a:solidFill>
                <a:srgbClr val="B7B7B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t/>
            </a:r>
            <a:endParaRPr sz="800">
              <a:solidFill>
                <a:srgbClr val="B7B7B7"/>
              </a:solidFill>
              <a:highlight>
                <a:srgbClr val="FFFFFF"/>
              </a:highlight>
            </a:endParaRPr>
          </a:p>
          <a:p>
            <a:pPr indent="0" lvl="0" marL="0" rtl="0" algn="l">
              <a:lnSpc>
                <a:spcPct val="100000"/>
              </a:lnSpc>
              <a:spcBef>
                <a:spcPts val="0"/>
              </a:spcBef>
              <a:spcAft>
                <a:spcPts val="0"/>
              </a:spcAft>
              <a:buNone/>
            </a:pPr>
            <a:r>
              <a:t/>
            </a:r>
            <a:endParaRPr sz="800">
              <a:solidFill>
                <a:srgbClr val="B7B7B7"/>
              </a:solidFill>
              <a:highlight>
                <a:srgbClr val="FFFFFF"/>
              </a:highlight>
            </a:endParaRPr>
          </a:p>
          <a:p>
            <a:pPr indent="0" lvl="0" marL="0" rtl="0" algn="l">
              <a:lnSpc>
                <a:spcPct val="100000"/>
              </a:lnSpc>
              <a:spcBef>
                <a:spcPts val="0"/>
              </a:spcBef>
              <a:spcAft>
                <a:spcPts val="0"/>
              </a:spcAft>
              <a:buNone/>
            </a:pPr>
            <a:r>
              <a:t/>
            </a:r>
            <a:endParaRPr sz="800">
              <a:solidFill>
                <a:srgbClr val="B7B7B7"/>
              </a:solidFill>
              <a:highlight>
                <a:srgbClr val="FFFFFF"/>
              </a:highlight>
            </a:endParaRPr>
          </a:p>
          <a:p>
            <a:pPr indent="0" lvl="0" marL="0" rtl="0" algn="l">
              <a:lnSpc>
                <a:spcPct val="100000"/>
              </a:lnSpc>
              <a:spcBef>
                <a:spcPts val="0"/>
              </a:spcBef>
              <a:spcAft>
                <a:spcPts val="0"/>
              </a:spcAft>
              <a:buNone/>
            </a:pPr>
            <a:r>
              <a:t/>
            </a:r>
            <a:endParaRPr b="1" sz="800">
              <a:solidFill>
                <a:srgbClr val="B7B7B7"/>
              </a:solidFill>
              <a:highlight>
                <a:srgbClr val="FFFFFF"/>
              </a:highlight>
            </a:endParaRPr>
          </a:p>
        </p:txBody>
      </p:sp>
      <p:pic>
        <p:nvPicPr>
          <p:cNvPr id="351" name="Google Shape;351;p40"/>
          <p:cNvPicPr preferRelativeResize="0"/>
          <p:nvPr/>
        </p:nvPicPr>
        <p:blipFill>
          <a:blip r:embed="rId4">
            <a:alphaModFix/>
          </a:blip>
          <a:stretch>
            <a:fillRect/>
          </a:stretch>
        </p:blipFill>
        <p:spPr>
          <a:xfrm>
            <a:off x="2605199" y="1396448"/>
            <a:ext cx="1853299" cy="104247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5" name="Shape 355"/>
        <p:cNvGrpSpPr/>
        <p:nvPr/>
      </p:nvGrpSpPr>
      <p:grpSpPr>
        <a:xfrm>
          <a:off x="0" y="0"/>
          <a:ext cx="0" cy="0"/>
          <a:chOff x="0" y="0"/>
          <a:chExt cx="0" cy="0"/>
        </a:xfrm>
      </p:grpSpPr>
      <p:sp>
        <p:nvSpPr>
          <p:cNvPr id="356" name="Google Shape;356;p41"/>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357" name="Google Shape;357;p41"/>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1"/>
          <p:cNvSpPr txBox="1"/>
          <p:nvPr/>
        </p:nvSpPr>
        <p:spPr>
          <a:xfrm>
            <a:off x="49050" y="1070363"/>
            <a:ext cx="4664400" cy="2059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sp>
        <p:nvSpPr>
          <p:cNvPr id="359" name="Google Shape;359;p41"/>
          <p:cNvSpPr txBox="1"/>
          <p:nvPr/>
        </p:nvSpPr>
        <p:spPr>
          <a:xfrm>
            <a:off x="0" y="0"/>
            <a:ext cx="4762500" cy="6468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ar" sz="800">
                <a:solidFill>
                  <a:srgbClr val="999999"/>
                </a:solidFill>
              </a:rPr>
              <a:t>4- Neoplasms of the Pinna and EAC:</a:t>
            </a:r>
            <a:endParaRPr b="1"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a:t>
            </a:r>
            <a:r>
              <a:rPr b="1" lang="ar" sz="800">
                <a:solidFill>
                  <a:srgbClr val="999999"/>
                </a:solidFill>
              </a:rPr>
              <a:t>Basal cell carcinoma (BCC): </a:t>
            </a:r>
            <a:r>
              <a:rPr lang="ar" sz="800">
                <a:solidFill>
                  <a:srgbClr val="999999"/>
                </a:solidFill>
              </a:rPr>
              <a:t>BCC (20% of ear / temporal bone neoplasms). Most on pinna. Sun exposure is initiator. Locally infiltrative, rolled border central crusting ulcer and May invade temporal bone if left untreated.</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a:t>
            </a:r>
            <a:r>
              <a:rPr b="1" lang="ar" sz="800">
                <a:solidFill>
                  <a:srgbClr val="999999"/>
                </a:solidFill>
              </a:rPr>
              <a:t>squamous cell carcinoma (SCC): </a:t>
            </a:r>
            <a:r>
              <a:rPr lang="ar" sz="800">
                <a:solidFill>
                  <a:srgbClr val="999999"/>
                </a:solidFill>
              </a:rPr>
              <a:t>Pinna and EAC are common. Sun, cold, radiation are all factors. Scaly irregular indurated maculopapular lesion often ulcerated with serosanguinous discharge. Can be confused with OE. Other symptoms VII, CHL, SNHL (with invasion of temporal bone). Met. To LN more common than BCC.</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b="1" lang="ar" sz="800">
                <a:solidFill>
                  <a:srgbClr val="999999"/>
                </a:solidFill>
              </a:rPr>
              <a:t>Treatment:</a:t>
            </a:r>
            <a:endParaRPr b="1"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●Mohs micrographic surgery for most scc and bcc pinna lesions</a:t>
            </a:r>
            <a:endParaRPr sz="800">
              <a:solidFill>
                <a:srgbClr val="999999"/>
              </a:solidFill>
            </a:endParaRPr>
          </a:p>
          <a:p>
            <a:pPr indent="0" lvl="0" marL="0" rtl="0" algn="l">
              <a:lnSpc>
                <a:spcPct val="100000"/>
              </a:lnSpc>
              <a:spcBef>
                <a:spcPts val="0"/>
              </a:spcBef>
              <a:spcAft>
                <a:spcPts val="0"/>
              </a:spcAft>
              <a:buNone/>
            </a:pPr>
            <a:r>
              <a:rPr lang="ar" sz="800">
                <a:solidFill>
                  <a:srgbClr val="999999"/>
                </a:solidFill>
              </a:rPr>
              <a:t>●Temporal bone lesions require TB resection and RT. Don’t forget to Address LN in SCC.</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Osteomata and Exostoses: Benign bony growths in EAC.</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●Osteoma is solitary, pedunculated, smooth, round lesions arising from tympanomastoid and squamous suture. ● Exostose is broad, more medial, multiple, often bilateral. Related to cold water exposure.</a:t>
            </a:r>
            <a:endParaRPr sz="800">
              <a:solidFill>
                <a:srgbClr val="999999"/>
              </a:solidFill>
            </a:endParaRPr>
          </a:p>
          <a:p>
            <a:pPr indent="0" lvl="0" marL="0" rtl="0" algn="l">
              <a:lnSpc>
                <a:spcPct val="100000"/>
              </a:lnSpc>
              <a:spcBef>
                <a:spcPts val="1000"/>
              </a:spcBef>
              <a:spcAft>
                <a:spcPts val="0"/>
              </a:spcAft>
              <a:buClr>
                <a:schemeClr val="dk1"/>
              </a:buClr>
              <a:buSzPts val="1100"/>
              <a:buFont typeface="Arial"/>
              <a:buNone/>
            </a:pPr>
            <a:r>
              <a:rPr b="1" lang="ar" sz="800">
                <a:solidFill>
                  <a:srgbClr val="999999"/>
                </a:solidFill>
              </a:rPr>
              <a:t>5. Lesions of the Middle Ear and Mastoid:</a:t>
            </a:r>
            <a:endParaRPr b="1"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Paragangliomas: Most common neoplasm of middle ear but still rare.</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Glomus tympanicum: Originate on promontory of cochlea (jacobson or Arnold’s nerve),</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Fill ME space and ossicles involved, and May extend to hypotympanum and expose jugular or petrous carotid. Present with HL and pulsatile tinnitus and ME mass.</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Glomus jugulare: Arise in jugular fossa and Become large before symptomatic (multiple CN).</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a:t>
            </a:r>
            <a:r>
              <a:rPr b="1" lang="ar" sz="800">
                <a:solidFill>
                  <a:srgbClr val="999999"/>
                </a:solidFill>
              </a:rPr>
              <a:t>Brown sign</a:t>
            </a:r>
            <a:r>
              <a:rPr lang="ar" sz="800">
                <a:solidFill>
                  <a:srgbClr val="999999"/>
                </a:solidFill>
              </a:rPr>
              <a:t>: +ve pressure leads to blanching.</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a:t>
            </a:r>
            <a:r>
              <a:rPr b="1" lang="ar" sz="800">
                <a:solidFill>
                  <a:srgbClr val="999999"/>
                </a:solidFill>
              </a:rPr>
              <a:t>Aquino sign</a:t>
            </a:r>
            <a:r>
              <a:rPr lang="ar" sz="800">
                <a:solidFill>
                  <a:srgbClr val="999999"/>
                </a:solidFill>
              </a:rPr>
              <a:t>: ipsilateral CA compression decreases pulsation.</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a:t>
            </a:r>
            <a:r>
              <a:rPr b="1" lang="ar" sz="800">
                <a:solidFill>
                  <a:srgbClr val="999999"/>
                </a:solidFill>
              </a:rPr>
              <a:t>Vernet syndrome (or JF syndrome)</a:t>
            </a:r>
            <a:r>
              <a:rPr lang="ar" sz="800">
                <a:solidFill>
                  <a:srgbClr val="999999"/>
                </a:solidFill>
              </a:rPr>
              <a:t>: paresis of CN IX, X, XI.</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a:t>
            </a:r>
            <a:r>
              <a:rPr b="1" lang="ar" sz="800">
                <a:solidFill>
                  <a:srgbClr val="999999"/>
                </a:solidFill>
              </a:rPr>
              <a:t>Villaret Syndrome </a:t>
            </a:r>
            <a:r>
              <a:rPr lang="ar" sz="800">
                <a:solidFill>
                  <a:srgbClr val="999999"/>
                </a:solidFill>
              </a:rPr>
              <a:t>= JF syndrome plus Horners.</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b="1" lang="ar" sz="800">
                <a:solidFill>
                  <a:srgbClr val="999999"/>
                </a:solidFill>
              </a:rPr>
              <a:t>Treatment</a:t>
            </a:r>
            <a:r>
              <a:rPr lang="ar" sz="800">
                <a:solidFill>
                  <a:srgbClr val="999999"/>
                </a:solidFill>
              </a:rPr>
              <a:t>: Rx is complete surgical excision.</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If secretory must address this (alpha or beta blockade).</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Transcanal, trans mastoid-lab, transcervical, infratemporal, intracranial. - Pre-op embolization is a necessary.</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If you think it invades the ICA, balloon occlusion studies must be done.</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RT or stereotactic radiosurgery can halt disease in up to 90%.</a:t>
            </a:r>
            <a:endParaRPr sz="800">
              <a:solidFill>
                <a:srgbClr val="999999"/>
              </a:solidFill>
            </a:endParaRPr>
          </a:p>
          <a:p>
            <a:pPr indent="0" lvl="0" marL="0" rtl="0" algn="l">
              <a:lnSpc>
                <a:spcPct val="115000"/>
              </a:lnSpc>
              <a:spcBef>
                <a:spcPts val="1000"/>
              </a:spcBef>
              <a:spcAft>
                <a:spcPts val="0"/>
              </a:spcAft>
              <a:buClr>
                <a:schemeClr val="dk1"/>
              </a:buClr>
              <a:buSzPts val="1100"/>
              <a:buFont typeface="Arial"/>
              <a:buNone/>
            </a:pPr>
            <a:r>
              <a:rPr b="1" lang="ar" sz="800">
                <a:solidFill>
                  <a:srgbClr val="999999"/>
                </a:solidFill>
              </a:rPr>
              <a:t>6. Lesions of the Petrous Apex and Clivus:</a:t>
            </a:r>
            <a:endParaRPr b="1"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Cholesterol granulomas: Most common lesion of the petrous apex. Negative pressure in lumen causes hemorrhage, Expansile lesion. Sx: Hearing loss, tinnitus, vertigo, facial twitching. - HRCT.</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MRI diagnostic: T1 and T2 hyperintense.</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Causes: poor drainage of ME, hemorrhage, obstruction of ventilation, FB reaction to cholesterol crystals from HB catabolism.</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Rx: surgical drainage.</a:t>
            </a:r>
            <a:endParaRPr sz="800">
              <a:solidFill>
                <a:srgbClr val="999999"/>
              </a:solidFill>
            </a:endParaRPr>
          </a:p>
          <a:p>
            <a:pPr indent="0" lvl="0" marL="0" rtl="0" algn="l">
              <a:lnSpc>
                <a:spcPct val="100000"/>
              </a:lnSpc>
              <a:spcBef>
                <a:spcPts val="1000"/>
              </a:spcBef>
              <a:spcAft>
                <a:spcPts val="0"/>
              </a:spcAft>
              <a:buClr>
                <a:schemeClr val="dk1"/>
              </a:buClr>
              <a:buSzPts val="1100"/>
              <a:buFont typeface="Arial"/>
              <a:buNone/>
            </a:pPr>
            <a:r>
              <a:rPr b="1" lang="ar" sz="800">
                <a:solidFill>
                  <a:srgbClr val="999999"/>
                </a:solidFill>
              </a:rPr>
              <a:t>7. Lesions of the IAC, CPA, and Skull Base:</a:t>
            </a:r>
            <a:endParaRPr b="1"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Schwannomas (no longer acoustic): Arise from sheaths of cranial nerves.</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HRCT: Inhomogeneous enhancement and Smooth mass effect.</a:t>
            </a:r>
            <a:endParaRPr sz="8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800">
                <a:solidFill>
                  <a:srgbClr val="999999"/>
                </a:solidFill>
              </a:rPr>
              <a:t>- MRI (definitive diagnosis): T1- low intensity and Marked enhancement with gadolinium on T1.</a:t>
            </a:r>
            <a:endParaRPr sz="800">
              <a:solidFill>
                <a:srgbClr val="999999"/>
              </a:solidFill>
            </a:endParaRPr>
          </a:p>
          <a:p>
            <a:pPr indent="0" lvl="0" marL="0" rtl="0" algn="l">
              <a:lnSpc>
                <a:spcPct val="100000"/>
              </a:lnSpc>
              <a:spcBef>
                <a:spcPts val="0"/>
              </a:spcBef>
              <a:spcAft>
                <a:spcPts val="0"/>
              </a:spcAft>
              <a:buNone/>
            </a:pPr>
            <a:r>
              <a:t/>
            </a:r>
            <a:endParaRPr sz="800">
              <a:solidFill>
                <a:srgbClr val="999999"/>
              </a:solidFill>
              <a:highlight>
                <a:srgbClr val="FFFFFF"/>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 name="Shape 77"/>
        <p:cNvGrpSpPr/>
        <p:nvPr/>
      </p:nvGrpSpPr>
      <p:grpSpPr>
        <a:xfrm>
          <a:off x="0" y="0"/>
          <a:ext cx="0" cy="0"/>
          <a:chOff x="0" y="0"/>
          <a:chExt cx="0" cy="0"/>
        </a:xfrm>
      </p:grpSpPr>
      <p:sp>
        <p:nvSpPr>
          <p:cNvPr id="78" name="Google Shape;78;p15"/>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pic>
        <p:nvPicPr>
          <p:cNvPr id="79" name="Google Shape;79;p15"/>
          <p:cNvPicPr preferRelativeResize="0"/>
          <p:nvPr/>
        </p:nvPicPr>
        <p:blipFill>
          <a:blip r:embed="rId4">
            <a:alphaModFix/>
          </a:blip>
          <a:stretch>
            <a:fillRect/>
          </a:stretch>
        </p:blipFill>
        <p:spPr>
          <a:xfrm>
            <a:off x="2894941" y="1807050"/>
            <a:ext cx="1823925" cy="2617675"/>
          </a:xfrm>
          <a:prstGeom prst="rect">
            <a:avLst/>
          </a:prstGeom>
          <a:noFill/>
          <a:ln>
            <a:noFill/>
          </a:ln>
        </p:spPr>
      </p:pic>
      <p:pic>
        <p:nvPicPr>
          <p:cNvPr id="80" name="Google Shape;80;p15"/>
          <p:cNvPicPr preferRelativeResize="0"/>
          <p:nvPr/>
        </p:nvPicPr>
        <p:blipFill>
          <a:blip r:embed="rId5">
            <a:alphaModFix/>
          </a:blip>
          <a:stretch>
            <a:fillRect/>
          </a:stretch>
        </p:blipFill>
        <p:spPr>
          <a:xfrm>
            <a:off x="2499475" y="0"/>
            <a:ext cx="2263027" cy="1807049"/>
          </a:xfrm>
          <a:prstGeom prst="rect">
            <a:avLst/>
          </a:prstGeom>
          <a:noFill/>
          <a:ln>
            <a:noFill/>
          </a:ln>
        </p:spPr>
      </p:pic>
      <p:sp>
        <p:nvSpPr>
          <p:cNvPr id="81" name="Google Shape;81;p15"/>
          <p:cNvSpPr txBox="1"/>
          <p:nvPr/>
        </p:nvSpPr>
        <p:spPr>
          <a:xfrm>
            <a:off x="93975" y="284735"/>
            <a:ext cx="2571000" cy="16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000"/>
              <a:t>DDx in Posterior Triangle:</a:t>
            </a:r>
            <a:endParaRPr b="1" sz="1000"/>
          </a:p>
          <a:p>
            <a:pPr indent="0" lvl="0" marL="0" rtl="0" algn="l">
              <a:lnSpc>
                <a:spcPct val="115000"/>
              </a:lnSpc>
              <a:spcBef>
                <a:spcPts val="200"/>
              </a:spcBef>
              <a:spcAft>
                <a:spcPts val="0"/>
              </a:spcAft>
              <a:buNone/>
            </a:pPr>
            <a:r>
              <a:rPr lang="ar" sz="1000"/>
              <a:t>•Congenital :</a:t>
            </a:r>
            <a:endParaRPr sz="1000"/>
          </a:p>
          <a:p>
            <a:pPr indent="0" lvl="0" marL="0" rtl="0" algn="l">
              <a:lnSpc>
                <a:spcPct val="115000"/>
              </a:lnSpc>
              <a:spcBef>
                <a:spcPts val="200"/>
              </a:spcBef>
              <a:spcAft>
                <a:spcPts val="0"/>
              </a:spcAft>
              <a:buNone/>
            </a:pPr>
            <a:r>
              <a:rPr b="1" lang="ar" sz="1000"/>
              <a:t>Lymphangioma</a:t>
            </a:r>
            <a:r>
              <a:rPr lang="ar" sz="1000"/>
              <a:t> </a:t>
            </a:r>
            <a:r>
              <a:rPr lang="ar" sz="1000">
                <a:solidFill>
                  <a:srgbClr val="38761D"/>
                </a:solidFill>
              </a:rPr>
              <a:t>“Mostly level 5”</a:t>
            </a:r>
            <a:r>
              <a:rPr lang="ar" sz="1000"/>
              <a:t> (cystic hygroma) </a:t>
            </a:r>
            <a:endParaRPr sz="1000"/>
          </a:p>
          <a:p>
            <a:pPr indent="0" lvl="0" marL="0" rtl="0" algn="l">
              <a:lnSpc>
                <a:spcPct val="115000"/>
              </a:lnSpc>
              <a:spcBef>
                <a:spcPts val="200"/>
              </a:spcBef>
              <a:spcAft>
                <a:spcPts val="0"/>
              </a:spcAft>
              <a:buNone/>
            </a:pPr>
            <a:r>
              <a:rPr lang="ar" sz="1000"/>
              <a:t>•Acquired:</a:t>
            </a:r>
            <a:endParaRPr sz="1000"/>
          </a:p>
          <a:p>
            <a:pPr indent="0" lvl="0" marL="0" rtl="0" algn="l">
              <a:lnSpc>
                <a:spcPct val="115000"/>
              </a:lnSpc>
              <a:spcBef>
                <a:spcPts val="200"/>
              </a:spcBef>
              <a:spcAft>
                <a:spcPts val="0"/>
              </a:spcAft>
              <a:buNone/>
            </a:pPr>
            <a:r>
              <a:rPr lang="ar" sz="1000"/>
              <a:t> Lymphadenitis, Lymphoma, Metastatic CA.</a:t>
            </a:r>
            <a:endParaRPr sz="1000"/>
          </a:p>
          <a:p>
            <a:pPr indent="0" lvl="0" marL="0" rtl="0" algn="l">
              <a:spcBef>
                <a:spcPts val="0"/>
              </a:spcBef>
              <a:spcAft>
                <a:spcPts val="0"/>
              </a:spcAft>
              <a:buNone/>
            </a:pPr>
            <a:r>
              <a:rPr b="1" lang="ar" sz="1100">
                <a:solidFill>
                  <a:schemeClr val="dk1"/>
                </a:solidFill>
                <a:highlight>
                  <a:srgbClr val="D5DCE4"/>
                </a:highlight>
              </a:rPr>
              <a:t>3-Lymphatic levels</a:t>
            </a:r>
            <a:endParaRPr b="1" sz="1100">
              <a:solidFill>
                <a:schemeClr val="dk1"/>
              </a:solidFill>
              <a:highlight>
                <a:srgbClr val="D5DCE4"/>
              </a:highlight>
            </a:endParaRPr>
          </a:p>
          <a:p>
            <a:pPr indent="0" lvl="0" marL="0" rtl="0" algn="l">
              <a:lnSpc>
                <a:spcPct val="115000"/>
              </a:lnSpc>
              <a:spcBef>
                <a:spcPts val="200"/>
              </a:spcBef>
              <a:spcAft>
                <a:spcPts val="0"/>
              </a:spcAft>
              <a:buNone/>
            </a:pPr>
            <a:r>
              <a:t/>
            </a:r>
            <a:endParaRPr sz="1000"/>
          </a:p>
          <a:p>
            <a:pPr indent="0" lvl="0" marL="0" rtl="0" algn="l">
              <a:spcBef>
                <a:spcPts val="0"/>
              </a:spcBef>
              <a:spcAft>
                <a:spcPts val="0"/>
              </a:spcAft>
              <a:buNone/>
            </a:pPr>
            <a:r>
              <a:rPr lang="ar" sz="800">
                <a:solidFill>
                  <a:srgbClr val="38761D"/>
                </a:solidFill>
              </a:rPr>
              <a:t>It contains lymphatic level 5. Divided into:</a:t>
            </a:r>
            <a:endParaRPr sz="800">
              <a:solidFill>
                <a:srgbClr val="38761D"/>
              </a:solidFill>
            </a:endParaRPr>
          </a:p>
          <a:p>
            <a:pPr indent="0" lvl="0" marL="0" rtl="0" algn="l">
              <a:spcBef>
                <a:spcPts val="0"/>
              </a:spcBef>
              <a:spcAft>
                <a:spcPts val="0"/>
              </a:spcAft>
              <a:buNone/>
            </a:pPr>
            <a:r>
              <a:rPr lang="ar" sz="800">
                <a:solidFill>
                  <a:srgbClr val="38761D"/>
                </a:solidFill>
              </a:rPr>
              <a:t>-  Occipital triangle.</a:t>
            </a:r>
            <a:endParaRPr sz="800">
              <a:solidFill>
                <a:srgbClr val="38761D"/>
              </a:solidFill>
            </a:endParaRPr>
          </a:p>
          <a:p>
            <a:pPr indent="0" lvl="0" marL="0" rtl="0" algn="l">
              <a:lnSpc>
                <a:spcPct val="115000"/>
              </a:lnSpc>
              <a:spcBef>
                <a:spcPts val="0"/>
              </a:spcBef>
              <a:spcAft>
                <a:spcPts val="1200"/>
              </a:spcAft>
              <a:buClr>
                <a:schemeClr val="dk1"/>
              </a:buClr>
              <a:buSzPts val="1100"/>
              <a:buFont typeface="Arial"/>
              <a:buNone/>
            </a:pPr>
            <a:r>
              <a:rPr lang="ar" sz="800">
                <a:solidFill>
                  <a:srgbClr val="38761D"/>
                </a:solidFill>
              </a:rPr>
              <a:t>-  Subclavian triangle</a:t>
            </a:r>
            <a:r>
              <a:rPr lang="ar" sz="1000">
                <a:solidFill>
                  <a:srgbClr val="38761D"/>
                </a:solidFill>
              </a:rPr>
              <a:t> </a:t>
            </a:r>
            <a:endParaRPr sz="1000">
              <a:solidFill>
                <a:srgbClr val="38761D"/>
              </a:solidFill>
            </a:endParaRPr>
          </a:p>
        </p:txBody>
      </p:sp>
      <p:sp>
        <p:nvSpPr>
          <p:cNvPr id="82" name="Google Shape;82;p15"/>
          <p:cNvSpPr txBox="1"/>
          <p:nvPr/>
        </p:nvSpPr>
        <p:spPr>
          <a:xfrm>
            <a:off x="0" y="1941925"/>
            <a:ext cx="2938500" cy="2482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ar" sz="800">
                <a:solidFill>
                  <a:srgbClr val="38761D"/>
                </a:solidFill>
                <a:highlight>
                  <a:srgbClr val="FFFFFF"/>
                </a:highlight>
              </a:rPr>
              <a:t>Level 1: Between the 2 bellies anterior and posterior of digastric muscle and hyoid bone (in submental and submandibular triangle). Anything in this level just considered it “High below the mandible” at the region of submandibular gland.</a:t>
            </a:r>
            <a:endParaRPr sz="800">
              <a:solidFill>
                <a:srgbClr val="38761D"/>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Level 2: anything anterior to sternocleidomastoid Deep cervical chain (from skull base to hyoid bone). Basically, is the “Jugular digastric”</a:t>
            </a:r>
            <a:br>
              <a:rPr lang="ar" sz="800">
                <a:solidFill>
                  <a:srgbClr val="38761D"/>
                </a:solidFill>
                <a:highlight>
                  <a:srgbClr val="FFFFFF"/>
                </a:highlight>
              </a:rPr>
            </a:br>
            <a:r>
              <a:rPr lang="ar" sz="800">
                <a:solidFill>
                  <a:srgbClr val="38761D"/>
                </a:solidFill>
                <a:highlight>
                  <a:srgbClr val="FFFFFF"/>
                </a:highlight>
              </a:rPr>
              <a:t>you will feel it immediately behind the angle of mandible, but anterior to the SCM high up.</a:t>
            </a:r>
            <a:endParaRPr sz="800">
              <a:solidFill>
                <a:srgbClr val="38761D"/>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Level 3: anything anterior to sternocleidomastoid</a:t>
            </a:r>
            <a:br>
              <a:rPr lang="ar" sz="800">
                <a:solidFill>
                  <a:srgbClr val="38761D"/>
                </a:solidFill>
                <a:highlight>
                  <a:srgbClr val="FFFFFF"/>
                </a:highlight>
              </a:rPr>
            </a:br>
            <a:r>
              <a:rPr lang="ar" sz="800">
                <a:solidFill>
                  <a:srgbClr val="38761D"/>
                </a:solidFill>
                <a:highlight>
                  <a:srgbClr val="FFFFFF"/>
                </a:highlight>
              </a:rPr>
              <a:t>Deep cervical chain (between hyoid bone to the omohyoid muscle). It’s at the middle of anterior triangle behind the angle of mandible.</a:t>
            </a:r>
            <a:endParaRPr sz="800">
              <a:solidFill>
                <a:srgbClr val="38761D"/>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Level 4: anything anterior to sternocleidomastoid Deep cervical chain (below omohyoid muscle). Lower at the neck just above the sternal notch.</a:t>
            </a:r>
            <a:endParaRPr sz="800">
              <a:solidFill>
                <a:srgbClr val="38761D"/>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Level 5: Posterior triangle (from SCM to the trapezius muscle). Level 5 was described previously as posterior triangle just behind the sternocleidomastoid but know level 5 is anterior neck between the two-strap muscle anteriorly, anterior to the trachea and larynx</a:t>
            </a:r>
            <a:endParaRPr sz="800">
              <a:solidFill>
                <a:srgbClr val="38761D"/>
              </a:solidFill>
              <a:highlight>
                <a:srgbClr val="FFFFFF"/>
              </a:highlight>
            </a:endParaRPr>
          </a:p>
        </p:txBody>
      </p:sp>
      <p:sp>
        <p:nvSpPr>
          <p:cNvPr id="83" name="Google Shape;83;p15"/>
          <p:cNvSpPr/>
          <p:nvPr/>
        </p:nvSpPr>
        <p:spPr>
          <a:xfrm>
            <a:off x="93981" y="4936614"/>
            <a:ext cx="1249800" cy="423900"/>
          </a:xfrm>
          <a:prstGeom prst="roundRect">
            <a:avLst>
              <a:gd fmla="val 16667" name="adj"/>
            </a:avLst>
          </a:prstGeom>
          <a:solidFill>
            <a:srgbClr val="CFE2F3"/>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ar" sz="1100">
                <a:solidFill>
                  <a:schemeClr val="dk1"/>
                </a:solidFill>
                <a:highlight>
                  <a:srgbClr val="D5DCE4"/>
                </a:highlight>
              </a:rPr>
              <a:t>3-Carotid bulb</a:t>
            </a:r>
            <a:endParaRPr b="1" sz="1100">
              <a:solidFill>
                <a:schemeClr val="dk1"/>
              </a:solidFill>
              <a:highlight>
                <a:srgbClr val="D5DCE4"/>
              </a:highlight>
            </a:endParaRPr>
          </a:p>
        </p:txBody>
      </p:sp>
      <p:sp>
        <p:nvSpPr>
          <p:cNvPr id="84" name="Google Shape;84;p15"/>
          <p:cNvSpPr txBox="1"/>
          <p:nvPr/>
        </p:nvSpPr>
        <p:spPr>
          <a:xfrm>
            <a:off x="0" y="5118850"/>
            <a:ext cx="4064400" cy="131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ar" sz="1100">
                <a:solidFill>
                  <a:srgbClr val="38761D"/>
                </a:solidFill>
                <a:highlight>
                  <a:srgbClr val="FFFFFF"/>
                </a:highlight>
              </a:rPr>
              <a:t>Sometimes the carotid is prominent and appears as a pulsating mass it is just a normal vibration nothing to worry (carotid bulb) is an anatomical landmark always located at the level of hyoid bone, so if you look for carotid body tumor it must be around this area. It’s extremely rare tumor.</a:t>
            </a:r>
            <a:endParaRPr sz="1100">
              <a:solidFill>
                <a:srgbClr val="38761D"/>
              </a:solidFill>
              <a:highlight>
                <a:srgbClr val="FFFFFF"/>
              </a:highlight>
            </a:endParaRPr>
          </a:p>
          <a:p>
            <a:pPr indent="0" lvl="0" marL="0" rtl="0" algn="l">
              <a:lnSpc>
                <a:spcPct val="90000"/>
              </a:lnSpc>
              <a:spcBef>
                <a:spcPts val="1200"/>
              </a:spcBef>
              <a:spcAft>
                <a:spcPts val="1200"/>
              </a:spcAft>
              <a:buNone/>
            </a:pPr>
            <a:r>
              <a:t/>
            </a:r>
            <a:endParaRPr b="1" sz="700">
              <a:solidFill>
                <a:srgbClr val="AEAAAA"/>
              </a:solidFill>
              <a:highlight>
                <a:srgbClr val="FFFFFF"/>
              </a:high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3" name="Shape 363"/>
        <p:cNvGrpSpPr/>
        <p:nvPr/>
      </p:nvGrpSpPr>
      <p:grpSpPr>
        <a:xfrm>
          <a:off x="0" y="0"/>
          <a:ext cx="0" cy="0"/>
          <a:chOff x="0" y="0"/>
          <a:chExt cx="0" cy="0"/>
        </a:xfrm>
      </p:grpSpPr>
      <p:sp>
        <p:nvSpPr>
          <p:cNvPr id="364" name="Google Shape;364;p42"/>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365" name="Google Shape;365;p42"/>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2"/>
          <p:cNvSpPr/>
          <p:nvPr/>
        </p:nvSpPr>
        <p:spPr>
          <a:xfrm flipH="1">
            <a:off x="100" y="0"/>
            <a:ext cx="996300" cy="339300"/>
          </a:xfrm>
          <a:prstGeom prst="round1Rect">
            <a:avLst>
              <a:gd fmla="val 16667" name="adj"/>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1200"/>
              </a:spcBef>
              <a:spcAft>
                <a:spcPts val="1200"/>
              </a:spcAft>
              <a:buNone/>
            </a:pPr>
            <a:r>
              <a:rPr b="1" lang="ar" sz="1200"/>
              <a:t>cases:</a:t>
            </a:r>
            <a:endParaRPr b="1" sz="1200"/>
          </a:p>
        </p:txBody>
      </p:sp>
      <p:pic>
        <p:nvPicPr>
          <p:cNvPr id="367" name="Google Shape;367;p42"/>
          <p:cNvPicPr preferRelativeResize="0"/>
          <p:nvPr/>
        </p:nvPicPr>
        <p:blipFill>
          <a:blip r:embed="rId4">
            <a:alphaModFix/>
          </a:blip>
          <a:stretch>
            <a:fillRect/>
          </a:stretch>
        </p:blipFill>
        <p:spPr>
          <a:xfrm>
            <a:off x="2328300" y="76200"/>
            <a:ext cx="1062600" cy="1233350"/>
          </a:xfrm>
          <a:prstGeom prst="rect">
            <a:avLst/>
          </a:prstGeom>
          <a:noFill/>
          <a:ln>
            <a:noFill/>
          </a:ln>
        </p:spPr>
      </p:pic>
      <p:pic>
        <p:nvPicPr>
          <p:cNvPr id="368" name="Google Shape;368;p42"/>
          <p:cNvPicPr preferRelativeResize="0"/>
          <p:nvPr/>
        </p:nvPicPr>
        <p:blipFill>
          <a:blip r:embed="rId5">
            <a:alphaModFix/>
          </a:blip>
          <a:stretch>
            <a:fillRect/>
          </a:stretch>
        </p:blipFill>
        <p:spPr>
          <a:xfrm>
            <a:off x="3390900" y="90350"/>
            <a:ext cx="1219200" cy="1233350"/>
          </a:xfrm>
          <a:prstGeom prst="rect">
            <a:avLst/>
          </a:prstGeom>
          <a:noFill/>
          <a:ln>
            <a:noFill/>
          </a:ln>
        </p:spPr>
      </p:pic>
      <p:pic>
        <p:nvPicPr>
          <p:cNvPr id="369" name="Google Shape;369;p42"/>
          <p:cNvPicPr preferRelativeResize="0"/>
          <p:nvPr/>
        </p:nvPicPr>
        <p:blipFill>
          <a:blip r:embed="rId6">
            <a:alphaModFix/>
          </a:blip>
          <a:stretch>
            <a:fillRect/>
          </a:stretch>
        </p:blipFill>
        <p:spPr>
          <a:xfrm>
            <a:off x="2394600" y="1399900"/>
            <a:ext cx="996300" cy="1141575"/>
          </a:xfrm>
          <a:prstGeom prst="rect">
            <a:avLst/>
          </a:prstGeom>
          <a:noFill/>
          <a:ln>
            <a:noFill/>
          </a:ln>
        </p:spPr>
      </p:pic>
      <p:pic>
        <p:nvPicPr>
          <p:cNvPr id="370" name="Google Shape;370;p42"/>
          <p:cNvPicPr preferRelativeResize="0"/>
          <p:nvPr/>
        </p:nvPicPr>
        <p:blipFill>
          <a:blip r:embed="rId7">
            <a:alphaModFix/>
          </a:blip>
          <a:stretch>
            <a:fillRect/>
          </a:stretch>
        </p:blipFill>
        <p:spPr>
          <a:xfrm>
            <a:off x="3390900" y="1374500"/>
            <a:ext cx="1219200" cy="1141575"/>
          </a:xfrm>
          <a:prstGeom prst="rect">
            <a:avLst/>
          </a:prstGeom>
          <a:noFill/>
          <a:ln>
            <a:noFill/>
          </a:ln>
        </p:spPr>
      </p:pic>
      <p:sp>
        <p:nvSpPr>
          <p:cNvPr id="371" name="Google Shape;371;p42"/>
          <p:cNvSpPr txBox="1"/>
          <p:nvPr/>
        </p:nvSpPr>
        <p:spPr>
          <a:xfrm>
            <a:off x="50675" y="439100"/>
            <a:ext cx="2277600" cy="207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1000"/>
              <a:t>case1: </a:t>
            </a:r>
            <a:r>
              <a:rPr lang="ar" sz="1000">
                <a:solidFill>
                  <a:srgbClr val="38761D"/>
                </a:solidFill>
              </a:rPr>
              <a:t>Huge thyroid mass, US showed very big thyroid and FNA was negative</a:t>
            </a:r>
            <a:endParaRPr sz="1000">
              <a:solidFill>
                <a:srgbClr val="38761D"/>
              </a:solidFill>
            </a:endParaRPr>
          </a:p>
          <a:p>
            <a:pPr indent="0" lvl="0" marL="0" rtl="0" algn="l">
              <a:lnSpc>
                <a:spcPct val="115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What is abnormal? </a:t>
            </a:r>
            <a:r>
              <a:rPr lang="ar" sz="1000">
                <a:solidFill>
                  <a:srgbClr val="38761D"/>
                </a:solidFill>
                <a:latin typeface="Times New Roman"/>
                <a:ea typeface="Times New Roman"/>
                <a:cs typeface="Times New Roman"/>
                <a:sym typeface="Times New Roman"/>
              </a:rPr>
              <a:t>Mass</a:t>
            </a:r>
            <a:endParaRPr sz="1000">
              <a:solidFill>
                <a:srgbClr val="38761D"/>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What is your DDx? </a:t>
            </a:r>
            <a:endParaRPr b="1" sz="10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What is the most likely Dx?</a:t>
            </a:r>
            <a:endParaRPr b="1" sz="10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Work up : </a:t>
            </a:r>
            <a:r>
              <a:rPr lang="ar" sz="1000">
                <a:solidFill>
                  <a:srgbClr val="38761D"/>
                </a:solidFill>
                <a:latin typeface="Times New Roman"/>
                <a:ea typeface="Times New Roman"/>
                <a:cs typeface="Times New Roman"/>
                <a:sym typeface="Times New Roman"/>
              </a:rPr>
              <a:t>CT</a:t>
            </a:r>
            <a:endParaRPr sz="1000">
              <a:solidFill>
                <a:srgbClr val="38761D"/>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Management : </a:t>
            </a:r>
            <a:r>
              <a:rPr lang="ar" sz="1000">
                <a:solidFill>
                  <a:srgbClr val="38761D"/>
                </a:solidFill>
                <a:latin typeface="Times New Roman"/>
                <a:ea typeface="Times New Roman"/>
                <a:cs typeface="Times New Roman"/>
                <a:sym typeface="Times New Roman"/>
              </a:rPr>
              <a:t>Surgery for </a:t>
            </a:r>
            <a:r>
              <a:rPr lang="ar" sz="1000">
                <a:solidFill>
                  <a:srgbClr val="38761D"/>
                </a:solidFill>
                <a:latin typeface="Times New Roman"/>
                <a:ea typeface="Times New Roman"/>
                <a:cs typeface="Times New Roman"/>
                <a:sym typeface="Times New Roman"/>
              </a:rPr>
              <a:t>cosmetic</a:t>
            </a:r>
            <a:r>
              <a:rPr lang="ar" sz="1000">
                <a:solidFill>
                  <a:srgbClr val="38761D"/>
                </a:solidFill>
                <a:latin typeface="Times New Roman"/>
                <a:ea typeface="Times New Roman"/>
                <a:cs typeface="Times New Roman"/>
                <a:sym typeface="Times New Roman"/>
              </a:rPr>
              <a:t> </a:t>
            </a:r>
            <a:r>
              <a:rPr lang="ar" sz="1000">
                <a:solidFill>
                  <a:srgbClr val="38761D"/>
                </a:solidFill>
                <a:latin typeface="Times New Roman"/>
                <a:ea typeface="Times New Roman"/>
                <a:cs typeface="Times New Roman"/>
                <a:sym typeface="Times New Roman"/>
              </a:rPr>
              <a:t>purposes</a:t>
            </a:r>
            <a:r>
              <a:rPr lang="ar" sz="1000">
                <a:solidFill>
                  <a:srgbClr val="38761D"/>
                </a:solidFill>
                <a:latin typeface="Times New Roman"/>
                <a:ea typeface="Times New Roman"/>
                <a:cs typeface="Times New Roman"/>
                <a:sym typeface="Times New Roman"/>
              </a:rPr>
              <a:t> </a:t>
            </a:r>
            <a:r>
              <a:rPr lang="ar" sz="1000">
                <a:solidFill>
                  <a:srgbClr val="38761D"/>
                </a:solidFill>
                <a:latin typeface="Times New Roman"/>
                <a:ea typeface="Times New Roman"/>
                <a:cs typeface="Times New Roman"/>
                <a:sym typeface="Times New Roman"/>
              </a:rPr>
              <a:t>other</a:t>
            </a:r>
            <a:r>
              <a:rPr lang="ar" sz="1000">
                <a:solidFill>
                  <a:srgbClr val="38761D"/>
                </a:solidFill>
                <a:latin typeface="Times New Roman"/>
                <a:ea typeface="Times New Roman"/>
                <a:cs typeface="Times New Roman"/>
                <a:sym typeface="Times New Roman"/>
              </a:rPr>
              <a:t>wise it </a:t>
            </a:r>
            <a:r>
              <a:rPr lang="ar" sz="1000">
                <a:solidFill>
                  <a:srgbClr val="38761D"/>
                </a:solidFill>
                <a:latin typeface="Times New Roman"/>
                <a:ea typeface="Times New Roman"/>
                <a:cs typeface="Times New Roman"/>
                <a:sym typeface="Times New Roman"/>
              </a:rPr>
              <a:t>should</a:t>
            </a:r>
            <a:r>
              <a:rPr lang="ar" sz="1000">
                <a:solidFill>
                  <a:srgbClr val="38761D"/>
                </a:solidFill>
                <a:latin typeface="Times New Roman"/>
                <a:ea typeface="Times New Roman"/>
                <a:cs typeface="Times New Roman"/>
                <a:sym typeface="Times New Roman"/>
              </a:rPr>
              <a:t> be observation</a:t>
            </a:r>
            <a:endParaRPr sz="1000">
              <a:solidFill>
                <a:srgbClr val="38761D"/>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000"/>
          </a:p>
        </p:txBody>
      </p:sp>
      <p:pic>
        <p:nvPicPr>
          <p:cNvPr id="372" name="Google Shape;372;p42"/>
          <p:cNvPicPr preferRelativeResize="0"/>
          <p:nvPr/>
        </p:nvPicPr>
        <p:blipFill>
          <a:blip r:embed="rId8">
            <a:alphaModFix/>
          </a:blip>
          <a:stretch>
            <a:fillRect/>
          </a:stretch>
        </p:blipFill>
        <p:spPr>
          <a:xfrm>
            <a:off x="2677784" y="2904775"/>
            <a:ext cx="1526990" cy="1141575"/>
          </a:xfrm>
          <a:prstGeom prst="rect">
            <a:avLst/>
          </a:prstGeom>
          <a:noFill/>
          <a:ln>
            <a:noFill/>
          </a:ln>
        </p:spPr>
      </p:pic>
      <p:sp>
        <p:nvSpPr>
          <p:cNvPr id="373" name="Google Shape;373;p42"/>
          <p:cNvSpPr txBox="1"/>
          <p:nvPr/>
        </p:nvSpPr>
        <p:spPr>
          <a:xfrm>
            <a:off x="101325" y="2904775"/>
            <a:ext cx="1976400" cy="1477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ar" sz="1000"/>
              <a:t>case2:</a:t>
            </a:r>
            <a:endParaRPr sz="1000"/>
          </a:p>
          <a:p>
            <a:pPr indent="0" lvl="0" marL="0" rtl="0" algn="l">
              <a:lnSpc>
                <a:spcPct val="100000"/>
              </a:lnSpc>
              <a:spcBef>
                <a:spcPts val="0"/>
              </a:spcBef>
              <a:spcAft>
                <a:spcPts val="0"/>
              </a:spcAft>
              <a:buNone/>
            </a:pPr>
            <a:r>
              <a:rPr lang="ar" sz="1000"/>
              <a:t>•</a:t>
            </a:r>
            <a:r>
              <a:rPr b="1" lang="ar" sz="1000">
                <a:latin typeface="Times New Roman"/>
                <a:ea typeface="Times New Roman"/>
                <a:cs typeface="Times New Roman"/>
                <a:sym typeface="Times New Roman"/>
              </a:rPr>
              <a:t>What is abnormal?</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What is your DDx?</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What is the most likely Dx?</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Work up</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Management</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00"/>
          </a:p>
          <a:p>
            <a:pPr indent="0" lvl="0" marL="0" rtl="0" algn="l">
              <a:lnSpc>
                <a:spcPct val="100000"/>
              </a:lnSpc>
              <a:spcBef>
                <a:spcPts val="0"/>
              </a:spcBef>
              <a:spcAft>
                <a:spcPts val="0"/>
              </a:spcAft>
              <a:buNone/>
            </a:pPr>
            <a:r>
              <a:t/>
            </a:r>
            <a:endParaRPr sz="1000"/>
          </a:p>
        </p:txBody>
      </p:sp>
      <p:sp>
        <p:nvSpPr>
          <p:cNvPr id="374" name="Google Shape;374;p42"/>
          <p:cNvSpPr txBox="1"/>
          <p:nvPr/>
        </p:nvSpPr>
        <p:spPr>
          <a:xfrm>
            <a:off x="101325" y="4509175"/>
            <a:ext cx="2226900" cy="1975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ar" sz="1000"/>
              <a:t>case3:</a:t>
            </a:r>
            <a:endParaRPr sz="1000"/>
          </a:p>
          <a:p>
            <a:pPr indent="0" lvl="0" marL="0" rtl="0" algn="l">
              <a:lnSpc>
                <a:spcPct val="100000"/>
              </a:lnSpc>
              <a:spcBef>
                <a:spcPts val="0"/>
              </a:spcBef>
              <a:spcAft>
                <a:spcPts val="0"/>
              </a:spcAft>
              <a:buNone/>
            </a:pPr>
            <a:r>
              <a:t/>
            </a:r>
            <a:endParaRPr sz="1000"/>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65 y old</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C/O : hoarseness X 10 Months</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Heavy smoker-2p/day X 40 years</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O/E : </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lang="ar" sz="1000">
                <a:latin typeface="Times New Roman"/>
                <a:ea typeface="Times New Roman"/>
                <a:cs typeface="Times New Roman"/>
                <a:sym typeface="Times New Roman"/>
              </a:rPr>
              <a:t>hoarse voice</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lang="ar" sz="1000">
                <a:latin typeface="Times New Roman"/>
                <a:ea typeface="Times New Roman"/>
                <a:cs typeface="Times New Roman"/>
                <a:sym typeface="Times New Roman"/>
              </a:rPr>
              <a:t>Mild stridor</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lang="ar" sz="1000">
                <a:latin typeface="Times New Roman"/>
                <a:ea typeface="Times New Roman"/>
                <a:cs typeface="Times New Roman"/>
                <a:sym typeface="Times New Roman"/>
              </a:rPr>
              <a:t>Neck mass 5X4 CM</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t/>
            </a:r>
            <a:endParaRPr sz="1000"/>
          </a:p>
          <a:p>
            <a:pPr indent="0" lvl="0" marL="0" rtl="0" algn="l">
              <a:lnSpc>
                <a:spcPct val="100000"/>
              </a:lnSpc>
              <a:spcBef>
                <a:spcPts val="0"/>
              </a:spcBef>
              <a:spcAft>
                <a:spcPts val="0"/>
              </a:spcAft>
              <a:buNone/>
            </a:pPr>
            <a:r>
              <a:t/>
            </a:r>
            <a:endParaRPr sz="1000"/>
          </a:p>
        </p:txBody>
      </p:sp>
      <p:pic>
        <p:nvPicPr>
          <p:cNvPr id="375" name="Google Shape;375;p42"/>
          <p:cNvPicPr preferRelativeResize="0"/>
          <p:nvPr/>
        </p:nvPicPr>
        <p:blipFill>
          <a:blip r:embed="rId9">
            <a:alphaModFix/>
          </a:blip>
          <a:stretch>
            <a:fillRect/>
          </a:stretch>
        </p:blipFill>
        <p:spPr>
          <a:xfrm>
            <a:off x="3456275" y="4627775"/>
            <a:ext cx="1219200" cy="1285974"/>
          </a:xfrm>
          <a:prstGeom prst="rect">
            <a:avLst/>
          </a:prstGeom>
          <a:noFill/>
          <a:ln>
            <a:noFill/>
          </a:ln>
        </p:spPr>
      </p:pic>
      <p:pic>
        <p:nvPicPr>
          <p:cNvPr id="376" name="Google Shape;376;p42"/>
          <p:cNvPicPr preferRelativeResize="0"/>
          <p:nvPr/>
        </p:nvPicPr>
        <p:blipFill>
          <a:blip r:embed="rId10">
            <a:alphaModFix/>
          </a:blip>
          <a:stretch>
            <a:fillRect/>
          </a:stretch>
        </p:blipFill>
        <p:spPr>
          <a:xfrm>
            <a:off x="2505550" y="4627772"/>
            <a:ext cx="996299" cy="1285988"/>
          </a:xfrm>
          <a:prstGeom prst="rect">
            <a:avLst/>
          </a:prstGeom>
          <a:noFill/>
          <a:ln>
            <a:noFill/>
          </a:ln>
        </p:spPr>
      </p:pic>
      <p:cxnSp>
        <p:nvCxnSpPr>
          <p:cNvPr id="377" name="Google Shape;377;p42"/>
          <p:cNvCxnSpPr/>
          <p:nvPr/>
        </p:nvCxnSpPr>
        <p:spPr>
          <a:xfrm flipH="1" rot="10800000">
            <a:off x="-105325" y="2738925"/>
            <a:ext cx="5008200" cy="33900"/>
          </a:xfrm>
          <a:prstGeom prst="straightConnector1">
            <a:avLst/>
          </a:prstGeom>
          <a:noFill/>
          <a:ln cap="flat" cmpd="sng" w="28575">
            <a:solidFill>
              <a:srgbClr val="000000"/>
            </a:solidFill>
            <a:prstDash val="dash"/>
            <a:round/>
            <a:headEnd len="med" w="med" type="none"/>
            <a:tailEnd len="med" w="med" type="none"/>
          </a:ln>
        </p:spPr>
      </p:cxnSp>
      <p:cxnSp>
        <p:nvCxnSpPr>
          <p:cNvPr id="378" name="Google Shape;378;p42"/>
          <p:cNvCxnSpPr/>
          <p:nvPr/>
        </p:nvCxnSpPr>
        <p:spPr>
          <a:xfrm flipH="1" rot="10800000">
            <a:off x="-105325" y="4415325"/>
            <a:ext cx="5008200" cy="33900"/>
          </a:xfrm>
          <a:prstGeom prst="straightConnector1">
            <a:avLst/>
          </a:prstGeom>
          <a:noFill/>
          <a:ln cap="flat" cmpd="sng" w="28575">
            <a:solidFill>
              <a:srgbClr val="000000"/>
            </a:solidFill>
            <a:prstDash val="dash"/>
            <a:round/>
            <a:headEnd len="med" w="med" type="none"/>
            <a:tailEnd len="med" w="med"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2" name="Shape 382"/>
        <p:cNvGrpSpPr/>
        <p:nvPr/>
      </p:nvGrpSpPr>
      <p:grpSpPr>
        <a:xfrm>
          <a:off x="0" y="0"/>
          <a:ext cx="0" cy="0"/>
          <a:chOff x="0" y="0"/>
          <a:chExt cx="0" cy="0"/>
        </a:xfrm>
      </p:grpSpPr>
      <p:sp>
        <p:nvSpPr>
          <p:cNvPr id="383" name="Google Shape;383;p43"/>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384" name="Google Shape;384;p43"/>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3"/>
          <p:cNvSpPr txBox="1"/>
          <p:nvPr/>
        </p:nvSpPr>
        <p:spPr>
          <a:xfrm>
            <a:off x="49050" y="270225"/>
            <a:ext cx="2415000" cy="253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ar" sz="1000"/>
              <a:t>case4:</a:t>
            </a:r>
            <a:endParaRPr sz="1000"/>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What is abnormal?</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What is your DDx?</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What is the most likely Dx?</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Work up</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What are the areas you should examine?</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Management</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Can we leave it?</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00"/>
          </a:p>
        </p:txBody>
      </p:sp>
      <p:pic>
        <p:nvPicPr>
          <p:cNvPr id="386" name="Google Shape;386;p43"/>
          <p:cNvPicPr preferRelativeResize="0"/>
          <p:nvPr/>
        </p:nvPicPr>
        <p:blipFill>
          <a:blip r:embed="rId4">
            <a:alphaModFix/>
          </a:blip>
          <a:stretch>
            <a:fillRect/>
          </a:stretch>
        </p:blipFill>
        <p:spPr>
          <a:xfrm>
            <a:off x="3563425" y="0"/>
            <a:ext cx="1199075" cy="1067670"/>
          </a:xfrm>
          <a:prstGeom prst="rect">
            <a:avLst/>
          </a:prstGeom>
          <a:noFill/>
          <a:ln>
            <a:noFill/>
          </a:ln>
        </p:spPr>
      </p:pic>
      <p:pic>
        <p:nvPicPr>
          <p:cNvPr id="387" name="Google Shape;387;p43"/>
          <p:cNvPicPr preferRelativeResize="0"/>
          <p:nvPr/>
        </p:nvPicPr>
        <p:blipFill>
          <a:blip r:embed="rId5">
            <a:alphaModFix/>
          </a:blip>
          <a:stretch>
            <a:fillRect/>
          </a:stretch>
        </p:blipFill>
        <p:spPr>
          <a:xfrm>
            <a:off x="2286107" y="11037"/>
            <a:ext cx="1277317" cy="1070375"/>
          </a:xfrm>
          <a:prstGeom prst="rect">
            <a:avLst/>
          </a:prstGeom>
          <a:noFill/>
          <a:ln>
            <a:noFill/>
          </a:ln>
        </p:spPr>
      </p:pic>
      <p:pic>
        <p:nvPicPr>
          <p:cNvPr id="388" name="Google Shape;388;p43"/>
          <p:cNvPicPr preferRelativeResize="0"/>
          <p:nvPr/>
        </p:nvPicPr>
        <p:blipFill>
          <a:blip r:embed="rId6">
            <a:alphaModFix/>
          </a:blip>
          <a:stretch>
            <a:fillRect/>
          </a:stretch>
        </p:blipFill>
        <p:spPr>
          <a:xfrm>
            <a:off x="3563425" y="2077625"/>
            <a:ext cx="1199075" cy="896394"/>
          </a:xfrm>
          <a:prstGeom prst="rect">
            <a:avLst/>
          </a:prstGeom>
          <a:noFill/>
          <a:ln>
            <a:noFill/>
          </a:ln>
        </p:spPr>
      </p:pic>
      <p:pic>
        <p:nvPicPr>
          <p:cNvPr id="389" name="Google Shape;389;p43"/>
          <p:cNvPicPr preferRelativeResize="0"/>
          <p:nvPr/>
        </p:nvPicPr>
        <p:blipFill>
          <a:blip r:embed="rId7">
            <a:alphaModFix/>
          </a:blip>
          <a:stretch>
            <a:fillRect/>
          </a:stretch>
        </p:blipFill>
        <p:spPr>
          <a:xfrm>
            <a:off x="2286100" y="2077625"/>
            <a:ext cx="1277325" cy="896400"/>
          </a:xfrm>
          <a:prstGeom prst="rect">
            <a:avLst/>
          </a:prstGeom>
          <a:noFill/>
          <a:ln>
            <a:noFill/>
          </a:ln>
        </p:spPr>
      </p:pic>
      <p:pic>
        <p:nvPicPr>
          <p:cNvPr id="390" name="Google Shape;390;p43"/>
          <p:cNvPicPr preferRelativeResize="0"/>
          <p:nvPr/>
        </p:nvPicPr>
        <p:blipFill>
          <a:blip r:embed="rId8">
            <a:alphaModFix/>
          </a:blip>
          <a:stretch>
            <a:fillRect/>
          </a:stretch>
        </p:blipFill>
        <p:spPr>
          <a:xfrm>
            <a:off x="3563425" y="1067677"/>
            <a:ext cx="1199076" cy="1004325"/>
          </a:xfrm>
          <a:prstGeom prst="rect">
            <a:avLst/>
          </a:prstGeom>
          <a:noFill/>
          <a:ln>
            <a:noFill/>
          </a:ln>
        </p:spPr>
      </p:pic>
      <p:pic>
        <p:nvPicPr>
          <p:cNvPr id="391" name="Google Shape;391;p43"/>
          <p:cNvPicPr preferRelativeResize="0"/>
          <p:nvPr/>
        </p:nvPicPr>
        <p:blipFill>
          <a:blip r:embed="rId9">
            <a:alphaModFix/>
          </a:blip>
          <a:stretch>
            <a:fillRect/>
          </a:stretch>
        </p:blipFill>
        <p:spPr>
          <a:xfrm>
            <a:off x="2381250" y="1067675"/>
            <a:ext cx="1199075" cy="1004325"/>
          </a:xfrm>
          <a:prstGeom prst="rect">
            <a:avLst/>
          </a:prstGeom>
          <a:noFill/>
          <a:ln>
            <a:noFill/>
          </a:ln>
        </p:spPr>
      </p:pic>
      <p:cxnSp>
        <p:nvCxnSpPr>
          <p:cNvPr id="392" name="Google Shape;392;p43"/>
          <p:cNvCxnSpPr/>
          <p:nvPr/>
        </p:nvCxnSpPr>
        <p:spPr>
          <a:xfrm flipH="1" rot="10800000">
            <a:off x="-105325" y="3043725"/>
            <a:ext cx="5008200" cy="33900"/>
          </a:xfrm>
          <a:prstGeom prst="straightConnector1">
            <a:avLst/>
          </a:prstGeom>
          <a:noFill/>
          <a:ln cap="flat" cmpd="sng" w="28575">
            <a:solidFill>
              <a:srgbClr val="000000"/>
            </a:solidFill>
            <a:prstDash val="dash"/>
            <a:round/>
            <a:headEnd len="med" w="med" type="none"/>
            <a:tailEnd len="med" w="med" type="none"/>
          </a:ln>
        </p:spPr>
      </p:cxnSp>
      <p:sp>
        <p:nvSpPr>
          <p:cNvPr id="393" name="Google Shape;393;p43"/>
          <p:cNvSpPr txBox="1"/>
          <p:nvPr/>
        </p:nvSpPr>
        <p:spPr>
          <a:xfrm>
            <a:off x="-17550" y="3071625"/>
            <a:ext cx="2415000" cy="124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ar" sz="1000"/>
              <a:t>case5:</a:t>
            </a:r>
            <a:endParaRPr sz="1000"/>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What is abnormal?</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What is your DDx?</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What is the most likely Dx?</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Work up</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Management</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00"/>
          </a:p>
        </p:txBody>
      </p:sp>
      <p:pic>
        <p:nvPicPr>
          <p:cNvPr id="394" name="Google Shape;394;p43"/>
          <p:cNvPicPr preferRelativeResize="0"/>
          <p:nvPr/>
        </p:nvPicPr>
        <p:blipFill>
          <a:blip r:embed="rId10">
            <a:alphaModFix/>
          </a:blip>
          <a:stretch>
            <a:fillRect/>
          </a:stretch>
        </p:blipFill>
        <p:spPr>
          <a:xfrm>
            <a:off x="3563425" y="3113238"/>
            <a:ext cx="1199075" cy="1069679"/>
          </a:xfrm>
          <a:prstGeom prst="rect">
            <a:avLst/>
          </a:prstGeom>
          <a:noFill/>
          <a:ln>
            <a:noFill/>
          </a:ln>
        </p:spPr>
      </p:pic>
      <p:pic>
        <p:nvPicPr>
          <p:cNvPr id="395" name="Google Shape;395;p43"/>
          <p:cNvPicPr preferRelativeResize="0"/>
          <p:nvPr/>
        </p:nvPicPr>
        <p:blipFill>
          <a:blip r:embed="rId11">
            <a:alphaModFix/>
          </a:blip>
          <a:stretch>
            <a:fillRect/>
          </a:stretch>
        </p:blipFill>
        <p:spPr>
          <a:xfrm>
            <a:off x="2771005" y="4182925"/>
            <a:ext cx="1718344" cy="1004325"/>
          </a:xfrm>
          <a:prstGeom prst="rect">
            <a:avLst/>
          </a:prstGeom>
          <a:noFill/>
          <a:ln>
            <a:noFill/>
          </a:ln>
        </p:spPr>
      </p:pic>
      <p:pic>
        <p:nvPicPr>
          <p:cNvPr id="396" name="Google Shape;396;p43"/>
          <p:cNvPicPr preferRelativeResize="0"/>
          <p:nvPr/>
        </p:nvPicPr>
        <p:blipFill>
          <a:blip r:embed="rId12">
            <a:alphaModFix/>
          </a:blip>
          <a:stretch>
            <a:fillRect/>
          </a:stretch>
        </p:blipFill>
        <p:spPr>
          <a:xfrm>
            <a:off x="2325228" y="3147325"/>
            <a:ext cx="1199076" cy="1066220"/>
          </a:xfrm>
          <a:prstGeom prst="rect">
            <a:avLst/>
          </a:prstGeom>
          <a:noFill/>
          <a:ln>
            <a:noFill/>
          </a:ln>
        </p:spPr>
      </p:pic>
      <p:sp>
        <p:nvSpPr>
          <p:cNvPr id="397" name="Google Shape;397;p43"/>
          <p:cNvSpPr txBox="1"/>
          <p:nvPr/>
        </p:nvSpPr>
        <p:spPr>
          <a:xfrm>
            <a:off x="263275" y="5458750"/>
            <a:ext cx="2022900" cy="1626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ar" sz="1000"/>
              <a:t>case6:</a:t>
            </a:r>
            <a:endParaRPr sz="1000"/>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What is abnormal?</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What is your DDx?</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What is the most likely Dx?</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Work up</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b="1" lang="ar" sz="1000">
                <a:latin typeface="Times New Roman"/>
                <a:ea typeface="Times New Roman"/>
                <a:cs typeface="Times New Roman"/>
                <a:sym typeface="Times New Roman"/>
              </a:rPr>
              <a:t>Management</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00"/>
          </a:p>
        </p:txBody>
      </p:sp>
      <p:pic>
        <p:nvPicPr>
          <p:cNvPr id="398" name="Google Shape;398;p43"/>
          <p:cNvPicPr preferRelativeResize="0"/>
          <p:nvPr/>
        </p:nvPicPr>
        <p:blipFill>
          <a:blip r:embed="rId13">
            <a:alphaModFix/>
          </a:blip>
          <a:stretch>
            <a:fillRect/>
          </a:stretch>
        </p:blipFill>
        <p:spPr>
          <a:xfrm>
            <a:off x="2660125" y="5458749"/>
            <a:ext cx="1718350" cy="1193084"/>
          </a:xfrm>
          <a:prstGeom prst="rect">
            <a:avLst/>
          </a:prstGeom>
          <a:noFill/>
          <a:ln>
            <a:noFill/>
          </a:ln>
        </p:spPr>
      </p:pic>
      <p:cxnSp>
        <p:nvCxnSpPr>
          <p:cNvPr id="399" name="Google Shape;399;p43"/>
          <p:cNvCxnSpPr/>
          <p:nvPr/>
        </p:nvCxnSpPr>
        <p:spPr>
          <a:xfrm flipH="1" rot="10800000">
            <a:off x="-29125" y="5253525"/>
            <a:ext cx="5008200" cy="33900"/>
          </a:xfrm>
          <a:prstGeom prst="straightConnector1">
            <a:avLst/>
          </a:prstGeom>
          <a:noFill/>
          <a:ln cap="flat" cmpd="sng" w="28575">
            <a:solidFill>
              <a:srgbClr val="000000"/>
            </a:solidFill>
            <a:prstDash val="dash"/>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 name="Shape 88"/>
        <p:cNvGrpSpPr/>
        <p:nvPr/>
      </p:nvGrpSpPr>
      <p:grpSpPr>
        <a:xfrm>
          <a:off x="0" y="0"/>
          <a:ext cx="0" cy="0"/>
          <a:chOff x="0" y="0"/>
          <a:chExt cx="0" cy="0"/>
        </a:xfrm>
      </p:grpSpPr>
      <p:sp>
        <p:nvSpPr>
          <p:cNvPr id="89" name="Google Shape;89;p16"/>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90" name="Google Shape;90;p16"/>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6"/>
          <p:cNvSpPr/>
          <p:nvPr/>
        </p:nvSpPr>
        <p:spPr>
          <a:xfrm>
            <a:off x="16900" y="16900"/>
            <a:ext cx="1908300" cy="423900"/>
          </a:xfrm>
          <a:prstGeom prst="round1Rect">
            <a:avLst>
              <a:gd fmla="val 16667" name="adj"/>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latin typeface="Times New Roman"/>
                <a:ea typeface="Times New Roman"/>
                <a:cs typeface="Times New Roman"/>
                <a:sym typeface="Times New Roman"/>
              </a:rPr>
              <a:t>General Considerations:</a:t>
            </a:r>
            <a:endParaRPr b="1" sz="1200">
              <a:latin typeface="Times New Roman"/>
              <a:ea typeface="Times New Roman"/>
              <a:cs typeface="Times New Roman"/>
              <a:sym typeface="Times New Roman"/>
            </a:endParaRPr>
          </a:p>
        </p:txBody>
      </p:sp>
      <p:sp>
        <p:nvSpPr>
          <p:cNvPr id="92" name="Google Shape;92;p16"/>
          <p:cNvSpPr txBox="1"/>
          <p:nvPr/>
        </p:nvSpPr>
        <p:spPr>
          <a:xfrm>
            <a:off x="67550" y="472875"/>
            <a:ext cx="2853900" cy="89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ar" sz="1000"/>
              <a:t>1- </a:t>
            </a:r>
            <a:r>
              <a:rPr b="1" lang="ar" sz="1000">
                <a:latin typeface="Times New Roman"/>
                <a:ea typeface="Times New Roman"/>
                <a:cs typeface="Times New Roman"/>
                <a:sym typeface="Times New Roman"/>
              </a:rPr>
              <a:t>Patient age</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lang="ar" sz="1000">
                <a:latin typeface="Times New Roman"/>
                <a:ea typeface="Times New Roman"/>
                <a:cs typeface="Times New Roman"/>
                <a:sym typeface="Times New Roman"/>
              </a:rPr>
              <a:t>Pediatrics (0 – 15 years):  mostly benign</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t>–</a:t>
            </a:r>
            <a:r>
              <a:rPr lang="ar" sz="1000">
                <a:latin typeface="Times New Roman"/>
                <a:ea typeface="Times New Roman"/>
                <a:cs typeface="Times New Roman"/>
                <a:sym typeface="Times New Roman"/>
              </a:rPr>
              <a:t>Young adults (16 – 40 years): similar topediatric</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ar" sz="1000">
                <a:solidFill>
                  <a:srgbClr val="FF0000"/>
                </a:solidFill>
              </a:rPr>
              <a:t>–</a:t>
            </a:r>
            <a:r>
              <a:rPr lang="ar" sz="1000">
                <a:solidFill>
                  <a:srgbClr val="FF0000"/>
                </a:solidFill>
                <a:latin typeface="Times New Roman"/>
                <a:ea typeface="Times New Roman"/>
                <a:cs typeface="Times New Roman"/>
                <a:sym typeface="Times New Roman"/>
              </a:rPr>
              <a:t>old adults (&gt;40 years): High risk of malignancy</a:t>
            </a:r>
            <a:endParaRPr sz="1000">
              <a:solidFill>
                <a:srgbClr val="FF00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00"/>
          </a:p>
          <a:p>
            <a:pPr indent="0" lvl="0" marL="0" rtl="0" algn="l">
              <a:lnSpc>
                <a:spcPct val="100000"/>
              </a:lnSpc>
              <a:spcBef>
                <a:spcPts val="0"/>
              </a:spcBef>
              <a:spcAft>
                <a:spcPts val="0"/>
              </a:spcAft>
              <a:buClr>
                <a:schemeClr val="dk1"/>
              </a:buClr>
              <a:buSzPts val="1100"/>
              <a:buFont typeface="Arial"/>
              <a:buNone/>
            </a:pPr>
            <a:r>
              <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00"/>
          </a:p>
        </p:txBody>
      </p:sp>
      <p:pic>
        <p:nvPicPr>
          <p:cNvPr id="93" name="Google Shape;93;p16"/>
          <p:cNvPicPr preferRelativeResize="0"/>
          <p:nvPr/>
        </p:nvPicPr>
        <p:blipFill>
          <a:blip r:embed="rId4">
            <a:alphaModFix/>
          </a:blip>
          <a:stretch>
            <a:fillRect/>
          </a:stretch>
        </p:blipFill>
        <p:spPr>
          <a:xfrm>
            <a:off x="2275950" y="-120375"/>
            <a:ext cx="2836326" cy="1489351"/>
          </a:xfrm>
          <a:prstGeom prst="rect">
            <a:avLst/>
          </a:prstGeom>
          <a:noFill/>
          <a:ln>
            <a:noFill/>
          </a:ln>
          <a:effectLst>
            <a:outerShdw blurRad="57150" rotWithShape="0" algn="bl" dir="5400000" dist="19050">
              <a:srgbClr val="000000">
                <a:alpha val="50000"/>
              </a:srgbClr>
            </a:outerShdw>
          </a:effectLst>
        </p:spPr>
      </p:pic>
      <p:pic>
        <p:nvPicPr>
          <p:cNvPr id="94" name="Google Shape;94;p16"/>
          <p:cNvPicPr preferRelativeResize="0"/>
          <p:nvPr/>
        </p:nvPicPr>
        <p:blipFill>
          <a:blip r:embed="rId5">
            <a:alphaModFix/>
          </a:blip>
          <a:stretch>
            <a:fillRect/>
          </a:stretch>
        </p:blipFill>
        <p:spPr>
          <a:xfrm>
            <a:off x="1570200" y="2911475"/>
            <a:ext cx="3301949" cy="1942150"/>
          </a:xfrm>
          <a:prstGeom prst="rect">
            <a:avLst/>
          </a:prstGeom>
          <a:noFill/>
          <a:ln>
            <a:noFill/>
          </a:ln>
          <a:effectLst>
            <a:outerShdw blurRad="57150" rotWithShape="0" algn="bl" dir="5400000" dist="19050">
              <a:srgbClr val="000000">
                <a:alpha val="50000"/>
              </a:srgbClr>
            </a:outerShdw>
          </a:effectLst>
        </p:spPr>
      </p:pic>
      <p:sp>
        <p:nvSpPr>
          <p:cNvPr id="95" name="Google Shape;95;p16"/>
          <p:cNvSpPr/>
          <p:nvPr/>
        </p:nvSpPr>
        <p:spPr>
          <a:xfrm flipH="1">
            <a:off x="0" y="3841350"/>
            <a:ext cx="1570200" cy="423900"/>
          </a:xfrm>
          <a:prstGeom prst="round1Rect">
            <a:avLst>
              <a:gd fmla="val 16667" name="adj"/>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latin typeface="Times New Roman"/>
                <a:ea typeface="Times New Roman"/>
                <a:cs typeface="Times New Roman"/>
                <a:sym typeface="Times New Roman"/>
              </a:rPr>
              <a:t> </a:t>
            </a:r>
            <a:r>
              <a:rPr b="1" i="1" lang="ar" sz="1200">
                <a:latin typeface="Times New Roman"/>
                <a:ea typeface="Times New Roman"/>
                <a:cs typeface="Times New Roman"/>
                <a:sym typeface="Times New Roman"/>
              </a:rPr>
              <a:t>Diagnostic Steps:</a:t>
            </a:r>
            <a:endParaRPr b="1" sz="1200">
              <a:latin typeface="Times New Roman"/>
              <a:ea typeface="Times New Roman"/>
              <a:cs typeface="Times New Roman"/>
              <a:sym typeface="Times New Roman"/>
            </a:endParaRPr>
          </a:p>
        </p:txBody>
      </p:sp>
      <p:sp>
        <p:nvSpPr>
          <p:cNvPr id="96" name="Google Shape;96;p16"/>
          <p:cNvSpPr txBox="1"/>
          <p:nvPr/>
        </p:nvSpPr>
        <p:spPr>
          <a:xfrm flipH="1">
            <a:off x="33738" y="4172597"/>
            <a:ext cx="4695000" cy="287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ar" sz="1000">
                <a:solidFill>
                  <a:schemeClr val="dk1"/>
                </a:solidFill>
              </a:rPr>
              <a:t>1-History:</a:t>
            </a:r>
            <a:endParaRPr b="1" sz="1000">
              <a:solidFill>
                <a:srgbClr val="38761D"/>
              </a:solidFill>
            </a:endParaRPr>
          </a:p>
          <a:p>
            <a:pPr indent="0" lvl="0" marL="0" rtl="0" algn="l">
              <a:lnSpc>
                <a:spcPct val="100000"/>
              </a:lnSpc>
              <a:spcBef>
                <a:spcPts val="0"/>
              </a:spcBef>
              <a:spcAft>
                <a:spcPts val="0"/>
              </a:spcAft>
              <a:buNone/>
            </a:pPr>
            <a:r>
              <a:rPr lang="ar" sz="1000">
                <a:solidFill>
                  <a:schemeClr val="dk1"/>
                </a:solidFill>
              </a:rPr>
              <a:t>-Developmental time course. </a:t>
            </a:r>
            <a:r>
              <a:rPr lang="ar" sz="1000">
                <a:solidFill>
                  <a:srgbClr val="38761D"/>
                </a:solidFill>
              </a:rPr>
              <a:t>(Dr mentioned the most three important parts of History are : Age,Duration and location.)</a:t>
            </a:r>
            <a:endParaRPr sz="1000">
              <a:solidFill>
                <a:srgbClr val="38761D"/>
              </a:solidFill>
            </a:endParaRPr>
          </a:p>
          <a:p>
            <a:pPr indent="0" lvl="0" marL="0" rtl="0" algn="l">
              <a:lnSpc>
                <a:spcPct val="100000"/>
              </a:lnSpc>
              <a:spcBef>
                <a:spcPts val="0"/>
              </a:spcBef>
              <a:spcAft>
                <a:spcPts val="0"/>
              </a:spcAft>
              <a:buNone/>
            </a:pPr>
            <a:r>
              <a:rPr lang="ar" sz="1000">
                <a:solidFill>
                  <a:schemeClr val="dk1"/>
                </a:solidFill>
              </a:rPr>
              <a:t>-Associated symptoms (dysphagia, otalgia, voice).</a:t>
            </a:r>
            <a:r>
              <a:rPr lang="ar" sz="1000">
                <a:solidFill>
                  <a:srgbClr val="999999"/>
                </a:solidFill>
              </a:rPr>
              <a:t> </a:t>
            </a:r>
            <a:r>
              <a:rPr lang="ar" sz="1000">
                <a:solidFill>
                  <a:srgbClr val="38761D"/>
                </a:solidFill>
              </a:rPr>
              <a:t>If a pt has a neck mass, otalgia, dysphagia and voice change what does that mean? Compression. If you have a malignancy on the nasopharynx, it will present with ear pain, epistaxis and neck mass. If you have a malignancy of the larynx, pt will have voice change, sometimes dysphagia and neck mass. So it correlates with the primary site or pathology.</a:t>
            </a:r>
            <a:endParaRPr sz="1000">
              <a:solidFill>
                <a:srgbClr val="38761D"/>
              </a:solidFill>
            </a:endParaRPr>
          </a:p>
          <a:p>
            <a:pPr indent="0" lvl="0" marL="0" rtl="0" algn="l">
              <a:lnSpc>
                <a:spcPct val="100000"/>
              </a:lnSpc>
              <a:spcBef>
                <a:spcPts val="0"/>
              </a:spcBef>
              <a:spcAft>
                <a:spcPts val="0"/>
              </a:spcAft>
              <a:buNone/>
            </a:pPr>
            <a:r>
              <a:rPr b="1" lang="ar" sz="1000"/>
              <a:t>-</a:t>
            </a:r>
            <a:r>
              <a:rPr b="1" lang="ar" sz="1000">
                <a:latin typeface="Times New Roman"/>
                <a:ea typeface="Times New Roman"/>
                <a:cs typeface="Times New Roman"/>
                <a:sym typeface="Times New Roman"/>
              </a:rPr>
              <a:t>Alarming </a:t>
            </a:r>
            <a:r>
              <a:rPr b="1" lang="ar" sz="1000">
                <a:latin typeface="Times New Roman"/>
                <a:ea typeface="Times New Roman"/>
                <a:cs typeface="Times New Roman"/>
                <a:sym typeface="Times New Roman"/>
              </a:rPr>
              <a:t>signs</a:t>
            </a:r>
            <a:r>
              <a:rPr b="1" lang="ar" sz="1000">
                <a:latin typeface="Times New Roman"/>
                <a:ea typeface="Times New Roman"/>
                <a:cs typeface="Times New Roman"/>
                <a:sym typeface="Times New Roman"/>
              </a:rPr>
              <a:t>: </a:t>
            </a:r>
            <a:r>
              <a:rPr lang="ar" sz="1000">
                <a:solidFill>
                  <a:srgbClr val="FF0000"/>
                </a:solidFill>
              </a:rPr>
              <a:t> (</a:t>
            </a:r>
            <a:r>
              <a:rPr b="1" lang="ar" sz="1000">
                <a:solidFill>
                  <a:srgbClr val="FF0000"/>
                </a:solidFill>
                <a:latin typeface="Times New Roman"/>
                <a:ea typeface="Times New Roman"/>
                <a:cs typeface="Times New Roman"/>
                <a:sym typeface="Times New Roman"/>
              </a:rPr>
              <a:t>Neck mass - </a:t>
            </a:r>
            <a:r>
              <a:rPr lang="ar" sz="1000">
                <a:solidFill>
                  <a:srgbClr val="FF0000"/>
                </a:solidFill>
                <a:latin typeface="Times New Roman"/>
                <a:ea typeface="Times New Roman"/>
                <a:cs typeface="Times New Roman"/>
                <a:sym typeface="Times New Roman"/>
              </a:rPr>
              <a:t>Unilateral ENT S/S - </a:t>
            </a:r>
            <a:r>
              <a:rPr lang="ar" sz="1000">
                <a:solidFill>
                  <a:srgbClr val="FF0000"/>
                </a:solidFill>
                <a:latin typeface="Times New Roman"/>
                <a:ea typeface="Times New Roman"/>
                <a:cs typeface="Times New Roman"/>
                <a:sym typeface="Times New Roman"/>
              </a:rPr>
              <a:t>Constitutional</a:t>
            </a:r>
            <a:r>
              <a:rPr lang="ar" sz="1000">
                <a:solidFill>
                  <a:srgbClr val="FF0000"/>
                </a:solidFill>
                <a:latin typeface="Times New Roman"/>
                <a:ea typeface="Times New Roman"/>
                <a:cs typeface="Times New Roman"/>
                <a:sym typeface="Times New Roman"/>
              </a:rPr>
              <a:t> symptoms ( B symptoms of </a:t>
            </a:r>
            <a:r>
              <a:rPr lang="ar" sz="1000">
                <a:solidFill>
                  <a:srgbClr val="FF0000"/>
                </a:solidFill>
                <a:latin typeface="Times New Roman"/>
                <a:ea typeface="Times New Roman"/>
                <a:cs typeface="Times New Roman"/>
                <a:sym typeface="Times New Roman"/>
              </a:rPr>
              <a:t>lymphoma</a:t>
            </a:r>
            <a:r>
              <a:rPr lang="ar" sz="1000">
                <a:solidFill>
                  <a:srgbClr val="FF0000"/>
                </a:solidFill>
                <a:latin typeface="Times New Roman"/>
                <a:ea typeface="Times New Roman"/>
                <a:cs typeface="Times New Roman"/>
                <a:sym typeface="Times New Roman"/>
              </a:rPr>
              <a:t>)</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1000">
                <a:solidFill>
                  <a:schemeClr val="dk1"/>
                </a:solidFill>
              </a:rPr>
              <a:t>-Personal habits (tobacco, alcohol)</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-Previous irradiation or surgery.</a:t>
            </a:r>
            <a:endParaRPr sz="1000">
              <a:solidFill>
                <a:schemeClr val="dk1"/>
              </a:solidFill>
            </a:endParaRPr>
          </a:p>
          <a:p>
            <a:pPr indent="0" lvl="0" marL="0" rtl="0" algn="l">
              <a:lnSpc>
                <a:spcPct val="100000"/>
              </a:lnSpc>
              <a:spcBef>
                <a:spcPts val="0"/>
              </a:spcBef>
              <a:spcAft>
                <a:spcPts val="0"/>
              </a:spcAft>
              <a:buNone/>
            </a:pPr>
            <a:r>
              <a:rPr b="1" lang="ar" sz="1000">
                <a:solidFill>
                  <a:schemeClr val="dk1"/>
                </a:solidFill>
              </a:rPr>
              <a:t>2- Physical Examination</a:t>
            </a:r>
            <a:endParaRPr b="1" sz="1000">
              <a:solidFill>
                <a:schemeClr val="dk1"/>
              </a:solidFill>
            </a:endParaRPr>
          </a:p>
          <a:p>
            <a:pPr indent="0" lvl="0" marL="0" rtl="0" algn="l">
              <a:lnSpc>
                <a:spcPct val="100000"/>
              </a:lnSpc>
              <a:spcBef>
                <a:spcPts val="0"/>
              </a:spcBef>
              <a:spcAft>
                <a:spcPts val="0"/>
              </a:spcAft>
              <a:buNone/>
            </a:pPr>
            <a:r>
              <a:rPr lang="ar" sz="1000">
                <a:solidFill>
                  <a:schemeClr val="dk1"/>
                </a:solidFill>
              </a:rPr>
              <a:t>-Complete head and neck exam (visualize &amp; palpate). </a:t>
            </a:r>
            <a:r>
              <a:rPr lang="ar" sz="1000">
                <a:solidFill>
                  <a:srgbClr val="38761D"/>
                </a:solidFill>
              </a:rPr>
              <a:t>Include all neck area in addition to Head and Oral cavity ( with </a:t>
            </a:r>
            <a:r>
              <a:rPr lang="ar" sz="1000">
                <a:solidFill>
                  <a:srgbClr val="38761D"/>
                </a:solidFill>
              </a:rPr>
              <a:t>flexible</a:t>
            </a:r>
            <a:r>
              <a:rPr lang="ar" sz="1000">
                <a:solidFill>
                  <a:srgbClr val="38761D"/>
                </a:solidFill>
              </a:rPr>
              <a:t> or rigid scope)</a:t>
            </a:r>
            <a:endParaRPr sz="1000">
              <a:solidFill>
                <a:srgbClr val="38761D"/>
              </a:solidFill>
            </a:endParaRPr>
          </a:p>
          <a:p>
            <a:pPr indent="0" lvl="0" marL="0" rtl="0" algn="l">
              <a:lnSpc>
                <a:spcPct val="100000"/>
              </a:lnSpc>
              <a:spcBef>
                <a:spcPts val="0"/>
              </a:spcBef>
              <a:spcAft>
                <a:spcPts val="0"/>
              </a:spcAft>
              <a:buNone/>
            </a:pPr>
            <a:r>
              <a:rPr lang="ar" sz="1000">
                <a:solidFill>
                  <a:schemeClr val="dk1"/>
                </a:solidFill>
              </a:rPr>
              <a:t>-Emphasis on location, size, tenderness “</a:t>
            </a:r>
            <a:r>
              <a:rPr lang="ar" sz="1000">
                <a:solidFill>
                  <a:srgbClr val="999999"/>
                </a:solidFill>
              </a:rPr>
              <a:t>if tender it means inflammatory mass”</a:t>
            </a:r>
            <a:r>
              <a:rPr lang="ar" sz="1000">
                <a:solidFill>
                  <a:schemeClr val="dk1"/>
                </a:solidFill>
              </a:rPr>
              <a:t>, solitary or multiple, mobility and consistency</a:t>
            </a:r>
            <a:r>
              <a:rPr lang="ar" sz="1000">
                <a:solidFill>
                  <a:srgbClr val="999999"/>
                </a:solidFill>
              </a:rPr>
              <a:t> the harder the mass the more toward malignancy.</a:t>
            </a:r>
            <a:endParaRPr sz="1000">
              <a:solidFill>
                <a:srgbClr val="999999"/>
              </a:solidFill>
            </a:endParaRPr>
          </a:p>
        </p:txBody>
      </p:sp>
      <p:sp>
        <p:nvSpPr>
          <p:cNvPr id="97" name="Google Shape;97;p16"/>
          <p:cNvSpPr txBox="1"/>
          <p:nvPr/>
        </p:nvSpPr>
        <p:spPr>
          <a:xfrm>
            <a:off x="33750" y="1176388"/>
            <a:ext cx="4762500" cy="287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ar" sz="1000">
                <a:solidFill>
                  <a:schemeClr val="dk1"/>
                </a:solidFill>
              </a:rPr>
              <a:t>2- Location</a:t>
            </a:r>
            <a:endParaRPr b="1"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ar" sz="1000">
                <a:solidFill>
                  <a:schemeClr val="dk1"/>
                </a:solidFill>
              </a:rPr>
              <a:t>-Congenital masses: consistent “</a:t>
            </a:r>
            <a:r>
              <a:rPr lang="ar" sz="1000">
                <a:solidFill>
                  <a:srgbClr val="38761D"/>
                </a:solidFill>
              </a:rPr>
              <a:t>specific</a:t>
            </a:r>
            <a:r>
              <a:rPr lang="ar" sz="1000">
                <a:solidFill>
                  <a:schemeClr val="dk1"/>
                </a:solidFill>
              </a:rPr>
              <a:t>” in location. </a:t>
            </a:r>
            <a:r>
              <a:rPr lang="ar" sz="1000">
                <a:solidFill>
                  <a:srgbClr val="38761D"/>
                </a:solidFill>
              </a:rPr>
              <a:t>FOR EXAMPLE: branchial cyst is in the upper left.</a:t>
            </a:r>
            <a:endParaRPr sz="1000">
              <a:solidFill>
                <a:srgbClr val="38761D"/>
              </a:solidFill>
            </a:endParaRPr>
          </a:p>
          <a:p>
            <a:pPr indent="0" lvl="0" marL="0" rtl="0" algn="l">
              <a:lnSpc>
                <a:spcPct val="100000"/>
              </a:lnSpc>
              <a:spcBef>
                <a:spcPts val="0"/>
              </a:spcBef>
              <a:spcAft>
                <a:spcPts val="0"/>
              </a:spcAft>
              <a:buNone/>
            </a:pPr>
            <a:r>
              <a:rPr lang="ar" sz="1000">
                <a:solidFill>
                  <a:schemeClr val="dk1"/>
                </a:solidFill>
              </a:rPr>
              <a:t>-Metastatic masses: key to primary lesion. </a:t>
            </a:r>
            <a:r>
              <a:rPr lang="ar" sz="800">
                <a:solidFill>
                  <a:srgbClr val="38761D"/>
                </a:solidFill>
              </a:rPr>
              <a:t>Metastasis Location according to Various Primary Lesions</a:t>
            </a:r>
            <a:r>
              <a:rPr lang="ar" sz="1000">
                <a:solidFill>
                  <a:srgbClr val="38761D"/>
                </a:solidFill>
              </a:rPr>
              <a:t> </a:t>
            </a:r>
            <a:r>
              <a:rPr lang="ar" sz="800">
                <a:solidFill>
                  <a:srgbClr val="38761D"/>
                </a:solidFill>
              </a:rPr>
              <a:t>The parotid area will drain the skin of temporal and the scalp, upper part of neck drain oropharynx and hypopharynx, level 1 drain the oral cavity, if you have a pt with supraclavicular lymph node or node of Virchow's it drains anything below the clavicle (prostate of ovaries).</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-Submental lymph nodes (level I): examine the oral cavity, anterior nasal cavity, mouth floor, buccal area, and gums.</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-Level II: oral cavity, nasal cavity, naso/oro/hypopharynx, larynx, and parotid gland.</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-Level III: Naso/oro/hypopharynx, larynx, and oral cavity.</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 Level IV: Hypopharynx, larynx, and thyroid.</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  Posterior triangle (Level V): think of Naso/oropharynx, cutaneous structures of the posterior scalp and neck.</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 Level VI: think of thyroid</a:t>
            </a:r>
            <a:endParaRPr sz="800">
              <a:solidFill>
                <a:srgbClr val="38761D"/>
              </a:solidFill>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ar" sz="1000">
                <a:solidFill>
                  <a:schemeClr val="dk1"/>
                </a:solidFill>
                <a:latin typeface="Times New Roman"/>
                <a:ea typeface="Times New Roman"/>
                <a:cs typeface="Times New Roman"/>
                <a:sym typeface="Times New Roman"/>
              </a:rPr>
              <a:t>3- Timeline</a:t>
            </a:r>
            <a:endParaRPr sz="1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sp>
        <p:nvSpPr>
          <p:cNvPr id="102" name="Google Shape;102;p17"/>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103" name="Google Shape;103;p17"/>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7"/>
          <p:cNvSpPr txBox="1"/>
          <p:nvPr/>
        </p:nvSpPr>
        <p:spPr>
          <a:xfrm>
            <a:off x="49050" y="1070372"/>
            <a:ext cx="4664400" cy="5340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sp>
        <p:nvSpPr>
          <p:cNvPr id="105" name="Google Shape;105;p17"/>
          <p:cNvSpPr/>
          <p:nvPr/>
        </p:nvSpPr>
        <p:spPr>
          <a:xfrm>
            <a:off x="16900" y="16900"/>
            <a:ext cx="1655100" cy="423900"/>
          </a:xfrm>
          <a:prstGeom prst="round1Rect">
            <a:avLst>
              <a:gd fmla="val 16667" name="adj"/>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i="1" lang="ar" sz="1200">
                <a:latin typeface="Times New Roman"/>
                <a:ea typeface="Times New Roman"/>
                <a:cs typeface="Times New Roman"/>
                <a:sym typeface="Times New Roman"/>
              </a:rPr>
              <a:t>Empirical Antibiotics:</a:t>
            </a:r>
            <a:endParaRPr b="1" sz="1200">
              <a:latin typeface="Times New Roman"/>
              <a:ea typeface="Times New Roman"/>
              <a:cs typeface="Times New Roman"/>
              <a:sym typeface="Times New Roman"/>
            </a:endParaRPr>
          </a:p>
        </p:txBody>
      </p:sp>
      <p:sp>
        <p:nvSpPr>
          <p:cNvPr id="106" name="Google Shape;106;p17"/>
          <p:cNvSpPr txBox="1"/>
          <p:nvPr/>
        </p:nvSpPr>
        <p:spPr>
          <a:xfrm>
            <a:off x="84450" y="557325"/>
            <a:ext cx="4509300" cy="1215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ar" sz="1000">
                <a:solidFill>
                  <a:schemeClr val="dk1"/>
                </a:solidFill>
              </a:rPr>
              <a:t>1- Inflammatory mass suspected</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2- Two weeks trial of antibiotics</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3- Follow-up for further investigation.</a:t>
            </a:r>
            <a:r>
              <a:rPr lang="ar" sz="800">
                <a:solidFill>
                  <a:srgbClr val="38761D"/>
                </a:solidFill>
              </a:rPr>
              <a:t> If you gave the pt an antibiotic you need to bring him/her back, to make sure it’s not their 1st presentation of malignancy. If the patient is improving that proves you’re right and no need for further investigations, but if the pt wasn’t improving you need further investigations.</a:t>
            </a:r>
            <a:endParaRPr sz="800">
              <a:solidFill>
                <a:srgbClr val="38761D"/>
              </a:solidFill>
            </a:endParaRPr>
          </a:p>
          <a:p>
            <a:pPr indent="0" lvl="0" marL="0" rtl="0" algn="l">
              <a:lnSpc>
                <a:spcPct val="100000"/>
              </a:lnSpc>
              <a:spcBef>
                <a:spcPts val="0"/>
              </a:spcBef>
              <a:spcAft>
                <a:spcPts val="0"/>
              </a:spcAft>
              <a:buNone/>
            </a:pPr>
            <a:r>
              <a:t/>
            </a:r>
            <a:endParaRPr sz="1000"/>
          </a:p>
        </p:txBody>
      </p:sp>
      <p:sp>
        <p:nvSpPr>
          <p:cNvPr id="107" name="Google Shape;107;p17"/>
          <p:cNvSpPr/>
          <p:nvPr/>
        </p:nvSpPr>
        <p:spPr>
          <a:xfrm>
            <a:off x="16900" y="1604375"/>
            <a:ext cx="1368000" cy="423900"/>
          </a:xfrm>
          <a:prstGeom prst="round1Rect">
            <a:avLst>
              <a:gd fmla="val 16667" name="adj"/>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latin typeface="Times New Roman"/>
                <a:ea typeface="Times New Roman"/>
                <a:cs typeface="Times New Roman"/>
                <a:sym typeface="Times New Roman"/>
              </a:rPr>
              <a:t>Diagnostic Tests:</a:t>
            </a:r>
            <a:endParaRPr b="1" sz="1200">
              <a:latin typeface="Times New Roman"/>
              <a:ea typeface="Times New Roman"/>
              <a:cs typeface="Times New Roman"/>
              <a:sym typeface="Times New Roman"/>
            </a:endParaRPr>
          </a:p>
        </p:txBody>
      </p:sp>
      <p:sp>
        <p:nvSpPr>
          <p:cNvPr id="108" name="Google Shape;108;p17"/>
          <p:cNvSpPr txBox="1"/>
          <p:nvPr/>
        </p:nvSpPr>
        <p:spPr>
          <a:xfrm>
            <a:off x="84450" y="2127925"/>
            <a:ext cx="4664400" cy="1739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ar" sz="1000"/>
              <a:t>1-</a:t>
            </a:r>
            <a:r>
              <a:rPr b="1" lang="ar" sz="1000">
                <a:latin typeface="Times New Roman"/>
                <a:ea typeface="Times New Roman"/>
                <a:cs typeface="Times New Roman"/>
                <a:sym typeface="Times New Roman"/>
              </a:rPr>
              <a:t>Computed tomography (CT): </a:t>
            </a:r>
            <a:r>
              <a:rPr b="1" lang="ar" sz="1000">
                <a:solidFill>
                  <a:srgbClr val="274E13"/>
                </a:solidFill>
                <a:latin typeface="Times New Roman"/>
                <a:ea typeface="Times New Roman"/>
                <a:cs typeface="Times New Roman"/>
                <a:sym typeface="Times New Roman"/>
              </a:rPr>
              <a:t>(best to start with</a:t>
            </a:r>
            <a:endParaRPr b="1" sz="1000">
              <a:solidFill>
                <a:srgbClr val="274E13"/>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ar" sz="1000">
                <a:solidFill>
                  <a:srgbClr val="274E13"/>
                </a:solidFill>
                <a:latin typeface="Times New Roman"/>
                <a:ea typeface="Times New Roman"/>
                <a:cs typeface="Times New Roman"/>
                <a:sym typeface="Times New Roman"/>
              </a:rPr>
              <a:t>all neck and head tumors except for thyroid)</a:t>
            </a:r>
            <a:endParaRPr b="1" sz="1000">
              <a:solidFill>
                <a:srgbClr val="274E13"/>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1000">
                <a:solidFill>
                  <a:schemeClr val="dk1"/>
                </a:solidFill>
              </a:rPr>
              <a:t>-Distinguish cystic from solid</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-Extent of lesion</a:t>
            </a:r>
            <a:endParaRPr sz="1000">
              <a:solidFill>
                <a:schemeClr val="dk1"/>
              </a:solidFill>
            </a:endParaRPr>
          </a:p>
          <a:p>
            <a:pPr indent="0" lvl="0" marL="0" rtl="0" algn="l">
              <a:lnSpc>
                <a:spcPct val="100000"/>
              </a:lnSpc>
              <a:spcBef>
                <a:spcPts val="0"/>
              </a:spcBef>
              <a:spcAft>
                <a:spcPts val="0"/>
              </a:spcAft>
              <a:buNone/>
            </a:pPr>
            <a:r>
              <a:rPr lang="ar" sz="1000"/>
              <a:t>-Vascularity (with contrast)</a:t>
            </a:r>
            <a:endParaRPr sz="1000"/>
          </a:p>
          <a:p>
            <a:pPr indent="0" lvl="0" marL="0" rtl="0" algn="l">
              <a:lnSpc>
                <a:spcPct val="100000"/>
              </a:lnSpc>
              <a:spcBef>
                <a:spcPts val="0"/>
              </a:spcBef>
              <a:spcAft>
                <a:spcPts val="0"/>
              </a:spcAft>
              <a:buNone/>
            </a:pPr>
            <a:r>
              <a:rPr lang="ar" sz="1000">
                <a:solidFill>
                  <a:schemeClr val="dk1"/>
                </a:solidFill>
              </a:rPr>
              <a:t>-Detection of unknown primary (metastatic)</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-Pathologic node (lucent, &gt;1.5cm, loss of shape)</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-Avoid contrast in thyroid lesions</a:t>
            </a:r>
            <a:endParaRPr sz="1000">
              <a:solidFill>
                <a:schemeClr val="dk1"/>
              </a:solidFill>
            </a:endParaRPr>
          </a:p>
          <a:p>
            <a:pPr indent="0" lvl="0" marL="0" rtl="0" algn="l">
              <a:lnSpc>
                <a:spcPct val="100000"/>
              </a:lnSpc>
              <a:spcBef>
                <a:spcPts val="0"/>
              </a:spcBef>
              <a:spcAft>
                <a:spcPts val="0"/>
              </a:spcAft>
              <a:buNone/>
            </a:pPr>
            <a:r>
              <a:rPr lang="ar" sz="900">
                <a:solidFill>
                  <a:srgbClr val="FF0000"/>
                </a:solidFill>
              </a:rPr>
              <a:t>Take it like this: for thyroid we always start with US. </a:t>
            </a:r>
            <a:r>
              <a:rPr b="1" lang="ar" sz="900">
                <a:solidFill>
                  <a:srgbClr val="FF0000"/>
                </a:solidFill>
              </a:rPr>
              <a:t>MCQs: </a:t>
            </a:r>
            <a:r>
              <a:rPr lang="ar" sz="900">
                <a:solidFill>
                  <a:srgbClr val="FF0000"/>
                </a:solidFill>
              </a:rPr>
              <a:t>WHAT is the imaging of choice for any mass?? IF NOT IN THE THYROID, WE DO CT SCAN WITH CONTRAST</a:t>
            </a:r>
            <a:endParaRPr sz="900">
              <a:solidFill>
                <a:srgbClr val="FF0000"/>
              </a:solidFill>
            </a:endParaRPr>
          </a:p>
          <a:p>
            <a:pPr indent="0" lvl="0" marL="0" rtl="0" algn="l">
              <a:lnSpc>
                <a:spcPct val="100000"/>
              </a:lnSpc>
              <a:spcBef>
                <a:spcPts val="0"/>
              </a:spcBef>
              <a:spcAft>
                <a:spcPts val="0"/>
              </a:spcAft>
              <a:buNone/>
            </a:pPr>
            <a:r>
              <a:rPr lang="ar" sz="900">
                <a:solidFill>
                  <a:srgbClr val="FF0000"/>
                </a:solidFill>
              </a:rPr>
              <a:t>Pic shows a mass in the nasopharynx, how do we confirm it’s a nasopharyngeal carcinoma? </a:t>
            </a:r>
            <a:r>
              <a:rPr b="1" lang="ar" sz="900">
                <a:solidFill>
                  <a:srgbClr val="FF0000"/>
                </a:solidFill>
              </a:rPr>
              <a:t>TAKE a </a:t>
            </a:r>
            <a:r>
              <a:rPr b="1" lang="ar" sz="900">
                <a:solidFill>
                  <a:srgbClr val="FF0000"/>
                </a:solidFill>
              </a:rPr>
              <a:t>BIOPSY</a:t>
            </a:r>
            <a:r>
              <a:rPr b="1" lang="ar" sz="900">
                <a:solidFill>
                  <a:srgbClr val="FF0000"/>
                </a:solidFill>
              </a:rPr>
              <a:t>.</a:t>
            </a:r>
            <a:endParaRPr b="1" sz="900">
              <a:solidFill>
                <a:srgbClr val="FF0000"/>
              </a:solidFill>
            </a:endParaRPr>
          </a:p>
          <a:p>
            <a:pPr indent="0" lvl="0" marL="0" rtl="0" algn="l">
              <a:lnSpc>
                <a:spcPct val="100000"/>
              </a:lnSpc>
              <a:spcBef>
                <a:spcPts val="0"/>
              </a:spcBef>
              <a:spcAft>
                <a:spcPts val="0"/>
              </a:spcAft>
              <a:buNone/>
            </a:pPr>
            <a:r>
              <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00"/>
          </a:p>
        </p:txBody>
      </p:sp>
      <p:pic>
        <p:nvPicPr>
          <p:cNvPr id="109" name="Google Shape;109;p17"/>
          <p:cNvPicPr preferRelativeResize="0"/>
          <p:nvPr/>
        </p:nvPicPr>
        <p:blipFill>
          <a:blip r:embed="rId4">
            <a:alphaModFix/>
          </a:blip>
          <a:stretch>
            <a:fillRect/>
          </a:stretch>
        </p:blipFill>
        <p:spPr>
          <a:xfrm>
            <a:off x="2938650" y="1773225"/>
            <a:ext cx="1655099" cy="1444913"/>
          </a:xfrm>
          <a:prstGeom prst="rect">
            <a:avLst/>
          </a:prstGeom>
          <a:noFill/>
          <a:ln>
            <a:noFill/>
          </a:ln>
        </p:spPr>
      </p:pic>
      <p:pic>
        <p:nvPicPr>
          <p:cNvPr id="110" name="Google Shape;110;p17"/>
          <p:cNvPicPr preferRelativeResize="0"/>
          <p:nvPr/>
        </p:nvPicPr>
        <p:blipFill>
          <a:blip r:embed="rId5">
            <a:alphaModFix/>
          </a:blip>
          <a:stretch>
            <a:fillRect/>
          </a:stretch>
        </p:blipFill>
        <p:spPr>
          <a:xfrm>
            <a:off x="2477125" y="5574900"/>
            <a:ext cx="1117500" cy="1117500"/>
          </a:xfrm>
          <a:prstGeom prst="rect">
            <a:avLst/>
          </a:prstGeom>
          <a:noFill/>
          <a:ln>
            <a:noFill/>
          </a:ln>
        </p:spPr>
      </p:pic>
      <p:sp>
        <p:nvSpPr>
          <p:cNvPr id="111" name="Google Shape;111;p17"/>
          <p:cNvSpPr txBox="1"/>
          <p:nvPr/>
        </p:nvSpPr>
        <p:spPr>
          <a:xfrm>
            <a:off x="35400" y="3867325"/>
            <a:ext cx="4762500" cy="2921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ar" sz="1000"/>
              <a:t>2-</a:t>
            </a:r>
            <a:r>
              <a:rPr b="1" lang="ar" sz="1000">
                <a:latin typeface="Times New Roman"/>
                <a:ea typeface="Times New Roman"/>
                <a:cs typeface="Times New Roman"/>
                <a:sym typeface="Times New Roman"/>
              </a:rPr>
              <a:t>Fine needle aspiration biopsy (FNAB):</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1000">
                <a:solidFill>
                  <a:schemeClr val="dk1"/>
                </a:solidFill>
              </a:rPr>
              <a:t>-Standard of diagnosis.</a:t>
            </a:r>
            <a:r>
              <a:rPr lang="ar" sz="1000">
                <a:solidFill>
                  <a:srgbClr val="38761D"/>
                </a:solidFill>
              </a:rPr>
              <a:t>”After CT”</a:t>
            </a:r>
            <a:r>
              <a:rPr lang="ar" sz="1000">
                <a:solidFill>
                  <a:schemeClr val="dk1"/>
                </a:solidFill>
              </a:rPr>
              <a:t> </a:t>
            </a:r>
            <a:r>
              <a:rPr lang="ar" sz="800">
                <a:solidFill>
                  <a:srgbClr val="999999"/>
                </a:solidFill>
              </a:rPr>
              <a:t>Either done with US or blindly.</a:t>
            </a:r>
            <a:endParaRPr sz="800">
              <a:solidFill>
                <a:srgbClr val="999999"/>
              </a:solidFill>
            </a:endParaRPr>
          </a:p>
          <a:p>
            <a:pPr indent="0" lvl="0" marL="0" rtl="0" algn="l">
              <a:lnSpc>
                <a:spcPct val="100000"/>
              </a:lnSpc>
              <a:spcBef>
                <a:spcPts val="0"/>
              </a:spcBef>
              <a:spcAft>
                <a:spcPts val="0"/>
              </a:spcAft>
              <a:buNone/>
            </a:pPr>
            <a:r>
              <a:rPr lang="ar" sz="1000">
                <a:solidFill>
                  <a:srgbClr val="0070C0"/>
                </a:solidFill>
              </a:rPr>
              <a:t>-</a:t>
            </a:r>
            <a:r>
              <a:rPr lang="ar" sz="1000">
                <a:solidFill>
                  <a:schemeClr val="dk1"/>
                </a:solidFill>
              </a:rPr>
              <a:t> Indications:</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ar" sz="1000">
                <a:solidFill>
                  <a:schemeClr val="dk1"/>
                </a:solidFill>
              </a:rPr>
              <a:t>Any neck mass that is not an obvious abscess</a:t>
            </a:r>
            <a:r>
              <a:rPr lang="ar" sz="1000">
                <a:solidFill>
                  <a:srgbClr val="38761D"/>
                </a:solidFill>
              </a:rPr>
              <a:t> </a:t>
            </a:r>
            <a:r>
              <a:rPr lang="ar" sz="800">
                <a:solidFill>
                  <a:srgbClr val="38761D"/>
                </a:solidFill>
              </a:rPr>
              <a:t>“inflammatory”, going back to the scenario written above, if the patient came back to you with no improvement what would you do? </a:t>
            </a:r>
            <a:r>
              <a:rPr lang="ar" sz="800">
                <a:solidFill>
                  <a:srgbClr val="38761D"/>
                </a:solidFill>
                <a:highlight>
                  <a:srgbClr val="FFFF00"/>
                </a:highlight>
              </a:rPr>
              <a:t>FNAB!!!!</a:t>
            </a:r>
            <a:endParaRPr sz="800">
              <a:solidFill>
                <a:srgbClr val="38761D"/>
              </a:solidFill>
              <a:highlight>
                <a:srgbClr val="FFFF00"/>
              </a:highlight>
            </a:endParaRPr>
          </a:p>
          <a:p>
            <a:pPr indent="-292100" lvl="0" marL="457200" rtl="0" algn="l">
              <a:lnSpc>
                <a:spcPct val="100000"/>
              </a:lnSpc>
              <a:spcBef>
                <a:spcPts val="0"/>
              </a:spcBef>
              <a:spcAft>
                <a:spcPts val="0"/>
              </a:spcAft>
              <a:buClr>
                <a:schemeClr val="dk1"/>
              </a:buClr>
              <a:buSzPts val="1000"/>
              <a:buChar char="●"/>
            </a:pPr>
            <a:r>
              <a:rPr lang="ar" sz="1000">
                <a:solidFill>
                  <a:schemeClr val="dk1"/>
                </a:solidFill>
              </a:rPr>
              <a:t>Persistence after a 2 week course of antibiotics</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-Small gauge needle </a:t>
            </a:r>
            <a:r>
              <a:rPr lang="ar" sz="800">
                <a:solidFill>
                  <a:srgbClr val="999999"/>
                </a:solidFill>
              </a:rPr>
              <a:t>22-24 gauge</a:t>
            </a:r>
            <a:endParaRPr sz="800">
              <a:solidFill>
                <a:srgbClr val="999999"/>
              </a:solidFill>
            </a:endParaRPr>
          </a:p>
          <a:p>
            <a:pPr indent="-292100" lvl="0" marL="457200" rtl="0" algn="l">
              <a:lnSpc>
                <a:spcPct val="100000"/>
              </a:lnSpc>
              <a:spcBef>
                <a:spcPts val="0"/>
              </a:spcBef>
              <a:spcAft>
                <a:spcPts val="0"/>
              </a:spcAft>
              <a:buClr>
                <a:schemeClr val="dk1"/>
              </a:buClr>
              <a:buSzPts val="1000"/>
              <a:buChar char="●"/>
            </a:pPr>
            <a:r>
              <a:rPr lang="ar" sz="1000">
                <a:solidFill>
                  <a:schemeClr val="dk1"/>
                </a:solidFill>
              </a:rPr>
              <a:t>Reduces bleeding</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ar" sz="1000">
                <a:solidFill>
                  <a:schemeClr val="dk1"/>
                </a:solidFill>
              </a:rPr>
              <a:t>Seeding of tumor – not a concern</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-No contraindications </a:t>
            </a:r>
            <a:r>
              <a:rPr lang="ar" sz="800">
                <a:solidFill>
                  <a:srgbClr val="999999"/>
                </a:solidFill>
              </a:rPr>
              <a:t>(</a:t>
            </a:r>
            <a:r>
              <a:rPr lang="ar" sz="800">
                <a:solidFill>
                  <a:srgbClr val="FF0000"/>
                </a:solidFill>
              </a:rPr>
              <a:t>Unless vascular like aneurysm</a:t>
            </a:r>
            <a:r>
              <a:rPr lang="ar" sz="800">
                <a:solidFill>
                  <a:srgbClr val="999999"/>
                </a:solidFill>
              </a:rPr>
              <a:t>,</a:t>
            </a:r>
            <a:r>
              <a:rPr lang="ar" sz="800">
                <a:solidFill>
                  <a:srgbClr val="38761D"/>
                </a:solidFill>
              </a:rPr>
              <a:t> you do CT with contrast and make sure it’s not vascular otherwise hematoma will happen, but if you press it, it will be fine)</a:t>
            </a:r>
            <a:endParaRPr sz="800">
              <a:solidFill>
                <a:srgbClr val="38761D"/>
              </a:solidFill>
            </a:endParaRPr>
          </a:p>
          <a:p>
            <a:pPr indent="0" lvl="0" marL="0" rtl="0" algn="l">
              <a:lnSpc>
                <a:spcPct val="100000"/>
              </a:lnSpc>
              <a:spcBef>
                <a:spcPts val="0"/>
              </a:spcBef>
              <a:spcAft>
                <a:spcPts val="0"/>
              </a:spcAft>
              <a:buNone/>
            </a:pPr>
            <a:r>
              <a:rPr lang="ar" sz="800">
                <a:solidFill>
                  <a:srgbClr val="B7B7B7"/>
                </a:solidFill>
              </a:rPr>
              <a:t>-Proper collection required take multiple samples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-Minimum of 4 separate passes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-Skilled cytopathologist essential</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-On-site review best</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-Takes about 2-5 days to show the results.</a:t>
            </a:r>
            <a:endParaRPr sz="800">
              <a:solidFill>
                <a:srgbClr val="B7B7B7"/>
              </a:solidFill>
            </a:endParaRPr>
          </a:p>
          <a:p>
            <a:pPr indent="0" lvl="0" marL="0" rtl="0" algn="l">
              <a:lnSpc>
                <a:spcPct val="100000"/>
              </a:lnSpc>
              <a:spcBef>
                <a:spcPts val="0"/>
              </a:spcBef>
              <a:spcAft>
                <a:spcPts val="0"/>
              </a:spcAft>
              <a:buClr>
                <a:schemeClr val="dk1"/>
              </a:buClr>
              <a:buSzPts val="1100"/>
              <a:buFont typeface="Arial"/>
              <a:buNone/>
            </a:pPr>
            <a:r>
              <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b="1" sz="1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 name="Shape 115"/>
        <p:cNvGrpSpPr/>
        <p:nvPr/>
      </p:nvGrpSpPr>
      <p:grpSpPr>
        <a:xfrm>
          <a:off x="0" y="0"/>
          <a:ext cx="0" cy="0"/>
          <a:chOff x="0" y="0"/>
          <a:chExt cx="0" cy="0"/>
        </a:xfrm>
      </p:grpSpPr>
      <p:sp>
        <p:nvSpPr>
          <p:cNvPr id="116" name="Google Shape;116;p18"/>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117" name="Google Shape;117;p18"/>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txBox="1"/>
          <p:nvPr/>
        </p:nvSpPr>
        <p:spPr>
          <a:xfrm>
            <a:off x="-42312" y="159996"/>
            <a:ext cx="2347500" cy="182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ar" sz="1000"/>
              <a:t>3- </a:t>
            </a:r>
            <a:r>
              <a:rPr b="1" lang="ar" sz="1000">
                <a:latin typeface="Times New Roman"/>
                <a:ea typeface="Times New Roman"/>
                <a:cs typeface="Times New Roman"/>
                <a:sym typeface="Times New Roman"/>
              </a:rPr>
              <a:t>Magnetic resonance imaging (MRI)</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800">
                <a:solidFill>
                  <a:srgbClr val="999999"/>
                </a:solidFill>
              </a:rPr>
              <a:t>-</a:t>
            </a:r>
            <a:r>
              <a:rPr lang="ar" sz="800">
                <a:solidFill>
                  <a:srgbClr val="38761D"/>
                </a:solidFill>
              </a:rPr>
              <a:t>Similar information as CT But they usually do CT ( faster , cost effective , almost same results) </a:t>
            </a:r>
            <a:r>
              <a:rPr lang="ar" sz="800">
                <a:solidFill>
                  <a:schemeClr val="dk2"/>
                </a:solidFill>
              </a:rPr>
              <a:t>Except in some cases like </a:t>
            </a:r>
            <a:r>
              <a:rPr lang="ar" sz="800">
                <a:solidFill>
                  <a:schemeClr val="dk2"/>
                </a:solidFill>
              </a:rPr>
              <a:t>sinonasal</a:t>
            </a:r>
            <a:r>
              <a:rPr lang="ar" sz="800">
                <a:solidFill>
                  <a:schemeClr val="dk2"/>
                </a:solidFill>
              </a:rPr>
              <a:t> tumors </a:t>
            </a:r>
            <a:endParaRPr sz="800">
              <a:solidFill>
                <a:schemeClr val="dk2"/>
              </a:solidFill>
            </a:endParaRPr>
          </a:p>
          <a:p>
            <a:pPr indent="0" lvl="0" marL="0" rtl="0" algn="l">
              <a:lnSpc>
                <a:spcPct val="100000"/>
              </a:lnSpc>
              <a:spcBef>
                <a:spcPts val="0"/>
              </a:spcBef>
              <a:spcAft>
                <a:spcPts val="0"/>
              </a:spcAft>
              <a:buNone/>
            </a:pPr>
            <a:r>
              <a:rPr lang="ar" sz="800">
                <a:solidFill>
                  <a:srgbClr val="38761D"/>
                </a:solidFill>
              </a:rPr>
              <a:t>-Better for upper neck and skull base</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-Vascular delineation with infusion</a:t>
            </a:r>
            <a:endParaRPr sz="800">
              <a:solidFill>
                <a:srgbClr val="38761D"/>
              </a:solidFill>
            </a:endParaRPr>
          </a:p>
          <a:p>
            <a:pPr indent="0" lvl="0" marL="0" rtl="0" algn="l">
              <a:lnSpc>
                <a:spcPct val="100000"/>
              </a:lnSpc>
              <a:spcBef>
                <a:spcPts val="0"/>
              </a:spcBef>
              <a:spcAft>
                <a:spcPts val="0"/>
              </a:spcAft>
              <a:buNone/>
            </a:pPr>
            <a:r>
              <a:t/>
            </a:r>
            <a:endParaRPr sz="800">
              <a:solidFill>
                <a:srgbClr val="999999"/>
              </a:solidFill>
            </a:endParaRPr>
          </a:p>
          <a:p>
            <a:pPr indent="0" lvl="0" marL="0" rtl="0" algn="l">
              <a:lnSpc>
                <a:spcPct val="100000"/>
              </a:lnSpc>
              <a:spcBef>
                <a:spcPts val="0"/>
              </a:spcBef>
              <a:spcAft>
                <a:spcPts val="0"/>
              </a:spcAft>
              <a:buNone/>
            </a:pPr>
            <a:r>
              <a:rPr b="1" lang="ar" sz="1000"/>
              <a:t>4- </a:t>
            </a:r>
            <a:r>
              <a:rPr b="1" lang="ar" sz="1000">
                <a:latin typeface="Times New Roman"/>
                <a:ea typeface="Times New Roman"/>
                <a:cs typeface="Times New Roman"/>
                <a:sym typeface="Times New Roman"/>
              </a:rPr>
              <a:t>Ultrasonography </a:t>
            </a:r>
            <a:endParaRPr b="1"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800">
                <a:solidFill>
                  <a:srgbClr val="999999"/>
                </a:solidFill>
              </a:rPr>
              <a:t>-</a:t>
            </a:r>
            <a:r>
              <a:rPr lang="ar" sz="800">
                <a:solidFill>
                  <a:srgbClr val="38761D"/>
                </a:solidFill>
              </a:rPr>
              <a:t>Used in thyroid, pregnant lady and children.</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-Less important now with FNAB</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-Describes the nature of a mass Solid versus cystic masses</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Congenital cysts from solid nodes/tumors</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-Noninvasive (pediatric)</a:t>
            </a:r>
            <a:endParaRPr b="1" sz="800">
              <a:solidFill>
                <a:srgbClr val="38761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b="1" sz="1000"/>
          </a:p>
          <a:p>
            <a:pPr indent="0" lvl="0" marL="0" rtl="0" algn="l">
              <a:lnSpc>
                <a:spcPct val="100000"/>
              </a:lnSpc>
              <a:spcBef>
                <a:spcPts val="0"/>
              </a:spcBef>
              <a:spcAft>
                <a:spcPts val="0"/>
              </a:spcAft>
              <a:buClr>
                <a:schemeClr val="dk1"/>
              </a:buClr>
              <a:buSzPts val="1100"/>
              <a:buFont typeface="Arial"/>
              <a:buNone/>
            </a:pPr>
            <a:r>
              <a:t/>
            </a:r>
            <a:endParaRPr b="1" sz="900">
              <a:solidFill>
                <a:srgbClr val="666666"/>
              </a:solidFill>
            </a:endParaRPr>
          </a:p>
          <a:p>
            <a:pPr indent="0" lvl="0" marL="0" rtl="0" algn="l">
              <a:lnSpc>
                <a:spcPct val="100000"/>
              </a:lnSpc>
              <a:spcBef>
                <a:spcPts val="0"/>
              </a:spcBef>
              <a:spcAft>
                <a:spcPts val="0"/>
              </a:spcAft>
              <a:buNone/>
            </a:pPr>
            <a:r>
              <a:t/>
            </a:r>
            <a:endParaRPr b="1" sz="1000"/>
          </a:p>
        </p:txBody>
      </p:sp>
      <p:sp>
        <p:nvSpPr>
          <p:cNvPr id="119" name="Google Shape;119;p18"/>
          <p:cNvSpPr txBox="1"/>
          <p:nvPr/>
        </p:nvSpPr>
        <p:spPr>
          <a:xfrm>
            <a:off x="0" y="1930083"/>
            <a:ext cx="4847100" cy="551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1000"/>
              </a:spcBef>
              <a:spcAft>
                <a:spcPts val="0"/>
              </a:spcAft>
              <a:buNone/>
            </a:pPr>
            <a:r>
              <a:rPr b="1" lang="ar" sz="900">
                <a:solidFill>
                  <a:srgbClr val="666666"/>
                </a:solidFill>
              </a:rPr>
              <a:t>Nodal Mass </a:t>
            </a:r>
            <a:r>
              <a:rPr b="1" lang="ar" sz="900">
                <a:solidFill>
                  <a:srgbClr val="666666"/>
                </a:solidFill>
              </a:rPr>
              <a:t>Work Up</a:t>
            </a:r>
            <a:r>
              <a:rPr b="1" lang="ar" sz="900">
                <a:solidFill>
                  <a:srgbClr val="666666"/>
                </a:solidFill>
              </a:rPr>
              <a:t> in the Adult:</a:t>
            </a:r>
            <a:endParaRPr b="1" sz="900">
              <a:solidFill>
                <a:srgbClr val="666666"/>
              </a:solidFill>
            </a:endParaRPr>
          </a:p>
          <a:p>
            <a:pPr indent="0" lvl="0" marL="0" rtl="0" algn="l">
              <a:lnSpc>
                <a:spcPct val="100000"/>
              </a:lnSpc>
              <a:spcBef>
                <a:spcPts val="0"/>
              </a:spcBef>
              <a:spcAft>
                <a:spcPts val="0"/>
              </a:spcAft>
              <a:buNone/>
            </a:pPr>
            <a:r>
              <a:rPr lang="ar" sz="800">
                <a:solidFill>
                  <a:srgbClr val="999999"/>
                </a:solidFill>
              </a:rPr>
              <a:t>-</a:t>
            </a:r>
            <a:r>
              <a:rPr lang="ar" sz="800">
                <a:solidFill>
                  <a:srgbClr val="38761D"/>
                </a:solidFill>
              </a:rPr>
              <a:t>If you have a neck mass and the CT scan confirms it’s multiple lymph node 3-4 cm, what’s the next step to confirm the diagnosis? Do FNAB to determine the etiology -&gt; FNA showed SCC, what would you do after? You need to know the source so -&gt; do proper examination to the oral cavity, nasopharynx and hypopharynx -&gt; CT chest &amp; abdomen (most of the times you find the primary In the head and neck area so either you do specific imaging for the head and neck area or you examine the pt under GA in the OR (Panendoscopy) to look for the source of the dis.</a:t>
            </a:r>
            <a:endParaRPr sz="800">
              <a:solidFill>
                <a:srgbClr val="38761D"/>
              </a:solidFill>
            </a:endParaRPr>
          </a:p>
          <a:p>
            <a:pPr indent="0" lvl="0" marL="0" rtl="0" algn="l">
              <a:lnSpc>
                <a:spcPct val="100000"/>
              </a:lnSpc>
              <a:spcBef>
                <a:spcPts val="0"/>
              </a:spcBef>
              <a:spcAft>
                <a:spcPts val="0"/>
              </a:spcAft>
              <a:buNone/>
            </a:pPr>
            <a:r>
              <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highlight>
                  <a:srgbClr val="FFFFFF"/>
                </a:highlight>
              </a:rPr>
              <a:t>-Any solid asymmetric mass MUST be considered a metastatic neoplastic lesion until proven otherwise</a:t>
            </a:r>
            <a:endParaRPr sz="800">
              <a:solidFill>
                <a:srgbClr val="38761D"/>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-Asymptomatic cervical mass – 12% of cancer</a:t>
            </a:r>
            <a:endParaRPr sz="800">
              <a:solidFill>
                <a:srgbClr val="38761D"/>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- 80% of these are SCCa</a:t>
            </a:r>
            <a:endParaRPr sz="800">
              <a:solidFill>
                <a:srgbClr val="38761D"/>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-There are symptoms which tell you that you’re dealing with neoplasm like: Ipsilateral otalgia with</a:t>
            </a:r>
            <a:br>
              <a:rPr lang="ar" sz="800">
                <a:solidFill>
                  <a:srgbClr val="38761D"/>
                </a:solidFill>
                <a:highlight>
                  <a:srgbClr val="FFFFFF"/>
                </a:highlight>
              </a:rPr>
            </a:br>
            <a:r>
              <a:rPr lang="ar" sz="800">
                <a:solidFill>
                  <a:srgbClr val="38761D"/>
                </a:solidFill>
                <a:highlight>
                  <a:srgbClr val="FFFFFF"/>
                </a:highlight>
              </a:rPr>
              <a:t>normal otoscopy – direct attention to tonsil, tongue base, supraglottis and hypopharynx</a:t>
            </a:r>
            <a:endParaRPr sz="800">
              <a:solidFill>
                <a:srgbClr val="38761D"/>
              </a:solidFill>
              <a:highlight>
                <a:srgbClr val="FFFFFF"/>
              </a:highlight>
            </a:endParaRPr>
          </a:p>
          <a:p>
            <a:pPr indent="0" lvl="0" marL="0" rtl="0" algn="l">
              <a:lnSpc>
                <a:spcPct val="100000"/>
              </a:lnSpc>
              <a:spcBef>
                <a:spcPts val="0"/>
              </a:spcBef>
              <a:spcAft>
                <a:spcPts val="0"/>
              </a:spcAft>
              <a:buNone/>
            </a:pPr>
            <a:r>
              <a:rPr lang="ar" sz="800">
                <a:solidFill>
                  <a:srgbClr val="38761D"/>
                </a:solidFill>
                <a:highlight>
                  <a:srgbClr val="FFFFFF"/>
                </a:highlight>
              </a:rPr>
              <a:t>-Unilateral serous otitis – direct examination of nasopharynx</a:t>
            </a:r>
            <a:endParaRPr sz="800">
              <a:solidFill>
                <a:srgbClr val="38761D"/>
              </a:solidFill>
              <a:highlight>
                <a:srgbClr val="FFFFFF"/>
              </a:highlight>
            </a:endParaRPr>
          </a:p>
          <a:p>
            <a:pPr indent="0" lvl="0" marL="0" rtl="0" algn="l">
              <a:lnSpc>
                <a:spcPct val="100000"/>
              </a:lnSpc>
              <a:spcBef>
                <a:spcPts val="0"/>
              </a:spcBef>
              <a:spcAft>
                <a:spcPts val="0"/>
              </a:spcAft>
              <a:buNone/>
            </a:pPr>
            <a:r>
              <a:t/>
            </a:r>
            <a:endParaRPr sz="800">
              <a:solidFill>
                <a:srgbClr val="999999"/>
              </a:solidFill>
            </a:endParaRPr>
          </a:p>
          <a:p>
            <a:pPr indent="0" lvl="0" marL="0" rtl="0" algn="l">
              <a:lnSpc>
                <a:spcPct val="100000"/>
              </a:lnSpc>
              <a:spcBef>
                <a:spcPts val="0"/>
              </a:spcBef>
              <a:spcAft>
                <a:spcPts val="0"/>
              </a:spcAft>
              <a:buNone/>
            </a:pPr>
            <a:r>
              <a:rPr b="1" lang="ar" sz="900">
                <a:solidFill>
                  <a:srgbClr val="666666"/>
                </a:solidFill>
              </a:rPr>
              <a:t>1. Panendoscopy with Directed Biopsy: </a:t>
            </a:r>
            <a:endParaRPr b="1" sz="900">
              <a:solidFill>
                <a:srgbClr val="666666"/>
              </a:solidFill>
            </a:endParaRPr>
          </a:p>
          <a:p>
            <a:pPr indent="0" lvl="0" marL="0" rtl="0" algn="l">
              <a:lnSpc>
                <a:spcPct val="100000"/>
              </a:lnSpc>
              <a:spcBef>
                <a:spcPts val="0"/>
              </a:spcBef>
              <a:spcAft>
                <a:spcPts val="0"/>
              </a:spcAft>
              <a:buNone/>
            </a:pPr>
            <a:r>
              <a:rPr lang="ar" sz="800">
                <a:solidFill>
                  <a:srgbClr val="999999"/>
                </a:solidFill>
                <a:highlight>
                  <a:srgbClr val="FFFFFF"/>
                </a:highlight>
              </a:rPr>
              <a:t>Let’s say FNA showed SCC -&gt; do CT -&gt; then do </a:t>
            </a:r>
            <a:r>
              <a:rPr lang="ar" sz="800">
                <a:solidFill>
                  <a:srgbClr val="999999"/>
                </a:solidFill>
                <a:highlight>
                  <a:srgbClr val="FFFFFF"/>
                </a:highlight>
              </a:rPr>
              <a:t>panendoscopy</a:t>
            </a:r>
            <a:r>
              <a:rPr lang="ar" sz="800">
                <a:solidFill>
                  <a:srgbClr val="999999"/>
                </a:solidFill>
                <a:highlight>
                  <a:srgbClr val="FFFFFF"/>
                </a:highlight>
              </a:rPr>
              <a:t> which means: take pt to OR and do inspection under GA for the naso/oro/hypopharynx and esophagus -&gt; if u see suspicious area take biopsy to look for the primary cause.</a:t>
            </a:r>
            <a:endParaRPr sz="800">
              <a:solidFill>
                <a:srgbClr val="999999"/>
              </a:solidFill>
              <a:highlight>
                <a:srgbClr val="FFFFFF"/>
              </a:highlight>
            </a:endParaRPr>
          </a:p>
          <a:p>
            <a:pPr indent="0" lvl="0" marL="0" rtl="0" algn="l">
              <a:lnSpc>
                <a:spcPct val="100000"/>
              </a:lnSpc>
              <a:spcBef>
                <a:spcPts val="0"/>
              </a:spcBef>
              <a:spcAft>
                <a:spcPts val="0"/>
              </a:spcAft>
              <a:buNone/>
            </a:pPr>
            <a:r>
              <a:rPr lang="ar" sz="800">
                <a:solidFill>
                  <a:srgbClr val="999999"/>
                </a:solidFill>
                <a:highlight>
                  <a:srgbClr val="FFFFFF"/>
                </a:highlight>
              </a:rPr>
              <a:t>-FNAB positive with no primary on repeat exam. FNAB equivocal/negative in high risk patient</a:t>
            </a:r>
            <a:endParaRPr sz="800">
              <a:solidFill>
                <a:srgbClr val="999999"/>
              </a:solidFill>
              <a:highlight>
                <a:srgbClr val="FFFFFF"/>
              </a:highlight>
            </a:endParaRPr>
          </a:p>
          <a:p>
            <a:pPr indent="0" lvl="0" marL="0" rtl="0" algn="l">
              <a:lnSpc>
                <a:spcPct val="100000"/>
              </a:lnSpc>
              <a:spcBef>
                <a:spcPts val="0"/>
              </a:spcBef>
              <a:spcAft>
                <a:spcPts val="0"/>
              </a:spcAft>
              <a:buNone/>
            </a:pPr>
            <a:r>
              <a:rPr lang="ar" sz="800">
                <a:solidFill>
                  <a:srgbClr val="999999"/>
                </a:solidFill>
                <a:highlight>
                  <a:srgbClr val="FFFFFF"/>
                </a:highlight>
              </a:rPr>
              <a:t>-All suspicious mucosal lesions</a:t>
            </a:r>
            <a:endParaRPr sz="800">
              <a:solidFill>
                <a:srgbClr val="999999"/>
              </a:solidFill>
              <a:highlight>
                <a:srgbClr val="FFFFFF"/>
              </a:highlight>
            </a:endParaRPr>
          </a:p>
          <a:p>
            <a:pPr indent="0" lvl="0" marL="0" rtl="0" algn="l">
              <a:lnSpc>
                <a:spcPct val="100000"/>
              </a:lnSpc>
              <a:spcBef>
                <a:spcPts val="0"/>
              </a:spcBef>
              <a:spcAft>
                <a:spcPts val="0"/>
              </a:spcAft>
              <a:buNone/>
            </a:pPr>
            <a:r>
              <a:rPr lang="ar" sz="800">
                <a:solidFill>
                  <a:srgbClr val="999999"/>
                </a:solidFill>
                <a:highlight>
                  <a:srgbClr val="FFFFFF"/>
                </a:highlight>
              </a:rPr>
              <a:t>-Areas of concern on CT/MRI</a:t>
            </a:r>
            <a:endParaRPr sz="800">
              <a:solidFill>
                <a:srgbClr val="999999"/>
              </a:solidFill>
              <a:highlight>
                <a:srgbClr val="FFFFFF"/>
              </a:highlight>
            </a:endParaRPr>
          </a:p>
          <a:p>
            <a:pPr indent="0" lvl="0" marL="0" rtl="0" algn="l">
              <a:lnSpc>
                <a:spcPct val="100000"/>
              </a:lnSpc>
              <a:spcBef>
                <a:spcPts val="0"/>
              </a:spcBef>
              <a:spcAft>
                <a:spcPts val="0"/>
              </a:spcAft>
              <a:buNone/>
            </a:pPr>
            <a:r>
              <a:rPr lang="ar" sz="800">
                <a:solidFill>
                  <a:srgbClr val="999999"/>
                </a:solidFill>
                <a:highlight>
                  <a:srgbClr val="FFFFFF"/>
                </a:highlight>
              </a:rPr>
              <a:t>-None observed – nasopharynx, tonsil (ipsilateral tonsillectomy for jugulodigastric nodes), base of tongue and piriforms</a:t>
            </a:r>
            <a:endParaRPr sz="800">
              <a:solidFill>
                <a:srgbClr val="999999"/>
              </a:solidFill>
              <a:highlight>
                <a:srgbClr val="FFFFFF"/>
              </a:highlight>
            </a:endParaRPr>
          </a:p>
          <a:p>
            <a:pPr indent="0" lvl="0" marL="0" rtl="0" algn="l">
              <a:lnSpc>
                <a:spcPct val="100000"/>
              </a:lnSpc>
              <a:spcBef>
                <a:spcPts val="0"/>
              </a:spcBef>
              <a:spcAft>
                <a:spcPts val="0"/>
              </a:spcAft>
              <a:buNone/>
            </a:pPr>
            <a:r>
              <a:rPr lang="ar" sz="800">
                <a:solidFill>
                  <a:srgbClr val="999999"/>
                </a:solidFill>
                <a:highlight>
                  <a:srgbClr val="FFFFFF"/>
                </a:highlight>
              </a:rPr>
              <a:t>-Synchronous primaries (10 to 20%)</a:t>
            </a:r>
            <a:endParaRPr sz="800">
              <a:solidFill>
                <a:srgbClr val="999999"/>
              </a:solidFill>
              <a:highlight>
                <a:srgbClr val="FFFFFF"/>
              </a:highlight>
            </a:endParaRPr>
          </a:p>
          <a:p>
            <a:pPr indent="0" lvl="0" marL="0" rtl="0" algn="l">
              <a:lnSpc>
                <a:spcPct val="100000"/>
              </a:lnSpc>
              <a:spcBef>
                <a:spcPts val="0"/>
              </a:spcBef>
              <a:spcAft>
                <a:spcPts val="0"/>
              </a:spcAft>
              <a:buNone/>
            </a:pPr>
            <a:r>
              <a:rPr lang="ar" sz="800">
                <a:solidFill>
                  <a:srgbClr val="999999"/>
                </a:solidFill>
                <a:highlight>
                  <a:srgbClr val="FFFFFF"/>
                </a:highlight>
              </a:rPr>
              <a:t>-Unknown primary</a:t>
            </a:r>
            <a:endParaRPr sz="800">
              <a:solidFill>
                <a:srgbClr val="999999"/>
              </a:solidFill>
              <a:highlight>
                <a:srgbClr val="FFFFFF"/>
              </a:highlight>
            </a:endParaRPr>
          </a:p>
          <a:p>
            <a:pPr indent="0" lvl="0" marL="0" rtl="0" algn="l">
              <a:lnSpc>
                <a:spcPct val="100000"/>
              </a:lnSpc>
              <a:spcBef>
                <a:spcPts val="0"/>
              </a:spcBef>
              <a:spcAft>
                <a:spcPts val="0"/>
              </a:spcAft>
              <a:buNone/>
            </a:pPr>
            <a:r>
              <a:rPr lang="ar" sz="800">
                <a:solidFill>
                  <a:srgbClr val="999999"/>
                </a:solidFill>
                <a:highlight>
                  <a:srgbClr val="FFFFFF"/>
                </a:highlight>
              </a:rPr>
              <a:t>-Detected primary in 40%</a:t>
            </a:r>
            <a:endParaRPr sz="800">
              <a:solidFill>
                <a:srgbClr val="999999"/>
              </a:solidFill>
              <a:highlight>
                <a:srgbClr val="FFFFFF"/>
              </a:highlight>
            </a:endParaRPr>
          </a:p>
          <a:p>
            <a:pPr indent="0" lvl="0" marL="0" rtl="0" algn="l">
              <a:lnSpc>
                <a:spcPct val="100000"/>
              </a:lnSpc>
              <a:spcBef>
                <a:spcPts val="0"/>
              </a:spcBef>
              <a:spcAft>
                <a:spcPts val="0"/>
              </a:spcAft>
              <a:buNone/>
            </a:pPr>
            <a:r>
              <a:rPr lang="ar" sz="800">
                <a:solidFill>
                  <a:srgbClr val="999999"/>
                </a:solidFill>
                <a:highlight>
                  <a:srgbClr val="FFFFFF"/>
                </a:highlight>
              </a:rPr>
              <a:t>-Without suggestive findings on CT or panendoscopy yield dropped to 20%</a:t>
            </a:r>
            <a:endParaRPr sz="800">
              <a:solidFill>
                <a:srgbClr val="999999"/>
              </a:solidFill>
              <a:highlight>
                <a:srgbClr val="FFFFFF"/>
              </a:highlight>
            </a:endParaRPr>
          </a:p>
          <a:p>
            <a:pPr indent="0" lvl="0" marL="0" rtl="0" algn="l">
              <a:lnSpc>
                <a:spcPct val="100000"/>
              </a:lnSpc>
              <a:spcBef>
                <a:spcPts val="0"/>
              </a:spcBef>
              <a:spcAft>
                <a:spcPts val="0"/>
              </a:spcAft>
              <a:buNone/>
            </a:pPr>
            <a:r>
              <a:rPr lang="ar" sz="800">
                <a:solidFill>
                  <a:srgbClr val="999999"/>
                </a:solidFill>
                <a:highlight>
                  <a:srgbClr val="FFFFFF"/>
                </a:highlight>
              </a:rPr>
              <a:t>-Tonsillar fossa in 80%</a:t>
            </a:r>
            <a:br>
              <a:rPr lang="ar" sz="800">
                <a:solidFill>
                  <a:srgbClr val="999999"/>
                </a:solidFill>
                <a:highlight>
                  <a:srgbClr val="FFFFFF"/>
                </a:highlight>
              </a:rPr>
            </a:br>
            <a:r>
              <a:rPr lang="ar" sz="800">
                <a:solidFill>
                  <a:srgbClr val="999999"/>
                </a:solidFill>
                <a:highlight>
                  <a:srgbClr val="FFFFFF"/>
                </a:highlight>
              </a:rPr>
              <a:t>If you have a lymph node with FNA (+) FOR SCC -&gt; you checked the tonsils and found it’s SCC what does that indicate? </a:t>
            </a:r>
            <a:r>
              <a:rPr b="1" lang="ar" sz="800">
                <a:solidFill>
                  <a:srgbClr val="999999"/>
                </a:solidFill>
                <a:highlight>
                  <a:srgbClr val="FFFFFF"/>
                </a:highlight>
              </a:rPr>
              <a:t>Tumor in the tonsil with metastatic lymph node.</a:t>
            </a:r>
            <a:endParaRPr b="1" sz="800">
              <a:solidFill>
                <a:srgbClr val="999999"/>
              </a:solidFill>
            </a:endParaRPr>
          </a:p>
          <a:p>
            <a:pPr indent="0" lvl="0" marL="0" rtl="0" algn="l">
              <a:lnSpc>
                <a:spcPct val="100000"/>
              </a:lnSpc>
              <a:spcBef>
                <a:spcPts val="0"/>
              </a:spcBef>
              <a:spcAft>
                <a:spcPts val="0"/>
              </a:spcAft>
              <a:buNone/>
            </a:pPr>
            <a:r>
              <a:rPr b="1" lang="ar" sz="900">
                <a:solidFill>
                  <a:srgbClr val="666666"/>
                </a:solidFill>
              </a:rPr>
              <a:t>2. Open excisional biopsy:</a:t>
            </a:r>
            <a:endParaRPr b="1" sz="900">
              <a:solidFill>
                <a:srgbClr val="666666"/>
              </a:solidFill>
            </a:endParaRPr>
          </a:p>
          <a:p>
            <a:pPr indent="-279400" lvl="0" marL="457200" rtl="0" algn="l">
              <a:lnSpc>
                <a:spcPct val="100000"/>
              </a:lnSpc>
              <a:spcBef>
                <a:spcPts val="0"/>
              </a:spcBef>
              <a:spcAft>
                <a:spcPts val="0"/>
              </a:spcAft>
              <a:buClr>
                <a:srgbClr val="999999"/>
              </a:buClr>
              <a:buSzPts val="800"/>
              <a:buChar char="●"/>
            </a:pPr>
            <a:r>
              <a:rPr lang="ar" sz="800">
                <a:solidFill>
                  <a:srgbClr val="999999"/>
                </a:solidFill>
                <a:highlight>
                  <a:srgbClr val="FFFFFF"/>
                </a:highlight>
              </a:rPr>
              <a:t>Only if complete workup negative. CT (-), FNA (-), panendo (-) -&gt; Go for open biopsy + If PNAB shows Lymphoma.</a:t>
            </a:r>
            <a:endParaRPr sz="800">
              <a:solidFill>
                <a:srgbClr val="999999"/>
              </a:solidFill>
              <a:highlight>
                <a:srgbClr val="FFFFFF"/>
              </a:highlight>
            </a:endParaRPr>
          </a:p>
          <a:p>
            <a:pPr indent="-279400" lvl="0" marL="457200" rtl="0" algn="l">
              <a:lnSpc>
                <a:spcPct val="100000"/>
              </a:lnSpc>
              <a:spcBef>
                <a:spcPts val="0"/>
              </a:spcBef>
              <a:spcAft>
                <a:spcPts val="0"/>
              </a:spcAft>
              <a:buClr>
                <a:srgbClr val="999999"/>
              </a:buClr>
              <a:buSzPts val="800"/>
              <a:buChar char="●"/>
            </a:pPr>
            <a:r>
              <a:rPr lang="ar" sz="800">
                <a:solidFill>
                  <a:srgbClr val="999999"/>
                </a:solidFill>
                <a:highlight>
                  <a:srgbClr val="FFFFFF"/>
                </a:highlight>
              </a:rPr>
              <a:t>Occurs in ~5% of patients</a:t>
            </a:r>
            <a:endParaRPr sz="800">
              <a:solidFill>
                <a:srgbClr val="999999"/>
              </a:solidFill>
              <a:highlight>
                <a:srgbClr val="FFFFFF"/>
              </a:highlight>
            </a:endParaRPr>
          </a:p>
          <a:p>
            <a:pPr indent="-279400" lvl="0" marL="457200" rtl="0" algn="l">
              <a:lnSpc>
                <a:spcPct val="100000"/>
              </a:lnSpc>
              <a:spcBef>
                <a:spcPts val="0"/>
              </a:spcBef>
              <a:spcAft>
                <a:spcPts val="0"/>
              </a:spcAft>
              <a:buClr>
                <a:srgbClr val="999999"/>
              </a:buClr>
              <a:buSzPts val="800"/>
              <a:buChar char="●"/>
            </a:pPr>
            <a:r>
              <a:rPr lang="ar" sz="800">
                <a:solidFill>
                  <a:srgbClr val="999999"/>
                </a:solidFill>
                <a:highlight>
                  <a:srgbClr val="FFFFFF"/>
                </a:highlight>
              </a:rPr>
              <a:t>Be prepared for a complete neck dissection</a:t>
            </a:r>
            <a:endParaRPr sz="800">
              <a:solidFill>
                <a:srgbClr val="999999"/>
              </a:solidFill>
              <a:highlight>
                <a:srgbClr val="FFFFFF"/>
              </a:highlight>
            </a:endParaRPr>
          </a:p>
          <a:p>
            <a:pPr indent="-279400" lvl="0" marL="457200" rtl="0" algn="l">
              <a:lnSpc>
                <a:spcPct val="100000"/>
              </a:lnSpc>
              <a:spcBef>
                <a:spcPts val="0"/>
              </a:spcBef>
              <a:spcAft>
                <a:spcPts val="0"/>
              </a:spcAft>
              <a:buClr>
                <a:srgbClr val="999999"/>
              </a:buClr>
              <a:buSzPts val="800"/>
              <a:buChar char="●"/>
            </a:pPr>
            <a:r>
              <a:rPr lang="ar" sz="800">
                <a:solidFill>
                  <a:srgbClr val="999999"/>
                </a:solidFill>
                <a:highlight>
                  <a:srgbClr val="FFFFFF"/>
                </a:highlight>
              </a:rPr>
              <a:t>Frozen section results (complete node excision):</a:t>
            </a:r>
            <a:endParaRPr sz="800">
              <a:solidFill>
                <a:srgbClr val="999999"/>
              </a:solidFill>
              <a:highlight>
                <a:srgbClr val="FFFFFF"/>
              </a:highlight>
            </a:endParaRPr>
          </a:p>
          <a:p>
            <a:pPr indent="-228600" lvl="1" marL="914400" rtl="0" algn="l">
              <a:lnSpc>
                <a:spcPct val="100000"/>
              </a:lnSpc>
              <a:spcBef>
                <a:spcPts val="0"/>
              </a:spcBef>
              <a:spcAft>
                <a:spcPts val="0"/>
              </a:spcAft>
              <a:buClr>
                <a:srgbClr val="999999"/>
              </a:buClr>
              <a:buSzPts val="800"/>
              <a:buNone/>
            </a:pPr>
            <a:r>
              <a:rPr lang="ar" sz="800">
                <a:solidFill>
                  <a:srgbClr val="999999"/>
                </a:solidFill>
                <a:highlight>
                  <a:srgbClr val="FFFFFF"/>
                </a:highlight>
              </a:rPr>
              <a:t>-  Inflammatory or granulomatous (ex: TB) – culture</a:t>
            </a:r>
            <a:endParaRPr sz="800">
              <a:solidFill>
                <a:srgbClr val="999999"/>
              </a:solidFill>
              <a:highlight>
                <a:srgbClr val="FFFFFF"/>
              </a:highlight>
            </a:endParaRPr>
          </a:p>
          <a:p>
            <a:pPr indent="-228600" lvl="1" marL="914400" rtl="0" algn="l">
              <a:lnSpc>
                <a:spcPct val="100000"/>
              </a:lnSpc>
              <a:spcBef>
                <a:spcPts val="0"/>
              </a:spcBef>
              <a:spcAft>
                <a:spcPts val="0"/>
              </a:spcAft>
              <a:buClr>
                <a:srgbClr val="999999"/>
              </a:buClr>
              <a:buSzPts val="800"/>
              <a:buNone/>
            </a:pPr>
            <a:r>
              <a:rPr lang="ar" sz="800">
                <a:solidFill>
                  <a:srgbClr val="999999"/>
                </a:solidFill>
                <a:highlight>
                  <a:srgbClr val="FFFFFF"/>
                </a:highlight>
              </a:rPr>
              <a:t>-  Lymphoma or adenocarcinoma – close wound.</a:t>
            </a:r>
            <a:endParaRPr b="1" sz="600">
              <a:solidFill>
                <a:srgbClr val="999999"/>
              </a:solidFill>
            </a:endParaRPr>
          </a:p>
        </p:txBody>
      </p:sp>
      <p:sp>
        <p:nvSpPr>
          <p:cNvPr id="120" name="Google Shape;120;p18"/>
          <p:cNvSpPr txBox="1"/>
          <p:nvPr/>
        </p:nvSpPr>
        <p:spPr>
          <a:xfrm>
            <a:off x="2524800" y="159989"/>
            <a:ext cx="2280000" cy="14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900">
                <a:solidFill>
                  <a:srgbClr val="666666"/>
                </a:solidFill>
              </a:rPr>
              <a:t>5. </a:t>
            </a:r>
            <a:r>
              <a:rPr b="1" lang="ar" sz="900">
                <a:solidFill>
                  <a:srgbClr val="666666"/>
                </a:solidFill>
              </a:rPr>
              <a:t>Radionucleo ide scanning: </a:t>
            </a:r>
            <a:endParaRPr b="1" sz="900">
              <a:solidFill>
                <a:srgbClr val="666666"/>
              </a:solidFill>
            </a:endParaRPr>
          </a:p>
          <a:p>
            <a:pPr indent="0" lvl="0" marL="0" rtl="0" algn="l">
              <a:spcBef>
                <a:spcPts val="0"/>
              </a:spcBef>
              <a:spcAft>
                <a:spcPts val="0"/>
              </a:spcAft>
              <a:buClr>
                <a:schemeClr val="dk1"/>
              </a:buClr>
              <a:buSzPts val="1100"/>
              <a:buFont typeface="Arial"/>
              <a:buNone/>
            </a:pPr>
            <a:r>
              <a:rPr lang="ar" sz="800">
                <a:solidFill>
                  <a:srgbClr val="999999"/>
                </a:solidFill>
              </a:rPr>
              <a:t>-Salivary and thyroid masses</a:t>
            </a:r>
            <a:endParaRPr sz="800">
              <a:solidFill>
                <a:srgbClr val="999999"/>
              </a:solidFill>
            </a:endParaRPr>
          </a:p>
          <a:p>
            <a:pPr indent="0" lvl="0" marL="0" rtl="0" algn="l">
              <a:spcBef>
                <a:spcPts val="0"/>
              </a:spcBef>
              <a:spcAft>
                <a:spcPts val="0"/>
              </a:spcAft>
              <a:buClr>
                <a:schemeClr val="dk1"/>
              </a:buClr>
              <a:buSzPts val="1100"/>
              <a:buFont typeface="Arial"/>
              <a:buNone/>
            </a:pPr>
            <a:r>
              <a:rPr lang="ar" sz="800">
                <a:solidFill>
                  <a:srgbClr val="999999"/>
                </a:solidFill>
              </a:rPr>
              <a:t>-Location – glandular versus extra-glandular</a:t>
            </a:r>
            <a:endParaRPr sz="800">
              <a:solidFill>
                <a:srgbClr val="999999"/>
              </a:solidFill>
            </a:endParaRPr>
          </a:p>
          <a:p>
            <a:pPr indent="0" lvl="0" marL="0" rtl="0" algn="l">
              <a:spcBef>
                <a:spcPts val="0"/>
              </a:spcBef>
              <a:spcAft>
                <a:spcPts val="0"/>
              </a:spcAft>
              <a:buClr>
                <a:schemeClr val="dk1"/>
              </a:buClr>
              <a:buSzPts val="1100"/>
              <a:buFont typeface="Arial"/>
              <a:buNone/>
            </a:pPr>
            <a:r>
              <a:rPr lang="ar" sz="800">
                <a:solidFill>
                  <a:srgbClr val="999999"/>
                </a:solidFill>
              </a:rPr>
              <a:t>-Functional information</a:t>
            </a:r>
            <a:endParaRPr sz="800">
              <a:solidFill>
                <a:srgbClr val="999999"/>
              </a:solidFill>
            </a:endParaRPr>
          </a:p>
          <a:p>
            <a:pPr indent="0" lvl="0" marL="0" rtl="0" algn="l">
              <a:spcBef>
                <a:spcPts val="0"/>
              </a:spcBef>
              <a:spcAft>
                <a:spcPts val="0"/>
              </a:spcAft>
              <a:buClr>
                <a:schemeClr val="dk1"/>
              </a:buClr>
              <a:buSzPts val="1100"/>
              <a:buFont typeface="Arial"/>
              <a:buNone/>
            </a:pPr>
            <a:r>
              <a:rPr lang="ar" sz="800">
                <a:solidFill>
                  <a:srgbClr val="999999"/>
                </a:solidFill>
              </a:rPr>
              <a:t>-FNAB now preferred for for thyroid nodules</a:t>
            </a:r>
            <a:endParaRPr sz="800">
              <a:solidFill>
                <a:srgbClr val="999999"/>
              </a:solidFill>
            </a:endParaRPr>
          </a:p>
          <a:p>
            <a:pPr indent="0" lvl="0" marL="0" rtl="0" algn="l">
              <a:spcBef>
                <a:spcPts val="0"/>
              </a:spcBef>
              <a:spcAft>
                <a:spcPts val="0"/>
              </a:spcAft>
              <a:buClr>
                <a:schemeClr val="dk1"/>
              </a:buClr>
              <a:buSzPts val="1100"/>
              <a:buFont typeface="Arial"/>
              <a:buNone/>
            </a:pPr>
            <a:r>
              <a:rPr lang="ar" sz="800">
                <a:solidFill>
                  <a:srgbClr val="999999"/>
                </a:solidFill>
              </a:rPr>
              <a:t>-Solitary nodules</a:t>
            </a:r>
            <a:endParaRPr sz="800">
              <a:solidFill>
                <a:srgbClr val="999999"/>
              </a:solidFill>
            </a:endParaRPr>
          </a:p>
          <a:p>
            <a:pPr indent="0" lvl="0" marL="0" rtl="0" algn="l">
              <a:spcBef>
                <a:spcPts val="0"/>
              </a:spcBef>
              <a:spcAft>
                <a:spcPts val="0"/>
              </a:spcAft>
              <a:buClr>
                <a:schemeClr val="dk1"/>
              </a:buClr>
              <a:buSzPts val="1100"/>
              <a:buFont typeface="Arial"/>
              <a:buNone/>
            </a:pPr>
            <a:r>
              <a:rPr lang="ar" sz="800">
                <a:solidFill>
                  <a:srgbClr val="999999"/>
                </a:solidFill>
              </a:rPr>
              <a:t>-Multinodular goiter with new increasing nodule</a:t>
            </a:r>
            <a:endParaRPr sz="800">
              <a:solidFill>
                <a:srgbClr val="999999"/>
              </a:solidFill>
            </a:endParaRPr>
          </a:p>
          <a:p>
            <a:pPr indent="0" lvl="0" marL="0" rtl="0" algn="l">
              <a:spcBef>
                <a:spcPts val="0"/>
              </a:spcBef>
              <a:spcAft>
                <a:spcPts val="0"/>
              </a:spcAft>
              <a:buClr>
                <a:schemeClr val="dk1"/>
              </a:buClr>
              <a:buSzPts val="1100"/>
              <a:buFont typeface="Arial"/>
              <a:buNone/>
            </a:pPr>
            <a:r>
              <a:rPr lang="ar" sz="800">
                <a:solidFill>
                  <a:srgbClr val="999999"/>
                </a:solidFill>
              </a:rPr>
              <a:t>-Hashimoto’s with new nodule</a:t>
            </a:r>
            <a:endParaRPr sz="800">
              <a:solidFill>
                <a:srgbClr val="999999"/>
              </a:solidFill>
            </a:endParaRPr>
          </a:p>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4" name="Shape 124"/>
        <p:cNvGrpSpPr/>
        <p:nvPr/>
      </p:nvGrpSpPr>
      <p:grpSpPr>
        <a:xfrm>
          <a:off x="0" y="0"/>
          <a:ext cx="0" cy="0"/>
          <a:chOff x="0" y="0"/>
          <a:chExt cx="0" cy="0"/>
        </a:xfrm>
      </p:grpSpPr>
      <p:sp>
        <p:nvSpPr>
          <p:cNvPr id="125" name="Google Shape;125;p19"/>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126" name="Google Shape;126;p19"/>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27" name="Google Shape;127;p19"/>
          <p:cNvPicPr preferRelativeResize="0"/>
          <p:nvPr/>
        </p:nvPicPr>
        <p:blipFill>
          <a:blip r:embed="rId4">
            <a:alphaModFix/>
          </a:blip>
          <a:stretch>
            <a:fillRect/>
          </a:stretch>
        </p:blipFill>
        <p:spPr>
          <a:xfrm>
            <a:off x="2079000" y="0"/>
            <a:ext cx="2668349" cy="1531305"/>
          </a:xfrm>
          <a:prstGeom prst="rect">
            <a:avLst/>
          </a:prstGeom>
          <a:noFill/>
          <a:ln cap="flat" cmpd="sng" w="9525">
            <a:solidFill>
              <a:srgbClr val="000000"/>
            </a:solidFill>
            <a:prstDash val="solid"/>
            <a:round/>
            <a:headEnd len="sm" w="sm" type="none"/>
            <a:tailEnd len="sm" w="sm" type="none"/>
          </a:ln>
        </p:spPr>
      </p:pic>
      <p:sp>
        <p:nvSpPr>
          <p:cNvPr id="128" name="Google Shape;128;p19"/>
          <p:cNvSpPr/>
          <p:nvPr/>
        </p:nvSpPr>
        <p:spPr>
          <a:xfrm flipH="1">
            <a:off x="0" y="0"/>
            <a:ext cx="2079000" cy="339300"/>
          </a:xfrm>
          <a:prstGeom prst="round1Rect">
            <a:avLst>
              <a:gd fmla="val 16667" name="adj"/>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latin typeface="Times New Roman"/>
                <a:ea typeface="Times New Roman"/>
                <a:cs typeface="Times New Roman"/>
                <a:sym typeface="Times New Roman"/>
              </a:rPr>
              <a:t> </a:t>
            </a:r>
            <a:r>
              <a:rPr b="1" lang="ar" sz="1200"/>
              <a:t>Differential Diagnosis:</a:t>
            </a:r>
            <a:endParaRPr b="1" i="1" sz="1200">
              <a:latin typeface="Times New Roman"/>
              <a:ea typeface="Times New Roman"/>
              <a:cs typeface="Times New Roman"/>
              <a:sym typeface="Times New Roman"/>
            </a:endParaRPr>
          </a:p>
        </p:txBody>
      </p:sp>
      <p:sp>
        <p:nvSpPr>
          <p:cNvPr id="129" name="Google Shape;129;p19"/>
          <p:cNvSpPr/>
          <p:nvPr/>
        </p:nvSpPr>
        <p:spPr>
          <a:xfrm flipH="1">
            <a:off x="-225" y="1600200"/>
            <a:ext cx="3057000" cy="339300"/>
          </a:xfrm>
          <a:prstGeom prst="round1Rect">
            <a:avLst>
              <a:gd fmla="val 16667" name="adj"/>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ar" sz="1200"/>
              <a:t>Congenital and Developmental Mass</a:t>
            </a:r>
            <a:endParaRPr b="1" sz="1200">
              <a:latin typeface="Times New Roman"/>
              <a:ea typeface="Times New Roman"/>
              <a:cs typeface="Times New Roman"/>
              <a:sym typeface="Times New Roman"/>
            </a:endParaRPr>
          </a:p>
        </p:txBody>
      </p:sp>
      <p:sp>
        <p:nvSpPr>
          <p:cNvPr id="130" name="Google Shape;130;p19"/>
          <p:cNvSpPr txBox="1"/>
          <p:nvPr/>
        </p:nvSpPr>
        <p:spPr>
          <a:xfrm>
            <a:off x="57200" y="2195063"/>
            <a:ext cx="4452000" cy="135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ar" sz="1000">
                <a:solidFill>
                  <a:schemeClr val="dk1"/>
                </a:solidFill>
              </a:rPr>
              <a:t>1. Epidermal and sebaceous cysts:</a:t>
            </a:r>
            <a:endParaRPr b="1" sz="1000">
              <a:solidFill>
                <a:schemeClr val="dk1"/>
              </a:solidFill>
            </a:endParaRPr>
          </a:p>
          <a:p>
            <a:pPr indent="0" lvl="0" marL="0" rtl="0" algn="l">
              <a:lnSpc>
                <a:spcPct val="100000"/>
              </a:lnSpc>
              <a:spcBef>
                <a:spcPts val="0"/>
              </a:spcBef>
              <a:spcAft>
                <a:spcPts val="0"/>
              </a:spcAft>
              <a:buNone/>
            </a:pPr>
            <a:r>
              <a:rPr lang="ar" sz="800">
                <a:solidFill>
                  <a:srgbClr val="38761D"/>
                </a:solidFill>
              </a:rPr>
              <a:t>-Most common congenital/developmental mass</a:t>
            </a:r>
            <a:endParaRPr sz="800">
              <a:solidFill>
                <a:srgbClr val="38761D"/>
              </a:solidFill>
            </a:endParaRPr>
          </a:p>
          <a:p>
            <a:pPr indent="0" lvl="0" marL="0" rtl="0" algn="l">
              <a:lnSpc>
                <a:spcPct val="100000"/>
              </a:lnSpc>
              <a:spcBef>
                <a:spcPts val="0"/>
              </a:spcBef>
              <a:spcAft>
                <a:spcPts val="0"/>
              </a:spcAft>
              <a:buNone/>
            </a:pPr>
            <a:r>
              <a:rPr lang="ar" sz="1000">
                <a:solidFill>
                  <a:schemeClr val="dk1"/>
                </a:solidFill>
              </a:rPr>
              <a:t>-Older age groups</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-Clinical diagnosis:</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    Elevation and movement of overlying skin</a:t>
            </a:r>
            <a:endParaRPr sz="1000">
              <a:solidFill>
                <a:schemeClr val="dk1"/>
              </a:solidFill>
            </a:endParaRPr>
          </a:p>
          <a:p>
            <a:pPr indent="0" lvl="0" marL="0" rtl="0" algn="l">
              <a:lnSpc>
                <a:spcPct val="100000"/>
              </a:lnSpc>
              <a:spcBef>
                <a:spcPts val="0"/>
              </a:spcBef>
              <a:spcAft>
                <a:spcPts val="0"/>
              </a:spcAft>
              <a:buNone/>
            </a:pPr>
            <a:r>
              <a:rPr lang="ar" sz="800">
                <a:solidFill>
                  <a:srgbClr val="38761D"/>
                </a:solidFill>
              </a:rPr>
              <a:t>-Skin dimple or drainage pore. </a:t>
            </a:r>
            <a:r>
              <a:rPr b="1" lang="ar" sz="800">
                <a:solidFill>
                  <a:srgbClr val="38761D"/>
                </a:solidFill>
              </a:rPr>
              <a:t>Adjacent to the skin “once you touch the skin you find it there</a:t>
            </a:r>
            <a:r>
              <a:rPr lang="ar" sz="800">
                <a:solidFill>
                  <a:srgbClr val="38761D"/>
                </a:solidFill>
              </a:rPr>
              <a:t>, usually soft non-tender unless inflamed.</a:t>
            </a:r>
            <a:endParaRPr sz="800">
              <a:solidFill>
                <a:srgbClr val="38761D"/>
              </a:solidFill>
            </a:endParaRPr>
          </a:p>
          <a:p>
            <a:pPr indent="0" lvl="0" marL="0" rtl="0" algn="l">
              <a:lnSpc>
                <a:spcPct val="100000"/>
              </a:lnSpc>
              <a:spcBef>
                <a:spcPts val="0"/>
              </a:spcBef>
              <a:spcAft>
                <a:spcPts val="0"/>
              </a:spcAft>
              <a:buNone/>
            </a:pPr>
            <a:r>
              <a:rPr lang="ar" sz="1000">
                <a:solidFill>
                  <a:schemeClr val="dk1"/>
                </a:solidFill>
              </a:rPr>
              <a:t>-Rx: Excisional </a:t>
            </a:r>
            <a:endParaRPr sz="1000">
              <a:solidFill>
                <a:schemeClr val="dk1"/>
              </a:solidFill>
            </a:endParaRPr>
          </a:p>
          <a:p>
            <a:pPr indent="0" lvl="0" marL="0" rtl="0" algn="l">
              <a:lnSpc>
                <a:spcPct val="100000"/>
              </a:lnSpc>
              <a:spcBef>
                <a:spcPts val="0"/>
              </a:spcBef>
              <a:spcAft>
                <a:spcPts val="0"/>
              </a:spcAft>
              <a:buNone/>
            </a:pPr>
            <a:r>
              <a:rPr lang="ar" sz="800">
                <a:solidFill>
                  <a:srgbClr val="999999"/>
                </a:solidFill>
              </a:rPr>
              <a:t>-</a:t>
            </a:r>
            <a:r>
              <a:rPr lang="ar" sz="800">
                <a:solidFill>
                  <a:srgbClr val="38761D"/>
                </a:solidFill>
              </a:rPr>
              <a:t>By history you can’t tell, so you need to do examination to limit your differentials by CT and then FNA</a:t>
            </a:r>
            <a:endParaRPr sz="800">
              <a:solidFill>
                <a:srgbClr val="38761D"/>
              </a:solidFill>
            </a:endParaRPr>
          </a:p>
          <a:p>
            <a:pPr indent="0" lvl="0" marL="0" rtl="0" algn="l">
              <a:lnSpc>
                <a:spcPct val="100000"/>
              </a:lnSpc>
              <a:spcBef>
                <a:spcPts val="0"/>
              </a:spcBef>
              <a:spcAft>
                <a:spcPts val="0"/>
              </a:spcAft>
              <a:buNone/>
            </a:pPr>
            <a:r>
              <a:t/>
            </a:r>
            <a:endParaRPr sz="1000"/>
          </a:p>
        </p:txBody>
      </p:sp>
      <p:pic>
        <p:nvPicPr>
          <p:cNvPr id="131" name="Google Shape;131;p19"/>
          <p:cNvPicPr preferRelativeResize="0"/>
          <p:nvPr/>
        </p:nvPicPr>
        <p:blipFill>
          <a:blip r:embed="rId5">
            <a:alphaModFix/>
          </a:blip>
          <a:stretch>
            <a:fillRect/>
          </a:stretch>
        </p:blipFill>
        <p:spPr>
          <a:xfrm>
            <a:off x="3021085" y="1882900"/>
            <a:ext cx="1789539" cy="986949"/>
          </a:xfrm>
          <a:prstGeom prst="rect">
            <a:avLst/>
          </a:prstGeom>
          <a:noFill/>
          <a:ln>
            <a:noFill/>
          </a:ln>
        </p:spPr>
      </p:pic>
      <p:sp>
        <p:nvSpPr>
          <p:cNvPr id="132" name="Google Shape;132;p19"/>
          <p:cNvSpPr txBox="1"/>
          <p:nvPr/>
        </p:nvSpPr>
        <p:spPr>
          <a:xfrm>
            <a:off x="57200" y="4276527"/>
            <a:ext cx="3395700" cy="3352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ar" sz="1000"/>
              <a:t>2. </a:t>
            </a:r>
            <a:r>
              <a:rPr b="1" lang="ar" sz="1000"/>
              <a:t>Branchial cleft cysts</a:t>
            </a:r>
            <a:endParaRPr b="1" sz="1000"/>
          </a:p>
          <a:p>
            <a:pPr indent="0" lvl="0" marL="0" rtl="0" algn="l">
              <a:lnSpc>
                <a:spcPct val="100000"/>
              </a:lnSpc>
              <a:spcBef>
                <a:spcPts val="0"/>
              </a:spcBef>
              <a:spcAft>
                <a:spcPts val="0"/>
              </a:spcAft>
              <a:buNone/>
            </a:pPr>
            <a:r>
              <a:rPr lang="ar" sz="1000">
                <a:solidFill>
                  <a:schemeClr val="dk1"/>
                </a:solidFill>
              </a:rPr>
              <a:t>-Branchial cleft anomalies</a:t>
            </a:r>
            <a:endParaRPr sz="1000">
              <a:solidFill>
                <a:schemeClr val="dk1"/>
              </a:solidFill>
            </a:endParaRPr>
          </a:p>
          <a:p>
            <a:pPr indent="0" lvl="0" marL="0" rtl="0" algn="l">
              <a:lnSpc>
                <a:spcPct val="100000"/>
              </a:lnSpc>
              <a:spcBef>
                <a:spcPts val="0"/>
              </a:spcBef>
              <a:spcAft>
                <a:spcPts val="0"/>
              </a:spcAft>
              <a:buNone/>
            </a:pPr>
            <a:r>
              <a:rPr lang="ar" sz="1000">
                <a:solidFill>
                  <a:srgbClr val="B7B7B7"/>
                </a:solidFill>
              </a:rPr>
              <a:t>-</a:t>
            </a:r>
            <a:r>
              <a:rPr lang="ar" sz="1000">
                <a:latin typeface="Times New Roman"/>
                <a:ea typeface="Times New Roman"/>
                <a:cs typeface="Times New Roman"/>
                <a:sym typeface="Times New Roman"/>
              </a:rPr>
              <a:t>Present in older children or young adults often following URI</a:t>
            </a:r>
            <a:endParaRPr sz="1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1000">
                <a:solidFill>
                  <a:srgbClr val="FF0000"/>
                </a:solidFill>
              </a:rPr>
              <a:t>-2nd cleft most common (95%) – tract medial to XII nerve between internal and external carotids(MCQ)</a:t>
            </a:r>
            <a:endParaRPr sz="1000">
              <a:solidFill>
                <a:srgbClr val="FF0000"/>
              </a:solidFill>
            </a:endParaRPr>
          </a:p>
          <a:p>
            <a:pPr indent="0" lvl="0" marL="0" rtl="0" algn="l">
              <a:lnSpc>
                <a:spcPct val="100000"/>
              </a:lnSpc>
              <a:spcBef>
                <a:spcPts val="0"/>
              </a:spcBef>
              <a:spcAft>
                <a:spcPts val="0"/>
              </a:spcAft>
              <a:buNone/>
            </a:pPr>
            <a:r>
              <a:rPr lang="ar" sz="1000"/>
              <a:t>-1st cleft less common – close association with facial nerve possible</a:t>
            </a:r>
            <a:endParaRPr sz="1000"/>
          </a:p>
          <a:p>
            <a:pPr indent="0" lvl="0" marL="0" rtl="0" algn="l">
              <a:lnSpc>
                <a:spcPct val="100000"/>
              </a:lnSpc>
              <a:spcBef>
                <a:spcPts val="0"/>
              </a:spcBef>
              <a:spcAft>
                <a:spcPts val="0"/>
              </a:spcAft>
              <a:buNone/>
            </a:pPr>
            <a:r>
              <a:rPr lang="ar" sz="1000"/>
              <a:t>- 3rd and 4th clefts rarely reported</a:t>
            </a:r>
            <a:endParaRPr sz="1000"/>
          </a:p>
          <a:p>
            <a:pPr indent="0" lvl="0" marL="0" rtl="0" algn="l">
              <a:lnSpc>
                <a:spcPct val="100000"/>
              </a:lnSpc>
              <a:spcBef>
                <a:spcPts val="0"/>
              </a:spcBef>
              <a:spcAft>
                <a:spcPts val="0"/>
              </a:spcAft>
              <a:buNone/>
            </a:pPr>
            <a:r>
              <a:rPr lang="ar" sz="1000"/>
              <a:t>-Most common as smooth, fluctuant mass underlying </a:t>
            </a:r>
            <a:endParaRPr sz="1000"/>
          </a:p>
          <a:p>
            <a:pPr indent="0" lvl="0" marL="0" rtl="0" algn="l">
              <a:lnSpc>
                <a:spcPct val="100000"/>
              </a:lnSpc>
              <a:spcBef>
                <a:spcPts val="0"/>
              </a:spcBef>
              <a:spcAft>
                <a:spcPts val="0"/>
              </a:spcAft>
              <a:buNone/>
            </a:pPr>
            <a:r>
              <a:rPr lang="ar" sz="1000"/>
              <a:t>the SCM </a:t>
            </a:r>
            <a:r>
              <a:rPr lang="ar" sz="1000">
                <a:solidFill>
                  <a:srgbClr val="38761D"/>
                </a:solidFill>
              </a:rPr>
              <a:t>“</a:t>
            </a:r>
            <a:r>
              <a:rPr lang="ar" sz="1000">
                <a:solidFill>
                  <a:srgbClr val="38761D"/>
                </a:solidFill>
              </a:rPr>
              <a:t>Sternocleidomastoid</a:t>
            </a:r>
            <a:r>
              <a:rPr lang="ar" sz="1000">
                <a:solidFill>
                  <a:srgbClr val="38761D"/>
                </a:solidFill>
              </a:rPr>
              <a:t>”</a:t>
            </a:r>
            <a:endParaRPr sz="1000">
              <a:solidFill>
                <a:srgbClr val="38761D"/>
              </a:solidFill>
            </a:endParaRPr>
          </a:p>
          <a:p>
            <a:pPr indent="0" lvl="0" marL="0" rtl="0" algn="l">
              <a:lnSpc>
                <a:spcPct val="100000"/>
              </a:lnSpc>
              <a:spcBef>
                <a:spcPts val="0"/>
              </a:spcBef>
              <a:spcAft>
                <a:spcPts val="0"/>
              </a:spcAft>
              <a:buNone/>
            </a:pPr>
            <a:r>
              <a:rPr lang="ar" sz="1000">
                <a:solidFill>
                  <a:schemeClr val="dk1"/>
                </a:solidFill>
              </a:rPr>
              <a:t>-Skin erythema and tenderness if infected</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a:t>
            </a:r>
            <a:r>
              <a:rPr lang="ar" sz="1000">
                <a:solidFill>
                  <a:schemeClr val="dk1"/>
                </a:solidFill>
              </a:rPr>
              <a:t>Treatment</a:t>
            </a:r>
            <a:r>
              <a:rPr lang="ar" sz="1000">
                <a:solidFill>
                  <a:schemeClr val="dk1"/>
                </a:solidFill>
              </a:rPr>
              <a:t>:</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   1- Initial control of infection</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   2-Surgical excision, including tract</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   3- May necessitate a total parotidectomy (1st cleft)</a:t>
            </a:r>
            <a:endParaRPr sz="1000">
              <a:solidFill>
                <a:schemeClr val="dk1"/>
              </a:solidFill>
            </a:endParaRPr>
          </a:p>
          <a:p>
            <a:pPr indent="0" lvl="0" marL="0" rtl="0" algn="l">
              <a:lnSpc>
                <a:spcPct val="100000"/>
              </a:lnSpc>
              <a:spcBef>
                <a:spcPts val="0"/>
              </a:spcBef>
              <a:spcAft>
                <a:spcPts val="0"/>
              </a:spcAft>
              <a:buNone/>
            </a:pPr>
            <a:r>
              <a:rPr lang="ar" sz="800">
                <a:solidFill>
                  <a:srgbClr val="38761D"/>
                </a:solidFill>
              </a:rPr>
              <a:t>Pt with upper neck mass since birth, exacerbated by URTI, on examination  you find a soft mass on </a:t>
            </a:r>
            <a:r>
              <a:rPr lang="ar" sz="800">
                <a:solidFill>
                  <a:srgbClr val="38761D"/>
                </a:solidFill>
              </a:rPr>
              <a:t>level 2</a:t>
            </a:r>
            <a:r>
              <a:rPr lang="ar" sz="800">
                <a:solidFill>
                  <a:srgbClr val="38761D"/>
                </a:solidFill>
              </a:rPr>
              <a:t> </a:t>
            </a:r>
            <a:r>
              <a:rPr b="1" lang="ar" sz="800">
                <a:solidFill>
                  <a:srgbClr val="38761D"/>
                </a:solidFill>
              </a:rPr>
              <a:t>upper lateral!!!</a:t>
            </a:r>
            <a:r>
              <a:rPr lang="ar" sz="800">
                <a:solidFill>
                  <a:srgbClr val="38761D"/>
                </a:solidFill>
              </a:rPr>
              <a:t>, CT/MRI show cystic mass (this is typical for </a:t>
            </a:r>
            <a:r>
              <a:rPr b="1" lang="ar" sz="800">
                <a:solidFill>
                  <a:srgbClr val="38761D"/>
                </a:solidFill>
              </a:rPr>
              <a:t>Branchial cleft cysts).</a:t>
            </a:r>
            <a:endParaRPr b="1" sz="800">
              <a:solidFill>
                <a:srgbClr val="38761D"/>
              </a:solidFill>
            </a:endParaRPr>
          </a:p>
          <a:p>
            <a:pPr indent="0" lvl="0" marL="0" rtl="0" algn="l">
              <a:lnSpc>
                <a:spcPct val="100000"/>
              </a:lnSpc>
              <a:spcBef>
                <a:spcPts val="0"/>
              </a:spcBef>
              <a:spcAft>
                <a:spcPts val="0"/>
              </a:spcAft>
              <a:buClr>
                <a:schemeClr val="dk1"/>
              </a:buClr>
              <a:buSzPts val="1100"/>
              <a:buFont typeface="Arial"/>
              <a:buNone/>
            </a:pPr>
            <a:r>
              <a:t/>
            </a:r>
            <a:endParaRPr b="1" sz="800">
              <a:solidFill>
                <a:srgbClr val="999999"/>
              </a:solidFill>
            </a:endParaRPr>
          </a:p>
          <a:p>
            <a:pPr indent="0" lvl="0" marL="0" rtl="0" algn="l">
              <a:lnSpc>
                <a:spcPct val="100000"/>
              </a:lnSpc>
              <a:spcBef>
                <a:spcPts val="0"/>
              </a:spcBef>
              <a:spcAft>
                <a:spcPts val="0"/>
              </a:spcAft>
              <a:buNone/>
            </a:pPr>
            <a:r>
              <a:t/>
            </a:r>
            <a:endParaRPr sz="1000">
              <a:solidFill>
                <a:schemeClr val="dk1"/>
              </a:solidFill>
            </a:endParaRPr>
          </a:p>
          <a:p>
            <a:pPr indent="0" lvl="0" marL="0" rtl="0" algn="l">
              <a:lnSpc>
                <a:spcPct val="100000"/>
              </a:lnSpc>
              <a:spcBef>
                <a:spcPts val="0"/>
              </a:spcBef>
              <a:spcAft>
                <a:spcPts val="0"/>
              </a:spcAft>
              <a:buNone/>
            </a:pPr>
            <a:r>
              <a:t/>
            </a:r>
            <a:endParaRPr sz="1000"/>
          </a:p>
        </p:txBody>
      </p:sp>
      <p:pic>
        <p:nvPicPr>
          <p:cNvPr id="133" name="Google Shape;133;p19"/>
          <p:cNvPicPr preferRelativeResize="0"/>
          <p:nvPr/>
        </p:nvPicPr>
        <p:blipFill>
          <a:blip r:embed="rId6">
            <a:alphaModFix/>
          </a:blip>
          <a:stretch>
            <a:fillRect/>
          </a:stretch>
        </p:blipFill>
        <p:spPr>
          <a:xfrm>
            <a:off x="3209175" y="5208225"/>
            <a:ext cx="1553324" cy="986950"/>
          </a:xfrm>
          <a:prstGeom prst="rect">
            <a:avLst/>
          </a:prstGeom>
          <a:noFill/>
          <a:ln>
            <a:noFill/>
          </a:ln>
        </p:spPr>
      </p:pic>
      <p:pic>
        <p:nvPicPr>
          <p:cNvPr id="134" name="Google Shape;134;p19"/>
          <p:cNvPicPr preferRelativeResize="0"/>
          <p:nvPr/>
        </p:nvPicPr>
        <p:blipFill>
          <a:blip r:embed="rId7">
            <a:alphaModFix/>
          </a:blip>
          <a:stretch>
            <a:fillRect/>
          </a:stretch>
        </p:blipFill>
        <p:spPr>
          <a:xfrm>
            <a:off x="3522600" y="3810227"/>
            <a:ext cx="996150" cy="1169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 name="Shape 138"/>
        <p:cNvGrpSpPr/>
        <p:nvPr/>
      </p:nvGrpSpPr>
      <p:grpSpPr>
        <a:xfrm>
          <a:off x="0" y="0"/>
          <a:ext cx="0" cy="0"/>
          <a:chOff x="0" y="0"/>
          <a:chExt cx="0" cy="0"/>
        </a:xfrm>
      </p:grpSpPr>
      <p:sp>
        <p:nvSpPr>
          <p:cNvPr id="139" name="Google Shape;139;p20"/>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140" name="Google Shape;140;p20"/>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0"/>
          <p:cNvSpPr txBox="1"/>
          <p:nvPr/>
        </p:nvSpPr>
        <p:spPr>
          <a:xfrm>
            <a:off x="49050" y="1070372"/>
            <a:ext cx="4664400" cy="16485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sp>
        <p:nvSpPr>
          <p:cNvPr id="142" name="Google Shape;142;p20"/>
          <p:cNvSpPr txBox="1"/>
          <p:nvPr/>
        </p:nvSpPr>
        <p:spPr>
          <a:xfrm>
            <a:off x="49050" y="228600"/>
            <a:ext cx="3056700" cy="271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ar" sz="1000"/>
              <a:t>3. Thyroglossal duct cyst:</a:t>
            </a:r>
            <a:endParaRPr b="1" sz="1000"/>
          </a:p>
          <a:p>
            <a:pPr indent="0" lvl="0" marL="0" rtl="0" algn="l">
              <a:lnSpc>
                <a:spcPct val="100000"/>
              </a:lnSpc>
              <a:spcBef>
                <a:spcPts val="0"/>
              </a:spcBef>
              <a:spcAft>
                <a:spcPts val="0"/>
              </a:spcAft>
              <a:buNone/>
            </a:pPr>
            <a:r>
              <a:rPr lang="ar" sz="1000">
                <a:solidFill>
                  <a:schemeClr val="dk1"/>
                </a:solidFill>
              </a:rPr>
              <a:t>-Most common congenital neck mass (70%) </a:t>
            </a:r>
            <a:r>
              <a:rPr lang="ar" sz="800">
                <a:solidFill>
                  <a:srgbClr val="999999"/>
                </a:solidFill>
              </a:rPr>
              <a:t>any age after URTI</a:t>
            </a:r>
            <a:endParaRPr sz="800">
              <a:solidFill>
                <a:srgbClr val="999999"/>
              </a:solidFill>
            </a:endParaRPr>
          </a:p>
          <a:p>
            <a:pPr indent="0" lvl="0" marL="0" rtl="0" algn="l">
              <a:lnSpc>
                <a:spcPct val="100000"/>
              </a:lnSpc>
              <a:spcBef>
                <a:spcPts val="0"/>
              </a:spcBef>
              <a:spcAft>
                <a:spcPts val="0"/>
              </a:spcAft>
              <a:buNone/>
            </a:pPr>
            <a:r>
              <a:rPr lang="ar" sz="1000">
                <a:solidFill>
                  <a:schemeClr val="dk1"/>
                </a:solidFill>
              </a:rPr>
              <a:t>-50% present before age 20</a:t>
            </a:r>
            <a:endParaRPr sz="1000">
              <a:solidFill>
                <a:schemeClr val="dk1"/>
              </a:solidFill>
            </a:endParaRPr>
          </a:p>
          <a:p>
            <a:pPr indent="0" lvl="0" marL="0" rtl="0" algn="l">
              <a:lnSpc>
                <a:spcPct val="100000"/>
              </a:lnSpc>
              <a:spcBef>
                <a:spcPts val="0"/>
              </a:spcBef>
              <a:spcAft>
                <a:spcPts val="0"/>
              </a:spcAft>
              <a:buNone/>
            </a:pPr>
            <a:r>
              <a:rPr lang="ar" sz="1000"/>
              <a:t>-</a:t>
            </a:r>
            <a:r>
              <a:rPr lang="ar" sz="1000"/>
              <a:t>Medline</a:t>
            </a:r>
            <a:r>
              <a:rPr b="1" lang="ar" sz="1000"/>
              <a:t> </a:t>
            </a:r>
            <a:r>
              <a:rPr b="1" lang="ar" sz="1000"/>
              <a:t> </a:t>
            </a:r>
            <a:r>
              <a:rPr lang="ar" sz="1000"/>
              <a:t>(75%) or near midline (25%)</a:t>
            </a:r>
            <a:endParaRPr sz="1000"/>
          </a:p>
          <a:p>
            <a:pPr indent="0" lvl="0" marL="0" rtl="0" algn="l">
              <a:lnSpc>
                <a:spcPct val="100000"/>
              </a:lnSpc>
              <a:spcBef>
                <a:spcPts val="0"/>
              </a:spcBef>
              <a:spcAft>
                <a:spcPts val="0"/>
              </a:spcAft>
              <a:buNone/>
            </a:pPr>
            <a:r>
              <a:rPr lang="ar" sz="1000"/>
              <a:t>-Usually just inferior to hyoid bone (65%)</a:t>
            </a:r>
            <a:endParaRPr sz="1000"/>
          </a:p>
          <a:p>
            <a:pPr indent="0" lvl="0" marL="0" rtl="0" algn="l">
              <a:lnSpc>
                <a:spcPct val="100000"/>
              </a:lnSpc>
              <a:spcBef>
                <a:spcPts val="0"/>
              </a:spcBef>
              <a:spcAft>
                <a:spcPts val="0"/>
              </a:spcAft>
              <a:buNone/>
            </a:pPr>
            <a:r>
              <a:rPr lang="ar" sz="1000">
                <a:solidFill>
                  <a:schemeClr val="dk1"/>
                </a:solidFill>
              </a:rPr>
              <a:t>-Elevates on swallowing/protrusion of tongue</a:t>
            </a:r>
            <a:endParaRPr sz="1000">
              <a:solidFill>
                <a:schemeClr val="dk1"/>
              </a:solidFill>
            </a:endParaRPr>
          </a:p>
          <a:p>
            <a:pPr indent="0" lvl="0" marL="0" rtl="0" algn="l">
              <a:lnSpc>
                <a:spcPct val="100000"/>
              </a:lnSpc>
              <a:spcBef>
                <a:spcPts val="0"/>
              </a:spcBef>
              <a:spcAft>
                <a:spcPts val="0"/>
              </a:spcAft>
              <a:buNone/>
            </a:pPr>
            <a:r>
              <a:rPr lang="ar" sz="1000">
                <a:solidFill>
                  <a:schemeClr val="dk1"/>
                </a:solidFill>
              </a:rPr>
              <a:t>-Treatment is surgical removal (</a:t>
            </a:r>
            <a:r>
              <a:rPr b="1" lang="ar" sz="1000">
                <a:solidFill>
                  <a:schemeClr val="dk1"/>
                </a:solidFill>
              </a:rPr>
              <a:t>Sis trunk</a:t>
            </a:r>
            <a:r>
              <a:rPr lang="ar" sz="1000">
                <a:solidFill>
                  <a:schemeClr val="dk1"/>
                </a:solidFill>
              </a:rPr>
              <a:t>) after resolution of any infection</a:t>
            </a:r>
            <a:endParaRPr sz="1000">
              <a:solidFill>
                <a:schemeClr val="dk1"/>
              </a:solidFill>
            </a:endParaRPr>
          </a:p>
          <a:p>
            <a:pPr indent="0" lvl="0" marL="0" rtl="0" algn="l">
              <a:lnSpc>
                <a:spcPct val="100000"/>
              </a:lnSpc>
              <a:spcBef>
                <a:spcPts val="0"/>
              </a:spcBef>
              <a:spcAft>
                <a:spcPts val="0"/>
              </a:spcAft>
              <a:buNone/>
            </a:pPr>
            <a:r>
              <a:rPr lang="ar" sz="800">
                <a:solidFill>
                  <a:srgbClr val="38761D"/>
                </a:solidFill>
              </a:rPr>
              <a:t>Pic shows: midline red (indicating inflammation) mass</a:t>
            </a:r>
            <a:endParaRPr sz="800">
              <a:solidFill>
                <a:srgbClr val="38761D"/>
              </a:solidFill>
            </a:endParaRPr>
          </a:p>
          <a:p>
            <a:pPr indent="0" lvl="0" marL="0" rtl="0" algn="l">
              <a:lnSpc>
                <a:spcPct val="100000"/>
              </a:lnSpc>
              <a:spcBef>
                <a:spcPts val="0"/>
              </a:spcBef>
              <a:spcAft>
                <a:spcPts val="0"/>
              </a:spcAft>
              <a:buNone/>
            </a:pPr>
            <a:r>
              <a:rPr lang="ar" sz="800">
                <a:solidFill>
                  <a:srgbClr val="38761D"/>
                </a:solidFill>
              </a:rPr>
              <a:t>Before you go for surgery, do US to have a good description of the mass. US will show</a:t>
            </a:r>
            <a:br>
              <a:rPr lang="ar" sz="800">
                <a:solidFill>
                  <a:srgbClr val="38761D"/>
                </a:solidFill>
              </a:rPr>
            </a:br>
            <a:r>
              <a:rPr lang="ar" sz="800">
                <a:solidFill>
                  <a:srgbClr val="38761D"/>
                </a:solidFill>
              </a:rPr>
              <a:t>cystic mass below the hyoid bone w/signs of inflammation -&gt; CT w/contrast -&gt; FNAB</a:t>
            </a:r>
            <a:br>
              <a:rPr lang="ar" sz="800">
                <a:solidFill>
                  <a:srgbClr val="38761D"/>
                </a:solidFill>
              </a:rPr>
            </a:br>
            <a:r>
              <a:rPr lang="ar" sz="800">
                <a:solidFill>
                  <a:srgbClr val="38761D"/>
                </a:solidFill>
              </a:rPr>
              <a:t>showed cyst -&gt; </a:t>
            </a:r>
            <a:r>
              <a:rPr b="1" lang="ar" sz="800">
                <a:solidFill>
                  <a:srgbClr val="38761D"/>
                </a:solidFill>
              </a:rPr>
              <a:t>surgery (sis trunk) remove the track with mid portion of hyoid bone.</a:t>
            </a:r>
            <a:endParaRPr b="1" sz="800">
              <a:solidFill>
                <a:srgbClr val="38761D"/>
              </a:solidFill>
            </a:endParaRPr>
          </a:p>
          <a:p>
            <a:pPr indent="0" lvl="0" marL="0" rtl="0" algn="l">
              <a:lnSpc>
                <a:spcPct val="100000"/>
              </a:lnSpc>
              <a:spcBef>
                <a:spcPts val="0"/>
              </a:spcBef>
              <a:spcAft>
                <a:spcPts val="0"/>
              </a:spcAft>
              <a:buNone/>
            </a:pPr>
            <a:r>
              <a:rPr lang="ar" sz="800">
                <a:solidFill>
                  <a:srgbClr val="38761D"/>
                </a:solidFill>
              </a:rPr>
              <a:t>If you only did excision, pt will come after 1 year with recurrence.</a:t>
            </a:r>
            <a:endParaRPr sz="800">
              <a:solidFill>
                <a:srgbClr val="38761D"/>
              </a:solidFill>
            </a:endParaRPr>
          </a:p>
          <a:p>
            <a:pPr indent="0" lvl="0" marL="0" rtl="0" algn="l">
              <a:lnSpc>
                <a:spcPct val="100000"/>
              </a:lnSpc>
              <a:spcBef>
                <a:spcPts val="0"/>
              </a:spcBef>
              <a:spcAft>
                <a:spcPts val="0"/>
              </a:spcAft>
              <a:buNone/>
            </a:pPr>
            <a:r>
              <a:t/>
            </a:r>
            <a:endParaRPr sz="1000"/>
          </a:p>
        </p:txBody>
      </p:sp>
      <p:pic>
        <p:nvPicPr>
          <p:cNvPr id="143" name="Google Shape;143;p20"/>
          <p:cNvPicPr preferRelativeResize="0"/>
          <p:nvPr/>
        </p:nvPicPr>
        <p:blipFill>
          <a:blip r:embed="rId4">
            <a:alphaModFix/>
          </a:blip>
          <a:stretch>
            <a:fillRect/>
          </a:stretch>
        </p:blipFill>
        <p:spPr>
          <a:xfrm>
            <a:off x="3284575" y="152401"/>
            <a:ext cx="1401725" cy="1339600"/>
          </a:xfrm>
          <a:prstGeom prst="rect">
            <a:avLst/>
          </a:prstGeom>
          <a:noFill/>
          <a:ln>
            <a:noFill/>
          </a:ln>
        </p:spPr>
      </p:pic>
      <p:pic>
        <p:nvPicPr>
          <p:cNvPr id="144" name="Google Shape;144;p20"/>
          <p:cNvPicPr preferRelativeResize="0"/>
          <p:nvPr/>
        </p:nvPicPr>
        <p:blipFill>
          <a:blip r:embed="rId5">
            <a:alphaModFix/>
          </a:blip>
          <a:stretch>
            <a:fillRect/>
          </a:stretch>
        </p:blipFill>
        <p:spPr>
          <a:xfrm>
            <a:off x="3284575" y="1492000"/>
            <a:ext cx="1401725" cy="1339600"/>
          </a:xfrm>
          <a:prstGeom prst="rect">
            <a:avLst/>
          </a:prstGeom>
          <a:noFill/>
          <a:ln>
            <a:noFill/>
          </a:ln>
        </p:spPr>
      </p:pic>
      <p:sp>
        <p:nvSpPr>
          <p:cNvPr id="145" name="Google Shape;145;p20"/>
          <p:cNvSpPr txBox="1"/>
          <p:nvPr/>
        </p:nvSpPr>
        <p:spPr>
          <a:xfrm>
            <a:off x="57200" y="3125950"/>
            <a:ext cx="3276300" cy="3824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ar" sz="900">
                <a:solidFill>
                  <a:srgbClr val="666666"/>
                </a:solidFill>
              </a:rPr>
              <a:t>4. Vascular tumors</a:t>
            </a:r>
            <a:endParaRPr b="1" sz="900">
              <a:solidFill>
                <a:srgbClr val="666666"/>
              </a:solidFill>
            </a:endParaRPr>
          </a:p>
          <a:p>
            <a:pPr indent="0" lvl="0" marL="0" rtl="0" algn="l">
              <a:lnSpc>
                <a:spcPct val="100000"/>
              </a:lnSpc>
              <a:spcBef>
                <a:spcPts val="0"/>
              </a:spcBef>
              <a:spcAft>
                <a:spcPts val="0"/>
              </a:spcAft>
              <a:buClr>
                <a:schemeClr val="dk1"/>
              </a:buClr>
              <a:buSzPts val="1100"/>
              <a:buFont typeface="Arial"/>
              <a:buNone/>
            </a:pPr>
            <a:r>
              <a:rPr lang="ar" sz="900">
                <a:solidFill>
                  <a:srgbClr val="999999"/>
                </a:solidFill>
              </a:rPr>
              <a:t>- Lymphangiomas and hemangiomas - Usually within 1st year of life</a:t>
            </a:r>
            <a:endParaRPr sz="900">
              <a:solidFill>
                <a:srgbClr val="999999"/>
              </a:solidFill>
            </a:endParaRPr>
          </a:p>
          <a:p>
            <a:pPr indent="0" lvl="0" marL="0" rtl="0" algn="l">
              <a:lnSpc>
                <a:spcPct val="100000"/>
              </a:lnSpc>
              <a:spcBef>
                <a:spcPts val="0"/>
              </a:spcBef>
              <a:spcAft>
                <a:spcPts val="0"/>
              </a:spcAft>
              <a:buClr>
                <a:schemeClr val="dk1"/>
              </a:buClr>
              <a:buSzPts val="1100"/>
              <a:buFont typeface="Arial"/>
              <a:buNone/>
            </a:pPr>
            <a:r>
              <a:rPr lang="ar" sz="900">
                <a:solidFill>
                  <a:srgbClr val="999999"/>
                </a:solidFill>
              </a:rPr>
              <a:t>-CT/MRI may help define extent of disease</a:t>
            </a:r>
            <a:endParaRPr sz="900">
              <a:solidFill>
                <a:srgbClr val="999999"/>
              </a:solidFill>
            </a:endParaRPr>
          </a:p>
          <a:p>
            <a:pPr indent="0" lvl="0" marL="0" rtl="0" algn="l">
              <a:lnSpc>
                <a:spcPct val="100000"/>
              </a:lnSpc>
              <a:spcBef>
                <a:spcPts val="0"/>
              </a:spcBef>
              <a:spcAft>
                <a:spcPts val="0"/>
              </a:spcAft>
              <a:buNone/>
            </a:pPr>
            <a:r>
              <a:t/>
            </a:r>
            <a:endParaRPr b="1" sz="900">
              <a:solidFill>
                <a:srgbClr val="666666"/>
              </a:solidFill>
            </a:endParaRPr>
          </a:p>
          <a:p>
            <a:pPr indent="0" lvl="0" marL="0" rtl="0" algn="l">
              <a:lnSpc>
                <a:spcPct val="100000"/>
              </a:lnSpc>
              <a:spcBef>
                <a:spcPts val="0"/>
              </a:spcBef>
              <a:spcAft>
                <a:spcPts val="0"/>
              </a:spcAft>
              <a:buNone/>
            </a:pPr>
            <a:r>
              <a:t/>
            </a:r>
            <a:endParaRPr b="1" sz="900">
              <a:solidFill>
                <a:srgbClr val="666666"/>
              </a:solidFill>
            </a:endParaRPr>
          </a:p>
          <a:p>
            <a:pPr indent="0" lvl="0" marL="0" rtl="0" algn="l">
              <a:lnSpc>
                <a:spcPct val="100000"/>
              </a:lnSpc>
              <a:spcBef>
                <a:spcPts val="0"/>
              </a:spcBef>
              <a:spcAft>
                <a:spcPts val="0"/>
              </a:spcAft>
              <a:buNone/>
            </a:pPr>
            <a:r>
              <a:rPr b="1" lang="ar" sz="900">
                <a:solidFill>
                  <a:srgbClr val="666666"/>
                </a:solidFill>
              </a:rPr>
              <a:t>4A. Hemangiomas </a:t>
            </a:r>
            <a:endParaRPr b="1" sz="900">
              <a:solidFill>
                <a:srgbClr val="666666"/>
              </a:solidFill>
            </a:endParaRPr>
          </a:p>
          <a:p>
            <a:pPr indent="0" lvl="0" marL="0" rtl="0" algn="l">
              <a:lnSpc>
                <a:spcPct val="100000"/>
              </a:lnSpc>
              <a:spcBef>
                <a:spcPts val="0"/>
              </a:spcBef>
              <a:spcAft>
                <a:spcPts val="0"/>
              </a:spcAft>
              <a:buNone/>
            </a:pPr>
            <a:r>
              <a:rPr lang="ar" sz="900">
                <a:solidFill>
                  <a:srgbClr val="999999"/>
                </a:solidFill>
              </a:rPr>
              <a:t>-Often resolve spontaneously</a:t>
            </a:r>
            <a:endParaRPr sz="900">
              <a:solidFill>
                <a:srgbClr val="999999"/>
              </a:solidFill>
            </a:endParaRPr>
          </a:p>
          <a:p>
            <a:pPr indent="0" lvl="0" marL="0" rtl="0" algn="l">
              <a:lnSpc>
                <a:spcPct val="100000"/>
              </a:lnSpc>
              <a:spcBef>
                <a:spcPts val="0"/>
              </a:spcBef>
              <a:spcAft>
                <a:spcPts val="0"/>
              </a:spcAft>
              <a:buNone/>
            </a:pPr>
            <a:r>
              <a:rPr lang="ar" sz="900">
                <a:solidFill>
                  <a:srgbClr val="999999"/>
                </a:solidFill>
              </a:rPr>
              <a:t>-Surgical excision reserved for those with rapid growth involving vital structures or associated thrombocytopenia that fails medical therapy (steroids, interferon).</a:t>
            </a:r>
            <a:endParaRPr sz="900">
              <a:solidFill>
                <a:srgbClr val="999999"/>
              </a:solidFill>
            </a:endParaRPr>
          </a:p>
          <a:p>
            <a:pPr indent="0" lvl="0" marL="0" rtl="0" algn="l">
              <a:lnSpc>
                <a:spcPct val="100000"/>
              </a:lnSpc>
              <a:spcBef>
                <a:spcPts val="0"/>
              </a:spcBef>
              <a:spcAft>
                <a:spcPts val="0"/>
              </a:spcAft>
              <a:buNone/>
            </a:pPr>
            <a:r>
              <a:t/>
            </a:r>
            <a:endParaRPr b="1" sz="900">
              <a:solidFill>
                <a:srgbClr val="666666"/>
              </a:solidFill>
            </a:endParaRPr>
          </a:p>
          <a:p>
            <a:pPr indent="0" lvl="0" marL="0" rtl="0" algn="l">
              <a:lnSpc>
                <a:spcPct val="100000"/>
              </a:lnSpc>
              <a:spcBef>
                <a:spcPts val="0"/>
              </a:spcBef>
              <a:spcAft>
                <a:spcPts val="0"/>
              </a:spcAft>
              <a:buNone/>
            </a:pPr>
            <a:r>
              <a:t/>
            </a:r>
            <a:endParaRPr b="1" sz="900">
              <a:solidFill>
                <a:srgbClr val="666666"/>
              </a:solidFill>
            </a:endParaRPr>
          </a:p>
          <a:p>
            <a:pPr indent="0" lvl="0" marL="0" rtl="0" algn="l">
              <a:lnSpc>
                <a:spcPct val="100000"/>
              </a:lnSpc>
              <a:spcBef>
                <a:spcPts val="0"/>
              </a:spcBef>
              <a:spcAft>
                <a:spcPts val="0"/>
              </a:spcAft>
              <a:buNone/>
            </a:pPr>
            <a:r>
              <a:t/>
            </a:r>
            <a:endParaRPr b="1" sz="900">
              <a:solidFill>
                <a:srgbClr val="666666"/>
              </a:solidFill>
            </a:endParaRPr>
          </a:p>
          <a:p>
            <a:pPr indent="0" lvl="0" marL="0" rtl="0" algn="l">
              <a:lnSpc>
                <a:spcPct val="100000"/>
              </a:lnSpc>
              <a:spcBef>
                <a:spcPts val="0"/>
              </a:spcBef>
              <a:spcAft>
                <a:spcPts val="0"/>
              </a:spcAft>
              <a:buNone/>
            </a:pPr>
            <a:r>
              <a:t/>
            </a:r>
            <a:endParaRPr b="1" sz="900">
              <a:solidFill>
                <a:srgbClr val="666666"/>
              </a:solidFill>
            </a:endParaRPr>
          </a:p>
          <a:p>
            <a:pPr indent="0" lvl="0" marL="0" rtl="0" algn="l">
              <a:lnSpc>
                <a:spcPct val="100000"/>
              </a:lnSpc>
              <a:spcBef>
                <a:spcPts val="0"/>
              </a:spcBef>
              <a:spcAft>
                <a:spcPts val="0"/>
              </a:spcAft>
              <a:buNone/>
            </a:pPr>
            <a:r>
              <a:rPr b="1" lang="ar" sz="900">
                <a:solidFill>
                  <a:srgbClr val="666666"/>
                </a:solidFill>
              </a:rPr>
              <a:t>4B. Lymphangiomas</a:t>
            </a:r>
            <a:endParaRPr b="1" sz="900">
              <a:solidFill>
                <a:srgbClr val="666666"/>
              </a:solidFill>
            </a:endParaRPr>
          </a:p>
          <a:p>
            <a:pPr indent="0" lvl="0" marL="0" rtl="0" algn="l">
              <a:lnSpc>
                <a:spcPct val="100000"/>
              </a:lnSpc>
              <a:spcBef>
                <a:spcPts val="0"/>
              </a:spcBef>
              <a:spcAft>
                <a:spcPts val="0"/>
              </a:spcAft>
              <a:buNone/>
            </a:pPr>
            <a:r>
              <a:rPr lang="ar" sz="900">
                <a:solidFill>
                  <a:srgbClr val="999999"/>
                </a:solidFill>
              </a:rPr>
              <a:t>-Remain unchanged</a:t>
            </a:r>
            <a:endParaRPr sz="900">
              <a:solidFill>
                <a:srgbClr val="999999"/>
              </a:solidFill>
            </a:endParaRPr>
          </a:p>
          <a:p>
            <a:pPr indent="0" lvl="0" marL="0" rtl="0" algn="l">
              <a:lnSpc>
                <a:spcPct val="100000"/>
              </a:lnSpc>
              <a:spcBef>
                <a:spcPts val="0"/>
              </a:spcBef>
              <a:spcAft>
                <a:spcPts val="0"/>
              </a:spcAft>
              <a:buNone/>
            </a:pPr>
            <a:r>
              <a:rPr lang="ar" sz="900">
                <a:solidFill>
                  <a:srgbClr val="999999"/>
                </a:solidFill>
              </a:rPr>
              <a:t>-Surgical excision for easily accessible or lesions affecting vital functions; recurrence is common.</a:t>
            </a:r>
            <a:endParaRPr sz="900">
              <a:solidFill>
                <a:srgbClr val="999999"/>
              </a:solidFill>
            </a:endParaRPr>
          </a:p>
          <a:p>
            <a:pPr indent="0" lvl="0" marL="0" rtl="0" algn="l">
              <a:lnSpc>
                <a:spcPct val="100000"/>
              </a:lnSpc>
              <a:spcBef>
                <a:spcPts val="0"/>
              </a:spcBef>
              <a:spcAft>
                <a:spcPts val="0"/>
              </a:spcAft>
              <a:buNone/>
            </a:pPr>
            <a:r>
              <a:t/>
            </a:r>
            <a:endParaRPr sz="9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sz="900">
              <a:solidFill>
                <a:schemeClr val="dk1"/>
              </a:solidFill>
              <a:highlight>
                <a:srgbClr val="D5DCE4"/>
              </a:highlight>
            </a:endParaRPr>
          </a:p>
          <a:p>
            <a:pPr indent="0" lvl="0" marL="0" rtl="0" algn="l">
              <a:lnSpc>
                <a:spcPct val="100000"/>
              </a:lnSpc>
              <a:spcBef>
                <a:spcPts val="0"/>
              </a:spcBef>
              <a:spcAft>
                <a:spcPts val="0"/>
              </a:spcAft>
              <a:buNone/>
            </a:pPr>
            <a:r>
              <a:t/>
            </a:r>
            <a:endParaRPr sz="900"/>
          </a:p>
        </p:txBody>
      </p:sp>
      <p:pic>
        <p:nvPicPr>
          <p:cNvPr id="146" name="Google Shape;146;p20"/>
          <p:cNvPicPr preferRelativeResize="0"/>
          <p:nvPr/>
        </p:nvPicPr>
        <p:blipFill>
          <a:blip r:embed="rId6">
            <a:alphaModFix/>
          </a:blip>
          <a:stretch>
            <a:fillRect/>
          </a:stretch>
        </p:blipFill>
        <p:spPr>
          <a:xfrm>
            <a:off x="3514750" y="3892775"/>
            <a:ext cx="947949" cy="895451"/>
          </a:xfrm>
          <a:prstGeom prst="rect">
            <a:avLst/>
          </a:prstGeom>
          <a:noFill/>
          <a:ln>
            <a:noFill/>
          </a:ln>
        </p:spPr>
      </p:pic>
      <p:pic>
        <p:nvPicPr>
          <p:cNvPr id="147" name="Google Shape;147;p20"/>
          <p:cNvPicPr preferRelativeResize="0"/>
          <p:nvPr/>
        </p:nvPicPr>
        <p:blipFill>
          <a:blip r:embed="rId7">
            <a:alphaModFix/>
          </a:blip>
          <a:stretch>
            <a:fillRect/>
          </a:stretch>
        </p:blipFill>
        <p:spPr>
          <a:xfrm>
            <a:off x="3514750" y="5250238"/>
            <a:ext cx="947950" cy="712883"/>
          </a:xfrm>
          <a:prstGeom prst="rect">
            <a:avLst/>
          </a:prstGeom>
          <a:noFill/>
          <a:ln>
            <a:noFill/>
          </a:ln>
        </p:spPr>
      </p:pic>
      <p:sp>
        <p:nvSpPr>
          <p:cNvPr id="148" name="Google Shape;148;p20"/>
          <p:cNvSpPr txBox="1"/>
          <p:nvPr/>
        </p:nvSpPr>
        <p:spPr>
          <a:xfrm>
            <a:off x="1148275" y="6224150"/>
            <a:ext cx="2212500" cy="8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u="sng"/>
              <a:t>End of the first </a:t>
            </a:r>
            <a:r>
              <a:rPr b="1" lang="ar" u="sng"/>
              <a:t>lecture</a:t>
            </a:r>
            <a:endParaRPr b="1" u="sng"/>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 name="Shape 152"/>
        <p:cNvGrpSpPr/>
        <p:nvPr/>
      </p:nvGrpSpPr>
      <p:grpSpPr>
        <a:xfrm>
          <a:off x="0" y="0"/>
          <a:ext cx="0" cy="0"/>
          <a:chOff x="0" y="0"/>
          <a:chExt cx="0" cy="0"/>
        </a:xfrm>
      </p:grpSpPr>
      <p:sp>
        <p:nvSpPr>
          <p:cNvPr id="153" name="Google Shape;153;p21"/>
          <p:cNvSpPr txBox="1"/>
          <p:nvPr>
            <p:ph idx="12" type="sldNum"/>
          </p:nvPr>
        </p:nvSpPr>
        <p:spPr>
          <a:xfrm>
            <a:off x="4378475" y="6661546"/>
            <a:ext cx="285900" cy="4239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b="1" lang="ar" sz="1600">
                <a:solidFill>
                  <a:srgbClr val="FFFFFF"/>
                </a:solidFill>
              </a:rPr>
              <a:t>‹#›</a:t>
            </a:fld>
            <a:endParaRPr b="1" sz="1600">
              <a:solidFill>
                <a:srgbClr val="FFFFFF"/>
              </a:solidFill>
            </a:endParaRPr>
          </a:p>
        </p:txBody>
      </p:sp>
      <p:sp>
        <p:nvSpPr>
          <p:cNvPr id="154" name="Google Shape;154;p21"/>
          <p:cNvSpPr txBox="1"/>
          <p:nvPr/>
        </p:nvSpPr>
        <p:spPr>
          <a:xfrm>
            <a:off x="-100000" y="957275"/>
            <a:ext cx="157200" cy="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1"/>
          <p:cNvSpPr txBox="1"/>
          <p:nvPr/>
        </p:nvSpPr>
        <p:spPr>
          <a:xfrm>
            <a:off x="49050" y="1070363"/>
            <a:ext cx="4664400" cy="2059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0"/>
              </a:spcAft>
              <a:buNone/>
            </a:pPr>
            <a:r>
              <a:t/>
            </a:r>
            <a:endParaRPr sz="800">
              <a:solidFill>
                <a:srgbClr val="AEAAAA"/>
              </a:solidFill>
            </a:endParaRPr>
          </a:p>
          <a:p>
            <a:pPr indent="0" lvl="0" marL="0" rtl="0" algn="l">
              <a:lnSpc>
                <a:spcPct val="90000"/>
              </a:lnSpc>
              <a:spcBef>
                <a:spcPts val="1200"/>
              </a:spcBef>
              <a:spcAft>
                <a:spcPts val="1200"/>
              </a:spcAft>
              <a:buNone/>
            </a:pPr>
            <a:r>
              <a:t/>
            </a:r>
            <a:endParaRPr sz="1100"/>
          </a:p>
        </p:txBody>
      </p:sp>
      <p:sp>
        <p:nvSpPr>
          <p:cNvPr id="156" name="Google Shape;156;p21"/>
          <p:cNvSpPr txBox="1"/>
          <p:nvPr/>
        </p:nvSpPr>
        <p:spPr>
          <a:xfrm>
            <a:off x="67550" y="33775"/>
            <a:ext cx="4664400" cy="71436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ar" sz="1200">
                <a:solidFill>
                  <a:srgbClr val="999999"/>
                </a:solidFill>
              </a:rPr>
              <a:t>Extra from 436</a:t>
            </a:r>
            <a:endParaRPr b="1" sz="900">
              <a:solidFill>
                <a:srgbClr val="999999"/>
              </a:solidFill>
            </a:endParaRPr>
          </a:p>
          <a:p>
            <a:pPr indent="0" lvl="0" marL="0" rtl="0" algn="l">
              <a:lnSpc>
                <a:spcPct val="150000"/>
              </a:lnSpc>
              <a:spcBef>
                <a:spcPts val="0"/>
              </a:spcBef>
              <a:spcAft>
                <a:spcPts val="0"/>
              </a:spcAft>
              <a:buNone/>
            </a:pPr>
            <a:r>
              <a:rPr b="1" lang="ar" sz="900">
                <a:solidFill>
                  <a:srgbClr val="999999"/>
                </a:solidFill>
              </a:rPr>
              <a:t>Inflammatory Disorders:</a:t>
            </a:r>
            <a:endParaRPr b="1" sz="900">
              <a:solidFill>
                <a:srgbClr val="999999"/>
              </a:solidFill>
            </a:endParaRPr>
          </a:p>
          <a:p>
            <a:pPr indent="0" lvl="0" marL="0" rtl="0" algn="l">
              <a:lnSpc>
                <a:spcPct val="150000"/>
              </a:lnSpc>
              <a:spcBef>
                <a:spcPts val="0"/>
              </a:spcBef>
              <a:spcAft>
                <a:spcPts val="0"/>
              </a:spcAft>
              <a:buNone/>
            </a:pPr>
            <a:r>
              <a:t/>
            </a:r>
            <a:endParaRPr b="1" sz="900">
              <a:solidFill>
                <a:srgbClr val="999999"/>
              </a:solidFill>
            </a:endParaRPr>
          </a:p>
          <a:p>
            <a:pPr indent="0" lvl="0" marL="0" rtl="0" algn="l">
              <a:lnSpc>
                <a:spcPct val="150000"/>
              </a:lnSpc>
              <a:spcBef>
                <a:spcPts val="0"/>
              </a:spcBef>
              <a:spcAft>
                <a:spcPts val="0"/>
              </a:spcAft>
              <a:buClr>
                <a:schemeClr val="dk1"/>
              </a:buClr>
              <a:buSzPts val="1100"/>
              <a:buFont typeface="Arial"/>
              <a:buNone/>
            </a:pPr>
            <a:r>
              <a:rPr b="1" lang="ar" sz="800">
                <a:solidFill>
                  <a:srgbClr val="999999"/>
                </a:solidFill>
              </a:rPr>
              <a:t>1. Lymphadenitis:</a:t>
            </a:r>
            <a:endParaRPr b="1" sz="800">
              <a:solidFill>
                <a:srgbClr val="999999"/>
              </a:solidFill>
            </a:endParaRPr>
          </a:p>
          <a:p>
            <a:pPr indent="-279400" lvl="0" marL="457200" rtl="0" algn="l">
              <a:lnSpc>
                <a:spcPct val="100000"/>
              </a:lnSpc>
              <a:spcBef>
                <a:spcPts val="0"/>
              </a:spcBef>
              <a:spcAft>
                <a:spcPts val="0"/>
              </a:spcAft>
              <a:buClr>
                <a:srgbClr val="B7B7B7"/>
              </a:buClr>
              <a:buSzPts val="800"/>
              <a:buChar char="●"/>
            </a:pPr>
            <a:r>
              <a:rPr b="1" lang="ar" sz="800">
                <a:solidFill>
                  <a:srgbClr val="B7B7B7"/>
                </a:solidFill>
              </a:rPr>
              <a:t>Very common, especially within 1st decade</a:t>
            </a:r>
            <a:endParaRPr b="1" sz="800">
              <a:solidFill>
                <a:srgbClr val="B7B7B7"/>
              </a:solidFill>
            </a:endParaRPr>
          </a:p>
          <a:p>
            <a:pPr indent="-279400" lvl="0" marL="457200" rtl="0" algn="l">
              <a:lnSpc>
                <a:spcPct val="100000"/>
              </a:lnSpc>
              <a:spcBef>
                <a:spcPts val="0"/>
              </a:spcBef>
              <a:spcAft>
                <a:spcPts val="0"/>
              </a:spcAft>
              <a:buClr>
                <a:srgbClr val="B7B7B7"/>
              </a:buClr>
              <a:buSzPts val="800"/>
              <a:buChar char="●"/>
            </a:pPr>
            <a:r>
              <a:rPr b="1" lang="ar" sz="800">
                <a:solidFill>
                  <a:srgbClr val="B7B7B7"/>
                </a:solidFill>
              </a:rPr>
              <a:t>Tender node with signs of systemic infection</a:t>
            </a:r>
            <a:endParaRPr b="1" sz="800">
              <a:solidFill>
                <a:srgbClr val="B7B7B7"/>
              </a:solidFill>
            </a:endParaRPr>
          </a:p>
          <a:p>
            <a:pPr indent="-279400" lvl="0" marL="457200" rtl="0" algn="l">
              <a:lnSpc>
                <a:spcPct val="100000"/>
              </a:lnSpc>
              <a:spcBef>
                <a:spcPts val="0"/>
              </a:spcBef>
              <a:spcAft>
                <a:spcPts val="0"/>
              </a:spcAft>
              <a:buClr>
                <a:srgbClr val="B7B7B7"/>
              </a:buClr>
              <a:buSzPts val="800"/>
              <a:buChar char="●"/>
            </a:pPr>
            <a:r>
              <a:rPr b="1" lang="ar" sz="800">
                <a:solidFill>
                  <a:srgbClr val="B7B7B7"/>
                </a:solidFill>
              </a:rPr>
              <a:t>Directed antibiotic therapy with follow-up so </a:t>
            </a:r>
            <a:r>
              <a:rPr lang="ar" sz="800">
                <a:solidFill>
                  <a:srgbClr val="B7B7B7"/>
                </a:solidFill>
              </a:rPr>
              <a:t>we don’t go for imaging because </a:t>
            </a:r>
            <a:r>
              <a:rPr lang="ar" sz="800">
                <a:solidFill>
                  <a:srgbClr val="B7B7B7"/>
                </a:solidFill>
              </a:rPr>
              <a:t>history is</a:t>
            </a:r>
            <a:r>
              <a:rPr lang="ar" sz="800">
                <a:solidFill>
                  <a:srgbClr val="B7B7B7"/>
                </a:solidFill>
              </a:rPr>
              <a:t> obvious.</a:t>
            </a:r>
            <a:endParaRPr sz="800">
              <a:solidFill>
                <a:srgbClr val="B7B7B7"/>
              </a:solidFill>
            </a:endParaRPr>
          </a:p>
          <a:p>
            <a:pPr indent="-279400" lvl="0" marL="457200" rtl="0" algn="l">
              <a:lnSpc>
                <a:spcPct val="100000"/>
              </a:lnSpc>
              <a:spcBef>
                <a:spcPts val="0"/>
              </a:spcBef>
              <a:spcAft>
                <a:spcPts val="0"/>
              </a:spcAft>
              <a:buClr>
                <a:srgbClr val="B7B7B7"/>
              </a:buClr>
              <a:buSzPts val="800"/>
              <a:buChar char="●"/>
            </a:pPr>
            <a:r>
              <a:rPr b="1" lang="ar" sz="800">
                <a:solidFill>
                  <a:srgbClr val="B7B7B7"/>
                </a:solidFill>
              </a:rPr>
              <a:t>FNAB indications (pediatric)</a:t>
            </a:r>
            <a:endParaRPr b="1" sz="800">
              <a:solidFill>
                <a:srgbClr val="B7B7B7"/>
              </a:solidFill>
            </a:endParaRPr>
          </a:p>
          <a:p>
            <a:pPr indent="0" lvl="0" marL="0" rtl="0" algn="l">
              <a:lnSpc>
                <a:spcPct val="100000"/>
              </a:lnSpc>
              <a:spcBef>
                <a:spcPts val="0"/>
              </a:spcBef>
              <a:spcAft>
                <a:spcPts val="0"/>
              </a:spcAft>
              <a:buNone/>
            </a:pPr>
            <a:r>
              <a:rPr lang="ar" sz="800">
                <a:solidFill>
                  <a:srgbClr val="B7B7B7"/>
                </a:solidFill>
              </a:rPr>
              <a:t>-  Actively infectious condition with no response</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Progressively enlarging</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Solitary and asymmetric nodal mass</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Supraclavicular mass (60% malignancy)</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Persistent nodal mass without active infection</a:t>
            </a:r>
            <a:endParaRPr sz="800">
              <a:solidFill>
                <a:srgbClr val="B7B7B7"/>
              </a:solidFill>
            </a:endParaRPr>
          </a:p>
          <a:p>
            <a:pPr indent="0" lvl="0" marL="0" rtl="0" algn="l">
              <a:lnSpc>
                <a:spcPct val="100000"/>
              </a:lnSpc>
              <a:spcBef>
                <a:spcPts val="0"/>
              </a:spcBef>
              <a:spcAft>
                <a:spcPts val="0"/>
              </a:spcAft>
              <a:buNone/>
            </a:pPr>
            <a:r>
              <a:rPr lang="ar" sz="800">
                <a:solidFill>
                  <a:srgbClr val="B7B7B7"/>
                </a:solidFill>
              </a:rPr>
              <a:t>-  </a:t>
            </a:r>
            <a:r>
              <a:rPr b="1" lang="ar" sz="800">
                <a:solidFill>
                  <a:srgbClr val="B7B7B7"/>
                </a:solidFill>
              </a:rPr>
              <a:t>Equivocal or suspicious </a:t>
            </a:r>
            <a:r>
              <a:rPr lang="ar" sz="800">
                <a:solidFill>
                  <a:srgbClr val="B7B7B7"/>
                </a:solidFill>
              </a:rPr>
              <a:t>lymphoma </a:t>
            </a:r>
            <a:r>
              <a:rPr b="1" lang="ar" sz="800">
                <a:solidFill>
                  <a:srgbClr val="B7B7B7"/>
                </a:solidFill>
              </a:rPr>
              <a:t>FNAB in the pediatric nodal mass requires open excisional biopsy to rule out malignant or granulomatous disease</a:t>
            </a:r>
            <a:endParaRPr b="1" sz="800">
              <a:solidFill>
                <a:srgbClr val="B7B7B7"/>
              </a:solidFill>
            </a:endParaRPr>
          </a:p>
          <a:p>
            <a:pPr indent="0" lvl="0" marL="0" rtl="0" algn="l">
              <a:lnSpc>
                <a:spcPct val="100000"/>
              </a:lnSpc>
              <a:spcBef>
                <a:spcPts val="0"/>
              </a:spcBef>
              <a:spcAft>
                <a:spcPts val="0"/>
              </a:spcAft>
              <a:buNone/>
            </a:pPr>
            <a:r>
              <a:rPr lang="ar" sz="800">
                <a:solidFill>
                  <a:srgbClr val="B7B7B7"/>
                </a:solidFill>
              </a:rPr>
              <a:t>-  </a:t>
            </a:r>
            <a:r>
              <a:rPr b="1" lang="ar" sz="800">
                <a:solidFill>
                  <a:srgbClr val="B7B7B7"/>
                </a:solidFill>
              </a:rPr>
              <a:t>Equivocal or suspicious FNAB in the pediatric nodal mass requires open excisional biopsy to rule out malignant or granulomatous disease</a:t>
            </a:r>
            <a:endParaRPr b="1" sz="800">
              <a:solidFill>
                <a:srgbClr val="B7B7B7"/>
              </a:solidFill>
            </a:endParaRPr>
          </a:p>
          <a:p>
            <a:pPr indent="0" lvl="0" marL="0" rtl="0" algn="l">
              <a:lnSpc>
                <a:spcPct val="100000"/>
              </a:lnSpc>
              <a:spcBef>
                <a:spcPts val="1000"/>
              </a:spcBef>
              <a:spcAft>
                <a:spcPts val="0"/>
              </a:spcAft>
              <a:buNone/>
            </a:pPr>
            <a:r>
              <a:rPr b="1" lang="ar" sz="800">
                <a:solidFill>
                  <a:srgbClr val="999999"/>
                </a:solidFill>
              </a:rPr>
              <a:t>2. Granulomatous lymphadenitis:</a:t>
            </a:r>
            <a:endParaRPr b="1" sz="800">
              <a:solidFill>
                <a:srgbClr val="999999"/>
              </a:solidFill>
            </a:endParaRPr>
          </a:p>
          <a:p>
            <a:pPr indent="-279400" lvl="0" marL="457200" rtl="0" algn="l">
              <a:lnSpc>
                <a:spcPct val="100000"/>
              </a:lnSpc>
              <a:spcBef>
                <a:spcPts val="0"/>
              </a:spcBef>
              <a:spcAft>
                <a:spcPts val="0"/>
              </a:spcAft>
              <a:buClr>
                <a:srgbClr val="B7B7B7"/>
              </a:buClr>
              <a:buSzPts val="800"/>
              <a:buChar char="●"/>
            </a:pPr>
            <a:r>
              <a:rPr b="1" lang="ar" sz="800">
                <a:solidFill>
                  <a:srgbClr val="B7B7B7"/>
                </a:solidFill>
              </a:rPr>
              <a:t>Infection develops over weeks to months</a:t>
            </a:r>
            <a:endParaRPr b="1" sz="800">
              <a:solidFill>
                <a:srgbClr val="B7B7B7"/>
              </a:solidFill>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rPr>
              <a:t>Minimal systemic complaints or findings</a:t>
            </a:r>
            <a:endParaRPr sz="800">
              <a:solidFill>
                <a:srgbClr val="B7B7B7"/>
              </a:solidFill>
            </a:endParaRPr>
          </a:p>
          <a:p>
            <a:pPr indent="-279400" lvl="0" marL="457200" rtl="0" algn="l">
              <a:lnSpc>
                <a:spcPct val="100000"/>
              </a:lnSpc>
              <a:spcBef>
                <a:spcPts val="0"/>
              </a:spcBef>
              <a:spcAft>
                <a:spcPts val="0"/>
              </a:spcAft>
              <a:buClr>
                <a:srgbClr val="B7B7B7"/>
              </a:buClr>
              <a:buSzPts val="800"/>
              <a:buChar char="●"/>
            </a:pPr>
            <a:r>
              <a:rPr b="1" lang="ar" sz="800">
                <a:solidFill>
                  <a:srgbClr val="B7B7B7"/>
                </a:solidFill>
              </a:rPr>
              <a:t>Common etiologies</a:t>
            </a:r>
            <a:endParaRPr b="1" sz="800">
              <a:solidFill>
                <a:srgbClr val="B7B7B7"/>
              </a:solidFill>
            </a:endParaRPr>
          </a:p>
          <a:p>
            <a:pPr indent="-279400" lvl="0" marL="457200" rtl="0" algn="l">
              <a:lnSpc>
                <a:spcPct val="100000"/>
              </a:lnSpc>
              <a:spcBef>
                <a:spcPts val="0"/>
              </a:spcBef>
              <a:spcAft>
                <a:spcPts val="0"/>
              </a:spcAft>
              <a:buClr>
                <a:srgbClr val="B7B7B7"/>
              </a:buClr>
              <a:buSzPts val="800"/>
              <a:buChar char="●"/>
            </a:pPr>
            <a:r>
              <a:rPr lang="ar" sz="800">
                <a:solidFill>
                  <a:srgbClr val="B7B7B7"/>
                </a:solidFill>
              </a:rPr>
              <a:t>TB, atypical TB, cat-scratch fever, actinomycosis,</a:t>
            </a:r>
            <a:br>
              <a:rPr lang="ar" sz="800">
                <a:solidFill>
                  <a:srgbClr val="B7B7B7"/>
                </a:solidFill>
              </a:rPr>
            </a:br>
            <a:r>
              <a:rPr lang="ar" sz="800">
                <a:solidFill>
                  <a:srgbClr val="B7B7B7"/>
                </a:solidFill>
              </a:rPr>
              <a:t>sarcoidosis.</a:t>
            </a:r>
            <a:endParaRPr sz="800">
              <a:solidFill>
                <a:srgbClr val="B7B7B7"/>
              </a:solidFill>
            </a:endParaRPr>
          </a:p>
          <a:p>
            <a:pPr indent="-279400" lvl="0" marL="457200" rtl="0" algn="l">
              <a:lnSpc>
                <a:spcPct val="100000"/>
              </a:lnSpc>
              <a:spcBef>
                <a:spcPts val="0"/>
              </a:spcBef>
              <a:spcAft>
                <a:spcPts val="0"/>
              </a:spcAft>
              <a:buClr>
                <a:srgbClr val="B7B7B7"/>
              </a:buClr>
              <a:buSzPts val="800"/>
              <a:buChar char="●"/>
            </a:pPr>
            <a:r>
              <a:rPr b="1" lang="ar" sz="800">
                <a:solidFill>
                  <a:srgbClr val="B7B7B7"/>
                </a:solidFill>
              </a:rPr>
              <a:t>Firm, relatively fixed node with injection of skin. </a:t>
            </a:r>
            <a:r>
              <a:rPr lang="ar" sz="800">
                <a:solidFill>
                  <a:srgbClr val="B7B7B7"/>
                </a:solidFill>
              </a:rPr>
              <a:t>It mimics malignancy</a:t>
            </a:r>
            <a:endParaRPr sz="800">
              <a:solidFill>
                <a:srgbClr val="B7B7B7"/>
              </a:solidFill>
            </a:endParaRPr>
          </a:p>
          <a:p>
            <a:pPr indent="-279400" lvl="0" marL="457200" rtl="0" algn="l">
              <a:lnSpc>
                <a:spcPct val="100000"/>
              </a:lnSpc>
              <a:spcBef>
                <a:spcPts val="0"/>
              </a:spcBef>
              <a:spcAft>
                <a:spcPts val="0"/>
              </a:spcAft>
              <a:buClr>
                <a:srgbClr val="B7B7B7"/>
              </a:buClr>
              <a:buSzPts val="800"/>
              <a:buChar char="●"/>
            </a:pPr>
            <a:r>
              <a:rPr b="1" lang="ar" sz="800">
                <a:solidFill>
                  <a:srgbClr val="B7B7B7"/>
                </a:solidFill>
              </a:rPr>
              <a:t>Typical </a:t>
            </a:r>
            <a:r>
              <a:rPr b="1" i="1" lang="ar" sz="800">
                <a:solidFill>
                  <a:srgbClr val="B7B7B7"/>
                </a:solidFill>
              </a:rPr>
              <a:t>M. tuberculosis</a:t>
            </a:r>
            <a:endParaRPr b="1" i="1" sz="800">
              <a:solidFill>
                <a:srgbClr val="B7B7B7"/>
              </a:solidFill>
            </a:endParaRPr>
          </a:p>
          <a:p>
            <a:pPr indent="-228600" lvl="1" marL="914400" rtl="0" algn="l">
              <a:lnSpc>
                <a:spcPct val="100000"/>
              </a:lnSpc>
              <a:spcBef>
                <a:spcPts val="0"/>
              </a:spcBef>
              <a:spcAft>
                <a:spcPts val="0"/>
              </a:spcAft>
              <a:buClr>
                <a:srgbClr val="B7B7B7"/>
              </a:buClr>
              <a:buSzPts val="800"/>
              <a:buNone/>
            </a:pPr>
            <a:r>
              <a:rPr lang="ar" sz="800">
                <a:solidFill>
                  <a:srgbClr val="B7B7B7"/>
                </a:solidFill>
              </a:rPr>
              <a:t>-  more common in adults</a:t>
            </a:r>
            <a:endParaRPr sz="800">
              <a:solidFill>
                <a:srgbClr val="B7B7B7"/>
              </a:solidFill>
            </a:endParaRPr>
          </a:p>
          <a:p>
            <a:pPr indent="-228600" lvl="1" marL="914400" rtl="0" algn="l">
              <a:lnSpc>
                <a:spcPct val="100000"/>
              </a:lnSpc>
              <a:spcBef>
                <a:spcPts val="0"/>
              </a:spcBef>
              <a:spcAft>
                <a:spcPts val="0"/>
              </a:spcAft>
              <a:buClr>
                <a:srgbClr val="B7B7B7"/>
              </a:buClr>
              <a:buSzPts val="800"/>
              <a:buNone/>
            </a:pPr>
            <a:r>
              <a:rPr lang="ar" sz="800">
                <a:solidFill>
                  <a:srgbClr val="B7B7B7"/>
                </a:solidFill>
              </a:rPr>
              <a:t>-  Posterior triangle nodes</a:t>
            </a:r>
            <a:endParaRPr sz="800">
              <a:solidFill>
                <a:srgbClr val="B7B7B7"/>
              </a:solidFill>
            </a:endParaRPr>
          </a:p>
          <a:p>
            <a:pPr indent="-228600" lvl="1" marL="914400" rtl="0" algn="l">
              <a:lnSpc>
                <a:spcPct val="100000"/>
              </a:lnSpc>
              <a:spcBef>
                <a:spcPts val="0"/>
              </a:spcBef>
              <a:spcAft>
                <a:spcPts val="0"/>
              </a:spcAft>
              <a:buClr>
                <a:srgbClr val="B7B7B7"/>
              </a:buClr>
              <a:buSzPts val="800"/>
              <a:buNone/>
            </a:pPr>
            <a:r>
              <a:rPr lang="ar" sz="800">
                <a:solidFill>
                  <a:srgbClr val="B7B7B7"/>
                </a:solidFill>
              </a:rPr>
              <a:t>-  Usually responds to anti-TB medications</a:t>
            </a:r>
            <a:endParaRPr sz="800">
              <a:solidFill>
                <a:srgbClr val="B7B7B7"/>
              </a:solidFill>
            </a:endParaRPr>
          </a:p>
          <a:p>
            <a:pPr indent="-228600" lvl="1" marL="914400" rtl="0" algn="l">
              <a:lnSpc>
                <a:spcPct val="100000"/>
              </a:lnSpc>
              <a:spcBef>
                <a:spcPts val="0"/>
              </a:spcBef>
              <a:spcAft>
                <a:spcPts val="0"/>
              </a:spcAft>
              <a:buClr>
                <a:srgbClr val="B7B7B7"/>
              </a:buClr>
              <a:buSzPts val="800"/>
              <a:buNone/>
            </a:pPr>
            <a:r>
              <a:rPr lang="ar" sz="800">
                <a:solidFill>
                  <a:srgbClr val="B7B7B7"/>
                </a:solidFill>
              </a:rPr>
              <a:t>-  May require excisional biopsy for further workup</a:t>
            </a:r>
            <a:endParaRPr sz="800">
              <a:solidFill>
                <a:srgbClr val="B7B7B7"/>
              </a:solidFill>
            </a:endParaRPr>
          </a:p>
          <a:p>
            <a:pPr indent="-279400" lvl="0" marL="457200" rtl="0" algn="l">
              <a:lnSpc>
                <a:spcPct val="100000"/>
              </a:lnSpc>
              <a:spcBef>
                <a:spcPts val="0"/>
              </a:spcBef>
              <a:spcAft>
                <a:spcPts val="0"/>
              </a:spcAft>
              <a:buClr>
                <a:srgbClr val="B7B7B7"/>
              </a:buClr>
              <a:buSzPts val="800"/>
              <a:buChar char="●"/>
            </a:pPr>
            <a:r>
              <a:rPr b="1" lang="ar" sz="800">
                <a:solidFill>
                  <a:srgbClr val="B7B7B7"/>
                </a:solidFill>
              </a:rPr>
              <a:t>Atypical </a:t>
            </a:r>
            <a:r>
              <a:rPr b="1" i="1" lang="ar" sz="800">
                <a:solidFill>
                  <a:srgbClr val="B7B7B7"/>
                </a:solidFill>
              </a:rPr>
              <a:t>M. tuberculosis</a:t>
            </a:r>
            <a:endParaRPr b="1" i="1" sz="800">
              <a:solidFill>
                <a:srgbClr val="B7B7B7"/>
              </a:solidFill>
            </a:endParaRPr>
          </a:p>
          <a:p>
            <a:pPr indent="-228600" lvl="1" marL="914400" rtl="0" algn="l">
              <a:lnSpc>
                <a:spcPct val="100000"/>
              </a:lnSpc>
              <a:spcBef>
                <a:spcPts val="0"/>
              </a:spcBef>
              <a:spcAft>
                <a:spcPts val="0"/>
              </a:spcAft>
              <a:buClr>
                <a:srgbClr val="B7B7B7"/>
              </a:buClr>
              <a:buSzPts val="800"/>
              <a:buNone/>
            </a:pPr>
            <a:r>
              <a:rPr lang="ar" sz="800">
                <a:solidFill>
                  <a:srgbClr val="B7B7B7"/>
                </a:solidFill>
              </a:rPr>
              <a:t>-  Pediatric age groups</a:t>
            </a:r>
            <a:endParaRPr sz="800">
              <a:solidFill>
                <a:srgbClr val="B7B7B7"/>
              </a:solidFill>
            </a:endParaRPr>
          </a:p>
          <a:p>
            <a:pPr indent="-228600" lvl="1" marL="914400" rtl="0" algn="l">
              <a:lnSpc>
                <a:spcPct val="100000"/>
              </a:lnSpc>
              <a:spcBef>
                <a:spcPts val="0"/>
              </a:spcBef>
              <a:spcAft>
                <a:spcPts val="0"/>
              </a:spcAft>
              <a:buClr>
                <a:srgbClr val="B7B7B7"/>
              </a:buClr>
              <a:buSzPts val="800"/>
              <a:buNone/>
            </a:pPr>
            <a:r>
              <a:rPr lang="ar" sz="800">
                <a:solidFill>
                  <a:srgbClr val="B7B7B7"/>
                </a:solidFill>
              </a:rPr>
              <a:t>-  Anterior triangle nodes, won’t present with multiple lymph nodes in level 5, only present with submandibular mass.</a:t>
            </a:r>
            <a:endParaRPr sz="800">
              <a:solidFill>
                <a:srgbClr val="B7B7B7"/>
              </a:solidFill>
            </a:endParaRPr>
          </a:p>
          <a:p>
            <a:pPr indent="-228600" lvl="1" marL="914400" rtl="0" algn="l">
              <a:lnSpc>
                <a:spcPct val="100000"/>
              </a:lnSpc>
              <a:spcBef>
                <a:spcPts val="0"/>
              </a:spcBef>
              <a:spcAft>
                <a:spcPts val="0"/>
              </a:spcAft>
              <a:buClr>
                <a:srgbClr val="B7B7B7"/>
              </a:buClr>
              <a:buSzPts val="800"/>
              <a:buNone/>
            </a:pPr>
            <a:r>
              <a:rPr lang="ar" sz="800">
                <a:solidFill>
                  <a:srgbClr val="B7B7B7"/>
                </a:solidFill>
              </a:rPr>
              <a:t>-  Brawny skin, induration and pain</a:t>
            </a:r>
            <a:endParaRPr sz="800">
              <a:solidFill>
                <a:srgbClr val="B7B7B7"/>
              </a:solidFill>
            </a:endParaRPr>
          </a:p>
          <a:p>
            <a:pPr indent="-228600" lvl="1" marL="914400" rtl="0" algn="l">
              <a:lnSpc>
                <a:spcPct val="100000"/>
              </a:lnSpc>
              <a:spcBef>
                <a:spcPts val="0"/>
              </a:spcBef>
              <a:spcAft>
                <a:spcPts val="0"/>
              </a:spcAft>
              <a:buClr>
                <a:srgbClr val="B7B7B7"/>
              </a:buClr>
              <a:buSzPts val="800"/>
              <a:buNone/>
            </a:pPr>
            <a:r>
              <a:rPr lang="ar" sz="800">
                <a:solidFill>
                  <a:srgbClr val="B7B7B7"/>
                </a:solidFill>
              </a:rPr>
              <a:t>-  Usually responds to complete surgical excision or curettage</a:t>
            </a:r>
            <a:endParaRPr sz="800">
              <a:solidFill>
                <a:srgbClr val="B7B7B7"/>
              </a:solidFill>
            </a:endParaRPr>
          </a:p>
          <a:p>
            <a:pPr indent="-279400" lvl="0" marL="457200" rtl="0" algn="l">
              <a:lnSpc>
                <a:spcPct val="100000"/>
              </a:lnSpc>
              <a:spcBef>
                <a:spcPts val="0"/>
              </a:spcBef>
              <a:spcAft>
                <a:spcPts val="0"/>
              </a:spcAft>
              <a:buClr>
                <a:srgbClr val="B7B7B7"/>
              </a:buClr>
              <a:buSzPts val="800"/>
              <a:buChar char="●"/>
            </a:pPr>
            <a:r>
              <a:rPr b="1" lang="ar" sz="800">
                <a:solidFill>
                  <a:srgbClr val="B7B7B7"/>
                </a:solidFill>
              </a:rPr>
              <a:t>Cat-scratch fever (</a:t>
            </a:r>
            <a:r>
              <a:rPr b="1" i="1" lang="ar" sz="800">
                <a:solidFill>
                  <a:srgbClr val="B7B7B7"/>
                </a:solidFill>
              </a:rPr>
              <a:t>Bartonella</a:t>
            </a:r>
            <a:r>
              <a:rPr b="1" lang="ar" sz="800">
                <a:solidFill>
                  <a:srgbClr val="B7B7B7"/>
                </a:solidFill>
              </a:rPr>
              <a:t>)</a:t>
            </a:r>
            <a:endParaRPr b="1" sz="800">
              <a:solidFill>
                <a:srgbClr val="B7B7B7"/>
              </a:solidFill>
            </a:endParaRPr>
          </a:p>
          <a:p>
            <a:pPr indent="-228600" lvl="1" marL="914400" rtl="0" algn="l">
              <a:lnSpc>
                <a:spcPct val="100000"/>
              </a:lnSpc>
              <a:spcBef>
                <a:spcPts val="0"/>
              </a:spcBef>
              <a:spcAft>
                <a:spcPts val="0"/>
              </a:spcAft>
              <a:buClr>
                <a:srgbClr val="B7B7B7"/>
              </a:buClr>
              <a:buSzPts val="800"/>
              <a:buNone/>
            </a:pPr>
            <a:r>
              <a:rPr lang="ar" sz="800">
                <a:solidFill>
                  <a:srgbClr val="B7B7B7"/>
                </a:solidFill>
              </a:rPr>
              <a:t>-  Pediatric group</a:t>
            </a:r>
            <a:endParaRPr sz="800">
              <a:solidFill>
                <a:srgbClr val="B7B7B7"/>
              </a:solidFill>
            </a:endParaRPr>
          </a:p>
          <a:p>
            <a:pPr indent="-228600" lvl="1" marL="914400" rtl="0" algn="l">
              <a:lnSpc>
                <a:spcPct val="100000"/>
              </a:lnSpc>
              <a:spcBef>
                <a:spcPts val="0"/>
              </a:spcBef>
              <a:spcAft>
                <a:spcPts val="0"/>
              </a:spcAft>
              <a:buClr>
                <a:srgbClr val="B7B7B7"/>
              </a:buClr>
              <a:buSzPts val="800"/>
              <a:buNone/>
            </a:pPr>
            <a:r>
              <a:rPr lang="ar" sz="800">
                <a:solidFill>
                  <a:srgbClr val="B7B7B7"/>
                </a:solidFill>
              </a:rPr>
              <a:t>-  Preauricular and submandibular nodes</a:t>
            </a:r>
            <a:endParaRPr sz="800">
              <a:solidFill>
                <a:srgbClr val="B7B7B7"/>
              </a:solidFill>
            </a:endParaRPr>
          </a:p>
          <a:p>
            <a:pPr indent="-228600" lvl="1" marL="914400" rtl="0" algn="l">
              <a:lnSpc>
                <a:spcPct val="100000"/>
              </a:lnSpc>
              <a:spcBef>
                <a:spcPts val="0"/>
              </a:spcBef>
              <a:spcAft>
                <a:spcPts val="0"/>
              </a:spcAft>
              <a:buClr>
                <a:srgbClr val="B7B7B7"/>
              </a:buClr>
              <a:buSzPts val="800"/>
              <a:buNone/>
            </a:pPr>
            <a:r>
              <a:rPr lang="ar" sz="800">
                <a:solidFill>
                  <a:srgbClr val="B7B7B7"/>
                </a:solidFill>
              </a:rPr>
              <a:t>-  Spontaneous resolution with or without antibiotics</a:t>
            </a:r>
            <a:endParaRPr sz="800">
              <a:solidFill>
                <a:srgbClr val="B7B7B7"/>
              </a:solidFill>
            </a:endParaRPr>
          </a:p>
          <a:p>
            <a:pPr indent="0" lvl="0" marL="0" rtl="0" algn="l">
              <a:lnSpc>
                <a:spcPct val="100000"/>
              </a:lnSpc>
              <a:spcBef>
                <a:spcPts val="0"/>
              </a:spcBef>
              <a:spcAft>
                <a:spcPts val="0"/>
              </a:spcAft>
              <a:buNone/>
            </a:pPr>
            <a:r>
              <a:t/>
            </a:r>
            <a:endParaRPr b="1" sz="800">
              <a:solidFill>
                <a:schemeClr val="dk1"/>
              </a:solidFill>
            </a:endParaRPr>
          </a:p>
          <a:p>
            <a:pPr indent="0" lvl="0" marL="0" rtl="0" algn="l">
              <a:lnSpc>
                <a:spcPct val="100000"/>
              </a:lnSpc>
              <a:spcBef>
                <a:spcPts val="0"/>
              </a:spcBef>
              <a:spcAft>
                <a:spcPts val="0"/>
              </a:spcAft>
              <a:buNone/>
            </a:pPr>
            <a:r>
              <a:t/>
            </a:r>
            <a:endParaRPr sz="800"/>
          </a:p>
        </p:txBody>
      </p:sp>
      <p:pic>
        <p:nvPicPr>
          <p:cNvPr id="157" name="Google Shape;157;p21"/>
          <p:cNvPicPr preferRelativeResize="0"/>
          <p:nvPr/>
        </p:nvPicPr>
        <p:blipFill rotWithShape="1">
          <a:blip r:embed="rId4">
            <a:alphaModFix/>
          </a:blip>
          <a:srcRect b="-31613" l="-44738" r="0" t="0"/>
          <a:stretch/>
        </p:blipFill>
        <p:spPr>
          <a:xfrm>
            <a:off x="2381251" y="1207325"/>
            <a:ext cx="1962250" cy="1070349"/>
          </a:xfrm>
          <a:prstGeom prst="rect">
            <a:avLst/>
          </a:prstGeom>
          <a:noFill/>
          <a:ln>
            <a:noFill/>
          </a:ln>
        </p:spPr>
      </p:pic>
      <p:pic>
        <p:nvPicPr>
          <p:cNvPr id="158" name="Google Shape;158;p21"/>
          <p:cNvPicPr preferRelativeResize="0"/>
          <p:nvPr/>
        </p:nvPicPr>
        <p:blipFill>
          <a:blip r:embed="rId5">
            <a:alphaModFix/>
          </a:blip>
          <a:stretch>
            <a:fillRect/>
          </a:stretch>
        </p:blipFill>
        <p:spPr>
          <a:xfrm>
            <a:off x="2992450" y="2623675"/>
            <a:ext cx="1671924" cy="692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