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7143750" cx="4762500"/>
  <p:notesSz cx="6858000" cy="9144000"/>
  <p:embeddedFontLst>
    <p:embeddedFont>
      <p:font typeface="Arv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50">
          <p15:clr>
            <a:srgbClr val="A4A3A4"/>
          </p15:clr>
        </p15:guide>
        <p15:guide id="2" pos="15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50" orient="horz"/>
        <p:guide pos="150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Arvo-bold.fntdata"/><Relationship Id="rId23" Type="http://schemas.openxmlformats.org/officeDocument/2006/relationships/font" Target="fonts/Arv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rvo-boldItalic.fntdata"/><Relationship Id="rId25" Type="http://schemas.openxmlformats.org/officeDocument/2006/relationships/font" Target="fonts/Arv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98d416807e_0_107: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98d416807e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ar" sz="600">
                <a:solidFill>
                  <a:schemeClr val="dk1"/>
                </a:solidFill>
                <a:highlight>
                  <a:srgbClr val="FFFFFF"/>
                </a:highlight>
              </a:rPr>
              <a:t>1 </a:t>
            </a:r>
            <a:r>
              <a:rPr lang="ar" sz="1000">
                <a:solidFill>
                  <a:srgbClr val="999999"/>
                </a:solidFill>
                <a:highlight>
                  <a:srgbClr val="FFFFFF"/>
                </a:highlight>
              </a:rPr>
              <a:t>Note 431: </a:t>
            </a:r>
            <a:r>
              <a:rPr lang="ar" sz="1000">
                <a:solidFill>
                  <a:srgbClr val="FF0000"/>
                </a:solidFill>
                <a:highlight>
                  <a:srgbClr val="FFFFFF"/>
                </a:highlight>
              </a:rPr>
              <a:t>The commonest cause for unilateral obstruction is foreign body (purulent, foul smelling discharge)</a:t>
            </a:r>
            <a:endParaRPr sz="1000">
              <a:solidFill>
                <a:srgbClr val="FF0000"/>
              </a:solidFill>
              <a:highlight>
                <a:srgbClr val="FFFFFF"/>
              </a:highlight>
            </a:endParaRPr>
          </a:p>
          <a:p>
            <a:pPr indent="0" lvl="0" marL="0" rtl="0" algn="l">
              <a:spcBef>
                <a:spcPts val="120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99ef36d249_6_13: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99ef36d249_6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99ef36d249_6_16: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99ef36d249_6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ar" sz="600">
                <a:solidFill>
                  <a:schemeClr val="dk1"/>
                </a:solidFill>
                <a:highlight>
                  <a:srgbClr val="FFFFFF"/>
                </a:highlight>
              </a:rPr>
              <a:t>2 </a:t>
            </a:r>
            <a:r>
              <a:rPr lang="ar" sz="1000">
                <a:solidFill>
                  <a:srgbClr val="999999"/>
                </a:solidFill>
                <a:highlight>
                  <a:srgbClr val="FFFFFF"/>
                </a:highlight>
              </a:rPr>
              <a:t>432 Explanation: Usually, injury is caused by endotracheal intubation or high tracheostomy tube placement. If irritation persists, the original</a:t>
            </a:r>
            <a:endParaRPr sz="1000">
              <a:solidFill>
                <a:srgbClr val="999999"/>
              </a:solidFill>
              <a:highlight>
                <a:srgbClr val="FFFFFF"/>
              </a:highlight>
            </a:endParaRPr>
          </a:p>
          <a:p>
            <a:pPr indent="0" lvl="0" marL="0" rtl="0" algn="l">
              <a:spcBef>
                <a:spcPts val="120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98d416807e_0_97: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98d416807e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28600" lvl="0" marL="457200" rtl="0" algn="l">
              <a:lnSpc>
                <a:spcPct val="115000"/>
              </a:lnSpc>
              <a:spcBef>
                <a:spcPts val="1200"/>
              </a:spcBef>
              <a:spcAft>
                <a:spcPts val="0"/>
              </a:spcAft>
              <a:buClr>
                <a:schemeClr val="dk1"/>
              </a:buClr>
              <a:buSzPts val="1100"/>
              <a:buNone/>
            </a:pPr>
            <a:r>
              <a:rPr lang="ar" sz="1000">
                <a:solidFill>
                  <a:srgbClr val="999999"/>
                </a:solidFill>
                <a:highlight>
                  <a:srgbClr val="FFFFFF"/>
                </a:highlight>
              </a:rPr>
              <a:t>edema and inflammation progress to ulceration and granulation tissue formation.When the source of irritation is removed, healing occurs with fibroblast proliferation, scar formation, and contracture, leading to stenosis or complete occlusion of the airway.</a:t>
            </a:r>
            <a:endParaRPr sz="1000">
              <a:solidFill>
                <a:srgbClr val="999999"/>
              </a:solidFill>
              <a:highlight>
                <a:srgbClr val="FFFFFF"/>
              </a:highlight>
            </a:endParaRPr>
          </a:p>
          <a:p>
            <a:pPr indent="-228600" lvl="0" marL="457200" rtl="0" algn="l">
              <a:lnSpc>
                <a:spcPct val="115000"/>
              </a:lnSpc>
              <a:spcBef>
                <a:spcPts val="0"/>
              </a:spcBef>
              <a:spcAft>
                <a:spcPts val="0"/>
              </a:spcAft>
              <a:buClr>
                <a:srgbClr val="999999"/>
              </a:buClr>
              <a:buSzPts val="1000"/>
              <a:buNone/>
            </a:pPr>
            <a:r>
              <a:rPr lang="ar" sz="600">
                <a:solidFill>
                  <a:schemeClr val="dk1"/>
                </a:solidFill>
                <a:highlight>
                  <a:srgbClr val="FFFFFF"/>
                </a:highlight>
              </a:rPr>
              <a:t>3 </a:t>
            </a:r>
            <a:r>
              <a:rPr lang="ar" sz="1000">
                <a:solidFill>
                  <a:srgbClr val="FF0000"/>
                </a:solidFill>
                <a:highlight>
                  <a:srgbClr val="FFFFFF"/>
                </a:highlight>
              </a:rPr>
              <a:t>The most common objects aspirated by young children are food products (peanuts, seeds,Corn , فصفص). Most imp thing is vegetable matter because if it stay there, it will cause infections.</a:t>
            </a:r>
            <a:endParaRPr sz="1000">
              <a:solidFill>
                <a:srgbClr val="FF0000"/>
              </a:solidFill>
              <a:highlight>
                <a:srgbClr val="FFFFFF"/>
              </a:highlight>
            </a:endParaRPr>
          </a:p>
          <a:p>
            <a:pPr indent="-228600" lvl="0" marL="457200" rtl="0" algn="l">
              <a:lnSpc>
                <a:spcPct val="115000"/>
              </a:lnSpc>
              <a:spcBef>
                <a:spcPts val="0"/>
              </a:spcBef>
              <a:spcAft>
                <a:spcPts val="0"/>
              </a:spcAft>
              <a:buClr>
                <a:srgbClr val="999999"/>
              </a:buClr>
              <a:buSzPts val="1000"/>
              <a:buNone/>
            </a:pPr>
            <a:r>
              <a:t/>
            </a:r>
            <a:endParaRPr sz="1000">
              <a:solidFill>
                <a:srgbClr val="999999"/>
              </a:solidFill>
              <a:highlight>
                <a:srgbClr val="FFFFFF"/>
              </a:highlight>
            </a:endParaRPr>
          </a:p>
          <a:p>
            <a:pPr indent="0" lvl="0" marL="0" rtl="0" algn="l">
              <a:spcBef>
                <a:spcPts val="120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99ef36d249_6_22: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99ef36d249_6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99ef36d249_6_25: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99ef36d249_6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9b1c55d80c_0_63: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9b1c55d80c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9b1c55d80c_0_78: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9b1c55d80c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69ec3bbe2_0_13: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69ec3bbe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969ec3bbe2_0_17: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969ec3bbe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8d416807e_0_57: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8d416807e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98d416807e_0_157: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98d416807e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98d416807e_0_147: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98d416807e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98d416807e_0_137: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98d416807e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98d416807e_0_127: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98d416807e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98d416807e_0_117: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98d416807e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62348" y="1034132"/>
            <a:ext cx="4437900" cy="2850900"/>
          </a:xfrm>
          <a:prstGeom prst="rect">
            <a:avLst/>
          </a:prstGeom>
        </p:spPr>
        <p:txBody>
          <a:bodyPr anchorCtr="0" anchor="b" bIns="84775" lIns="84775" spcFirstLastPara="1" rIns="84775" wrap="square" tIns="8477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1" name="Google Shape;11;p2"/>
          <p:cNvSpPr txBox="1"/>
          <p:nvPr>
            <p:ph idx="1" type="subTitle"/>
          </p:nvPr>
        </p:nvSpPr>
        <p:spPr>
          <a:xfrm>
            <a:off x="162344" y="3936285"/>
            <a:ext cx="4437900" cy="1100700"/>
          </a:xfrm>
          <a:prstGeom prst="rect">
            <a:avLst/>
          </a:prstGeom>
        </p:spPr>
        <p:txBody>
          <a:bodyPr anchorCtr="0" anchor="t" bIns="84775" lIns="84775" spcFirstLastPara="1" rIns="84775" wrap="square" tIns="84775">
            <a:no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12" name="Google Shape;12;p2"/>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62344" y="1536285"/>
            <a:ext cx="4437900" cy="2727300"/>
          </a:xfrm>
          <a:prstGeom prst="rect">
            <a:avLst/>
          </a:prstGeom>
        </p:spPr>
        <p:txBody>
          <a:bodyPr anchorCtr="0" anchor="b" bIns="84775" lIns="84775" spcFirstLastPara="1" rIns="84775" wrap="square" tIns="84775">
            <a:noAutofit/>
          </a:bodyPr>
          <a:lstStyle>
            <a:lvl1pPr lvl="0" algn="ctr">
              <a:spcBef>
                <a:spcPts val="0"/>
              </a:spcBef>
              <a:spcAft>
                <a:spcPts val="0"/>
              </a:spcAft>
              <a:buSzPts val="11100"/>
              <a:buNone/>
              <a:defRPr sz="11100"/>
            </a:lvl1pPr>
            <a:lvl2pPr lvl="1" algn="ctr">
              <a:spcBef>
                <a:spcPts val="0"/>
              </a:spcBef>
              <a:spcAft>
                <a:spcPts val="0"/>
              </a:spcAft>
              <a:buSzPts val="11100"/>
              <a:buNone/>
              <a:defRPr sz="11100"/>
            </a:lvl2pPr>
            <a:lvl3pPr lvl="2" algn="ctr">
              <a:spcBef>
                <a:spcPts val="0"/>
              </a:spcBef>
              <a:spcAft>
                <a:spcPts val="0"/>
              </a:spcAft>
              <a:buSzPts val="11100"/>
              <a:buNone/>
              <a:defRPr sz="11100"/>
            </a:lvl3pPr>
            <a:lvl4pPr lvl="3" algn="ctr">
              <a:spcBef>
                <a:spcPts val="0"/>
              </a:spcBef>
              <a:spcAft>
                <a:spcPts val="0"/>
              </a:spcAft>
              <a:buSzPts val="11100"/>
              <a:buNone/>
              <a:defRPr sz="11100"/>
            </a:lvl4pPr>
            <a:lvl5pPr lvl="4" algn="ctr">
              <a:spcBef>
                <a:spcPts val="0"/>
              </a:spcBef>
              <a:spcAft>
                <a:spcPts val="0"/>
              </a:spcAft>
              <a:buSzPts val="11100"/>
              <a:buNone/>
              <a:defRPr sz="11100"/>
            </a:lvl5pPr>
            <a:lvl6pPr lvl="5" algn="ctr">
              <a:spcBef>
                <a:spcPts val="0"/>
              </a:spcBef>
              <a:spcAft>
                <a:spcPts val="0"/>
              </a:spcAft>
              <a:buSzPts val="11100"/>
              <a:buNone/>
              <a:defRPr sz="11100"/>
            </a:lvl6pPr>
            <a:lvl7pPr lvl="6" algn="ctr">
              <a:spcBef>
                <a:spcPts val="0"/>
              </a:spcBef>
              <a:spcAft>
                <a:spcPts val="0"/>
              </a:spcAft>
              <a:buSzPts val="11100"/>
              <a:buNone/>
              <a:defRPr sz="11100"/>
            </a:lvl7pPr>
            <a:lvl8pPr lvl="7" algn="ctr">
              <a:spcBef>
                <a:spcPts val="0"/>
              </a:spcBef>
              <a:spcAft>
                <a:spcPts val="0"/>
              </a:spcAft>
              <a:buSzPts val="11100"/>
              <a:buNone/>
              <a:defRPr sz="11100"/>
            </a:lvl8pPr>
            <a:lvl9pPr lvl="8" algn="ctr">
              <a:spcBef>
                <a:spcPts val="0"/>
              </a:spcBef>
              <a:spcAft>
                <a:spcPts val="0"/>
              </a:spcAft>
              <a:buSzPts val="11100"/>
              <a:buNone/>
              <a:defRPr sz="11100"/>
            </a:lvl9pPr>
          </a:lstStyle>
          <a:p>
            <a:r>
              <a:t>xx%</a:t>
            </a:r>
          </a:p>
        </p:txBody>
      </p:sp>
      <p:sp>
        <p:nvSpPr>
          <p:cNvPr id="46" name="Google Shape;46;p11"/>
          <p:cNvSpPr txBox="1"/>
          <p:nvPr>
            <p:ph idx="1" type="body"/>
          </p:nvPr>
        </p:nvSpPr>
        <p:spPr>
          <a:xfrm>
            <a:off x="162344" y="4378090"/>
            <a:ext cx="4437900" cy="1806600"/>
          </a:xfrm>
          <a:prstGeom prst="rect">
            <a:avLst/>
          </a:prstGeom>
        </p:spPr>
        <p:txBody>
          <a:bodyPr anchorCtr="0" anchor="t" bIns="84775" lIns="84775" spcFirstLastPara="1" rIns="84775" wrap="square" tIns="84775">
            <a:noAutofit/>
          </a:bodyPr>
          <a:lstStyle>
            <a:lvl1pPr indent="-336550" lvl="0" marL="457200" algn="ctr">
              <a:spcBef>
                <a:spcPts val="0"/>
              </a:spcBef>
              <a:spcAft>
                <a:spcPts val="0"/>
              </a:spcAft>
              <a:buSzPts val="1700"/>
              <a:buChar char="●"/>
              <a:defRPr/>
            </a:lvl1pPr>
            <a:lvl2pPr indent="-311150" lvl="1" marL="914400" algn="ctr">
              <a:spcBef>
                <a:spcPts val="1500"/>
              </a:spcBef>
              <a:spcAft>
                <a:spcPts val="0"/>
              </a:spcAft>
              <a:buSzPts val="1300"/>
              <a:buChar char="○"/>
              <a:defRPr/>
            </a:lvl2pPr>
            <a:lvl3pPr indent="-311150" lvl="2" marL="1371600" algn="ctr">
              <a:spcBef>
                <a:spcPts val="1500"/>
              </a:spcBef>
              <a:spcAft>
                <a:spcPts val="0"/>
              </a:spcAft>
              <a:buSzPts val="1300"/>
              <a:buChar char="■"/>
              <a:defRPr/>
            </a:lvl3pPr>
            <a:lvl4pPr indent="-311150" lvl="3" marL="1828800" algn="ctr">
              <a:spcBef>
                <a:spcPts val="1500"/>
              </a:spcBef>
              <a:spcAft>
                <a:spcPts val="0"/>
              </a:spcAft>
              <a:buSzPts val="1300"/>
              <a:buChar char="●"/>
              <a:defRPr/>
            </a:lvl4pPr>
            <a:lvl5pPr indent="-311150" lvl="4" marL="2286000" algn="ctr">
              <a:spcBef>
                <a:spcPts val="1500"/>
              </a:spcBef>
              <a:spcAft>
                <a:spcPts val="0"/>
              </a:spcAft>
              <a:buSzPts val="1300"/>
              <a:buChar char="○"/>
              <a:defRPr/>
            </a:lvl5pPr>
            <a:lvl6pPr indent="-311150" lvl="5" marL="2743200" algn="ctr">
              <a:spcBef>
                <a:spcPts val="1500"/>
              </a:spcBef>
              <a:spcAft>
                <a:spcPts val="0"/>
              </a:spcAft>
              <a:buSzPts val="1300"/>
              <a:buChar char="■"/>
              <a:defRPr/>
            </a:lvl6pPr>
            <a:lvl7pPr indent="-311150" lvl="6" marL="3200400" algn="ctr">
              <a:spcBef>
                <a:spcPts val="1500"/>
              </a:spcBef>
              <a:spcAft>
                <a:spcPts val="0"/>
              </a:spcAft>
              <a:buSzPts val="1300"/>
              <a:buChar char="●"/>
              <a:defRPr/>
            </a:lvl7pPr>
            <a:lvl8pPr indent="-311150" lvl="7" marL="3657600" algn="ctr">
              <a:spcBef>
                <a:spcPts val="1500"/>
              </a:spcBef>
              <a:spcAft>
                <a:spcPts val="0"/>
              </a:spcAft>
              <a:buSzPts val="1300"/>
              <a:buChar char="○"/>
              <a:defRPr/>
            </a:lvl8pPr>
            <a:lvl9pPr indent="-311150" lvl="8" marL="4114800" algn="ctr">
              <a:spcBef>
                <a:spcPts val="1500"/>
              </a:spcBef>
              <a:spcAft>
                <a:spcPts val="1500"/>
              </a:spcAft>
              <a:buSzPts val="1300"/>
              <a:buChar char="■"/>
              <a:defRPr/>
            </a:lvl9pPr>
          </a:lstStyle>
          <a:p/>
        </p:txBody>
      </p:sp>
      <p:sp>
        <p:nvSpPr>
          <p:cNvPr id="47" name="Google Shape;47;p11"/>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62344" y="2987292"/>
            <a:ext cx="4437900" cy="1168800"/>
          </a:xfrm>
          <a:prstGeom prst="rect">
            <a:avLst/>
          </a:prstGeom>
        </p:spPr>
        <p:txBody>
          <a:bodyPr anchorCtr="0" anchor="ctr" bIns="84775" lIns="84775" spcFirstLastPara="1" rIns="84775" wrap="square" tIns="84775">
            <a:noAutofit/>
          </a:bodyPr>
          <a:lstStyle>
            <a:lvl1pPr lvl="0" algn="ctr">
              <a:spcBef>
                <a:spcPts val="0"/>
              </a:spcBef>
              <a:spcAft>
                <a:spcPts val="0"/>
              </a:spcAft>
              <a:buSzPts val="3300"/>
              <a:buNone/>
              <a:defRPr sz="3300"/>
            </a:lvl1pPr>
            <a:lvl2pPr lvl="1" algn="ctr">
              <a:spcBef>
                <a:spcPts val="0"/>
              </a:spcBef>
              <a:spcAft>
                <a:spcPts val="0"/>
              </a:spcAft>
              <a:buSzPts val="3300"/>
              <a:buNone/>
              <a:defRPr sz="3300"/>
            </a:lvl2pPr>
            <a:lvl3pPr lvl="2" algn="ctr">
              <a:spcBef>
                <a:spcPts val="0"/>
              </a:spcBef>
              <a:spcAft>
                <a:spcPts val="0"/>
              </a:spcAft>
              <a:buSzPts val="3300"/>
              <a:buNone/>
              <a:defRPr sz="3300"/>
            </a:lvl3pPr>
            <a:lvl4pPr lvl="3" algn="ctr">
              <a:spcBef>
                <a:spcPts val="0"/>
              </a:spcBef>
              <a:spcAft>
                <a:spcPts val="0"/>
              </a:spcAft>
              <a:buSzPts val="3300"/>
              <a:buNone/>
              <a:defRPr sz="3300"/>
            </a:lvl4pPr>
            <a:lvl5pPr lvl="4" algn="ctr">
              <a:spcBef>
                <a:spcPts val="0"/>
              </a:spcBef>
              <a:spcAft>
                <a:spcPts val="0"/>
              </a:spcAft>
              <a:buSzPts val="3300"/>
              <a:buNone/>
              <a:defRPr sz="3300"/>
            </a:lvl5pPr>
            <a:lvl6pPr lvl="5" algn="ctr">
              <a:spcBef>
                <a:spcPts val="0"/>
              </a:spcBef>
              <a:spcAft>
                <a:spcPts val="0"/>
              </a:spcAft>
              <a:buSzPts val="3300"/>
              <a:buNone/>
              <a:defRPr sz="3300"/>
            </a:lvl6pPr>
            <a:lvl7pPr lvl="6" algn="ctr">
              <a:spcBef>
                <a:spcPts val="0"/>
              </a:spcBef>
              <a:spcAft>
                <a:spcPts val="0"/>
              </a:spcAft>
              <a:buSzPts val="3300"/>
              <a:buNone/>
              <a:defRPr sz="3300"/>
            </a:lvl7pPr>
            <a:lvl8pPr lvl="7" algn="ctr">
              <a:spcBef>
                <a:spcPts val="0"/>
              </a:spcBef>
              <a:spcAft>
                <a:spcPts val="0"/>
              </a:spcAft>
              <a:buSzPts val="3300"/>
              <a:buNone/>
              <a:defRPr sz="3300"/>
            </a:lvl8pPr>
            <a:lvl9pPr lvl="8" algn="ctr">
              <a:spcBef>
                <a:spcPts val="0"/>
              </a:spcBef>
              <a:spcAft>
                <a:spcPts val="0"/>
              </a:spcAft>
              <a:buSzPts val="3300"/>
              <a:buNone/>
              <a:defRPr sz="3300"/>
            </a:lvl9pPr>
          </a:lstStyle>
          <a:p/>
        </p:txBody>
      </p:sp>
      <p:sp>
        <p:nvSpPr>
          <p:cNvPr id="15" name="Google Shape;15;p3"/>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62344" y="618090"/>
            <a:ext cx="4437900" cy="795300"/>
          </a:xfrm>
          <a:prstGeom prst="rect">
            <a:avLst/>
          </a:prstGeom>
        </p:spPr>
        <p:txBody>
          <a:bodyPr anchorCtr="0" anchor="t" bIns="84775" lIns="84775" spcFirstLastPara="1" rIns="84775" wrap="square" tIns="84775">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18" name="Google Shape;18;p4"/>
          <p:cNvSpPr txBox="1"/>
          <p:nvPr>
            <p:ph idx="1" type="body"/>
          </p:nvPr>
        </p:nvSpPr>
        <p:spPr>
          <a:xfrm>
            <a:off x="162344" y="1600660"/>
            <a:ext cx="4437900" cy="4745100"/>
          </a:xfrm>
          <a:prstGeom prst="rect">
            <a:avLst/>
          </a:prstGeom>
        </p:spPr>
        <p:txBody>
          <a:bodyPr anchorCtr="0" anchor="t" bIns="84775" lIns="84775" spcFirstLastPara="1" rIns="84775" wrap="square" tIns="84775">
            <a:noAutofit/>
          </a:bodyPr>
          <a:lstStyle>
            <a:lvl1pPr indent="-336550" lvl="0" marL="457200">
              <a:spcBef>
                <a:spcPts val="0"/>
              </a:spcBef>
              <a:spcAft>
                <a:spcPts val="0"/>
              </a:spcAft>
              <a:buSzPts val="1700"/>
              <a:buChar char="●"/>
              <a:defRPr/>
            </a:lvl1pPr>
            <a:lvl2pPr indent="-311150" lvl="1" marL="914400">
              <a:spcBef>
                <a:spcPts val="1500"/>
              </a:spcBef>
              <a:spcAft>
                <a:spcPts val="0"/>
              </a:spcAft>
              <a:buSzPts val="1300"/>
              <a:buChar char="○"/>
              <a:defRPr/>
            </a:lvl2pPr>
            <a:lvl3pPr indent="-311150" lvl="2" marL="1371600">
              <a:spcBef>
                <a:spcPts val="1500"/>
              </a:spcBef>
              <a:spcAft>
                <a:spcPts val="0"/>
              </a:spcAft>
              <a:buSzPts val="1300"/>
              <a:buChar char="■"/>
              <a:defRPr/>
            </a:lvl3pPr>
            <a:lvl4pPr indent="-311150" lvl="3" marL="1828800">
              <a:spcBef>
                <a:spcPts val="1500"/>
              </a:spcBef>
              <a:spcAft>
                <a:spcPts val="0"/>
              </a:spcAft>
              <a:buSzPts val="1300"/>
              <a:buChar char="●"/>
              <a:defRPr/>
            </a:lvl4pPr>
            <a:lvl5pPr indent="-311150" lvl="4" marL="2286000">
              <a:spcBef>
                <a:spcPts val="1500"/>
              </a:spcBef>
              <a:spcAft>
                <a:spcPts val="0"/>
              </a:spcAft>
              <a:buSzPts val="1300"/>
              <a:buChar char="○"/>
              <a:defRPr/>
            </a:lvl5pPr>
            <a:lvl6pPr indent="-311150" lvl="5" marL="2743200">
              <a:spcBef>
                <a:spcPts val="1500"/>
              </a:spcBef>
              <a:spcAft>
                <a:spcPts val="0"/>
              </a:spcAft>
              <a:buSzPts val="1300"/>
              <a:buChar char="■"/>
              <a:defRPr/>
            </a:lvl6pPr>
            <a:lvl7pPr indent="-311150" lvl="6" marL="3200400">
              <a:spcBef>
                <a:spcPts val="1500"/>
              </a:spcBef>
              <a:spcAft>
                <a:spcPts val="0"/>
              </a:spcAft>
              <a:buSzPts val="1300"/>
              <a:buChar char="●"/>
              <a:defRPr/>
            </a:lvl7pPr>
            <a:lvl8pPr indent="-311150" lvl="7" marL="3657600">
              <a:spcBef>
                <a:spcPts val="1500"/>
              </a:spcBef>
              <a:spcAft>
                <a:spcPts val="0"/>
              </a:spcAft>
              <a:buSzPts val="1300"/>
              <a:buChar char="○"/>
              <a:defRPr/>
            </a:lvl8pPr>
            <a:lvl9pPr indent="-311150" lvl="8" marL="4114800">
              <a:spcBef>
                <a:spcPts val="1500"/>
              </a:spcBef>
              <a:spcAft>
                <a:spcPts val="1500"/>
              </a:spcAft>
              <a:buSzPts val="1300"/>
              <a:buChar char="■"/>
              <a:defRPr/>
            </a:lvl9pPr>
          </a:lstStyle>
          <a:p/>
        </p:txBody>
      </p:sp>
      <p:sp>
        <p:nvSpPr>
          <p:cNvPr id="19" name="Google Shape;19;p4"/>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62344" y="618090"/>
            <a:ext cx="4437900" cy="795300"/>
          </a:xfrm>
          <a:prstGeom prst="rect">
            <a:avLst/>
          </a:prstGeom>
        </p:spPr>
        <p:txBody>
          <a:bodyPr anchorCtr="0" anchor="t" bIns="84775" lIns="84775" spcFirstLastPara="1" rIns="84775" wrap="square" tIns="84775">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22" name="Google Shape;22;p5"/>
          <p:cNvSpPr txBox="1"/>
          <p:nvPr>
            <p:ph idx="1" type="body"/>
          </p:nvPr>
        </p:nvSpPr>
        <p:spPr>
          <a:xfrm>
            <a:off x="162344" y="1600660"/>
            <a:ext cx="2083200" cy="4745100"/>
          </a:xfrm>
          <a:prstGeom prst="rect">
            <a:avLst/>
          </a:prstGeom>
        </p:spPr>
        <p:txBody>
          <a:bodyPr anchorCtr="0" anchor="t" bIns="84775" lIns="84775" spcFirstLastPara="1" rIns="84775" wrap="square" tIns="84775">
            <a:noAutofit/>
          </a:bodyPr>
          <a:lstStyle>
            <a:lvl1pPr indent="-311150" lvl="0" marL="457200">
              <a:spcBef>
                <a:spcPts val="0"/>
              </a:spcBef>
              <a:spcAft>
                <a:spcPts val="0"/>
              </a:spcAft>
              <a:buSzPts val="1300"/>
              <a:buChar char="●"/>
              <a:defRPr sz="1300"/>
            </a:lvl1pPr>
            <a:lvl2pPr indent="-298450" lvl="1" marL="914400">
              <a:spcBef>
                <a:spcPts val="1500"/>
              </a:spcBef>
              <a:spcAft>
                <a:spcPts val="0"/>
              </a:spcAft>
              <a:buSzPts val="1100"/>
              <a:buChar char="○"/>
              <a:defRPr sz="1100"/>
            </a:lvl2pPr>
            <a:lvl3pPr indent="-298450" lvl="2" marL="1371600">
              <a:spcBef>
                <a:spcPts val="1500"/>
              </a:spcBef>
              <a:spcAft>
                <a:spcPts val="0"/>
              </a:spcAft>
              <a:buSzPts val="1100"/>
              <a:buChar char="■"/>
              <a:defRPr sz="1100"/>
            </a:lvl3pPr>
            <a:lvl4pPr indent="-298450" lvl="3" marL="1828800">
              <a:spcBef>
                <a:spcPts val="1500"/>
              </a:spcBef>
              <a:spcAft>
                <a:spcPts val="0"/>
              </a:spcAft>
              <a:buSzPts val="1100"/>
              <a:buChar char="●"/>
              <a:defRPr sz="1100"/>
            </a:lvl4pPr>
            <a:lvl5pPr indent="-298450" lvl="4" marL="2286000">
              <a:spcBef>
                <a:spcPts val="1500"/>
              </a:spcBef>
              <a:spcAft>
                <a:spcPts val="0"/>
              </a:spcAft>
              <a:buSzPts val="1100"/>
              <a:buChar char="○"/>
              <a:defRPr sz="1100"/>
            </a:lvl5pPr>
            <a:lvl6pPr indent="-298450" lvl="5" marL="2743200">
              <a:spcBef>
                <a:spcPts val="1500"/>
              </a:spcBef>
              <a:spcAft>
                <a:spcPts val="0"/>
              </a:spcAft>
              <a:buSzPts val="1100"/>
              <a:buChar char="■"/>
              <a:defRPr sz="1100"/>
            </a:lvl6pPr>
            <a:lvl7pPr indent="-298450" lvl="6" marL="3200400">
              <a:spcBef>
                <a:spcPts val="1500"/>
              </a:spcBef>
              <a:spcAft>
                <a:spcPts val="0"/>
              </a:spcAft>
              <a:buSzPts val="1100"/>
              <a:buChar char="●"/>
              <a:defRPr sz="1100"/>
            </a:lvl7pPr>
            <a:lvl8pPr indent="-298450" lvl="7" marL="3657600">
              <a:spcBef>
                <a:spcPts val="1500"/>
              </a:spcBef>
              <a:spcAft>
                <a:spcPts val="0"/>
              </a:spcAft>
              <a:buSzPts val="1100"/>
              <a:buChar char="○"/>
              <a:defRPr sz="1100"/>
            </a:lvl8pPr>
            <a:lvl9pPr indent="-298450" lvl="8" marL="4114800">
              <a:spcBef>
                <a:spcPts val="1500"/>
              </a:spcBef>
              <a:spcAft>
                <a:spcPts val="1500"/>
              </a:spcAft>
              <a:buSzPts val="1100"/>
              <a:buChar char="■"/>
              <a:defRPr sz="1100"/>
            </a:lvl9pPr>
          </a:lstStyle>
          <a:p/>
        </p:txBody>
      </p:sp>
      <p:sp>
        <p:nvSpPr>
          <p:cNvPr id="23" name="Google Shape;23;p5"/>
          <p:cNvSpPr txBox="1"/>
          <p:nvPr>
            <p:ph idx="2" type="body"/>
          </p:nvPr>
        </p:nvSpPr>
        <p:spPr>
          <a:xfrm>
            <a:off x="2516875" y="1600660"/>
            <a:ext cx="2083200" cy="4745100"/>
          </a:xfrm>
          <a:prstGeom prst="rect">
            <a:avLst/>
          </a:prstGeom>
        </p:spPr>
        <p:txBody>
          <a:bodyPr anchorCtr="0" anchor="t" bIns="84775" lIns="84775" spcFirstLastPara="1" rIns="84775" wrap="square" tIns="84775">
            <a:noAutofit/>
          </a:bodyPr>
          <a:lstStyle>
            <a:lvl1pPr indent="-311150" lvl="0" marL="457200">
              <a:spcBef>
                <a:spcPts val="0"/>
              </a:spcBef>
              <a:spcAft>
                <a:spcPts val="0"/>
              </a:spcAft>
              <a:buSzPts val="1300"/>
              <a:buChar char="●"/>
              <a:defRPr sz="1300"/>
            </a:lvl1pPr>
            <a:lvl2pPr indent="-298450" lvl="1" marL="914400">
              <a:spcBef>
                <a:spcPts val="1500"/>
              </a:spcBef>
              <a:spcAft>
                <a:spcPts val="0"/>
              </a:spcAft>
              <a:buSzPts val="1100"/>
              <a:buChar char="○"/>
              <a:defRPr sz="1100"/>
            </a:lvl2pPr>
            <a:lvl3pPr indent="-298450" lvl="2" marL="1371600">
              <a:spcBef>
                <a:spcPts val="1500"/>
              </a:spcBef>
              <a:spcAft>
                <a:spcPts val="0"/>
              </a:spcAft>
              <a:buSzPts val="1100"/>
              <a:buChar char="■"/>
              <a:defRPr sz="1100"/>
            </a:lvl3pPr>
            <a:lvl4pPr indent="-298450" lvl="3" marL="1828800">
              <a:spcBef>
                <a:spcPts val="1500"/>
              </a:spcBef>
              <a:spcAft>
                <a:spcPts val="0"/>
              </a:spcAft>
              <a:buSzPts val="1100"/>
              <a:buChar char="●"/>
              <a:defRPr sz="1100"/>
            </a:lvl4pPr>
            <a:lvl5pPr indent="-298450" lvl="4" marL="2286000">
              <a:spcBef>
                <a:spcPts val="1500"/>
              </a:spcBef>
              <a:spcAft>
                <a:spcPts val="0"/>
              </a:spcAft>
              <a:buSzPts val="1100"/>
              <a:buChar char="○"/>
              <a:defRPr sz="1100"/>
            </a:lvl5pPr>
            <a:lvl6pPr indent="-298450" lvl="5" marL="2743200">
              <a:spcBef>
                <a:spcPts val="1500"/>
              </a:spcBef>
              <a:spcAft>
                <a:spcPts val="0"/>
              </a:spcAft>
              <a:buSzPts val="1100"/>
              <a:buChar char="■"/>
              <a:defRPr sz="1100"/>
            </a:lvl6pPr>
            <a:lvl7pPr indent="-298450" lvl="6" marL="3200400">
              <a:spcBef>
                <a:spcPts val="1500"/>
              </a:spcBef>
              <a:spcAft>
                <a:spcPts val="0"/>
              </a:spcAft>
              <a:buSzPts val="1100"/>
              <a:buChar char="●"/>
              <a:defRPr sz="1100"/>
            </a:lvl7pPr>
            <a:lvl8pPr indent="-298450" lvl="7" marL="3657600">
              <a:spcBef>
                <a:spcPts val="1500"/>
              </a:spcBef>
              <a:spcAft>
                <a:spcPts val="0"/>
              </a:spcAft>
              <a:buSzPts val="1100"/>
              <a:buChar char="○"/>
              <a:defRPr sz="1100"/>
            </a:lvl8pPr>
            <a:lvl9pPr indent="-298450" lvl="8" marL="4114800">
              <a:spcBef>
                <a:spcPts val="1500"/>
              </a:spcBef>
              <a:spcAft>
                <a:spcPts val="1500"/>
              </a:spcAft>
              <a:buSzPts val="1100"/>
              <a:buChar char="■"/>
              <a:defRPr sz="1100"/>
            </a:lvl9pPr>
          </a:lstStyle>
          <a:p/>
        </p:txBody>
      </p:sp>
      <p:sp>
        <p:nvSpPr>
          <p:cNvPr id="24" name="Google Shape;24;p5"/>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62344" y="618090"/>
            <a:ext cx="4437900" cy="795300"/>
          </a:xfrm>
          <a:prstGeom prst="rect">
            <a:avLst/>
          </a:prstGeom>
        </p:spPr>
        <p:txBody>
          <a:bodyPr anchorCtr="0" anchor="t" bIns="84775" lIns="84775" spcFirstLastPara="1" rIns="84775" wrap="square" tIns="84775">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27" name="Google Shape;27;p6"/>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62344" y="771667"/>
            <a:ext cx="1462500" cy="1049700"/>
          </a:xfrm>
          <a:prstGeom prst="rect">
            <a:avLst/>
          </a:prstGeom>
        </p:spPr>
        <p:txBody>
          <a:bodyPr anchorCtr="0" anchor="b" bIns="84775" lIns="84775" spcFirstLastPara="1" rIns="84775" wrap="square" tIns="84775">
            <a:noAutofit/>
          </a:bodyPr>
          <a:lstStyle>
            <a:lvl1pPr lvl="0">
              <a:spcBef>
                <a:spcPts val="0"/>
              </a:spcBef>
              <a:spcAft>
                <a:spcPts val="0"/>
              </a:spcAft>
              <a:buSzPts val="2200"/>
              <a:buNone/>
              <a:defRPr sz="2200"/>
            </a:lvl1pPr>
            <a:lvl2pPr lvl="1">
              <a:spcBef>
                <a:spcPts val="0"/>
              </a:spcBef>
              <a:spcAft>
                <a:spcPts val="0"/>
              </a:spcAft>
              <a:buSzPts val="2200"/>
              <a:buNone/>
              <a:defRPr sz="2200"/>
            </a:lvl2pPr>
            <a:lvl3pPr lvl="2">
              <a:spcBef>
                <a:spcPts val="0"/>
              </a:spcBef>
              <a:spcAft>
                <a:spcPts val="0"/>
              </a:spcAft>
              <a:buSzPts val="2200"/>
              <a:buNone/>
              <a:defRPr sz="2200"/>
            </a:lvl3pPr>
            <a:lvl4pPr lvl="3">
              <a:spcBef>
                <a:spcPts val="0"/>
              </a:spcBef>
              <a:spcAft>
                <a:spcPts val="0"/>
              </a:spcAft>
              <a:buSzPts val="2200"/>
              <a:buNone/>
              <a:defRPr sz="2200"/>
            </a:lvl4pPr>
            <a:lvl5pPr lvl="4">
              <a:spcBef>
                <a:spcPts val="0"/>
              </a:spcBef>
              <a:spcAft>
                <a:spcPts val="0"/>
              </a:spcAft>
              <a:buSzPts val="2200"/>
              <a:buNone/>
              <a:defRPr sz="2200"/>
            </a:lvl5pPr>
            <a:lvl6pPr lvl="5">
              <a:spcBef>
                <a:spcPts val="0"/>
              </a:spcBef>
              <a:spcAft>
                <a:spcPts val="0"/>
              </a:spcAft>
              <a:buSzPts val="2200"/>
              <a:buNone/>
              <a:defRPr sz="2200"/>
            </a:lvl6pPr>
            <a:lvl7pPr lvl="6">
              <a:spcBef>
                <a:spcPts val="0"/>
              </a:spcBef>
              <a:spcAft>
                <a:spcPts val="0"/>
              </a:spcAft>
              <a:buSzPts val="2200"/>
              <a:buNone/>
              <a:defRPr sz="2200"/>
            </a:lvl7pPr>
            <a:lvl8pPr lvl="7">
              <a:spcBef>
                <a:spcPts val="0"/>
              </a:spcBef>
              <a:spcAft>
                <a:spcPts val="0"/>
              </a:spcAft>
              <a:buSzPts val="2200"/>
              <a:buNone/>
              <a:defRPr sz="2200"/>
            </a:lvl8pPr>
            <a:lvl9pPr lvl="8">
              <a:spcBef>
                <a:spcPts val="0"/>
              </a:spcBef>
              <a:spcAft>
                <a:spcPts val="0"/>
              </a:spcAft>
              <a:buSzPts val="2200"/>
              <a:buNone/>
              <a:defRPr sz="2200"/>
            </a:lvl9pPr>
          </a:lstStyle>
          <a:p/>
        </p:txBody>
      </p:sp>
      <p:sp>
        <p:nvSpPr>
          <p:cNvPr id="30" name="Google Shape;30;p7"/>
          <p:cNvSpPr txBox="1"/>
          <p:nvPr>
            <p:ph idx="1" type="body"/>
          </p:nvPr>
        </p:nvSpPr>
        <p:spPr>
          <a:xfrm>
            <a:off x="162344" y="1930000"/>
            <a:ext cx="1462500" cy="4415700"/>
          </a:xfrm>
          <a:prstGeom prst="rect">
            <a:avLst/>
          </a:prstGeom>
        </p:spPr>
        <p:txBody>
          <a:bodyPr anchorCtr="0" anchor="t" bIns="84775" lIns="84775" spcFirstLastPara="1" rIns="84775" wrap="square" tIns="84775">
            <a:noAutofit/>
          </a:bodyPr>
          <a:lstStyle>
            <a:lvl1pPr indent="-298450" lvl="0" marL="457200">
              <a:spcBef>
                <a:spcPts val="0"/>
              </a:spcBef>
              <a:spcAft>
                <a:spcPts val="0"/>
              </a:spcAft>
              <a:buSzPts val="1100"/>
              <a:buChar char="●"/>
              <a:defRPr sz="1100"/>
            </a:lvl1pPr>
            <a:lvl2pPr indent="-298450" lvl="1" marL="914400">
              <a:spcBef>
                <a:spcPts val="1500"/>
              </a:spcBef>
              <a:spcAft>
                <a:spcPts val="0"/>
              </a:spcAft>
              <a:buSzPts val="1100"/>
              <a:buChar char="○"/>
              <a:defRPr sz="1100"/>
            </a:lvl2pPr>
            <a:lvl3pPr indent="-298450" lvl="2" marL="1371600">
              <a:spcBef>
                <a:spcPts val="1500"/>
              </a:spcBef>
              <a:spcAft>
                <a:spcPts val="0"/>
              </a:spcAft>
              <a:buSzPts val="1100"/>
              <a:buChar char="■"/>
              <a:defRPr sz="1100"/>
            </a:lvl3pPr>
            <a:lvl4pPr indent="-298450" lvl="3" marL="1828800">
              <a:spcBef>
                <a:spcPts val="1500"/>
              </a:spcBef>
              <a:spcAft>
                <a:spcPts val="0"/>
              </a:spcAft>
              <a:buSzPts val="1100"/>
              <a:buChar char="●"/>
              <a:defRPr sz="1100"/>
            </a:lvl4pPr>
            <a:lvl5pPr indent="-298450" lvl="4" marL="2286000">
              <a:spcBef>
                <a:spcPts val="1500"/>
              </a:spcBef>
              <a:spcAft>
                <a:spcPts val="0"/>
              </a:spcAft>
              <a:buSzPts val="1100"/>
              <a:buChar char="○"/>
              <a:defRPr sz="1100"/>
            </a:lvl5pPr>
            <a:lvl6pPr indent="-298450" lvl="5" marL="2743200">
              <a:spcBef>
                <a:spcPts val="1500"/>
              </a:spcBef>
              <a:spcAft>
                <a:spcPts val="0"/>
              </a:spcAft>
              <a:buSzPts val="1100"/>
              <a:buChar char="■"/>
              <a:defRPr sz="1100"/>
            </a:lvl6pPr>
            <a:lvl7pPr indent="-298450" lvl="6" marL="3200400">
              <a:spcBef>
                <a:spcPts val="1500"/>
              </a:spcBef>
              <a:spcAft>
                <a:spcPts val="0"/>
              </a:spcAft>
              <a:buSzPts val="1100"/>
              <a:buChar char="●"/>
              <a:defRPr sz="1100"/>
            </a:lvl7pPr>
            <a:lvl8pPr indent="-298450" lvl="7" marL="3657600">
              <a:spcBef>
                <a:spcPts val="1500"/>
              </a:spcBef>
              <a:spcAft>
                <a:spcPts val="0"/>
              </a:spcAft>
              <a:buSzPts val="1100"/>
              <a:buChar char="○"/>
              <a:defRPr sz="1100"/>
            </a:lvl8pPr>
            <a:lvl9pPr indent="-298450" lvl="8" marL="4114800">
              <a:spcBef>
                <a:spcPts val="1500"/>
              </a:spcBef>
              <a:spcAft>
                <a:spcPts val="1500"/>
              </a:spcAft>
              <a:buSzPts val="1100"/>
              <a:buChar char="■"/>
              <a:defRPr sz="1100"/>
            </a:lvl9pPr>
          </a:lstStyle>
          <a:p/>
        </p:txBody>
      </p:sp>
      <p:sp>
        <p:nvSpPr>
          <p:cNvPr id="31" name="Google Shape;31;p7"/>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55339" y="625208"/>
            <a:ext cx="3316800" cy="5681700"/>
          </a:xfrm>
          <a:prstGeom prst="rect">
            <a:avLst/>
          </a:prstGeom>
        </p:spPr>
        <p:txBody>
          <a:bodyPr anchorCtr="0" anchor="ctr" bIns="84775" lIns="84775" spcFirstLastPara="1" rIns="84775" wrap="square" tIns="84775">
            <a:noAutofit/>
          </a:bodyPr>
          <a:lstStyle>
            <a:lvl1pPr lvl="0">
              <a:spcBef>
                <a:spcPts val="0"/>
              </a:spcBef>
              <a:spcAft>
                <a:spcPts val="0"/>
              </a:spcAft>
              <a:buSzPts val="4500"/>
              <a:buNone/>
              <a:defRPr sz="4500"/>
            </a:lvl1pPr>
            <a:lvl2pPr lvl="1">
              <a:spcBef>
                <a:spcPts val="0"/>
              </a:spcBef>
              <a:spcAft>
                <a:spcPts val="0"/>
              </a:spcAft>
              <a:buSzPts val="4500"/>
              <a:buNone/>
              <a:defRPr sz="4500"/>
            </a:lvl2pPr>
            <a:lvl3pPr lvl="2">
              <a:spcBef>
                <a:spcPts val="0"/>
              </a:spcBef>
              <a:spcAft>
                <a:spcPts val="0"/>
              </a:spcAft>
              <a:buSzPts val="4500"/>
              <a:buNone/>
              <a:defRPr sz="4500"/>
            </a:lvl3pPr>
            <a:lvl4pPr lvl="3">
              <a:spcBef>
                <a:spcPts val="0"/>
              </a:spcBef>
              <a:spcAft>
                <a:spcPts val="0"/>
              </a:spcAft>
              <a:buSzPts val="4500"/>
              <a:buNone/>
              <a:defRPr sz="4500"/>
            </a:lvl4pPr>
            <a:lvl5pPr lvl="4">
              <a:spcBef>
                <a:spcPts val="0"/>
              </a:spcBef>
              <a:spcAft>
                <a:spcPts val="0"/>
              </a:spcAft>
              <a:buSzPts val="4500"/>
              <a:buNone/>
              <a:defRPr sz="4500"/>
            </a:lvl5pPr>
            <a:lvl6pPr lvl="5">
              <a:spcBef>
                <a:spcPts val="0"/>
              </a:spcBef>
              <a:spcAft>
                <a:spcPts val="0"/>
              </a:spcAft>
              <a:buSzPts val="4500"/>
              <a:buNone/>
              <a:defRPr sz="4500"/>
            </a:lvl6pPr>
            <a:lvl7pPr lvl="6">
              <a:spcBef>
                <a:spcPts val="0"/>
              </a:spcBef>
              <a:spcAft>
                <a:spcPts val="0"/>
              </a:spcAft>
              <a:buSzPts val="4500"/>
              <a:buNone/>
              <a:defRPr sz="4500"/>
            </a:lvl7pPr>
            <a:lvl8pPr lvl="7">
              <a:spcBef>
                <a:spcPts val="0"/>
              </a:spcBef>
              <a:spcAft>
                <a:spcPts val="0"/>
              </a:spcAft>
              <a:buSzPts val="4500"/>
              <a:buNone/>
              <a:defRPr sz="4500"/>
            </a:lvl8pPr>
            <a:lvl9pPr lvl="8">
              <a:spcBef>
                <a:spcPts val="0"/>
              </a:spcBef>
              <a:spcAft>
                <a:spcPts val="0"/>
              </a:spcAft>
              <a:buSzPts val="4500"/>
              <a:buNone/>
              <a:defRPr sz="4500"/>
            </a:lvl9pPr>
          </a:lstStyle>
          <a:p/>
        </p:txBody>
      </p:sp>
      <p:sp>
        <p:nvSpPr>
          <p:cNvPr id="34" name="Google Shape;34;p8"/>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2381250" y="-174"/>
            <a:ext cx="2381400" cy="7143900"/>
          </a:xfrm>
          <a:prstGeom prst="rect">
            <a:avLst/>
          </a:prstGeom>
          <a:solidFill>
            <a:schemeClr val="lt2"/>
          </a:solidFill>
          <a:ln>
            <a:noFill/>
          </a:ln>
        </p:spPr>
        <p:txBody>
          <a:bodyPr anchorCtr="0" anchor="ctr" bIns="84775" lIns="84775" spcFirstLastPara="1" rIns="84775" wrap="square" tIns="847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38281" y="1712743"/>
            <a:ext cx="2106900" cy="2058900"/>
          </a:xfrm>
          <a:prstGeom prst="rect">
            <a:avLst/>
          </a:prstGeom>
        </p:spPr>
        <p:txBody>
          <a:bodyPr anchorCtr="0" anchor="b" bIns="84775" lIns="84775" spcFirstLastPara="1" rIns="84775" wrap="square" tIns="84775">
            <a:noAutofit/>
          </a:bodyPr>
          <a:lstStyle>
            <a:lvl1pPr lvl="0" algn="ctr">
              <a:spcBef>
                <a:spcPts val="0"/>
              </a:spcBef>
              <a:spcAft>
                <a:spcPts val="0"/>
              </a:spcAft>
              <a:buSzPts val="3900"/>
              <a:buNone/>
              <a:defRPr sz="3900"/>
            </a:lvl1pPr>
            <a:lvl2pPr lvl="1" algn="ctr">
              <a:spcBef>
                <a:spcPts val="0"/>
              </a:spcBef>
              <a:spcAft>
                <a:spcPts val="0"/>
              </a:spcAft>
              <a:buSzPts val="3900"/>
              <a:buNone/>
              <a:defRPr sz="3900"/>
            </a:lvl2pPr>
            <a:lvl3pPr lvl="2" algn="ctr">
              <a:spcBef>
                <a:spcPts val="0"/>
              </a:spcBef>
              <a:spcAft>
                <a:spcPts val="0"/>
              </a:spcAft>
              <a:buSzPts val="3900"/>
              <a:buNone/>
              <a:defRPr sz="3900"/>
            </a:lvl3pPr>
            <a:lvl4pPr lvl="3" algn="ctr">
              <a:spcBef>
                <a:spcPts val="0"/>
              </a:spcBef>
              <a:spcAft>
                <a:spcPts val="0"/>
              </a:spcAft>
              <a:buSzPts val="3900"/>
              <a:buNone/>
              <a:defRPr sz="3900"/>
            </a:lvl4pPr>
            <a:lvl5pPr lvl="4" algn="ctr">
              <a:spcBef>
                <a:spcPts val="0"/>
              </a:spcBef>
              <a:spcAft>
                <a:spcPts val="0"/>
              </a:spcAft>
              <a:buSzPts val="3900"/>
              <a:buNone/>
              <a:defRPr sz="3900"/>
            </a:lvl5pPr>
            <a:lvl6pPr lvl="5" algn="ctr">
              <a:spcBef>
                <a:spcPts val="0"/>
              </a:spcBef>
              <a:spcAft>
                <a:spcPts val="0"/>
              </a:spcAft>
              <a:buSzPts val="3900"/>
              <a:buNone/>
              <a:defRPr sz="3900"/>
            </a:lvl6pPr>
            <a:lvl7pPr lvl="6" algn="ctr">
              <a:spcBef>
                <a:spcPts val="0"/>
              </a:spcBef>
              <a:spcAft>
                <a:spcPts val="0"/>
              </a:spcAft>
              <a:buSzPts val="3900"/>
              <a:buNone/>
              <a:defRPr sz="3900"/>
            </a:lvl7pPr>
            <a:lvl8pPr lvl="7" algn="ctr">
              <a:spcBef>
                <a:spcPts val="0"/>
              </a:spcBef>
              <a:spcAft>
                <a:spcPts val="0"/>
              </a:spcAft>
              <a:buSzPts val="3900"/>
              <a:buNone/>
              <a:defRPr sz="3900"/>
            </a:lvl8pPr>
            <a:lvl9pPr lvl="8" algn="ctr">
              <a:spcBef>
                <a:spcPts val="0"/>
              </a:spcBef>
              <a:spcAft>
                <a:spcPts val="0"/>
              </a:spcAft>
              <a:buSzPts val="3900"/>
              <a:buNone/>
              <a:defRPr sz="3900"/>
            </a:lvl9pPr>
          </a:lstStyle>
          <a:p/>
        </p:txBody>
      </p:sp>
      <p:sp>
        <p:nvSpPr>
          <p:cNvPr id="38" name="Google Shape;38;p9"/>
          <p:cNvSpPr txBox="1"/>
          <p:nvPr>
            <p:ph idx="1" type="subTitle"/>
          </p:nvPr>
        </p:nvSpPr>
        <p:spPr>
          <a:xfrm>
            <a:off x="138281" y="3893160"/>
            <a:ext cx="2106900" cy="1715700"/>
          </a:xfrm>
          <a:prstGeom prst="rect">
            <a:avLst/>
          </a:prstGeom>
        </p:spPr>
        <p:txBody>
          <a:bodyPr anchorCtr="0" anchor="t" bIns="84775" lIns="84775" spcFirstLastPara="1" rIns="84775" wrap="square" tIns="84775">
            <a:noAutofit/>
          </a:bodyPr>
          <a:lstStyle>
            <a:lvl1pPr lvl="0" algn="ctr">
              <a:lnSpc>
                <a:spcPct val="100000"/>
              </a:lnSpc>
              <a:spcBef>
                <a:spcPts val="0"/>
              </a:spcBef>
              <a:spcAft>
                <a:spcPts val="0"/>
              </a:spcAft>
              <a:buSzPts val="1900"/>
              <a:buNone/>
              <a:defRPr sz="1900"/>
            </a:lvl1pPr>
            <a:lvl2pPr lvl="1" algn="ctr">
              <a:lnSpc>
                <a:spcPct val="100000"/>
              </a:lnSpc>
              <a:spcBef>
                <a:spcPts val="0"/>
              </a:spcBef>
              <a:spcAft>
                <a:spcPts val="0"/>
              </a:spcAft>
              <a:buSzPts val="1900"/>
              <a:buNone/>
              <a:defRPr sz="1900"/>
            </a:lvl2pPr>
            <a:lvl3pPr lvl="2" algn="ctr">
              <a:lnSpc>
                <a:spcPct val="100000"/>
              </a:lnSpc>
              <a:spcBef>
                <a:spcPts val="0"/>
              </a:spcBef>
              <a:spcAft>
                <a:spcPts val="0"/>
              </a:spcAft>
              <a:buSzPts val="1900"/>
              <a:buNone/>
              <a:defRPr sz="1900"/>
            </a:lvl3pPr>
            <a:lvl4pPr lvl="3" algn="ctr">
              <a:lnSpc>
                <a:spcPct val="100000"/>
              </a:lnSpc>
              <a:spcBef>
                <a:spcPts val="0"/>
              </a:spcBef>
              <a:spcAft>
                <a:spcPts val="0"/>
              </a:spcAft>
              <a:buSzPts val="1900"/>
              <a:buNone/>
              <a:defRPr sz="1900"/>
            </a:lvl4pPr>
            <a:lvl5pPr lvl="4" algn="ctr">
              <a:lnSpc>
                <a:spcPct val="100000"/>
              </a:lnSpc>
              <a:spcBef>
                <a:spcPts val="0"/>
              </a:spcBef>
              <a:spcAft>
                <a:spcPts val="0"/>
              </a:spcAft>
              <a:buSzPts val="1900"/>
              <a:buNone/>
              <a:defRPr sz="1900"/>
            </a:lvl5pPr>
            <a:lvl6pPr lvl="5" algn="ctr">
              <a:lnSpc>
                <a:spcPct val="100000"/>
              </a:lnSpc>
              <a:spcBef>
                <a:spcPts val="0"/>
              </a:spcBef>
              <a:spcAft>
                <a:spcPts val="0"/>
              </a:spcAft>
              <a:buSzPts val="1900"/>
              <a:buNone/>
              <a:defRPr sz="1900"/>
            </a:lvl6pPr>
            <a:lvl7pPr lvl="6" algn="ctr">
              <a:lnSpc>
                <a:spcPct val="100000"/>
              </a:lnSpc>
              <a:spcBef>
                <a:spcPts val="0"/>
              </a:spcBef>
              <a:spcAft>
                <a:spcPts val="0"/>
              </a:spcAft>
              <a:buSzPts val="1900"/>
              <a:buNone/>
              <a:defRPr sz="1900"/>
            </a:lvl7pPr>
            <a:lvl8pPr lvl="7" algn="ctr">
              <a:lnSpc>
                <a:spcPct val="100000"/>
              </a:lnSpc>
              <a:spcBef>
                <a:spcPts val="0"/>
              </a:spcBef>
              <a:spcAft>
                <a:spcPts val="0"/>
              </a:spcAft>
              <a:buSzPts val="1900"/>
              <a:buNone/>
              <a:defRPr sz="1900"/>
            </a:lvl8pPr>
            <a:lvl9pPr lvl="8" algn="ctr">
              <a:lnSpc>
                <a:spcPct val="100000"/>
              </a:lnSpc>
              <a:spcBef>
                <a:spcPts val="0"/>
              </a:spcBef>
              <a:spcAft>
                <a:spcPts val="0"/>
              </a:spcAft>
              <a:buSzPts val="1900"/>
              <a:buNone/>
              <a:defRPr sz="1900"/>
            </a:lvl9pPr>
          </a:lstStyle>
          <a:p/>
        </p:txBody>
      </p:sp>
      <p:sp>
        <p:nvSpPr>
          <p:cNvPr id="39" name="Google Shape;39;p9"/>
          <p:cNvSpPr txBox="1"/>
          <p:nvPr>
            <p:ph idx="2" type="body"/>
          </p:nvPr>
        </p:nvSpPr>
        <p:spPr>
          <a:xfrm>
            <a:off x="2572656" y="1005660"/>
            <a:ext cx="1998300" cy="5132100"/>
          </a:xfrm>
          <a:prstGeom prst="rect">
            <a:avLst/>
          </a:prstGeom>
        </p:spPr>
        <p:txBody>
          <a:bodyPr anchorCtr="0" anchor="ctr" bIns="84775" lIns="84775" spcFirstLastPara="1" rIns="84775" wrap="square" tIns="84775">
            <a:noAutofit/>
          </a:bodyPr>
          <a:lstStyle>
            <a:lvl1pPr indent="-336550" lvl="0" marL="457200">
              <a:spcBef>
                <a:spcPts val="0"/>
              </a:spcBef>
              <a:spcAft>
                <a:spcPts val="0"/>
              </a:spcAft>
              <a:buSzPts val="1700"/>
              <a:buChar char="●"/>
              <a:defRPr/>
            </a:lvl1pPr>
            <a:lvl2pPr indent="-311150" lvl="1" marL="914400">
              <a:spcBef>
                <a:spcPts val="1500"/>
              </a:spcBef>
              <a:spcAft>
                <a:spcPts val="0"/>
              </a:spcAft>
              <a:buSzPts val="1300"/>
              <a:buChar char="○"/>
              <a:defRPr/>
            </a:lvl2pPr>
            <a:lvl3pPr indent="-311150" lvl="2" marL="1371600">
              <a:spcBef>
                <a:spcPts val="1500"/>
              </a:spcBef>
              <a:spcAft>
                <a:spcPts val="0"/>
              </a:spcAft>
              <a:buSzPts val="1300"/>
              <a:buChar char="■"/>
              <a:defRPr/>
            </a:lvl3pPr>
            <a:lvl4pPr indent="-311150" lvl="3" marL="1828800">
              <a:spcBef>
                <a:spcPts val="1500"/>
              </a:spcBef>
              <a:spcAft>
                <a:spcPts val="0"/>
              </a:spcAft>
              <a:buSzPts val="1300"/>
              <a:buChar char="●"/>
              <a:defRPr/>
            </a:lvl4pPr>
            <a:lvl5pPr indent="-311150" lvl="4" marL="2286000">
              <a:spcBef>
                <a:spcPts val="1500"/>
              </a:spcBef>
              <a:spcAft>
                <a:spcPts val="0"/>
              </a:spcAft>
              <a:buSzPts val="1300"/>
              <a:buChar char="○"/>
              <a:defRPr/>
            </a:lvl5pPr>
            <a:lvl6pPr indent="-311150" lvl="5" marL="2743200">
              <a:spcBef>
                <a:spcPts val="1500"/>
              </a:spcBef>
              <a:spcAft>
                <a:spcPts val="0"/>
              </a:spcAft>
              <a:buSzPts val="1300"/>
              <a:buChar char="■"/>
              <a:defRPr/>
            </a:lvl6pPr>
            <a:lvl7pPr indent="-311150" lvl="6" marL="3200400">
              <a:spcBef>
                <a:spcPts val="1500"/>
              </a:spcBef>
              <a:spcAft>
                <a:spcPts val="0"/>
              </a:spcAft>
              <a:buSzPts val="1300"/>
              <a:buChar char="●"/>
              <a:defRPr/>
            </a:lvl7pPr>
            <a:lvl8pPr indent="-311150" lvl="7" marL="3657600">
              <a:spcBef>
                <a:spcPts val="1500"/>
              </a:spcBef>
              <a:spcAft>
                <a:spcPts val="0"/>
              </a:spcAft>
              <a:buSzPts val="1300"/>
              <a:buChar char="○"/>
              <a:defRPr/>
            </a:lvl8pPr>
            <a:lvl9pPr indent="-311150" lvl="8" marL="4114800">
              <a:spcBef>
                <a:spcPts val="1500"/>
              </a:spcBef>
              <a:spcAft>
                <a:spcPts val="1500"/>
              </a:spcAft>
              <a:buSzPts val="1300"/>
              <a:buChar char="■"/>
              <a:defRPr/>
            </a:lvl9pPr>
          </a:lstStyle>
          <a:p/>
        </p:txBody>
      </p:sp>
      <p:sp>
        <p:nvSpPr>
          <p:cNvPr id="40" name="Google Shape;40;p9"/>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62344" y="5875799"/>
            <a:ext cx="3124500" cy="840300"/>
          </a:xfrm>
          <a:prstGeom prst="rect">
            <a:avLst/>
          </a:prstGeom>
        </p:spPr>
        <p:txBody>
          <a:bodyPr anchorCtr="0" anchor="ctr" bIns="84775" lIns="84775" spcFirstLastPara="1" rIns="84775" wrap="square" tIns="84775">
            <a:noAutofit/>
          </a:bodyPr>
          <a:lstStyle>
            <a:lvl1pPr indent="-228600" lvl="0" marL="457200">
              <a:lnSpc>
                <a:spcPct val="100000"/>
              </a:lnSpc>
              <a:spcBef>
                <a:spcPts val="0"/>
              </a:spcBef>
              <a:spcAft>
                <a:spcPts val="0"/>
              </a:spcAft>
              <a:buSzPts val="1700"/>
              <a:buNone/>
              <a:defRPr/>
            </a:lvl1pPr>
          </a:lstStyle>
          <a:p/>
        </p:txBody>
      </p:sp>
      <p:sp>
        <p:nvSpPr>
          <p:cNvPr id="43" name="Google Shape;43;p10"/>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62344" y="618090"/>
            <a:ext cx="4437900" cy="795300"/>
          </a:xfrm>
          <a:prstGeom prst="rect">
            <a:avLst/>
          </a:prstGeom>
          <a:noFill/>
          <a:ln>
            <a:noFill/>
          </a:ln>
        </p:spPr>
        <p:txBody>
          <a:bodyPr anchorCtr="0" anchor="t" bIns="84775" lIns="84775" spcFirstLastPara="1" rIns="84775" wrap="square" tIns="84775">
            <a:noAutofit/>
          </a:bodyPr>
          <a:lstStyle>
            <a:lvl1pPr lvl="0">
              <a:spcBef>
                <a:spcPts val="0"/>
              </a:spcBef>
              <a:spcAft>
                <a:spcPts val="0"/>
              </a:spcAft>
              <a:buClr>
                <a:schemeClr val="dk1"/>
              </a:buClr>
              <a:buSzPts val="2600"/>
              <a:buNone/>
              <a:defRPr sz="2600">
                <a:solidFill>
                  <a:schemeClr val="dk1"/>
                </a:solidFill>
              </a:defRPr>
            </a:lvl1pPr>
            <a:lvl2pPr lvl="1">
              <a:spcBef>
                <a:spcPts val="0"/>
              </a:spcBef>
              <a:spcAft>
                <a:spcPts val="0"/>
              </a:spcAft>
              <a:buClr>
                <a:schemeClr val="dk1"/>
              </a:buClr>
              <a:buSzPts val="2600"/>
              <a:buNone/>
              <a:defRPr sz="2600">
                <a:solidFill>
                  <a:schemeClr val="dk1"/>
                </a:solidFill>
              </a:defRPr>
            </a:lvl2pPr>
            <a:lvl3pPr lvl="2">
              <a:spcBef>
                <a:spcPts val="0"/>
              </a:spcBef>
              <a:spcAft>
                <a:spcPts val="0"/>
              </a:spcAft>
              <a:buClr>
                <a:schemeClr val="dk1"/>
              </a:buClr>
              <a:buSzPts val="2600"/>
              <a:buNone/>
              <a:defRPr sz="2600">
                <a:solidFill>
                  <a:schemeClr val="dk1"/>
                </a:solidFill>
              </a:defRPr>
            </a:lvl3pPr>
            <a:lvl4pPr lvl="3">
              <a:spcBef>
                <a:spcPts val="0"/>
              </a:spcBef>
              <a:spcAft>
                <a:spcPts val="0"/>
              </a:spcAft>
              <a:buClr>
                <a:schemeClr val="dk1"/>
              </a:buClr>
              <a:buSzPts val="2600"/>
              <a:buNone/>
              <a:defRPr sz="2600">
                <a:solidFill>
                  <a:schemeClr val="dk1"/>
                </a:solidFill>
              </a:defRPr>
            </a:lvl4pPr>
            <a:lvl5pPr lvl="4">
              <a:spcBef>
                <a:spcPts val="0"/>
              </a:spcBef>
              <a:spcAft>
                <a:spcPts val="0"/>
              </a:spcAft>
              <a:buClr>
                <a:schemeClr val="dk1"/>
              </a:buClr>
              <a:buSzPts val="2600"/>
              <a:buNone/>
              <a:defRPr sz="2600">
                <a:solidFill>
                  <a:schemeClr val="dk1"/>
                </a:solidFill>
              </a:defRPr>
            </a:lvl5pPr>
            <a:lvl6pPr lvl="5">
              <a:spcBef>
                <a:spcPts val="0"/>
              </a:spcBef>
              <a:spcAft>
                <a:spcPts val="0"/>
              </a:spcAft>
              <a:buClr>
                <a:schemeClr val="dk1"/>
              </a:buClr>
              <a:buSzPts val="2600"/>
              <a:buNone/>
              <a:defRPr sz="2600">
                <a:solidFill>
                  <a:schemeClr val="dk1"/>
                </a:solidFill>
              </a:defRPr>
            </a:lvl6pPr>
            <a:lvl7pPr lvl="6">
              <a:spcBef>
                <a:spcPts val="0"/>
              </a:spcBef>
              <a:spcAft>
                <a:spcPts val="0"/>
              </a:spcAft>
              <a:buClr>
                <a:schemeClr val="dk1"/>
              </a:buClr>
              <a:buSzPts val="2600"/>
              <a:buNone/>
              <a:defRPr sz="2600">
                <a:solidFill>
                  <a:schemeClr val="dk1"/>
                </a:solidFill>
              </a:defRPr>
            </a:lvl7pPr>
            <a:lvl8pPr lvl="7">
              <a:spcBef>
                <a:spcPts val="0"/>
              </a:spcBef>
              <a:spcAft>
                <a:spcPts val="0"/>
              </a:spcAft>
              <a:buClr>
                <a:schemeClr val="dk1"/>
              </a:buClr>
              <a:buSzPts val="2600"/>
              <a:buNone/>
              <a:defRPr sz="2600">
                <a:solidFill>
                  <a:schemeClr val="dk1"/>
                </a:solidFill>
              </a:defRPr>
            </a:lvl8pPr>
            <a:lvl9pPr lvl="8">
              <a:spcBef>
                <a:spcPts val="0"/>
              </a:spcBef>
              <a:spcAft>
                <a:spcPts val="0"/>
              </a:spcAft>
              <a:buClr>
                <a:schemeClr val="dk1"/>
              </a:buClr>
              <a:buSzPts val="2600"/>
              <a:buNone/>
              <a:defRPr sz="2600">
                <a:solidFill>
                  <a:schemeClr val="dk1"/>
                </a:solidFill>
              </a:defRPr>
            </a:lvl9pPr>
          </a:lstStyle>
          <a:p/>
        </p:txBody>
      </p:sp>
      <p:sp>
        <p:nvSpPr>
          <p:cNvPr id="7" name="Google Shape;7;p1"/>
          <p:cNvSpPr txBox="1"/>
          <p:nvPr>
            <p:ph idx="1" type="body"/>
          </p:nvPr>
        </p:nvSpPr>
        <p:spPr>
          <a:xfrm>
            <a:off x="162344" y="1600660"/>
            <a:ext cx="4437900" cy="4745100"/>
          </a:xfrm>
          <a:prstGeom prst="rect">
            <a:avLst/>
          </a:prstGeom>
          <a:noFill/>
          <a:ln>
            <a:noFill/>
          </a:ln>
        </p:spPr>
        <p:txBody>
          <a:bodyPr anchorCtr="0" anchor="t" bIns="84775" lIns="84775" spcFirstLastPara="1" rIns="84775" wrap="square" tIns="84775">
            <a:noAutofit/>
          </a:bodyPr>
          <a:lstStyle>
            <a:lvl1pPr indent="-336550" lvl="0" marL="457200">
              <a:lnSpc>
                <a:spcPct val="115000"/>
              </a:lnSpc>
              <a:spcBef>
                <a:spcPts val="0"/>
              </a:spcBef>
              <a:spcAft>
                <a:spcPts val="0"/>
              </a:spcAft>
              <a:buClr>
                <a:schemeClr val="dk2"/>
              </a:buClr>
              <a:buSzPts val="1700"/>
              <a:buChar char="●"/>
              <a:defRPr sz="1700">
                <a:solidFill>
                  <a:schemeClr val="dk2"/>
                </a:solidFill>
              </a:defRPr>
            </a:lvl1pPr>
            <a:lvl2pPr indent="-311150" lvl="1" marL="914400">
              <a:lnSpc>
                <a:spcPct val="115000"/>
              </a:lnSpc>
              <a:spcBef>
                <a:spcPts val="1500"/>
              </a:spcBef>
              <a:spcAft>
                <a:spcPts val="0"/>
              </a:spcAft>
              <a:buClr>
                <a:schemeClr val="dk2"/>
              </a:buClr>
              <a:buSzPts val="1300"/>
              <a:buChar char="○"/>
              <a:defRPr sz="1300">
                <a:solidFill>
                  <a:schemeClr val="dk2"/>
                </a:solidFill>
              </a:defRPr>
            </a:lvl2pPr>
            <a:lvl3pPr indent="-311150" lvl="2" marL="1371600">
              <a:lnSpc>
                <a:spcPct val="115000"/>
              </a:lnSpc>
              <a:spcBef>
                <a:spcPts val="1500"/>
              </a:spcBef>
              <a:spcAft>
                <a:spcPts val="0"/>
              </a:spcAft>
              <a:buClr>
                <a:schemeClr val="dk2"/>
              </a:buClr>
              <a:buSzPts val="1300"/>
              <a:buChar char="■"/>
              <a:defRPr sz="1300">
                <a:solidFill>
                  <a:schemeClr val="dk2"/>
                </a:solidFill>
              </a:defRPr>
            </a:lvl3pPr>
            <a:lvl4pPr indent="-311150" lvl="3" marL="1828800">
              <a:lnSpc>
                <a:spcPct val="115000"/>
              </a:lnSpc>
              <a:spcBef>
                <a:spcPts val="1500"/>
              </a:spcBef>
              <a:spcAft>
                <a:spcPts val="0"/>
              </a:spcAft>
              <a:buClr>
                <a:schemeClr val="dk2"/>
              </a:buClr>
              <a:buSzPts val="1300"/>
              <a:buChar char="●"/>
              <a:defRPr sz="1300">
                <a:solidFill>
                  <a:schemeClr val="dk2"/>
                </a:solidFill>
              </a:defRPr>
            </a:lvl4pPr>
            <a:lvl5pPr indent="-311150" lvl="4" marL="2286000">
              <a:lnSpc>
                <a:spcPct val="115000"/>
              </a:lnSpc>
              <a:spcBef>
                <a:spcPts val="1500"/>
              </a:spcBef>
              <a:spcAft>
                <a:spcPts val="0"/>
              </a:spcAft>
              <a:buClr>
                <a:schemeClr val="dk2"/>
              </a:buClr>
              <a:buSzPts val="1300"/>
              <a:buChar char="○"/>
              <a:defRPr sz="1300">
                <a:solidFill>
                  <a:schemeClr val="dk2"/>
                </a:solidFill>
              </a:defRPr>
            </a:lvl5pPr>
            <a:lvl6pPr indent="-311150" lvl="5" marL="2743200">
              <a:lnSpc>
                <a:spcPct val="115000"/>
              </a:lnSpc>
              <a:spcBef>
                <a:spcPts val="1500"/>
              </a:spcBef>
              <a:spcAft>
                <a:spcPts val="0"/>
              </a:spcAft>
              <a:buClr>
                <a:schemeClr val="dk2"/>
              </a:buClr>
              <a:buSzPts val="1300"/>
              <a:buChar char="■"/>
              <a:defRPr sz="1300">
                <a:solidFill>
                  <a:schemeClr val="dk2"/>
                </a:solidFill>
              </a:defRPr>
            </a:lvl6pPr>
            <a:lvl7pPr indent="-311150" lvl="6" marL="3200400">
              <a:lnSpc>
                <a:spcPct val="115000"/>
              </a:lnSpc>
              <a:spcBef>
                <a:spcPts val="1500"/>
              </a:spcBef>
              <a:spcAft>
                <a:spcPts val="0"/>
              </a:spcAft>
              <a:buClr>
                <a:schemeClr val="dk2"/>
              </a:buClr>
              <a:buSzPts val="1300"/>
              <a:buChar char="●"/>
              <a:defRPr sz="1300">
                <a:solidFill>
                  <a:schemeClr val="dk2"/>
                </a:solidFill>
              </a:defRPr>
            </a:lvl7pPr>
            <a:lvl8pPr indent="-311150" lvl="7" marL="3657600">
              <a:lnSpc>
                <a:spcPct val="115000"/>
              </a:lnSpc>
              <a:spcBef>
                <a:spcPts val="1500"/>
              </a:spcBef>
              <a:spcAft>
                <a:spcPts val="0"/>
              </a:spcAft>
              <a:buClr>
                <a:schemeClr val="dk2"/>
              </a:buClr>
              <a:buSzPts val="1300"/>
              <a:buChar char="○"/>
              <a:defRPr sz="1300">
                <a:solidFill>
                  <a:schemeClr val="dk2"/>
                </a:solidFill>
              </a:defRPr>
            </a:lvl8pPr>
            <a:lvl9pPr indent="-311150" lvl="8" marL="4114800">
              <a:lnSpc>
                <a:spcPct val="115000"/>
              </a:lnSpc>
              <a:spcBef>
                <a:spcPts val="1500"/>
              </a:spcBef>
              <a:spcAft>
                <a:spcPts val="1500"/>
              </a:spcAft>
              <a:buClr>
                <a:schemeClr val="dk2"/>
              </a:buClr>
              <a:buSzPts val="1300"/>
              <a:buChar char="■"/>
              <a:defRPr sz="1300">
                <a:solidFill>
                  <a:schemeClr val="dk2"/>
                </a:solidFill>
              </a:defRPr>
            </a:lvl9pPr>
          </a:lstStyle>
          <a:p/>
        </p:txBody>
      </p:sp>
      <p:sp>
        <p:nvSpPr>
          <p:cNvPr id="8" name="Google Shape;8;p1"/>
          <p:cNvSpPr txBox="1"/>
          <p:nvPr>
            <p:ph idx="12" type="sldNum"/>
          </p:nvPr>
        </p:nvSpPr>
        <p:spPr>
          <a:xfrm>
            <a:off x="4412738" y="6476690"/>
            <a:ext cx="285900" cy="546600"/>
          </a:xfrm>
          <a:prstGeom prst="rect">
            <a:avLst/>
          </a:prstGeom>
          <a:noFill/>
          <a:ln>
            <a:noFill/>
          </a:ln>
        </p:spPr>
        <p:txBody>
          <a:bodyPr anchorCtr="0" anchor="ctr" bIns="84775" lIns="84775" spcFirstLastPara="1" rIns="84775" wrap="square" tIns="84775">
            <a:noAutofit/>
          </a:bodyPr>
          <a:lstStyle>
            <a:lvl1pPr lvl="0" algn="r">
              <a:buNone/>
              <a:defRPr sz="900">
                <a:solidFill>
                  <a:schemeClr val="dk2"/>
                </a:solidFill>
              </a:defRPr>
            </a:lvl1pPr>
            <a:lvl2pPr lvl="1" algn="r">
              <a:buNone/>
              <a:defRPr sz="900">
                <a:solidFill>
                  <a:schemeClr val="dk2"/>
                </a:solidFill>
              </a:defRPr>
            </a:lvl2pPr>
            <a:lvl3pPr lvl="2" algn="r">
              <a:buNone/>
              <a:defRPr sz="900">
                <a:solidFill>
                  <a:schemeClr val="dk2"/>
                </a:solidFill>
              </a:defRPr>
            </a:lvl3pPr>
            <a:lvl4pPr lvl="3" algn="r">
              <a:buNone/>
              <a:defRPr sz="900">
                <a:solidFill>
                  <a:schemeClr val="dk2"/>
                </a:solidFill>
              </a:defRPr>
            </a:lvl4pPr>
            <a:lvl5pPr lvl="4" algn="r">
              <a:buNone/>
              <a:defRPr sz="900">
                <a:solidFill>
                  <a:schemeClr val="dk2"/>
                </a:solidFill>
              </a:defRPr>
            </a:lvl5pPr>
            <a:lvl6pPr lvl="5" algn="r">
              <a:buNone/>
              <a:defRPr sz="900">
                <a:solidFill>
                  <a:schemeClr val="dk2"/>
                </a:solidFill>
              </a:defRPr>
            </a:lvl6pPr>
            <a:lvl7pPr lvl="6" algn="r">
              <a:buNone/>
              <a:defRPr sz="900">
                <a:solidFill>
                  <a:schemeClr val="dk2"/>
                </a:solidFill>
              </a:defRPr>
            </a:lvl7pPr>
            <a:lvl8pPr lvl="7" algn="r">
              <a:buNone/>
              <a:defRPr sz="900">
                <a:solidFill>
                  <a:schemeClr val="dk2"/>
                </a:solidFill>
              </a:defRPr>
            </a:lvl8pPr>
            <a:lvl9pPr lvl="8" algn="r">
              <a:buNone/>
              <a:defRPr sz="9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24.png"/><Relationship Id="rId5"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9.png"/><Relationship Id="rId5"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26.png"/><Relationship Id="rId5" Type="http://schemas.openxmlformats.org/officeDocument/2006/relationships/image" Target="../media/image21.png"/><Relationship Id="rId6"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25.png"/><Relationship Id="rId5"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idx="12" type="sldNum"/>
          </p:nvPr>
        </p:nvSpPr>
        <p:spPr>
          <a:xfrm>
            <a:off x="4389900" y="6749155"/>
            <a:ext cx="285900" cy="394500"/>
          </a:xfrm>
          <a:prstGeom prst="rect">
            <a:avLst/>
          </a:prstGeom>
        </p:spPr>
        <p:txBody>
          <a:bodyPr anchorCtr="0" anchor="ctr" bIns="84775" lIns="84775" spcFirstLastPara="1" rIns="84775" wrap="square" tIns="84775">
            <a:noAutofit/>
          </a:bodyPr>
          <a:lstStyle/>
          <a:p>
            <a:pPr indent="0" lvl="0" marL="0" marR="0" rtl="0" algn="r">
              <a:lnSpc>
                <a:spcPct val="100000"/>
              </a:lnSpc>
              <a:spcBef>
                <a:spcPts val="0"/>
              </a:spcBef>
              <a:spcAft>
                <a:spcPts val="0"/>
              </a:spcAft>
              <a:buNone/>
            </a:pPr>
            <a:fld id="{00000000-1234-1234-1234-123412341234}" type="slidenum">
              <a:rPr b="1" lang="ar" sz="1600">
                <a:solidFill>
                  <a:srgbClr val="FFFFFF"/>
                </a:solidFill>
              </a:rPr>
              <a:t>‹#›</a:t>
            </a:fld>
            <a:endParaRPr/>
          </a:p>
        </p:txBody>
      </p:sp>
      <p:pic>
        <p:nvPicPr>
          <p:cNvPr id="55" name="Google Shape;55;p13"/>
          <p:cNvPicPr preferRelativeResize="0"/>
          <p:nvPr/>
        </p:nvPicPr>
        <p:blipFill rotWithShape="1">
          <a:blip r:embed="rId4">
            <a:alphaModFix/>
          </a:blip>
          <a:srcRect b="6883" l="12700" r="19091" t="5871"/>
          <a:stretch/>
        </p:blipFill>
        <p:spPr>
          <a:xfrm>
            <a:off x="101075" y="86375"/>
            <a:ext cx="1071498" cy="964348"/>
          </a:xfrm>
          <a:prstGeom prst="rect">
            <a:avLst/>
          </a:prstGeom>
          <a:noFill/>
          <a:ln>
            <a:noFill/>
          </a:ln>
        </p:spPr>
      </p:pic>
      <p:sp>
        <p:nvSpPr>
          <p:cNvPr id="56" name="Google Shape;56;p13"/>
          <p:cNvSpPr txBox="1"/>
          <p:nvPr/>
        </p:nvSpPr>
        <p:spPr>
          <a:xfrm>
            <a:off x="1334100" y="543750"/>
            <a:ext cx="3255600" cy="80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3000">
                <a:highlight>
                  <a:srgbClr val="FFFFFF"/>
                </a:highlight>
                <a:latin typeface="Times New Roman"/>
                <a:ea typeface="Times New Roman"/>
                <a:cs typeface="Times New Roman"/>
                <a:sym typeface="Times New Roman"/>
              </a:rPr>
              <a:t>Airway Obstruction I-II</a:t>
            </a:r>
            <a:endParaRPr sz="3000">
              <a:latin typeface="Times New Roman"/>
              <a:ea typeface="Times New Roman"/>
              <a:cs typeface="Times New Roman"/>
              <a:sym typeface="Times New Roman"/>
            </a:endParaRPr>
          </a:p>
        </p:txBody>
      </p:sp>
      <p:sp>
        <p:nvSpPr>
          <p:cNvPr id="57" name="Google Shape;57;p13"/>
          <p:cNvSpPr txBox="1"/>
          <p:nvPr/>
        </p:nvSpPr>
        <p:spPr>
          <a:xfrm>
            <a:off x="47550" y="1795900"/>
            <a:ext cx="4714800" cy="1889700"/>
          </a:xfrm>
          <a:prstGeom prst="rect">
            <a:avLst/>
          </a:prstGeom>
          <a:noFill/>
          <a:ln>
            <a:noFill/>
          </a:ln>
        </p:spPr>
        <p:txBody>
          <a:bodyPr anchorCtr="0" anchor="t" bIns="91425" lIns="91425" spcFirstLastPara="1" rIns="91425" wrap="square" tIns="91425">
            <a:noAutofit/>
          </a:bodyPr>
          <a:lstStyle/>
          <a:p>
            <a:pPr indent="-279400" lvl="0" marL="457200" rtl="0" algn="l">
              <a:lnSpc>
                <a:spcPct val="115000"/>
              </a:lnSpc>
              <a:spcBef>
                <a:spcPts val="1200"/>
              </a:spcBef>
              <a:spcAft>
                <a:spcPts val="0"/>
              </a:spcAft>
              <a:buClr>
                <a:schemeClr val="dk1"/>
              </a:buClr>
              <a:buSzPts val="800"/>
              <a:buAutoNum type="arabicPeriod"/>
            </a:pPr>
            <a:r>
              <a:rPr b="1" lang="ar" sz="1100">
                <a:solidFill>
                  <a:schemeClr val="dk1"/>
                </a:solidFill>
                <a:highlight>
                  <a:srgbClr val="FFFFFF"/>
                </a:highlight>
              </a:rPr>
              <a:t>Causes of airway obstruction (congenital and acquired)</a:t>
            </a:r>
            <a:endParaRPr b="1" sz="1100">
              <a:solidFill>
                <a:schemeClr val="dk1"/>
              </a:solidFill>
              <a:highlight>
                <a:srgbClr val="FFFFFF"/>
              </a:highlight>
            </a:endParaRPr>
          </a:p>
          <a:p>
            <a:pPr indent="-279400" lvl="0" marL="457200" rtl="0" algn="l">
              <a:lnSpc>
                <a:spcPct val="115000"/>
              </a:lnSpc>
              <a:spcBef>
                <a:spcPts val="0"/>
              </a:spcBef>
              <a:spcAft>
                <a:spcPts val="0"/>
              </a:spcAft>
              <a:buClr>
                <a:schemeClr val="dk1"/>
              </a:buClr>
              <a:buSzPts val="800"/>
              <a:buAutoNum type="arabicPeriod"/>
            </a:pPr>
            <a:r>
              <a:rPr b="1" lang="ar" sz="1100">
                <a:solidFill>
                  <a:srgbClr val="0D0D0D"/>
                </a:solidFill>
                <a:highlight>
                  <a:srgbClr val="FFFFFF"/>
                </a:highlight>
              </a:rPr>
              <a:t>-  </a:t>
            </a:r>
            <a:r>
              <a:rPr b="1" lang="ar" sz="1100">
                <a:solidFill>
                  <a:schemeClr val="dk1"/>
                </a:solidFill>
                <a:highlight>
                  <a:srgbClr val="FFFFFF"/>
                </a:highlight>
              </a:rPr>
              <a:t>Signs and symptoms</a:t>
            </a:r>
            <a:endParaRPr b="1" sz="1100">
              <a:solidFill>
                <a:schemeClr val="dk1"/>
              </a:solidFill>
              <a:highlight>
                <a:srgbClr val="FFFFFF"/>
              </a:highlight>
            </a:endParaRPr>
          </a:p>
          <a:p>
            <a:pPr indent="-279400" lvl="0" marL="457200" rtl="0" algn="l">
              <a:lnSpc>
                <a:spcPct val="115000"/>
              </a:lnSpc>
              <a:spcBef>
                <a:spcPts val="0"/>
              </a:spcBef>
              <a:spcAft>
                <a:spcPts val="0"/>
              </a:spcAft>
              <a:buClr>
                <a:schemeClr val="dk1"/>
              </a:buClr>
              <a:buSzPts val="800"/>
              <a:buAutoNum type="arabicPeriod"/>
            </a:pPr>
            <a:r>
              <a:rPr b="1" lang="ar" sz="1100">
                <a:solidFill>
                  <a:srgbClr val="0D0D0D"/>
                </a:solidFill>
                <a:highlight>
                  <a:srgbClr val="FFFFFF"/>
                </a:highlight>
              </a:rPr>
              <a:t>-  </a:t>
            </a:r>
            <a:r>
              <a:rPr b="1" lang="ar" sz="1100">
                <a:solidFill>
                  <a:schemeClr val="dk1"/>
                </a:solidFill>
                <a:highlight>
                  <a:srgbClr val="FFFFFF"/>
                </a:highlight>
              </a:rPr>
              <a:t>Investigations of airway obstruction</a:t>
            </a:r>
            <a:endParaRPr b="1" sz="1100">
              <a:solidFill>
                <a:schemeClr val="dk1"/>
              </a:solidFill>
              <a:highlight>
                <a:srgbClr val="FFFFFF"/>
              </a:highlight>
            </a:endParaRPr>
          </a:p>
          <a:p>
            <a:pPr indent="-279400" lvl="0" marL="457200" rtl="0" algn="l">
              <a:lnSpc>
                <a:spcPct val="115000"/>
              </a:lnSpc>
              <a:spcBef>
                <a:spcPts val="0"/>
              </a:spcBef>
              <a:spcAft>
                <a:spcPts val="0"/>
              </a:spcAft>
              <a:buClr>
                <a:schemeClr val="dk1"/>
              </a:buClr>
              <a:buSzPts val="800"/>
              <a:buAutoNum type="arabicPeriod"/>
            </a:pPr>
            <a:r>
              <a:rPr b="1" lang="ar" sz="1100">
                <a:solidFill>
                  <a:srgbClr val="0D0D0D"/>
                </a:solidFill>
                <a:highlight>
                  <a:srgbClr val="FFFFFF"/>
                </a:highlight>
              </a:rPr>
              <a:t>-  </a:t>
            </a:r>
            <a:r>
              <a:rPr b="1" lang="ar" sz="1100">
                <a:solidFill>
                  <a:schemeClr val="dk1"/>
                </a:solidFill>
                <a:highlight>
                  <a:srgbClr val="FFFFFF"/>
                </a:highlight>
              </a:rPr>
              <a:t>Radiological illustration</a:t>
            </a:r>
            <a:endParaRPr b="1" sz="1100">
              <a:solidFill>
                <a:schemeClr val="dk1"/>
              </a:solidFill>
              <a:highlight>
                <a:srgbClr val="FFFFFF"/>
              </a:highlight>
            </a:endParaRPr>
          </a:p>
          <a:p>
            <a:pPr indent="-279400" lvl="0" marL="457200" rtl="0" algn="l">
              <a:lnSpc>
                <a:spcPct val="115000"/>
              </a:lnSpc>
              <a:spcBef>
                <a:spcPts val="0"/>
              </a:spcBef>
              <a:spcAft>
                <a:spcPts val="0"/>
              </a:spcAft>
              <a:buClr>
                <a:schemeClr val="dk1"/>
              </a:buClr>
              <a:buSzPts val="800"/>
              <a:buAutoNum type="arabicPeriod"/>
            </a:pPr>
            <a:r>
              <a:rPr b="1" lang="ar" sz="1100">
                <a:solidFill>
                  <a:srgbClr val="0D0D0D"/>
                </a:solidFill>
                <a:highlight>
                  <a:srgbClr val="FFFFFF"/>
                </a:highlight>
              </a:rPr>
              <a:t>-  </a:t>
            </a:r>
            <a:r>
              <a:rPr b="1" lang="ar" sz="1100">
                <a:solidFill>
                  <a:schemeClr val="dk1"/>
                </a:solidFill>
                <a:highlight>
                  <a:srgbClr val="FFFFFF"/>
                </a:highlight>
              </a:rPr>
              <a:t>Medical and surgical treatment</a:t>
            </a:r>
            <a:endParaRPr b="1" sz="1100">
              <a:solidFill>
                <a:schemeClr val="dk1"/>
              </a:solidFill>
              <a:highlight>
                <a:srgbClr val="FFFFFF"/>
              </a:highlight>
            </a:endParaRPr>
          </a:p>
          <a:p>
            <a:pPr indent="-279400" lvl="0" marL="457200" rtl="0" algn="l">
              <a:lnSpc>
                <a:spcPct val="115000"/>
              </a:lnSpc>
              <a:spcBef>
                <a:spcPts val="0"/>
              </a:spcBef>
              <a:spcAft>
                <a:spcPts val="0"/>
              </a:spcAft>
              <a:buClr>
                <a:schemeClr val="dk1"/>
              </a:buClr>
              <a:buSzPts val="800"/>
              <a:buAutoNum type="arabicPeriod"/>
            </a:pPr>
            <a:r>
              <a:rPr b="1" lang="ar" sz="1100">
                <a:solidFill>
                  <a:srgbClr val="0D0D0D"/>
                </a:solidFill>
                <a:highlight>
                  <a:srgbClr val="FFFFFF"/>
                </a:highlight>
              </a:rPr>
              <a:t>-  </a:t>
            </a:r>
            <a:r>
              <a:rPr b="1" lang="ar" sz="1100">
                <a:solidFill>
                  <a:schemeClr val="dk1"/>
                </a:solidFill>
                <a:highlight>
                  <a:srgbClr val="FFFFFF"/>
                </a:highlight>
              </a:rPr>
              <a:t>Operations (indication, procedure, and complication): tracheostomy, cricothyroidotomy, intubation, choanal atresia repair, etc..</a:t>
            </a:r>
            <a:endParaRPr b="1" sz="900">
              <a:solidFill>
                <a:srgbClr val="0D0D0D"/>
              </a:solidFill>
              <a:highlight>
                <a:srgbClr val="FFFFFF"/>
              </a:highlight>
            </a:endParaRPr>
          </a:p>
        </p:txBody>
      </p:sp>
      <p:sp>
        <p:nvSpPr>
          <p:cNvPr id="58" name="Google Shape;58;p13"/>
          <p:cNvSpPr/>
          <p:nvPr/>
        </p:nvSpPr>
        <p:spPr>
          <a:xfrm>
            <a:off x="47550" y="1349025"/>
            <a:ext cx="16956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600">
                <a:solidFill>
                  <a:srgbClr val="FFFFFF"/>
                </a:solidFill>
                <a:latin typeface="Arvo"/>
                <a:ea typeface="Arvo"/>
                <a:cs typeface="Arvo"/>
                <a:sym typeface="Arvo"/>
              </a:rPr>
              <a:t>Objectives:</a:t>
            </a:r>
            <a:endParaRPr b="1" sz="1600">
              <a:solidFill>
                <a:srgbClr val="FFFFFF"/>
              </a:solidFill>
              <a:latin typeface="Arvo"/>
              <a:ea typeface="Arvo"/>
              <a:cs typeface="Arvo"/>
              <a:sym typeface="Arvo"/>
            </a:endParaRPr>
          </a:p>
        </p:txBody>
      </p:sp>
      <p:sp>
        <p:nvSpPr>
          <p:cNvPr id="59" name="Google Shape;59;p13"/>
          <p:cNvSpPr txBox="1"/>
          <p:nvPr/>
        </p:nvSpPr>
        <p:spPr>
          <a:xfrm>
            <a:off x="376125" y="4467675"/>
            <a:ext cx="3999600" cy="127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3D85C6"/>
                </a:solidFill>
                <a:latin typeface="Times New Roman"/>
                <a:ea typeface="Times New Roman"/>
                <a:cs typeface="Times New Roman"/>
                <a:sym typeface="Times New Roman"/>
              </a:rPr>
              <a:t>Resources:</a:t>
            </a:r>
            <a:r>
              <a:rPr b="1" lang="ar">
                <a:solidFill>
                  <a:schemeClr val="dk1"/>
                </a:solidFill>
                <a:highlight>
                  <a:srgbClr val="FFFFFF"/>
                </a:highlight>
              </a:rPr>
              <a:t>Team 435, Team 436 (Group F), Slides, Dr. notes</a:t>
            </a:r>
            <a:endParaRPr b="1">
              <a:solidFill>
                <a:schemeClr val="dk1"/>
              </a:solidFill>
              <a:highlight>
                <a:srgbClr val="FFFFFF"/>
              </a:highlight>
            </a:endParaRPr>
          </a:p>
          <a:p>
            <a:pPr indent="0" lvl="0" marL="0" rtl="0" algn="l">
              <a:spcBef>
                <a:spcPts val="0"/>
              </a:spcBef>
              <a:spcAft>
                <a:spcPts val="0"/>
              </a:spcAft>
              <a:buNone/>
            </a:pPr>
            <a:r>
              <a:rPr lang="ar">
                <a:solidFill>
                  <a:srgbClr val="3D85C6"/>
                </a:solidFill>
                <a:latin typeface="Times New Roman"/>
                <a:ea typeface="Times New Roman"/>
                <a:cs typeface="Times New Roman"/>
                <a:sym typeface="Times New Roman"/>
              </a:rPr>
              <a:t>Done by: </a:t>
            </a:r>
            <a:r>
              <a:rPr lang="ar" sz="1100">
                <a:latin typeface="Times New Roman"/>
                <a:ea typeface="Times New Roman"/>
                <a:cs typeface="Times New Roman"/>
                <a:sym typeface="Times New Roman"/>
              </a:rPr>
              <a:t>abdulmalik alshrhan &amp; mohammed thamer alzahrani</a:t>
            </a:r>
            <a:endParaRPr sz="1100">
              <a:latin typeface="Times New Roman"/>
              <a:ea typeface="Times New Roman"/>
              <a:cs typeface="Times New Roman"/>
              <a:sym typeface="Times New Roman"/>
            </a:endParaRPr>
          </a:p>
          <a:p>
            <a:pPr indent="0" lvl="0" marL="0" rtl="0" algn="l">
              <a:spcBef>
                <a:spcPts val="0"/>
              </a:spcBef>
              <a:spcAft>
                <a:spcPts val="0"/>
              </a:spcAft>
              <a:buNone/>
            </a:pPr>
            <a:r>
              <a:rPr lang="ar">
                <a:solidFill>
                  <a:srgbClr val="3D85C6"/>
                </a:solidFill>
                <a:latin typeface="Times New Roman"/>
                <a:ea typeface="Times New Roman"/>
                <a:cs typeface="Times New Roman"/>
                <a:sym typeface="Times New Roman"/>
              </a:rPr>
              <a:t>Edited by:</a:t>
            </a:r>
            <a:endParaRPr>
              <a:solidFill>
                <a:srgbClr val="3D85C6"/>
              </a:solidFill>
              <a:latin typeface="Times New Roman"/>
              <a:ea typeface="Times New Roman"/>
              <a:cs typeface="Times New Roman"/>
              <a:sym typeface="Times New Roman"/>
            </a:endParaRPr>
          </a:p>
          <a:p>
            <a:pPr indent="0" lvl="0" marL="0" rtl="0" algn="l">
              <a:spcBef>
                <a:spcPts val="0"/>
              </a:spcBef>
              <a:spcAft>
                <a:spcPts val="0"/>
              </a:spcAft>
              <a:buNone/>
            </a:pPr>
            <a:r>
              <a:rPr lang="ar">
                <a:solidFill>
                  <a:srgbClr val="3D85C6"/>
                </a:solidFill>
                <a:latin typeface="Times New Roman"/>
                <a:ea typeface="Times New Roman"/>
                <a:cs typeface="Times New Roman"/>
                <a:sym typeface="Times New Roman"/>
              </a:rPr>
              <a:t>Revised by: </a:t>
            </a:r>
            <a:r>
              <a:rPr lang="ar" sz="1200">
                <a:latin typeface="Times New Roman"/>
                <a:ea typeface="Times New Roman"/>
                <a:cs typeface="Times New Roman"/>
                <a:sym typeface="Times New Roman"/>
              </a:rPr>
              <a:t>Naif Almutairi</a:t>
            </a:r>
            <a:endParaRPr sz="1200">
              <a:latin typeface="Times New Roman"/>
              <a:ea typeface="Times New Roman"/>
              <a:cs typeface="Times New Roman"/>
              <a:sym typeface="Times New Roman"/>
            </a:endParaRPr>
          </a:p>
        </p:txBody>
      </p:sp>
      <p:sp>
        <p:nvSpPr>
          <p:cNvPr id="60" name="Google Shape;60;p13"/>
          <p:cNvSpPr txBox="1"/>
          <p:nvPr/>
        </p:nvSpPr>
        <p:spPr>
          <a:xfrm>
            <a:off x="854850" y="6315650"/>
            <a:ext cx="31170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latin typeface="Times New Roman"/>
                <a:ea typeface="Times New Roman"/>
                <a:cs typeface="Times New Roman"/>
                <a:sym typeface="Times New Roman"/>
              </a:rPr>
              <a:t>[ Color index: </a:t>
            </a:r>
            <a:r>
              <a:rPr lang="ar">
                <a:solidFill>
                  <a:srgbClr val="E03535"/>
                </a:solidFill>
                <a:latin typeface="Times New Roman"/>
                <a:ea typeface="Times New Roman"/>
                <a:cs typeface="Times New Roman"/>
                <a:sym typeface="Times New Roman"/>
              </a:rPr>
              <a:t>Important </a:t>
            </a:r>
            <a:r>
              <a:rPr lang="ar">
                <a:latin typeface="Times New Roman"/>
                <a:ea typeface="Times New Roman"/>
                <a:cs typeface="Times New Roman"/>
                <a:sym typeface="Times New Roman"/>
              </a:rPr>
              <a:t>| </a:t>
            </a:r>
            <a:r>
              <a:rPr lang="ar">
                <a:solidFill>
                  <a:srgbClr val="6AA84F"/>
                </a:solidFill>
                <a:latin typeface="Times New Roman"/>
                <a:ea typeface="Times New Roman"/>
                <a:cs typeface="Times New Roman"/>
                <a:sym typeface="Times New Roman"/>
              </a:rPr>
              <a:t>Notes </a:t>
            </a:r>
            <a:r>
              <a:rPr lang="ar">
                <a:latin typeface="Times New Roman"/>
                <a:ea typeface="Times New Roman"/>
                <a:cs typeface="Times New Roman"/>
                <a:sym typeface="Times New Roman"/>
              </a:rPr>
              <a:t>| </a:t>
            </a:r>
            <a:r>
              <a:rPr lang="ar">
                <a:solidFill>
                  <a:srgbClr val="B7B7B7"/>
                </a:solidFill>
                <a:latin typeface="Times New Roman"/>
                <a:ea typeface="Times New Roman"/>
                <a:cs typeface="Times New Roman"/>
                <a:sym typeface="Times New Roman"/>
              </a:rPr>
              <a:t>Extra </a:t>
            </a:r>
            <a:r>
              <a:rPr lang="ar">
                <a:latin typeface="Times New Roman"/>
                <a:ea typeface="Times New Roman"/>
                <a:cs typeface="Times New Roman"/>
                <a:sym typeface="Times New Roman"/>
              </a:rPr>
              <a:t>]</a:t>
            </a:r>
            <a:endParaRPr>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 name="Shape 129"/>
        <p:cNvGrpSpPr/>
        <p:nvPr/>
      </p:nvGrpSpPr>
      <p:grpSpPr>
        <a:xfrm>
          <a:off x="0" y="0"/>
          <a:ext cx="0" cy="0"/>
          <a:chOff x="0" y="0"/>
          <a:chExt cx="0" cy="0"/>
        </a:xfrm>
      </p:grpSpPr>
      <p:sp>
        <p:nvSpPr>
          <p:cNvPr id="130" name="Google Shape;130;p22"/>
          <p:cNvSpPr txBox="1"/>
          <p:nvPr/>
        </p:nvSpPr>
        <p:spPr>
          <a:xfrm>
            <a:off x="0" y="233550"/>
            <a:ext cx="4543500" cy="6910200"/>
          </a:xfrm>
          <a:prstGeom prst="rect">
            <a:avLst/>
          </a:prstGeom>
          <a:noFill/>
          <a:ln cap="flat" cmpd="sng" w="19050">
            <a:solidFill>
              <a:srgbClr val="6D9EEB"/>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b="1" sz="900">
              <a:solidFill>
                <a:schemeClr val="dk1"/>
              </a:solidFill>
              <a:highlight>
                <a:srgbClr val="DAEDF3"/>
              </a:highlight>
            </a:endParaRPr>
          </a:p>
          <a:p>
            <a:pPr indent="0" lvl="0" marL="0" rtl="0" algn="l">
              <a:lnSpc>
                <a:spcPct val="115000"/>
              </a:lnSpc>
              <a:spcBef>
                <a:spcPts val="1200"/>
              </a:spcBef>
              <a:spcAft>
                <a:spcPts val="0"/>
              </a:spcAft>
              <a:buNone/>
            </a:pPr>
            <a:r>
              <a:rPr b="1" lang="ar" sz="900">
                <a:solidFill>
                  <a:schemeClr val="dk1"/>
                </a:solidFill>
                <a:highlight>
                  <a:srgbClr val="DAEDF3"/>
                </a:highlight>
              </a:rPr>
              <a:t>1. </a:t>
            </a:r>
            <a:r>
              <a:rPr b="1" lang="ar" sz="900">
                <a:solidFill>
                  <a:srgbClr val="FF0000"/>
                </a:solidFill>
                <a:highlight>
                  <a:srgbClr val="DAEDF3"/>
                </a:highlight>
              </a:rPr>
              <a:t>Choanal Atresia</a:t>
            </a:r>
            <a:r>
              <a:rPr b="1" lang="ar" sz="900">
                <a:solidFill>
                  <a:srgbClr val="FF0000"/>
                </a:solidFill>
              </a:rPr>
              <a:t>                                                                                                         </a:t>
            </a:r>
            <a:r>
              <a:rPr b="1" lang="ar" sz="900"/>
              <a:t>- </a:t>
            </a:r>
            <a:r>
              <a:rPr lang="ar" sz="900">
                <a:solidFill>
                  <a:schemeClr val="dk1"/>
                </a:solidFill>
                <a:highlight>
                  <a:srgbClr val="FFFFFF"/>
                </a:highlight>
              </a:rPr>
              <a:t>Uncommon anomaly 1 / 5000 - 8000                                                                                    - </a:t>
            </a:r>
            <a:r>
              <a:rPr lang="ar" sz="900">
                <a:solidFill>
                  <a:srgbClr val="B7B7B7"/>
                </a:solidFill>
                <a:highlight>
                  <a:srgbClr val="FFFFFF"/>
                </a:highlight>
              </a:rPr>
              <a:t>Lack of patency of posterior nasal aperture (complete closure)</a:t>
            </a:r>
            <a:r>
              <a:rPr lang="ar" sz="900">
                <a:solidFill>
                  <a:srgbClr val="38761D"/>
                </a:solidFill>
                <a:highlight>
                  <a:srgbClr val="FFFFFF"/>
                </a:highlight>
              </a:rPr>
              <a:t>                                       </a:t>
            </a:r>
            <a:r>
              <a:rPr lang="ar" sz="900">
                <a:solidFill>
                  <a:schemeClr val="dk1"/>
                </a:solidFill>
                <a:highlight>
                  <a:srgbClr val="FFFFFF"/>
                </a:highlight>
              </a:rPr>
              <a:t>- </a:t>
            </a:r>
            <a:r>
              <a:rPr b="1" lang="ar" sz="900">
                <a:solidFill>
                  <a:schemeClr val="dk1"/>
                </a:solidFill>
                <a:highlight>
                  <a:srgbClr val="FFFFFF"/>
                </a:highlight>
              </a:rPr>
              <a:t>Bilateral atresia </a:t>
            </a:r>
            <a:r>
              <a:rPr lang="ar" sz="900">
                <a:solidFill>
                  <a:schemeClr val="dk1"/>
                </a:solidFill>
                <a:highlight>
                  <a:srgbClr val="FFFFFF"/>
                </a:highlight>
              </a:rPr>
              <a:t>→</a:t>
            </a:r>
            <a:r>
              <a:rPr b="1" lang="ar" sz="900">
                <a:solidFill>
                  <a:srgbClr val="FF0000"/>
                </a:solidFill>
                <a:highlight>
                  <a:srgbClr val="FFFFFF"/>
                </a:highlight>
              </a:rPr>
              <a:t>birth emergency! </a:t>
            </a:r>
            <a:r>
              <a:rPr lang="ar" sz="900">
                <a:solidFill>
                  <a:srgbClr val="B7B7B7"/>
                </a:solidFill>
                <a:highlight>
                  <a:srgbClr val="FFFFFF"/>
                </a:highlight>
              </a:rPr>
              <a:t>Presents soon after                                                birth with severe respiratory distress </a:t>
            </a:r>
            <a:r>
              <a:rPr i="1" lang="ar" sz="900">
                <a:solidFill>
                  <a:srgbClr val="B7B7B7"/>
                </a:solidFill>
                <a:highlight>
                  <a:srgbClr val="FFFFFF"/>
                </a:highlight>
              </a:rPr>
              <a:t>“because</a:t>
            </a:r>
            <a:br>
              <a:rPr i="1" lang="ar" sz="900">
                <a:solidFill>
                  <a:srgbClr val="B7B7B7"/>
                </a:solidFill>
                <a:highlight>
                  <a:srgbClr val="FFFFFF"/>
                </a:highlight>
              </a:rPr>
            </a:br>
            <a:r>
              <a:rPr i="1" lang="ar" sz="900">
                <a:solidFill>
                  <a:srgbClr val="B7B7B7"/>
                </a:solidFill>
                <a:highlight>
                  <a:srgbClr val="FFFFFF"/>
                </a:highlight>
              </a:rPr>
              <a:t>neonates are obligate nasal breathers”</a:t>
            </a:r>
            <a:r>
              <a:rPr lang="ar" sz="900">
                <a:solidFill>
                  <a:srgbClr val="B7B7B7"/>
                </a:solidFill>
                <a:highlight>
                  <a:srgbClr val="FFFFFF"/>
                </a:highlight>
              </a:rPr>
              <a:t>The first thing to do is                                              oral tube then do a CT scan and any other</a:t>
            </a:r>
            <a:br>
              <a:rPr lang="ar" sz="900">
                <a:solidFill>
                  <a:srgbClr val="B7B7B7"/>
                </a:solidFill>
                <a:highlight>
                  <a:srgbClr val="FFFFFF"/>
                </a:highlight>
              </a:rPr>
            </a:br>
            <a:r>
              <a:rPr lang="ar" sz="900">
                <a:solidFill>
                  <a:srgbClr val="B7B7B7"/>
                </a:solidFill>
                <a:highlight>
                  <a:srgbClr val="FFFFFF"/>
                </a:highlight>
              </a:rPr>
              <a:t>thing you would like to do &lt;emergency&gt;.       </a:t>
            </a:r>
            <a:r>
              <a:rPr lang="ar" sz="900">
                <a:solidFill>
                  <a:srgbClr val="999999"/>
                </a:solidFill>
                <a:highlight>
                  <a:srgbClr val="FFFFFF"/>
                </a:highlight>
              </a:rPr>
              <a:t>                                                                     </a:t>
            </a:r>
            <a:r>
              <a:rPr lang="ar" sz="900">
                <a:solidFill>
                  <a:schemeClr val="dk1"/>
                </a:solidFill>
                <a:highlight>
                  <a:srgbClr val="FFFFFF"/>
                </a:highlight>
              </a:rPr>
              <a:t>- Unilateral atresia present late </a:t>
            </a:r>
            <a:r>
              <a:rPr lang="ar" sz="900">
                <a:solidFill>
                  <a:srgbClr val="B7B7B7"/>
                </a:solidFill>
                <a:highlight>
                  <a:srgbClr val="FFFFFF"/>
                </a:highlight>
              </a:rPr>
              <a:t>(may be undiagnosed until later in childhood w/</a:t>
            </a:r>
            <a:br>
              <a:rPr lang="ar" sz="900">
                <a:solidFill>
                  <a:srgbClr val="B7B7B7"/>
                </a:solidFill>
                <a:highlight>
                  <a:srgbClr val="FFFFFF"/>
                </a:highlight>
              </a:rPr>
            </a:br>
            <a:r>
              <a:rPr lang="ar" sz="900">
                <a:solidFill>
                  <a:srgbClr val="B7B7B7"/>
                </a:solidFill>
                <a:highlight>
                  <a:srgbClr val="FFFFFF"/>
                </a:highlight>
              </a:rPr>
              <a:t>rhinorrhea)                                                   </a:t>
            </a:r>
            <a:r>
              <a:rPr lang="ar" sz="900">
                <a:solidFill>
                  <a:srgbClr val="999999"/>
                </a:solidFill>
                <a:highlight>
                  <a:srgbClr val="FFFFFF"/>
                </a:highlight>
              </a:rPr>
              <a:t>                                                                      </a:t>
            </a:r>
            <a:r>
              <a:rPr lang="ar" sz="900">
                <a:solidFill>
                  <a:schemeClr val="dk1"/>
                </a:solidFill>
                <a:highlight>
                  <a:srgbClr val="FFFFFF"/>
                </a:highlight>
              </a:rPr>
              <a:t>- Could be associated with other anomalies in 20-50% of cases:                                    ➔ </a:t>
            </a:r>
            <a:r>
              <a:rPr b="1" lang="ar" sz="900">
                <a:solidFill>
                  <a:schemeClr val="dk1"/>
                </a:solidFill>
                <a:highlight>
                  <a:srgbClr val="FFFFFF"/>
                </a:highlight>
              </a:rPr>
              <a:t>CHARGE </a:t>
            </a:r>
            <a:r>
              <a:rPr b="1" lang="ar" sz="900">
                <a:solidFill>
                  <a:srgbClr val="FF0000"/>
                </a:solidFill>
                <a:highlight>
                  <a:srgbClr val="FFFFFF"/>
                </a:highlight>
              </a:rPr>
              <a:t>'Important MCQ' </a:t>
            </a:r>
            <a:r>
              <a:rPr lang="ar" sz="900">
                <a:solidFill>
                  <a:schemeClr val="dk1"/>
                </a:solidFill>
                <a:highlight>
                  <a:srgbClr val="FFFFFF"/>
                </a:highlight>
              </a:rPr>
              <a:t>→ </a:t>
            </a:r>
            <a:r>
              <a:rPr lang="ar" sz="900">
                <a:solidFill>
                  <a:srgbClr val="FF0000"/>
                </a:solidFill>
                <a:highlight>
                  <a:srgbClr val="FFFFFF"/>
                </a:highlight>
              </a:rPr>
              <a:t>C</a:t>
            </a:r>
            <a:r>
              <a:rPr lang="ar" sz="900">
                <a:solidFill>
                  <a:schemeClr val="dk1"/>
                </a:solidFill>
                <a:highlight>
                  <a:srgbClr val="FFFFFF"/>
                </a:highlight>
              </a:rPr>
              <a:t>-</a:t>
            </a:r>
            <a:r>
              <a:rPr lang="ar" sz="900">
                <a:solidFill>
                  <a:srgbClr val="999999"/>
                </a:solidFill>
                <a:highlight>
                  <a:srgbClr val="FFFFFF"/>
                </a:highlight>
              </a:rPr>
              <a:t>coloboma (a hole in one of the structures</a:t>
            </a:r>
            <a:br>
              <a:rPr lang="ar" sz="900">
                <a:solidFill>
                  <a:srgbClr val="999999"/>
                </a:solidFill>
                <a:highlight>
                  <a:srgbClr val="FFFFFF"/>
                </a:highlight>
              </a:rPr>
            </a:br>
            <a:r>
              <a:rPr lang="ar" sz="900">
                <a:solidFill>
                  <a:srgbClr val="999999"/>
                </a:solidFill>
                <a:highlight>
                  <a:srgbClr val="FFFFFF"/>
                </a:highlight>
              </a:rPr>
              <a:t>of the eye, such as the iris, retina, choroid, or optic disc.)</a:t>
            </a:r>
            <a:r>
              <a:rPr lang="ar" sz="900">
                <a:solidFill>
                  <a:srgbClr val="FF0000"/>
                </a:solidFill>
                <a:highlight>
                  <a:srgbClr val="FFFFFF"/>
                </a:highlight>
              </a:rPr>
              <a:t>H</a:t>
            </a:r>
            <a:r>
              <a:rPr lang="ar" sz="900">
                <a:solidFill>
                  <a:schemeClr val="dk1"/>
                </a:solidFill>
                <a:highlight>
                  <a:srgbClr val="FFFFFF"/>
                </a:highlight>
              </a:rPr>
              <a:t>-</a:t>
            </a:r>
            <a:r>
              <a:rPr lang="ar" sz="900">
                <a:solidFill>
                  <a:srgbClr val="999999"/>
                </a:solidFill>
                <a:highlight>
                  <a:srgbClr val="FFFFFF"/>
                </a:highlight>
              </a:rPr>
              <a:t>heart disease</a:t>
            </a:r>
            <a:r>
              <a:rPr lang="ar" sz="900">
                <a:solidFill>
                  <a:srgbClr val="FF0000"/>
                </a:solidFill>
                <a:highlight>
                  <a:srgbClr val="FFFFFF"/>
                </a:highlight>
              </a:rPr>
              <a:t>A</a:t>
            </a:r>
            <a:r>
              <a:rPr lang="ar" sz="900">
                <a:solidFill>
                  <a:schemeClr val="dk1"/>
                </a:solidFill>
                <a:highlight>
                  <a:srgbClr val="FFFFFF"/>
                </a:highlight>
              </a:rPr>
              <a:t>-</a:t>
            </a:r>
            <a:r>
              <a:rPr lang="ar" sz="900">
                <a:solidFill>
                  <a:srgbClr val="999999"/>
                </a:solidFill>
                <a:highlight>
                  <a:srgbClr val="FFFFFF"/>
                </a:highlight>
              </a:rPr>
              <a:t>atresia </a:t>
            </a:r>
            <a:r>
              <a:rPr lang="ar" sz="900">
                <a:solidFill>
                  <a:srgbClr val="FF0000"/>
                </a:solidFill>
                <a:highlight>
                  <a:srgbClr val="FFFFFF"/>
                </a:highlight>
              </a:rPr>
              <a:t>R</a:t>
            </a:r>
            <a:r>
              <a:rPr lang="ar" sz="900">
                <a:solidFill>
                  <a:schemeClr val="dk1"/>
                </a:solidFill>
                <a:highlight>
                  <a:srgbClr val="FFFFFF"/>
                </a:highlight>
              </a:rPr>
              <a:t>-</a:t>
            </a:r>
            <a:r>
              <a:rPr lang="ar" sz="900">
                <a:solidFill>
                  <a:srgbClr val="999999"/>
                </a:solidFill>
                <a:highlight>
                  <a:srgbClr val="FFFFFF"/>
                </a:highlight>
              </a:rPr>
              <a:t>retarded growth</a:t>
            </a:r>
            <a:r>
              <a:rPr lang="ar" sz="900">
                <a:solidFill>
                  <a:srgbClr val="FF0000"/>
                </a:solidFill>
                <a:highlight>
                  <a:srgbClr val="FFFFFF"/>
                </a:highlight>
              </a:rPr>
              <a:t>G</a:t>
            </a:r>
            <a:r>
              <a:rPr lang="ar" sz="900">
                <a:solidFill>
                  <a:schemeClr val="dk1"/>
                </a:solidFill>
                <a:highlight>
                  <a:srgbClr val="FFFFFF"/>
                </a:highlight>
              </a:rPr>
              <a:t>-</a:t>
            </a:r>
            <a:r>
              <a:rPr lang="ar" sz="900">
                <a:solidFill>
                  <a:srgbClr val="999999"/>
                </a:solidFill>
                <a:highlight>
                  <a:srgbClr val="FFFFFF"/>
                </a:highlight>
              </a:rPr>
              <a:t>genital hypoplasia </a:t>
            </a:r>
            <a:r>
              <a:rPr lang="ar" sz="900">
                <a:solidFill>
                  <a:srgbClr val="FF0000"/>
                </a:solidFill>
                <a:highlight>
                  <a:srgbClr val="FFFFFF"/>
                </a:highlight>
              </a:rPr>
              <a:t>E</a:t>
            </a:r>
            <a:r>
              <a:rPr lang="ar" sz="900">
                <a:solidFill>
                  <a:schemeClr val="dk1"/>
                </a:solidFill>
                <a:highlight>
                  <a:srgbClr val="FFFFFF"/>
                </a:highlight>
              </a:rPr>
              <a:t>-</a:t>
            </a:r>
            <a:r>
              <a:rPr lang="ar" sz="900">
                <a:solidFill>
                  <a:srgbClr val="999999"/>
                </a:solidFill>
                <a:highlight>
                  <a:srgbClr val="FFFFFF"/>
                </a:highlight>
              </a:rPr>
              <a:t>ear deformity</a:t>
            </a:r>
            <a:r>
              <a:rPr lang="ar" sz="900">
                <a:solidFill>
                  <a:srgbClr val="B7B7B7"/>
                </a:solidFill>
                <a:highlight>
                  <a:srgbClr val="FFFFFF"/>
                </a:highlight>
              </a:rPr>
              <a:t>This is why we need to do a </a:t>
            </a:r>
            <a:r>
              <a:rPr b="1" lang="ar" sz="900">
                <a:solidFill>
                  <a:srgbClr val="B7B7B7"/>
                </a:solidFill>
                <a:highlight>
                  <a:srgbClr val="FFFFFF"/>
                </a:highlight>
              </a:rPr>
              <a:t>chromosomal analysis </a:t>
            </a:r>
            <a:r>
              <a:rPr lang="ar" sz="900">
                <a:solidFill>
                  <a:srgbClr val="B7B7B7"/>
                </a:solidFill>
                <a:highlight>
                  <a:srgbClr val="FFFFFF"/>
                </a:highlight>
              </a:rPr>
              <a:t>to look for everything.             </a:t>
            </a:r>
            <a:r>
              <a:rPr lang="ar" sz="900">
                <a:solidFill>
                  <a:srgbClr val="38761D"/>
                </a:solidFill>
                <a:highlight>
                  <a:srgbClr val="FFFFFF"/>
                </a:highlight>
              </a:rPr>
              <a:t>                                                   </a:t>
            </a:r>
            <a:r>
              <a:rPr lang="ar" sz="900">
                <a:solidFill>
                  <a:schemeClr val="dk1"/>
                </a:solidFill>
                <a:highlight>
                  <a:srgbClr val="FFFFFF"/>
                </a:highlight>
              </a:rPr>
              <a:t>➔ </a:t>
            </a:r>
            <a:r>
              <a:rPr b="1" lang="ar" sz="900">
                <a:solidFill>
                  <a:schemeClr val="dk1"/>
                </a:solidFill>
                <a:highlight>
                  <a:srgbClr val="FFFFFF"/>
                </a:highlight>
              </a:rPr>
              <a:t>VATER “VACTERL” </a:t>
            </a:r>
            <a:r>
              <a:rPr lang="ar" sz="900">
                <a:solidFill>
                  <a:srgbClr val="999999"/>
                </a:solidFill>
                <a:highlight>
                  <a:srgbClr val="FFFFFF"/>
                </a:highlight>
              </a:rPr>
              <a:t>“</a:t>
            </a:r>
            <a:r>
              <a:rPr lang="ar" sz="900">
                <a:solidFill>
                  <a:srgbClr val="B7B7B7"/>
                </a:solidFill>
                <a:highlight>
                  <a:srgbClr val="FFFFFF"/>
                </a:highlight>
              </a:rPr>
              <a:t>Vertebral anomalies, Anal atresia, Cardiac defects, Tracheoesophageal fistula and/or Esophageal atresia, Renal &amp; Radial anomalies and Limb defects “                 </a:t>
            </a:r>
            <a:r>
              <a:rPr lang="ar" sz="900">
                <a:solidFill>
                  <a:srgbClr val="999999"/>
                </a:solidFill>
                <a:highlight>
                  <a:srgbClr val="FFFFFF"/>
                </a:highlight>
              </a:rPr>
              <a:t>                                                                                                   </a:t>
            </a:r>
            <a:r>
              <a:rPr lang="ar" sz="900">
                <a:solidFill>
                  <a:schemeClr val="dk1"/>
                </a:solidFill>
                <a:highlight>
                  <a:srgbClr val="FFFFFF"/>
                </a:highlight>
              </a:rPr>
              <a:t>➔ Craniofacial anomalies                                                                                       </a:t>
            </a:r>
            <a:r>
              <a:rPr b="1" lang="ar" sz="900">
                <a:solidFill>
                  <a:schemeClr val="dk1"/>
                </a:solidFill>
                <a:highlight>
                  <a:srgbClr val="FFFFFF"/>
                </a:highlight>
              </a:rPr>
              <a:t>Types:</a:t>
            </a:r>
            <a:r>
              <a:rPr b="1" lang="ar" sz="900">
                <a:solidFill>
                  <a:srgbClr val="CCCCCC"/>
                </a:solidFill>
                <a:highlight>
                  <a:srgbClr val="FFFFFF"/>
                </a:highlight>
              </a:rPr>
              <a:t>(Do CT to differentiate between the types) </a:t>
            </a:r>
            <a:r>
              <a:rPr b="1" lang="ar" sz="900">
                <a:solidFill>
                  <a:srgbClr val="999999"/>
                </a:solidFill>
                <a:highlight>
                  <a:srgbClr val="FFFFFF"/>
                </a:highlight>
              </a:rPr>
              <a:t>                                                        </a:t>
            </a:r>
            <a:r>
              <a:rPr lang="ar" sz="900">
                <a:solidFill>
                  <a:schemeClr val="dk1"/>
                </a:solidFill>
                <a:highlight>
                  <a:srgbClr val="FFFFFF"/>
                </a:highlight>
              </a:rPr>
              <a:t>- Membranous                                                                                                                    - Bony                                                                                                                                   - Mixed </a:t>
            </a:r>
            <a:r>
              <a:rPr lang="ar" sz="900">
                <a:solidFill>
                  <a:srgbClr val="B7B7B7"/>
                </a:solidFill>
                <a:highlight>
                  <a:srgbClr val="FFFFFF"/>
                </a:highlight>
              </a:rPr>
              <a:t>(commentest)</a:t>
            </a:r>
            <a:r>
              <a:rPr lang="ar" sz="900">
                <a:solidFill>
                  <a:schemeClr val="dk1"/>
                </a:solidFill>
                <a:highlight>
                  <a:srgbClr val="FFFFFF"/>
                </a:highlight>
              </a:rPr>
              <a:t>accounts for 90%.</a:t>
            </a:r>
            <a:endParaRPr sz="900">
              <a:solidFill>
                <a:schemeClr val="dk1"/>
              </a:solidFill>
              <a:highlight>
                <a:srgbClr val="FFFFFF"/>
              </a:highlight>
            </a:endParaRPr>
          </a:p>
          <a:p>
            <a:pPr indent="0" lvl="0" marL="0" rtl="0" algn="l">
              <a:lnSpc>
                <a:spcPct val="115000"/>
              </a:lnSpc>
              <a:spcBef>
                <a:spcPts val="1200"/>
              </a:spcBef>
              <a:spcAft>
                <a:spcPts val="0"/>
              </a:spcAft>
              <a:buNone/>
            </a:pPr>
            <a:r>
              <a:rPr b="1" lang="ar" sz="900">
                <a:solidFill>
                  <a:schemeClr val="dk1"/>
                </a:solidFill>
                <a:highlight>
                  <a:srgbClr val="FFFFFF"/>
                </a:highlight>
              </a:rPr>
              <a:t>Examination:                                                                                                                              </a:t>
            </a:r>
            <a:r>
              <a:rPr lang="ar" sz="900">
                <a:solidFill>
                  <a:srgbClr val="999999"/>
                </a:solidFill>
                <a:highlight>
                  <a:srgbClr val="FFFFFF"/>
                </a:highlight>
              </a:rPr>
              <a:t>- Cyanosis </a:t>
            </a:r>
            <a:r>
              <a:rPr b="1" lang="ar" sz="900">
                <a:solidFill>
                  <a:srgbClr val="999999"/>
                </a:solidFill>
                <a:highlight>
                  <a:srgbClr val="FFFFFF"/>
                </a:highlight>
              </a:rPr>
              <a:t>improves </a:t>
            </a:r>
            <a:r>
              <a:rPr lang="ar" sz="900">
                <a:solidFill>
                  <a:srgbClr val="999999"/>
                </a:solidFill>
                <a:highlight>
                  <a:srgbClr val="FFFFFF"/>
                </a:highlight>
              </a:rPr>
              <a:t>with crying.                                                                                         </a:t>
            </a:r>
            <a:r>
              <a:rPr lang="ar" sz="900">
                <a:solidFill>
                  <a:schemeClr val="dk1"/>
                </a:solidFill>
                <a:highlight>
                  <a:srgbClr val="FFFFFF"/>
                </a:highlight>
              </a:rPr>
              <a:t>- Infants: failure to pass # 6 - 8 catheter:                                                                             - Pyriform aperture stenosis (1 CM)   </a:t>
            </a:r>
            <a:r>
              <a:rPr lang="ar" sz="900">
                <a:solidFill>
                  <a:srgbClr val="6AA84F"/>
                </a:solidFill>
                <a:highlight>
                  <a:srgbClr val="FFFFFF"/>
                </a:highlight>
              </a:rPr>
              <a:t>at nasal entry.</a:t>
            </a:r>
            <a:r>
              <a:rPr lang="ar" sz="900">
                <a:solidFill>
                  <a:schemeClr val="dk1"/>
                </a:solidFill>
                <a:highlight>
                  <a:srgbClr val="FFFFFF"/>
                </a:highlight>
              </a:rPr>
              <a:t>                                                                                  - Choanal atresia (3.5 CM)  </a:t>
            </a:r>
            <a:r>
              <a:rPr lang="ar" sz="900">
                <a:solidFill>
                  <a:srgbClr val="6AA84F"/>
                </a:solidFill>
                <a:highlight>
                  <a:srgbClr val="FFFFFF"/>
                </a:highlight>
              </a:rPr>
              <a:t>if you can’t pass the catheter beyond 3.5 cm</a:t>
            </a:r>
            <a:r>
              <a:rPr lang="ar" sz="900">
                <a:solidFill>
                  <a:schemeClr val="dk1"/>
                </a:solidFill>
                <a:highlight>
                  <a:srgbClr val="FFFFFF"/>
                </a:highlight>
              </a:rPr>
              <a:t>                                                                                            - Fiberoptic nasoscope.                                                                                                   </a:t>
            </a:r>
            <a:r>
              <a:rPr lang="ar" sz="900">
                <a:solidFill>
                  <a:schemeClr val="lt1"/>
                </a:solidFill>
                <a:highlight>
                  <a:schemeClr val="lt1"/>
                </a:highlight>
              </a:rPr>
              <a:t>.</a:t>
            </a:r>
            <a:br>
              <a:rPr lang="ar" sz="900">
                <a:solidFill>
                  <a:schemeClr val="dk1"/>
                </a:solidFill>
                <a:highlight>
                  <a:srgbClr val="FFFFFF"/>
                </a:highlight>
              </a:rPr>
            </a:br>
            <a:r>
              <a:rPr b="1" lang="ar" sz="900">
                <a:solidFill>
                  <a:schemeClr val="dk1"/>
                </a:solidFill>
                <a:highlight>
                  <a:srgbClr val="FFFFFF"/>
                </a:highlight>
              </a:rPr>
              <a:t>Treatment (surgical repair):</a:t>
            </a:r>
            <a:r>
              <a:rPr lang="ar" sz="700">
                <a:solidFill>
                  <a:srgbClr val="6AA84F"/>
                </a:solidFill>
                <a:highlight>
                  <a:srgbClr val="FFFFFF"/>
                </a:highlight>
              </a:rPr>
              <a:t> if bilateral :done within 10 days ,unilateral : postponed to one year</a:t>
            </a:r>
            <a:r>
              <a:rPr b="1" lang="ar" sz="900">
                <a:solidFill>
                  <a:schemeClr val="dk1"/>
                </a:solidFill>
                <a:highlight>
                  <a:srgbClr val="FFFFFF"/>
                </a:highlight>
              </a:rPr>
              <a:t>                                                                                      </a:t>
            </a:r>
            <a:r>
              <a:rPr lang="ar" sz="900"/>
              <a:t>-</a:t>
            </a:r>
            <a:r>
              <a:rPr lang="ar" sz="900">
                <a:solidFill>
                  <a:srgbClr val="999999"/>
                </a:solidFill>
              </a:rPr>
              <a:t> </a:t>
            </a:r>
            <a:r>
              <a:rPr lang="ar" sz="900">
                <a:solidFill>
                  <a:srgbClr val="B7B7B7"/>
                </a:solidFill>
              </a:rPr>
              <a:t> Emergency treatment is by insertion of oral tube.         </a:t>
            </a:r>
            <a:r>
              <a:rPr lang="ar" sz="900">
                <a:solidFill>
                  <a:srgbClr val="999999"/>
                </a:solidFill>
              </a:rPr>
              <a:t>                                                    </a:t>
            </a:r>
            <a:r>
              <a:rPr lang="ar" sz="900">
                <a:solidFill>
                  <a:schemeClr val="dk1"/>
                </a:solidFill>
              </a:rPr>
              <a:t>-  Many </a:t>
            </a:r>
            <a:r>
              <a:rPr lang="ar" sz="900">
                <a:solidFill>
                  <a:srgbClr val="999999"/>
                </a:solidFill>
              </a:rPr>
              <a:t>surgical </a:t>
            </a:r>
            <a:r>
              <a:rPr lang="ar" sz="900">
                <a:solidFill>
                  <a:schemeClr val="dk1"/>
                </a:solidFill>
              </a:rPr>
              <a:t>approaches: transpalatal, transnasal, transantral, trans-septal.               -  Surgical treatment is by either transnasal or transpalatal choanal atresia repair.            -  Endoscopic repair outcome is variable → success rates reported to range between 20-80%. </a:t>
            </a:r>
            <a:r>
              <a:rPr lang="ar" sz="900">
                <a:solidFill>
                  <a:srgbClr val="6AA84F"/>
                </a:solidFill>
              </a:rPr>
              <a:t>It is the favorable method </a:t>
            </a:r>
            <a:r>
              <a:rPr lang="ar" sz="900">
                <a:solidFill>
                  <a:schemeClr val="dk1"/>
                </a:solidFill>
              </a:rPr>
              <a:t>                                                                                                                 </a:t>
            </a:r>
            <a:r>
              <a:rPr lang="ar" sz="900">
                <a:solidFill>
                  <a:srgbClr val="B7B7B7"/>
                </a:solidFill>
              </a:rPr>
              <a:t>With the scope if it is membranous →cut it. if it is bony →drill it</a:t>
            </a:r>
            <a:endParaRPr sz="900">
              <a:solidFill>
                <a:srgbClr val="B7B7B7"/>
              </a:solidFill>
            </a:endParaRPr>
          </a:p>
          <a:p>
            <a:pPr indent="0" lvl="0" marL="0" rtl="0" algn="l">
              <a:lnSpc>
                <a:spcPct val="115000"/>
              </a:lnSpc>
              <a:spcBef>
                <a:spcPts val="1200"/>
              </a:spcBef>
              <a:spcAft>
                <a:spcPts val="0"/>
              </a:spcAft>
              <a:buNone/>
            </a:pPr>
            <a:r>
              <a:t/>
            </a:r>
            <a:endParaRPr sz="900">
              <a:solidFill>
                <a:schemeClr val="dk1"/>
              </a:solidFill>
              <a:highlight>
                <a:srgbClr val="FFFFFF"/>
              </a:highlight>
            </a:endParaRPr>
          </a:p>
          <a:p>
            <a:pPr indent="0" lvl="0" marL="0" rtl="0" algn="l">
              <a:lnSpc>
                <a:spcPct val="100000"/>
              </a:lnSpc>
              <a:spcBef>
                <a:spcPts val="1200"/>
              </a:spcBef>
              <a:spcAft>
                <a:spcPts val="0"/>
              </a:spcAft>
              <a:buNone/>
            </a:pPr>
            <a:r>
              <a:t/>
            </a:r>
            <a:endParaRPr b="1" sz="900">
              <a:solidFill>
                <a:schemeClr val="dk1"/>
              </a:solidFill>
            </a:endParaRPr>
          </a:p>
        </p:txBody>
      </p:sp>
      <p:sp>
        <p:nvSpPr>
          <p:cNvPr id="131" name="Google Shape;131;p22"/>
          <p:cNvSpPr/>
          <p:nvPr/>
        </p:nvSpPr>
        <p:spPr>
          <a:xfrm>
            <a:off x="95775" y="363325"/>
            <a:ext cx="3883500" cy="3912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ar"/>
              <a:t>congenital upper airway obstruction </a:t>
            </a:r>
            <a:endParaRPr b="1"/>
          </a:p>
        </p:txBody>
      </p:sp>
      <p:pic>
        <p:nvPicPr>
          <p:cNvPr id="132" name="Google Shape;132;p22"/>
          <p:cNvPicPr preferRelativeResize="0"/>
          <p:nvPr/>
        </p:nvPicPr>
        <p:blipFill>
          <a:blip r:embed="rId4">
            <a:alphaModFix/>
          </a:blip>
          <a:stretch>
            <a:fillRect/>
          </a:stretch>
        </p:blipFill>
        <p:spPr>
          <a:xfrm>
            <a:off x="3406225" y="931800"/>
            <a:ext cx="1137275" cy="1046750"/>
          </a:xfrm>
          <a:prstGeom prst="rect">
            <a:avLst/>
          </a:prstGeom>
          <a:noFill/>
          <a:ln>
            <a:noFill/>
          </a:ln>
        </p:spPr>
      </p:pic>
      <p:pic>
        <p:nvPicPr>
          <p:cNvPr id="133" name="Google Shape;133;p22"/>
          <p:cNvPicPr preferRelativeResize="0"/>
          <p:nvPr/>
        </p:nvPicPr>
        <p:blipFill>
          <a:blip r:embed="rId5">
            <a:alphaModFix/>
          </a:blip>
          <a:stretch>
            <a:fillRect/>
          </a:stretch>
        </p:blipFill>
        <p:spPr>
          <a:xfrm>
            <a:off x="2381250" y="4068850"/>
            <a:ext cx="2153475" cy="730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7" name="Shape 137"/>
        <p:cNvGrpSpPr/>
        <p:nvPr/>
      </p:nvGrpSpPr>
      <p:grpSpPr>
        <a:xfrm>
          <a:off x="0" y="0"/>
          <a:ext cx="0" cy="0"/>
          <a:chOff x="0" y="0"/>
          <a:chExt cx="0" cy="0"/>
        </a:xfrm>
      </p:grpSpPr>
      <p:sp>
        <p:nvSpPr>
          <p:cNvPr id="138" name="Google Shape;138;p23"/>
          <p:cNvSpPr txBox="1"/>
          <p:nvPr/>
        </p:nvSpPr>
        <p:spPr>
          <a:xfrm>
            <a:off x="0" y="233550"/>
            <a:ext cx="4543500" cy="6910200"/>
          </a:xfrm>
          <a:prstGeom prst="rect">
            <a:avLst/>
          </a:prstGeom>
          <a:noFill/>
          <a:ln cap="flat" cmpd="sng" w="19050">
            <a:solidFill>
              <a:srgbClr val="6D9EEB"/>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ar" sz="900">
                <a:solidFill>
                  <a:srgbClr val="CC9900"/>
                </a:solidFill>
                <a:highlight>
                  <a:srgbClr val="DAEDF3"/>
                </a:highlight>
              </a:rPr>
              <a:t>2. Laryngomalacia:</a:t>
            </a:r>
            <a:r>
              <a:rPr lang="ar" sz="900">
                <a:solidFill>
                  <a:schemeClr val="dk1"/>
                </a:solidFill>
                <a:highlight>
                  <a:srgbClr val="FFFFFF"/>
                </a:highlight>
              </a:rPr>
              <a:t>    </a:t>
            </a:r>
            <a:r>
              <a:rPr lang="ar" sz="900">
                <a:solidFill>
                  <a:schemeClr val="dk1"/>
                </a:solidFill>
                <a:highlight>
                  <a:srgbClr val="FFFFFF"/>
                </a:highlight>
              </a:rPr>
              <a:t>                                                                                                    - Accounts for 60% of laryngeal problems in newborn.                                                       - Due to flaccidity or incoordination of </a:t>
            </a:r>
            <a:r>
              <a:rPr lang="ar" sz="900">
                <a:solidFill>
                  <a:srgbClr val="B7B7B7"/>
                </a:solidFill>
                <a:highlight>
                  <a:srgbClr val="FFFFFF"/>
                </a:highlight>
              </a:rPr>
              <a:t>supra laryngeal cartilages</a:t>
            </a:r>
            <a:r>
              <a:rPr lang="ar" sz="900">
                <a:solidFill>
                  <a:srgbClr val="38761D"/>
                </a:solidFill>
                <a:highlight>
                  <a:srgbClr val="FFFFFF"/>
                </a:highlight>
              </a:rPr>
              <a:t> </a:t>
            </a:r>
            <a:r>
              <a:rPr lang="ar" sz="900">
                <a:solidFill>
                  <a:schemeClr val="dk1"/>
                </a:solidFill>
                <a:highlight>
                  <a:srgbClr val="FFFFFF"/>
                </a:highlight>
              </a:rPr>
              <a:t>which are pulled inside the lumen during inspiration leading to</a:t>
            </a:r>
            <a:br>
              <a:rPr lang="ar" sz="900">
                <a:solidFill>
                  <a:schemeClr val="dk1"/>
                </a:solidFill>
                <a:highlight>
                  <a:srgbClr val="FFFFFF"/>
                </a:highlight>
              </a:rPr>
            </a:br>
            <a:r>
              <a:rPr lang="ar" sz="900">
                <a:solidFill>
                  <a:schemeClr val="dk1"/>
                </a:solidFill>
                <a:highlight>
                  <a:srgbClr val="FFFFFF"/>
                </a:highlight>
              </a:rPr>
              <a:t>Upper Airway (UAW) obstruction.                                                                                        - Characterized by stridor in the first few week</a:t>
            </a:r>
            <a:r>
              <a:rPr lang="ar" sz="900">
                <a:solidFill>
                  <a:srgbClr val="FF0000"/>
                </a:solidFill>
                <a:highlight>
                  <a:srgbClr val="FFFFFF"/>
                </a:highlight>
              </a:rPr>
              <a:t>. The most</a:t>
            </a:r>
            <a:br>
              <a:rPr lang="ar" sz="900">
                <a:solidFill>
                  <a:srgbClr val="FF0000"/>
                </a:solidFill>
                <a:highlight>
                  <a:srgbClr val="FFFFFF"/>
                </a:highlight>
              </a:rPr>
            </a:br>
            <a:r>
              <a:rPr lang="ar" sz="900">
                <a:solidFill>
                  <a:srgbClr val="FF0000"/>
                </a:solidFill>
                <a:highlight>
                  <a:srgbClr val="FFFFFF"/>
                </a:highlight>
              </a:rPr>
              <a:t>common cause of inspiratory stridor in infancy (2nd is Bilateral</a:t>
            </a:r>
            <a:br>
              <a:rPr lang="ar" sz="900">
                <a:solidFill>
                  <a:srgbClr val="FF0000"/>
                </a:solidFill>
                <a:highlight>
                  <a:srgbClr val="FFFFFF"/>
                </a:highlight>
              </a:rPr>
            </a:br>
            <a:r>
              <a:rPr lang="ar" sz="900">
                <a:solidFill>
                  <a:srgbClr val="FF0000"/>
                </a:solidFill>
                <a:highlight>
                  <a:srgbClr val="FFFFFF"/>
                </a:highlight>
              </a:rPr>
              <a:t>vocal cord paralysis and 3rd subglottic stenosis)                                                                </a:t>
            </a:r>
            <a:r>
              <a:rPr lang="ar" sz="900">
                <a:highlight>
                  <a:srgbClr val="FFFFFF"/>
                </a:highlight>
              </a:rPr>
              <a:t>- </a:t>
            </a:r>
            <a:r>
              <a:rPr lang="ar" sz="900">
                <a:solidFill>
                  <a:srgbClr val="B7B7B7"/>
                </a:solidFill>
                <a:highlight>
                  <a:srgbClr val="FFFFFF"/>
                </a:highlight>
              </a:rPr>
              <a:t>In laryngomalacia, the epiglottis or the arytenoids that are soft</a:t>
            </a:r>
            <a:br>
              <a:rPr lang="ar" sz="900">
                <a:solidFill>
                  <a:srgbClr val="B7B7B7"/>
                </a:solidFill>
                <a:highlight>
                  <a:srgbClr val="FFFFFF"/>
                </a:highlight>
              </a:rPr>
            </a:br>
            <a:r>
              <a:rPr lang="ar" sz="900">
                <a:solidFill>
                  <a:srgbClr val="B7B7B7"/>
                </a:solidFill>
                <a:highlight>
                  <a:srgbClr val="FFFFFF"/>
                </a:highlight>
              </a:rPr>
              <a:t>and floppy. This floppy tissue gets pulled into the airway during</a:t>
            </a:r>
            <a:br>
              <a:rPr lang="ar" sz="900">
                <a:solidFill>
                  <a:srgbClr val="B7B7B7"/>
                </a:solidFill>
                <a:highlight>
                  <a:srgbClr val="FFFFFF"/>
                </a:highlight>
              </a:rPr>
            </a:br>
            <a:r>
              <a:rPr lang="ar" sz="900">
                <a:solidFill>
                  <a:srgbClr val="B7B7B7"/>
                </a:solidFill>
                <a:highlight>
                  <a:srgbClr val="FFFFFF"/>
                </a:highlight>
              </a:rPr>
              <a:t>inspiration, causing temporary partial blockage of the airway. This tissue is pushed back out when the infant exhales, opening the airway again. </a:t>
            </a:r>
            <a:r>
              <a:rPr lang="ar" sz="900">
                <a:solidFill>
                  <a:srgbClr val="999999"/>
                </a:solidFill>
                <a:highlight>
                  <a:srgbClr val="FFFFFF"/>
                </a:highlight>
              </a:rPr>
              <a:t>                                        </a:t>
            </a:r>
            <a:r>
              <a:rPr b="1" lang="ar" sz="900">
                <a:solidFill>
                  <a:schemeClr val="dk1"/>
                </a:solidFill>
                <a:highlight>
                  <a:srgbClr val="FFFFFF"/>
                </a:highlight>
              </a:rPr>
              <a:t>Cause is unknown:                                                                                                            </a:t>
            </a:r>
            <a:r>
              <a:rPr lang="ar" sz="900">
                <a:solidFill>
                  <a:schemeClr val="dk1"/>
                </a:solidFill>
                <a:highlight>
                  <a:srgbClr val="FFFFFF"/>
                </a:highlight>
              </a:rPr>
              <a:t>- Edema of the Aryepiglottic folds and loose suspension of the epiglottis.                          - Embryologically - rapid growth of the third branchial arch causes the epiglottis to curl open itself forming an omega shape.                                                                                                      -  Neurologic immaturity of Brainstem &amp; vagus - infolding of the aryteroids in the AW</a:t>
            </a:r>
            <a:endParaRPr sz="900">
              <a:solidFill>
                <a:schemeClr val="dk1"/>
              </a:solidFill>
              <a:highlight>
                <a:srgbClr val="FFFFFF"/>
              </a:highlight>
            </a:endParaRPr>
          </a:p>
          <a:p>
            <a:pPr indent="0" lvl="0" marL="0" rtl="0" algn="l">
              <a:lnSpc>
                <a:spcPct val="115000"/>
              </a:lnSpc>
              <a:spcBef>
                <a:spcPts val="1200"/>
              </a:spcBef>
              <a:spcAft>
                <a:spcPts val="0"/>
              </a:spcAft>
              <a:buNone/>
            </a:pPr>
            <a:r>
              <a:rPr b="1" lang="ar" sz="900">
                <a:solidFill>
                  <a:schemeClr val="dk1"/>
                </a:solidFill>
                <a:highlight>
                  <a:srgbClr val="FFFFFF"/>
                </a:highlight>
              </a:rPr>
              <a:t>Diagnosis:                                                                                                                          </a:t>
            </a:r>
            <a:r>
              <a:rPr lang="ar" sz="900">
                <a:highlight>
                  <a:srgbClr val="FFFFFF"/>
                </a:highlight>
              </a:rPr>
              <a:t>-  </a:t>
            </a:r>
            <a:r>
              <a:rPr b="1" lang="ar" sz="900">
                <a:solidFill>
                  <a:srgbClr val="B7B7B7"/>
                </a:solidFill>
                <a:highlight>
                  <a:srgbClr val="FFFFFF"/>
                </a:highlight>
              </a:rPr>
              <a:t>Symptoms: </a:t>
            </a:r>
            <a:r>
              <a:rPr lang="ar" sz="900">
                <a:solidFill>
                  <a:srgbClr val="B7B7B7"/>
                </a:solidFill>
                <a:highlight>
                  <a:srgbClr val="FFFFFF"/>
                </a:highlight>
              </a:rPr>
              <a:t>snoring is low pitch sound caused by tissue vibration of the nasopharynx pharynx and soft palate due to obstruction above the larynx. stridor inspiratory phase worse with crying, feeding and respiratory tract infection, improved in prone position.                    </a:t>
            </a:r>
            <a:r>
              <a:rPr lang="ar" sz="900">
                <a:solidFill>
                  <a:srgbClr val="999999"/>
                </a:solidFill>
                <a:highlight>
                  <a:srgbClr val="FFFFFF"/>
                </a:highlight>
              </a:rPr>
              <a:t>                                                                                          </a:t>
            </a:r>
            <a:r>
              <a:rPr lang="ar" sz="900">
                <a:solidFill>
                  <a:schemeClr val="dk1"/>
                </a:solidFill>
                <a:highlight>
                  <a:srgbClr val="FFFFFF"/>
                </a:highlight>
              </a:rPr>
              <a:t>- Can only be confirmed by direct observation of movement of supraglottis during respiration.                                                                                                                           - </a:t>
            </a:r>
            <a:r>
              <a:rPr b="1" lang="ar" sz="900">
                <a:solidFill>
                  <a:srgbClr val="FF0000"/>
                </a:solidFill>
                <a:highlight>
                  <a:srgbClr val="FFFFFF"/>
                </a:highlight>
              </a:rPr>
              <a:t>Fibroeptic evaluation (imp)</a:t>
            </a:r>
            <a:r>
              <a:rPr lang="ar" sz="900">
                <a:solidFill>
                  <a:schemeClr val="dk1"/>
                </a:solidFill>
                <a:highlight>
                  <a:srgbClr val="FFFFFF"/>
                </a:highlight>
              </a:rPr>
              <a:t>is the </a:t>
            </a:r>
            <a:r>
              <a:rPr b="1" lang="ar" sz="900">
                <a:solidFill>
                  <a:schemeClr val="dk1"/>
                </a:solidFill>
                <a:highlight>
                  <a:srgbClr val="FFFFFF"/>
                </a:highlight>
              </a:rPr>
              <a:t>most appropriate </a:t>
            </a:r>
            <a:r>
              <a:rPr lang="ar" sz="900">
                <a:solidFill>
                  <a:schemeClr val="dk1"/>
                </a:solidFill>
                <a:highlight>
                  <a:srgbClr val="FFFFFF"/>
                </a:highlight>
              </a:rPr>
              <a:t>method of visualization               - Radiologic evaluation </a:t>
            </a:r>
            <a:r>
              <a:rPr lang="ar" sz="900">
                <a:solidFill>
                  <a:srgbClr val="B7B7B7"/>
                </a:solidFill>
                <a:highlight>
                  <a:srgbClr val="FFFFFF"/>
                </a:highlight>
              </a:rPr>
              <a:t>(not done anymore)</a:t>
            </a:r>
            <a:r>
              <a:rPr lang="ar" sz="900">
                <a:solidFill>
                  <a:schemeClr val="dk1"/>
                </a:solidFill>
                <a:highlight>
                  <a:srgbClr val="FFFFFF"/>
                </a:highlight>
              </a:rPr>
              <a:t>by (high voltage X-ray PA lateral) may help in excluding the presence of associated AW problem: e.g. - SGS. - Innominate artery compression.</a:t>
            </a:r>
            <a:endParaRPr sz="900">
              <a:solidFill>
                <a:schemeClr val="dk1"/>
              </a:solidFill>
              <a:highlight>
                <a:srgbClr val="FFFFFF"/>
              </a:highlight>
            </a:endParaRPr>
          </a:p>
          <a:p>
            <a:pPr indent="0" lvl="0" marL="0" rtl="0" algn="l">
              <a:lnSpc>
                <a:spcPct val="115000"/>
              </a:lnSpc>
              <a:spcBef>
                <a:spcPts val="1200"/>
              </a:spcBef>
              <a:spcAft>
                <a:spcPts val="1200"/>
              </a:spcAft>
              <a:buNone/>
            </a:pPr>
            <a:r>
              <a:rPr b="1" lang="ar" sz="900">
                <a:solidFill>
                  <a:schemeClr val="dk1"/>
                </a:solidFill>
                <a:highlight>
                  <a:srgbClr val="FFFFFF"/>
                </a:highlight>
              </a:rPr>
              <a:t>Complication:                                                                                                                          </a:t>
            </a:r>
            <a:r>
              <a:rPr lang="ar" sz="900">
                <a:solidFill>
                  <a:srgbClr val="FF0000"/>
                </a:solidFill>
                <a:highlight>
                  <a:srgbClr val="FFFFFF"/>
                </a:highlight>
              </a:rPr>
              <a:t>- Feeding difficulty and failure to thrive </a:t>
            </a:r>
            <a:r>
              <a:rPr lang="ar" sz="900">
                <a:solidFill>
                  <a:srgbClr val="6AA84F"/>
                </a:solidFill>
                <a:highlight>
                  <a:srgbClr val="FFFFFF"/>
                </a:highlight>
              </a:rPr>
              <a:t>sensitive indicator for obstruction</a:t>
            </a:r>
            <a:r>
              <a:rPr lang="ar" sz="900">
                <a:solidFill>
                  <a:srgbClr val="FF0000"/>
                </a:solidFill>
                <a:highlight>
                  <a:srgbClr val="FFFFFF"/>
                </a:highlight>
              </a:rPr>
              <a:t> </a:t>
            </a:r>
            <a:br>
              <a:rPr lang="ar" sz="900">
                <a:solidFill>
                  <a:srgbClr val="FF0000"/>
                </a:solidFill>
                <a:highlight>
                  <a:srgbClr val="FFFFFF"/>
                </a:highlight>
              </a:rPr>
            </a:br>
            <a:r>
              <a:rPr b="1" lang="ar" sz="900">
                <a:solidFill>
                  <a:schemeClr val="dk1"/>
                </a:solidFill>
                <a:highlight>
                  <a:srgbClr val="FFFFFF"/>
                </a:highlight>
              </a:rPr>
              <a:t>Endoscopic finding:</a:t>
            </a:r>
            <a:br>
              <a:rPr b="1" lang="ar" sz="900">
                <a:solidFill>
                  <a:schemeClr val="dk1"/>
                </a:solidFill>
                <a:highlight>
                  <a:srgbClr val="FFFFFF"/>
                </a:highlight>
              </a:rPr>
            </a:br>
            <a:r>
              <a:rPr lang="ar" sz="900">
                <a:solidFill>
                  <a:schemeClr val="dk1"/>
                </a:solidFill>
                <a:highlight>
                  <a:srgbClr val="FFFFFF"/>
                </a:highlight>
              </a:rPr>
              <a:t>- Tall, omega shaped epiglottis arytenoid mucosa (epiglottis is collapsing)                         - Inward forward movement of (sucked)                                                                                     - Short aryepiglottic fold                                                                                     </a:t>
            </a:r>
            <a:endParaRPr b="1" sz="900">
              <a:solidFill>
                <a:schemeClr val="dk1"/>
              </a:solidFill>
              <a:highlight>
                <a:srgbClr val="DAEDF3"/>
              </a:highlight>
            </a:endParaRPr>
          </a:p>
        </p:txBody>
      </p:sp>
      <p:pic>
        <p:nvPicPr>
          <p:cNvPr id="139" name="Google Shape;139;p23"/>
          <p:cNvPicPr preferRelativeResize="0"/>
          <p:nvPr/>
        </p:nvPicPr>
        <p:blipFill>
          <a:blip r:embed="rId4">
            <a:alphaModFix/>
          </a:blip>
          <a:stretch>
            <a:fillRect/>
          </a:stretch>
        </p:blipFill>
        <p:spPr>
          <a:xfrm>
            <a:off x="3302700" y="991074"/>
            <a:ext cx="1240801" cy="9833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3" name="Shape 143"/>
        <p:cNvGrpSpPr/>
        <p:nvPr/>
      </p:nvGrpSpPr>
      <p:grpSpPr>
        <a:xfrm>
          <a:off x="0" y="0"/>
          <a:ext cx="0" cy="0"/>
          <a:chOff x="0" y="0"/>
          <a:chExt cx="0" cy="0"/>
        </a:xfrm>
      </p:grpSpPr>
      <p:sp>
        <p:nvSpPr>
          <p:cNvPr id="144" name="Google Shape;144;p24"/>
          <p:cNvSpPr txBox="1"/>
          <p:nvPr/>
        </p:nvSpPr>
        <p:spPr>
          <a:xfrm>
            <a:off x="0" y="-215850"/>
            <a:ext cx="4762500" cy="7143900"/>
          </a:xfrm>
          <a:prstGeom prst="rect">
            <a:avLst/>
          </a:prstGeom>
          <a:noFill/>
          <a:ln cap="flat" cmpd="sng" w="19050">
            <a:solidFill>
              <a:srgbClr val="6D9EEB"/>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ar" sz="900">
                <a:solidFill>
                  <a:srgbClr val="CC9900"/>
                </a:solidFill>
              </a:rPr>
              <a:t>Treatment:                                                                                                                           	</a:t>
            </a:r>
            <a:r>
              <a:rPr lang="ar" sz="900">
                <a:solidFill>
                  <a:schemeClr val="dk1"/>
                </a:solidFill>
              </a:rPr>
              <a:t>-  Reassurance </a:t>
            </a:r>
            <a:r>
              <a:rPr lang="ar" sz="900">
                <a:solidFill>
                  <a:srgbClr val="6AA84F"/>
                </a:solidFill>
              </a:rPr>
              <a:t>as 85% will recover spontaneously</a:t>
            </a:r>
            <a:r>
              <a:rPr lang="ar" sz="900">
                <a:solidFill>
                  <a:schemeClr val="dk1"/>
                </a:solidFill>
              </a:rPr>
              <a:t>                                                                                                                     -  Infant can outgrow this problem:</a:t>
            </a:r>
            <a:r>
              <a:rPr lang="ar" sz="900">
                <a:solidFill>
                  <a:srgbClr val="B7B7B7"/>
                </a:solidFill>
              </a:rPr>
              <a:t> they could reach 18 month- 2 years and their problem would resolve</a:t>
            </a:r>
            <a:r>
              <a:rPr lang="ar" sz="900">
                <a:solidFill>
                  <a:srgbClr val="38761D"/>
                </a:solidFill>
              </a:rPr>
              <a:t>                                                                                                                        	</a:t>
            </a:r>
            <a:r>
              <a:rPr lang="ar" sz="900">
                <a:solidFill>
                  <a:schemeClr val="dk1"/>
                </a:solidFill>
              </a:rPr>
              <a:t>-  Tracheostomy for severe cases. </a:t>
            </a:r>
            <a:r>
              <a:rPr lang="ar" sz="700">
                <a:solidFill>
                  <a:srgbClr val="6AA84F"/>
                </a:solidFill>
              </a:rPr>
              <a:t>Not good in pediatrics , high mortality rate up to 5%</a:t>
            </a:r>
            <a:r>
              <a:rPr lang="ar" sz="900">
                <a:solidFill>
                  <a:schemeClr val="dk1"/>
                </a:solidFill>
              </a:rPr>
              <a:t>                                                                                     -  Epiglottoplasty for severe cases → </a:t>
            </a:r>
            <a:r>
              <a:rPr lang="ar" sz="900">
                <a:solidFill>
                  <a:srgbClr val="FF0000"/>
                </a:solidFill>
              </a:rPr>
              <a:t>supraglottoplasty</a:t>
            </a:r>
            <a:r>
              <a:rPr lang="ar" sz="900">
                <a:solidFill>
                  <a:srgbClr val="B7B7B7"/>
                </a:solidFill>
              </a:rPr>
              <a:t> 'the best  (cut of the aryepiglottic fold and trimming of arytenoid mucosa)                    </a:t>
            </a:r>
            <a:r>
              <a:rPr lang="ar" sz="900">
                <a:solidFill>
                  <a:srgbClr val="999999"/>
                </a:solidFill>
              </a:rPr>
              <a:t>                                                                        </a:t>
            </a:r>
            <a:r>
              <a:rPr lang="ar" sz="900">
                <a:solidFill>
                  <a:srgbClr val="B7B7B7"/>
                </a:solidFill>
              </a:rPr>
              <a:t>-  This only done if we did the supraglottoplasty and the child is cyanotic, so we perform the tracheostomy and leave it temporarily until the child gets better. </a:t>
            </a:r>
            <a:r>
              <a:rPr lang="ar" sz="900">
                <a:solidFill>
                  <a:srgbClr val="38761D"/>
                </a:solidFill>
              </a:rPr>
              <a:t>                  </a:t>
            </a:r>
            <a:endParaRPr sz="900">
              <a:solidFill>
                <a:srgbClr val="38761D"/>
              </a:solidFill>
            </a:endParaRPr>
          </a:p>
          <a:p>
            <a:pPr indent="0" lvl="0" marL="0" rtl="0" algn="l">
              <a:lnSpc>
                <a:spcPct val="115000"/>
              </a:lnSpc>
              <a:spcBef>
                <a:spcPts val="1200"/>
              </a:spcBef>
              <a:spcAft>
                <a:spcPts val="0"/>
              </a:spcAft>
              <a:buNone/>
            </a:pPr>
            <a:r>
              <a:rPr b="1" lang="ar" sz="900">
                <a:solidFill>
                  <a:schemeClr val="dk1"/>
                </a:solidFill>
              </a:rPr>
              <a:t>3. Subglottic Haemangioma</a:t>
            </a:r>
            <a:br>
              <a:rPr b="1" lang="ar" sz="900">
                <a:solidFill>
                  <a:schemeClr val="dk1"/>
                </a:solidFill>
              </a:rPr>
            </a:br>
            <a:r>
              <a:rPr lang="ar" sz="900">
                <a:solidFill>
                  <a:srgbClr val="B7B7B7"/>
                </a:solidFill>
              </a:rPr>
              <a:t>Congenital vascular lesion Not present at birth but grow rapidly over the first few months of life.</a:t>
            </a:r>
            <a:r>
              <a:rPr lang="ar" sz="900">
                <a:solidFill>
                  <a:srgbClr val="999999"/>
                </a:solidFill>
              </a:rPr>
              <a:t> </a:t>
            </a:r>
            <a:r>
              <a:rPr lang="ar" sz="900">
                <a:solidFill>
                  <a:srgbClr val="FF0000"/>
                </a:solidFill>
              </a:rPr>
              <a:t>Hemangioma is the most common tumor in the pediatric can be anywhere in the body</a:t>
            </a:r>
            <a:br>
              <a:rPr lang="ar" sz="900">
                <a:solidFill>
                  <a:srgbClr val="FF0000"/>
                </a:solidFill>
              </a:rPr>
            </a:br>
            <a:r>
              <a:rPr b="1" lang="ar" sz="900">
                <a:solidFill>
                  <a:schemeClr val="dk1"/>
                </a:solidFill>
              </a:rPr>
              <a:t>Symptoms: 								</a:t>
            </a:r>
            <a:r>
              <a:rPr b="1" lang="ar" sz="900">
                <a:solidFill>
                  <a:srgbClr val="999999"/>
                </a:solidFill>
              </a:rPr>
              <a:t>-</a:t>
            </a:r>
            <a:r>
              <a:rPr lang="ar" sz="900">
                <a:solidFill>
                  <a:srgbClr val="B7B7B7"/>
                </a:solidFill>
              </a:rPr>
              <a:t>Biphasic stridor. You want to insert a scope, and it is inserted while the child is awake because you want to observe the dynamic movement which will help you with the diagnosis. so you will see the vocal cords moving ok but there is a mass that is reddish or purplish in color.                                                                                                                 	</a:t>
            </a:r>
            <a:r>
              <a:rPr b="1" lang="ar" sz="900">
                <a:solidFill>
                  <a:srgbClr val="B7B7B7"/>
                </a:solidFill>
              </a:rPr>
              <a:t>- </a:t>
            </a:r>
            <a:r>
              <a:rPr lang="ar" sz="900">
                <a:solidFill>
                  <a:srgbClr val="B7B7B7"/>
                </a:solidFill>
              </a:rPr>
              <a:t>Tend to involute slowly after </a:t>
            </a:r>
            <a:r>
              <a:rPr b="1" lang="ar" sz="900">
                <a:solidFill>
                  <a:srgbClr val="B7B7B7"/>
                </a:solidFill>
              </a:rPr>
              <a:t>one </a:t>
            </a:r>
            <a:r>
              <a:rPr lang="ar" sz="900">
                <a:solidFill>
                  <a:srgbClr val="B7B7B7"/>
                </a:solidFill>
              </a:rPr>
              <a:t>year.                                                                                  </a:t>
            </a:r>
            <a:r>
              <a:rPr b="1" lang="ar" sz="900">
                <a:solidFill>
                  <a:srgbClr val="B7B7B7"/>
                </a:solidFill>
              </a:rPr>
              <a:t>- </a:t>
            </a:r>
            <a:r>
              <a:rPr lang="ar" sz="800">
                <a:solidFill>
                  <a:srgbClr val="B7B7B7"/>
                </a:solidFill>
              </a:rPr>
              <a:t>50% of the patients have cutaneous haemangioma in the head and neck  </a:t>
            </a:r>
            <a:r>
              <a:rPr lang="ar" sz="900">
                <a:solidFill>
                  <a:srgbClr val="B7B7B7"/>
                </a:solidFill>
              </a:rPr>
              <a:t>                                                                                                                              </a:t>
            </a:r>
            <a:r>
              <a:rPr b="1" lang="ar" sz="900">
                <a:solidFill>
                  <a:srgbClr val="B7B7B7"/>
                </a:solidFill>
              </a:rPr>
              <a:t>-  </a:t>
            </a:r>
            <a:r>
              <a:rPr lang="ar" sz="900">
                <a:solidFill>
                  <a:srgbClr val="B7B7B7"/>
                </a:solidFill>
              </a:rPr>
              <a:t>Present at age of 3 months with progressive dysphonia</a:t>
            </a:r>
            <a:br>
              <a:rPr lang="ar" sz="900">
                <a:solidFill>
                  <a:srgbClr val="38761D"/>
                </a:solidFill>
              </a:rPr>
            </a:br>
            <a:r>
              <a:rPr b="1" lang="ar" sz="900">
                <a:solidFill>
                  <a:schemeClr val="dk1"/>
                </a:solidFill>
              </a:rPr>
              <a:t>Treatment: </a:t>
            </a:r>
            <a:br>
              <a:rPr b="1" lang="ar" sz="900">
                <a:solidFill>
                  <a:schemeClr val="dk1"/>
                </a:solidFill>
              </a:rPr>
            </a:br>
            <a:r>
              <a:rPr lang="ar" sz="900">
                <a:solidFill>
                  <a:srgbClr val="B7B7B7"/>
                </a:solidFill>
              </a:rPr>
              <a:t>Systemic steroid, intralesional steroid, Propranolol, laser ablation tracheostomy.</a:t>
            </a:r>
            <a:br>
              <a:rPr lang="ar" sz="900">
                <a:solidFill>
                  <a:srgbClr val="999999"/>
                </a:solidFill>
              </a:rPr>
            </a:br>
            <a:r>
              <a:rPr lang="ar" sz="900">
                <a:solidFill>
                  <a:srgbClr val="FF0000"/>
                </a:solidFill>
              </a:rPr>
              <a:t>The first line of treatment is Propranolol (beta blocker) but it needs to be administered under the guidance of a pediatric cardiologist.                                                                    	</a:t>
            </a:r>
            <a:r>
              <a:rPr b="1" lang="ar" sz="900">
                <a:solidFill>
                  <a:schemeClr val="dk1"/>
                </a:solidFill>
              </a:rPr>
              <a:t>4. </a:t>
            </a:r>
            <a:r>
              <a:rPr b="1" lang="ar" sz="1000">
                <a:solidFill>
                  <a:schemeClr val="dk1"/>
                </a:solidFill>
              </a:rPr>
              <a:t>Laryngeal web       							</a:t>
            </a:r>
            <a:r>
              <a:rPr lang="ar" sz="900">
                <a:solidFill>
                  <a:srgbClr val="999999"/>
                </a:solidFill>
              </a:rPr>
              <a:t>-Hoarseness and difficulty breathing</a:t>
            </a:r>
            <a:r>
              <a:rPr b="1" lang="ar" sz="900">
                <a:solidFill>
                  <a:schemeClr val="dk1"/>
                </a:solidFill>
              </a:rPr>
              <a:t>                                                                                                             </a:t>
            </a:r>
            <a:r>
              <a:rPr lang="ar" sz="900">
                <a:solidFill>
                  <a:srgbClr val="B7B7B7"/>
                </a:solidFill>
              </a:rPr>
              <a:t>-  Small web just has dysphonia.</a:t>
            </a:r>
            <a:r>
              <a:rPr lang="ar" sz="900">
                <a:solidFill>
                  <a:srgbClr val="999999"/>
                </a:solidFill>
              </a:rPr>
              <a:t>                                                                                             </a:t>
            </a:r>
            <a:r>
              <a:rPr lang="ar" sz="900">
                <a:solidFill>
                  <a:schemeClr val="dk1"/>
                </a:solidFill>
              </a:rPr>
              <a:t>-  </a:t>
            </a:r>
            <a:r>
              <a:rPr lang="ar" sz="900">
                <a:solidFill>
                  <a:srgbClr val="FF0000"/>
                </a:solidFill>
              </a:rPr>
              <a:t>Weak cry                                                                                                                                                 </a:t>
            </a:r>
            <a:r>
              <a:rPr lang="ar" sz="900">
                <a:solidFill>
                  <a:srgbClr val="B7B7B7"/>
                </a:solidFill>
              </a:rPr>
              <a:t>-  Stridor(more common with </a:t>
            </a:r>
            <a:r>
              <a:rPr b="1" lang="ar" sz="900">
                <a:solidFill>
                  <a:srgbClr val="B7B7B7"/>
                </a:solidFill>
              </a:rPr>
              <a:t>posterior </a:t>
            </a:r>
            <a:r>
              <a:rPr lang="ar" sz="900">
                <a:solidFill>
                  <a:srgbClr val="B7B7B7"/>
                </a:solidFill>
              </a:rPr>
              <a:t>webs)</a:t>
            </a:r>
            <a:br>
              <a:rPr lang="ar" sz="900">
                <a:solidFill>
                  <a:srgbClr val="B7B7B7"/>
                </a:solidFill>
              </a:rPr>
            </a:br>
            <a:r>
              <a:rPr b="1" lang="ar" sz="900">
                <a:solidFill>
                  <a:srgbClr val="B7B7B7"/>
                </a:solidFill>
              </a:rPr>
              <a:t>Treatment:                                                                                                                           	</a:t>
            </a:r>
            <a:r>
              <a:rPr lang="ar" sz="900">
                <a:solidFill>
                  <a:srgbClr val="B7B7B7"/>
                </a:solidFill>
              </a:rPr>
              <a:t>-  Laser excisions                                                                                                                    - Tracheostomy (any airway obstruction first thing to do is secure the airway).                              </a:t>
            </a:r>
            <a:r>
              <a:rPr lang="ar" sz="900">
                <a:solidFill>
                  <a:srgbClr val="6AA84F"/>
                </a:solidFill>
              </a:rPr>
              <a:t>-laryngofissure for high grade with subglottic stenosis</a:t>
            </a:r>
            <a:r>
              <a:rPr lang="ar" sz="900">
                <a:solidFill>
                  <a:srgbClr val="B7B7B7"/>
                </a:solidFill>
              </a:rPr>
              <a:t>   </a:t>
            </a:r>
            <a:br>
              <a:rPr lang="ar" sz="900">
                <a:solidFill>
                  <a:srgbClr val="999999"/>
                </a:solidFill>
              </a:rPr>
            </a:br>
            <a:r>
              <a:rPr b="1" lang="ar" sz="900">
                <a:solidFill>
                  <a:schemeClr val="dk1"/>
                </a:solidFill>
              </a:rPr>
              <a:t>5. Subglottic Stenosis                                                                                                       	</a:t>
            </a:r>
            <a:r>
              <a:rPr lang="ar" sz="900">
                <a:solidFill>
                  <a:schemeClr val="dk1"/>
                </a:solidFill>
              </a:rPr>
              <a:t>- It is a narrowing of the subglottis; in newborn SG diameter of less than 3.5 mm.</a:t>
            </a:r>
            <a:br>
              <a:rPr lang="ar" sz="900">
                <a:solidFill>
                  <a:schemeClr val="dk1"/>
                </a:solidFill>
              </a:rPr>
            </a:br>
            <a:r>
              <a:rPr b="1" lang="ar" sz="900">
                <a:solidFill>
                  <a:schemeClr val="dk1"/>
                </a:solidFill>
              </a:rPr>
              <a:t>Two types:                                                                                                                          	</a:t>
            </a:r>
            <a:r>
              <a:rPr lang="ar" sz="900">
                <a:solidFill>
                  <a:schemeClr val="dk1"/>
                </a:solidFill>
              </a:rPr>
              <a:t>-  Congenital                                                                                                                       	-  Acquired - the commonest                                                                                              	-  </a:t>
            </a:r>
            <a:r>
              <a:rPr lang="ar" sz="900">
                <a:solidFill>
                  <a:srgbClr val="FF0000"/>
                </a:solidFill>
              </a:rPr>
              <a:t>We rarely see Congenital Subglottic Stenosis, it is mostly </a:t>
            </a:r>
            <a:r>
              <a:rPr lang="ar" sz="900">
                <a:solidFill>
                  <a:srgbClr val="CC9900"/>
                </a:solidFill>
              </a:rPr>
              <a:t>acquired </a:t>
            </a:r>
            <a:r>
              <a:rPr lang="ar" sz="900">
                <a:solidFill>
                  <a:srgbClr val="FF0000"/>
                </a:solidFill>
              </a:rPr>
              <a:t>due to prolonged </a:t>
            </a:r>
            <a:r>
              <a:rPr lang="ar" sz="900">
                <a:solidFill>
                  <a:srgbClr val="BF9000"/>
                </a:solidFill>
              </a:rPr>
              <a:t>intubation</a:t>
            </a:r>
            <a:r>
              <a:rPr lang="ar" sz="700">
                <a:solidFill>
                  <a:srgbClr val="BF9000"/>
                </a:solidFill>
              </a:rPr>
              <a:t>2</a:t>
            </a:r>
            <a:r>
              <a:rPr lang="ar" sz="900">
                <a:solidFill>
                  <a:srgbClr val="BF9000"/>
                </a:solidFill>
              </a:rPr>
              <a:t>  </a:t>
            </a:r>
            <a:r>
              <a:rPr lang="ar" sz="900">
                <a:solidFill>
                  <a:srgbClr val="FF0000"/>
                </a:solidFill>
              </a:rPr>
              <a:t>(EXAM)</a:t>
            </a:r>
            <a:r>
              <a:rPr lang="ar" sz="900">
                <a:solidFill>
                  <a:srgbClr val="999999"/>
                </a:solidFill>
              </a:rPr>
              <a:t>.</a:t>
            </a:r>
            <a:endParaRPr sz="900">
              <a:solidFill>
                <a:srgbClr val="999999"/>
              </a:solidFill>
            </a:endParaRPr>
          </a:p>
          <a:p>
            <a:pPr indent="0" lvl="0" marL="0" rtl="0" algn="l">
              <a:lnSpc>
                <a:spcPct val="115000"/>
              </a:lnSpc>
              <a:spcBef>
                <a:spcPts val="1200"/>
              </a:spcBef>
              <a:spcAft>
                <a:spcPts val="1200"/>
              </a:spcAft>
              <a:buNone/>
            </a:pPr>
            <a:r>
              <a:t/>
            </a:r>
            <a:endParaRPr b="1" sz="900">
              <a:solidFill>
                <a:schemeClr val="dk1"/>
              </a:solidFill>
              <a:highlight>
                <a:srgbClr val="DAEDF3"/>
              </a:highlight>
            </a:endParaRPr>
          </a:p>
        </p:txBody>
      </p:sp>
      <p:pic>
        <p:nvPicPr>
          <p:cNvPr id="145" name="Google Shape;145;p24"/>
          <p:cNvPicPr preferRelativeResize="0"/>
          <p:nvPr/>
        </p:nvPicPr>
        <p:blipFill>
          <a:blip r:embed="rId4">
            <a:alphaModFix/>
          </a:blip>
          <a:stretch>
            <a:fillRect/>
          </a:stretch>
        </p:blipFill>
        <p:spPr>
          <a:xfrm>
            <a:off x="3617225" y="2928500"/>
            <a:ext cx="737975" cy="643375"/>
          </a:xfrm>
          <a:prstGeom prst="rect">
            <a:avLst/>
          </a:prstGeom>
          <a:noFill/>
          <a:ln>
            <a:noFill/>
          </a:ln>
        </p:spPr>
      </p:pic>
      <p:pic>
        <p:nvPicPr>
          <p:cNvPr id="146" name="Google Shape;146;p24"/>
          <p:cNvPicPr preferRelativeResize="0"/>
          <p:nvPr/>
        </p:nvPicPr>
        <p:blipFill>
          <a:blip r:embed="rId5">
            <a:alphaModFix/>
          </a:blip>
          <a:stretch>
            <a:fillRect/>
          </a:stretch>
        </p:blipFill>
        <p:spPr>
          <a:xfrm>
            <a:off x="3406850" y="4287250"/>
            <a:ext cx="948350" cy="865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0" name="Shape 150"/>
        <p:cNvGrpSpPr/>
        <p:nvPr/>
      </p:nvGrpSpPr>
      <p:grpSpPr>
        <a:xfrm>
          <a:off x="0" y="0"/>
          <a:ext cx="0" cy="0"/>
          <a:chOff x="0" y="0"/>
          <a:chExt cx="0" cy="0"/>
        </a:xfrm>
      </p:grpSpPr>
      <p:sp>
        <p:nvSpPr>
          <p:cNvPr id="151" name="Google Shape;151;p25"/>
          <p:cNvSpPr txBox="1"/>
          <p:nvPr/>
        </p:nvSpPr>
        <p:spPr>
          <a:xfrm>
            <a:off x="0" y="181775"/>
            <a:ext cx="4543500" cy="6910200"/>
          </a:xfrm>
          <a:prstGeom prst="rect">
            <a:avLst/>
          </a:prstGeom>
          <a:noFill/>
          <a:ln cap="flat" cmpd="sng" w="19050">
            <a:solidFill>
              <a:srgbClr val="6D9EEB"/>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b="1" lang="ar" sz="900">
                <a:solidFill>
                  <a:srgbClr val="B7B7B7"/>
                </a:solidFill>
                <a:highlight>
                  <a:srgbClr val="FFFFFF"/>
                </a:highlight>
              </a:rPr>
              <a:t>Risk Factors of Acquired (from 435)                                                                                                      </a:t>
            </a:r>
            <a:r>
              <a:rPr lang="ar" sz="900">
                <a:solidFill>
                  <a:srgbClr val="B7B7B7"/>
                </a:solidFill>
                <a:highlight>
                  <a:srgbClr val="FFFFFF"/>
                </a:highlight>
              </a:rPr>
              <a:t> - Prolong / incorrect intubation duration and size of tube are important.                         - Size of the tube                                                                                                                    - Care of intubated patient.                                                                                                             - High pressure cuffs tube.                                                                                                       -  Difficult intubations.                                                                                                       -  Multiple intubation.                                                                                                            - GERD.                                                                                                                                      - Tracheobronchial infection.</a:t>
            </a:r>
            <a:br>
              <a:rPr lang="ar" sz="900">
                <a:solidFill>
                  <a:srgbClr val="999999"/>
                </a:solidFill>
                <a:highlight>
                  <a:srgbClr val="FFFFFF"/>
                </a:highlight>
              </a:rPr>
            </a:br>
            <a:r>
              <a:rPr b="1" lang="ar" sz="900">
                <a:solidFill>
                  <a:schemeClr val="dk1"/>
                </a:solidFill>
                <a:highlight>
                  <a:srgbClr val="FFFFFF"/>
                </a:highlight>
              </a:rPr>
              <a:t>Presentation:                                                                                                                     - </a:t>
            </a:r>
            <a:r>
              <a:rPr lang="ar" sz="900">
                <a:solidFill>
                  <a:schemeClr val="dk1"/>
                </a:solidFill>
                <a:highlight>
                  <a:srgbClr val="FFFFFF"/>
                </a:highlight>
              </a:rPr>
              <a:t>Mild cases may present as recurrent </a:t>
            </a:r>
            <a:r>
              <a:rPr b="1" lang="ar" sz="900">
                <a:solidFill>
                  <a:schemeClr val="dk1"/>
                </a:solidFill>
                <a:highlight>
                  <a:srgbClr val="FFFFFF"/>
                </a:highlight>
              </a:rPr>
              <a:t>croup </a:t>
            </a:r>
            <a:r>
              <a:rPr lang="ar" sz="900">
                <a:solidFill>
                  <a:schemeClr val="dk1"/>
                </a:solidFill>
                <a:highlight>
                  <a:srgbClr val="FFFFFF"/>
                </a:highlight>
              </a:rPr>
              <a:t>secondary to URTI.                                   -  Generally present with symptoms and signs of URT obstruction.                                 </a:t>
            </a:r>
            <a:r>
              <a:rPr lang="ar" sz="900">
                <a:solidFill>
                  <a:srgbClr val="B7B7B7"/>
                </a:solidFill>
                <a:highlight>
                  <a:srgbClr val="FFFFFF"/>
                </a:highlight>
              </a:rPr>
              <a:t>- Symptoms: dyspnea (may be on exertion or rest depending on the degree of stenosis), stridor, hoarseness, brassy cough, recurrent pneumonitis, cyanosis.</a:t>
            </a:r>
            <a:br>
              <a:rPr lang="ar" sz="900">
                <a:solidFill>
                  <a:srgbClr val="999999"/>
                </a:solidFill>
                <a:highlight>
                  <a:srgbClr val="FFFFFF"/>
                </a:highlight>
              </a:rPr>
            </a:br>
            <a:r>
              <a:rPr b="1" lang="ar" sz="900">
                <a:solidFill>
                  <a:schemeClr val="dk1"/>
                </a:solidFill>
                <a:highlight>
                  <a:srgbClr val="FFFFFF"/>
                </a:highlight>
              </a:rPr>
              <a:t>Evaluation:                                                                                                                        - </a:t>
            </a:r>
            <a:r>
              <a:rPr lang="ar" sz="900">
                <a:solidFill>
                  <a:schemeClr val="dk1"/>
                </a:solidFill>
                <a:highlight>
                  <a:srgbClr val="FFFFFF"/>
                </a:highlight>
              </a:rPr>
              <a:t> Plain film of the neck (high HKV)</a:t>
            </a:r>
            <a:r>
              <a:rPr lang="ar" sz="900">
                <a:solidFill>
                  <a:srgbClr val="38761D"/>
                </a:solidFill>
                <a:highlight>
                  <a:srgbClr val="FFFFFF"/>
                </a:highlight>
              </a:rPr>
              <a:t>-</a:t>
            </a:r>
            <a:r>
              <a:rPr lang="ar" sz="900">
                <a:solidFill>
                  <a:srgbClr val="B7B7B7"/>
                </a:solidFill>
                <a:highlight>
                  <a:srgbClr val="FFFFFF"/>
                </a:highlight>
              </a:rPr>
              <a:t> not done anymore. </a:t>
            </a:r>
            <a:r>
              <a:rPr lang="ar" sz="900">
                <a:solidFill>
                  <a:srgbClr val="38761D"/>
                </a:solidFill>
                <a:highlight>
                  <a:srgbClr val="FFFFFF"/>
                </a:highlight>
              </a:rPr>
              <a:t>                                                      </a:t>
            </a:r>
            <a:r>
              <a:rPr lang="ar" sz="900">
                <a:highlight>
                  <a:srgbClr val="FFFFFF"/>
                </a:highlight>
              </a:rPr>
              <a:t>-</a:t>
            </a:r>
            <a:r>
              <a:rPr lang="ar" sz="900">
                <a:solidFill>
                  <a:schemeClr val="dk1"/>
                </a:solidFill>
                <a:highlight>
                  <a:srgbClr val="FFFFFF"/>
                </a:highlight>
              </a:rPr>
              <a:t>  MRI - for difficult cases.                                                                                                   -  Confirm the diagnosis by </a:t>
            </a:r>
            <a:r>
              <a:rPr lang="ar" sz="900">
                <a:solidFill>
                  <a:srgbClr val="B7B7B7"/>
                </a:solidFill>
                <a:highlight>
                  <a:srgbClr val="FFFFFF"/>
                </a:highlight>
              </a:rPr>
              <a:t>rigid endoscopy under GA</a:t>
            </a:r>
            <a:br>
              <a:rPr lang="ar" sz="900">
                <a:solidFill>
                  <a:srgbClr val="38761D"/>
                </a:solidFill>
                <a:highlight>
                  <a:srgbClr val="FFFFFF"/>
                </a:highlight>
              </a:rPr>
            </a:br>
            <a:r>
              <a:rPr lang="ar" sz="900">
                <a:solidFill>
                  <a:srgbClr val="FF0000"/>
                </a:solidFill>
                <a:highlight>
                  <a:srgbClr val="FFFFFF"/>
                </a:highlight>
              </a:rPr>
              <a:t>(check a picture of the rigid bronchoscope they love to</a:t>
            </a:r>
            <a:br>
              <a:rPr lang="ar" sz="900">
                <a:solidFill>
                  <a:srgbClr val="FF0000"/>
                </a:solidFill>
                <a:highlight>
                  <a:srgbClr val="FFFFFF"/>
                </a:highlight>
              </a:rPr>
            </a:br>
            <a:r>
              <a:rPr lang="ar" sz="900">
                <a:solidFill>
                  <a:srgbClr val="FF0000"/>
                </a:solidFill>
                <a:highlight>
                  <a:srgbClr val="FFFFFF"/>
                </a:highlight>
              </a:rPr>
              <a:t>bring it in the exam). </a:t>
            </a:r>
            <a:endParaRPr sz="900">
              <a:solidFill>
                <a:srgbClr val="FF0000"/>
              </a:solidFill>
              <a:highlight>
                <a:srgbClr val="FFFFFF"/>
              </a:highlight>
            </a:endParaRPr>
          </a:p>
          <a:p>
            <a:pPr indent="0" lvl="0" marL="0" rtl="0" algn="l">
              <a:lnSpc>
                <a:spcPct val="100000"/>
              </a:lnSpc>
              <a:spcBef>
                <a:spcPts val="1200"/>
              </a:spcBef>
              <a:spcAft>
                <a:spcPts val="0"/>
              </a:spcAft>
              <a:buNone/>
            </a:pPr>
            <a:r>
              <a:rPr b="1" lang="ar" sz="900">
                <a:solidFill>
                  <a:schemeClr val="dk1"/>
                </a:solidFill>
                <a:highlight>
                  <a:srgbClr val="FFFFFF"/>
                </a:highlight>
              </a:rPr>
              <a:t>Management:                                                                                                                  - </a:t>
            </a:r>
            <a:r>
              <a:rPr lang="ar" sz="900">
                <a:solidFill>
                  <a:schemeClr val="dk1"/>
                </a:solidFill>
                <a:highlight>
                  <a:srgbClr val="FFFFFF"/>
                </a:highlight>
              </a:rPr>
              <a:t>Endotracheal intubation - emergency situations                                                            - Tracheotomy </a:t>
            </a:r>
            <a:r>
              <a:rPr lang="ar" sz="900">
                <a:solidFill>
                  <a:srgbClr val="6AA84F"/>
                </a:solidFill>
                <a:highlight>
                  <a:srgbClr val="FFFFFF"/>
                </a:highlight>
              </a:rPr>
              <a:t>the best to secure airway because it is under stenosis level</a:t>
            </a:r>
            <a:r>
              <a:rPr lang="ar" sz="900">
                <a:solidFill>
                  <a:schemeClr val="dk1"/>
                </a:solidFill>
                <a:highlight>
                  <a:srgbClr val="FFFFFF"/>
                </a:highlight>
              </a:rPr>
              <a:t>                                                                                                                  - Cricothyroidotomy                                                                                                             - Endoscopic techniques: dilation / laser                                                                            - Open surgical technique:                                                                                                  - Cricoid split                                                                                                                       - Laryngotracheoplasty + rib graft + stent                                                                          - Resection and primary anastomosis</a:t>
            </a:r>
            <a:endParaRPr sz="900">
              <a:solidFill>
                <a:schemeClr val="dk1"/>
              </a:solidFill>
              <a:highlight>
                <a:srgbClr val="FFFFFF"/>
              </a:highlight>
            </a:endParaRPr>
          </a:p>
          <a:p>
            <a:pPr indent="0" lvl="0" marL="0" rtl="0" algn="l">
              <a:lnSpc>
                <a:spcPct val="100000"/>
              </a:lnSpc>
              <a:spcBef>
                <a:spcPts val="1200"/>
              </a:spcBef>
              <a:spcAft>
                <a:spcPts val="0"/>
              </a:spcAft>
              <a:buNone/>
            </a:pPr>
            <a:r>
              <a:t/>
            </a:r>
            <a:endParaRPr sz="900">
              <a:solidFill>
                <a:schemeClr val="dk1"/>
              </a:solidFill>
              <a:highlight>
                <a:srgbClr val="FFFFFF"/>
              </a:highlight>
            </a:endParaRPr>
          </a:p>
          <a:p>
            <a:pPr indent="0" lvl="0" marL="0" rtl="0" algn="l">
              <a:lnSpc>
                <a:spcPct val="115000"/>
              </a:lnSpc>
              <a:spcBef>
                <a:spcPts val="1200"/>
              </a:spcBef>
              <a:spcAft>
                <a:spcPts val="0"/>
              </a:spcAft>
              <a:buNone/>
            </a:pPr>
            <a:r>
              <a:rPr b="1" lang="ar" sz="900">
                <a:solidFill>
                  <a:schemeClr val="dk1"/>
                </a:solidFill>
                <a:highlight>
                  <a:srgbClr val="DAEDF3"/>
                </a:highlight>
              </a:rPr>
              <a:t>1- Foreign Body Aspiration                                                                                        </a:t>
            </a:r>
            <a:r>
              <a:rPr lang="ar" sz="900">
                <a:solidFill>
                  <a:schemeClr val="dk1"/>
                </a:solidFill>
                <a:highlight>
                  <a:srgbClr val="FFFFFF"/>
                </a:highlight>
              </a:rPr>
              <a:t>Death from foreign body aspiration in USA is about 3000 per year for all ages. </a:t>
            </a:r>
            <a:r>
              <a:rPr lang="ar" sz="900">
                <a:solidFill>
                  <a:srgbClr val="B7B7B7"/>
                </a:solidFill>
                <a:highlight>
                  <a:srgbClr val="FFFFFF"/>
                </a:highlight>
              </a:rPr>
              <a:t>We see it mainly in the extreme ages: very young (children) and very old (geriatric).       </a:t>
            </a:r>
            <a:r>
              <a:rPr lang="ar" sz="900">
                <a:solidFill>
                  <a:schemeClr val="dk1"/>
                </a:solidFill>
                <a:highlight>
                  <a:srgbClr val="FFFFFF"/>
                </a:highlight>
              </a:rPr>
              <a:t>Complete airway obstruction may be recognized in the conscious child as sudden respiratory distress - inability to speak or cough.                                                           Types of foreign body</a:t>
            </a:r>
            <a:r>
              <a:rPr lang="ar" sz="500">
                <a:solidFill>
                  <a:schemeClr val="dk1"/>
                </a:solidFill>
                <a:highlight>
                  <a:srgbClr val="FFFFFF"/>
                </a:highlight>
              </a:rPr>
              <a:t>3</a:t>
            </a:r>
            <a:r>
              <a:rPr lang="ar" sz="900">
                <a:solidFill>
                  <a:schemeClr val="dk1"/>
                </a:solidFill>
                <a:highlight>
                  <a:srgbClr val="FFFFFF"/>
                </a:highlight>
              </a:rPr>
              <a:t>: vegetable matter (most common in children’s airway), metal, plastic.</a:t>
            </a:r>
            <a:endParaRPr sz="900">
              <a:solidFill>
                <a:schemeClr val="dk1"/>
              </a:solidFill>
              <a:highlight>
                <a:srgbClr val="FFFFFF"/>
              </a:highlight>
            </a:endParaRPr>
          </a:p>
          <a:p>
            <a:pPr indent="0" lvl="0" marL="0" rtl="0" algn="l">
              <a:lnSpc>
                <a:spcPct val="115000"/>
              </a:lnSpc>
              <a:spcBef>
                <a:spcPts val="1200"/>
              </a:spcBef>
              <a:spcAft>
                <a:spcPts val="0"/>
              </a:spcAft>
              <a:buNone/>
            </a:pPr>
            <a:r>
              <a:rPr b="1" lang="ar" sz="900">
                <a:solidFill>
                  <a:schemeClr val="dk1"/>
                </a:solidFill>
              </a:rPr>
              <a:t>Clinical presentation:                                                                                                        1</a:t>
            </a:r>
            <a:r>
              <a:rPr lang="ar" sz="900">
                <a:solidFill>
                  <a:schemeClr val="dk1"/>
                </a:solidFill>
              </a:rPr>
              <a:t>-  Usually coughing, choking, gagging, and wheezing</a:t>
            </a:r>
            <a:r>
              <a:rPr lang="ar" sz="900">
                <a:solidFill>
                  <a:srgbClr val="6AA84F"/>
                </a:solidFill>
              </a:rPr>
              <a:t> the immediate stage</a:t>
            </a:r>
            <a:r>
              <a:rPr lang="ar" sz="900">
                <a:solidFill>
                  <a:schemeClr val="dk1"/>
                </a:solidFill>
              </a:rPr>
              <a:t> .                                                          2 -  No symptoms or signs, </a:t>
            </a:r>
            <a:r>
              <a:rPr lang="ar" sz="900">
                <a:solidFill>
                  <a:srgbClr val="FF0000"/>
                </a:solidFill>
              </a:rPr>
              <a:t>mimic </a:t>
            </a:r>
            <a:r>
              <a:rPr lang="ar" sz="900">
                <a:solidFill>
                  <a:schemeClr val="dk1"/>
                </a:solidFill>
              </a:rPr>
              <a:t>different acute or chronic disease of lungs e.g. croups, bronchial asthma. </a:t>
            </a:r>
            <a:r>
              <a:rPr lang="ar" sz="900">
                <a:solidFill>
                  <a:srgbClr val="6AA84F"/>
                </a:solidFill>
              </a:rPr>
              <a:t>The intermediate stage </a:t>
            </a:r>
            <a:r>
              <a:rPr lang="ar" sz="900">
                <a:solidFill>
                  <a:schemeClr val="dk1"/>
                </a:solidFill>
              </a:rPr>
              <a:t>                                                                                                 3-  </a:t>
            </a:r>
            <a:r>
              <a:rPr b="1" lang="ar" sz="900">
                <a:solidFill>
                  <a:schemeClr val="dk1"/>
                </a:solidFill>
              </a:rPr>
              <a:t>Stage of complications</a:t>
            </a:r>
            <a:r>
              <a:rPr lang="ar" sz="900">
                <a:solidFill>
                  <a:schemeClr val="dk1"/>
                </a:solidFill>
              </a:rPr>
              <a:t>:</a:t>
            </a:r>
            <a:r>
              <a:rPr lang="ar" sz="900">
                <a:solidFill>
                  <a:srgbClr val="B7B7B7"/>
                </a:solidFill>
              </a:rPr>
              <a:t> pneumonia, obstructive emphysema and bronchiectasis.</a:t>
            </a:r>
            <a:endParaRPr sz="900">
              <a:solidFill>
                <a:srgbClr val="B7B7B7"/>
              </a:solidFill>
            </a:endParaRPr>
          </a:p>
          <a:p>
            <a:pPr indent="0" lvl="0" marL="0" rtl="0" algn="l">
              <a:lnSpc>
                <a:spcPct val="115000"/>
              </a:lnSpc>
              <a:spcBef>
                <a:spcPts val="1200"/>
              </a:spcBef>
              <a:spcAft>
                <a:spcPts val="0"/>
              </a:spcAft>
              <a:buClr>
                <a:schemeClr val="dk1"/>
              </a:buClr>
              <a:buSzPts val="1100"/>
              <a:buFont typeface="Arial"/>
              <a:buNone/>
            </a:pPr>
            <a:r>
              <a:t/>
            </a:r>
            <a:endParaRPr sz="900">
              <a:solidFill>
                <a:schemeClr val="dk1"/>
              </a:solidFill>
              <a:highlight>
                <a:srgbClr val="FFFFFF"/>
              </a:highlight>
            </a:endParaRPr>
          </a:p>
          <a:p>
            <a:pPr indent="0" lvl="0" marL="0" rtl="0" algn="l">
              <a:lnSpc>
                <a:spcPct val="100000"/>
              </a:lnSpc>
              <a:spcBef>
                <a:spcPts val="1200"/>
              </a:spcBef>
              <a:spcAft>
                <a:spcPts val="1200"/>
              </a:spcAft>
              <a:buNone/>
            </a:pPr>
            <a:r>
              <a:t/>
            </a:r>
            <a:endParaRPr sz="900">
              <a:solidFill>
                <a:schemeClr val="dk1"/>
              </a:solidFill>
              <a:highlight>
                <a:srgbClr val="FFFFFF"/>
              </a:highlight>
            </a:endParaRPr>
          </a:p>
        </p:txBody>
      </p:sp>
      <p:sp>
        <p:nvSpPr>
          <p:cNvPr id="152" name="Google Shape;152;p25"/>
          <p:cNvSpPr/>
          <p:nvPr/>
        </p:nvSpPr>
        <p:spPr>
          <a:xfrm>
            <a:off x="71625" y="4493375"/>
            <a:ext cx="3168900" cy="3624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a:t>Acquired upper airway obstruction </a:t>
            </a:r>
            <a:endParaRPr/>
          </a:p>
        </p:txBody>
      </p:sp>
      <p:pic>
        <p:nvPicPr>
          <p:cNvPr id="153" name="Google Shape;153;p25"/>
          <p:cNvPicPr preferRelativeResize="0"/>
          <p:nvPr/>
        </p:nvPicPr>
        <p:blipFill>
          <a:blip r:embed="rId4">
            <a:alphaModFix/>
          </a:blip>
          <a:stretch>
            <a:fillRect/>
          </a:stretch>
        </p:blipFill>
        <p:spPr>
          <a:xfrm>
            <a:off x="3447650" y="757699"/>
            <a:ext cx="1024975" cy="943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7" name="Shape 157"/>
        <p:cNvGrpSpPr/>
        <p:nvPr/>
      </p:nvGrpSpPr>
      <p:grpSpPr>
        <a:xfrm>
          <a:off x="0" y="0"/>
          <a:ext cx="0" cy="0"/>
          <a:chOff x="0" y="0"/>
          <a:chExt cx="0" cy="0"/>
        </a:xfrm>
      </p:grpSpPr>
      <p:sp>
        <p:nvSpPr>
          <p:cNvPr id="158" name="Google Shape;158;p26"/>
          <p:cNvSpPr txBox="1"/>
          <p:nvPr/>
        </p:nvSpPr>
        <p:spPr>
          <a:xfrm>
            <a:off x="0" y="-164450"/>
            <a:ext cx="4543500" cy="7308300"/>
          </a:xfrm>
          <a:prstGeom prst="rect">
            <a:avLst/>
          </a:prstGeom>
          <a:noFill/>
          <a:ln cap="flat" cmpd="sng" w="19050">
            <a:solidFill>
              <a:srgbClr val="6D9EEB"/>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ar" sz="900">
                <a:solidFill>
                  <a:schemeClr val="dk1"/>
                </a:solidFill>
                <a:highlight>
                  <a:srgbClr val="FFFFFF"/>
                </a:highlight>
              </a:rPr>
              <a:t>Location of FB in the AW:</a:t>
            </a:r>
            <a:endParaRPr b="1" sz="900">
              <a:solidFill>
                <a:schemeClr val="dk1"/>
              </a:solidFill>
              <a:highlight>
                <a:srgbClr val="FFFFFF"/>
              </a:highlight>
            </a:endParaRPr>
          </a:p>
          <a:p>
            <a:pPr indent="0" lvl="0" marL="0" rtl="0" algn="l">
              <a:lnSpc>
                <a:spcPct val="115000"/>
              </a:lnSpc>
              <a:spcBef>
                <a:spcPts val="1200"/>
              </a:spcBef>
              <a:spcAft>
                <a:spcPts val="0"/>
              </a:spcAft>
              <a:buNone/>
            </a:pPr>
            <a:r>
              <a:rPr lang="ar" sz="900">
                <a:solidFill>
                  <a:srgbClr val="999999"/>
                </a:solidFill>
                <a:highlight>
                  <a:srgbClr val="FFFFFF"/>
                </a:highlight>
              </a:rPr>
              <a:t>-  </a:t>
            </a:r>
            <a:r>
              <a:rPr lang="ar" sz="900">
                <a:solidFill>
                  <a:srgbClr val="CC9900"/>
                </a:solidFill>
                <a:highlight>
                  <a:srgbClr val="FFFFFF"/>
                </a:highlight>
              </a:rPr>
              <a:t>Commonly the final destination is one of the main bronchi→</a:t>
            </a:r>
            <a:r>
              <a:rPr lang="ar" sz="900">
                <a:solidFill>
                  <a:srgbClr val="FF0000"/>
                </a:solidFill>
                <a:highlight>
                  <a:srgbClr val="FFFFFF"/>
                </a:highlight>
              </a:rPr>
              <a:t>right bronchus </a:t>
            </a:r>
            <a:r>
              <a:rPr lang="ar" sz="900">
                <a:solidFill>
                  <a:srgbClr val="CC9900"/>
                </a:solidFill>
                <a:highlight>
                  <a:srgbClr val="FFFFFF"/>
                </a:highlight>
              </a:rPr>
              <a:t>affected more commonly than left bronchus (the right is shorter, wider and more vertical)             </a:t>
            </a:r>
            <a:r>
              <a:rPr lang="ar" sz="900">
                <a:solidFill>
                  <a:schemeClr val="dk1"/>
                </a:solidFill>
                <a:highlight>
                  <a:srgbClr val="FFFFFF"/>
                </a:highlight>
              </a:rPr>
              <a:t>-  Larynx in case of sharp objects                                                                                         </a:t>
            </a:r>
            <a:r>
              <a:rPr lang="ar" sz="900">
                <a:solidFill>
                  <a:srgbClr val="999999"/>
                </a:solidFill>
                <a:highlight>
                  <a:srgbClr val="FFFFFF"/>
                </a:highlight>
              </a:rPr>
              <a:t>  </a:t>
            </a:r>
            <a:r>
              <a:rPr lang="ar" sz="900">
                <a:solidFill>
                  <a:schemeClr val="dk1"/>
                </a:solidFill>
                <a:highlight>
                  <a:srgbClr val="FFFFFF"/>
                </a:highlight>
              </a:rPr>
              <a:t>Trachea is there is </a:t>
            </a:r>
            <a:r>
              <a:rPr lang="ar" sz="900">
                <a:solidFill>
                  <a:srgbClr val="FF0000"/>
                </a:solidFill>
                <a:highlight>
                  <a:srgbClr val="FFFFFF"/>
                </a:highlight>
              </a:rPr>
              <a:t>narrowing </a:t>
            </a:r>
            <a:r>
              <a:rPr lang="ar" sz="900">
                <a:solidFill>
                  <a:schemeClr val="dk1"/>
                </a:solidFill>
                <a:highlight>
                  <a:srgbClr val="FFFFFF"/>
                </a:highlight>
              </a:rPr>
              <a:t>in it.</a:t>
            </a:r>
            <a:br>
              <a:rPr lang="ar" sz="900">
                <a:solidFill>
                  <a:schemeClr val="dk1"/>
                </a:solidFill>
                <a:highlight>
                  <a:srgbClr val="FFFFFF"/>
                </a:highlight>
              </a:rPr>
            </a:br>
            <a:r>
              <a:rPr lang="ar" sz="900">
                <a:solidFill>
                  <a:schemeClr val="dk1"/>
                </a:solidFill>
                <a:highlight>
                  <a:srgbClr val="FFFFFF"/>
                </a:highlight>
              </a:rPr>
              <a:t>- </a:t>
            </a:r>
            <a:r>
              <a:rPr b="1" lang="ar" sz="900">
                <a:solidFill>
                  <a:schemeClr val="dk1"/>
                </a:solidFill>
                <a:highlight>
                  <a:srgbClr val="FFFFFF"/>
                </a:highlight>
              </a:rPr>
              <a:t>Diagnosis:                                                                                                                        </a:t>
            </a:r>
            <a:endParaRPr b="1" sz="900">
              <a:solidFill>
                <a:schemeClr val="dk1"/>
              </a:solidFill>
              <a:highlight>
                <a:srgbClr val="FFFFFF"/>
              </a:highlight>
            </a:endParaRPr>
          </a:p>
          <a:p>
            <a:pPr indent="0" lvl="0" marL="0" rtl="0" algn="l">
              <a:lnSpc>
                <a:spcPct val="115000"/>
              </a:lnSpc>
              <a:spcBef>
                <a:spcPts val="1200"/>
              </a:spcBef>
              <a:spcAft>
                <a:spcPts val="0"/>
              </a:spcAft>
              <a:buNone/>
            </a:pPr>
            <a:r>
              <a:rPr b="1" lang="ar" sz="900">
                <a:solidFill>
                  <a:schemeClr val="dk1"/>
                </a:solidFill>
                <a:highlight>
                  <a:srgbClr val="FFFFFF"/>
                </a:highlight>
              </a:rPr>
              <a:t>-  Radiologic: </a:t>
            </a:r>
            <a:r>
              <a:rPr lang="ar" sz="900">
                <a:solidFill>
                  <a:schemeClr val="dk1"/>
                </a:solidFill>
                <a:highlight>
                  <a:srgbClr val="FFFFFF"/>
                </a:highlight>
              </a:rPr>
              <a:t>extended soft tissue neck, PA, lateral chest (most</a:t>
            </a:r>
            <a:br>
              <a:rPr lang="ar" sz="900">
                <a:solidFill>
                  <a:schemeClr val="dk1"/>
                </a:solidFill>
                <a:highlight>
                  <a:srgbClr val="FFFFFF"/>
                </a:highlight>
              </a:rPr>
            </a:br>
            <a:r>
              <a:rPr lang="ar" sz="900">
                <a:solidFill>
                  <a:schemeClr val="dk1"/>
                </a:solidFill>
                <a:highlight>
                  <a:srgbClr val="FFFFFF"/>
                </a:highlight>
              </a:rPr>
              <a:t>efficacious) </a:t>
            </a:r>
            <a:endParaRPr sz="900">
              <a:solidFill>
                <a:schemeClr val="dk1"/>
              </a:solidFill>
              <a:highlight>
                <a:srgbClr val="FFFFFF"/>
              </a:highlight>
            </a:endParaRPr>
          </a:p>
          <a:p>
            <a:pPr indent="0" lvl="0" marL="0" rtl="0" algn="l">
              <a:lnSpc>
                <a:spcPct val="115000"/>
              </a:lnSpc>
              <a:spcBef>
                <a:spcPts val="1200"/>
              </a:spcBef>
              <a:spcAft>
                <a:spcPts val="0"/>
              </a:spcAft>
              <a:buNone/>
            </a:pPr>
            <a:r>
              <a:rPr lang="ar" sz="900">
                <a:solidFill>
                  <a:srgbClr val="6AA84F"/>
                </a:solidFill>
                <a:highlight>
                  <a:srgbClr val="FFFFFF"/>
                </a:highlight>
              </a:rPr>
              <a:t>,</a:t>
            </a:r>
            <a:r>
              <a:rPr lang="ar" sz="900">
                <a:solidFill>
                  <a:srgbClr val="6AA84F"/>
                </a:solidFill>
                <a:highlight>
                  <a:schemeClr val="lt1"/>
                </a:highlight>
              </a:rPr>
              <a:t>in the picture posted on the right side  </a:t>
            </a:r>
            <a:r>
              <a:rPr lang="ar" sz="900">
                <a:solidFill>
                  <a:srgbClr val="6AA84F"/>
                </a:solidFill>
                <a:highlight>
                  <a:srgbClr val="FFFFFF"/>
                </a:highlight>
              </a:rPr>
              <a:t>,</a:t>
            </a:r>
            <a:r>
              <a:rPr lang="ar" sz="900">
                <a:solidFill>
                  <a:srgbClr val="6AA84F"/>
                </a:solidFill>
                <a:highlight>
                  <a:srgbClr val="FFFFFF"/>
                </a:highlight>
              </a:rPr>
              <a:t>the FB is in the left lung and one way to know where is the FB is to do inspiratory and expiratory x-rays to know the location     </a:t>
            </a:r>
            <a:r>
              <a:rPr lang="ar" sz="900">
                <a:solidFill>
                  <a:schemeClr val="dk1"/>
                </a:solidFill>
                <a:highlight>
                  <a:srgbClr val="FFFFFF"/>
                </a:highlight>
              </a:rPr>
              <a:t>                                                                                           </a:t>
            </a:r>
            <a:endParaRPr sz="900">
              <a:solidFill>
                <a:schemeClr val="dk1"/>
              </a:solidFill>
              <a:highlight>
                <a:srgbClr val="FFFFFF"/>
              </a:highlight>
            </a:endParaRPr>
          </a:p>
          <a:p>
            <a:pPr indent="0" lvl="0" marL="0" rtl="0" algn="l">
              <a:lnSpc>
                <a:spcPct val="115000"/>
              </a:lnSpc>
              <a:spcBef>
                <a:spcPts val="1200"/>
              </a:spcBef>
              <a:spcAft>
                <a:spcPts val="0"/>
              </a:spcAft>
              <a:buNone/>
            </a:pPr>
            <a:r>
              <a:rPr lang="ar" sz="900">
                <a:solidFill>
                  <a:schemeClr val="dk1"/>
                </a:solidFill>
                <a:highlight>
                  <a:srgbClr val="FFFFFF"/>
                </a:highlight>
              </a:rPr>
              <a:t>-  It can demonstrate: foreign body, emphysema of lung, atelectasis of the</a:t>
            </a:r>
            <a:br>
              <a:rPr lang="ar" sz="900">
                <a:solidFill>
                  <a:schemeClr val="dk1"/>
                </a:solidFill>
                <a:highlight>
                  <a:srgbClr val="FFFFFF"/>
                </a:highlight>
              </a:rPr>
            </a:br>
            <a:r>
              <a:rPr lang="ar" sz="900">
                <a:solidFill>
                  <a:schemeClr val="dk1"/>
                </a:solidFill>
                <a:highlight>
                  <a:srgbClr val="FFFFFF"/>
                </a:highlight>
              </a:rPr>
              <a:t>lung.                                                                                                                                     </a:t>
            </a:r>
            <a:r>
              <a:rPr lang="ar" sz="900">
                <a:solidFill>
                  <a:srgbClr val="B7B7B7"/>
                </a:solidFill>
                <a:highlight>
                  <a:srgbClr val="FFFFFF"/>
                </a:highlight>
              </a:rPr>
              <a:t>-  Medical history is the key for diagnosing.                                                                      -  The most feared Complication is atelectasis and in order to avoid it, PERFORM A BRONCHOSCOPY FROM THE START!             </a:t>
            </a:r>
            <a:r>
              <a:rPr lang="ar" sz="900">
                <a:solidFill>
                  <a:srgbClr val="38761D"/>
                </a:solidFill>
                <a:highlight>
                  <a:srgbClr val="FFFFFF"/>
                </a:highlight>
              </a:rPr>
              <a:t>                                                                       </a:t>
            </a:r>
            <a:r>
              <a:rPr lang="ar" sz="900">
                <a:solidFill>
                  <a:schemeClr val="dk1"/>
                </a:solidFill>
                <a:highlight>
                  <a:srgbClr val="FFFFFF"/>
                </a:highlight>
              </a:rPr>
              <a:t>-  Fluoroscopy and CT scanning </a:t>
            </a:r>
            <a:r>
              <a:rPr lang="ar" sz="900">
                <a:solidFill>
                  <a:srgbClr val="B7B7B7"/>
                </a:solidFill>
                <a:highlight>
                  <a:srgbClr val="FFFFFF"/>
                </a:highlight>
              </a:rPr>
              <a:t>may be used as well. If the index of suspicion is high, we can proceed to bronchoscopy. </a:t>
            </a:r>
            <a:r>
              <a:rPr b="1" i="1" lang="ar" sz="900">
                <a:solidFill>
                  <a:srgbClr val="B7B7B7"/>
                </a:solidFill>
                <a:highlight>
                  <a:srgbClr val="FFFFFF"/>
                </a:highlight>
              </a:rPr>
              <a:t>(Bronchoscopy is the gold standard</a:t>
            </a:r>
            <a:r>
              <a:rPr lang="ar" sz="900">
                <a:solidFill>
                  <a:srgbClr val="B7B7B7"/>
                </a:solidFill>
                <a:highlight>
                  <a:srgbClr val="FFFFFF"/>
                </a:highlight>
              </a:rPr>
              <a:t>, because x-ray is normal most of the time because the majority of foreign bodies are plastic toys that can’t be shown on x-ray).</a:t>
            </a:r>
            <a:endParaRPr sz="900">
              <a:solidFill>
                <a:srgbClr val="B7B7B7"/>
              </a:solidFill>
              <a:highlight>
                <a:srgbClr val="FFFFFF"/>
              </a:highlight>
            </a:endParaRPr>
          </a:p>
          <a:p>
            <a:pPr indent="0" lvl="0" marL="0" rtl="0" algn="l">
              <a:lnSpc>
                <a:spcPct val="115000"/>
              </a:lnSpc>
              <a:spcBef>
                <a:spcPts val="1200"/>
              </a:spcBef>
              <a:spcAft>
                <a:spcPts val="0"/>
              </a:spcAft>
              <a:buNone/>
            </a:pPr>
            <a:r>
              <a:rPr b="1" lang="ar" sz="900">
                <a:solidFill>
                  <a:schemeClr val="dk1"/>
                </a:solidFill>
                <a:highlight>
                  <a:srgbClr val="FFFFFF"/>
                </a:highlight>
              </a:rPr>
              <a:t>Management:</a:t>
            </a:r>
            <a:br>
              <a:rPr b="1" lang="ar" sz="900">
                <a:solidFill>
                  <a:schemeClr val="dk1"/>
                </a:solidFill>
                <a:highlight>
                  <a:srgbClr val="FFFFFF"/>
                </a:highlight>
              </a:rPr>
            </a:br>
            <a:r>
              <a:rPr lang="ar" sz="900">
                <a:solidFill>
                  <a:srgbClr val="CC0000"/>
                </a:solidFill>
                <a:highlight>
                  <a:srgbClr val="FFFFFF"/>
                </a:highlight>
              </a:rPr>
              <a:t>Endoscopic removal is both diagnostic and therapeutic</a:t>
            </a:r>
            <a:r>
              <a:rPr lang="ar" sz="900">
                <a:solidFill>
                  <a:srgbClr val="B7B7B7"/>
                </a:solidFill>
                <a:highlight>
                  <a:srgbClr val="FFFFFF"/>
                </a:highlight>
              </a:rPr>
              <a:t>(airway foreign bodies are removed most safely under general anesthesia using the ventilating rigid bronchoscope).</a:t>
            </a:r>
            <a:br>
              <a:rPr lang="ar" sz="900">
                <a:solidFill>
                  <a:srgbClr val="B7B7B7"/>
                </a:solidFill>
                <a:highlight>
                  <a:srgbClr val="FFFFFF"/>
                </a:highlight>
              </a:rPr>
            </a:br>
            <a:r>
              <a:rPr lang="ar" sz="900">
                <a:solidFill>
                  <a:srgbClr val="B7B7B7"/>
                </a:solidFill>
                <a:highlight>
                  <a:srgbClr val="FFFFFF"/>
                </a:highlight>
              </a:rPr>
              <a:t>(Optical) Telescopic forceps can be used for foreign bodies removal and biopsy. </a:t>
            </a:r>
            <a:endParaRPr sz="900">
              <a:solidFill>
                <a:srgbClr val="B7B7B7"/>
              </a:solidFill>
              <a:highlight>
                <a:srgbClr val="FFFFFF"/>
              </a:highlight>
            </a:endParaRPr>
          </a:p>
          <a:p>
            <a:pPr indent="0" lvl="0" marL="0" rtl="0" algn="l">
              <a:lnSpc>
                <a:spcPct val="115000"/>
              </a:lnSpc>
              <a:spcBef>
                <a:spcPts val="1200"/>
              </a:spcBef>
              <a:spcAft>
                <a:spcPts val="0"/>
              </a:spcAft>
              <a:buNone/>
            </a:pPr>
            <a:r>
              <a:rPr b="1" lang="ar" sz="900">
                <a:solidFill>
                  <a:schemeClr val="dk1"/>
                </a:solidFill>
              </a:rPr>
              <a:t>2. </a:t>
            </a:r>
            <a:r>
              <a:rPr b="1" lang="ar" sz="900">
                <a:solidFill>
                  <a:srgbClr val="CC9900"/>
                </a:solidFill>
              </a:rPr>
              <a:t>Epiglottitis</a:t>
            </a:r>
            <a:r>
              <a:rPr b="1" lang="ar" sz="900">
                <a:solidFill>
                  <a:srgbClr val="B7B7B7"/>
                </a:solidFill>
              </a:rPr>
              <a:t>(from 435)                                                                                    Definition:</a:t>
            </a:r>
            <a:r>
              <a:rPr lang="ar" sz="900">
                <a:solidFill>
                  <a:srgbClr val="B7B7B7"/>
                </a:solidFill>
              </a:rPr>
              <a:t>It is an acute inflammation in the supraglottic region of the oropharynx (less acute in adults) with inflammation of the epiglottis, vallecula, arytenoids, and aryepiglottic folds. It is a life threatening rapidly progressive condition.            </a:t>
            </a:r>
            <a:r>
              <a:rPr b="1" lang="ar" sz="900">
                <a:solidFill>
                  <a:srgbClr val="B7B7B7"/>
                </a:solidFill>
              </a:rPr>
              <a:t>Causes:</a:t>
            </a:r>
            <a:r>
              <a:rPr lang="ar" sz="900">
                <a:solidFill>
                  <a:srgbClr val="B7B7B7"/>
                </a:solidFill>
              </a:rPr>
              <a:t>Haemophilus influenzae Type B. Age: 2-7 years.                                           </a:t>
            </a:r>
            <a:r>
              <a:rPr b="1" lang="ar" sz="900">
                <a:solidFill>
                  <a:srgbClr val="B7B7B7"/>
                </a:solidFill>
              </a:rPr>
              <a:t>Signs and Symptoms:                                                                                                      </a:t>
            </a:r>
            <a:r>
              <a:rPr lang="ar" sz="900">
                <a:solidFill>
                  <a:srgbClr val="B7B7B7"/>
                </a:solidFill>
              </a:rPr>
              <a:t>-  High fever.                                                                                                                                                          </a:t>
            </a:r>
            <a:r>
              <a:rPr b="1" lang="ar" sz="900">
                <a:solidFill>
                  <a:srgbClr val="B7B7B7"/>
                </a:solidFill>
              </a:rPr>
              <a:t>-  Drooling.                                                                                                                         </a:t>
            </a:r>
            <a:r>
              <a:rPr lang="ar" sz="900">
                <a:solidFill>
                  <a:srgbClr val="B7B7B7"/>
                </a:solidFill>
              </a:rPr>
              <a:t>-  Stridor.                                                                                                                                -  Sore thorat.                                                                                                                       -  Odynophagia/dysphagia.                                                                                                  -  Muffled voice.                                                                                                                     -  “Hot potato voice”, as If the patient is struggling with a mouthful of hot food.                    -  Adults may have preceding upper respiratory tract infection (URTI) symptoms</a:t>
            </a:r>
            <a:endParaRPr sz="900">
              <a:solidFill>
                <a:srgbClr val="B7B7B7"/>
              </a:solidFill>
            </a:endParaRPr>
          </a:p>
          <a:p>
            <a:pPr indent="-285750" lvl="0" marL="457200" rtl="0" algn="l">
              <a:lnSpc>
                <a:spcPct val="115000"/>
              </a:lnSpc>
              <a:spcBef>
                <a:spcPts val="1200"/>
              </a:spcBef>
              <a:spcAft>
                <a:spcPts val="0"/>
              </a:spcAft>
              <a:buClr>
                <a:schemeClr val="dk1"/>
              </a:buClr>
              <a:buSzPts val="900"/>
              <a:buChar char="●"/>
            </a:pPr>
            <a:r>
              <a:t/>
            </a:r>
            <a:endParaRPr b="1" sz="900">
              <a:solidFill>
                <a:schemeClr val="dk1"/>
              </a:solidFill>
            </a:endParaRPr>
          </a:p>
          <a:p>
            <a:pPr indent="0" lvl="0" marL="0" rtl="0" algn="l">
              <a:lnSpc>
                <a:spcPct val="115000"/>
              </a:lnSpc>
              <a:spcBef>
                <a:spcPts val="1200"/>
              </a:spcBef>
              <a:spcAft>
                <a:spcPts val="0"/>
              </a:spcAft>
              <a:buNone/>
            </a:pPr>
            <a:r>
              <a:t/>
            </a:r>
            <a:endParaRPr sz="900">
              <a:solidFill>
                <a:srgbClr val="38761D"/>
              </a:solidFill>
              <a:highlight>
                <a:srgbClr val="FFFFFF"/>
              </a:highlight>
            </a:endParaRPr>
          </a:p>
          <a:p>
            <a:pPr indent="0" lvl="0" marL="0" rtl="0" algn="l">
              <a:lnSpc>
                <a:spcPct val="115000"/>
              </a:lnSpc>
              <a:spcBef>
                <a:spcPts val="1200"/>
              </a:spcBef>
              <a:spcAft>
                <a:spcPts val="0"/>
              </a:spcAft>
              <a:buNone/>
            </a:pPr>
            <a:r>
              <a:t/>
            </a:r>
            <a:endParaRPr sz="900">
              <a:solidFill>
                <a:srgbClr val="38761D"/>
              </a:solidFill>
              <a:highlight>
                <a:srgbClr val="FFFFFF"/>
              </a:highlight>
            </a:endParaRPr>
          </a:p>
          <a:p>
            <a:pPr indent="0" lvl="0" marL="0" rtl="0" algn="l">
              <a:lnSpc>
                <a:spcPct val="100000"/>
              </a:lnSpc>
              <a:spcBef>
                <a:spcPts val="1200"/>
              </a:spcBef>
              <a:spcAft>
                <a:spcPts val="1200"/>
              </a:spcAft>
              <a:buNone/>
            </a:pPr>
            <a:r>
              <a:t/>
            </a:r>
            <a:endParaRPr sz="900">
              <a:solidFill>
                <a:schemeClr val="dk1"/>
              </a:solidFill>
              <a:highlight>
                <a:srgbClr val="FFFFFF"/>
              </a:highlight>
            </a:endParaRPr>
          </a:p>
        </p:txBody>
      </p:sp>
      <p:pic>
        <p:nvPicPr>
          <p:cNvPr id="159" name="Google Shape;159;p26"/>
          <p:cNvPicPr preferRelativeResize="0"/>
          <p:nvPr/>
        </p:nvPicPr>
        <p:blipFill>
          <a:blip r:embed="rId4">
            <a:alphaModFix/>
          </a:blip>
          <a:stretch>
            <a:fillRect/>
          </a:stretch>
        </p:blipFill>
        <p:spPr>
          <a:xfrm>
            <a:off x="2338900" y="747125"/>
            <a:ext cx="1211349" cy="548375"/>
          </a:xfrm>
          <a:prstGeom prst="rect">
            <a:avLst/>
          </a:prstGeom>
          <a:noFill/>
          <a:ln cap="flat" cmpd="sng" w="9525">
            <a:solidFill>
              <a:srgbClr val="000000"/>
            </a:solidFill>
            <a:prstDash val="solid"/>
            <a:round/>
            <a:headEnd len="sm" w="sm" type="none"/>
            <a:tailEnd len="sm" w="sm" type="none"/>
          </a:ln>
        </p:spPr>
      </p:pic>
      <p:pic>
        <p:nvPicPr>
          <p:cNvPr id="160" name="Google Shape;160;p26"/>
          <p:cNvPicPr preferRelativeResize="0"/>
          <p:nvPr/>
        </p:nvPicPr>
        <p:blipFill>
          <a:blip r:embed="rId5">
            <a:alphaModFix/>
          </a:blip>
          <a:stretch>
            <a:fillRect/>
          </a:stretch>
        </p:blipFill>
        <p:spPr>
          <a:xfrm>
            <a:off x="3783350" y="747125"/>
            <a:ext cx="668475" cy="952476"/>
          </a:xfrm>
          <a:prstGeom prst="rect">
            <a:avLst/>
          </a:prstGeom>
          <a:noFill/>
          <a:ln>
            <a:noFill/>
          </a:ln>
        </p:spPr>
      </p:pic>
      <p:pic>
        <p:nvPicPr>
          <p:cNvPr id="161" name="Google Shape;161;p26"/>
          <p:cNvPicPr preferRelativeResize="0"/>
          <p:nvPr/>
        </p:nvPicPr>
        <p:blipFill>
          <a:blip r:embed="rId6">
            <a:alphaModFix/>
          </a:blip>
          <a:stretch>
            <a:fillRect/>
          </a:stretch>
        </p:blipFill>
        <p:spPr>
          <a:xfrm>
            <a:off x="3261050" y="5614299"/>
            <a:ext cx="1056825" cy="875700"/>
          </a:xfrm>
          <a:prstGeom prst="rect">
            <a:avLst/>
          </a:prstGeom>
          <a:noFill/>
          <a:ln>
            <a:noFill/>
          </a:ln>
        </p:spPr>
      </p:pic>
      <p:sp>
        <p:nvSpPr>
          <p:cNvPr id="162" name="Google Shape;162;p26"/>
          <p:cNvSpPr/>
          <p:nvPr/>
        </p:nvSpPr>
        <p:spPr>
          <a:xfrm>
            <a:off x="2381243" y="891250"/>
            <a:ext cx="246000" cy="260100"/>
          </a:xfrm>
          <a:prstGeom prst="ellipse">
            <a:avLst/>
          </a:prstGeom>
          <a:noFill/>
          <a:ln cap="flat" cmpd="sng" w="952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6" name="Shape 166"/>
        <p:cNvGrpSpPr/>
        <p:nvPr/>
      </p:nvGrpSpPr>
      <p:grpSpPr>
        <a:xfrm>
          <a:off x="0" y="0"/>
          <a:ext cx="0" cy="0"/>
          <a:chOff x="0" y="0"/>
          <a:chExt cx="0" cy="0"/>
        </a:xfrm>
      </p:grpSpPr>
      <p:sp>
        <p:nvSpPr>
          <p:cNvPr id="167" name="Google Shape;167;p27"/>
          <p:cNvSpPr txBox="1"/>
          <p:nvPr/>
        </p:nvSpPr>
        <p:spPr>
          <a:xfrm>
            <a:off x="0" y="181775"/>
            <a:ext cx="4543500" cy="6910200"/>
          </a:xfrm>
          <a:prstGeom prst="rect">
            <a:avLst/>
          </a:prstGeom>
          <a:noFill/>
          <a:ln cap="flat" cmpd="sng" w="19050">
            <a:solidFill>
              <a:srgbClr val="6D9EEB"/>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ar" sz="900">
                <a:solidFill>
                  <a:srgbClr val="B7B7B7"/>
                </a:solidFill>
                <a:highlight>
                  <a:srgbClr val="FFFFFF"/>
                </a:highlight>
              </a:rPr>
              <a:t>No examination should be done in the ER. (take to the OR and examine).                         - </a:t>
            </a:r>
            <a:r>
              <a:rPr b="1" lang="ar" sz="900">
                <a:solidFill>
                  <a:srgbClr val="B7B7B7"/>
                </a:solidFill>
                <a:highlight>
                  <a:srgbClr val="FFFFFF"/>
                </a:highlight>
              </a:rPr>
              <a:t>Investigation:                                                                                                                    </a:t>
            </a:r>
            <a:r>
              <a:rPr lang="ar" sz="900">
                <a:solidFill>
                  <a:srgbClr val="B7B7B7"/>
                </a:solidFill>
                <a:highlight>
                  <a:srgbClr val="FFFFFF"/>
                </a:highlight>
              </a:rPr>
              <a:t>- Airway management. </a:t>
            </a:r>
            <a:r>
              <a:rPr b="1" lang="ar" sz="900">
                <a:solidFill>
                  <a:srgbClr val="B7B7B7"/>
                </a:solidFill>
                <a:highlight>
                  <a:srgbClr val="FFFFFF"/>
                </a:highlight>
              </a:rPr>
              <a:t>“secure the airway!”.                                                                    </a:t>
            </a:r>
            <a:r>
              <a:rPr lang="ar" sz="900">
                <a:solidFill>
                  <a:srgbClr val="B7B7B7"/>
                </a:solidFill>
                <a:highlight>
                  <a:srgbClr val="FFFFFF"/>
                </a:highlight>
              </a:rPr>
              <a:t>- Direct visualization of the epiglottis using nasopharyngoscopy/laryngoscopy after stabilizing the patient. “the preferred method of diagnosis”.                                                 - Lateral neck soft-tissue x-ray.</a:t>
            </a:r>
            <a:r>
              <a:rPr b="1" lang="ar" sz="900">
                <a:solidFill>
                  <a:srgbClr val="B7B7B7"/>
                </a:solidFill>
                <a:highlight>
                  <a:srgbClr val="FFFFFF"/>
                </a:highlight>
              </a:rPr>
              <a:t>“useful screening tool”.</a:t>
            </a:r>
            <a:r>
              <a:rPr lang="ar" sz="900">
                <a:solidFill>
                  <a:srgbClr val="B7B7B7"/>
                </a:solidFill>
                <a:highlight>
                  <a:srgbClr val="FFFFFF"/>
                </a:highlight>
              </a:rPr>
              <a:t>→The</a:t>
            </a:r>
            <a:r>
              <a:rPr b="1" i="1" lang="ar" sz="900">
                <a:solidFill>
                  <a:srgbClr val="B7B7B7"/>
                </a:solidFill>
                <a:highlight>
                  <a:srgbClr val="FFFFFF"/>
                </a:highlight>
              </a:rPr>
              <a:t>classic</a:t>
            </a:r>
            <a:r>
              <a:rPr lang="ar" sz="900">
                <a:solidFill>
                  <a:srgbClr val="B7B7B7"/>
                </a:solidFill>
                <a:highlight>
                  <a:srgbClr val="FFFFFF"/>
                </a:highlight>
              </a:rPr>
              <a:t>lateral neck radiographic findings are a swollen epiglottis (i.e., </a:t>
            </a:r>
            <a:r>
              <a:rPr b="1" lang="ar" sz="900">
                <a:solidFill>
                  <a:srgbClr val="CC9900"/>
                </a:solidFill>
                <a:highlight>
                  <a:srgbClr val="FFFFFF"/>
                </a:highlight>
              </a:rPr>
              <a:t>thumb sign</a:t>
            </a:r>
            <a:r>
              <a:rPr lang="ar" sz="900">
                <a:solidFill>
                  <a:srgbClr val="B7B7B7"/>
                </a:solidFill>
                <a:highlight>
                  <a:srgbClr val="FFFFFF"/>
                </a:highlight>
              </a:rPr>
              <a:t>), thickened aryepiglottic folds, and obliteration of the vallecula (vallecula sign).  </a:t>
            </a:r>
            <a:endParaRPr sz="900">
              <a:solidFill>
                <a:srgbClr val="B7B7B7"/>
              </a:solidFill>
              <a:highlight>
                <a:srgbClr val="FFFFFF"/>
              </a:highlight>
            </a:endParaRPr>
          </a:p>
          <a:p>
            <a:pPr indent="0" lvl="0" marL="0" rtl="0" algn="l">
              <a:lnSpc>
                <a:spcPct val="115000"/>
              </a:lnSpc>
              <a:spcBef>
                <a:spcPts val="1200"/>
              </a:spcBef>
              <a:spcAft>
                <a:spcPts val="0"/>
              </a:spcAft>
              <a:buNone/>
            </a:pPr>
            <a:r>
              <a:rPr lang="ar" sz="900">
                <a:solidFill>
                  <a:srgbClr val="B7B7B7"/>
                </a:solidFill>
                <a:highlight>
                  <a:srgbClr val="FFFFFF"/>
                </a:highlight>
              </a:rPr>
              <a:t>- </a:t>
            </a:r>
            <a:r>
              <a:rPr b="1" lang="ar" sz="900">
                <a:solidFill>
                  <a:srgbClr val="B7B7B7"/>
                </a:solidFill>
                <a:highlight>
                  <a:srgbClr val="FFFFFF"/>
                </a:highlight>
              </a:rPr>
              <a:t>Management:</a:t>
            </a:r>
            <a:br>
              <a:rPr b="1" lang="ar" sz="900">
                <a:solidFill>
                  <a:srgbClr val="B7B7B7"/>
                </a:solidFill>
                <a:highlight>
                  <a:srgbClr val="FFFFFF"/>
                </a:highlight>
              </a:rPr>
            </a:br>
            <a:r>
              <a:rPr lang="ar" sz="900">
                <a:solidFill>
                  <a:srgbClr val="B7B7B7"/>
                </a:solidFill>
                <a:highlight>
                  <a:srgbClr val="FFFFFF"/>
                </a:highlight>
              </a:rPr>
              <a:t>- Artificial airway “endotracheal intubation, tracheostomy, or cricothyrotomy”. 	        - Empiric IV antimicrobial therapy.</a:t>
            </a:r>
            <a:br>
              <a:rPr lang="ar" sz="900">
                <a:solidFill>
                  <a:srgbClr val="B7B7B7"/>
                </a:solidFill>
                <a:highlight>
                  <a:srgbClr val="FFFFFF"/>
                </a:highlight>
              </a:rPr>
            </a:br>
            <a:r>
              <a:rPr lang="ar" sz="900">
                <a:solidFill>
                  <a:srgbClr val="B7B7B7"/>
                </a:solidFill>
                <a:highlight>
                  <a:srgbClr val="FFFFFF"/>
                </a:highlight>
              </a:rPr>
              <a:t>We don’t see it now because vaccination reduced the incidence of epiglottitis.</a:t>
            </a:r>
            <a:endParaRPr sz="900">
              <a:solidFill>
                <a:srgbClr val="B7B7B7"/>
              </a:solidFill>
              <a:highlight>
                <a:srgbClr val="FFFFFF"/>
              </a:highlight>
            </a:endParaRPr>
          </a:p>
          <a:p>
            <a:pPr indent="0" lvl="0" marL="0" rtl="0" algn="l">
              <a:lnSpc>
                <a:spcPct val="115000"/>
              </a:lnSpc>
              <a:spcBef>
                <a:spcPts val="1200"/>
              </a:spcBef>
              <a:spcAft>
                <a:spcPts val="0"/>
              </a:spcAft>
              <a:buNone/>
            </a:pPr>
            <a:r>
              <a:rPr b="1" lang="ar" sz="900">
                <a:highlight>
                  <a:srgbClr val="DAEDF3"/>
                </a:highlight>
              </a:rPr>
              <a:t>3. Respiratory Papillomatosis</a:t>
            </a:r>
            <a:br>
              <a:rPr b="1" lang="ar" sz="900">
                <a:highlight>
                  <a:srgbClr val="DAEDF3"/>
                </a:highlight>
              </a:rPr>
            </a:br>
            <a:r>
              <a:rPr b="1" lang="ar" sz="900">
                <a:highlight>
                  <a:srgbClr val="FFFFFF"/>
                </a:highlight>
              </a:rPr>
              <a:t>Definition:</a:t>
            </a:r>
            <a:r>
              <a:rPr lang="ar" sz="900">
                <a:solidFill>
                  <a:srgbClr val="B7B7B7"/>
                </a:solidFill>
                <a:highlight>
                  <a:srgbClr val="FFFFFF"/>
                </a:highlight>
              </a:rPr>
              <a:t>It is a disease caused by</a:t>
            </a:r>
            <a:r>
              <a:rPr lang="ar" sz="900">
                <a:highlight>
                  <a:srgbClr val="FFFFFF"/>
                </a:highlight>
              </a:rPr>
              <a:t> </a:t>
            </a:r>
            <a:r>
              <a:rPr lang="ar" sz="900">
                <a:solidFill>
                  <a:srgbClr val="CC0000"/>
                </a:solidFill>
                <a:highlight>
                  <a:srgbClr val="FFFFFF"/>
                </a:highlight>
              </a:rPr>
              <a:t>human papillomavirus (HPV) types 6-11. </a:t>
            </a:r>
            <a:r>
              <a:rPr lang="ar" sz="900">
                <a:solidFill>
                  <a:srgbClr val="B7B7B7"/>
                </a:solidFill>
                <a:highlight>
                  <a:srgbClr val="FFFFFF"/>
                </a:highlight>
              </a:rPr>
              <a:t>The commonest 16 and 18, associated with malignancies. Two-thirds before the age of 15 years. </a:t>
            </a:r>
            <a:r>
              <a:rPr b="1" lang="ar" sz="900">
                <a:solidFill>
                  <a:srgbClr val="B7B7B7"/>
                </a:solidFill>
                <a:highlight>
                  <a:srgbClr val="FFFFFF"/>
                </a:highlight>
              </a:rPr>
              <a:t>Has two types juvenile and senile.</a:t>
            </a:r>
            <a:endParaRPr b="1" sz="900">
              <a:solidFill>
                <a:srgbClr val="B7B7B7"/>
              </a:solidFill>
              <a:highlight>
                <a:srgbClr val="FFFFFF"/>
              </a:highlight>
            </a:endParaRPr>
          </a:p>
          <a:p>
            <a:pPr indent="0" lvl="0" marL="0" rtl="0" algn="l">
              <a:lnSpc>
                <a:spcPct val="115000"/>
              </a:lnSpc>
              <a:spcBef>
                <a:spcPts val="1200"/>
              </a:spcBef>
              <a:spcAft>
                <a:spcPts val="0"/>
              </a:spcAft>
              <a:buNone/>
            </a:pPr>
            <a:r>
              <a:rPr b="1" lang="ar" sz="900">
                <a:solidFill>
                  <a:srgbClr val="B7B7B7"/>
                </a:solidFill>
                <a:highlight>
                  <a:srgbClr val="FFFFFF"/>
                </a:highlight>
              </a:rPr>
              <a:t>Risk factors:</a:t>
            </a:r>
            <a:r>
              <a:rPr lang="ar" sz="900">
                <a:solidFill>
                  <a:srgbClr val="B7B7B7"/>
                </a:solidFill>
                <a:highlight>
                  <a:srgbClr val="FFFFFF"/>
                </a:highlight>
              </a:rPr>
              <a:t>of juvenile-onset respiratory papillomatosis are firstborn child, vaginal delivery, and the mother being younger than 20 years + the presence of genital warts “condyloma acuminata”.</a:t>
            </a:r>
            <a:endParaRPr sz="900">
              <a:solidFill>
                <a:srgbClr val="B7B7B7"/>
              </a:solidFill>
              <a:highlight>
                <a:srgbClr val="FFFFFF"/>
              </a:highlight>
            </a:endParaRPr>
          </a:p>
          <a:p>
            <a:pPr indent="0" lvl="0" marL="0" rtl="0" algn="l">
              <a:lnSpc>
                <a:spcPct val="115000"/>
              </a:lnSpc>
              <a:spcBef>
                <a:spcPts val="1200"/>
              </a:spcBef>
              <a:spcAft>
                <a:spcPts val="0"/>
              </a:spcAft>
              <a:buNone/>
            </a:pPr>
            <a:r>
              <a:rPr b="1" lang="ar" sz="900">
                <a:solidFill>
                  <a:srgbClr val="B7B7B7"/>
                </a:solidFill>
                <a:highlight>
                  <a:srgbClr val="FFFFFF"/>
                </a:highlight>
              </a:rPr>
              <a:t>Symptoms:</a:t>
            </a:r>
            <a:r>
              <a:rPr lang="ar" sz="900">
                <a:solidFill>
                  <a:srgbClr val="B7B7B7"/>
                </a:solidFill>
                <a:highlight>
                  <a:srgbClr val="FFFFFF"/>
                </a:highlight>
              </a:rPr>
              <a:t>Symptoms of upper airway obstruction predominate because the larynx is usually affected in both types.                                                                                                                                                                                                -  Hoarseness.                                                                                                                                                -  Voice changes (dysphonia). initially they come with only dysphonia when</a:t>
            </a:r>
            <a:br>
              <a:rPr lang="ar" sz="900">
                <a:solidFill>
                  <a:srgbClr val="B7B7B7"/>
                </a:solidFill>
                <a:highlight>
                  <a:srgbClr val="FFFFFF"/>
                </a:highlight>
              </a:rPr>
            </a:br>
            <a:r>
              <a:rPr lang="ar" sz="900">
                <a:solidFill>
                  <a:srgbClr val="B7B7B7"/>
                </a:solidFill>
                <a:highlight>
                  <a:srgbClr val="FFFFFF"/>
                </a:highlight>
              </a:rPr>
              <a:t>obstruction happens the other symptoms starts to appear.                                                  -  Choking episodes.                                                                                                           -  Foreign body sensation in the throat.                                                                              -  Cough.                                                                                                                              -  Dyspnea.                                                                                                                         -  Inspiratory wheeze.                                                                                                 -  Stridor.</a:t>
            </a:r>
            <a:br>
              <a:rPr lang="ar" sz="900">
                <a:solidFill>
                  <a:srgbClr val="B7B7B7"/>
                </a:solidFill>
                <a:highlight>
                  <a:srgbClr val="FFFFFF"/>
                </a:highlight>
              </a:rPr>
            </a:br>
            <a:r>
              <a:rPr b="1" lang="ar" sz="900">
                <a:solidFill>
                  <a:srgbClr val="B7B7B7"/>
                </a:solidFill>
                <a:highlight>
                  <a:srgbClr val="FFFFFF"/>
                </a:highlight>
              </a:rPr>
              <a:t>Investigation:</a:t>
            </a:r>
            <a:r>
              <a:rPr lang="ar" sz="900">
                <a:solidFill>
                  <a:srgbClr val="B7B7B7"/>
                </a:solidFill>
                <a:highlight>
                  <a:srgbClr val="FFFFFF"/>
                </a:highlight>
              </a:rPr>
              <a:t>Laryngoscopy or bronchoscopy.   </a:t>
            </a:r>
            <a:r>
              <a:rPr lang="ar" sz="900">
                <a:solidFill>
                  <a:srgbClr val="999999"/>
                </a:solidFill>
                <a:highlight>
                  <a:srgbClr val="FFFFFF"/>
                </a:highlight>
              </a:rPr>
              <a:t>                                      </a:t>
            </a:r>
            <a:r>
              <a:rPr b="1" lang="ar" sz="900">
                <a:highlight>
                  <a:srgbClr val="FFFFFF"/>
                </a:highlight>
              </a:rPr>
              <a:t>Management:                                                                                                                    </a:t>
            </a:r>
            <a:r>
              <a:rPr lang="ar" sz="900">
                <a:solidFill>
                  <a:srgbClr val="CC0000"/>
                </a:solidFill>
                <a:highlight>
                  <a:srgbClr val="FFFFFF"/>
                </a:highlight>
              </a:rPr>
              <a:t>-  Laser excision or microdebrider                                                                                        -  Adjuvant therapy: Cidofovir, Acyclovir, Interferon</a:t>
            </a:r>
            <a:endParaRPr sz="900">
              <a:solidFill>
                <a:srgbClr val="CC0000"/>
              </a:solidFill>
              <a:highlight>
                <a:srgbClr val="FFFFFF"/>
              </a:highlight>
            </a:endParaRPr>
          </a:p>
          <a:p>
            <a:pPr indent="0" lvl="0" marL="0" rtl="0" algn="l">
              <a:lnSpc>
                <a:spcPct val="115000"/>
              </a:lnSpc>
              <a:spcBef>
                <a:spcPts val="1200"/>
              </a:spcBef>
              <a:spcAft>
                <a:spcPts val="0"/>
              </a:spcAft>
              <a:buNone/>
            </a:pPr>
            <a:r>
              <a:t/>
            </a:r>
            <a:endParaRPr sz="900">
              <a:solidFill>
                <a:srgbClr val="999999"/>
              </a:solidFill>
              <a:highlight>
                <a:srgbClr val="FFFFFF"/>
              </a:highlight>
            </a:endParaRPr>
          </a:p>
          <a:p>
            <a:pPr indent="0" lvl="0" marL="0" rtl="0" algn="l">
              <a:lnSpc>
                <a:spcPct val="100000"/>
              </a:lnSpc>
              <a:spcBef>
                <a:spcPts val="1200"/>
              </a:spcBef>
              <a:spcAft>
                <a:spcPts val="1200"/>
              </a:spcAft>
              <a:buNone/>
            </a:pPr>
            <a:r>
              <a:t/>
            </a:r>
            <a:endParaRPr b="1" sz="900">
              <a:solidFill>
                <a:schemeClr val="dk1"/>
              </a:solidFill>
              <a:highlight>
                <a:srgbClr val="FFFFFF"/>
              </a:highlight>
            </a:endParaRPr>
          </a:p>
        </p:txBody>
      </p:sp>
      <p:pic>
        <p:nvPicPr>
          <p:cNvPr id="168" name="Google Shape;168;p27"/>
          <p:cNvPicPr preferRelativeResize="0"/>
          <p:nvPr/>
        </p:nvPicPr>
        <p:blipFill>
          <a:blip r:embed="rId4">
            <a:alphaModFix/>
          </a:blip>
          <a:stretch>
            <a:fillRect/>
          </a:stretch>
        </p:blipFill>
        <p:spPr>
          <a:xfrm>
            <a:off x="3706450" y="1571625"/>
            <a:ext cx="707750" cy="410950"/>
          </a:xfrm>
          <a:prstGeom prst="rect">
            <a:avLst/>
          </a:prstGeom>
          <a:noFill/>
          <a:ln>
            <a:noFill/>
          </a:ln>
        </p:spPr>
      </p:pic>
      <p:pic>
        <p:nvPicPr>
          <p:cNvPr id="169" name="Google Shape;169;p27"/>
          <p:cNvPicPr preferRelativeResize="0"/>
          <p:nvPr/>
        </p:nvPicPr>
        <p:blipFill>
          <a:blip r:embed="rId5">
            <a:alphaModFix/>
          </a:blip>
          <a:stretch>
            <a:fillRect/>
          </a:stretch>
        </p:blipFill>
        <p:spPr>
          <a:xfrm>
            <a:off x="3214854" y="4897100"/>
            <a:ext cx="1148375" cy="17497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3" name="Shape 173"/>
        <p:cNvGrpSpPr/>
        <p:nvPr/>
      </p:nvGrpSpPr>
      <p:grpSpPr>
        <a:xfrm>
          <a:off x="0" y="0"/>
          <a:ext cx="0" cy="0"/>
          <a:chOff x="0" y="0"/>
          <a:chExt cx="0" cy="0"/>
        </a:xfrm>
      </p:grpSpPr>
      <p:sp>
        <p:nvSpPr>
          <p:cNvPr id="174" name="Google Shape;174;p28"/>
          <p:cNvSpPr txBox="1"/>
          <p:nvPr/>
        </p:nvSpPr>
        <p:spPr>
          <a:xfrm>
            <a:off x="0" y="181775"/>
            <a:ext cx="4543500" cy="6910200"/>
          </a:xfrm>
          <a:prstGeom prst="rect">
            <a:avLst/>
          </a:prstGeom>
          <a:noFill/>
          <a:ln cap="flat" cmpd="sng" w="19050">
            <a:solidFill>
              <a:srgbClr val="6D9EEB"/>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ar" sz="900">
                <a:solidFill>
                  <a:srgbClr val="999999"/>
                </a:solidFill>
                <a:highlight>
                  <a:srgbClr val="DAEDF3"/>
                </a:highlight>
              </a:rPr>
              <a:t>4. Thermal injury (from 435)</a:t>
            </a:r>
            <a:endParaRPr b="1" sz="900">
              <a:solidFill>
                <a:srgbClr val="999999"/>
              </a:solidFill>
              <a:highlight>
                <a:srgbClr val="DAEDF3"/>
              </a:highlight>
            </a:endParaRPr>
          </a:p>
          <a:p>
            <a:pPr indent="0" lvl="0" marL="0" rtl="0" algn="l">
              <a:lnSpc>
                <a:spcPct val="115000"/>
              </a:lnSpc>
              <a:spcBef>
                <a:spcPts val="1200"/>
              </a:spcBef>
              <a:spcAft>
                <a:spcPts val="0"/>
              </a:spcAft>
              <a:buNone/>
            </a:pPr>
            <a:r>
              <a:rPr lang="ar" sz="900">
                <a:solidFill>
                  <a:srgbClr val="B7B7B7"/>
                </a:solidFill>
                <a:highlight>
                  <a:srgbClr val="FFFFFF"/>
                </a:highlight>
              </a:rPr>
              <a:t>-  It is caused by aspiration of hot liquid or caustic fluid</a:t>
            </a:r>
            <a:r>
              <a:rPr lang="ar" sz="900">
                <a:solidFill>
                  <a:srgbClr val="999999"/>
                </a:solidFill>
                <a:highlight>
                  <a:srgbClr val="FFFFFF"/>
                </a:highlight>
              </a:rPr>
              <a:t>.</a:t>
            </a:r>
            <a:r>
              <a:rPr lang="ar" sz="900">
                <a:solidFill>
                  <a:srgbClr val="CC0000"/>
                </a:solidFill>
                <a:highlight>
                  <a:srgbClr val="FFFFFF"/>
                </a:highlight>
              </a:rPr>
              <a:t>Alkali is more dangerous of acids. </a:t>
            </a:r>
            <a:r>
              <a:rPr lang="ar" sz="900">
                <a:solidFill>
                  <a:srgbClr val="B7B7B7"/>
                </a:solidFill>
                <a:highlight>
                  <a:srgbClr val="FFFFFF"/>
                </a:highlight>
              </a:rPr>
              <a:t>Because of the risk of rapidly developing airway edema, the patient’s airway and mental status should be immediately assessed and continually monitored.              -  The treatment starts with securing the airway “intubation”, tracheostomy and IV antibiotics.                   </a:t>
            </a:r>
            <a:r>
              <a:rPr lang="ar" sz="900">
                <a:solidFill>
                  <a:srgbClr val="999999"/>
                </a:solidFill>
                <a:highlight>
                  <a:srgbClr val="FFFFFF"/>
                </a:highlight>
              </a:rPr>
              <a:t>                                                                                                         </a:t>
            </a:r>
            <a:r>
              <a:rPr b="1" lang="ar" sz="900">
                <a:solidFill>
                  <a:srgbClr val="CC9900"/>
                </a:solidFill>
                <a:highlight>
                  <a:srgbClr val="DAEDF3"/>
                </a:highlight>
              </a:rPr>
              <a:t>5 Peritonsillar abscess </a:t>
            </a:r>
            <a:r>
              <a:rPr b="1" lang="ar" sz="900">
                <a:solidFill>
                  <a:srgbClr val="B7B7B7"/>
                </a:solidFill>
                <a:highlight>
                  <a:srgbClr val="DAEDF3"/>
                </a:highlight>
              </a:rPr>
              <a:t>(from 435)</a:t>
            </a:r>
            <a:r>
              <a:rPr lang="ar" sz="900">
                <a:solidFill>
                  <a:srgbClr val="B7B7B7"/>
                </a:solidFill>
                <a:highlight>
                  <a:srgbClr val="FFFFFF"/>
                </a:highlight>
              </a:rPr>
              <a:t>- Common deep infection in late childhood</a:t>
            </a:r>
            <a:br>
              <a:rPr lang="ar" sz="900">
                <a:solidFill>
                  <a:srgbClr val="B7B7B7"/>
                </a:solidFill>
                <a:highlight>
                  <a:srgbClr val="FFFFFF"/>
                </a:highlight>
              </a:rPr>
            </a:br>
            <a:r>
              <a:rPr b="1" lang="ar" sz="900">
                <a:solidFill>
                  <a:srgbClr val="B7B7B7"/>
                </a:solidFill>
                <a:highlight>
                  <a:srgbClr val="FFFFFF"/>
                </a:highlight>
              </a:rPr>
              <a:t>Symptoms:</a:t>
            </a:r>
            <a:br>
              <a:rPr b="1" lang="ar" sz="900">
                <a:solidFill>
                  <a:srgbClr val="B7B7B7"/>
                </a:solidFill>
                <a:highlight>
                  <a:srgbClr val="FFFFFF"/>
                </a:highlight>
              </a:rPr>
            </a:br>
            <a:r>
              <a:rPr lang="ar" sz="900">
                <a:solidFill>
                  <a:srgbClr val="B7B7B7"/>
                </a:solidFill>
                <a:highlight>
                  <a:srgbClr val="FFFFFF"/>
                </a:highlight>
              </a:rPr>
              <a:t>low grade fever severe sore throat, muffled voice, drooling, trismus</a:t>
            </a:r>
            <a:br>
              <a:rPr lang="ar" sz="900">
                <a:solidFill>
                  <a:srgbClr val="B7B7B7"/>
                </a:solidFill>
                <a:highlight>
                  <a:srgbClr val="FFFFFF"/>
                </a:highlight>
              </a:rPr>
            </a:br>
            <a:r>
              <a:rPr b="1" lang="ar" sz="900">
                <a:solidFill>
                  <a:srgbClr val="B7B7B7"/>
                </a:solidFill>
                <a:highlight>
                  <a:srgbClr val="FFFFFF"/>
                </a:highlight>
              </a:rPr>
              <a:t>Diagnosis:                                                                                                                              </a:t>
            </a:r>
            <a:r>
              <a:rPr lang="ar" sz="900">
                <a:solidFill>
                  <a:srgbClr val="B7B7B7"/>
                </a:solidFill>
                <a:highlight>
                  <a:srgbClr val="FFFFFF"/>
                </a:highlight>
              </a:rPr>
              <a:t>-  Clinical diagnosis. -  CT scan.</a:t>
            </a:r>
            <a:br>
              <a:rPr lang="ar" sz="900">
                <a:solidFill>
                  <a:srgbClr val="B7B7B7"/>
                </a:solidFill>
                <a:highlight>
                  <a:srgbClr val="FFFFFF"/>
                </a:highlight>
              </a:rPr>
            </a:br>
            <a:r>
              <a:rPr b="1" lang="ar" sz="900">
                <a:solidFill>
                  <a:srgbClr val="B7B7B7"/>
                </a:solidFill>
                <a:highlight>
                  <a:srgbClr val="FFFFFF"/>
                </a:highlight>
              </a:rPr>
              <a:t>Treatment: </a:t>
            </a:r>
            <a:r>
              <a:rPr lang="ar" sz="900">
                <a:solidFill>
                  <a:srgbClr val="B7B7B7"/>
                </a:solidFill>
                <a:highlight>
                  <a:srgbClr val="FFFFFF"/>
                </a:highlight>
              </a:rPr>
              <a:t>-  Aspiration -  Excision and drainage-  Later tonsillectomy-  IV ABX</a:t>
            </a:r>
            <a:endParaRPr sz="900">
              <a:solidFill>
                <a:srgbClr val="B7B7B7"/>
              </a:solidFill>
              <a:highlight>
                <a:srgbClr val="FFFFFF"/>
              </a:highlight>
            </a:endParaRPr>
          </a:p>
          <a:p>
            <a:pPr indent="0" lvl="0" marL="457200" rtl="0" algn="l">
              <a:lnSpc>
                <a:spcPct val="115000"/>
              </a:lnSpc>
              <a:spcBef>
                <a:spcPts val="1200"/>
              </a:spcBef>
              <a:spcAft>
                <a:spcPts val="0"/>
              </a:spcAft>
              <a:buNone/>
            </a:pPr>
            <a:r>
              <a:t/>
            </a:r>
            <a:endParaRPr sz="900">
              <a:solidFill>
                <a:srgbClr val="999999"/>
              </a:solidFill>
              <a:highlight>
                <a:srgbClr val="FFFFFF"/>
              </a:highlight>
            </a:endParaRPr>
          </a:p>
          <a:p>
            <a:pPr indent="0" lvl="0" marL="0" rtl="0" algn="l">
              <a:lnSpc>
                <a:spcPct val="100000"/>
              </a:lnSpc>
              <a:spcBef>
                <a:spcPts val="1200"/>
              </a:spcBef>
              <a:spcAft>
                <a:spcPts val="1200"/>
              </a:spcAft>
              <a:buNone/>
            </a:pPr>
            <a:r>
              <a:t/>
            </a:r>
            <a:endParaRPr sz="900">
              <a:solidFill>
                <a:srgbClr val="999999"/>
              </a:solidFill>
              <a:highlight>
                <a:srgbClr val="FFFFFF"/>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8" name="Shape 178"/>
        <p:cNvGrpSpPr/>
        <p:nvPr/>
      </p:nvGrpSpPr>
      <p:grpSpPr>
        <a:xfrm>
          <a:off x="0" y="0"/>
          <a:ext cx="0" cy="0"/>
          <a:chOff x="0" y="0"/>
          <a:chExt cx="0" cy="0"/>
        </a:xfrm>
      </p:grpSpPr>
      <p:sp>
        <p:nvSpPr>
          <p:cNvPr id="179" name="Google Shape;179;p29"/>
          <p:cNvSpPr txBox="1"/>
          <p:nvPr/>
        </p:nvSpPr>
        <p:spPr>
          <a:xfrm>
            <a:off x="0" y="181775"/>
            <a:ext cx="4543500" cy="6910200"/>
          </a:xfrm>
          <a:prstGeom prst="rect">
            <a:avLst/>
          </a:prstGeom>
          <a:noFill/>
          <a:ln cap="flat" cmpd="sng" w="19050">
            <a:solidFill>
              <a:srgbClr val="6D9EEB"/>
            </a:solidFill>
            <a:prstDash val="dash"/>
            <a:round/>
            <a:headEnd len="sm" w="sm" type="none"/>
            <a:tailEnd len="sm" w="sm" type="none"/>
          </a:ln>
        </p:spPr>
        <p:txBody>
          <a:bodyPr anchorCtr="0" anchor="t" bIns="91425" lIns="91425" spcFirstLastPara="1" rIns="91425" wrap="square" tIns="91425">
            <a:noAutofit/>
          </a:bodyPr>
          <a:lstStyle/>
          <a:p>
            <a:pPr indent="-279400" lvl="0" marL="457200" rtl="0" algn="l">
              <a:lnSpc>
                <a:spcPct val="115000"/>
              </a:lnSpc>
              <a:spcBef>
                <a:spcPts val="1200"/>
              </a:spcBef>
              <a:spcAft>
                <a:spcPts val="0"/>
              </a:spcAft>
              <a:buSzPts val="800"/>
              <a:buChar char="●"/>
            </a:pPr>
            <a:r>
              <a:rPr lang="ar" sz="800">
                <a:solidFill>
                  <a:srgbClr val="999999"/>
                </a:solidFill>
              </a:rPr>
              <a:t>Case: child had tonsillitis and treated with antibiotic for 3 days then stopped, after 2 days he started getting worse drooling of saliva, can’t open the mouth (trismus) and hot potato voice?</a:t>
            </a:r>
            <a:r>
              <a:rPr lang="ar" sz="800">
                <a:solidFill>
                  <a:srgbClr val="CC9900"/>
                </a:solidFill>
              </a:rPr>
              <a:t>Peritonsillar abscess (quinsy) (one of the indications of tonsillectomy)</a:t>
            </a:r>
            <a:endParaRPr sz="800">
              <a:solidFill>
                <a:srgbClr val="CC9900"/>
              </a:solidFill>
            </a:endParaRPr>
          </a:p>
          <a:p>
            <a:pPr indent="-279400" lvl="0" marL="457200" rtl="0" algn="l">
              <a:lnSpc>
                <a:spcPct val="115000"/>
              </a:lnSpc>
              <a:spcBef>
                <a:spcPts val="0"/>
              </a:spcBef>
              <a:spcAft>
                <a:spcPts val="0"/>
              </a:spcAft>
              <a:buClr>
                <a:srgbClr val="CC9900"/>
              </a:buClr>
              <a:buSzPts val="800"/>
              <a:buChar char="●"/>
            </a:pPr>
            <a:r>
              <a:rPr b="1" lang="ar" sz="800">
                <a:solidFill>
                  <a:srgbClr val="CC9900"/>
                </a:solidFill>
              </a:rPr>
              <a:t>GOLDEN NOTES MCQs</a:t>
            </a:r>
            <a:endParaRPr b="1" sz="800">
              <a:solidFill>
                <a:srgbClr val="CC9900"/>
              </a:solidFill>
            </a:endParaRPr>
          </a:p>
          <a:p>
            <a:pPr indent="-279400" lvl="0" marL="457200" rtl="0" algn="l">
              <a:lnSpc>
                <a:spcPct val="115000"/>
              </a:lnSpc>
              <a:spcBef>
                <a:spcPts val="0"/>
              </a:spcBef>
              <a:spcAft>
                <a:spcPts val="0"/>
              </a:spcAft>
              <a:buClr>
                <a:srgbClr val="CC9900"/>
              </a:buClr>
              <a:buSzPts val="800"/>
              <a:buChar char="●"/>
            </a:pPr>
            <a:r>
              <a:rPr lang="ar" sz="800">
                <a:solidFill>
                  <a:srgbClr val="CC9900"/>
                </a:solidFill>
              </a:rPr>
              <a:t>1- A child was playing with his toys when he suddenly started choking and coughing and cyanosed. His airway is patent. His parents took him to the hospital. What is the best management?</a:t>
            </a:r>
            <a:endParaRPr sz="800">
              <a:solidFill>
                <a:srgbClr val="CC9900"/>
              </a:solidFill>
            </a:endParaRPr>
          </a:p>
          <a:p>
            <a:pPr indent="-279400" lvl="0" marL="457200" rtl="0" algn="l">
              <a:lnSpc>
                <a:spcPct val="115000"/>
              </a:lnSpc>
              <a:spcBef>
                <a:spcPts val="0"/>
              </a:spcBef>
              <a:spcAft>
                <a:spcPts val="0"/>
              </a:spcAft>
              <a:buClr>
                <a:schemeClr val="dk1"/>
              </a:buClr>
              <a:buSzPts val="800"/>
              <a:buChar char="●"/>
            </a:pPr>
            <a:r>
              <a:rPr lang="ar" sz="800">
                <a:solidFill>
                  <a:schemeClr val="dk1"/>
                </a:solidFill>
              </a:rPr>
              <a:t>A- Bronchoscope. B- Cricthyroidotomy. C- Tracheostomy. D- Observe</a:t>
            </a:r>
            <a:endParaRPr sz="800">
              <a:solidFill>
                <a:schemeClr val="dk1"/>
              </a:solidFill>
            </a:endParaRPr>
          </a:p>
          <a:p>
            <a:pPr indent="-279400" lvl="0" marL="457200" rtl="0" algn="l">
              <a:lnSpc>
                <a:spcPct val="115000"/>
              </a:lnSpc>
              <a:spcBef>
                <a:spcPts val="0"/>
              </a:spcBef>
              <a:spcAft>
                <a:spcPts val="0"/>
              </a:spcAft>
              <a:buClr>
                <a:srgbClr val="CCCCCC"/>
              </a:buClr>
              <a:buSzPts val="800"/>
              <a:buChar char="●"/>
            </a:pPr>
            <a:r>
              <a:rPr lang="ar" sz="800">
                <a:solidFill>
                  <a:srgbClr val="CCCCCC"/>
                </a:solidFill>
              </a:rPr>
              <a:t>Answer: C</a:t>
            </a:r>
            <a:endParaRPr sz="800">
              <a:solidFill>
                <a:srgbClr val="CCCCCC"/>
              </a:solidFill>
            </a:endParaRPr>
          </a:p>
          <a:p>
            <a:pPr indent="-279400" lvl="0" marL="457200" rtl="0" algn="l">
              <a:lnSpc>
                <a:spcPct val="115000"/>
              </a:lnSpc>
              <a:spcBef>
                <a:spcPts val="0"/>
              </a:spcBef>
              <a:spcAft>
                <a:spcPts val="0"/>
              </a:spcAft>
              <a:buClr>
                <a:srgbClr val="CC9900"/>
              </a:buClr>
              <a:buSzPts val="800"/>
              <a:buChar char="●"/>
            </a:pPr>
            <a:r>
              <a:rPr lang="ar" sz="800">
                <a:solidFill>
                  <a:srgbClr val="CC9900"/>
                </a:solidFill>
              </a:rPr>
              <a:t>2- 27-years old male had rod traffic accident with history of intubation at that time in the ICU for two months. Multiple trails of extubation were done but they failed. A tracheostomy was done for him. What is the most likely underlying cause for failure of intubation?</a:t>
            </a:r>
            <a:endParaRPr sz="800">
              <a:solidFill>
                <a:srgbClr val="CC9900"/>
              </a:solidFill>
            </a:endParaRPr>
          </a:p>
          <a:p>
            <a:pPr indent="-279400" lvl="0" marL="457200" rtl="0" algn="l">
              <a:lnSpc>
                <a:spcPct val="115000"/>
              </a:lnSpc>
              <a:spcBef>
                <a:spcPts val="0"/>
              </a:spcBef>
              <a:spcAft>
                <a:spcPts val="0"/>
              </a:spcAft>
              <a:buClr>
                <a:schemeClr val="dk1"/>
              </a:buClr>
              <a:buSzPts val="800"/>
              <a:buChar char="●"/>
            </a:pPr>
            <a:r>
              <a:rPr lang="ar" sz="800">
                <a:solidFill>
                  <a:schemeClr val="dk1"/>
                </a:solidFill>
              </a:rPr>
              <a:t>A- Laryngeomlacia. B- Subglottic stenosis. C- Tracheomalacia. D- Vocal cord paralysis.</a:t>
            </a:r>
            <a:endParaRPr sz="800">
              <a:solidFill>
                <a:schemeClr val="dk1"/>
              </a:solidFill>
            </a:endParaRPr>
          </a:p>
          <a:p>
            <a:pPr indent="-279400" lvl="0" marL="457200" rtl="0" algn="l">
              <a:lnSpc>
                <a:spcPct val="115000"/>
              </a:lnSpc>
              <a:spcBef>
                <a:spcPts val="0"/>
              </a:spcBef>
              <a:spcAft>
                <a:spcPts val="0"/>
              </a:spcAft>
              <a:buClr>
                <a:srgbClr val="CCCCCC"/>
              </a:buClr>
              <a:buSzPts val="800"/>
              <a:buChar char="●"/>
            </a:pPr>
            <a:r>
              <a:rPr lang="ar" sz="800">
                <a:solidFill>
                  <a:srgbClr val="CCCCCC"/>
                </a:solidFill>
              </a:rPr>
              <a:t>Answer: B</a:t>
            </a:r>
            <a:endParaRPr sz="800">
              <a:solidFill>
                <a:srgbClr val="CCCCCC"/>
              </a:solidFill>
            </a:endParaRPr>
          </a:p>
          <a:p>
            <a:pPr indent="-279400" lvl="0" marL="457200" rtl="0" algn="l">
              <a:lnSpc>
                <a:spcPct val="115000"/>
              </a:lnSpc>
              <a:spcBef>
                <a:spcPts val="0"/>
              </a:spcBef>
              <a:spcAft>
                <a:spcPts val="0"/>
              </a:spcAft>
              <a:buClr>
                <a:srgbClr val="CC9900"/>
              </a:buClr>
              <a:buSzPts val="800"/>
              <a:buChar char="●"/>
            </a:pPr>
            <a:r>
              <a:rPr lang="ar" sz="800">
                <a:solidFill>
                  <a:srgbClr val="CC9900"/>
                </a:solidFill>
              </a:rPr>
              <a:t>3- A New born child had cyanosis and difficulty breathing immediately after delivery. The cyanosis improves with crying. Which of the following is the most likely diagnosis?</a:t>
            </a:r>
            <a:endParaRPr sz="800">
              <a:solidFill>
                <a:srgbClr val="CC9900"/>
              </a:solidFill>
            </a:endParaRPr>
          </a:p>
          <a:p>
            <a:pPr indent="-279400" lvl="0" marL="457200" rtl="0" algn="l">
              <a:lnSpc>
                <a:spcPct val="115000"/>
              </a:lnSpc>
              <a:spcBef>
                <a:spcPts val="0"/>
              </a:spcBef>
              <a:spcAft>
                <a:spcPts val="0"/>
              </a:spcAft>
              <a:buClr>
                <a:schemeClr val="dk1"/>
              </a:buClr>
              <a:buSzPts val="800"/>
              <a:buChar char="●"/>
            </a:pPr>
            <a:r>
              <a:rPr lang="ar" sz="800">
                <a:solidFill>
                  <a:schemeClr val="dk1"/>
                </a:solidFill>
              </a:rPr>
              <a:t>A.Enlarged Adenoid B.Laryngomalecia C.Laryngeal web D.Bilateral coanal atresia</a:t>
            </a:r>
            <a:endParaRPr sz="800">
              <a:solidFill>
                <a:schemeClr val="dk1"/>
              </a:solidFill>
            </a:endParaRPr>
          </a:p>
          <a:p>
            <a:pPr indent="-279400" lvl="0" marL="457200" rtl="0" algn="l">
              <a:lnSpc>
                <a:spcPct val="115000"/>
              </a:lnSpc>
              <a:spcBef>
                <a:spcPts val="0"/>
              </a:spcBef>
              <a:spcAft>
                <a:spcPts val="0"/>
              </a:spcAft>
              <a:buClr>
                <a:srgbClr val="CCCCCC"/>
              </a:buClr>
              <a:buSzPts val="800"/>
              <a:buChar char="●"/>
            </a:pPr>
            <a:r>
              <a:rPr lang="ar" sz="800">
                <a:solidFill>
                  <a:srgbClr val="CCCCCC"/>
                </a:solidFill>
              </a:rPr>
              <a:t>Answer: D</a:t>
            </a:r>
            <a:endParaRPr sz="800">
              <a:solidFill>
                <a:srgbClr val="CCCCCC"/>
              </a:solidFill>
            </a:endParaRPr>
          </a:p>
          <a:p>
            <a:pPr indent="-279400" lvl="0" marL="457200" rtl="0" algn="l">
              <a:lnSpc>
                <a:spcPct val="115000"/>
              </a:lnSpc>
              <a:spcBef>
                <a:spcPts val="0"/>
              </a:spcBef>
              <a:spcAft>
                <a:spcPts val="0"/>
              </a:spcAft>
              <a:buClr>
                <a:srgbClr val="CC9900"/>
              </a:buClr>
              <a:buSzPts val="800"/>
              <a:buChar char="●"/>
            </a:pPr>
            <a:r>
              <a:rPr lang="ar" sz="800">
                <a:solidFill>
                  <a:srgbClr val="CC9900"/>
                </a:solidFill>
              </a:rPr>
              <a:t>4- A 3 months old baby brought to the emergency department by his parents because of noisy breath (stridor) which is not effected by position. No cyanosis, no history of previous intubation and the voice is normal. Systemic review revealed cerebral palsy. What's most likely diagnosis?</a:t>
            </a:r>
            <a:endParaRPr sz="800">
              <a:solidFill>
                <a:srgbClr val="CC9900"/>
              </a:solidFill>
            </a:endParaRPr>
          </a:p>
          <a:p>
            <a:pPr indent="-279400" lvl="0" marL="457200" rtl="0" algn="l">
              <a:lnSpc>
                <a:spcPct val="115000"/>
              </a:lnSpc>
              <a:spcBef>
                <a:spcPts val="0"/>
              </a:spcBef>
              <a:spcAft>
                <a:spcPts val="0"/>
              </a:spcAft>
              <a:buClr>
                <a:schemeClr val="dk1"/>
              </a:buClr>
              <a:buSzPts val="800"/>
              <a:buChar char="●"/>
            </a:pPr>
            <a:r>
              <a:rPr lang="ar" sz="800">
                <a:solidFill>
                  <a:schemeClr val="dk1"/>
                </a:solidFill>
              </a:rPr>
              <a:t>A- Laryngeal web B- laryngomalacia C- subglottic stenosis D- Bilateral vocal cords paralysis.</a:t>
            </a:r>
            <a:endParaRPr sz="800">
              <a:solidFill>
                <a:schemeClr val="dk1"/>
              </a:solidFill>
            </a:endParaRPr>
          </a:p>
          <a:p>
            <a:pPr indent="-279400" lvl="0" marL="457200" rtl="0" algn="l">
              <a:lnSpc>
                <a:spcPct val="115000"/>
              </a:lnSpc>
              <a:spcBef>
                <a:spcPts val="0"/>
              </a:spcBef>
              <a:spcAft>
                <a:spcPts val="0"/>
              </a:spcAft>
              <a:buClr>
                <a:srgbClr val="CCCCCC"/>
              </a:buClr>
              <a:buSzPts val="800"/>
              <a:buChar char="●"/>
            </a:pPr>
            <a:r>
              <a:rPr lang="ar" sz="800">
                <a:solidFill>
                  <a:srgbClr val="CCCCCC"/>
                </a:solidFill>
              </a:rPr>
              <a:t>Answer: A (not sure)</a:t>
            </a:r>
            <a:endParaRPr sz="800">
              <a:solidFill>
                <a:srgbClr val="CCCCCC"/>
              </a:solidFill>
            </a:endParaRPr>
          </a:p>
          <a:p>
            <a:pPr indent="-279400" lvl="0" marL="457200" rtl="0" algn="l">
              <a:lnSpc>
                <a:spcPct val="115000"/>
              </a:lnSpc>
              <a:spcBef>
                <a:spcPts val="0"/>
              </a:spcBef>
              <a:spcAft>
                <a:spcPts val="0"/>
              </a:spcAft>
              <a:buClr>
                <a:srgbClr val="CC9900"/>
              </a:buClr>
              <a:buSzPts val="800"/>
              <a:buChar char="●"/>
            </a:pPr>
            <a:r>
              <a:rPr lang="ar" sz="800">
                <a:solidFill>
                  <a:srgbClr val="CC9900"/>
                </a:solidFill>
              </a:rPr>
              <a:t>5-A young patient presented with sore throat for which he took antibiotics and it did not work. Examination showed temperature of 38.9c and swollen tonsillar lymph nodes. CBC showed lymphocytosis. What is the diagnosis?</a:t>
            </a:r>
            <a:endParaRPr sz="800">
              <a:solidFill>
                <a:srgbClr val="CC9900"/>
              </a:solidFill>
            </a:endParaRPr>
          </a:p>
          <a:p>
            <a:pPr indent="-279400" lvl="0" marL="457200" rtl="0" algn="l">
              <a:lnSpc>
                <a:spcPct val="115000"/>
              </a:lnSpc>
              <a:spcBef>
                <a:spcPts val="0"/>
              </a:spcBef>
              <a:spcAft>
                <a:spcPts val="0"/>
              </a:spcAft>
              <a:buSzPts val="800"/>
              <a:buChar char="●"/>
            </a:pPr>
            <a:r>
              <a:rPr lang="ar" sz="800">
                <a:solidFill>
                  <a:schemeClr val="dk1"/>
                </a:solidFill>
              </a:rPr>
              <a:t>A- Infectious mononucleosis B- Acute diphtheria C- Vincent’s angina D- Quinsy abscess</a:t>
            </a:r>
            <a:r>
              <a:rPr lang="ar" sz="800">
                <a:solidFill>
                  <a:srgbClr val="CCCCCC"/>
                </a:solidFill>
              </a:rPr>
              <a:t>Answer: A</a:t>
            </a:r>
            <a:endParaRPr sz="800">
              <a:solidFill>
                <a:srgbClr val="CCCCCC"/>
              </a:solidFill>
            </a:endParaRPr>
          </a:p>
          <a:p>
            <a:pPr indent="-279400" lvl="0" marL="457200" rtl="0" algn="l">
              <a:lnSpc>
                <a:spcPct val="115000"/>
              </a:lnSpc>
              <a:spcBef>
                <a:spcPts val="0"/>
              </a:spcBef>
              <a:spcAft>
                <a:spcPts val="0"/>
              </a:spcAft>
              <a:buClr>
                <a:srgbClr val="CC9900"/>
              </a:buClr>
              <a:buSzPts val="800"/>
              <a:buChar char="●"/>
            </a:pPr>
            <a:r>
              <a:rPr lang="ar" sz="800">
                <a:solidFill>
                  <a:srgbClr val="CC9900"/>
                </a:solidFill>
              </a:rPr>
              <a:t>6-A 28 y.o female complaining of right neck mass. Clinically euthyroid, on examination 4 cm right solid nodule, 3 cm left nodule. FNA shows follicular carcinoma, What is the recommended treatment?</a:t>
            </a:r>
            <a:endParaRPr sz="800">
              <a:solidFill>
                <a:srgbClr val="CC9900"/>
              </a:solidFill>
            </a:endParaRPr>
          </a:p>
          <a:p>
            <a:pPr indent="-279400" lvl="0" marL="457200" rtl="0" algn="l">
              <a:lnSpc>
                <a:spcPct val="115000"/>
              </a:lnSpc>
              <a:spcBef>
                <a:spcPts val="0"/>
              </a:spcBef>
              <a:spcAft>
                <a:spcPts val="0"/>
              </a:spcAft>
              <a:buClr>
                <a:schemeClr val="dk1"/>
              </a:buClr>
              <a:buSzPts val="800"/>
              <a:buChar char="●"/>
            </a:pPr>
            <a:r>
              <a:rPr lang="ar" sz="800">
                <a:solidFill>
                  <a:schemeClr val="dk1"/>
                </a:solidFill>
              </a:rPr>
              <a:t>A- thyroid replacement therapy B- thyroidectomy C- repeated aspiration</a:t>
            </a:r>
            <a:endParaRPr sz="800">
              <a:solidFill>
                <a:schemeClr val="dk1"/>
              </a:solidFill>
            </a:endParaRPr>
          </a:p>
          <a:p>
            <a:pPr indent="-279400" lvl="0" marL="457200" rtl="0" algn="l">
              <a:lnSpc>
                <a:spcPct val="115000"/>
              </a:lnSpc>
              <a:spcBef>
                <a:spcPts val="0"/>
              </a:spcBef>
              <a:spcAft>
                <a:spcPts val="0"/>
              </a:spcAft>
              <a:buClr>
                <a:srgbClr val="CCCCCC"/>
              </a:buClr>
              <a:buSzPts val="800"/>
              <a:buChar char="●"/>
            </a:pPr>
            <a:r>
              <a:rPr lang="ar" sz="800">
                <a:solidFill>
                  <a:srgbClr val="CCCCCC"/>
                </a:solidFill>
              </a:rPr>
              <a:t>Answer: B</a:t>
            </a:r>
            <a:endParaRPr sz="800">
              <a:solidFill>
                <a:srgbClr val="CCCCCC"/>
              </a:solidFill>
            </a:endParaRPr>
          </a:p>
          <a:p>
            <a:pPr indent="-279400" lvl="0" marL="457200" rtl="0" algn="l">
              <a:lnSpc>
                <a:spcPct val="115000"/>
              </a:lnSpc>
              <a:spcBef>
                <a:spcPts val="0"/>
              </a:spcBef>
              <a:spcAft>
                <a:spcPts val="0"/>
              </a:spcAft>
              <a:buClr>
                <a:srgbClr val="CC9900"/>
              </a:buClr>
              <a:buSzPts val="800"/>
              <a:buChar char="●"/>
            </a:pPr>
            <a:r>
              <a:rPr b="1" lang="ar" sz="800">
                <a:solidFill>
                  <a:srgbClr val="CC9900"/>
                </a:solidFill>
              </a:rPr>
              <a:t>SAQs</a:t>
            </a:r>
            <a:endParaRPr b="1" sz="800">
              <a:solidFill>
                <a:srgbClr val="CC9900"/>
              </a:solidFill>
            </a:endParaRPr>
          </a:p>
          <a:p>
            <a:pPr indent="-279400" lvl="0" marL="457200" rtl="0" algn="l">
              <a:lnSpc>
                <a:spcPct val="115000"/>
              </a:lnSpc>
              <a:spcBef>
                <a:spcPts val="0"/>
              </a:spcBef>
              <a:spcAft>
                <a:spcPts val="0"/>
              </a:spcAft>
              <a:buClr>
                <a:srgbClr val="CC9900"/>
              </a:buClr>
              <a:buSzPts val="800"/>
              <a:buChar char="●"/>
            </a:pPr>
            <a:r>
              <a:rPr lang="ar" sz="800">
                <a:solidFill>
                  <a:srgbClr val="CC9900"/>
                </a:solidFill>
              </a:rPr>
              <a:t>Case: picture of baby with skin rash "hemangioma" and history of stridor? Q1: what is the diagnosis? Q2: how would you investigate it?</a:t>
            </a:r>
            <a:endParaRPr sz="800">
              <a:solidFill>
                <a:srgbClr val="CC9900"/>
              </a:solidFill>
            </a:endParaRPr>
          </a:p>
          <a:p>
            <a:pPr indent="-279400" lvl="0" marL="457200" rtl="0" algn="l">
              <a:lnSpc>
                <a:spcPct val="115000"/>
              </a:lnSpc>
              <a:spcBef>
                <a:spcPts val="0"/>
              </a:spcBef>
              <a:spcAft>
                <a:spcPts val="0"/>
              </a:spcAft>
              <a:buClr>
                <a:srgbClr val="CC9900"/>
              </a:buClr>
              <a:buSzPts val="800"/>
              <a:buChar char="●"/>
            </a:pPr>
            <a:r>
              <a:rPr lang="ar" sz="800">
                <a:solidFill>
                  <a:srgbClr val="CC9900"/>
                </a:solidFill>
              </a:rPr>
              <a:t>Picture of tracheostomy tube: Q1: identify it? Q2: indications?</a:t>
            </a:r>
            <a:endParaRPr sz="800">
              <a:solidFill>
                <a:srgbClr val="CC9900"/>
              </a:solidFill>
            </a:endParaRPr>
          </a:p>
          <a:p>
            <a:pPr indent="-279400" lvl="0" marL="457200" rtl="0" algn="l">
              <a:lnSpc>
                <a:spcPct val="115000"/>
              </a:lnSpc>
              <a:spcBef>
                <a:spcPts val="0"/>
              </a:spcBef>
              <a:spcAft>
                <a:spcPts val="0"/>
              </a:spcAft>
              <a:buClr>
                <a:srgbClr val="CC9900"/>
              </a:buClr>
              <a:buSzPts val="800"/>
              <a:buChar char="●"/>
            </a:pPr>
            <a:r>
              <a:rPr lang="ar" sz="800">
                <a:solidFill>
                  <a:srgbClr val="CC9900"/>
                </a:solidFill>
              </a:rPr>
              <a:t>Foreign body (dysphagia, odynophagia) Q1: site in the pic? Q2: management?</a:t>
            </a:r>
            <a:endParaRPr sz="800">
              <a:solidFill>
                <a:srgbClr val="CC9900"/>
              </a:solidFill>
            </a:endParaRPr>
          </a:p>
          <a:p>
            <a:pPr indent="-279400" lvl="0" marL="457200" rtl="0" algn="l">
              <a:lnSpc>
                <a:spcPct val="115000"/>
              </a:lnSpc>
              <a:spcBef>
                <a:spcPts val="0"/>
              </a:spcBef>
              <a:spcAft>
                <a:spcPts val="0"/>
              </a:spcAft>
              <a:buClr>
                <a:srgbClr val="CC9900"/>
              </a:buClr>
              <a:buSzPts val="800"/>
              <a:buChar char="●"/>
            </a:pPr>
            <a:r>
              <a:rPr lang="ar" sz="800">
                <a:solidFill>
                  <a:srgbClr val="CC9900"/>
                </a:solidFill>
              </a:rPr>
              <a:t>Bilateral choanal atresia</a:t>
            </a:r>
            <a:endParaRPr sz="800">
              <a:solidFill>
                <a:srgbClr val="CC9900"/>
              </a:solidFill>
            </a:endParaRPr>
          </a:p>
          <a:p>
            <a:pPr indent="-279400" lvl="0" marL="457200" rtl="0" algn="l">
              <a:lnSpc>
                <a:spcPct val="115000"/>
              </a:lnSpc>
              <a:spcBef>
                <a:spcPts val="0"/>
              </a:spcBef>
              <a:spcAft>
                <a:spcPts val="0"/>
              </a:spcAft>
              <a:buClr>
                <a:srgbClr val="CC9900"/>
              </a:buClr>
              <a:buSzPts val="800"/>
              <a:buChar char="●"/>
            </a:pPr>
            <a:r>
              <a:rPr lang="ar" sz="800">
                <a:solidFill>
                  <a:srgbClr val="CC9900"/>
                </a:solidFill>
              </a:rPr>
              <a:t>Q1: diagnosis? Q2: management?</a:t>
            </a:r>
            <a:endParaRPr b="1" sz="800">
              <a:solidFill>
                <a:srgbClr val="999999"/>
              </a:solidFill>
              <a:highlight>
                <a:srgbClr val="DAEDF3"/>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p14"/>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66" name="Google Shape;66;p14"/>
          <p:cNvSpPr/>
          <p:nvPr/>
        </p:nvSpPr>
        <p:spPr>
          <a:xfrm>
            <a:off x="42750" y="86900"/>
            <a:ext cx="16956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FFFFFF"/>
                </a:solidFill>
                <a:latin typeface="Arvo"/>
                <a:ea typeface="Arvo"/>
                <a:cs typeface="Arvo"/>
                <a:sym typeface="Arvo"/>
              </a:rPr>
              <a:t>basic anatomy </a:t>
            </a:r>
            <a:endParaRPr sz="1600">
              <a:solidFill>
                <a:srgbClr val="FFFFFF"/>
              </a:solidFill>
              <a:latin typeface="Arvo"/>
              <a:ea typeface="Arvo"/>
              <a:cs typeface="Arvo"/>
              <a:sym typeface="Arvo"/>
            </a:endParaRPr>
          </a:p>
        </p:txBody>
      </p:sp>
      <p:sp>
        <p:nvSpPr>
          <p:cNvPr id="67" name="Google Shape;67;p14"/>
          <p:cNvSpPr txBox="1"/>
          <p:nvPr/>
        </p:nvSpPr>
        <p:spPr>
          <a:xfrm>
            <a:off x="42750" y="481400"/>
            <a:ext cx="4229400" cy="30297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228600" lvl="0" marL="457200" rtl="0" algn="l">
              <a:lnSpc>
                <a:spcPct val="115000"/>
              </a:lnSpc>
              <a:spcBef>
                <a:spcPts val="1200"/>
              </a:spcBef>
              <a:spcAft>
                <a:spcPts val="0"/>
              </a:spcAft>
              <a:buClr>
                <a:schemeClr val="dk1"/>
              </a:buClr>
              <a:buSzPts val="900"/>
              <a:buNone/>
            </a:pPr>
            <a:r>
              <a:rPr lang="ar" sz="1000">
                <a:solidFill>
                  <a:schemeClr val="dk1"/>
                </a:solidFill>
                <a:highlight>
                  <a:srgbClr val="FFFFFF"/>
                </a:highlight>
              </a:rPr>
              <a:t>-Position is higher at birth compared to adults. </a:t>
            </a:r>
            <a:r>
              <a:rPr lang="ar" sz="1000">
                <a:solidFill>
                  <a:srgbClr val="B7B7B7"/>
                </a:solidFill>
                <a:highlight>
                  <a:srgbClr val="FFFFFF"/>
                </a:highlight>
              </a:rPr>
              <a:t>what is the benefit? to suck “eat” and breath at the same time) </a:t>
            </a:r>
            <a:r>
              <a:rPr lang="ar" sz="1000">
                <a:solidFill>
                  <a:srgbClr val="6AA84F"/>
                </a:solidFill>
                <a:highlight>
                  <a:srgbClr val="FFFFFF"/>
                </a:highlight>
              </a:rPr>
              <a:t>(C1-C4)</a:t>
            </a:r>
            <a:endParaRPr sz="1000">
              <a:solidFill>
                <a:srgbClr val="6AA84F"/>
              </a:solidFill>
              <a:highlight>
                <a:srgbClr val="FFFFFF"/>
              </a:highlight>
            </a:endParaRPr>
          </a:p>
          <a:p>
            <a:pPr indent="-228600" lvl="0" marL="457200" rtl="0" algn="l">
              <a:lnSpc>
                <a:spcPct val="115000"/>
              </a:lnSpc>
              <a:spcBef>
                <a:spcPts val="0"/>
              </a:spcBef>
              <a:spcAft>
                <a:spcPts val="0"/>
              </a:spcAft>
              <a:buClr>
                <a:schemeClr val="dk1"/>
              </a:buClr>
              <a:buSzPts val="900"/>
              <a:buNone/>
            </a:pPr>
            <a:r>
              <a:rPr lang="ar" sz="1000">
                <a:solidFill>
                  <a:schemeClr val="dk1"/>
                </a:solidFill>
                <a:highlight>
                  <a:srgbClr val="FFFFFF"/>
                </a:highlight>
              </a:rPr>
              <a:t>- </a:t>
            </a:r>
            <a:r>
              <a:rPr lang="ar" sz="1000">
                <a:solidFill>
                  <a:srgbClr val="FF0000"/>
                </a:solidFill>
                <a:highlight>
                  <a:srgbClr val="FFFFFF"/>
                </a:highlight>
              </a:rPr>
              <a:t>Epiglottis lying at the nasopharynx behind the soft palate: makes the neonate an obligate nasal breather for 4-6 months .</a:t>
            </a:r>
            <a:r>
              <a:rPr lang="ar" sz="1000">
                <a:solidFill>
                  <a:srgbClr val="B7B7B7"/>
                </a:solidFill>
                <a:highlight>
                  <a:srgbClr val="FFFFFF"/>
                </a:highlight>
              </a:rPr>
              <a:t>any nasal pathology at this age will cause airway obstruction.</a:t>
            </a:r>
            <a:endParaRPr sz="1000">
              <a:solidFill>
                <a:srgbClr val="B7B7B7"/>
              </a:solidFill>
              <a:highlight>
                <a:srgbClr val="FFFFFF"/>
              </a:highlight>
            </a:endParaRPr>
          </a:p>
          <a:p>
            <a:pPr indent="-228600" lvl="0" marL="457200" rtl="0" algn="l">
              <a:lnSpc>
                <a:spcPct val="115000"/>
              </a:lnSpc>
              <a:spcBef>
                <a:spcPts val="0"/>
              </a:spcBef>
              <a:spcAft>
                <a:spcPts val="0"/>
              </a:spcAft>
              <a:buClr>
                <a:schemeClr val="dk1"/>
              </a:buClr>
              <a:buSzPts val="900"/>
              <a:buNone/>
            </a:pPr>
            <a:r>
              <a:rPr lang="ar" sz="1000">
                <a:solidFill>
                  <a:schemeClr val="dk1"/>
                </a:solidFill>
                <a:highlight>
                  <a:srgbClr val="FFFFFF"/>
                </a:highlight>
              </a:rPr>
              <a:t>- Cartilage &amp; soft tissue are softer</a:t>
            </a:r>
            <a:r>
              <a:rPr lang="ar" sz="1000">
                <a:solidFill>
                  <a:srgbClr val="999999"/>
                </a:solidFill>
                <a:highlight>
                  <a:srgbClr val="FFFFFF"/>
                </a:highlight>
              </a:rPr>
              <a:t>.</a:t>
            </a:r>
            <a:endParaRPr sz="1000">
              <a:solidFill>
                <a:srgbClr val="999999"/>
              </a:solidFill>
              <a:highlight>
                <a:srgbClr val="FFFFFF"/>
              </a:highlight>
            </a:endParaRPr>
          </a:p>
          <a:p>
            <a:pPr indent="-228600" lvl="0" marL="457200" rtl="0" algn="l">
              <a:lnSpc>
                <a:spcPct val="115000"/>
              </a:lnSpc>
              <a:spcBef>
                <a:spcPts val="0"/>
              </a:spcBef>
              <a:spcAft>
                <a:spcPts val="0"/>
              </a:spcAft>
              <a:buClr>
                <a:schemeClr val="dk1"/>
              </a:buClr>
              <a:buSzPts val="1100"/>
              <a:buNone/>
            </a:pPr>
            <a:r>
              <a:rPr lang="ar" sz="900">
                <a:solidFill>
                  <a:schemeClr val="dk1"/>
                </a:solidFill>
                <a:highlight>
                  <a:srgbClr val="FFFFFF"/>
                </a:highlight>
              </a:rPr>
              <a:t>- Soft tissue:</a:t>
            </a:r>
            <a:br>
              <a:rPr lang="ar" sz="900">
                <a:solidFill>
                  <a:schemeClr val="dk1"/>
                </a:solidFill>
                <a:highlight>
                  <a:srgbClr val="FFFFFF"/>
                </a:highlight>
              </a:rPr>
            </a:br>
            <a:r>
              <a:rPr lang="ar" sz="1000">
                <a:solidFill>
                  <a:schemeClr val="dk1"/>
                </a:solidFill>
                <a:highlight>
                  <a:srgbClr val="FFFFFF"/>
                </a:highlight>
              </a:rPr>
              <a:t>➔ less adherent to the underlying cartilage “mild trauma leads</a:t>
            </a:r>
            <a:br>
              <a:rPr lang="ar" sz="1000">
                <a:solidFill>
                  <a:schemeClr val="dk1"/>
                </a:solidFill>
                <a:highlight>
                  <a:srgbClr val="FFFFFF"/>
                </a:highlight>
              </a:rPr>
            </a:br>
            <a:r>
              <a:rPr lang="ar" sz="1000">
                <a:solidFill>
                  <a:schemeClr val="dk1"/>
                </a:solidFill>
                <a:highlight>
                  <a:srgbClr val="FFFFFF"/>
                </a:highlight>
              </a:rPr>
              <a:t>to large edema”</a:t>
            </a:r>
            <a:br>
              <a:rPr lang="ar" sz="1000">
                <a:solidFill>
                  <a:schemeClr val="dk1"/>
                </a:solidFill>
                <a:highlight>
                  <a:srgbClr val="FFFFFF"/>
                </a:highlight>
              </a:rPr>
            </a:br>
            <a:r>
              <a:rPr lang="ar" sz="1000">
                <a:solidFill>
                  <a:schemeClr val="dk1"/>
                </a:solidFill>
                <a:highlight>
                  <a:srgbClr val="FFFFFF"/>
                </a:highlight>
              </a:rPr>
              <a:t>➔ susceptible to collapse</a:t>
            </a:r>
            <a:br>
              <a:rPr lang="ar" sz="1000">
                <a:solidFill>
                  <a:schemeClr val="dk1"/>
                </a:solidFill>
                <a:highlight>
                  <a:srgbClr val="FFFFFF"/>
                </a:highlight>
              </a:rPr>
            </a:br>
            <a:r>
              <a:rPr lang="ar" sz="1000">
                <a:solidFill>
                  <a:schemeClr val="dk1"/>
                </a:solidFill>
                <a:highlight>
                  <a:srgbClr val="FFFFFF"/>
                </a:highlight>
              </a:rPr>
              <a:t>➔ less resistant to develop submucosal edema</a:t>
            </a:r>
            <a:endParaRPr sz="1000">
              <a:solidFill>
                <a:schemeClr val="dk1"/>
              </a:solidFill>
              <a:highlight>
                <a:srgbClr val="FFFFFF"/>
              </a:highlight>
            </a:endParaRPr>
          </a:p>
          <a:p>
            <a:pPr indent="-228600" lvl="0" marL="457200" rtl="0" algn="l">
              <a:lnSpc>
                <a:spcPct val="115000"/>
              </a:lnSpc>
              <a:spcBef>
                <a:spcPts val="0"/>
              </a:spcBef>
              <a:spcAft>
                <a:spcPts val="0"/>
              </a:spcAft>
              <a:buClr>
                <a:schemeClr val="dk1"/>
              </a:buClr>
              <a:buSzPts val="900"/>
              <a:buNone/>
            </a:pPr>
            <a:r>
              <a:rPr lang="ar" sz="1000">
                <a:solidFill>
                  <a:schemeClr val="dk1"/>
                </a:solidFill>
                <a:highlight>
                  <a:srgbClr val="FFFFFF"/>
                </a:highlight>
              </a:rPr>
              <a:t>- Omega shaped Epiglottis “curved”</a:t>
            </a:r>
            <a:endParaRPr sz="1000">
              <a:solidFill>
                <a:schemeClr val="dk1"/>
              </a:solidFill>
              <a:highlight>
                <a:srgbClr val="FFFFFF"/>
              </a:highlight>
            </a:endParaRPr>
          </a:p>
          <a:p>
            <a:pPr indent="-228600" lvl="0" marL="457200" rtl="0" algn="l">
              <a:lnSpc>
                <a:spcPct val="115000"/>
              </a:lnSpc>
              <a:spcBef>
                <a:spcPts val="0"/>
              </a:spcBef>
              <a:spcAft>
                <a:spcPts val="0"/>
              </a:spcAft>
              <a:buClr>
                <a:schemeClr val="dk1"/>
              </a:buClr>
              <a:buSzPts val="900"/>
              <a:buNone/>
            </a:pPr>
            <a:r>
              <a:rPr b="1" lang="ar" sz="1000">
                <a:solidFill>
                  <a:schemeClr val="dk1"/>
                </a:solidFill>
                <a:highlight>
                  <a:srgbClr val="FFFFFF"/>
                </a:highlight>
              </a:rPr>
              <a:t>- </a:t>
            </a:r>
            <a:r>
              <a:rPr b="1" lang="ar" sz="1000">
                <a:solidFill>
                  <a:srgbClr val="FF0000"/>
                </a:solidFill>
                <a:highlight>
                  <a:srgbClr val="FFFFFF"/>
                </a:highlight>
              </a:rPr>
              <a:t>Subglottis </a:t>
            </a:r>
            <a:r>
              <a:rPr lang="ar" sz="1000">
                <a:solidFill>
                  <a:srgbClr val="FF0000"/>
                </a:solidFill>
                <a:highlight>
                  <a:srgbClr val="FFFFFF"/>
                </a:highlight>
              </a:rPr>
              <a:t>is the narrowest part of AW in children and non-expandable.</a:t>
            </a:r>
            <a:endParaRPr b="1" sz="1000">
              <a:solidFill>
                <a:srgbClr val="FF0000"/>
              </a:solidFill>
              <a:highlight>
                <a:srgbClr val="FFFFFF"/>
              </a:highlight>
            </a:endParaRPr>
          </a:p>
          <a:p>
            <a:pPr indent="-228600" lvl="0" marL="457200" rtl="0" algn="l">
              <a:lnSpc>
                <a:spcPct val="115000"/>
              </a:lnSpc>
              <a:spcBef>
                <a:spcPts val="0"/>
              </a:spcBef>
              <a:spcAft>
                <a:spcPts val="0"/>
              </a:spcAft>
              <a:buClr>
                <a:schemeClr val="dk1"/>
              </a:buClr>
              <a:buSzPts val="900"/>
              <a:buNone/>
            </a:pPr>
            <a:r>
              <a:rPr b="1" lang="ar" sz="1000">
                <a:solidFill>
                  <a:schemeClr val="dk1"/>
                </a:solidFill>
                <a:highlight>
                  <a:srgbClr val="FFFFFF"/>
                </a:highlight>
              </a:rPr>
              <a:t>- </a:t>
            </a:r>
            <a:r>
              <a:rPr lang="ar" sz="1000">
                <a:solidFill>
                  <a:srgbClr val="FF0000"/>
                </a:solidFill>
                <a:highlight>
                  <a:srgbClr val="FFFFFF"/>
                </a:highlight>
              </a:rPr>
              <a:t>In adult’s </a:t>
            </a:r>
            <a:r>
              <a:rPr b="1" lang="ar" sz="1000">
                <a:solidFill>
                  <a:srgbClr val="FF0000"/>
                </a:solidFill>
                <a:highlight>
                  <a:srgbClr val="FFFFFF"/>
                </a:highlight>
              </a:rPr>
              <a:t>glottis </a:t>
            </a:r>
            <a:r>
              <a:rPr lang="ar" sz="1000">
                <a:solidFill>
                  <a:srgbClr val="FF0000"/>
                </a:solidFill>
                <a:highlight>
                  <a:srgbClr val="FFFFFF"/>
                </a:highlight>
              </a:rPr>
              <a:t>is the narrowest. </a:t>
            </a:r>
            <a:endParaRPr b="1" sz="1000">
              <a:solidFill>
                <a:srgbClr val="FF0000"/>
              </a:solidFill>
              <a:highlight>
                <a:srgbClr val="FFFFFF"/>
              </a:highlight>
            </a:endParaRPr>
          </a:p>
          <a:p>
            <a:pPr indent="-228600" lvl="0" marL="457200" rtl="0" algn="l">
              <a:lnSpc>
                <a:spcPct val="115000"/>
              </a:lnSpc>
              <a:spcBef>
                <a:spcPts val="0"/>
              </a:spcBef>
              <a:spcAft>
                <a:spcPts val="0"/>
              </a:spcAft>
              <a:buClr>
                <a:srgbClr val="FF0000"/>
              </a:buClr>
              <a:buSzPts val="1000"/>
              <a:buNone/>
            </a:pPr>
            <a:r>
              <a:t/>
            </a:r>
            <a:endParaRPr b="1" sz="1000">
              <a:solidFill>
                <a:srgbClr val="FF0000"/>
              </a:solidFill>
              <a:highlight>
                <a:srgbClr val="FFFFFF"/>
              </a:highlight>
            </a:endParaRPr>
          </a:p>
          <a:p>
            <a:pPr indent="0" lvl="0" marL="0" rtl="0" algn="l">
              <a:spcBef>
                <a:spcPts val="1200"/>
              </a:spcBef>
              <a:spcAft>
                <a:spcPts val="0"/>
              </a:spcAft>
              <a:buNone/>
            </a:pPr>
            <a:r>
              <a:t/>
            </a:r>
            <a:endParaRPr>
              <a:latin typeface="Times New Roman"/>
              <a:ea typeface="Times New Roman"/>
              <a:cs typeface="Times New Roman"/>
              <a:sym typeface="Times New Roman"/>
            </a:endParaRPr>
          </a:p>
        </p:txBody>
      </p:sp>
      <p:sp>
        <p:nvSpPr>
          <p:cNvPr id="68" name="Google Shape;68;p14"/>
          <p:cNvSpPr txBox="1"/>
          <p:nvPr/>
        </p:nvSpPr>
        <p:spPr>
          <a:xfrm>
            <a:off x="42750" y="306550"/>
            <a:ext cx="2232000" cy="42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ar" sz="1200">
                <a:solidFill>
                  <a:schemeClr val="dk1"/>
                </a:solidFill>
                <a:highlight>
                  <a:srgbClr val="FFFFFF"/>
                </a:highlight>
              </a:rPr>
              <a:t>Infant &amp; Pediatric Larynx</a:t>
            </a:r>
            <a:endParaRPr b="1" sz="1200">
              <a:solidFill>
                <a:schemeClr val="dk1"/>
              </a:solidFill>
              <a:highlight>
                <a:srgbClr val="FFFFFF"/>
              </a:highlight>
            </a:endParaRPr>
          </a:p>
          <a:p>
            <a:pPr indent="0" lvl="0" marL="0" rtl="0" algn="l">
              <a:spcBef>
                <a:spcPts val="1200"/>
              </a:spcBef>
              <a:spcAft>
                <a:spcPts val="0"/>
              </a:spcAft>
              <a:buNone/>
            </a:pPr>
            <a:r>
              <a:t/>
            </a:r>
            <a:endParaRPr b="1" sz="1000">
              <a:latin typeface="Times New Roman"/>
              <a:ea typeface="Times New Roman"/>
              <a:cs typeface="Times New Roman"/>
              <a:sym typeface="Times New Roman"/>
            </a:endParaRPr>
          </a:p>
        </p:txBody>
      </p:sp>
      <p:pic>
        <p:nvPicPr>
          <p:cNvPr id="69" name="Google Shape;69;p14"/>
          <p:cNvPicPr preferRelativeResize="0"/>
          <p:nvPr/>
        </p:nvPicPr>
        <p:blipFill>
          <a:blip r:embed="rId4">
            <a:alphaModFix/>
          </a:blip>
          <a:stretch>
            <a:fillRect/>
          </a:stretch>
        </p:blipFill>
        <p:spPr>
          <a:xfrm>
            <a:off x="3232726" y="0"/>
            <a:ext cx="1431650" cy="730450"/>
          </a:xfrm>
          <a:prstGeom prst="rect">
            <a:avLst/>
          </a:prstGeom>
          <a:noFill/>
          <a:ln>
            <a:noFill/>
          </a:ln>
        </p:spPr>
      </p:pic>
      <p:sp>
        <p:nvSpPr>
          <p:cNvPr id="70" name="Google Shape;70;p14"/>
          <p:cNvSpPr txBox="1"/>
          <p:nvPr/>
        </p:nvSpPr>
        <p:spPr>
          <a:xfrm>
            <a:off x="42750" y="3540125"/>
            <a:ext cx="4272300" cy="31215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ar" sz="1200">
                <a:solidFill>
                  <a:schemeClr val="dk1"/>
                </a:solidFill>
                <a:highlight>
                  <a:srgbClr val="FFFFFF"/>
                </a:highlight>
              </a:rPr>
              <a:t>trachea</a:t>
            </a:r>
            <a:r>
              <a:rPr lang="ar" sz="1000">
                <a:solidFill>
                  <a:schemeClr val="dk1"/>
                </a:solidFill>
                <a:highlight>
                  <a:srgbClr val="FFFFFF"/>
                </a:highlight>
              </a:rPr>
              <a:t>                                                                                          Consists of 16 to 20 incomplete cartilaginous rings </a:t>
            </a:r>
            <a:r>
              <a:rPr lang="ar" sz="1000">
                <a:solidFill>
                  <a:srgbClr val="38761D"/>
                </a:solidFill>
                <a:highlight>
                  <a:srgbClr val="FFFFFF"/>
                </a:highlight>
              </a:rPr>
              <a:t>(</a:t>
            </a:r>
            <a:r>
              <a:rPr lang="ar" sz="1000">
                <a:solidFill>
                  <a:srgbClr val="B7B7B7"/>
                </a:solidFill>
                <a:highlight>
                  <a:srgbClr val="FFFFFF"/>
                </a:highlight>
              </a:rPr>
              <a:t>cartilage from the front and muscles behind). “complete in pediatric</a:t>
            </a:r>
            <a:r>
              <a:rPr lang="ar" sz="1200">
                <a:solidFill>
                  <a:srgbClr val="B7B7B7"/>
                </a:solidFill>
                <a:highlight>
                  <a:srgbClr val="FFFFFF"/>
                </a:highlight>
              </a:rPr>
              <a:t>“</a:t>
            </a:r>
            <a:r>
              <a:rPr lang="ar" sz="1000">
                <a:solidFill>
                  <a:srgbClr val="B7B7B7"/>
                </a:solidFill>
                <a:highlight>
                  <a:srgbClr val="FFFFFF"/>
                </a:highlight>
              </a:rPr>
              <a:t> </a:t>
            </a:r>
            <a:r>
              <a:rPr lang="ar" sz="1000">
                <a:solidFill>
                  <a:srgbClr val="999999"/>
                </a:solidFill>
                <a:highlight>
                  <a:srgbClr val="FFFFFF"/>
                </a:highlight>
              </a:rPr>
              <a:t>                                    -</a:t>
            </a:r>
            <a:r>
              <a:rPr lang="ar" sz="1000">
                <a:solidFill>
                  <a:schemeClr val="dk1"/>
                </a:solidFill>
                <a:highlight>
                  <a:srgbClr val="FFFFFF"/>
                </a:highlight>
              </a:rPr>
              <a:t> The posterior wall is a membranous part </a:t>
            </a:r>
            <a:r>
              <a:rPr lang="ar" sz="1000">
                <a:solidFill>
                  <a:srgbClr val="6AA84F"/>
                </a:solidFill>
                <a:highlight>
                  <a:srgbClr val="FFFFFF"/>
                </a:highlight>
              </a:rPr>
              <a:t>.what is the value of it ? helps expanding in swallowing                                 </a:t>
            </a:r>
            <a:r>
              <a:rPr lang="ar" sz="1000">
                <a:solidFill>
                  <a:srgbClr val="999999"/>
                </a:solidFill>
                <a:highlight>
                  <a:srgbClr val="FFFFFF"/>
                </a:highlight>
              </a:rPr>
              <a:t>                                  </a:t>
            </a:r>
            <a:r>
              <a:rPr lang="ar" sz="1000">
                <a:solidFill>
                  <a:schemeClr val="dk1"/>
                </a:solidFill>
                <a:highlight>
                  <a:srgbClr val="FFFFFF"/>
                </a:highlight>
              </a:rPr>
              <a:t>-Length is approximately 11 cm. </a:t>
            </a:r>
            <a:r>
              <a:rPr lang="ar" sz="1000">
                <a:solidFill>
                  <a:srgbClr val="B7B7B7"/>
                </a:solidFill>
                <a:highlight>
                  <a:srgbClr val="FFFFFF"/>
                </a:highlight>
              </a:rPr>
              <a:t>in neonates it’s smaller around 4…</a:t>
            </a:r>
            <a:r>
              <a:rPr lang="ar" sz="1000">
                <a:solidFill>
                  <a:srgbClr val="38761D"/>
                </a:solidFill>
                <a:highlight>
                  <a:srgbClr val="FFFFFF"/>
                </a:highlight>
              </a:rPr>
              <a:t>  </a:t>
            </a:r>
            <a:r>
              <a:rPr lang="ar" sz="1000">
                <a:solidFill>
                  <a:schemeClr val="dk1"/>
                </a:solidFill>
                <a:highlight>
                  <a:srgbClr val="FFFFFF"/>
                </a:highlight>
              </a:rPr>
              <a:t> -Diameter 19 mm male 16 mm female.     </a:t>
            </a:r>
            <a:endParaRPr sz="1000">
              <a:solidFill>
                <a:schemeClr val="dk1"/>
              </a:solidFill>
              <a:highlight>
                <a:srgbClr val="FFFFFF"/>
              </a:highlight>
            </a:endParaRPr>
          </a:p>
          <a:p>
            <a:pPr indent="0" lvl="0" marL="0" rtl="0" algn="l">
              <a:lnSpc>
                <a:spcPct val="115000"/>
              </a:lnSpc>
              <a:spcBef>
                <a:spcPts val="1200"/>
              </a:spcBef>
              <a:spcAft>
                <a:spcPts val="0"/>
              </a:spcAft>
              <a:buNone/>
            </a:pPr>
            <a:r>
              <a:rPr lang="ar" sz="1000">
                <a:solidFill>
                  <a:schemeClr val="dk1"/>
                </a:solidFill>
                <a:highlight>
                  <a:srgbClr val="FFFFFF"/>
                </a:highlight>
              </a:rPr>
              <a:t> </a:t>
            </a:r>
            <a:r>
              <a:rPr lang="ar" sz="1000">
                <a:solidFill>
                  <a:srgbClr val="B7B7B7"/>
                </a:solidFill>
                <a:highlight>
                  <a:srgbClr val="FFFFFF"/>
                </a:highlight>
              </a:rPr>
              <a:t> - The trachea bifurcates at the carina into right and left main bronchus.</a:t>
            </a:r>
            <a:br>
              <a:rPr lang="ar" sz="1000">
                <a:solidFill>
                  <a:srgbClr val="38761D"/>
                </a:solidFill>
                <a:highlight>
                  <a:srgbClr val="FFFFFF"/>
                </a:highlight>
              </a:rPr>
            </a:br>
            <a:r>
              <a:rPr b="1" lang="ar" sz="1200">
                <a:solidFill>
                  <a:schemeClr val="dk1"/>
                </a:solidFill>
                <a:highlight>
                  <a:srgbClr val="FFFFFF"/>
                </a:highlight>
              </a:rPr>
              <a:t>Pediatric trachea:                                                       </a:t>
            </a:r>
            <a:r>
              <a:rPr lang="ar" sz="1000">
                <a:solidFill>
                  <a:schemeClr val="dk1"/>
                </a:solidFill>
                <a:highlight>
                  <a:srgbClr val="FFFFFF"/>
                </a:highlight>
              </a:rPr>
              <a:t>Diameter: </a:t>
            </a:r>
            <a:r>
              <a:rPr b="1" lang="ar" sz="1000">
                <a:solidFill>
                  <a:schemeClr val="dk1"/>
                </a:solidFill>
                <a:highlight>
                  <a:srgbClr val="FFFFFF"/>
                </a:highlight>
              </a:rPr>
              <a:t>At Birth</a:t>
            </a:r>
            <a:r>
              <a:rPr lang="ar" sz="1000">
                <a:solidFill>
                  <a:schemeClr val="dk1"/>
                </a:solidFill>
                <a:highlight>
                  <a:srgbClr val="FFFFFF"/>
                </a:highlight>
              </a:rPr>
              <a:t>:6 mm, </a:t>
            </a:r>
            <a:r>
              <a:rPr b="1" lang="ar" sz="1000">
                <a:solidFill>
                  <a:schemeClr val="dk1"/>
                </a:solidFill>
                <a:highlight>
                  <a:srgbClr val="FFFFFF"/>
                </a:highlight>
              </a:rPr>
              <a:t>6 months</a:t>
            </a:r>
            <a:r>
              <a:rPr lang="ar" sz="1000">
                <a:solidFill>
                  <a:schemeClr val="dk1"/>
                </a:solidFill>
                <a:highlight>
                  <a:srgbClr val="FFFFFF"/>
                </a:highlight>
              </a:rPr>
              <a:t>:7.2 mm, </a:t>
            </a:r>
            <a:r>
              <a:rPr b="1" lang="ar" sz="1000">
                <a:solidFill>
                  <a:schemeClr val="dk1"/>
                </a:solidFill>
                <a:highlight>
                  <a:srgbClr val="FFFFFF"/>
                </a:highlight>
              </a:rPr>
              <a:t>1 year</a:t>
            </a:r>
            <a:r>
              <a:rPr lang="ar" sz="1000">
                <a:solidFill>
                  <a:schemeClr val="dk1"/>
                </a:solidFill>
                <a:highlight>
                  <a:srgbClr val="FFFFFF"/>
                </a:highlight>
              </a:rPr>
              <a:t>: 7.8 mm, </a:t>
            </a:r>
            <a:r>
              <a:rPr b="1" lang="ar" sz="1000">
                <a:solidFill>
                  <a:schemeClr val="dk1"/>
                </a:solidFill>
                <a:highlight>
                  <a:srgbClr val="FFFFFF"/>
                </a:highlight>
              </a:rPr>
              <a:t>4 years</a:t>
            </a:r>
            <a:r>
              <a:rPr lang="ar" sz="1000">
                <a:solidFill>
                  <a:schemeClr val="dk1"/>
                </a:solidFill>
                <a:highlight>
                  <a:srgbClr val="FFFFFF"/>
                </a:highlight>
              </a:rPr>
              <a:t>: 11 mm.- </a:t>
            </a:r>
            <a:r>
              <a:rPr lang="ar" sz="1000">
                <a:solidFill>
                  <a:srgbClr val="B7B7B7"/>
                </a:solidFill>
                <a:highlight>
                  <a:srgbClr val="FFFFFF"/>
                </a:highlight>
              </a:rPr>
              <a:t> </a:t>
            </a:r>
            <a:r>
              <a:rPr lang="ar" sz="1000">
                <a:solidFill>
                  <a:srgbClr val="B7B7B7"/>
                </a:solidFill>
                <a:highlight>
                  <a:srgbClr val="FFFFFF"/>
                </a:highlight>
              </a:rPr>
              <a:t> You </a:t>
            </a:r>
            <a:r>
              <a:rPr lang="ar" sz="1000">
                <a:solidFill>
                  <a:srgbClr val="B7B7B7"/>
                </a:solidFill>
                <a:highlight>
                  <a:srgbClr val="FFFFFF"/>
                </a:highlight>
              </a:rPr>
              <a:t>just need to understand that you need a smaller endotracheal tube in children</a:t>
            </a:r>
            <a:br>
              <a:rPr lang="ar" sz="1000">
                <a:solidFill>
                  <a:srgbClr val="B7B7B7"/>
                </a:solidFill>
                <a:highlight>
                  <a:srgbClr val="FFFFFF"/>
                </a:highlight>
              </a:rPr>
            </a:br>
            <a:r>
              <a:rPr lang="ar" sz="1000">
                <a:solidFill>
                  <a:srgbClr val="B7B7B7"/>
                </a:solidFill>
                <a:highlight>
                  <a:srgbClr val="FFFFFF"/>
                </a:highlight>
              </a:rPr>
              <a:t>undergoing GA </a:t>
            </a:r>
            <a:r>
              <a:rPr b="1" lang="ar" sz="1000">
                <a:solidFill>
                  <a:srgbClr val="B7B7B7"/>
                </a:solidFill>
                <a:highlight>
                  <a:srgbClr val="FFFFFF"/>
                </a:highlight>
              </a:rPr>
              <a:t>according to their age</a:t>
            </a:r>
            <a:r>
              <a:rPr lang="ar" sz="1000">
                <a:solidFill>
                  <a:srgbClr val="B7B7B7"/>
                </a:solidFill>
                <a:highlight>
                  <a:srgbClr val="FFFFFF"/>
                </a:highlight>
              </a:rPr>
              <a:t>(neonates: size 3 / 6 month: size 3 1⁄2 / 1 year: size 4) and there is a general equation that wil help i choosing the size : (age+16)/4</a:t>
            </a:r>
            <a:endParaRPr sz="1000">
              <a:solidFill>
                <a:srgbClr val="B7B7B7"/>
              </a:solidFill>
              <a:highlight>
                <a:srgbClr val="FFFFFF"/>
              </a:highlight>
            </a:endParaRPr>
          </a:p>
          <a:p>
            <a:pPr indent="0" lvl="0" marL="0" rtl="0" algn="l">
              <a:spcBef>
                <a:spcPts val="1200"/>
              </a:spcBef>
              <a:spcAft>
                <a:spcPts val="0"/>
              </a:spcAft>
              <a:buNone/>
            </a:pPr>
            <a:r>
              <a:t/>
            </a:r>
            <a:endParaRPr sz="800">
              <a:solidFill>
                <a:schemeClr val="dk1"/>
              </a:solidFill>
              <a:highlight>
                <a:srgbClr val="FFFFFF"/>
              </a:highlight>
            </a:endParaRPr>
          </a:p>
        </p:txBody>
      </p:sp>
      <p:pic>
        <p:nvPicPr>
          <p:cNvPr id="71" name="Google Shape;71;p14"/>
          <p:cNvPicPr preferRelativeResize="0"/>
          <p:nvPr/>
        </p:nvPicPr>
        <p:blipFill>
          <a:blip r:embed="rId5">
            <a:alphaModFix/>
          </a:blip>
          <a:stretch>
            <a:fillRect/>
          </a:stretch>
        </p:blipFill>
        <p:spPr>
          <a:xfrm>
            <a:off x="3701400" y="3425162"/>
            <a:ext cx="962976" cy="541676"/>
          </a:xfrm>
          <a:prstGeom prst="rect">
            <a:avLst/>
          </a:prstGeom>
          <a:noFill/>
          <a:ln>
            <a:noFill/>
          </a:ln>
        </p:spPr>
      </p:pic>
      <p:pic>
        <p:nvPicPr>
          <p:cNvPr id="72" name="Google Shape;72;p14"/>
          <p:cNvPicPr preferRelativeResize="0"/>
          <p:nvPr/>
        </p:nvPicPr>
        <p:blipFill>
          <a:blip r:embed="rId6">
            <a:alphaModFix/>
          </a:blip>
          <a:stretch>
            <a:fillRect/>
          </a:stretch>
        </p:blipFill>
        <p:spPr>
          <a:xfrm>
            <a:off x="1886325" y="6442675"/>
            <a:ext cx="1371095" cy="730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 name="Shape 76"/>
        <p:cNvGrpSpPr/>
        <p:nvPr/>
      </p:nvGrpSpPr>
      <p:grpSpPr>
        <a:xfrm>
          <a:off x="0" y="0"/>
          <a:ext cx="0" cy="0"/>
          <a:chOff x="0" y="0"/>
          <a:chExt cx="0" cy="0"/>
        </a:xfrm>
      </p:grpSpPr>
      <p:sp>
        <p:nvSpPr>
          <p:cNvPr id="77" name="Google Shape;77;p15"/>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78" name="Google Shape;78;p15"/>
          <p:cNvSpPr/>
          <p:nvPr/>
        </p:nvSpPr>
        <p:spPr>
          <a:xfrm>
            <a:off x="0" y="0"/>
            <a:ext cx="18306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300">
                <a:solidFill>
                  <a:srgbClr val="FFFFFF"/>
                </a:solidFill>
                <a:latin typeface="Arvo"/>
                <a:ea typeface="Arvo"/>
                <a:cs typeface="Arvo"/>
                <a:sym typeface="Arvo"/>
              </a:rPr>
              <a:t>Airway obstruction  </a:t>
            </a:r>
            <a:endParaRPr sz="1300">
              <a:solidFill>
                <a:srgbClr val="FFFFFF"/>
              </a:solidFill>
              <a:latin typeface="Arvo"/>
              <a:ea typeface="Arvo"/>
              <a:cs typeface="Arvo"/>
              <a:sym typeface="Arvo"/>
            </a:endParaRPr>
          </a:p>
        </p:txBody>
      </p:sp>
      <p:sp>
        <p:nvSpPr>
          <p:cNvPr id="79" name="Google Shape;79;p15"/>
          <p:cNvSpPr txBox="1"/>
          <p:nvPr/>
        </p:nvSpPr>
        <p:spPr>
          <a:xfrm>
            <a:off x="69900" y="174175"/>
            <a:ext cx="4308600" cy="69351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ar" sz="1100">
                <a:solidFill>
                  <a:schemeClr val="dk1"/>
                </a:solidFill>
                <a:highlight>
                  <a:srgbClr val="FFFFFF"/>
                </a:highlight>
              </a:rPr>
              <a:t>Signs &amp; Symptoms of (Upper Airway Obstruction): </a:t>
            </a:r>
            <a:br>
              <a:rPr b="1" lang="ar">
                <a:solidFill>
                  <a:schemeClr val="dk1"/>
                </a:solidFill>
                <a:highlight>
                  <a:srgbClr val="FFFFFF"/>
                </a:highlight>
              </a:rPr>
            </a:br>
            <a:r>
              <a:rPr lang="ar" sz="900">
                <a:solidFill>
                  <a:srgbClr val="38761D"/>
                </a:solidFill>
                <a:highlight>
                  <a:srgbClr val="FFFFFF"/>
                </a:highlight>
              </a:rPr>
              <a:t>Upper airway extends from the nares and lip to the subglottic area.                      </a:t>
            </a:r>
            <a:r>
              <a:rPr lang="ar" sz="900">
                <a:solidFill>
                  <a:schemeClr val="dk1"/>
                </a:solidFill>
                <a:highlight>
                  <a:srgbClr val="FFFFFF"/>
                </a:highlight>
              </a:rPr>
              <a:t>1. Stridor                                                                                                                  2. Flaring of the nasal alae                                                                                     3. Retraction of the neck, intercostal and abdominal muscles                                                                        4. Dyspnea                                                                                                              5. Tachypne</a:t>
            </a:r>
            <a:r>
              <a:rPr lang="ar" sz="700">
                <a:solidFill>
                  <a:schemeClr val="dk1"/>
                </a:solidFill>
                <a:highlight>
                  <a:srgbClr val="FFFFFF"/>
                </a:highlight>
              </a:rPr>
              <a:t> </a:t>
            </a:r>
            <a:r>
              <a:rPr lang="ar" sz="900">
                <a:solidFill>
                  <a:schemeClr val="dk1"/>
                </a:solidFill>
                <a:highlight>
                  <a:srgbClr val="FFFFFF"/>
                </a:highlight>
              </a:rPr>
              <a:t>                                                                                                           6. Restlessness </a:t>
            </a:r>
            <a:r>
              <a:rPr lang="ar" sz="900">
                <a:solidFill>
                  <a:srgbClr val="38761D"/>
                </a:solidFill>
                <a:highlight>
                  <a:srgbClr val="FFFFFF"/>
                </a:highlight>
              </a:rPr>
              <a:t>(they are fighting to get air so you have to do something)                                                                                                </a:t>
            </a:r>
            <a:r>
              <a:rPr lang="ar" sz="900">
                <a:solidFill>
                  <a:srgbClr val="FF0000"/>
                </a:solidFill>
                <a:highlight>
                  <a:srgbClr val="FFFFFF"/>
                </a:highlight>
              </a:rPr>
              <a:t>7. Cyanosis easily detected in children </a:t>
            </a:r>
            <a:r>
              <a:rPr b="1" lang="ar" sz="900">
                <a:solidFill>
                  <a:srgbClr val="FF0000"/>
                </a:solidFill>
                <a:highlight>
                  <a:srgbClr val="FFFFFF"/>
                </a:highlight>
              </a:rPr>
              <a:t>perioral </a:t>
            </a:r>
            <a:r>
              <a:rPr lang="ar" sz="900">
                <a:solidFill>
                  <a:srgbClr val="FF0000"/>
                </a:solidFill>
                <a:highlight>
                  <a:srgbClr val="FFFFFF"/>
                </a:highlight>
              </a:rPr>
              <a:t>or finger tips                                                                       8. Subcutaneous emphysema “Escaped air from the lumen of the airway” </a:t>
            </a:r>
            <a:r>
              <a:rPr lang="ar" sz="900">
                <a:solidFill>
                  <a:srgbClr val="6AA84F"/>
                </a:solidFill>
                <a:highlight>
                  <a:srgbClr val="FFFFFF"/>
                </a:highlight>
              </a:rPr>
              <a:t>there is a break in the continouty of airway ,there will be crackling under skin </a:t>
            </a:r>
            <a:endParaRPr sz="900">
              <a:solidFill>
                <a:srgbClr val="6AA84F"/>
              </a:solidFill>
              <a:highlight>
                <a:srgbClr val="FFFFFF"/>
              </a:highlight>
            </a:endParaRPr>
          </a:p>
          <a:p>
            <a:pPr indent="0" lvl="0" marL="0" rtl="0" algn="l">
              <a:spcBef>
                <a:spcPts val="1200"/>
              </a:spcBef>
              <a:spcAft>
                <a:spcPts val="0"/>
              </a:spcAft>
              <a:buNone/>
            </a:pPr>
            <a:r>
              <a:rPr lang="ar" sz="1000">
                <a:solidFill>
                  <a:schemeClr val="dk1"/>
                </a:solidFill>
                <a:highlight>
                  <a:srgbClr val="FFFFFF"/>
                </a:highlight>
              </a:rPr>
              <a:t>   </a:t>
            </a:r>
            <a:endParaRPr sz="1000">
              <a:solidFill>
                <a:schemeClr val="dk1"/>
              </a:solidFill>
              <a:highlight>
                <a:srgbClr val="FFFFFF"/>
              </a:highlight>
            </a:endParaRPr>
          </a:p>
        </p:txBody>
      </p:sp>
      <p:sp>
        <p:nvSpPr>
          <p:cNvPr id="80" name="Google Shape;80;p15"/>
          <p:cNvSpPr txBox="1"/>
          <p:nvPr/>
        </p:nvSpPr>
        <p:spPr>
          <a:xfrm>
            <a:off x="69900" y="1971175"/>
            <a:ext cx="4124100" cy="3341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b="1" lang="ar" sz="900">
                <a:highlight>
                  <a:srgbClr val="FFFFFF"/>
                </a:highlight>
              </a:rPr>
              <a:t>What is Stridor? </a:t>
            </a:r>
            <a:r>
              <a:rPr lang="ar" sz="900">
                <a:solidFill>
                  <a:srgbClr val="FF0000"/>
                </a:solidFill>
                <a:highlight>
                  <a:srgbClr val="FFFFFF"/>
                </a:highlight>
              </a:rPr>
              <a:t>We always ask about the difference between stridor and stertor ”اللي یجي مع nasal obstruction “                                                                     </a:t>
            </a:r>
            <a:r>
              <a:rPr lang="ar" sz="900">
                <a:highlight>
                  <a:srgbClr val="FFFFFF"/>
                </a:highlight>
              </a:rPr>
              <a:t>- Stridor is </a:t>
            </a:r>
            <a:r>
              <a:rPr b="1" lang="ar" sz="900">
                <a:highlight>
                  <a:srgbClr val="FFFFFF"/>
                </a:highlight>
              </a:rPr>
              <a:t>harsh high-pitched </a:t>
            </a:r>
            <a:r>
              <a:rPr lang="ar" sz="900">
                <a:highlight>
                  <a:srgbClr val="FFFFFF"/>
                </a:highlight>
              </a:rPr>
              <a:t>musical sound produced by turbulence of air flow through a </a:t>
            </a:r>
            <a:r>
              <a:rPr b="1" lang="ar" sz="900">
                <a:highlight>
                  <a:srgbClr val="FFFFFF"/>
                </a:highlight>
              </a:rPr>
              <a:t>partial </a:t>
            </a:r>
            <a:r>
              <a:rPr b="1" lang="ar" sz="900">
                <a:highlight>
                  <a:srgbClr val="FFFFFF"/>
                </a:highlight>
              </a:rPr>
              <a:t>obstruction of</a:t>
            </a:r>
            <a:r>
              <a:rPr lang="ar" sz="900">
                <a:highlight>
                  <a:srgbClr val="FFFFFF"/>
                </a:highlight>
              </a:rPr>
              <a:t> the airway (AW).                                                                                                       </a:t>
            </a:r>
            <a:r>
              <a:rPr lang="ar" sz="900">
                <a:solidFill>
                  <a:schemeClr val="dk1"/>
                </a:solidFill>
                <a:highlight>
                  <a:srgbClr val="FFFFFF"/>
                </a:highlight>
              </a:rPr>
              <a:t>-  Audible sound produce during breathing due to air-flow change within the larynx.                                                                                                                  -  It’s very important because it indicate pathological narrowing and possibly AWO (airway obstruction).                                                                                  -  It indicates pathologic narrowing of airway, potential respiratory obstruction , even death.                                                                                                           -  </a:t>
            </a:r>
            <a:r>
              <a:rPr lang="ar" sz="900">
                <a:solidFill>
                  <a:srgbClr val="FF0000"/>
                </a:solidFill>
                <a:highlight>
                  <a:srgbClr val="FFFFFF"/>
                </a:highlight>
              </a:rPr>
              <a:t>The most common cause of stridor in pediatrics is </a:t>
            </a:r>
            <a:r>
              <a:rPr b="1" lang="ar" sz="900">
                <a:solidFill>
                  <a:srgbClr val="FF0000"/>
                </a:solidFill>
                <a:highlight>
                  <a:srgbClr val="FFFFFF"/>
                </a:highlight>
              </a:rPr>
              <a:t>Laryngomalacia</a:t>
            </a:r>
            <a:endParaRPr b="1" sz="900">
              <a:solidFill>
                <a:srgbClr val="FF0000"/>
              </a:solidFill>
              <a:highlight>
                <a:srgbClr val="FFFFFF"/>
              </a:highlight>
            </a:endParaRPr>
          </a:p>
          <a:p>
            <a:pPr indent="0" lvl="0" marL="0" rtl="0" algn="l">
              <a:lnSpc>
                <a:spcPct val="115000"/>
              </a:lnSpc>
              <a:spcBef>
                <a:spcPts val="1200"/>
              </a:spcBef>
              <a:spcAft>
                <a:spcPts val="0"/>
              </a:spcAft>
              <a:buNone/>
            </a:pPr>
            <a:r>
              <a:t/>
            </a:r>
            <a:endParaRPr b="1" sz="900">
              <a:solidFill>
                <a:srgbClr val="FF0000"/>
              </a:solidFill>
              <a:highlight>
                <a:srgbClr val="FFFFFF"/>
              </a:highlight>
            </a:endParaRPr>
          </a:p>
          <a:p>
            <a:pPr indent="0" lvl="0" marL="0" rtl="0" algn="l">
              <a:lnSpc>
                <a:spcPct val="115000"/>
              </a:lnSpc>
              <a:spcBef>
                <a:spcPts val="1200"/>
              </a:spcBef>
              <a:spcAft>
                <a:spcPts val="0"/>
              </a:spcAft>
              <a:buNone/>
            </a:pPr>
            <a:r>
              <a:t/>
            </a:r>
            <a:endParaRPr sz="900">
              <a:highlight>
                <a:srgbClr val="FFFFFF"/>
              </a:highlight>
            </a:endParaRPr>
          </a:p>
          <a:p>
            <a:pPr indent="0" lvl="0" marL="0" rtl="0" algn="l">
              <a:lnSpc>
                <a:spcPct val="115000"/>
              </a:lnSpc>
              <a:spcBef>
                <a:spcPts val="1200"/>
              </a:spcBef>
              <a:spcAft>
                <a:spcPts val="1200"/>
              </a:spcAft>
              <a:buNone/>
            </a:pPr>
            <a:r>
              <a:t/>
            </a:r>
            <a:endParaRPr sz="900">
              <a:highlight>
                <a:srgbClr val="FFFFFF"/>
              </a:highlight>
            </a:endParaRPr>
          </a:p>
        </p:txBody>
      </p:sp>
      <p:sp>
        <p:nvSpPr>
          <p:cNvPr id="81" name="Google Shape;81;p15"/>
          <p:cNvSpPr txBox="1"/>
          <p:nvPr/>
        </p:nvSpPr>
        <p:spPr>
          <a:xfrm>
            <a:off x="69900" y="3842150"/>
            <a:ext cx="4124100" cy="324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ar" sz="900">
                <a:solidFill>
                  <a:srgbClr val="999999"/>
                </a:solidFill>
                <a:highlight>
                  <a:srgbClr val="FFFFFF"/>
                </a:highlight>
              </a:rPr>
              <a:t> </a:t>
            </a:r>
            <a:r>
              <a:rPr b="1" lang="ar" sz="900">
                <a:solidFill>
                  <a:srgbClr val="999999"/>
                </a:solidFill>
                <a:highlight>
                  <a:srgbClr val="FFFFFF"/>
                </a:highlight>
              </a:rPr>
              <a:t>Types of stridor? (from 435)</a:t>
            </a:r>
            <a:r>
              <a:rPr lang="ar" sz="900">
                <a:solidFill>
                  <a:srgbClr val="38761D"/>
                </a:solidFill>
                <a:highlight>
                  <a:srgbClr val="FFFFFF"/>
                </a:highlight>
              </a:rPr>
              <a:t>(we need to know if </a:t>
            </a:r>
            <a:r>
              <a:rPr lang="ar" sz="900">
                <a:solidFill>
                  <a:srgbClr val="FF0000"/>
                </a:solidFill>
                <a:highlight>
                  <a:srgbClr val="FFFFFF"/>
                </a:highlight>
              </a:rPr>
              <a:t>inspiratory or expiratory </a:t>
            </a:r>
            <a:r>
              <a:rPr lang="ar" sz="900">
                <a:solidFill>
                  <a:srgbClr val="38761D"/>
                </a:solidFill>
                <a:highlight>
                  <a:srgbClr val="FFFFFF"/>
                </a:highlight>
              </a:rPr>
              <a:t>→ tells you location of pathology                                                                                                  </a:t>
            </a:r>
            <a:r>
              <a:rPr b="1" lang="ar" sz="900">
                <a:solidFill>
                  <a:schemeClr val="dk1"/>
                </a:solidFill>
                <a:highlight>
                  <a:srgbClr val="FFFFFF"/>
                </a:highlight>
              </a:rPr>
              <a:t>-  </a:t>
            </a:r>
            <a:r>
              <a:rPr b="1" lang="ar" sz="900">
                <a:solidFill>
                  <a:srgbClr val="38761D"/>
                </a:solidFill>
                <a:highlight>
                  <a:srgbClr val="FFFFFF"/>
                </a:highlight>
              </a:rPr>
              <a:t>Inspiratory (extrathoracic) </a:t>
            </a:r>
            <a:r>
              <a:rPr b="1" lang="ar" sz="900">
                <a:solidFill>
                  <a:srgbClr val="999999"/>
                </a:solidFill>
                <a:highlight>
                  <a:srgbClr val="FFFFFF"/>
                </a:highlight>
              </a:rPr>
              <a:t>stridor: </a:t>
            </a:r>
            <a:r>
              <a:rPr lang="ar" sz="900">
                <a:solidFill>
                  <a:srgbClr val="999999"/>
                </a:solidFill>
                <a:highlight>
                  <a:srgbClr val="FFFFFF"/>
                </a:highlight>
              </a:rPr>
              <a:t>the obstruction is supraglottic, (glottis the area between the two vocal cords) </a:t>
            </a:r>
            <a:r>
              <a:rPr lang="ar" sz="900">
                <a:solidFill>
                  <a:srgbClr val="38761D"/>
                </a:solidFill>
                <a:highlight>
                  <a:srgbClr val="FFFFFF"/>
                </a:highlight>
              </a:rPr>
              <a:t>e.g: Laryngomalacia the vocal cords and above (supraglottic).                                                                                                                 </a:t>
            </a:r>
            <a:r>
              <a:rPr b="1" lang="ar" sz="900">
                <a:solidFill>
                  <a:srgbClr val="999999"/>
                </a:solidFill>
                <a:highlight>
                  <a:srgbClr val="FFFFFF"/>
                </a:highlight>
              </a:rPr>
              <a:t>-  </a:t>
            </a:r>
            <a:r>
              <a:rPr b="1" lang="ar" sz="900">
                <a:solidFill>
                  <a:srgbClr val="38761D"/>
                </a:solidFill>
                <a:highlight>
                  <a:srgbClr val="FFFFFF"/>
                </a:highlight>
              </a:rPr>
              <a:t>Expiratory (intrathoracic) </a:t>
            </a:r>
            <a:r>
              <a:rPr b="1" lang="ar" sz="900">
                <a:solidFill>
                  <a:srgbClr val="999999"/>
                </a:solidFill>
                <a:highlight>
                  <a:srgbClr val="FFFFFF"/>
                </a:highlight>
              </a:rPr>
              <a:t>stridor: </a:t>
            </a:r>
            <a:r>
              <a:rPr lang="ar" sz="900">
                <a:solidFill>
                  <a:srgbClr val="999999"/>
                </a:solidFill>
                <a:highlight>
                  <a:srgbClr val="FFFFFF"/>
                </a:highlight>
              </a:rPr>
              <a:t>the obstruction is in the trachea (lower) (in the intrathoracictrachea)                                                                                                         </a:t>
            </a:r>
            <a:r>
              <a:rPr b="1" lang="ar" sz="900">
                <a:solidFill>
                  <a:schemeClr val="dk1"/>
                </a:solidFill>
                <a:highlight>
                  <a:srgbClr val="FFFFFF"/>
                </a:highlight>
              </a:rPr>
              <a:t>-  </a:t>
            </a:r>
            <a:r>
              <a:rPr b="1" lang="ar" sz="900">
                <a:solidFill>
                  <a:srgbClr val="38761D"/>
                </a:solidFill>
                <a:highlight>
                  <a:srgbClr val="FFFFFF"/>
                </a:highlight>
              </a:rPr>
              <a:t>Biphasic (fixed in middle of trachea) </a:t>
            </a:r>
            <a:r>
              <a:rPr b="1" lang="ar" sz="900">
                <a:solidFill>
                  <a:srgbClr val="999999"/>
                </a:solidFill>
                <a:highlight>
                  <a:srgbClr val="FFFFFF"/>
                </a:highlight>
              </a:rPr>
              <a:t>stridor: </a:t>
            </a:r>
            <a:r>
              <a:rPr lang="ar" sz="900">
                <a:solidFill>
                  <a:srgbClr val="999999"/>
                </a:solidFill>
                <a:highlight>
                  <a:srgbClr val="FFFFFF"/>
                </a:highlight>
              </a:rPr>
              <a:t>the obstruction is between the two areas: </a:t>
            </a:r>
            <a:r>
              <a:rPr b="1" lang="ar" sz="900">
                <a:solidFill>
                  <a:srgbClr val="999999"/>
                </a:solidFill>
                <a:highlight>
                  <a:srgbClr val="FFFFFF"/>
                </a:highlight>
              </a:rPr>
              <a:t>subglottic obstruction </a:t>
            </a:r>
            <a:r>
              <a:rPr lang="ar" sz="900">
                <a:solidFill>
                  <a:srgbClr val="999999"/>
                </a:solidFill>
                <a:highlight>
                  <a:srgbClr val="FFFFFF"/>
                </a:highlight>
              </a:rPr>
              <a:t>(below the vocal cord or upper trachea)</a:t>
            </a:r>
            <a:r>
              <a:rPr lang="ar" sz="900">
                <a:solidFill>
                  <a:srgbClr val="FF0000"/>
                </a:solidFill>
                <a:highlight>
                  <a:srgbClr val="FFFFFF"/>
                </a:highlight>
              </a:rPr>
              <a:t>the most dangerous</a:t>
            </a:r>
            <a:r>
              <a:rPr lang="ar" sz="900">
                <a:solidFill>
                  <a:srgbClr val="38761D"/>
                </a:solidFill>
                <a:highlight>
                  <a:srgbClr val="FFFFFF"/>
                </a:highlight>
              </a:rPr>
              <a:t>                                                                                                                 </a:t>
            </a:r>
            <a:r>
              <a:rPr b="1" lang="ar" sz="900">
                <a:solidFill>
                  <a:schemeClr val="dk1"/>
                </a:solidFill>
                <a:highlight>
                  <a:srgbClr val="FFFFFF"/>
                </a:highlight>
              </a:rPr>
              <a:t>If stridor is present since birth:</a:t>
            </a:r>
            <a:br>
              <a:rPr b="1" lang="ar" sz="900">
                <a:solidFill>
                  <a:schemeClr val="dk1"/>
                </a:solidFill>
                <a:highlight>
                  <a:srgbClr val="FFFFFF"/>
                </a:highlight>
              </a:rPr>
            </a:br>
            <a:r>
              <a:rPr lang="ar" sz="900">
                <a:solidFill>
                  <a:schemeClr val="dk1"/>
                </a:solidFill>
                <a:highlight>
                  <a:srgbClr val="FFFFFF"/>
                </a:highlight>
              </a:rPr>
              <a:t>➔ </a:t>
            </a:r>
            <a:r>
              <a:rPr lang="ar" sz="900">
                <a:solidFill>
                  <a:srgbClr val="FF0000"/>
                </a:solidFill>
                <a:highlight>
                  <a:srgbClr val="FFFFFF"/>
                </a:highlight>
              </a:rPr>
              <a:t>congenital laryngomalacia </a:t>
            </a:r>
            <a:r>
              <a:rPr lang="ar" sz="900">
                <a:solidFill>
                  <a:srgbClr val="999999"/>
                </a:solidFill>
                <a:highlight>
                  <a:srgbClr val="FFFFFF"/>
                </a:highlight>
              </a:rPr>
              <a:t>60%</a:t>
            </a:r>
            <a:br>
              <a:rPr lang="ar" sz="900">
                <a:solidFill>
                  <a:srgbClr val="999999"/>
                </a:solidFill>
                <a:highlight>
                  <a:srgbClr val="FFFFFF"/>
                </a:highlight>
              </a:rPr>
            </a:br>
            <a:r>
              <a:rPr lang="ar" sz="900">
                <a:solidFill>
                  <a:schemeClr val="dk1"/>
                </a:solidFill>
                <a:highlight>
                  <a:srgbClr val="FFFFFF"/>
                </a:highlight>
              </a:rPr>
              <a:t>➔ subglottic stenosis </a:t>
            </a:r>
            <a:r>
              <a:rPr lang="ar" sz="900">
                <a:solidFill>
                  <a:srgbClr val="38761D"/>
                </a:solidFill>
                <a:highlight>
                  <a:srgbClr val="FFFFFF"/>
                </a:highlight>
              </a:rPr>
              <a:t>(can be congenital or acquired)</a:t>
            </a:r>
            <a:r>
              <a:rPr lang="ar" sz="900">
                <a:solidFill>
                  <a:schemeClr val="dk1"/>
                </a:solidFill>
                <a:highlight>
                  <a:srgbClr val="FFFFFF"/>
                </a:highlight>
              </a:rPr>
              <a:t>➔ vocal cord paralysis</a:t>
            </a:r>
            <a:r>
              <a:rPr lang="ar" sz="900">
                <a:solidFill>
                  <a:srgbClr val="38761D"/>
                </a:solidFill>
                <a:highlight>
                  <a:srgbClr val="FFFFFF"/>
                </a:highlight>
              </a:rPr>
              <a:t>(unilateral or bilateral)</a:t>
            </a:r>
            <a:br>
              <a:rPr lang="ar" sz="900">
                <a:solidFill>
                  <a:srgbClr val="38761D"/>
                </a:solidFill>
                <a:highlight>
                  <a:srgbClr val="FFFFFF"/>
                </a:highlight>
              </a:rPr>
            </a:br>
            <a:r>
              <a:rPr lang="ar" sz="900">
                <a:solidFill>
                  <a:schemeClr val="dk1"/>
                </a:solidFill>
                <a:highlight>
                  <a:srgbClr val="FFFFFF"/>
                </a:highlight>
              </a:rPr>
              <a:t>➔ vascular rings</a:t>
            </a:r>
            <a:r>
              <a:rPr lang="ar" sz="900">
                <a:solidFill>
                  <a:srgbClr val="38761D"/>
                </a:solidFill>
                <a:highlight>
                  <a:srgbClr val="FFFFFF"/>
                </a:highlight>
              </a:rPr>
              <a:t>(malformation can press on trachea)                                  </a:t>
            </a:r>
            <a:r>
              <a:rPr b="1" lang="ar" sz="900">
                <a:solidFill>
                  <a:schemeClr val="dk1"/>
                </a:solidFill>
                <a:highlight>
                  <a:srgbClr val="FFFFFF"/>
                </a:highlight>
              </a:rPr>
              <a:t>-  If onset of stridor is gradual and progressing:</a:t>
            </a:r>
            <a:br>
              <a:rPr b="1" lang="ar" sz="900">
                <a:solidFill>
                  <a:schemeClr val="dk1"/>
                </a:solidFill>
                <a:highlight>
                  <a:srgbClr val="FFFFFF"/>
                </a:highlight>
              </a:rPr>
            </a:br>
            <a:r>
              <a:rPr lang="ar" sz="900">
                <a:solidFill>
                  <a:schemeClr val="dk1"/>
                </a:solidFill>
              </a:rPr>
              <a:t>➔ subglottic hemangioma </a:t>
            </a:r>
            <a:r>
              <a:rPr lang="ar" sz="900">
                <a:solidFill>
                  <a:srgbClr val="38761D"/>
                </a:solidFill>
              </a:rPr>
              <a:t>(most common infant tumor in 1st year)(treated medically by beta-blocker) </a:t>
            </a:r>
            <a:r>
              <a:rPr lang="ar" sz="900">
                <a:solidFill>
                  <a:schemeClr val="dk1"/>
                </a:solidFill>
              </a:rPr>
              <a:t>appears between 1-3 months of age➔ papilloma of the larynx </a:t>
            </a:r>
            <a:r>
              <a:rPr lang="ar" sz="900">
                <a:solidFill>
                  <a:srgbClr val="38761D"/>
                </a:solidFill>
              </a:rPr>
              <a:t>(rare)</a:t>
            </a:r>
            <a:r>
              <a:rPr lang="ar" sz="900">
                <a:solidFill>
                  <a:schemeClr val="dk1"/>
                </a:solidFill>
              </a:rPr>
              <a:t>appears at 6 months of age</a:t>
            </a:r>
            <a:endParaRPr sz="900">
              <a:solidFill>
                <a:srgbClr val="38761D"/>
              </a:solidFill>
            </a:endParaRPr>
          </a:p>
          <a:p>
            <a:pPr indent="0" lvl="0" marL="0" rtl="0" algn="l">
              <a:lnSpc>
                <a:spcPct val="115000"/>
              </a:lnSpc>
              <a:spcBef>
                <a:spcPts val="1200"/>
              </a:spcBef>
              <a:spcAft>
                <a:spcPts val="1200"/>
              </a:spcAft>
              <a:buNone/>
            </a:pPr>
            <a:r>
              <a:t/>
            </a:r>
            <a:endParaRPr sz="900">
              <a:solidFill>
                <a:srgbClr val="38761D"/>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 name="Shape 85"/>
        <p:cNvGrpSpPr/>
        <p:nvPr/>
      </p:nvGrpSpPr>
      <p:grpSpPr>
        <a:xfrm>
          <a:off x="0" y="0"/>
          <a:ext cx="0" cy="0"/>
          <a:chOff x="0" y="0"/>
          <a:chExt cx="0" cy="0"/>
        </a:xfrm>
      </p:grpSpPr>
      <p:sp>
        <p:nvSpPr>
          <p:cNvPr id="86" name="Google Shape;86;p16"/>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87" name="Google Shape;87;p16"/>
          <p:cNvSpPr/>
          <p:nvPr/>
        </p:nvSpPr>
        <p:spPr>
          <a:xfrm>
            <a:off x="0" y="0"/>
            <a:ext cx="4762500" cy="2982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t>Assessment of child with upper airway obstruction </a:t>
            </a:r>
            <a:endParaRPr b="1" sz="1600"/>
          </a:p>
        </p:txBody>
      </p:sp>
      <p:sp>
        <p:nvSpPr>
          <p:cNvPr id="88" name="Google Shape;88;p16"/>
          <p:cNvSpPr txBox="1"/>
          <p:nvPr/>
        </p:nvSpPr>
        <p:spPr>
          <a:xfrm>
            <a:off x="0" y="233550"/>
            <a:ext cx="4543500" cy="68520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ar" sz="1000">
                <a:solidFill>
                  <a:schemeClr val="dk1"/>
                </a:solidFill>
                <a:highlight>
                  <a:srgbClr val="FFFFFF"/>
                </a:highlight>
                <a:latin typeface="Times New Roman"/>
                <a:ea typeface="Times New Roman"/>
                <a:cs typeface="Times New Roman"/>
                <a:sym typeface="Times New Roman"/>
              </a:rPr>
              <a:t>-Rapid airway assessment: to identify those who needs resuscitation depending on the presenting signs and symptoms of: complete upper airway obstruction, rapidly progressing </a:t>
            </a:r>
            <a:r>
              <a:rPr lang="ar" sz="900">
                <a:solidFill>
                  <a:schemeClr val="dk1"/>
                </a:solidFill>
                <a:highlight>
                  <a:srgbClr val="FFFFFF"/>
                </a:highlight>
                <a:latin typeface="Times New Roman"/>
                <a:ea typeface="Times New Roman"/>
                <a:cs typeface="Times New Roman"/>
                <a:sym typeface="Times New Roman"/>
              </a:rPr>
              <a:t>partial airway obstruction, or respiratory failure.</a:t>
            </a:r>
            <a:endParaRPr sz="900">
              <a:solidFill>
                <a:schemeClr val="dk1"/>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ar" sz="900">
                <a:solidFill>
                  <a:srgbClr val="B7B7B7"/>
                </a:solidFill>
                <a:highlight>
                  <a:srgbClr val="FFFFFF"/>
                </a:highlight>
                <a:latin typeface="Times New Roman"/>
                <a:ea typeface="Times New Roman"/>
                <a:cs typeface="Times New Roman"/>
                <a:sym typeface="Times New Roman"/>
              </a:rPr>
              <a:t>if patient is unstable or in distress first thing to prioritize is securing airway </a:t>
            </a:r>
            <a:endParaRPr sz="900">
              <a:solidFill>
                <a:srgbClr val="B7B7B7"/>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ar" sz="1100">
                <a:solidFill>
                  <a:schemeClr val="dk1"/>
                </a:solidFill>
                <a:highlight>
                  <a:srgbClr val="FFFFFF"/>
                </a:highlight>
                <a:latin typeface="Times New Roman"/>
                <a:ea typeface="Times New Roman"/>
                <a:cs typeface="Times New Roman"/>
                <a:sym typeface="Times New Roman"/>
              </a:rPr>
              <a:t>History:                                                                                                  </a:t>
            </a:r>
            <a:endParaRPr b="1" sz="1100">
              <a:solidFill>
                <a:schemeClr val="dk1"/>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ar" sz="1200">
                <a:solidFill>
                  <a:srgbClr val="999999"/>
                </a:solidFill>
                <a:highlight>
                  <a:srgbClr val="FFFFFF"/>
                </a:highlight>
                <a:latin typeface="Times New Roman"/>
                <a:ea typeface="Times New Roman"/>
                <a:cs typeface="Times New Roman"/>
                <a:sym typeface="Times New Roman"/>
              </a:rPr>
              <a:t>-</a:t>
            </a:r>
            <a:r>
              <a:rPr lang="ar" sz="900">
                <a:solidFill>
                  <a:srgbClr val="999999"/>
                </a:solidFill>
                <a:highlight>
                  <a:srgbClr val="FFFFFF"/>
                </a:highlight>
                <a:latin typeface="Times New Roman"/>
                <a:ea typeface="Times New Roman"/>
                <a:cs typeface="Times New Roman"/>
                <a:sym typeface="Times New Roman"/>
              </a:rPr>
              <a:t>  Age.                                                                                                                              </a:t>
            </a:r>
            <a:endParaRPr sz="900">
              <a:solidFill>
                <a:srgbClr val="999999"/>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ar" sz="900">
                <a:solidFill>
                  <a:srgbClr val="999999"/>
                </a:solidFill>
                <a:highlight>
                  <a:srgbClr val="FFFFFF"/>
                </a:highlight>
                <a:latin typeface="Times New Roman"/>
                <a:ea typeface="Times New Roman"/>
                <a:cs typeface="Times New Roman"/>
                <a:sym typeface="Times New Roman"/>
              </a:rPr>
              <a:t>-  Speed and onset of precipitating event. “immediately after birth or not”                       </a:t>
            </a:r>
            <a:endParaRPr sz="900">
              <a:solidFill>
                <a:srgbClr val="999999"/>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ar" sz="900">
                <a:solidFill>
                  <a:srgbClr val="999999"/>
                </a:solidFill>
                <a:highlight>
                  <a:srgbClr val="FFFFFF"/>
                </a:highlight>
                <a:latin typeface="Times New Roman"/>
                <a:ea typeface="Times New Roman"/>
                <a:cs typeface="Times New Roman"/>
                <a:sym typeface="Times New Roman"/>
              </a:rPr>
              <a:t>-  Associated symptoms (fever, drooling, hoarseness).                                                     </a:t>
            </a:r>
            <a:endParaRPr sz="900">
              <a:solidFill>
                <a:srgbClr val="999999"/>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ar" sz="900">
                <a:solidFill>
                  <a:schemeClr val="dk1"/>
                </a:solidFill>
                <a:highlight>
                  <a:srgbClr val="FFFFFF"/>
                </a:highlight>
                <a:latin typeface="Times New Roman"/>
                <a:ea typeface="Times New Roman"/>
                <a:cs typeface="Times New Roman"/>
                <a:sym typeface="Times New Roman"/>
              </a:rPr>
              <a:t>-  Time of onset.                                                                                                                </a:t>
            </a:r>
            <a:endParaRPr sz="900">
              <a:solidFill>
                <a:schemeClr val="dk1"/>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ar" sz="900">
                <a:solidFill>
                  <a:schemeClr val="dk1"/>
                </a:solidFill>
                <a:highlight>
                  <a:srgbClr val="FFFFFF"/>
                </a:highlight>
                <a:latin typeface="Times New Roman"/>
                <a:ea typeface="Times New Roman"/>
                <a:cs typeface="Times New Roman"/>
                <a:sym typeface="Times New Roman"/>
              </a:rPr>
              <a:t>-  Possible trauma                                                                                                                   </a:t>
            </a:r>
            <a:endParaRPr sz="900">
              <a:solidFill>
                <a:schemeClr val="dk1"/>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ar" sz="900">
                <a:solidFill>
                  <a:schemeClr val="dk1"/>
                </a:solidFill>
                <a:highlight>
                  <a:srgbClr val="FFFFFF"/>
                </a:highlight>
                <a:latin typeface="Times New Roman"/>
                <a:ea typeface="Times New Roman"/>
                <a:cs typeface="Times New Roman"/>
                <a:sym typeface="Times New Roman"/>
              </a:rPr>
              <a:t>-  Relation of airway problem to feeding and position → </a:t>
            </a:r>
            <a:r>
              <a:rPr lang="ar" sz="900">
                <a:solidFill>
                  <a:srgbClr val="FF0000"/>
                </a:solidFill>
                <a:highlight>
                  <a:srgbClr val="FFFFFF"/>
                </a:highlight>
                <a:latin typeface="Times New Roman"/>
                <a:ea typeface="Times New Roman"/>
                <a:cs typeface="Times New Roman"/>
                <a:sym typeface="Times New Roman"/>
              </a:rPr>
              <a:t>Feeding difficulty </a:t>
            </a:r>
            <a:r>
              <a:rPr lang="ar" sz="900">
                <a:solidFill>
                  <a:srgbClr val="B7B7B7"/>
                </a:solidFill>
                <a:highlight>
                  <a:srgbClr val="FFFFFF"/>
                </a:highlight>
                <a:latin typeface="Times New Roman"/>
                <a:ea typeface="Times New Roman"/>
                <a:cs typeface="Times New Roman"/>
                <a:sym typeface="Times New Roman"/>
              </a:rPr>
              <a:t>(this is very important for</a:t>
            </a:r>
            <a:br>
              <a:rPr lang="ar" sz="900">
                <a:solidFill>
                  <a:srgbClr val="B7B7B7"/>
                </a:solidFill>
                <a:highlight>
                  <a:srgbClr val="FFFFFF"/>
                </a:highlight>
                <a:latin typeface="Times New Roman"/>
                <a:ea typeface="Times New Roman"/>
                <a:cs typeface="Times New Roman"/>
                <a:sym typeface="Times New Roman"/>
              </a:rPr>
            </a:br>
            <a:r>
              <a:rPr lang="ar" sz="900">
                <a:solidFill>
                  <a:srgbClr val="B7B7B7"/>
                </a:solidFill>
                <a:highlight>
                  <a:srgbClr val="FFFFFF"/>
                </a:highlight>
                <a:latin typeface="Times New Roman"/>
                <a:ea typeface="Times New Roman"/>
                <a:cs typeface="Times New Roman"/>
                <a:sym typeface="Times New Roman"/>
              </a:rPr>
              <a:t>treatment decisions).                                                                                                      </a:t>
            </a:r>
            <a:r>
              <a:rPr lang="ar" sz="900">
                <a:solidFill>
                  <a:srgbClr val="38761D"/>
                </a:solidFill>
                <a:highlight>
                  <a:srgbClr val="FFFFFF"/>
                </a:highlight>
                <a:latin typeface="Times New Roman"/>
                <a:ea typeface="Times New Roman"/>
                <a:cs typeface="Times New Roman"/>
                <a:sym typeface="Times New Roman"/>
              </a:rPr>
              <a:t> </a:t>
            </a:r>
            <a:endParaRPr sz="900">
              <a:solidFill>
                <a:srgbClr val="38761D"/>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ar" sz="900">
                <a:solidFill>
                  <a:srgbClr val="B7B7B7"/>
                </a:solidFill>
                <a:highlight>
                  <a:srgbClr val="FFFFFF"/>
                </a:highlight>
                <a:latin typeface="Times New Roman"/>
                <a:ea typeface="Times New Roman"/>
                <a:cs typeface="Times New Roman"/>
                <a:sym typeface="Times New Roman"/>
              </a:rPr>
              <a:t>-  Past medical history (birth trauma, intubation).</a:t>
            </a:r>
            <a:r>
              <a:rPr lang="ar" sz="900">
                <a:solidFill>
                  <a:srgbClr val="999999"/>
                </a:solidFill>
                <a:highlight>
                  <a:srgbClr val="FFFFFF"/>
                </a:highlight>
                <a:latin typeface="Times New Roman"/>
                <a:ea typeface="Times New Roman"/>
                <a:cs typeface="Times New Roman"/>
                <a:sym typeface="Times New Roman"/>
              </a:rPr>
              <a:t>                                                                   </a:t>
            </a:r>
            <a:endParaRPr sz="900">
              <a:solidFill>
                <a:srgbClr val="999999"/>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ar" sz="900">
                <a:solidFill>
                  <a:schemeClr val="dk1"/>
                </a:solidFill>
                <a:highlight>
                  <a:srgbClr val="FFFFFF"/>
                </a:highlight>
                <a:latin typeface="Times New Roman"/>
                <a:ea typeface="Times New Roman"/>
                <a:cs typeface="Times New Roman"/>
                <a:sym typeface="Times New Roman"/>
              </a:rPr>
              <a:t>-  </a:t>
            </a:r>
            <a:r>
              <a:rPr lang="ar" sz="900">
                <a:solidFill>
                  <a:srgbClr val="FF0000"/>
                </a:solidFill>
                <a:highlight>
                  <a:srgbClr val="FFFFFF"/>
                </a:highlight>
                <a:latin typeface="Times New Roman"/>
                <a:ea typeface="Times New Roman"/>
                <a:cs typeface="Times New Roman"/>
                <a:sym typeface="Times New Roman"/>
              </a:rPr>
              <a:t>Characteristic of cry “reflects the status of vocal cords”imp to ask about the nature of it (forceful, weak,..).                                                                                                      </a:t>
            </a:r>
            <a:endParaRPr sz="900">
              <a:solidFill>
                <a:srgbClr val="FF0000"/>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ar" sz="900">
                <a:solidFill>
                  <a:schemeClr val="dk1"/>
                </a:solidFill>
                <a:highlight>
                  <a:srgbClr val="FFFFFF"/>
                </a:highlight>
                <a:latin typeface="Times New Roman"/>
                <a:ea typeface="Times New Roman"/>
                <a:cs typeface="Times New Roman"/>
                <a:sym typeface="Times New Roman"/>
              </a:rPr>
              <a:t>-  History of previous intubation </a:t>
            </a:r>
            <a:r>
              <a:rPr lang="ar" sz="900">
                <a:solidFill>
                  <a:srgbClr val="B7B7B7"/>
                </a:solidFill>
                <a:highlight>
                  <a:srgbClr val="FFFFFF"/>
                </a:highlight>
                <a:latin typeface="Times New Roman"/>
                <a:ea typeface="Times New Roman"/>
                <a:cs typeface="Times New Roman"/>
                <a:sym typeface="Times New Roman"/>
              </a:rPr>
              <a:t>(this causes trauma to the airway).     </a:t>
            </a:r>
            <a:r>
              <a:rPr lang="ar" sz="900">
                <a:solidFill>
                  <a:schemeClr val="dk1"/>
                </a:solidFill>
                <a:highlight>
                  <a:srgbClr val="FFFFFF"/>
                </a:highlight>
                <a:latin typeface="Times New Roman"/>
                <a:ea typeface="Times New Roman"/>
                <a:cs typeface="Times New Roman"/>
                <a:sym typeface="Times New Roman"/>
              </a:rPr>
              <a:t>                               </a:t>
            </a:r>
            <a:endParaRPr sz="900">
              <a:solidFill>
                <a:schemeClr val="dk1"/>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ar" sz="900">
                <a:solidFill>
                  <a:schemeClr val="dk1"/>
                </a:solidFill>
                <a:highlight>
                  <a:srgbClr val="FFFFFF"/>
                </a:highlight>
                <a:latin typeface="Times New Roman"/>
                <a:ea typeface="Times New Roman"/>
                <a:cs typeface="Times New Roman"/>
                <a:sym typeface="Times New Roman"/>
              </a:rPr>
              <a:t>-  Questions about possible aspirati</a:t>
            </a:r>
            <a:r>
              <a:rPr lang="ar" sz="900">
                <a:highlight>
                  <a:srgbClr val="FFFFFF"/>
                </a:highlight>
                <a:latin typeface="Times New Roman"/>
                <a:ea typeface="Times New Roman"/>
                <a:cs typeface="Times New Roman"/>
                <a:sym typeface="Times New Roman"/>
              </a:rPr>
              <a:t>on of foreign body</a:t>
            </a:r>
            <a:r>
              <a:rPr lang="ar" sz="900">
                <a:solidFill>
                  <a:srgbClr val="999999"/>
                </a:solidFill>
                <a:highlight>
                  <a:srgbClr val="FFFFFF"/>
                </a:highlight>
                <a:latin typeface="Times New Roman"/>
                <a:ea typeface="Times New Roman"/>
                <a:cs typeface="Times New Roman"/>
                <a:sym typeface="Times New Roman"/>
              </a:rPr>
              <a:t>“high index of suspicion” </a:t>
            </a:r>
            <a:r>
              <a:rPr b="1" lang="ar" sz="1100">
                <a:solidFill>
                  <a:srgbClr val="B7B7B7"/>
                </a:solidFill>
                <a:highlight>
                  <a:srgbClr val="FFFFFF"/>
                </a:highlight>
                <a:latin typeface="Times New Roman"/>
                <a:ea typeface="Times New Roman"/>
                <a:cs typeface="Times New Roman"/>
                <a:sym typeface="Times New Roman"/>
              </a:rPr>
              <a:t>Physical examination (from 435):                                                         </a:t>
            </a:r>
            <a:endParaRPr b="1" sz="1100">
              <a:solidFill>
                <a:srgbClr val="B7B7B7"/>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ar" sz="900">
                <a:solidFill>
                  <a:srgbClr val="B7B7B7"/>
                </a:solidFill>
                <a:highlight>
                  <a:srgbClr val="FFFFFF"/>
                </a:highlight>
                <a:latin typeface="Times New Roman"/>
                <a:ea typeface="Times New Roman"/>
                <a:cs typeface="Times New Roman"/>
                <a:sym typeface="Times New Roman"/>
              </a:rPr>
              <a:t>-  Vital signs,  The patient’s position.(sniffing position in significant airway obstructio</a:t>
            </a:r>
            <a:r>
              <a:rPr lang="ar" sz="900">
                <a:solidFill>
                  <a:srgbClr val="B7B7B7"/>
                </a:solidFill>
                <a:highlight>
                  <a:srgbClr val="FFFFFF"/>
                </a:highlight>
                <a:latin typeface="Times New Roman"/>
                <a:ea typeface="Times New Roman"/>
                <a:cs typeface="Times New Roman"/>
                <a:sym typeface="Times New Roman"/>
              </a:rPr>
              <a:t>n,</a:t>
            </a:r>
            <a:r>
              <a:rPr lang="ar" sz="900">
                <a:solidFill>
                  <a:srgbClr val="B7B7B7"/>
                </a:solidFill>
                <a:highlight>
                  <a:srgbClr val="FFFFFF"/>
                </a:highlight>
                <a:latin typeface="Times New Roman"/>
                <a:ea typeface="Times New Roman"/>
                <a:cs typeface="Times New Roman"/>
                <a:sym typeface="Times New Roman"/>
              </a:rPr>
              <a:t> Craniofacial anomalies, Cutaneous hemangiomas, Neck mass, Growth chart, Complete ENT examination,Flexible fiberoptic examination, Endoscopy is the tool of examination.                                                    </a:t>
            </a:r>
            <a:endParaRPr sz="900">
              <a:solidFill>
                <a:srgbClr val="B7B7B7"/>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ar" sz="1100">
                <a:solidFill>
                  <a:srgbClr val="B7B7B7"/>
                </a:solidFill>
                <a:highlight>
                  <a:srgbClr val="FFFFFF"/>
                </a:highlight>
                <a:latin typeface="Times New Roman"/>
                <a:ea typeface="Times New Roman"/>
                <a:cs typeface="Times New Roman"/>
                <a:sym typeface="Times New Roman"/>
              </a:rPr>
              <a:t>Physiological studies: </a:t>
            </a:r>
            <a:r>
              <a:rPr b="1" lang="ar">
                <a:solidFill>
                  <a:srgbClr val="B7B7B7"/>
                </a:solidFill>
                <a:highlight>
                  <a:srgbClr val="FFFFFF"/>
                </a:highlight>
                <a:latin typeface="Times New Roman"/>
                <a:ea typeface="Times New Roman"/>
                <a:cs typeface="Times New Roman"/>
                <a:sym typeface="Times New Roman"/>
              </a:rPr>
              <a:t> </a:t>
            </a:r>
            <a:r>
              <a:rPr b="1" lang="ar">
                <a:solidFill>
                  <a:srgbClr val="999999"/>
                </a:solidFill>
                <a:highlight>
                  <a:srgbClr val="FFFFFF"/>
                </a:highlight>
                <a:latin typeface="Times New Roman"/>
                <a:ea typeface="Times New Roman"/>
                <a:cs typeface="Times New Roman"/>
                <a:sym typeface="Times New Roman"/>
              </a:rPr>
              <a:t>                                                       </a:t>
            </a:r>
            <a:endParaRPr b="1">
              <a:solidFill>
                <a:srgbClr val="999999"/>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ar" sz="1200">
                <a:solidFill>
                  <a:schemeClr val="dk1"/>
                </a:solidFill>
                <a:highlight>
                  <a:srgbClr val="FFFFFF"/>
                </a:highlight>
                <a:latin typeface="Times New Roman"/>
                <a:ea typeface="Times New Roman"/>
                <a:cs typeface="Times New Roman"/>
                <a:sym typeface="Times New Roman"/>
              </a:rPr>
              <a:t>-</a:t>
            </a:r>
            <a:r>
              <a:rPr lang="ar" sz="900">
                <a:solidFill>
                  <a:schemeClr val="dk1"/>
                </a:solidFill>
                <a:highlight>
                  <a:srgbClr val="FFFFFF"/>
                </a:highlight>
                <a:latin typeface="Times New Roman"/>
                <a:ea typeface="Times New Roman"/>
                <a:cs typeface="Times New Roman"/>
                <a:sym typeface="Times New Roman"/>
              </a:rPr>
              <a:t>  ABG: late indicator of AWO, should not be used routinely to assess degree of obstruction (ABG usually is for chronic conditions) </a:t>
            </a:r>
            <a:r>
              <a:rPr lang="ar" sz="900">
                <a:solidFill>
                  <a:srgbClr val="B7B7B7"/>
                </a:solidFill>
                <a:highlight>
                  <a:srgbClr val="FFFFFF"/>
                </a:highlight>
                <a:latin typeface="Times New Roman"/>
                <a:ea typeface="Times New Roman"/>
                <a:cs typeface="Times New Roman"/>
                <a:sym typeface="Times New Roman"/>
              </a:rPr>
              <a:t>only used in emergency.   </a:t>
            </a:r>
            <a:r>
              <a:rPr lang="ar" sz="900">
                <a:solidFill>
                  <a:schemeClr val="dk1"/>
                </a:solidFill>
                <a:highlight>
                  <a:srgbClr val="FFFFFF"/>
                </a:highlight>
                <a:latin typeface="Times New Roman"/>
                <a:ea typeface="Times New Roman"/>
                <a:cs typeface="Times New Roman"/>
                <a:sym typeface="Times New Roman"/>
              </a:rPr>
              <a:t>                                              -  Flow volume loop </a:t>
            </a:r>
            <a:r>
              <a:rPr lang="ar" sz="900">
                <a:solidFill>
                  <a:srgbClr val="6AA84F"/>
                </a:solidFill>
                <a:highlight>
                  <a:srgbClr val="FFFFFF"/>
                </a:highlight>
                <a:latin typeface="Times New Roman"/>
                <a:ea typeface="Times New Roman"/>
                <a:cs typeface="Times New Roman"/>
                <a:sym typeface="Times New Roman"/>
              </a:rPr>
              <a:t>to assess </a:t>
            </a:r>
            <a:r>
              <a:rPr lang="ar" sz="900">
                <a:solidFill>
                  <a:srgbClr val="6AA84F"/>
                </a:solidFill>
                <a:highlight>
                  <a:srgbClr val="FFFFFF"/>
                </a:highlight>
                <a:latin typeface="Times New Roman"/>
                <a:ea typeface="Times New Roman"/>
                <a:cs typeface="Times New Roman"/>
                <a:sym typeface="Times New Roman"/>
              </a:rPr>
              <a:t>inhalation and exhalation , see if there is obstruction.</a:t>
            </a:r>
            <a:r>
              <a:rPr lang="ar" sz="900">
                <a:solidFill>
                  <a:srgbClr val="6AA84F"/>
                </a:solidFill>
                <a:highlight>
                  <a:srgbClr val="FFFFFF"/>
                </a:highlight>
                <a:latin typeface="Times New Roman"/>
                <a:ea typeface="Times New Roman"/>
                <a:cs typeface="Times New Roman"/>
                <a:sym typeface="Times New Roman"/>
              </a:rPr>
              <a:t> </a:t>
            </a:r>
            <a:r>
              <a:rPr lang="ar" sz="900">
                <a:solidFill>
                  <a:schemeClr val="dk1"/>
                </a:solidFill>
                <a:highlight>
                  <a:srgbClr val="FFFFFF"/>
                </a:highlight>
                <a:latin typeface="Times New Roman"/>
                <a:ea typeface="Times New Roman"/>
                <a:cs typeface="Times New Roman"/>
                <a:sym typeface="Times New Roman"/>
              </a:rPr>
              <a:t>                                                                              -</a:t>
            </a:r>
            <a:r>
              <a:rPr b="1" lang="ar" sz="900">
                <a:solidFill>
                  <a:schemeClr val="dk1"/>
                </a:solidFill>
                <a:highlight>
                  <a:srgbClr val="FFFFFF"/>
                </a:highlight>
                <a:latin typeface="Times New Roman"/>
                <a:ea typeface="Times New Roman"/>
                <a:cs typeface="Times New Roman"/>
                <a:sym typeface="Times New Roman"/>
              </a:rPr>
              <a:t>maging:</a:t>
            </a:r>
            <a:r>
              <a:rPr lang="ar" sz="900">
                <a:solidFill>
                  <a:schemeClr val="dk1"/>
                </a:solidFill>
                <a:highlight>
                  <a:srgbClr val="FFFFFF"/>
                </a:highlight>
                <a:latin typeface="Times New Roman"/>
                <a:ea typeface="Times New Roman"/>
                <a:cs typeface="Times New Roman"/>
                <a:sym typeface="Times New Roman"/>
              </a:rPr>
              <a:t>radiological evaluation indicated for patient </a:t>
            </a:r>
            <a:r>
              <a:rPr b="1" lang="ar" sz="900">
                <a:solidFill>
                  <a:schemeClr val="dk1"/>
                </a:solidFill>
                <a:highlight>
                  <a:srgbClr val="FFFFFF"/>
                </a:highlight>
                <a:latin typeface="Times New Roman"/>
                <a:ea typeface="Times New Roman"/>
                <a:cs typeface="Times New Roman"/>
                <a:sym typeface="Times New Roman"/>
              </a:rPr>
              <a:t>without </a:t>
            </a:r>
            <a:r>
              <a:rPr lang="ar" sz="900">
                <a:solidFill>
                  <a:schemeClr val="dk1"/>
                </a:solidFill>
                <a:highlight>
                  <a:srgbClr val="FFFFFF"/>
                </a:highlight>
                <a:latin typeface="Times New Roman"/>
                <a:ea typeface="Times New Roman"/>
                <a:cs typeface="Times New Roman"/>
                <a:sym typeface="Times New Roman"/>
              </a:rPr>
              <a:t>respiratory distress:    </a:t>
            </a:r>
            <a:endParaRPr sz="900">
              <a:solidFill>
                <a:schemeClr val="dk1"/>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ar" sz="900">
                <a:solidFill>
                  <a:schemeClr val="dk1"/>
                </a:solidFill>
                <a:highlight>
                  <a:srgbClr val="FFFFFF"/>
                </a:highlight>
                <a:latin typeface="Times New Roman"/>
                <a:ea typeface="Times New Roman"/>
                <a:cs typeface="Times New Roman"/>
                <a:sym typeface="Times New Roman"/>
              </a:rPr>
              <a:t>-</a:t>
            </a:r>
            <a:r>
              <a:rPr lang="ar" sz="900">
                <a:solidFill>
                  <a:schemeClr val="dk1"/>
                </a:solidFill>
                <a:latin typeface="Times New Roman"/>
                <a:ea typeface="Times New Roman"/>
                <a:cs typeface="Times New Roman"/>
                <a:sym typeface="Times New Roman"/>
              </a:rPr>
              <a:t>Plain views </a:t>
            </a:r>
            <a:r>
              <a:rPr lang="ar" sz="900">
                <a:solidFill>
                  <a:srgbClr val="999999"/>
                </a:solidFill>
                <a:latin typeface="Times New Roman"/>
                <a:ea typeface="Times New Roman"/>
                <a:cs typeface="Times New Roman"/>
                <a:sym typeface="Times New Roman"/>
              </a:rPr>
              <a:t>x-ray</a:t>
            </a:r>
            <a:r>
              <a:rPr lang="ar" sz="900">
                <a:solidFill>
                  <a:schemeClr val="dk1"/>
                </a:solidFill>
                <a:latin typeface="Times New Roman"/>
                <a:ea typeface="Times New Roman"/>
                <a:cs typeface="Times New Roman"/>
                <a:sym typeface="Times New Roman"/>
              </a:rPr>
              <a:t>: -soft tissue neck (AP / lateral)                                                         </a:t>
            </a:r>
            <a:endParaRPr sz="9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ar" sz="900">
                <a:solidFill>
                  <a:schemeClr val="dk1"/>
                </a:solidFill>
                <a:latin typeface="Times New Roman"/>
                <a:ea typeface="Times New Roman"/>
                <a:cs typeface="Times New Roman"/>
                <a:sym typeface="Times New Roman"/>
              </a:rPr>
              <a:t>-chest Mobile pharyngeal tissue may bulge during expiration in normal infant             </a:t>
            </a:r>
            <a:endParaRPr sz="9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ar" sz="900">
                <a:solidFill>
                  <a:schemeClr val="dk1"/>
                </a:solidFill>
                <a:latin typeface="Times New Roman"/>
                <a:ea typeface="Times New Roman"/>
                <a:cs typeface="Times New Roman"/>
                <a:sym typeface="Times New Roman"/>
              </a:rPr>
              <a:t>-High kilovoltage technique (croup series) </a:t>
            </a:r>
            <a:endParaRPr sz="9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ar" sz="900">
                <a:solidFill>
                  <a:schemeClr val="dk1"/>
                </a:solidFill>
                <a:latin typeface="Times New Roman"/>
                <a:ea typeface="Times New Roman"/>
                <a:cs typeface="Times New Roman"/>
                <a:sym typeface="Times New Roman"/>
              </a:rPr>
              <a:t>AP view assesses subglottic region:</a:t>
            </a:r>
            <a:endParaRPr sz="9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ar" sz="900">
                <a:solidFill>
                  <a:schemeClr val="dk1"/>
                </a:solidFill>
                <a:latin typeface="Times New Roman"/>
                <a:ea typeface="Times New Roman"/>
                <a:cs typeface="Times New Roman"/>
                <a:sym typeface="Times New Roman"/>
              </a:rPr>
              <a:t> </a:t>
            </a:r>
            <a:r>
              <a:rPr lang="ar" sz="900">
                <a:solidFill>
                  <a:srgbClr val="6AA84F"/>
                </a:solidFill>
                <a:latin typeface="Times New Roman"/>
                <a:ea typeface="Times New Roman"/>
                <a:cs typeface="Times New Roman"/>
                <a:sym typeface="Times New Roman"/>
              </a:rPr>
              <a:t>look for </a:t>
            </a:r>
            <a:r>
              <a:rPr b="1" lang="ar" sz="900">
                <a:solidFill>
                  <a:srgbClr val="6AA84F"/>
                </a:solidFill>
                <a:latin typeface="Times New Roman"/>
                <a:ea typeface="Times New Roman"/>
                <a:cs typeface="Times New Roman"/>
                <a:sym typeface="Times New Roman"/>
              </a:rPr>
              <a:t>steeple sign the left picture </a:t>
            </a:r>
            <a:r>
              <a:rPr lang="ar" sz="900">
                <a:solidFill>
                  <a:srgbClr val="6AA84F"/>
                </a:solidFill>
                <a:latin typeface="Times New Roman"/>
                <a:ea typeface="Times New Roman"/>
                <a:cs typeface="Times New Roman"/>
                <a:sym typeface="Times New Roman"/>
              </a:rPr>
              <a:t>(narrow trachea) indicating acute laryngitis→</a:t>
            </a:r>
            <a:endParaRPr sz="900">
              <a:solidFill>
                <a:srgbClr val="6AA84F"/>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ar" sz="900">
                <a:solidFill>
                  <a:srgbClr val="6AA84F"/>
                </a:solidFill>
                <a:latin typeface="Times New Roman"/>
                <a:ea typeface="Times New Roman"/>
                <a:cs typeface="Times New Roman"/>
                <a:sym typeface="Times New Roman"/>
              </a:rPr>
              <a:t> seen in ER a lot in winter and diagnosed by x ray.the right piture is for a patient with subglottic hemangioma it is unilateral .</a:t>
            </a:r>
            <a:endParaRPr sz="900">
              <a:solidFill>
                <a:srgbClr val="6AA84F"/>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ar" sz="900">
                <a:solidFill>
                  <a:srgbClr val="38761D"/>
                </a:solidFill>
                <a:latin typeface="Times New Roman"/>
                <a:ea typeface="Times New Roman"/>
                <a:cs typeface="Times New Roman"/>
                <a:sym typeface="Times New Roman"/>
              </a:rPr>
              <a:t>-</a:t>
            </a:r>
            <a:r>
              <a:rPr lang="ar" sz="900">
                <a:solidFill>
                  <a:schemeClr val="dk1"/>
                </a:solidFill>
                <a:latin typeface="Times New Roman"/>
                <a:ea typeface="Times New Roman"/>
                <a:cs typeface="Times New Roman"/>
                <a:sym typeface="Times New Roman"/>
              </a:rPr>
              <a:t>Fluoroscopy: dynamic air way change</a:t>
            </a:r>
            <a:endParaRPr sz="9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900">
              <a:solidFill>
                <a:schemeClr val="dk1"/>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900">
              <a:solidFill>
                <a:schemeClr val="dk1"/>
              </a:solidFill>
              <a:highlight>
                <a:srgbClr val="FFFFFF"/>
              </a:highlight>
              <a:latin typeface="Times New Roman"/>
              <a:ea typeface="Times New Roman"/>
              <a:cs typeface="Times New Roman"/>
              <a:sym typeface="Times New Roman"/>
            </a:endParaRPr>
          </a:p>
        </p:txBody>
      </p:sp>
      <p:pic>
        <p:nvPicPr>
          <p:cNvPr id="89" name="Google Shape;89;p16"/>
          <p:cNvPicPr preferRelativeResize="0"/>
          <p:nvPr/>
        </p:nvPicPr>
        <p:blipFill>
          <a:blip r:embed="rId4">
            <a:alphaModFix/>
          </a:blip>
          <a:stretch>
            <a:fillRect/>
          </a:stretch>
        </p:blipFill>
        <p:spPr>
          <a:xfrm>
            <a:off x="3241025" y="6168854"/>
            <a:ext cx="1351399" cy="783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 name="Shape 93"/>
        <p:cNvGrpSpPr/>
        <p:nvPr/>
      </p:nvGrpSpPr>
      <p:grpSpPr>
        <a:xfrm>
          <a:off x="0" y="0"/>
          <a:ext cx="0" cy="0"/>
          <a:chOff x="0" y="0"/>
          <a:chExt cx="0" cy="0"/>
        </a:xfrm>
      </p:grpSpPr>
      <p:sp>
        <p:nvSpPr>
          <p:cNvPr id="94" name="Google Shape;94;p17"/>
          <p:cNvSpPr txBox="1"/>
          <p:nvPr/>
        </p:nvSpPr>
        <p:spPr>
          <a:xfrm>
            <a:off x="0" y="-218300"/>
            <a:ext cx="4543500" cy="731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ar" sz="900">
                <a:solidFill>
                  <a:schemeClr val="dk1"/>
                </a:solidFill>
                <a:highlight>
                  <a:srgbClr val="FFFFFF"/>
                </a:highlight>
              </a:rPr>
              <a:t>-Barium swallow: assess swallowing and r/o presence of vascular ring.                     -CT scan </a:t>
            </a:r>
            <a:r>
              <a:rPr lang="ar" sz="900">
                <a:solidFill>
                  <a:srgbClr val="999999"/>
                </a:solidFill>
                <a:highlight>
                  <a:srgbClr val="FFFFFF"/>
                </a:highlight>
              </a:rPr>
              <a:t>(Choanal atresia, retropharyngeal abscess, tumor)</a:t>
            </a:r>
            <a:r>
              <a:rPr lang="ar" sz="900">
                <a:solidFill>
                  <a:schemeClr val="dk1"/>
                </a:solidFill>
                <a:highlight>
                  <a:srgbClr val="FFFFFF"/>
                </a:highlight>
              </a:rPr>
              <a:t>, good in evaluating mediastinum.the axial CT is for a child with unilateral nasal </a:t>
            </a:r>
            <a:r>
              <a:rPr lang="ar" sz="900">
                <a:solidFill>
                  <a:schemeClr val="dk1"/>
                </a:solidFill>
                <a:highlight>
                  <a:srgbClr val="FFFFFF"/>
                </a:highlight>
              </a:rPr>
              <a:t>obstruction and discharge and he has choanal atresia						</a:t>
            </a:r>
            <a:r>
              <a:rPr lang="ar" sz="900">
                <a:solidFill>
                  <a:srgbClr val="B7B7B7"/>
                </a:solidFill>
                <a:highlight>
                  <a:srgbClr val="FFFFFF"/>
                </a:highlight>
              </a:rPr>
              <a:t>N</a:t>
            </a:r>
            <a:r>
              <a:rPr lang="ar" sz="900">
                <a:solidFill>
                  <a:srgbClr val="B7B7B7"/>
                </a:solidFill>
                <a:highlight>
                  <a:srgbClr val="FFFFFF"/>
                </a:highlight>
              </a:rPr>
              <a:t>owadays we use it more than x ray. It gives more information and details. It is for Nasal oropharyngeal or airway sometimes </a:t>
            </a:r>
            <a:r>
              <a:rPr lang="ar" sz="900">
                <a:solidFill>
                  <a:srgbClr val="38761D"/>
                </a:solidFill>
                <a:highlight>
                  <a:srgbClr val="FFFFFF"/>
                </a:highlight>
              </a:rPr>
              <a:t>                                                                      -</a:t>
            </a:r>
            <a:r>
              <a:rPr lang="ar" sz="900">
                <a:solidFill>
                  <a:schemeClr val="dk1"/>
                </a:solidFill>
                <a:highlight>
                  <a:srgbClr val="FFFFFF"/>
                </a:highlight>
              </a:rPr>
              <a:t>MRI								</a:t>
            </a:r>
            <a:r>
              <a:rPr b="1" lang="ar" sz="1000">
                <a:solidFill>
                  <a:srgbClr val="FF0000"/>
                </a:solidFill>
                <a:highlight>
                  <a:srgbClr val="FFFFFF"/>
                </a:highlight>
              </a:rPr>
              <a:t>Endoscopic evaluation:                                                                                        </a:t>
            </a:r>
            <a:r>
              <a:rPr b="1" lang="ar" sz="1000">
                <a:highlight>
                  <a:srgbClr val="FFFFFF"/>
                </a:highlight>
              </a:rPr>
              <a:t>-</a:t>
            </a:r>
            <a:r>
              <a:rPr lang="ar" sz="900">
                <a:solidFill>
                  <a:schemeClr val="dk1"/>
                </a:solidFill>
                <a:highlight>
                  <a:srgbClr val="FFFFFF"/>
                </a:highlight>
              </a:rPr>
              <a:t>Mirror examination </a:t>
            </a:r>
            <a:r>
              <a:rPr lang="ar" sz="900">
                <a:solidFill>
                  <a:srgbClr val="38761D"/>
                </a:solidFill>
                <a:highlight>
                  <a:srgbClr val="FFFFFF"/>
                </a:highlight>
              </a:rPr>
              <a:t>(useless now)</a:t>
            </a:r>
            <a:r>
              <a:rPr lang="ar" sz="900">
                <a:solidFill>
                  <a:schemeClr val="dk1"/>
                </a:solidFill>
                <a:highlight>
                  <a:srgbClr val="FFFFFF"/>
                </a:highlight>
              </a:rPr>
              <a:t>: is not endoscopic, in older children and adult can provide information about hypopharynx and larynx.                                                             -  Telescopic examination:</a:t>
            </a:r>
            <a:br>
              <a:rPr lang="ar" sz="900">
                <a:solidFill>
                  <a:schemeClr val="dk1"/>
                </a:solidFill>
                <a:highlight>
                  <a:srgbClr val="FFFFFF"/>
                </a:highlight>
              </a:rPr>
            </a:br>
            <a:r>
              <a:rPr lang="ar" sz="900">
                <a:solidFill>
                  <a:schemeClr val="dk1"/>
                </a:solidFill>
                <a:highlight>
                  <a:srgbClr val="FFFFFF"/>
                </a:highlight>
              </a:rPr>
              <a:t>➔ Fibroeptic endoscope: excellent to assess the </a:t>
            </a:r>
            <a:r>
              <a:rPr lang="ar" sz="900">
                <a:solidFill>
                  <a:srgbClr val="FF0000"/>
                </a:solidFill>
                <a:highlight>
                  <a:srgbClr val="FFFFFF"/>
                </a:highlight>
              </a:rPr>
              <a:t>movement </a:t>
            </a:r>
            <a:r>
              <a:rPr lang="ar" sz="900">
                <a:solidFill>
                  <a:schemeClr val="dk1"/>
                </a:solidFill>
                <a:highlight>
                  <a:srgbClr val="FFFFFF"/>
                </a:highlight>
              </a:rPr>
              <a:t>of vocal cord, </a:t>
            </a:r>
            <a:r>
              <a:rPr lang="ar" sz="900">
                <a:solidFill>
                  <a:srgbClr val="38761D"/>
                </a:solidFill>
                <a:highlight>
                  <a:srgbClr val="FFFFFF"/>
                </a:highlight>
              </a:rPr>
              <a:t>done in clinic + pt awake</a:t>
            </a:r>
            <a:br>
              <a:rPr lang="ar" sz="900">
                <a:solidFill>
                  <a:srgbClr val="38761D"/>
                </a:solidFill>
                <a:highlight>
                  <a:srgbClr val="FFFFFF"/>
                </a:highlight>
              </a:rPr>
            </a:br>
            <a:r>
              <a:rPr lang="ar" sz="900">
                <a:solidFill>
                  <a:schemeClr val="dk1"/>
                </a:solidFill>
                <a:highlight>
                  <a:srgbClr val="FFFFFF"/>
                </a:highlight>
              </a:rPr>
              <a:t>➔ Rigid bronchoscopy:</a:t>
            </a:r>
            <a:r>
              <a:rPr lang="ar" sz="900">
                <a:solidFill>
                  <a:srgbClr val="FF0000"/>
                </a:solidFill>
                <a:highlight>
                  <a:srgbClr val="FFFFFF"/>
                </a:highlight>
              </a:rPr>
              <a:t>done under GA</a:t>
            </a:r>
            <a:r>
              <a:rPr lang="ar" sz="900">
                <a:solidFill>
                  <a:schemeClr val="dk1"/>
                </a:solidFill>
                <a:highlight>
                  <a:srgbClr val="FFFFFF"/>
                </a:highlight>
              </a:rPr>
              <a:t>, may enable removal of FB, assess the air way down to the main stem bronchi </a:t>
            </a:r>
            <a:r>
              <a:rPr lang="ar" sz="900">
                <a:solidFill>
                  <a:srgbClr val="6AA84F"/>
                </a:solidFill>
                <a:highlight>
                  <a:srgbClr val="FFFFFF"/>
                </a:highlight>
              </a:rPr>
              <a:t>and we can take culture if the case requires</a:t>
            </a:r>
            <a:r>
              <a:rPr lang="ar" sz="900">
                <a:solidFill>
                  <a:schemeClr val="dk1"/>
                </a:solidFill>
                <a:highlight>
                  <a:srgbClr val="FFFFFF"/>
                </a:highlight>
              </a:rPr>
              <a:t> </a:t>
            </a:r>
            <a:r>
              <a:rPr lang="ar" sz="900">
                <a:solidFill>
                  <a:srgbClr val="B7B7B7"/>
                </a:solidFill>
                <a:highlight>
                  <a:srgbClr val="FFFFFF"/>
                </a:highlight>
              </a:rPr>
              <a:t> full airway evaluation                                                                                                               -  Remember: it is important to do </a:t>
            </a:r>
            <a:r>
              <a:rPr b="1" lang="ar" sz="900">
                <a:solidFill>
                  <a:srgbClr val="B7B7B7"/>
                </a:solidFill>
                <a:highlight>
                  <a:srgbClr val="FFFFFF"/>
                </a:highlight>
              </a:rPr>
              <a:t>both </a:t>
            </a:r>
            <a:r>
              <a:rPr lang="ar" sz="900">
                <a:solidFill>
                  <a:srgbClr val="B7B7B7"/>
                </a:solidFill>
                <a:highlight>
                  <a:srgbClr val="FFFFFF"/>
                </a:highlight>
              </a:rPr>
              <a:t>rigid (while the pt is asleep) and fibroptic (while the pt is awake) to see the vocal cord movement</a:t>
            </a:r>
            <a:r>
              <a:rPr lang="ar" sz="1200">
                <a:solidFill>
                  <a:srgbClr val="B7B7B7"/>
                </a:solidFill>
                <a:highlight>
                  <a:srgbClr val="FFFFFF"/>
                </a:highlight>
              </a:rPr>
              <a:t>.  </a:t>
            </a:r>
            <a:r>
              <a:rPr lang="ar" sz="1200">
                <a:solidFill>
                  <a:srgbClr val="38761D"/>
                </a:solidFill>
                <a:highlight>
                  <a:srgbClr val="FFFFFF"/>
                </a:highlight>
              </a:rPr>
              <a:t>                                                     </a:t>
            </a:r>
            <a:r>
              <a:rPr b="1" lang="ar" sz="900">
                <a:solidFill>
                  <a:schemeClr val="dk1"/>
                </a:solidFill>
                <a:highlight>
                  <a:srgbClr val="FFFFFF"/>
                </a:highlight>
              </a:rPr>
              <a:t>Therapeutic option :                                                                                                       </a:t>
            </a:r>
            <a:r>
              <a:rPr lang="ar" sz="900">
                <a:solidFill>
                  <a:schemeClr val="dk1"/>
                </a:solidFill>
                <a:highlight>
                  <a:srgbClr val="FFFFFF"/>
                </a:highlight>
              </a:rPr>
              <a:t>  -  Observation/medical support: ICU, airway team availability, oxygenation, steroid</a:t>
            </a:r>
            <a:r>
              <a:rPr lang="ar" sz="900">
                <a:solidFill>
                  <a:srgbClr val="6AA84F"/>
                </a:solidFill>
                <a:highlight>
                  <a:srgbClr val="FFFFFF"/>
                </a:highlight>
              </a:rPr>
              <a:t> to reduce edema </a:t>
            </a:r>
            <a:r>
              <a:rPr lang="ar" sz="900">
                <a:solidFill>
                  <a:schemeClr val="dk1"/>
                </a:solidFill>
                <a:highlight>
                  <a:srgbClr val="FFFFFF"/>
                </a:highlight>
              </a:rPr>
              <a:t>, antibiotic                                                                                                                 -  Heimlich maneuver </a:t>
            </a:r>
            <a:r>
              <a:rPr lang="ar" sz="900">
                <a:solidFill>
                  <a:srgbClr val="B7B7B7"/>
                </a:solidFill>
                <a:highlight>
                  <a:srgbClr val="FFFFFF"/>
                </a:highlight>
              </a:rPr>
              <a:t>→ when someone is choking. </a:t>
            </a:r>
            <a:r>
              <a:rPr lang="ar" sz="900">
                <a:solidFill>
                  <a:srgbClr val="38761D"/>
                </a:solidFill>
                <a:highlight>
                  <a:srgbClr val="FFFFFF"/>
                </a:highlight>
              </a:rPr>
              <a:t>                                                          </a:t>
            </a:r>
            <a:r>
              <a:rPr lang="ar" sz="900">
                <a:solidFill>
                  <a:schemeClr val="dk1"/>
                </a:solidFill>
                <a:highlight>
                  <a:srgbClr val="FFFFFF"/>
                </a:highlight>
              </a:rPr>
              <a:t>-  N.P.</a:t>
            </a:r>
            <a:r>
              <a:rPr lang="ar" sz="900">
                <a:solidFill>
                  <a:srgbClr val="B7B7B7"/>
                </a:solidFill>
                <a:highlight>
                  <a:srgbClr val="FFFFFF"/>
                </a:highlight>
              </a:rPr>
              <a:t> (nasopharyngeal</a:t>
            </a:r>
            <a:r>
              <a:rPr lang="ar" sz="900">
                <a:solidFill>
                  <a:srgbClr val="38761D"/>
                </a:solidFill>
                <a:highlight>
                  <a:srgbClr val="FFFFFF"/>
                </a:highlight>
              </a:rPr>
              <a:t>)</a:t>
            </a:r>
            <a:r>
              <a:rPr lang="ar" sz="900">
                <a:solidFill>
                  <a:schemeClr val="dk1"/>
                </a:solidFill>
                <a:highlight>
                  <a:srgbClr val="FFFFFF"/>
                </a:highlight>
              </a:rPr>
              <a:t>airway.                                                                                           -  Oral airway                                                                                                                      -  Esophageal airway                                                                                                           -  Transoral intubation                                                                                                                     -  Nasal intubation                                                                                                                -  Flexible fibroptic intubation                                                                                              -  Transtracheal jet ventilation                                                                                            -  </a:t>
            </a:r>
            <a:r>
              <a:rPr lang="ar" sz="900">
                <a:solidFill>
                  <a:srgbClr val="FF0000"/>
                </a:solidFill>
                <a:highlight>
                  <a:srgbClr val="FFFFFF"/>
                </a:highlight>
              </a:rPr>
              <a:t>Cricothyroidotomy                                                                                                            </a:t>
            </a:r>
            <a:r>
              <a:rPr lang="ar" sz="900">
                <a:solidFill>
                  <a:schemeClr val="dk1"/>
                </a:solidFill>
                <a:highlight>
                  <a:srgbClr val="FFFFFF"/>
                </a:highlight>
              </a:rPr>
              <a:t>-  </a:t>
            </a:r>
            <a:r>
              <a:rPr lang="ar" sz="900">
                <a:solidFill>
                  <a:srgbClr val="FF0000"/>
                </a:solidFill>
                <a:highlight>
                  <a:srgbClr val="FFFFFF"/>
                </a:highlight>
              </a:rPr>
              <a:t>Tracheostomy                                                                                                                                          </a:t>
            </a:r>
            <a:r>
              <a:rPr b="1" lang="ar" sz="1000">
                <a:solidFill>
                  <a:schemeClr val="dk1"/>
                </a:solidFill>
                <a:highlight>
                  <a:srgbClr val="FFFFFF"/>
                </a:highlight>
              </a:rPr>
              <a:t>Surgical Techniques                                                                                             </a:t>
            </a:r>
            <a:r>
              <a:rPr b="1" lang="ar" sz="900">
                <a:solidFill>
                  <a:schemeClr val="dk1"/>
                </a:solidFill>
                <a:highlight>
                  <a:srgbClr val="DAEDF3"/>
                </a:highlight>
              </a:rPr>
              <a:t>1. Trans-tracheal needle ventilation </a:t>
            </a:r>
            <a:r>
              <a:rPr b="1" lang="ar" sz="900">
                <a:solidFill>
                  <a:srgbClr val="B7B7B7"/>
                </a:solidFill>
                <a:highlight>
                  <a:srgbClr val="FFFFFF"/>
                </a:highlight>
              </a:rPr>
              <a:t>don’t do it anymore  </a:t>
            </a:r>
            <a:r>
              <a:rPr b="1" lang="ar" sz="900">
                <a:solidFill>
                  <a:srgbClr val="38761D"/>
                </a:solidFill>
                <a:highlight>
                  <a:srgbClr val="FFFFFF"/>
                </a:highlight>
              </a:rPr>
              <a:t>                                  </a:t>
            </a:r>
            <a:r>
              <a:rPr lang="ar" sz="900">
                <a:solidFill>
                  <a:schemeClr val="dk1"/>
                </a:solidFill>
              </a:rPr>
              <a:t> Where immediate ventilation is required.                                                                    -Can support ventilation for several hours.                                                                            - Technique: 12, 14 or 16 gauge cannula, high press ventilation system (50 p.s.I.) attached.</a:t>
            </a:r>
            <a:br>
              <a:rPr lang="ar" sz="900">
                <a:solidFill>
                  <a:schemeClr val="dk1"/>
                </a:solidFill>
              </a:rPr>
            </a:br>
            <a:r>
              <a:rPr b="1" lang="ar" sz="900">
                <a:solidFill>
                  <a:schemeClr val="dk1"/>
                </a:solidFill>
              </a:rPr>
              <a:t>Complications:                                                                                                                   </a:t>
            </a:r>
            <a:r>
              <a:rPr lang="ar" sz="900">
                <a:solidFill>
                  <a:schemeClr val="dk1"/>
                </a:solidFill>
              </a:rPr>
              <a:t>- Failure to establish an AW                                                                                               - Misplaced catheter in soft tissue of the neck (esp. in children): pneumo-mediastinum, pneumothorax  </a:t>
            </a:r>
            <a:r>
              <a:rPr lang="ar" sz="900">
                <a:solidFill>
                  <a:srgbClr val="6AA84F"/>
                </a:solidFill>
              </a:rPr>
              <a:t>the trachea and airway is highly mobile slippery and soft in children and you find airway is slipping from you and you are passing the cannula around the trachea </a:t>
            </a:r>
            <a:r>
              <a:rPr lang="ar" sz="900">
                <a:solidFill>
                  <a:schemeClr val="dk1"/>
                </a:solidFill>
              </a:rPr>
              <a:t>- Total obstruction of the airway prevents adequate ventilation</a:t>
            </a:r>
            <a:endParaRPr sz="900">
              <a:solidFill>
                <a:schemeClr val="dk1"/>
              </a:solidFill>
            </a:endParaRPr>
          </a:p>
          <a:p>
            <a:pPr indent="0" lvl="0" marL="0" rtl="0" algn="l">
              <a:lnSpc>
                <a:spcPct val="115000"/>
              </a:lnSpc>
              <a:spcBef>
                <a:spcPts val="1200"/>
              </a:spcBef>
              <a:spcAft>
                <a:spcPts val="0"/>
              </a:spcAft>
              <a:buNone/>
            </a:pPr>
            <a:r>
              <a:t/>
            </a:r>
            <a:endParaRPr sz="900">
              <a:solidFill>
                <a:srgbClr val="38761D"/>
              </a:solidFill>
            </a:endParaRPr>
          </a:p>
          <a:p>
            <a:pPr indent="0" lvl="0" marL="0" rtl="0" algn="l">
              <a:lnSpc>
                <a:spcPct val="115000"/>
              </a:lnSpc>
              <a:spcBef>
                <a:spcPts val="1200"/>
              </a:spcBef>
              <a:spcAft>
                <a:spcPts val="0"/>
              </a:spcAft>
              <a:buNone/>
            </a:pPr>
            <a:r>
              <a:t/>
            </a:r>
            <a:endParaRPr sz="900">
              <a:solidFill>
                <a:schemeClr val="dk1"/>
              </a:solidFill>
              <a:highlight>
                <a:srgbClr val="FFFFFF"/>
              </a:highlight>
            </a:endParaRPr>
          </a:p>
        </p:txBody>
      </p:sp>
      <p:pic>
        <p:nvPicPr>
          <p:cNvPr id="95" name="Google Shape;95;p17"/>
          <p:cNvPicPr preferRelativeResize="0"/>
          <p:nvPr/>
        </p:nvPicPr>
        <p:blipFill>
          <a:blip r:embed="rId4">
            <a:alphaModFix/>
          </a:blip>
          <a:stretch>
            <a:fillRect/>
          </a:stretch>
        </p:blipFill>
        <p:spPr>
          <a:xfrm>
            <a:off x="3586650" y="852975"/>
            <a:ext cx="740724" cy="511900"/>
          </a:xfrm>
          <a:prstGeom prst="rect">
            <a:avLst/>
          </a:prstGeom>
          <a:noFill/>
          <a:ln>
            <a:noFill/>
          </a:ln>
        </p:spPr>
      </p:pic>
      <p:sp>
        <p:nvSpPr>
          <p:cNvPr id="96" name="Google Shape;96;p17"/>
          <p:cNvSpPr txBox="1"/>
          <p:nvPr/>
        </p:nvSpPr>
        <p:spPr>
          <a:xfrm>
            <a:off x="2251050" y="942113"/>
            <a:ext cx="1004400" cy="33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AA84F"/>
                </a:solidFill>
                <a:latin typeface="Times New Roman"/>
                <a:ea typeface="Times New Roman"/>
                <a:cs typeface="Times New Roman"/>
                <a:sym typeface="Times New Roman"/>
              </a:rPr>
              <a:t>Choanal</a:t>
            </a:r>
            <a:r>
              <a:rPr lang="ar" sz="1000">
                <a:solidFill>
                  <a:srgbClr val="6AA84F"/>
                </a:solidFill>
                <a:latin typeface="Times New Roman"/>
                <a:ea typeface="Times New Roman"/>
                <a:cs typeface="Times New Roman"/>
                <a:sym typeface="Times New Roman"/>
              </a:rPr>
              <a:t> </a:t>
            </a:r>
            <a:r>
              <a:rPr lang="ar" sz="1000">
                <a:solidFill>
                  <a:srgbClr val="6AA84F"/>
                </a:solidFill>
                <a:latin typeface="Times New Roman"/>
                <a:ea typeface="Times New Roman"/>
                <a:cs typeface="Times New Roman"/>
                <a:sym typeface="Times New Roman"/>
              </a:rPr>
              <a:t>atresia</a:t>
            </a:r>
            <a:endParaRPr sz="1000">
              <a:solidFill>
                <a:srgbClr val="6AA84F"/>
              </a:solidFill>
              <a:latin typeface="Times New Roman"/>
              <a:ea typeface="Times New Roman"/>
              <a:cs typeface="Times New Roman"/>
              <a:sym typeface="Times New Roman"/>
            </a:endParaRPr>
          </a:p>
        </p:txBody>
      </p:sp>
      <p:cxnSp>
        <p:nvCxnSpPr>
          <p:cNvPr id="97" name="Google Shape;97;p17"/>
          <p:cNvCxnSpPr>
            <a:stCxn id="96" idx="3"/>
            <a:endCxn id="95" idx="1"/>
          </p:cNvCxnSpPr>
          <p:nvPr/>
        </p:nvCxnSpPr>
        <p:spPr>
          <a:xfrm>
            <a:off x="3255450" y="1108913"/>
            <a:ext cx="331200" cy="0"/>
          </a:xfrm>
          <a:prstGeom prst="straightConnector1">
            <a:avLst/>
          </a:prstGeom>
          <a:noFill/>
          <a:ln cap="flat" cmpd="sng" w="9525">
            <a:solidFill>
              <a:schemeClr val="dk2"/>
            </a:solidFill>
            <a:prstDash val="solid"/>
            <a:round/>
            <a:headEnd len="med" w="med" type="none"/>
            <a:tailEnd len="med" w="med" type="none"/>
          </a:ln>
        </p:spPr>
      </p:cxnSp>
      <p:pic>
        <p:nvPicPr>
          <p:cNvPr id="98" name="Google Shape;98;p17"/>
          <p:cNvPicPr preferRelativeResize="0"/>
          <p:nvPr/>
        </p:nvPicPr>
        <p:blipFill>
          <a:blip r:embed="rId5">
            <a:alphaModFix/>
          </a:blip>
          <a:stretch>
            <a:fillRect/>
          </a:stretch>
        </p:blipFill>
        <p:spPr>
          <a:xfrm>
            <a:off x="2550700" y="3626674"/>
            <a:ext cx="2211800" cy="1653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Google Shape;103;p18"/>
          <p:cNvSpPr txBox="1"/>
          <p:nvPr/>
        </p:nvSpPr>
        <p:spPr>
          <a:xfrm>
            <a:off x="0" y="233550"/>
            <a:ext cx="4543500" cy="733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ar" sz="1000">
                <a:solidFill>
                  <a:schemeClr val="dk1"/>
                </a:solidFill>
                <a:highlight>
                  <a:srgbClr val="CFE2F3"/>
                </a:highlight>
              </a:rPr>
              <a:t>2. Percutaneous tracheostomy                                                                          </a:t>
            </a:r>
            <a:r>
              <a:rPr lang="ar" sz="900">
                <a:solidFill>
                  <a:schemeClr val="dk1"/>
                </a:solidFill>
              </a:rPr>
              <a:t>- Passing needle, guide wire, series of dilators, the tube.</a:t>
            </a:r>
            <a:br>
              <a:rPr lang="ar" sz="900">
                <a:solidFill>
                  <a:schemeClr val="dk1"/>
                </a:solidFill>
              </a:rPr>
            </a:br>
            <a:r>
              <a:rPr b="1" lang="ar" sz="900">
                <a:solidFill>
                  <a:schemeClr val="dk1"/>
                </a:solidFill>
              </a:rPr>
              <a:t>Complications:                                                                                                                                     </a:t>
            </a:r>
            <a:r>
              <a:rPr lang="ar" sz="900">
                <a:solidFill>
                  <a:schemeClr val="dk1"/>
                </a:solidFill>
              </a:rPr>
              <a:t>- Difficulty with dilatation                                                                                                                                                                                                                                          - Failed intubation                                                                                                                                                                   - Excessive bleeding                                                                                                           - Pneumothorax                                                                                                                   - False passage of the tube                                                                                                - Accidental decannulation                                                                                                 - Tracheoesophageal fistula                                                                                                                            </a:t>
            </a:r>
            <a:r>
              <a:rPr b="1" lang="ar" sz="900">
                <a:highlight>
                  <a:srgbClr val="CFE2F3"/>
                </a:highlight>
              </a:rPr>
              <a:t>3. Cricothyroidotomy (</a:t>
            </a:r>
            <a:r>
              <a:rPr b="1" lang="ar" sz="900">
                <a:solidFill>
                  <a:srgbClr val="FF0000"/>
                </a:solidFill>
                <a:highlight>
                  <a:srgbClr val="CFE2F3"/>
                </a:highlight>
              </a:rPr>
              <a:t>imp</a:t>
            </a:r>
            <a:r>
              <a:rPr b="1" lang="ar" sz="900">
                <a:highlight>
                  <a:srgbClr val="CFE2F3"/>
                </a:highlight>
              </a:rPr>
              <a:t>)</a:t>
            </a:r>
            <a:br>
              <a:rPr b="1" lang="ar" sz="900">
                <a:highlight>
                  <a:srgbClr val="C9DAF8"/>
                </a:highlight>
              </a:rPr>
            </a:br>
            <a:r>
              <a:rPr b="1" lang="ar" sz="900"/>
              <a:t>Definition:</a:t>
            </a:r>
            <a:br>
              <a:rPr b="1" lang="ar" sz="900"/>
            </a:br>
            <a:r>
              <a:rPr lang="ar" sz="900">
                <a:solidFill>
                  <a:srgbClr val="B7B7B7"/>
                </a:solidFill>
              </a:rPr>
              <a:t>Cricothyrotomy (also called cricothyroidotomy) is a procedure that involves </a:t>
            </a:r>
            <a:r>
              <a:rPr lang="ar" sz="900">
                <a:solidFill>
                  <a:srgbClr val="FF0000"/>
                </a:solidFill>
              </a:rPr>
              <a:t>placing a tube through an incision in the </a:t>
            </a:r>
            <a:r>
              <a:rPr b="1" lang="ar" sz="900">
                <a:solidFill>
                  <a:srgbClr val="FF0000"/>
                </a:solidFill>
              </a:rPr>
              <a:t>cricothyroid </a:t>
            </a:r>
            <a:r>
              <a:rPr lang="ar" sz="900">
                <a:solidFill>
                  <a:srgbClr val="FF0000"/>
                </a:solidFill>
              </a:rPr>
              <a:t>membrane </a:t>
            </a:r>
            <a:r>
              <a:rPr lang="ar" sz="900">
                <a:solidFill>
                  <a:srgbClr val="B7B7B7"/>
                </a:solidFill>
              </a:rPr>
              <a:t>to establish an airway for oxygenation and ventilation.</a:t>
            </a:r>
            <a:br>
              <a:rPr lang="ar" sz="900">
                <a:solidFill>
                  <a:srgbClr val="999999"/>
                </a:solidFill>
              </a:rPr>
            </a:br>
            <a:r>
              <a:rPr b="1" lang="ar" sz="900"/>
              <a:t>Indications</a:t>
            </a:r>
            <a:r>
              <a:rPr lang="ar" sz="900"/>
              <a:t>:                                                                                                              Generally for </a:t>
            </a:r>
            <a:r>
              <a:rPr b="1" i="1" lang="ar" sz="900"/>
              <a:t>emergency </a:t>
            </a:r>
            <a:r>
              <a:rPr lang="ar" sz="900"/>
              <a:t>upper airway obstruction when intubation is failed or contraindicated.                                                                                                         </a:t>
            </a:r>
            <a:r>
              <a:rPr b="1" i="1" lang="ar" sz="900"/>
              <a:t>Elective </a:t>
            </a:r>
            <a:r>
              <a:rPr lang="ar" sz="900"/>
              <a:t>for head &amp; neck or cardiovascular procedures                                             where access to the tracheal rings is limited </a:t>
            </a:r>
            <a:r>
              <a:rPr i="1" lang="ar" sz="900">
                <a:solidFill>
                  <a:srgbClr val="B7B7B7"/>
                </a:solidFill>
              </a:rPr>
              <a:t>“you can’t do tracheostomy”                                                                        </a:t>
            </a:r>
            <a:r>
              <a:rPr lang="ar" sz="900">
                <a:solidFill>
                  <a:srgbClr val="B7B7B7"/>
                </a:solidFill>
              </a:rPr>
              <a:t> stenosis / epiglottis                                                                                                      </a:t>
            </a:r>
            <a:r>
              <a:rPr b="1" lang="ar" sz="900">
                <a:solidFill>
                  <a:srgbClr val="B7B7B7"/>
                </a:solidFill>
              </a:rPr>
              <a:t>Other indications (from 435):                                                                                          </a:t>
            </a:r>
            <a:r>
              <a:rPr lang="ar" sz="900">
                <a:solidFill>
                  <a:srgbClr val="B7B7B7"/>
                </a:solidFill>
              </a:rPr>
              <a:t>- Intubation is not possible (difficult intubation).                                                                         - Need to avoid neck manipulation.                                                                                      - Severe maxillofacial trauma.                                                                                              - Edema of throat.                                                                                                                 - Severe oropharyngeal/tracheobronchial hemorrhage.                                                      - Foreign body in upper airway.                                                                                           - Lack of equipment for endotracheal intubation.                                                               - Technical failure of intubation.</a:t>
            </a:r>
            <a:r>
              <a:rPr lang="ar" sz="900">
                <a:solidFill>
                  <a:srgbClr val="999999"/>
                </a:solidFill>
              </a:rPr>
              <a:t>                                                                                  </a:t>
            </a:r>
            <a:r>
              <a:rPr b="1" lang="ar" sz="900">
                <a:solidFill>
                  <a:schemeClr val="dk1"/>
                </a:solidFill>
                <a:highlight>
                  <a:srgbClr val="FFFFFF"/>
                </a:highlight>
              </a:rPr>
              <a:t>Procedure:                                                                                                                         </a:t>
            </a:r>
            <a:r>
              <a:rPr lang="ar" sz="900">
                <a:solidFill>
                  <a:schemeClr val="dk1"/>
                </a:solidFill>
                <a:highlight>
                  <a:srgbClr val="FFFFFF"/>
                </a:highlight>
              </a:rPr>
              <a:t>- may utilize horizontal or vertical incision                                                                                                    - use small trach. tube or endotracheal tube                                                                                                  </a:t>
            </a:r>
            <a:r>
              <a:rPr b="1" lang="ar" sz="900">
                <a:solidFill>
                  <a:schemeClr val="dk1"/>
                </a:solidFill>
                <a:highlight>
                  <a:srgbClr val="FFFFFF"/>
                </a:highlight>
              </a:rPr>
              <a:t>Complications:                                                                                                                                                                    </a:t>
            </a:r>
            <a:r>
              <a:rPr lang="ar" sz="900">
                <a:solidFill>
                  <a:srgbClr val="B7B7B7"/>
                </a:solidFill>
              </a:rPr>
              <a:t>Emergency </a:t>
            </a:r>
            <a:r>
              <a:rPr lang="ar" sz="900">
                <a:solidFill>
                  <a:srgbClr val="B7B7B7"/>
                </a:solidFill>
              </a:rPr>
              <a:t>surgical cricothyrotomy has a much higher complication rate than elective cricothyrotomy. This is likely because emergency cricothyrotomy is performed on critically ill patients with difficult airways under emergency conditions.- injury of</a:t>
            </a:r>
            <a:r>
              <a:rPr lang="ar" sz="900">
                <a:solidFill>
                  <a:schemeClr val="dk1"/>
                </a:solidFill>
              </a:rPr>
              <a:t> -anterior jugular vein</a:t>
            </a:r>
            <a:r>
              <a:rPr lang="ar" sz="900">
                <a:solidFill>
                  <a:srgbClr val="6AA84F"/>
                </a:solidFill>
              </a:rPr>
              <a:t> (acceptable,in the area )</a:t>
            </a:r>
            <a:r>
              <a:rPr lang="ar" sz="900">
                <a:solidFill>
                  <a:schemeClr val="dk1"/>
                </a:solidFill>
              </a:rPr>
              <a:t>, great vessels</a:t>
            </a:r>
            <a:r>
              <a:rPr lang="ar" sz="900">
                <a:solidFill>
                  <a:srgbClr val="6AA84F"/>
                </a:solidFill>
              </a:rPr>
              <a:t> (not acceptable bacause it is located laterally </a:t>
            </a:r>
            <a:r>
              <a:rPr lang="ar" sz="900">
                <a:solidFill>
                  <a:schemeClr val="dk1"/>
                </a:solidFill>
              </a:rPr>
              <a:t>                                                                                                                      - injury of recurrent laryngeal nerve                                                                                       - subglottic and laryngeal stenosis (especially in children) </a:t>
            </a:r>
            <a:r>
              <a:rPr lang="ar" sz="900">
                <a:solidFill>
                  <a:srgbClr val="6AA84F"/>
                </a:solidFill>
              </a:rPr>
              <a:t>and it can collapse </a:t>
            </a:r>
            <a:endParaRPr sz="900">
              <a:solidFill>
                <a:srgbClr val="6AA84F"/>
              </a:solidFill>
            </a:endParaRPr>
          </a:p>
          <a:p>
            <a:pPr indent="0" lvl="0" marL="0" rtl="0" algn="l">
              <a:lnSpc>
                <a:spcPct val="115000"/>
              </a:lnSpc>
              <a:spcBef>
                <a:spcPts val="1200"/>
              </a:spcBef>
              <a:spcAft>
                <a:spcPts val="0"/>
              </a:spcAft>
              <a:buNone/>
            </a:pPr>
            <a:r>
              <a:t/>
            </a:r>
            <a:endParaRPr sz="900">
              <a:solidFill>
                <a:schemeClr val="dk1"/>
              </a:solidFill>
              <a:highlight>
                <a:srgbClr val="FFFFFF"/>
              </a:highlight>
            </a:endParaRPr>
          </a:p>
          <a:p>
            <a:pPr indent="0" lvl="0" marL="0" rtl="0" algn="l">
              <a:lnSpc>
                <a:spcPct val="115000"/>
              </a:lnSpc>
              <a:spcBef>
                <a:spcPts val="1200"/>
              </a:spcBef>
              <a:spcAft>
                <a:spcPts val="0"/>
              </a:spcAft>
              <a:buNone/>
            </a:pPr>
            <a:r>
              <a:t/>
            </a:r>
            <a:endParaRPr sz="900">
              <a:solidFill>
                <a:srgbClr val="999999"/>
              </a:solidFill>
            </a:endParaRPr>
          </a:p>
          <a:p>
            <a:pPr indent="0" lvl="0" marL="0" rtl="0" algn="l">
              <a:lnSpc>
                <a:spcPct val="115000"/>
              </a:lnSpc>
              <a:spcBef>
                <a:spcPts val="1200"/>
              </a:spcBef>
              <a:spcAft>
                <a:spcPts val="0"/>
              </a:spcAft>
              <a:buNone/>
            </a:pPr>
            <a:r>
              <a:t/>
            </a:r>
            <a:endParaRPr b="1" sz="900"/>
          </a:p>
          <a:p>
            <a:pPr indent="0" lvl="0" marL="0" rtl="0" algn="l">
              <a:lnSpc>
                <a:spcPct val="115000"/>
              </a:lnSpc>
              <a:spcBef>
                <a:spcPts val="1200"/>
              </a:spcBef>
              <a:spcAft>
                <a:spcPts val="0"/>
              </a:spcAft>
              <a:buNone/>
            </a:pPr>
            <a:r>
              <a:t/>
            </a:r>
            <a:endParaRPr sz="900">
              <a:solidFill>
                <a:schemeClr val="dk1"/>
              </a:solidFill>
            </a:endParaRPr>
          </a:p>
        </p:txBody>
      </p:sp>
      <p:pic>
        <p:nvPicPr>
          <p:cNvPr id="104" name="Google Shape;104;p18"/>
          <p:cNvPicPr preferRelativeResize="0"/>
          <p:nvPr/>
        </p:nvPicPr>
        <p:blipFill>
          <a:blip r:embed="rId4">
            <a:alphaModFix/>
          </a:blip>
          <a:stretch>
            <a:fillRect/>
          </a:stretch>
        </p:blipFill>
        <p:spPr>
          <a:xfrm>
            <a:off x="3275976" y="483301"/>
            <a:ext cx="1267526" cy="632000"/>
          </a:xfrm>
          <a:prstGeom prst="rect">
            <a:avLst/>
          </a:prstGeom>
          <a:noFill/>
          <a:ln>
            <a:noFill/>
          </a:ln>
        </p:spPr>
      </p:pic>
      <p:pic>
        <p:nvPicPr>
          <p:cNvPr id="105" name="Google Shape;105;p18"/>
          <p:cNvPicPr preferRelativeResize="0"/>
          <p:nvPr/>
        </p:nvPicPr>
        <p:blipFill>
          <a:blip r:embed="rId5">
            <a:alphaModFix/>
          </a:blip>
          <a:stretch>
            <a:fillRect/>
          </a:stretch>
        </p:blipFill>
        <p:spPr>
          <a:xfrm>
            <a:off x="3424119" y="4032520"/>
            <a:ext cx="971250" cy="185918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Google Shape;110;p19"/>
          <p:cNvSpPr txBox="1"/>
          <p:nvPr/>
        </p:nvSpPr>
        <p:spPr>
          <a:xfrm>
            <a:off x="0" y="233550"/>
            <a:ext cx="4543500" cy="6910200"/>
          </a:xfrm>
          <a:prstGeom prst="rect">
            <a:avLst/>
          </a:prstGeom>
          <a:noFill/>
          <a:ln cap="flat" cmpd="sng" w="19050">
            <a:solidFill>
              <a:srgbClr val="6D9EEB"/>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ar" sz="900">
                <a:solidFill>
                  <a:srgbClr val="FF0000"/>
                </a:solidFill>
                <a:highlight>
                  <a:srgbClr val="C9DAF8"/>
                </a:highlight>
              </a:rPr>
              <a:t>4. Tracheostomy</a:t>
            </a:r>
            <a:r>
              <a:rPr lang="ar" sz="900">
                <a:solidFill>
                  <a:srgbClr val="FF0000"/>
                </a:solidFill>
                <a:highlight>
                  <a:srgbClr val="C9DAF8"/>
                </a:highlight>
              </a:rPr>
              <a:t> </a:t>
            </a:r>
            <a:r>
              <a:rPr b="1" lang="ar" sz="900">
                <a:solidFill>
                  <a:srgbClr val="FF0000"/>
                </a:solidFill>
                <a:highlight>
                  <a:srgbClr val="C9DAF8"/>
                </a:highlight>
              </a:rPr>
              <a:t>very imp</a:t>
            </a:r>
            <a:r>
              <a:rPr b="1" lang="ar" sz="900">
                <a:solidFill>
                  <a:schemeClr val="dk1"/>
                </a:solidFill>
              </a:rPr>
              <a:t> </a:t>
            </a:r>
            <a:r>
              <a:rPr lang="ar" sz="900">
                <a:solidFill>
                  <a:schemeClr val="dk1"/>
                </a:solidFill>
              </a:rPr>
              <a:t>between 2 and 4 tracheal rings , not high because it will cause subglottic stenosis or low which will affect the artery . Fenestrated tube allow vocalization.                                                                                                        </a:t>
            </a:r>
            <a:r>
              <a:rPr b="1" lang="ar" sz="900">
                <a:solidFill>
                  <a:schemeClr val="dk1"/>
                </a:solidFill>
              </a:rPr>
              <a:t>Definition:</a:t>
            </a:r>
            <a:r>
              <a:rPr lang="ar" sz="900">
                <a:solidFill>
                  <a:schemeClr val="dk1"/>
                </a:solidFill>
              </a:rPr>
              <a:t>							 	       - Tracheostomy is an operative procedure that creates a surgical airway in the cervical trachea.</a:t>
            </a:r>
            <a:br>
              <a:rPr lang="ar" sz="900">
                <a:solidFill>
                  <a:schemeClr val="dk1"/>
                </a:solidFill>
              </a:rPr>
            </a:br>
            <a:r>
              <a:rPr lang="ar" sz="900">
                <a:solidFill>
                  <a:schemeClr val="dk1"/>
                </a:solidFill>
              </a:rPr>
              <a:t> - For emergency or elective-airway obstruction acute or chronic-airway obstruction</a:t>
            </a:r>
            <a:br>
              <a:rPr lang="ar" sz="900">
                <a:solidFill>
                  <a:schemeClr val="dk1"/>
                </a:solidFill>
              </a:rPr>
            </a:br>
            <a:r>
              <a:rPr lang="ar" sz="900">
                <a:solidFill>
                  <a:schemeClr val="dk1"/>
                </a:solidFill>
              </a:rPr>
              <a:t> - </a:t>
            </a:r>
            <a:r>
              <a:rPr b="1" lang="ar" sz="900">
                <a:solidFill>
                  <a:schemeClr val="dk1"/>
                </a:solidFill>
              </a:rPr>
              <a:t>In emergency tracheostomy </a:t>
            </a:r>
            <a:r>
              <a:rPr lang="ar" sz="900">
                <a:solidFill>
                  <a:srgbClr val="FF0000"/>
                </a:solidFill>
              </a:rPr>
              <a:t>vertical</a:t>
            </a:r>
            <a:r>
              <a:rPr lang="ar" sz="900">
                <a:solidFill>
                  <a:schemeClr val="dk1"/>
                </a:solidFill>
              </a:rPr>
              <a:t> incision is preferred</a:t>
            </a:r>
            <a:r>
              <a:rPr lang="ar" sz="900">
                <a:solidFill>
                  <a:srgbClr val="B7B7B7"/>
                </a:solidFill>
              </a:rPr>
              <a:t> Bc there are no vessels in the midline.</a:t>
            </a:r>
            <a:br>
              <a:rPr lang="ar" sz="900">
                <a:solidFill>
                  <a:srgbClr val="B7B7B7"/>
                </a:solidFill>
              </a:rPr>
            </a:br>
            <a:r>
              <a:rPr lang="ar" sz="900">
                <a:solidFill>
                  <a:schemeClr val="dk1"/>
                </a:solidFill>
              </a:rPr>
              <a:t> - Heamostasis after establishing airway obstruction</a:t>
            </a:r>
            <a:br>
              <a:rPr lang="ar" sz="900">
                <a:solidFill>
                  <a:schemeClr val="dk1"/>
                </a:solidFill>
              </a:rPr>
            </a:br>
            <a:r>
              <a:rPr lang="ar" sz="900">
                <a:solidFill>
                  <a:schemeClr val="dk1"/>
                </a:solidFill>
              </a:rPr>
              <a:t> </a:t>
            </a:r>
            <a:r>
              <a:rPr lang="ar" sz="900">
                <a:solidFill>
                  <a:srgbClr val="B7B7B7"/>
                </a:solidFill>
              </a:rPr>
              <a:t>- hyperextension then done between the (كبیرة ندبة تسوي لكنها اسهل و اسرع) - second and third tracheal ring or third and fourth)</a:t>
            </a:r>
            <a:br>
              <a:rPr lang="ar" sz="900">
                <a:solidFill>
                  <a:srgbClr val="B7B7B7"/>
                </a:solidFill>
              </a:rPr>
            </a:br>
            <a:r>
              <a:rPr lang="ar" sz="900">
                <a:solidFill>
                  <a:srgbClr val="B7B7B7"/>
                </a:solidFill>
              </a:rPr>
              <a:t> - When we do a tracheostomy we bypass all the upper airway.</a:t>
            </a:r>
            <a:br>
              <a:rPr lang="ar" sz="900">
                <a:solidFill>
                  <a:srgbClr val="B7B7B7"/>
                </a:solidFill>
              </a:rPr>
            </a:br>
            <a:r>
              <a:rPr lang="ar" sz="900">
                <a:solidFill>
                  <a:srgbClr val="B7B7B7"/>
                </a:solidFill>
              </a:rPr>
              <a:t> 								</a:t>
            </a:r>
            <a:br>
              <a:rPr lang="ar" sz="900">
                <a:solidFill>
                  <a:srgbClr val="B7B7B7"/>
                </a:solidFill>
              </a:rPr>
            </a:br>
            <a:r>
              <a:rPr b="1" lang="ar" sz="900">
                <a:solidFill>
                  <a:srgbClr val="B7B7B7"/>
                </a:solidFill>
              </a:rPr>
              <a:t>Indications (from 435):</a:t>
            </a:r>
            <a:r>
              <a:rPr lang="ar" sz="900">
                <a:solidFill>
                  <a:srgbClr val="B7B7B7"/>
                </a:solidFill>
              </a:rPr>
              <a:t> </a:t>
            </a:r>
            <a:r>
              <a:rPr b="1" lang="ar" sz="900">
                <a:solidFill>
                  <a:srgbClr val="B7B7B7"/>
                </a:solidFill>
              </a:rPr>
              <a:t>(Every exam includes the indications and complications 435dr notes)</a:t>
            </a:r>
            <a:br>
              <a:rPr b="1" lang="ar" sz="900">
                <a:solidFill>
                  <a:srgbClr val="B7B7B7"/>
                </a:solidFill>
              </a:rPr>
            </a:br>
            <a:r>
              <a:rPr lang="ar" sz="900">
                <a:solidFill>
                  <a:srgbClr val="B7B7B7"/>
                </a:solidFill>
              </a:rPr>
              <a:t>- Congenital anomalies like laryngeal hypoplasia.</a:t>
            </a:r>
            <a:br>
              <a:rPr lang="ar" sz="900">
                <a:solidFill>
                  <a:srgbClr val="B7B7B7"/>
                </a:solidFill>
              </a:rPr>
            </a:br>
            <a:r>
              <a:rPr lang="ar" sz="900">
                <a:solidFill>
                  <a:srgbClr val="B7B7B7"/>
                </a:solidFill>
              </a:rPr>
              <a:t>- Upper airway foreign body.</a:t>
            </a:r>
            <a:br>
              <a:rPr lang="ar" sz="900">
                <a:solidFill>
                  <a:srgbClr val="B7B7B7"/>
                </a:solidFill>
              </a:rPr>
            </a:br>
            <a:r>
              <a:rPr lang="ar" sz="900">
                <a:solidFill>
                  <a:srgbClr val="B7B7B7"/>
                </a:solidFill>
              </a:rPr>
              <a:t>- Supraglottic or glottis pathology like infection, neoplasm, bilateral vocal cord paralysis.</a:t>
            </a:r>
            <a:br>
              <a:rPr lang="ar" sz="900">
                <a:solidFill>
                  <a:srgbClr val="B7B7B7"/>
                </a:solidFill>
              </a:rPr>
            </a:br>
            <a:r>
              <a:rPr lang="ar" sz="900">
                <a:solidFill>
                  <a:srgbClr val="B7B7B7"/>
                </a:solidFill>
              </a:rPr>
              <a:t>- Neck trauma results in severe injury to the thyroid or cricoid cartilages.</a:t>
            </a:r>
            <a:br>
              <a:rPr lang="ar" sz="900">
                <a:solidFill>
                  <a:srgbClr val="B7B7B7"/>
                </a:solidFill>
              </a:rPr>
            </a:br>
            <a:r>
              <a:rPr lang="ar" sz="900">
                <a:solidFill>
                  <a:srgbClr val="B7B7B7"/>
                </a:solidFill>
              </a:rPr>
              <a:t>- Subcutaneous emphysema.</a:t>
            </a:r>
            <a:br>
              <a:rPr lang="ar" sz="900">
                <a:solidFill>
                  <a:srgbClr val="B7B7B7"/>
                </a:solidFill>
              </a:rPr>
            </a:br>
            <a:r>
              <a:rPr lang="ar" sz="900">
                <a:solidFill>
                  <a:srgbClr val="B7B7B7"/>
                </a:solidFill>
              </a:rPr>
              <a:t>- Facial fractures that may lead to upper airway obstruction.                                                       - Upper airway edema from trauma, burns, or anaphylaxis. </a:t>
            </a:r>
            <a:br>
              <a:rPr lang="ar" sz="900">
                <a:solidFill>
                  <a:srgbClr val="999999"/>
                </a:solidFill>
              </a:rPr>
            </a:br>
            <a:r>
              <a:rPr lang="ar" sz="900">
                <a:solidFill>
                  <a:srgbClr val="999999"/>
                </a:solidFill>
              </a:rPr>
              <a:t> </a:t>
            </a:r>
            <a:r>
              <a:rPr b="1" lang="ar" sz="1100">
                <a:solidFill>
                  <a:schemeClr val="dk1"/>
                </a:solidFill>
              </a:rPr>
              <a:t>Incisions</a:t>
            </a:r>
            <a:r>
              <a:rPr b="1" lang="ar">
                <a:solidFill>
                  <a:schemeClr val="dk1"/>
                </a:solidFill>
              </a:rPr>
              <a:t>: </a:t>
            </a:r>
            <a:br>
              <a:rPr b="1" lang="ar">
                <a:solidFill>
                  <a:schemeClr val="dk1"/>
                </a:solidFill>
              </a:rPr>
            </a:br>
            <a:r>
              <a:rPr lang="ar" sz="1100">
                <a:solidFill>
                  <a:schemeClr val="dk1"/>
                </a:solidFill>
              </a:rPr>
              <a:t> 							</a:t>
            </a:r>
            <a:endParaRPr sz="1100">
              <a:solidFill>
                <a:schemeClr val="dk1"/>
              </a:solidFill>
            </a:endParaRPr>
          </a:p>
          <a:p>
            <a:pPr indent="0" lvl="0" marL="0" rtl="0" algn="l">
              <a:lnSpc>
                <a:spcPct val="115000"/>
              </a:lnSpc>
              <a:spcBef>
                <a:spcPts val="0"/>
              </a:spcBef>
              <a:spcAft>
                <a:spcPts val="0"/>
              </a:spcAft>
              <a:buNone/>
            </a:pPr>
            <a:r>
              <a:rPr lang="ar" sz="1100">
                <a:solidFill>
                  <a:schemeClr val="dk1"/>
                </a:solidFill>
              </a:rPr>
              <a:t>						 					</a:t>
            </a:r>
            <a:endParaRPr sz="1100">
              <a:solidFill>
                <a:schemeClr val="dk1"/>
              </a:solidFill>
            </a:endParaRPr>
          </a:p>
          <a:p>
            <a:pPr indent="0" lvl="0" marL="0" rtl="0" algn="l">
              <a:lnSpc>
                <a:spcPct val="100000"/>
              </a:lnSpc>
              <a:spcBef>
                <a:spcPts val="0"/>
              </a:spcBef>
              <a:spcAft>
                <a:spcPts val="0"/>
              </a:spcAft>
              <a:buNone/>
            </a:pPr>
            <a:r>
              <a:rPr lang="ar" sz="1100">
                <a:solidFill>
                  <a:schemeClr val="dk1"/>
                </a:solidFill>
              </a:rPr>
              <a:t>				</a:t>
            </a:r>
            <a:endParaRPr sz="1100">
              <a:solidFill>
                <a:schemeClr val="dk1"/>
              </a:solidFill>
            </a:endParaRPr>
          </a:p>
          <a:p>
            <a:pPr indent="0" lvl="0" marL="0" rtl="0" algn="l">
              <a:lnSpc>
                <a:spcPct val="100000"/>
              </a:lnSpc>
              <a:spcBef>
                <a:spcPts val="0"/>
              </a:spcBef>
              <a:spcAft>
                <a:spcPts val="0"/>
              </a:spcAft>
              <a:buNone/>
            </a:pPr>
            <a:r>
              <a:rPr lang="ar" sz="1100">
                <a:solidFill>
                  <a:schemeClr val="dk1"/>
                </a:solidFill>
              </a:rPr>
              <a:t>			</a:t>
            </a:r>
            <a:endParaRPr sz="1100">
              <a:solidFill>
                <a:schemeClr val="dk1"/>
              </a:solidFill>
            </a:endParaRPr>
          </a:p>
          <a:p>
            <a:pPr indent="0" lvl="0" marL="0" rtl="0" algn="l">
              <a:lnSpc>
                <a:spcPct val="100000"/>
              </a:lnSpc>
              <a:spcBef>
                <a:spcPts val="0"/>
              </a:spcBef>
              <a:spcAft>
                <a:spcPts val="0"/>
              </a:spcAft>
              <a:buNone/>
            </a:pPr>
            <a:r>
              <a:rPr lang="ar" sz="1100">
                <a:solidFill>
                  <a:schemeClr val="dk1"/>
                </a:solidFill>
              </a:rPr>
              <a:t>		</a:t>
            </a:r>
            <a:endParaRPr sz="1100">
              <a:solidFill>
                <a:schemeClr val="dk1"/>
              </a:solidFill>
            </a:endParaRPr>
          </a:p>
          <a:p>
            <a:pPr indent="0" lvl="0" marL="0" rtl="0" algn="l">
              <a:lnSpc>
                <a:spcPct val="100000"/>
              </a:lnSpc>
              <a:spcBef>
                <a:spcPts val="0"/>
              </a:spcBef>
              <a:spcAft>
                <a:spcPts val="0"/>
              </a:spcAft>
              <a:buNone/>
            </a:pPr>
            <a:r>
              <a:rPr lang="ar" sz="900">
                <a:solidFill>
                  <a:srgbClr val="999999"/>
                </a:solidFill>
              </a:rPr>
              <a:t>							</a:t>
            </a:r>
            <a:endParaRPr sz="900">
              <a:solidFill>
                <a:srgbClr val="999999"/>
              </a:solidFill>
            </a:endParaRPr>
          </a:p>
          <a:p>
            <a:pPr indent="0" lvl="0" marL="0" rtl="0" algn="l">
              <a:lnSpc>
                <a:spcPct val="100000"/>
              </a:lnSpc>
              <a:spcBef>
                <a:spcPts val="0"/>
              </a:spcBef>
              <a:spcAft>
                <a:spcPts val="0"/>
              </a:spcAft>
              <a:buClr>
                <a:schemeClr val="dk1"/>
              </a:buClr>
              <a:buSzPts val="1100"/>
              <a:buFont typeface="Arial"/>
              <a:buNone/>
            </a:pPr>
            <a:r>
              <a:rPr lang="ar" sz="900">
                <a:solidFill>
                  <a:schemeClr val="dk1"/>
                </a:solidFill>
              </a:rPr>
              <a:t>						 					</a:t>
            </a:r>
            <a:endParaRPr sz="900">
              <a:solidFill>
                <a:schemeClr val="dk1"/>
              </a:solidFill>
            </a:endParaRPr>
          </a:p>
          <a:p>
            <a:pPr indent="0" lvl="0" marL="0" rtl="0" algn="l">
              <a:lnSpc>
                <a:spcPct val="100000"/>
              </a:lnSpc>
              <a:spcBef>
                <a:spcPts val="0"/>
              </a:spcBef>
              <a:spcAft>
                <a:spcPts val="0"/>
              </a:spcAft>
              <a:buNone/>
            </a:pPr>
            <a:r>
              <a:rPr lang="ar" sz="900">
                <a:solidFill>
                  <a:schemeClr val="dk1"/>
                </a:solidFill>
              </a:rPr>
              <a:t>- All these considerations are theoretical</a:t>
            </a:r>
            <a:br>
              <a:rPr lang="ar" sz="900">
                <a:solidFill>
                  <a:schemeClr val="dk1"/>
                </a:solidFill>
              </a:rPr>
            </a:br>
            <a:r>
              <a:rPr lang="ar" sz="900">
                <a:solidFill>
                  <a:schemeClr val="dk1"/>
                </a:solidFill>
              </a:rPr>
              <a:t>- No sound evidence to support one incision over the other </a:t>
            </a:r>
            <a:br>
              <a:rPr lang="ar" sz="900">
                <a:solidFill>
                  <a:schemeClr val="dk1"/>
                </a:solidFill>
              </a:rPr>
            </a:br>
            <a:r>
              <a:rPr lang="ar" sz="900">
                <a:solidFill>
                  <a:schemeClr val="dk1"/>
                </a:solidFill>
              </a:rPr>
              <a:t> </a:t>
            </a:r>
            <a:r>
              <a:rPr lang="ar" sz="900">
                <a:solidFill>
                  <a:srgbClr val="999999"/>
                </a:solidFill>
              </a:rPr>
              <a:t>-</a:t>
            </a:r>
            <a:r>
              <a:rPr b="1" lang="ar" sz="900">
                <a:solidFill>
                  <a:srgbClr val="999999"/>
                </a:solidFill>
              </a:rPr>
              <a:t>Complications (from 435): </a:t>
            </a:r>
            <a:endParaRPr b="1" sz="900">
              <a:solidFill>
                <a:srgbClr val="999999"/>
              </a:solidFill>
            </a:endParaRPr>
          </a:p>
          <a:p>
            <a:pPr indent="0" lvl="0" marL="0" rtl="0" algn="l">
              <a:lnSpc>
                <a:spcPct val="115000"/>
              </a:lnSpc>
              <a:spcBef>
                <a:spcPts val="0"/>
              </a:spcBef>
              <a:spcAft>
                <a:spcPts val="0"/>
              </a:spcAft>
              <a:buNone/>
            </a:pPr>
            <a:r>
              <a:rPr lang="ar" sz="900">
                <a:solidFill>
                  <a:schemeClr val="dk1"/>
                </a:solidFill>
              </a:rPr>
              <a:t>					</a:t>
            </a:r>
            <a:endParaRPr sz="900">
              <a:solidFill>
                <a:schemeClr val="dk1"/>
              </a:solidFill>
            </a:endParaRPr>
          </a:p>
          <a:p>
            <a:pPr indent="0" lvl="0" marL="0" rtl="0" algn="l">
              <a:lnSpc>
                <a:spcPct val="100000"/>
              </a:lnSpc>
              <a:spcBef>
                <a:spcPts val="0"/>
              </a:spcBef>
              <a:spcAft>
                <a:spcPts val="0"/>
              </a:spcAft>
              <a:buNone/>
            </a:pPr>
            <a:r>
              <a:rPr lang="ar" sz="1100">
                <a:solidFill>
                  <a:schemeClr val="dk1"/>
                </a:solidFill>
              </a:rPr>
              <a:t>				</a:t>
            </a:r>
            <a:endParaRPr sz="1100">
              <a:solidFill>
                <a:schemeClr val="dk1"/>
              </a:solidFill>
            </a:endParaRPr>
          </a:p>
          <a:p>
            <a:pPr indent="0" lvl="0" marL="0" rtl="0" algn="l">
              <a:lnSpc>
                <a:spcPct val="100000"/>
              </a:lnSpc>
              <a:spcBef>
                <a:spcPts val="0"/>
              </a:spcBef>
              <a:spcAft>
                <a:spcPts val="0"/>
              </a:spcAft>
              <a:buNone/>
            </a:pPr>
            <a:r>
              <a:rPr lang="ar" sz="1100">
                <a:solidFill>
                  <a:schemeClr val="dk1"/>
                </a:solidFill>
              </a:rPr>
              <a:t>			</a:t>
            </a:r>
            <a:endParaRPr sz="1100">
              <a:solidFill>
                <a:schemeClr val="dk1"/>
              </a:solidFill>
            </a:endParaRPr>
          </a:p>
          <a:p>
            <a:pPr indent="0" lvl="0" marL="0" rtl="0" algn="l">
              <a:lnSpc>
                <a:spcPct val="100000"/>
              </a:lnSpc>
              <a:spcBef>
                <a:spcPts val="0"/>
              </a:spcBef>
              <a:spcAft>
                <a:spcPts val="0"/>
              </a:spcAft>
              <a:buNone/>
            </a:pPr>
            <a:r>
              <a:rPr lang="ar" sz="1100">
                <a:solidFill>
                  <a:schemeClr val="dk1"/>
                </a:solidFill>
              </a:rPr>
              <a:t>		</a:t>
            </a:r>
            <a:endParaRPr sz="1100">
              <a:solidFill>
                <a:schemeClr val="dk1"/>
              </a:solidFill>
            </a:endParaRPr>
          </a:p>
          <a:p>
            <a:pPr indent="0" lvl="0" marL="0" rtl="0" algn="l">
              <a:lnSpc>
                <a:spcPct val="100000"/>
              </a:lnSpc>
              <a:spcBef>
                <a:spcPts val="0"/>
              </a:spcBef>
              <a:spcAft>
                <a:spcPts val="0"/>
              </a:spcAft>
              <a:buNone/>
            </a:pPr>
            <a:r>
              <a:rPr lang="ar" sz="1100">
                <a:solidFill>
                  <a:schemeClr val="dk1"/>
                </a:solidFill>
              </a:rPr>
              <a:t>							</a:t>
            </a:r>
            <a:endParaRPr sz="1100">
              <a:solidFill>
                <a:schemeClr val="dk1"/>
              </a:solidFill>
            </a:endParaRPr>
          </a:p>
          <a:p>
            <a:pPr indent="0" lvl="0" marL="0" rtl="0" algn="l">
              <a:lnSpc>
                <a:spcPct val="115000"/>
              </a:lnSpc>
              <a:spcBef>
                <a:spcPts val="0"/>
              </a:spcBef>
              <a:spcAft>
                <a:spcPts val="0"/>
              </a:spcAft>
              <a:buNone/>
            </a:pPr>
            <a:r>
              <a:rPr lang="ar" sz="1100">
                <a:solidFill>
                  <a:schemeClr val="dk1"/>
                </a:solidFill>
              </a:rPr>
              <a:t>						 					</a:t>
            </a:r>
            <a:endParaRPr sz="1100">
              <a:solidFill>
                <a:schemeClr val="dk1"/>
              </a:solidFill>
            </a:endParaRPr>
          </a:p>
          <a:p>
            <a:pPr indent="0" lvl="0" marL="0" rtl="0" algn="l">
              <a:lnSpc>
                <a:spcPct val="100000"/>
              </a:lnSpc>
              <a:spcBef>
                <a:spcPts val="0"/>
              </a:spcBef>
              <a:spcAft>
                <a:spcPts val="0"/>
              </a:spcAft>
              <a:buNone/>
            </a:pPr>
            <a:r>
              <a:rPr lang="ar" sz="1100">
                <a:solidFill>
                  <a:schemeClr val="dk1"/>
                </a:solidFill>
              </a:rPr>
              <a:t>				</a:t>
            </a:r>
            <a:endParaRPr sz="1100">
              <a:solidFill>
                <a:schemeClr val="dk1"/>
              </a:solidFill>
            </a:endParaRPr>
          </a:p>
          <a:p>
            <a:pPr indent="0" lvl="0" marL="0" rtl="0" algn="l">
              <a:lnSpc>
                <a:spcPct val="100000"/>
              </a:lnSpc>
              <a:spcBef>
                <a:spcPts val="0"/>
              </a:spcBef>
              <a:spcAft>
                <a:spcPts val="0"/>
              </a:spcAft>
              <a:buNone/>
            </a:pPr>
            <a:r>
              <a:rPr lang="ar" sz="1100">
                <a:solidFill>
                  <a:schemeClr val="dk1"/>
                </a:solidFill>
              </a:rPr>
              <a:t>			</a:t>
            </a:r>
            <a:endParaRPr sz="1100">
              <a:solidFill>
                <a:schemeClr val="dk1"/>
              </a:solidFill>
            </a:endParaRPr>
          </a:p>
          <a:p>
            <a:pPr indent="0" lvl="0" marL="0" rtl="0" algn="l">
              <a:lnSpc>
                <a:spcPct val="100000"/>
              </a:lnSpc>
              <a:spcBef>
                <a:spcPts val="0"/>
              </a:spcBef>
              <a:spcAft>
                <a:spcPts val="0"/>
              </a:spcAft>
              <a:buNone/>
            </a:pPr>
            <a:r>
              <a:rPr lang="ar" sz="1100">
                <a:solidFill>
                  <a:schemeClr val="dk1"/>
                </a:solidFill>
              </a:rPr>
              <a:t>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900">
              <a:solidFill>
                <a:schemeClr val="dk1"/>
              </a:solidFill>
            </a:endParaRPr>
          </a:p>
        </p:txBody>
      </p:sp>
      <p:pic>
        <p:nvPicPr>
          <p:cNvPr id="111" name="Google Shape;111;p19"/>
          <p:cNvPicPr preferRelativeResize="0"/>
          <p:nvPr/>
        </p:nvPicPr>
        <p:blipFill>
          <a:blip r:embed="rId4">
            <a:alphaModFix/>
          </a:blip>
          <a:stretch>
            <a:fillRect/>
          </a:stretch>
        </p:blipFill>
        <p:spPr>
          <a:xfrm>
            <a:off x="3788720" y="2930245"/>
            <a:ext cx="573625" cy="641626"/>
          </a:xfrm>
          <a:prstGeom prst="rect">
            <a:avLst/>
          </a:prstGeom>
          <a:noFill/>
          <a:ln>
            <a:noFill/>
          </a:ln>
        </p:spPr>
      </p:pic>
      <p:pic>
        <p:nvPicPr>
          <p:cNvPr id="112" name="Google Shape;112;p19"/>
          <p:cNvPicPr preferRelativeResize="0"/>
          <p:nvPr/>
        </p:nvPicPr>
        <p:blipFill>
          <a:blip r:embed="rId5">
            <a:alphaModFix/>
          </a:blip>
          <a:stretch>
            <a:fillRect/>
          </a:stretch>
        </p:blipFill>
        <p:spPr>
          <a:xfrm>
            <a:off x="0" y="3816675"/>
            <a:ext cx="4121503" cy="1370025"/>
          </a:xfrm>
          <a:prstGeom prst="rect">
            <a:avLst/>
          </a:prstGeom>
          <a:noFill/>
          <a:ln>
            <a:noFill/>
          </a:ln>
        </p:spPr>
      </p:pic>
      <p:pic>
        <p:nvPicPr>
          <p:cNvPr id="113" name="Google Shape;113;p19"/>
          <p:cNvPicPr preferRelativeResize="0"/>
          <p:nvPr/>
        </p:nvPicPr>
        <p:blipFill>
          <a:blip r:embed="rId6">
            <a:alphaModFix/>
          </a:blip>
          <a:stretch>
            <a:fillRect/>
          </a:stretch>
        </p:blipFill>
        <p:spPr>
          <a:xfrm>
            <a:off x="90575" y="5614325"/>
            <a:ext cx="4089873" cy="1370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7" name="Shape 117"/>
        <p:cNvGrpSpPr/>
        <p:nvPr/>
      </p:nvGrpSpPr>
      <p:grpSpPr>
        <a:xfrm>
          <a:off x="0" y="0"/>
          <a:ext cx="0" cy="0"/>
          <a:chOff x="0" y="0"/>
          <a:chExt cx="0" cy="0"/>
        </a:xfrm>
      </p:grpSpPr>
      <p:sp>
        <p:nvSpPr>
          <p:cNvPr id="118" name="Google Shape;118;p20"/>
          <p:cNvSpPr txBox="1"/>
          <p:nvPr/>
        </p:nvSpPr>
        <p:spPr>
          <a:xfrm>
            <a:off x="0" y="233550"/>
            <a:ext cx="4543500" cy="6910200"/>
          </a:xfrm>
          <a:prstGeom prst="rect">
            <a:avLst/>
          </a:prstGeom>
          <a:noFill/>
          <a:ln cap="flat" cmpd="sng" w="19050">
            <a:solidFill>
              <a:srgbClr val="6D9EEB"/>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ar" sz="900">
                <a:solidFill>
                  <a:schemeClr val="dk1"/>
                </a:solidFill>
              </a:rPr>
              <a:t>Airway Emergency : </a:t>
            </a:r>
            <a:br>
              <a:rPr b="1" lang="ar" sz="900">
                <a:solidFill>
                  <a:schemeClr val="dk1"/>
                </a:solidFill>
              </a:rPr>
            </a:br>
            <a:r>
              <a:rPr b="1" lang="ar" sz="900">
                <a:solidFill>
                  <a:schemeClr val="dk1"/>
                </a:solidFill>
              </a:rPr>
              <a:t> </a:t>
            </a:r>
            <a:endParaRPr b="1" sz="900">
              <a:solidFill>
                <a:schemeClr val="dk1"/>
              </a:solidFill>
            </a:endParaRPr>
          </a:p>
          <a:p>
            <a:pPr indent="0" lvl="0" marL="0" rtl="0" algn="l">
              <a:lnSpc>
                <a:spcPct val="100000"/>
              </a:lnSpc>
              <a:spcBef>
                <a:spcPts val="0"/>
              </a:spcBef>
              <a:spcAft>
                <a:spcPts val="0"/>
              </a:spcAft>
              <a:buNone/>
            </a:pPr>
            <a:r>
              <a:rPr b="1" lang="ar" sz="900">
                <a:solidFill>
                  <a:schemeClr val="dk1"/>
                </a:solidFill>
              </a:rPr>
              <a:t>A. Tumor:</a:t>
            </a:r>
            <a:r>
              <a:rPr b="1" lang="ar" sz="900">
                <a:solidFill>
                  <a:srgbClr val="B7B7B7"/>
                </a:solidFill>
              </a:rPr>
              <a:t> </a:t>
            </a:r>
            <a:r>
              <a:rPr lang="ar" sz="900">
                <a:solidFill>
                  <a:srgbClr val="B7B7B7"/>
                </a:solidFill>
              </a:rPr>
              <a:t>(most common adult laryngeal tumor is </a:t>
            </a:r>
            <a:r>
              <a:rPr b="1" lang="ar" sz="900">
                <a:solidFill>
                  <a:srgbClr val="B7B7B7"/>
                </a:solidFill>
              </a:rPr>
              <a:t>squamous cell carcinoma</a:t>
            </a:r>
            <a:r>
              <a:rPr lang="ar" sz="900">
                <a:solidFill>
                  <a:srgbClr val="274E13"/>
                </a:solidFill>
              </a:rPr>
              <a:t> )</a:t>
            </a:r>
            <a:br>
              <a:rPr lang="ar" sz="900">
                <a:solidFill>
                  <a:schemeClr val="dk1"/>
                </a:solidFill>
              </a:rPr>
            </a:br>
            <a:r>
              <a:rPr lang="ar" sz="900">
                <a:solidFill>
                  <a:schemeClr val="dk1"/>
                </a:solidFill>
              </a:rPr>
              <a:t> </a:t>
            </a:r>
            <a:r>
              <a:rPr b="1" lang="ar" sz="900">
                <a:solidFill>
                  <a:schemeClr val="dk1"/>
                </a:solidFill>
              </a:rPr>
              <a:t>-</a:t>
            </a:r>
            <a:r>
              <a:rPr b="1" lang="ar" sz="900">
                <a:solidFill>
                  <a:srgbClr val="CC0000"/>
                </a:solidFill>
              </a:rPr>
              <a:t> </a:t>
            </a:r>
            <a:r>
              <a:rPr lang="ar" sz="900">
                <a:solidFill>
                  <a:srgbClr val="CC0000"/>
                </a:solidFill>
              </a:rPr>
              <a:t>Smoking is the main cause in oropharynx and laryngopharynx . Epstein–Barr virus (in nasopharyngeal) .</a:t>
            </a:r>
            <a:br>
              <a:rPr lang="ar" sz="900">
                <a:solidFill>
                  <a:schemeClr val="dk1"/>
                </a:solidFill>
              </a:rPr>
            </a:br>
            <a:r>
              <a:rPr lang="ar" sz="900">
                <a:solidFill>
                  <a:schemeClr val="dk1"/>
                </a:solidFill>
              </a:rPr>
              <a:t> </a:t>
            </a:r>
            <a:r>
              <a:rPr b="1" lang="ar" sz="900">
                <a:solidFill>
                  <a:schemeClr val="dk1"/>
                </a:solidFill>
              </a:rPr>
              <a:t>- </a:t>
            </a:r>
            <a:r>
              <a:rPr lang="ar" sz="900">
                <a:solidFill>
                  <a:schemeClr val="dk1"/>
                </a:solidFill>
              </a:rPr>
              <a:t>Commonly tumors of aerodigestive tract or thyroid. typically present with gradual airway obstruction</a:t>
            </a:r>
            <a:br>
              <a:rPr lang="ar" sz="900">
                <a:solidFill>
                  <a:schemeClr val="dk1"/>
                </a:solidFill>
              </a:rPr>
            </a:br>
            <a:r>
              <a:rPr lang="ar" sz="900">
                <a:solidFill>
                  <a:schemeClr val="dk1"/>
                </a:solidFill>
              </a:rPr>
              <a:t> </a:t>
            </a:r>
            <a:r>
              <a:rPr b="1" lang="ar" sz="900">
                <a:solidFill>
                  <a:schemeClr val="dk1"/>
                </a:solidFill>
              </a:rPr>
              <a:t>- </a:t>
            </a:r>
            <a:r>
              <a:rPr lang="ar" sz="900">
                <a:solidFill>
                  <a:schemeClr val="dk1"/>
                </a:solidFill>
              </a:rPr>
              <a:t>Initial management 0 2 humidification steroids and IV antibiotics.</a:t>
            </a:r>
            <a:br>
              <a:rPr lang="ar" sz="900">
                <a:solidFill>
                  <a:schemeClr val="dk1"/>
                </a:solidFill>
              </a:rPr>
            </a:br>
            <a:r>
              <a:rPr lang="ar" sz="900">
                <a:solidFill>
                  <a:schemeClr val="dk1"/>
                </a:solidFill>
              </a:rPr>
              <a:t> </a:t>
            </a:r>
            <a:endParaRPr sz="900">
              <a:solidFill>
                <a:schemeClr val="dk1"/>
              </a:solidFill>
            </a:endParaRPr>
          </a:p>
          <a:p>
            <a:pPr indent="0" lvl="0" marL="0" rtl="0" algn="l">
              <a:lnSpc>
                <a:spcPct val="100000"/>
              </a:lnSpc>
              <a:spcBef>
                <a:spcPts val="0"/>
              </a:spcBef>
              <a:spcAft>
                <a:spcPts val="0"/>
              </a:spcAft>
              <a:buNone/>
            </a:pPr>
            <a:r>
              <a:rPr b="1" lang="ar" sz="900">
                <a:solidFill>
                  <a:schemeClr val="dk1"/>
                </a:solidFill>
              </a:rPr>
              <a:t>Airway stabilization:</a:t>
            </a:r>
            <a:br>
              <a:rPr b="1" lang="ar" sz="900">
                <a:solidFill>
                  <a:schemeClr val="dk1"/>
                </a:solidFill>
              </a:rPr>
            </a:br>
            <a:r>
              <a:rPr b="1" lang="ar" sz="900">
                <a:solidFill>
                  <a:schemeClr val="dk1"/>
                </a:solidFill>
              </a:rPr>
              <a:t> </a:t>
            </a:r>
            <a:r>
              <a:rPr lang="ar" sz="900">
                <a:solidFill>
                  <a:schemeClr val="dk1"/>
                </a:solidFill>
              </a:rPr>
              <a:t>- Organization between Surgeon and Anasthatist  ,avoid blind attempt of intubation if available, fiberoptic intubation (experience) percutaneous jet ventilation to stabilize patient</a:t>
            </a:r>
            <a:r>
              <a:rPr lang="ar" sz="900">
                <a:solidFill>
                  <a:srgbClr val="6AA84F"/>
                </a:solidFill>
              </a:rPr>
              <a:t> for patient with total obstruction </a:t>
            </a:r>
            <a:br>
              <a:rPr lang="ar" sz="900">
                <a:solidFill>
                  <a:schemeClr val="dk1"/>
                </a:solidFill>
              </a:rPr>
            </a:br>
            <a:r>
              <a:rPr lang="ar" sz="900">
                <a:solidFill>
                  <a:schemeClr val="dk1"/>
                </a:solidFill>
              </a:rPr>
              <a:t> - Elective awake tracheostomy under local anesthesia is the safest method to secure the airway , </a:t>
            </a:r>
            <a:r>
              <a:rPr lang="ar" sz="900">
                <a:solidFill>
                  <a:srgbClr val="6AA84F"/>
                </a:solidFill>
              </a:rPr>
              <a:t>usually patients with tumors that prevents intubation </a:t>
            </a:r>
            <a:br>
              <a:rPr lang="ar" sz="900">
                <a:solidFill>
                  <a:schemeClr val="dk1"/>
                </a:solidFill>
              </a:rPr>
            </a:br>
            <a:r>
              <a:rPr lang="ar" sz="900">
                <a:solidFill>
                  <a:schemeClr val="dk1"/>
                </a:solidFill>
              </a:rPr>
              <a:t> - Precipitation of complete obstruction necessitates emergent cricothyroidotomy or tracheostomy </a:t>
            </a:r>
            <a:br>
              <a:rPr lang="ar" sz="900">
                <a:solidFill>
                  <a:schemeClr val="dk1"/>
                </a:solidFill>
              </a:rPr>
            </a:br>
            <a:r>
              <a:rPr lang="ar" sz="900">
                <a:solidFill>
                  <a:schemeClr val="dk1"/>
                </a:solidFill>
              </a:rPr>
              <a:t> 							</a:t>
            </a:r>
            <a:endParaRPr sz="900">
              <a:solidFill>
                <a:schemeClr val="dk1"/>
              </a:solidFill>
            </a:endParaRPr>
          </a:p>
          <a:p>
            <a:pPr indent="0" lvl="0" marL="0" rtl="0" algn="l">
              <a:lnSpc>
                <a:spcPct val="115000"/>
              </a:lnSpc>
              <a:spcBef>
                <a:spcPts val="0"/>
              </a:spcBef>
              <a:spcAft>
                <a:spcPts val="0"/>
              </a:spcAft>
              <a:buNone/>
            </a:pPr>
            <a:r>
              <a:rPr b="1" lang="ar" sz="900">
                <a:solidFill>
                  <a:schemeClr val="dk1"/>
                </a:solidFill>
              </a:rPr>
              <a:t>B. Trauma</a:t>
            </a:r>
            <a:br>
              <a:rPr b="1" lang="ar" sz="900">
                <a:solidFill>
                  <a:schemeClr val="dk1"/>
                </a:solidFill>
              </a:rPr>
            </a:br>
            <a:r>
              <a:rPr b="1" lang="ar" sz="900">
                <a:solidFill>
                  <a:schemeClr val="dk1"/>
                </a:solidFill>
              </a:rPr>
              <a:t> </a:t>
            </a:r>
            <a:r>
              <a:rPr lang="ar" sz="900">
                <a:solidFill>
                  <a:schemeClr val="dk1"/>
                </a:solidFill>
              </a:rPr>
              <a:t>Presenting SX</a:t>
            </a:r>
            <a:br>
              <a:rPr lang="ar" sz="900">
                <a:solidFill>
                  <a:schemeClr val="dk1"/>
                </a:solidFill>
              </a:rPr>
            </a:br>
            <a:r>
              <a:rPr lang="ar" sz="900">
                <a:solidFill>
                  <a:schemeClr val="dk1"/>
                </a:solidFill>
              </a:rPr>
              <a:t> - Hoarseness (means at the level of vocal cord )</a:t>
            </a:r>
            <a:br>
              <a:rPr lang="ar" sz="900">
                <a:solidFill>
                  <a:schemeClr val="dk1"/>
                </a:solidFill>
              </a:rPr>
            </a:br>
            <a:r>
              <a:rPr lang="ar" sz="900">
                <a:solidFill>
                  <a:schemeClr val="dk1"/>
                </a:solidFill>
              </a:rPr>
              <a:t> - Pain tenderness</a:t>
            </a:r>
            <a:br>
              <a:rPr lang="ar" sz="900">
                <a:solidFill>
                  <a:schemeClr val="dk1"/>
                </a:solidFill>
              </a:rPr>
            </a:br>
            <a:r>
              <a:rPr lang="ar" sz="900">
                <a:solidFill>
                  <a:schemeClr val="dk1"/>
                </a:solidFill>
              </a:rPr>
              <a:t> - Hemoptysis</a:t>
            </a:r>
            <a:br>
              <a:rPr lang="ar" sz="900">
                <a:solidFill>
                  <a:schemeClr val="dk1"/>
                </a:solidFill>
              </a:rPr>
            </a:br>
            <a:r>
              <a:rPr lang="ar" sz="900">
                <a:solidFill>
                  <a:schemeClr val="dk1"/>
                </a:solidFill>
              </a:rPr>
              <a:t> - Dysphagia</a:t>
            </a:r>
            <a:br>
              <a:rPr lang="ar" sz="900">
                <a:solidFill>
                  <a:schemeClr val="dk1"/>
                </a:solidFill>
              </a:rPr>
            </a:br>
            <a:r>
              <a:rPr lang="ar" sz="900">
                <a:solidFill>
                  <a:schemeClr val="dk1"/>
                </a:solidFill>
              </a:rPr>
              <a:t> - SC emphysema IMP (it is air in subcutaneous tissue)</a:t>
            </a:r>
            <a:br>
              <a:rPr lang="ar" sz="900">
                <a:solidFill>
                  <a:schemeClr val="dk1"/>
                </a:solidFill>
              </a:rPr>
            </a:br>
            <a:r>
              <a:rPr lang="ar" sz="900">
                <a:solidFill>
                  <a:schemeClr val="dk1"/>
                </a:solidFill>
              </a:rPr>
              <a:t> - Impaired respiration</a:t>
            </a:r>
            <a:br>
              <a:rPr lang="ar" sz="900">
                <a:solidFill>
                  <a:schemeClr val="dk1"/>
                </a:solidFill>
              </a:rPr>
            </a:br>
            <a:r>
              <a:rPr lang="ar" sz="900">
                <a:solidFill>
                  <a:schemeClr val="dk1"/>
                </a:solidFill>
              </a:rPr>
              <a:t> - Haematoma </a:t>
            </a:r>
            <a:br>
              <a:rPr lang="ar" sz="900">
                <a:solidFill>
                  <a:schemeClr val="dk1"/>
                </a:solidFill>
              </a:rPr>
            </a:br>
            <a:r>
              <a:rPr lang="ar" sz="900">
                <a:solidFill>
                  <a:schemeClr val="dk1"/>
                </a:solidFill>
              </a:rPr>
              <a:t> </a:t>
            </a:r>
            <a:r>
              <a:rPr b="1" lang="ar" sz="900">
                <a:solidFill>
                  <a:schemeClr val="dk1"/>
                </a:solidFill>
              </a:rPr>
              <a:t>Classification of Laryngeal Trauma &amp; Treatment:</a:t>
            </a:r>
            <a:r>
              <a:rPr lang="ar" sz="900">
                <a:solidFill>
                  <a:srgbClr val="B7B7B7"/>
                </a:solidFill>
              </a:rPr>
              <a:t> (CALLED SCAFER CLASSIFICATION) </a:t>
            </a:r>
            <a:endParaRPr sz="900">
              <a:solidFill>
                <a:srgbClr val="B7B7B7"/>
              </a:solidFill>
            </a:endParaRPr>
          </a:p>
          <a:p>
            <a:pPr indent="0" lvl="0" marL="0" rtl="0" algn="l">
              <a:lnSpc>
                <a:spcPct val="115000"/>
              </a:lnSpc>
              <a:spcBef>
                <a:spcPts val="0"/>
              </a:spcBef>
              <a:spcAft>
                <a:spcPts val="0"/>
              </a:spcAft>
              <a:buNone/>
            </a:pPr>
            <a:r>
              <a:rPr lang="ar" sz="1100">
                <a:solidFill>
                  <a:schemeClr val="dk1"/>
                </a:solidFill>
              </a:rPr>
              <a:t>					</a:t>
            </a:r>
            <a:endParaRPr sz="1100">
              <a:solidFill>
                <a:schemeClr val="dk1"/>
              </a:solidFill>
            </a:endParaRPr>
          </a:p>
          <a:p>
            <a:pPr indent="0" lvl="0" marL="0" rtl="0" algn="l">
              <a:lnSpc>
                <a:spcPct val="115000"/>
              </a:lnSpc>
              <a:spcBef>
                <a:spcPts val="0"/>
              </a:spcBef>
              <a:spcAft>
                <a:spcPts val="0"/>
              </a:spcAft>
              <a:buNone/>
            </a:pPr>
            <a:r>
              <a:rPr lang="ar" sz="1100">
                <a:solidFill>
                  <a:schemeClr val="dk1"/>
                </a:solidFill>
              </a:rPr>
              <a:t>				</a:t>
            </a:r>
            <a:endParaRPr sz="1100">
              <a:solidFill>
                <a:schemeClr val="dk1"/>
              </a:solidFill>
            </a:endParaRPr>
          </a:p>
          <a:p>
            <a:pPr indent="0" lvl="0" marL="0" rtl="0" algn="l">
              <a:lnSpc>
                <a:spcPct val="115000"/>
              </a:lnSpc>
              <a:spcBef>
                <a:spcPts val="0"/>
              </a:spcBef>
              <a:spcAft>
                <a:spcPts val="0"/>
              </a:spcAft>
              <a:buNone/>
            </a:pPr>
            <a:r>
              <a:rPr lang="ar" sz="1100">
                <a:solidFill>
                  <a:schemeClr val="dk1"/>
                </a:solidFill>
              </a:rPr>
              <a:t>			</a:t>
            </a:r>
            <a:endParaRPr sz="1100">
              <a:solidFill>
                <a:schemeClr val="dk1"/>
              </a:solidFill>
            </a:endParaRPr>
          </a:p>
          <a:p>
            <a:pPr indent="0" lvl="0" marL="0" rtl="0" algn="l">
              <a:lnSpc>
                <a:spcPct val="115000"/>
              </a:lnSpc>
              <a:spcBef>
                <a:spcPts val="0"/>
              </a:spcBef>
              <a:spcAft>
                <a:spcPts val="0"/>
              </a:spcAft>
              <a:buNone/>
            </a:pPr>
            <a:r>
              <a:rPr lang="ar" sz="1100">
                <a:solidFill>
                  <a:schemeClr val="dk1"/>
                </a:solidFill>
              </a:rPr>
              <a:t>		</a:t>
            </a:r>
            <a:endParaRPr sz="1100">
              <a:solidFill>
                <a:schemeClr val="dk1"/>
              </a:solidFill>
            </a:endParaRPr>
          </a:p>
          <a:p>
            <a:pPr indent="0" lvl="0" marL="0" rtl="0" algn="l">
              <a:lnSpc>
                <a:spcPct val="115000"/>
              </a:lnSpc>
              <a:spcBef>
                <a:spcPts val="0"/>
              </a:spcBef>
              <a:spcAft>
                <a:spcPts val="0"/>
              </a:spcAft>
              <a:buNone/>
            </a:pPr>
            <a:r>
              <a:rPr lang="ar" sz="900">
                <a:solidFill>
                  <a:schemeClr val="dk1"/>
                </a:solidFill>
              </a:rPr>
              <a:t>									</a:t>
            </a:r>
            <a:endParaRPr sz="900">
              <a:solidFill>
                <a:schemeClr val="dk1"/>
              </a:solidFill>
            </a:endParaRPr>
          </a:p>
          <a:p>
            <a:pPr indent="0" lvl="0" marL="0" rtl="0" algn="l">
              <a:lnSpc>
                <a:spcPct val="115000"/>
              </a:lnSpc>
              <a:spcBef>
                <a:spcPts val="1200"/>
              </a:spcBef>
              <a:spcAft>
                <a:spcPts val="0"/>
              </a:spcAft>
              <a:buNone/>
            </a:pPr>
            <a:r>
              <a:rPr lang="ar" sz="900">
                <a:solidFill>
                  <a:schemeClr val="dk1"/>
                </a:solidFill>
              </a:rPr>
              <a:t>								 					</a:t>
            </a:r>
            <a:endParaRPr sz="900">
              <a:solidFill>
                <a:schemeClr val="dk1"/>
              </a:solidFill>
            </a:endParaRPr>
          </a:p>
          <a:p>
            <a:pPr indent="0" lvl="0" marL="0" rtl="0" algn="l">
              <a:lnSpc>
                <a:spcPct val="100000"/>
              </a:lnSpc>
              <a:spcBef>
                <a:spcPts val="1200"/>
              </a:spcBef>
              <a:spcAft>
                <a:spcPts val="0"/>
              </a:spcAft>
              <a:buNone/>
            </a:pPr>
            <a:r>
              <a:rPr lang="ar" sz="900">
                <a:solidFill>
                  <a:schemeClr val="dk1"/>
                </a:solidFill>
              </a:rPr>
              <a:t>				</a:t>
            </a:r>
            <a:endParaRPr sz="900">
              <a:solidFill>
                <a:schemeClr val="dk1"/>
              </a:solidFill>
            </a:endParaRPr>
          </a:p>
          <a:p>
            <a:pPr indent="0" lvl="0" marL="0" rtl="0" algn="l">
              <a:lnSpc>
                <a:spcPct val="100000"/>
              </a:lnSpc>
              <a:spcBef>
                <a:spcPts val="0"/>
              </a:spcBef>
              <a:spcAft>
                <a:spcPts val="0"/>
              </a:spcAft>
              <a:buNone/>
            </a:pPr>
            <a:r>
              <a:rPr lang="ar" sz="900">
                <a:solidFill>
                  <a:schemeClr val="dk1"/>
                </a:solidFill>
              </a:rPr>
              <a:t>			</a:t>
            </a:r>
            <a:endParaRPr sz="900">
              <a:solidFill>
                <a:schemeClr val="dk1"/>
              </a:solidFill>
            </a:endParaRPr>
          </a:p>
          <a:p>
            <a:pPr indent="0" lvl="0" marL="0" rtl="0" algn="l">
              <a:lnSpc>
                <a:spcPct val="100000"/>
              </a:lnSpc>
              <a:spcBef>
                <a:spcPts val="0"/>
              </a:spcBef>
              <a:spcAft>
                <a:spcPts val="0"/>
              </a:spcAft>
              <a:buNone/>
            </a:pPr>
            <a:r>
              <a:rPr lang="ar" sz="900">
                <a:solidFill>
                  <a:schemeClr val="dk1"/>
                </a:solidFill>
              </a:rPr>
              <a:t>		</a:t>
            </a:r>
            <a:endParaRPr sz="900">
              <a:solidFill>
                <a:schemeClr val="dk1"/>
              </a:solidFill>
            </a:endParaRPr>
          </a:p>
        </p:txBody>
      </p:sp>
      <p:pic>
        <p:nvPicPr>
          <p:cNvPr id="119" name="Google Shape;119;p20"/>
          <p:cNvPicPr preferRelativeResize="0"/>
          <p:nvPr/>
        </p:nvPicPr>
        <p:blipFill>
          <a:blip r:embed="rId4">
            <a:alphaModFix/>
          </a:blip>
          <a:stretch>
            <a:fillRect/>
          </a:stretch>
        </p:blipFill>
        <p:spPr>
          <a:xfrm>
            <a:off x="144900" y="4546750"/>
            <a:ext cx="4028326" cy="19051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3" name="Shape 123"/>
        <p:cNvGrpSpPr/>
        <p:nvPr/>
      </p:nvGrpSpPr>
      <p:grpSpPr>
        <a:xfrm>
          <a:off x="0" y="0"/>
          <a:ext cx="0" cy="0"/>
          <a:chOff x="0" y="0"/>
          <a:chExt cx="0" cy="0"/>
        </a:xfrm>
      </p:grpSpPr>
      <p:sp>
        <p:nvSpPr>
          <p:cNvPr id="124" name="Google Shape;124;p21"/>
          <p:cNvSpPr txBox="1"/>
          <p:nvPr/>
        </p:nvSpPr>
        <p:spPr>
          <a:xfrm>
            <a:off x="0" y="233550"/>
            <a:ext cx="4543500" cy="6910200"/>
          </a:xfrm>
          <a:prstGeom prst="rect">
            <a:avLst/>
          </a:prstGeom>
          <a:noFill/>
          <a:ln cap="flat" cmpd="sng" w="19050">
            <a:solidFill>
              <a:srgbClr val="6D9EEB"/>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ar" sz="900">
                <a:solidFill>
                  <a:schemeClr val="dk1"/>
                </a:solidFill>
              </a:rPr>
              <a:t>C. BURN PATIENT</a:t>
            </a:r>
            <a:endParaRPr b="1" sz="900">
              <a:solidFill>
                <a:schemeClr val="dk1"/>
              </a:solidFill>
            </a:endParaRPr>
          </a:p>
          <a:p>
            <a:pPr indent="0" lvl="0" marL="0" rtl="0" algn="l">
              <a:lnSpc>
                <a:spcPct val="115000"/>
              </a:lnSpc>
              <a:spcBef>
                <a:spcPts val="0"/>
              </a:spcBef>
              <a:spcAft>
                <a:spcPts val="0"/>
              </a:spcAft>
              <a:buNone/>
            </a:pPr>
            <a:r>
              <a:rPr b="1" lang="ar" sz="900">
                <a:solidFill>
                  <a:schemeClr val="dk1"/>
                </a:solidFill>
              </a:rPr>
              <a:t>-  </a:t>
            </a:r>
            <a:r>
              <a:rPr lang="ar" sz="900">
                <a:solidFill>
                  <a:schemeClr val="dk1"/>
                </a:solidFill>
              </a:rPr>
              <a:t>Airway management is controversial →</a:t>
            </a:r>
            <a:r>
              <a:rPr lang="ar" sz="900">
                <a:solidFill>
                  <a:srgbClr val="38761D"/>
                </a:solidFill>
              </a:rPr>
              <a:t> </a:t>
            </a:r>
            <a:r>
              <a:rPr lang="ar" sz="900">
                <a:solidFill>
                  <a:srgbClr val="B7B7B7"/>
                </a:solidFill>
              </a:rPr>
              <a:t>some say intubate and some say don’t.</a:t>
            </a:r>
            <a:br>
              <a:rPr lang="ar" sz="900">
                <a:solidFill>
                  <a:schemeClr val="dk1"/>
                </a:solidFill>
              </a:rPr>
            </a:br>
            <a:r>
              <a:rPr b="1" lang="ar" sz="900">
                <a:solidFill>
                  <a:schemeClr val="dk1"/>
                </a:solidFill>
              </a:rPr>
              <a:t>-  </a:t>
            </a:r>
            <a:r>
              <a:rPr lang="ar" sz="900">
                <a:solidFill>
                  <a:schemeClr val="dk1"/>
                </a:solidFill>
              </a:rPr>
              <a:t>Considering the choice of airway</a:t>
            </a:r>
            <a:br>
              <a:rPr lang="ar" sz="900">
                <a:solidFill>
                  <a:schemeClr val="dk1"/>
                </a:solidFill>
              </a:rPr>
            </a:br>
            <a:endParaRPr sz="900">
              <a:solidFill>
                <a:schemeClr val="dk1"/>
              </a:solidFill>
            </a:endParaRPr>
          </a:p>
          <a:p>
            <a:pPr indent="0" lvl="0" marL="0" rtl="0" algn="l">
              <a:lnSpc>
                <a:spcPct val="115000"/>
              </a:lnSpc>
              <a:spcBef>
                <a:spcPts val="0"/>
              </a:spcBef>
              <a:spcAft>
                <a:spcPts val="0"/>
              </a:spcAft>
              <a:buNone/>
            </a:pPr>
            <a:r>
              <a:rPr b="1" lang="ar" sz="900">
                <a:solidFill>
                  <a:schemeClr val="dk1"/>
                </a:solidFill>
              </a:rPr>
              <a:t>Oral or Nasal Endotracheal Tube</a:t>
            </a:r>
            <a:br>
              <a:rPr b="1" lang="ar" sz="900">
                <a:solidFill>
                  <a:schemeClr val="dk1"/>
                </a:solidFill>
              </a:rPr>
            </a:br>
            <a:r>
              <a:rPr lang="ar" sz="900">
                <a:solidFill>
                  <a:schemeClr val="dk1"/>
                </a:solidFill>
              </a:rPr>
              <a:t>-  May exacerbate existing thermal injury</a:t>
            </a:r>
            <a:br>
              <a:rPr lang="ar" sz="900">
                <a:solidFill>
                  <a:schemeClr val="dk1"/>
                </a:solidFill>
              </a:rPr>
            </a:br>
            <a:r>
              <a:rPr lang="ar" sz="900">
                <a:solidFill>
                  <a:schemeClr val="dk1"/>
                </a:solidFill>
              </a:rPr>
              <a:t>-  Inadvertent extubation is a potential disaster</a:t>
            </a:r>
            <a:br>
              <a:rPr lang="ar" sz="900">
                <a:solidFill>
                  <a:schemeClr val="dk1"/>
                </a:solidFill>
              </a:rPr>
            </a:br>
            <a:r>
              <a:rPr lang="ar" sz="900">
                <a:solidFill>
                  <a:schemeClr val="dk1"/>
                </a:solidFill>
              </a:rPr>
              <a:t>-  When facial grafting is necessary tube and ties will limit the access</a:t>
            </a:r>
            <a:br>
              <a:rPr lang="ar" sz="900">
                <a:solidFill>
                  <a:schemeClr val="dk1"/>
                </a:solidFill>
              </a:rPr>
            </a:br>
            <a:r>
              <a:rPr lang="ar" sz="900">
                <a:solidFill>
                  <a:schemeClr val="dk1"/>
                </a:solidFill>
              </a:rPr>
              <a:t>-  Tube obstruction occur more frequent </a:t>
            </a:r>
            <a:r>
              <a:rPr lang="ar" sz="900">
                <a:solidFill>
                  <a:srgbClr val="B7B7B7"/>
                </a:solidFill>
              </a:rPr>
              <a:t>(due to secretions and sluff)</a:t>
            </a:r>
            <a:br>
              <a:rPr lang="ar" sz="900">
                <a:solidFill>
                  <a:schemeClr val="dk1"/>
                </a:solidFill>
              </a:rPr>
            </a:br>
            <a:r>
              <a:rPr lang="ar" sz="900">
                <a:solidFill>
                  <a:schemeClr val="dk1"/>
                </a:solidFill>
              </a:rPr>
              <a:t> </a:t>
            </a:r>
            <a:r>
              <a:rPr b="1" lang="ar" sz="900">
                <a:solidFill>
                  <a:schemeClr val="dk1"/>
                </a:solidFill>
              </a:rPr>
              <a:t>Tracheostomy</a:t>
            </a:r>
            <a:br>
              <a:rPr b="1" lang="ar" sz="900">
                <a:solidFill>
                  <a:schemeClr val="dk1"/>
                </a:solidFill>
              </a:rPr>
            </a:br>
            <a:r>
              <a:rPr lang="ar" sz="900">
                <a:solidFill>
                  <a:schemeClr val="dk1"/>
                </a:solidFill>
              </a:rPr>
              <a:t>-  Reported to have higher mortality rate as a result of </a:t>
            </a:r>
            <a:r>
              <a:rPr lang="ar" sz="900">
                <a:solidFill>
                  <a:srgbClr val="CC0000"/>
                </a:solidFill>
              </a:rPr>
              <a:t>infectious complication</a:t>
            </a:r>
            <a:r>
              <a:rPr lang="ar" sz="900">
                <a:solidFill>
                  <a:schemeClr val="dk1"/>
                </a:solidFill>
              </a:rPr>
              <a:t> (pulmonary sepsis, necrotizing tracheitis, mediastinitis steroid ) so we prefer not to do it.</a:t>
            </a:r>
            <a:br>
              <a:rPr lang="ar" sz="900">
                <a:solidFill>
                  <a:schemeClr val="dk1"/>
                </a:solidFill>
              </a:rPr>
            </a:br>
            <a:r>
              <a:rPr lang="ar" sz="900">
                <a:solidFill>
                  <a:schemeClr val="dk1"/>
                </a:solidFill>
              </a:rPr>
              <a:t>-  Bleeding, pneumothorax, tracheal stenosis</a:t>
            </a:r>
            <a:br>
              <a:rPr lang="ar" sz="900">
                <a:solidFill>
                  <a:schemeClr val="dk1"/>
                </a:solidFill>
              </a:rPr>
            </a:br>
            <a:r>
              <a:rPr lang="ar" sz="900">
                <a:solidFill>
                  <a:schemeClr val="dk1"/>
                </a:solidFill>
              </a:rPr>
              <a:t>-  Edema of the neck results in</a:t>
            </a:r>
            <a:br>
              <a:rPr lang="ar" sz="900">
                <a:solidFill>
                  <a:schemeClr val="dk1"/>
                </a:solidFill>
              </a:rPr>
            </a:br>
            <a:r>
              <a:rPr lang="ar" sz="900">
                <a:solidFill>
                  <a:schemeClr val="dk1"/>
                </a:solidFill>
              </a:rPr>
              <a:t>-  difficult procedure</a:t>
            </a:r>
            <a:br>
              <a:rPr lang="ar" sz="900">
                <a:solidFill>
                  <a:schemeClr val="dk1"/>
                </a:solidFill>
              </a:rPr>
            </a:br>
            <a:r>
              <a:rPr lang="ar" sz="900">
                <a:solidFill>
                  <a:schemeClr val="dk1"/>
                </a:solidFill>
              </a:rPr>
              <a:t>-  inadvertent removal of the tube</a:t>
            </a:r>
            <a:br>
              <a:rPr lang="ar" sz="900">
                <a:solidFill>
                  <a:schemeClr val="dk1"/>
                </a:solidFill>
              </a:rPr>
            </a:br>
            <a:r>
              <a:rPr lang="ar" sz="900">
                <a:solidFill>
                  <a:schemeClr val="dk1"/>
                </a:solidFill>
              </a:rPr>
              <a:t>-  Cricothryroidotomy, may establish the airway more easily</a:t>
            </a:r>
            <a:br>
              <a:rPr lang="ar" sz="900">
                <a:solidFill>
                  <a:schemeClr val="dk1"/>
                </a:solidFill>
              </a:rPr>
            </a:br>
            <a:r>
              <a:rPr lang="ar" sz="900">
                <a:solidFill>
                  <a:schemeClr val="dk1"/>
                </a:solidFill>
              </a:rPr>
              <a:t>-  Stabilization of airway is indicated for thermal injury of trachea, and extensive burns of the face ororopharynx. Where impending UAWO necessitates intubation</a:t>
            </a:r>
            <a:br>
              <a:rPr lang="ar" sz="900">
                <a:solidFill>
                  <a:schemeClr val="dk1"/>
                </a:solidFill>
              </a:rPr>
            </a:br>
            <a:r>
              <a:rPr lang="ar" sz="900">
                <a:solidFill>
                  <a:schemeClr val="dk1"/>
                </a:solidFill>
              </a:rPr>
              <a:t>-  Intubation for assisted ventilation is required for inhalation injury with: changes in ABG, O2 sat, and increase CO . </a:t>
            </a:r>
            <a:br>
              <a:rPr lang="ar" sz="900">
                <a:solidFill>
                  <a:schemeClr val="dk1"/>
                </a:solidFill>
              </a:rPr>
            </a:br>
            <a:r>
              <a:rPr lang="ar" sz="900">
                <a:solidFill>
                  <a:schemeClr val="dk1"/>
                </a:solidFill>
              </a:rPr>
              <a:t>-  Once decision of intubation is made:</a:t>
            </a:r>
            <a:br>
              <a:rPr lang="ar" sz="900">
                <a:solidFill>
                  <a:schemeClr val="dk1"/>
                </a:solidFill>
              </a:rPr>
            </a:br>
            <a:r>
              <a:rPr lang="ar" sz="900">
                <a:solidFill>
                  <a:schemeClr val="dk1"/>
                </a:solidFill>
              </a:rPr>
              <a:t>-  ET should be attempted initially</a:t>
            </a:r>
            <a:br>
              <a:rPr lang="ar" sz="900">
                <a:solidFill>
                  <a:schemeClr val="dk1"/>
                </a:solidFill>
              </a:rPr>
            </a:br>
            <a:r>
              <a:rPr lang="ar" sz="900">
                <a:solidFill>
                  <a:schemeClr val="dk1"/>
                </a:solidFill>
              </a:rPr>
              <a:t>-  If necessary, leave X 3-4 wks</a:t>
            </a:r>
            <a:br>
              <a:rPr lang="ar" sz="900">
                <a:solidFill>
                  <a:schemeClr val="dk1"/>
                </a:solidFill>
              </a:rPr>
            </a:br>
            <a:r>
              <a:rPr lang="ar" sz="900">
                <a:solidFill>
                  <a:schemeClr val="dk1"/>
                </a:solidFill>
              </a:rPr>
              <a:t>-  Utilize this time for grafting neck burns</a:t>
            </a:r>
            <a:br>
              <a:rPr lang="ar" sz="900">
                <a:solidFill>
                  <a:schemeClr val="dk1"/>
                </a:solidFill>
              </a:rPr>
            </a:br>
            <a:r>
              <a:rPr lang="ar" sz="900">
                <a:solidFill>
                  <a:schemeClr val="dk1"/>
                </a:solidFill>
              </a:rPr>
              <a:t>-  Shift to tracheostomy after that if necessary </a:t>
            </a:r>
            <a:br>
              <a:rPr lang="ar" sz="900">
                <a:solidFill>
                  <a:schemeClr val="dk1"/>
                </a:solidFill>
              </a:rPr>
            </a:br>
            <a:r>
              <a:rPr lang="ar" sz="900">
                <a:solidFill>
                  <a:schemeClr val="dk1"/>
                </a:solidFill>
              </a:rPr>
              <a:t> </a:t>
            </a:r>
            <a:endParaRPr sz="900">
              <a:solidFill>
                <a:schemeClr val="dk1"/>
              </a:solidFill>
            </a:endParaRPr>
          </a:p>
          <a:p>
            <a:pPr indent="0" lvl="0" marL="0" rtl="0" algn="l">
              <a:lnSpc>
                <a:spcPct val="115000"/>
              </a:lnSpc>
              <a:spcBef>
                <a:spcPts val="0"/>
              </a:spcBef>
              <a:spcAft>
                <a:spcPts val="0"/>
              </a:spcAft>
              <a:buNone/>
            </a:pPr>
            <a:r>
              <a:rPr b="1" lang="ar" sz="900">
                <a:solidFill>
                  <a:schemeClr val="dk1"/>
                </a:solidFill>
              </a:rPr>
              <a:t>D. </a:t>
            </a:r>
            <a:r>
              <a:rPr b="1" lang="ar" sz="900">
                <a:solidFill>
                  <a:srgbClr val="CC0000"/>
                </a:solidFill>
              </a:rPr>
              <a:t>SUPRAGLOTTITIS / EPIGLOTTITIS </a:t>
            </a:r>
            <a:r>
              <a:rPr b="1" lang="ar" sz="900">
                <a:solidFill>
                  <a:schemeClr val="dk1"/>
                </a:solidFill>
              </a:rPr>
              <a:t>  دائما تجي بالاختبارات                                                                           </a:t>
            </a:r>
            <a:r>
              <a:rPr lang="ar" sz="900">
                <a:solidFill>
                  <a:schemeClr val="dk1"/>
                </a:solidFill>
              </a:rPr>
              <a:t>-</a:t>
            </a:r>
            <a:r>
              <a:rPr lang="ar" sz="900">
                <a:solidFill>
                  <a:srgbClr val="38761D"/>
                </a:solidFill>
              </a:rPr>
              <a:t> </a:t>
            </a:r>
            <a:r>
              <a:rPr lang="ar" sz="900">
                <a:solidFill>
                  <a:srgbClr val="B7B7B7"/>
                </a:solidFill>
              </a:rPr>
              <a:t>inflammation of the epiglottis, very common in the past and almost eradicated but coming </a:t>
            </a:r>
            <a:r>
              <a:rPr lang="ar" sz="900">
                <a:solidFill>
                  <a:srgbClr val="B7B7B7"/>
                </a:solidFill>
              </a:rPr>
              <a:t>back.</a:t>
            </a:r>
            <a:r>
              <a:rPr lang="ar" sz="900">
                <a:solidFill>
                  <a:srgbClr val="38761D"/>
                </a:solidFill>
              </a:rPr>
              <a:t> </a:t>
            </a:r>
            <a:r>
              <a:rPr lang="ar" sz="900">
                <a:solidFill>
                  <a:schemeClr val="dk1"/>
                </a:solidFill>
              </a:rPr>
              <a:t>                                                                                                        </a:t>
            </a:r>
            <a:r>
              <a:rPr b="1" lang="ar" sz="900">
                <a:solidFill>
                  <a:schemeClr val="dk1"/>
                </a:solidFill>
              </a:rPr>
              <a:t>Paediatric:</a:t>
            </a:r>
            <a:r>
              <a:rPr lang="ar" sz="900">
                <a:solidFill>
                  <a:schemeClr val="dk1"/>
                </a:solidFill>
              </a:rPr>
              <a:t> by </a:t>
            </a:r>
            <a:r>
              <a:rPr lang="ar" sz="900">
                <a:solidFill>
                  <a:srgbClr val="CC0000"/>
                </a:solidFill>
              </a:rPr>
              <a:t>H. influenza </a:t>
            </a:r>
            <a:r>
              <a:rPr lang="ar" sz="900">
                <a:solidFill>
                  <a:schemeClr val="dk1"/>
                </a:solidFill>
              </a:rPr>
              <a:t>.                                                                                                 - sudden onse</a:t>
            </a:r>
            <a:r>
              <a:rPr lang="ar" sz="900">
                <a:solidFill>
                  <a:schemeClr val="dk1"/>
                </a:solidFill>
              </a:rPr>
              <a:t>t</a:t>
            </a:r>
            <a:br>
              <a:rPr lang="ar" sz="900">
                <a:solidFill>
                  <a:schemeClr val="dk1"/>
                </a:solidFill>
              </a:rPr>
            </a:br>
            <a:r>
              <a:rPr lang="ar" sz="900">
                <a:solidFill>
                  <a:schemeClr val="dk1"/>
                </a:solidFill>
              </a:rPr>
              <a:t>- rapidly progressive course</a:t>
            </a:r>
            <a:r>
              <a:rPr lang="ar" sz="900">
                <a:solidFill>
                  <a:srgbClr val="6AA84F"/>
                </a:solidFill>
              </a:rPr>
              <a:t> and more acute than adults</a:t>
            </a:r>
            <a:r>
              <a:rPr lang="ar" sz="900">
                <a:solidFill>
                  <a:schemeClr val="dk1"/>
                </a:solidFill>
              </a:rPr>
              <a:t> </a:t>
            </a:r>
            <a:br>
              <a:rPr lang="ar" sz="900">
                <a:solidFill>
                  <a:schemeClr val="dk1"/>
                </a:solidFill>
              </a:rPr>
            </a:br>
            <a:r>
              <a:rPr lang="ar" sz="900">
                <a:solidFill>
                  <a:schemeClr val="dk1"/>
                </a:solidFill>
              </a:rPr>
              <a:t>- high fever, respiratory distress</a:t>
            </a:r>
            <a:br>
              <a:rPr lang="ar" sz="900">
                <a:solidFill>
                  <a:schemeClr val="dk1"/>
                </a:solidFill>
              </a:rPr>
            </a:br>
            <a:r>
              <a:rPr lang="ar" sz="900">
                <a:solidFill>
                  <a:schemeClr val="dk1"/>
                </a:solidFill>
              </a:rPr>
              <a:t>- drooling, painful swallowing, sitting on edge of seat</a:t>
            </a:r>
            <a:br>
              <a:rPr lang="ar" sz="900">
                <a:solidFill>
                  <a:schemeClr val="dk1"/>
                </a:solidFill>
              </a:rPr>
            </a:br>
            <a:r>
              <a:rPr b="1" lang="ar" sz="900">
                <a:solidFill>
                  <a:schemeClr val="dk1"/>
                </a:solidFill>
              </a:rPr>
              <a:t>Adult:</a:t>
            </a:r>
            <a:r>
              <a:rPr b="1" lang="ar" sz="900">
                <a:solidFill>
                  <a:srgbClr val="B7B7B7"/>
                </a:solidFill>
              </a:rPr>
              <a:t> </a:t>
            </a:r>
            <a:r>
              <a:rPr lang="ar" sz="900">
                <a:solidFill>
                  <a:srgbClr val="B7B7B7"/>
                </a:solidFill>
              </a:rPr>
              <a:t>by staph aureus</a:t>
            </a:r>
            <a:br>
              <a:rPr lang="ar" sz="900">
                <a:solidFill>
                  <a:schemeClr val="dk1"/>
                </a:solidFill>
              </a:rPr>
            </a:br>
            <a:r>
              <a:rPr lang="ar" sz="900">
                <a:solidFill>
                  <a:schemeClr val="dk1"/>
                </a:solidFill>
              </a:rPr>
              <a:t>- Dysphagia, severe sore throat</a:t>
            </a:r>
            <a:br>
              <a:rPr lang="ar" sz="900">
                <a:solidFill>
                  <a:schemeClr val="dk1"/>
                </a:solidFill>
              </a:rPr>
            </a:br>
            <a:r>
              <a:rPr lang="ar" sz="900">
                <a:solidFill>
                  <a:schemeClr val="dk1"/>
                </a:solidFill>
              </a:rPr>
              <a:t>- Fever, stridor, voice change</a:t>
            </a:r>
            <a:br>
              <a:rPr lang="ar" sz="900">
                <a:solidFill>
                  <a:schemeClr val="dk1"/>
                </a:solidFill>
              </a:rPr>
            </a:br>
            <a:r>
              <a:rPr lang="ar" sz="900">
                <a:solidFill>
                  <a:schemeClr val="dk1"/>
                </a:solidFill>
              </a:rPr>
              <a:t> </a:t>
            </a:r>
            <a:r>
              <a:rPr b="1" lang="ar" sz="900">
                <a:solidFill>
                  <a:schemeClr val="dk1"/>
                </a:solidFill>
              </a:rPr>
              <a:t>Management:</a:t>
            </a:r>
            <a:br>
              <a:rPr b="1" lang="ar" sz="900">
                <a:solidFill>
                  <a:schemeClr val="dk1"/>
                </a:solidFill>
              </a:rPr>
            </a:br>
            <a:r>
              <a:rPr b="1" lang="ar" sz="900">
                <a:solidFill>
                  <a:schemeClr val="dk1"/>
                </a:solidFill>
              </a:rPr>
              <a:t> </a:t>
            </a:r>
            <a:r>
              <a:rPr lang="ar" sz="900">
                <a:solidFill>
                  <a:schemeClr val="dk1"/>
                </a:solidFill>
              </a:rPr>
              <a:t>- Children: </a:t>
            </a:r>
            <a:r>
              <a:rPr b="1" lang="ar" sz="900">
                <a:solidFill>
                  <a:srgbClr val="CC0000"/>
                </a:solidFill>
              </a:rPr>
              <a:t>secure airway</a:t>
            </a:r>
            <a:r>
              <a:rPr lang="ar" sz="900">
                <a:solidFill>
                  <a:srgbClr val="CC0000"/>
                </a:solidFill>
              </a:rPr>
              <a:t> </a:t>
            </a:r>
            <a:r>
              <a:rPr lang="ar" sz="900">
                <a:solidFill>
                  <a:schemeClr val="dk1"/>
                </a:solidFill>
              </a:rPr>
              <a:t>→ ET tube,tracheostomy after that give Abx and do culture</a:t>
            </a:r>
            <a:br>
              <a:rPr lang="ar" sz="900">
                <a:solidFill>
                  <a:schemeClr val="dk1"/>
                </a:solidFill>
              </a:rPr>
            </a:br>
            <a:r>
              <a:rPr lang="ar" sz="900">
                <a:solidFill>
                  <a:schemeClr val="dk1"/>
                </a:solidFill>
              </a:rPr>
              <a:t> - Adult: frequently observed in an ICU, may need intubation. </a:t>
            </a:r>
            <a:br>
              <a:rPr lang="ar" sz="900">
                <a:solidFill>
                  <a:schemeClr val="dk1"/>
                </a:solidFill>
              </a:rPr>
            </a:br>
            <a:r>
              <a:rPr lang="ar" sz="900">
                <a:solidFill>
                  <a:schemeClr val="dk1"/>
                </a:solidFill>
              </a:rPr>
              <a:t> 							</a:t>
            </a:r>
            <a:endParaRPr sz="900">
              <a:solidFill>
                <a:schemeClr val="dk1"/>
              </a:solidFill>
            </a:endParaRPr>
          </a:p>
          <a:p>
            <a:pPr indent="0" lvl="0" marL="0" rtl="0" algn="l">
              <a:lnSpc>
                <a:spcPct val="115000"/>
              </a:lnSpc>
              <a:spcBef>
                <a:spcPts val="0"/>
              </a:spcBef>
              <a:spcAft>
                <a:spcPts val="0"/>
              </a:spcAft>
              <a:buNone/>
            </a:pPr>
            <a:r>
              <a:rPr lang="ar" sz="900">
                <a:solidFill>
                  <a:schemeClr val="dk1"/>
                </a:solidFill>
              </a:rPr>
              <a:t>						 					</a:t>
            </a:r>
            <a:endParaRPr sz="900">
              <a:solidFill>
                <a:schemeClr val="dk1"/>
              </a:solidFill>
            </a:endParaRPr>
          </a:p>
          <a:p>
            <a:pPr indent="-228600" lvl="0" marL="457200" rtl="0" algn="l">
              <a:lnSpc>
                <a:spcPct val="115000"/>
              </a:lnSpc>
              <a:spcBef>
                <a:spcPts val="1200"/>
              </a:spcBef>
              <a:spcAft>
                <a:spcPts val="0"/>
              </a:spcAft>
              <a:buNone/>
            </a:pPr>
            <a:r>
              <a:rPr lang="ar" sz="900">
                <a:solidFill>
                  <a:schemeClr val="dk1"/>
                </a:solidFill>
              </a:rPr>
              <a:t>				</a:t>
            </a:r>
            <a:endParaRPr sz="900">
              <a:solidFill>
                <a:schemeClr val="dk1"/>
              </a:solidFill>
            </a:endParaRPr>
          </a:p>
          <a:p>
            <a:pPr indent="-228600" lvl="0" marL="457200" rtl="0" algn="l">
              <a:lnSpc>
                <a:spcPct val="115000"/>
              </a:lnSpc>
              <a:spcBef>
                <a:spcPts val="1200"/>
              </a:spcBef>
              <a:spcAft>
                <a:spcPts val="0"/>
              </a:spcAft>
              <a:buNone/>
            </a:pPr>
            <a:r>
              <a:rPr lang="ar" sz="900">
                <a:solidFill>
                  <a:schemeClr val="dk1"/>
                </a:solidFill>
              </a:rPr>
              <a:t>			</a:t>
            </a:r>
            <a:endParaRPr sz="900">
              <a:solidFill>
                <a:schemeClr val="dk1"/>
              </a:solidFill>
            </a:endParaRPr>
          </a:p>
          <a:p>
            <a:pPr indent="-228600" lvl="0" marL="457200" rtl="0" algn="l">
              <a:lnSpc>
                <a:spcPct val="115000"/>
              </a:lnSpc>
              <a:spcBef>
                <a:spcPts val="1200"/>
              </a:spcBef>
              <a:spcAft>
                <a:spcPts val="0"/>
              </a:spcAft>
              <a:buNone/>
            </a:pPr>
            <a:r>
              <a:rPr lang="ar" sz="900">
                <a:solidFill>
                  <a:schemeClr val="dk1"/>
                </a:solidFill>
              </a:rPr>
              <a:t>		</a:t>
            </a:r>
            <a:endParaRPr sz="900">
              <a:solidFill>
                <a:schemeClr val="dk1"/>
              </a:solidFill>
            </a:endParaRPr>
          </a:p>
          <a:p>
            <a:pPr indent="-228600" lvl="0" marL="457200" rtl="0" algn="l">
              <a:lnSpc>
                <a:spcPct val="115000"/>
              </a:lnSpc>
              <a:spcBef>
                <a:spcPts val="1200"/>
              </a:spcBef>
              <a:spcAft>
                <a:spcPts val="0"/>
              </a:spcAft>
              <a:buClr>
                <a:schemeClr val="dk1"/>
              </a:buClr>
              <a:buSzPts val="900"/>
              <a:buNone/>
            </a:pPr>
            <a:r>
              <a:rPr lang="ar" sz="900">
                <a:solidFill>
                  <a:schemeClr val="dk1"/>
                </a:solidFill>
              </a:rPr>
              <a:t>								 							</a:t>
            </a:r>
            <a:endParaRPr sz="900">
              <a:solidFill>
                <a:schemeClr val="dk1"/>
              </a:solidFill>
            </a:endParaRPr>
          </a:p>
          <a:p>
            <a:pPr indent="0" lvl="0" marL="0" rtl="0" algn="l">
              <a:lnSpc>
                <a:spcPct val="115000"/>
              </a:lnSpc>
              <a:spcBef>
                <a:spcPts val="1200"/>
              </a:spcBef>
              <a:spcAft>
                <a:spcPts val="0"/>
              </a:spcAft>
              <a:buNone/>
            </a:pPr>
            <a:r>
              <a:rPr lang="ar" sz="900">
                <a:solidFill>
                  <a:schemeClr val="dk1"/>
                </a:solidFill>
              </a:rPr>
              <a:t>						 					</a:t>
            </a:r>
            <a:endParaRPr sz="900">
              <a:solidFill>
                <a:schemeClr val="dk1"/>
              </a:solidFill>
            </a:endParaRPr>
          </a:p>
          <a:p>
            <a:pPr indent="0" lvl="0" marL="0" rtl="0" algn="l">
              <a:lnSpc>
                <a:spcPct val="100000"/>
              </a:lnSpc>
              <a:spcBef>
                <a:spcPts val="0"/>
              </a:spcBef>
              <a:spcAft>
                <a:spcPts val="0"/>
              </a:spcAft>
              <a:buNone/>
            </a:pPr>
            <a:r>
              <a:rPr lang="ar" sz="900">
                <a:solidFill>
                  <a:schemeClr val="dk1"/>
                </a:solidFill>
              </a:rPr>
              <a:t>				</a:t>
            </a:r>
            <a:endParaRPr sz="900">
              <a:solidFill>
                <a:schemeClr val="dk1"/>
              </a:solidFill>
            </a:endParaRPr>
          </a:p>
          <a:p>
            <a:pPr indent="0" lvl="0" marL="0" rtl="0" algn="l">
              <a:lnSpc>
                <a:spcPct val="100000"/>
              </a:lnSpc>
              <a:spcBef>
                <a:spcPts val="0"/>
              </a:spcBef>
              <a:spcAft>
                <a:spcPts val="0"/>
              </a:spcAft>
              <a:buNone/>
            </a:pPr>
            <a:r>
              <a:rPr lang="ar" sz="900">
                <a:solidFill>
                  <a:schemeClr val="dk1"/>
                </a:solidFill>
              </a:rPr>
              <a:t>			</a:t>
            </a:r>
            <a:endParaRPr sz="900">
              <a:solidFill>
                <a:schemeClr val="dk1"/>
              </a:solidFill>
            </a:endParaRPr>
          </a:p>
          <a:p>
            <a:pPr indent="0" lvl="0" marL="0" rtl="0" algn="l">
              <a:lnSpc>
                <a:spcPct val="100000"/>
              </a:lnSpc>
              <a:spcBef>
                <a:spcPts val="0"/>
              </a:spcBef>
              <a:spcAft>
                <a:spcPts val="0"/>
              </a:spcAft>
              <a:buNone/>
            </a:pPr>
            <a:r>
              <a:rPr lang="ar" sz="900">
                <a:solidFill>
                  <a:schemeClr val="dk1"/>
                </a:solidFill>
              </a:rPr>
              <a:t>		</a:t>
            </a:r>
            <a:endParaRPr sz="900">
              <a:solidFill>
                <a:schemeClr val="dk1"/>
              </a:solidFill>
            </a:endParaRPr>
          </a:p>
          <a:p>
            <a:pPr indent="0" lvl="0" marL="0" rtl="0" algn="l">
              <a:lnSpc>
                <a:spcPct val="100000"/>
              </a:lnSpc>
              <a:spcBef>
                <a:spcPts val="0"/>
              </a:spcBef>
              <a:spcAft>
                <a:spcPts val="0"/>
              </a:spcAft>
              <a:buNone/>
            </a:pPr>
            <a:r>
              <a:t/>
            </a:r>
            <a:endParaRPr b="1" sz="900">
              <a:solidFill>
                <a:schemeClr val="dk1"/>
              </a:solidFill>
            </a:endParaRPr>
          </a:p>
        </p:txBody>
      </p:sp>
      <p:pic>
        <p:nvPicPr>
          <p:cNvPr id="125" name="Google Shape;125;p21"/>
          <p:cNvPicPr preferRelativeResize="0"/>
          <p:nvPr/>
        </p:nvPicPr>
        <p:blipFill>
          <a:blip r:embed="rId4">
            <a:alphaModFix/>
          </a:blip>
          <a:stretch>
            <a:fillRect/>
          </a:stretch>
        </p:blipFill>
        <p:spPr>
          <a:xfrm>
            <a:off x="3120150" y="5485851"/>
            <a:ext cx="1249450" cy="1063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