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4762500" cy="7143750"/>
  <p:notesSz cx="6858000" cy="9144000"/>
  <p:embeddedFontLst>
    <p:embeddedFont>
      <p:font typeface="Arvo" panose="020B0604020202020204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DE4C38-8753-4DE9-BF26-E20692711EB0}">
  <a:tblStyle styleId="{4CDE4C38-8753-4DE9-BF26-E20692711E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b6190300f_1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b6190300f_1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b6190300f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b6190300f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9da8f0322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9da8f0322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da8f03229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da8f03229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9b6190300f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9b6190300f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b6190300f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b6190300f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9b6190300f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9b6190300f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b6190300f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b6190300f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b6190300f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b6190300f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9b6190300f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9b6190300f_1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b810385c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b810385c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9b6190300f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33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9b6190300f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2348" y="1034132"/>
            <a:ext cx="4437900" cy="2850900"/>
          </a:xfrm>
          <a:prstGeom prst="rect">
            <a:avLst/>
          </a:prstGeom>
        </p:spPr>
        <p:txBody>
          <a:bodyPr spcFirstLastPara="1" wrap="square" lIns="84775" tIns="84775" rIns="84775" bIns="847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2344" y="3936285"/>
            <a:ext cx="4437900" cy="11007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62344" y="1536285"/>
            <a:ext cx="4437900" cy="2727300"/>
          </a:xfrm>
          <a:prstGeom prst="rect">
            <a:avLst/>
          </a:prstGeom>
        </p:spPr>
        <p:txBody>
          <a:bodyPr spcFirstLastPara="1" wrap="square" lIns="84775" tIns="84775" rIns="84775" bIns="847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100"/>
              <a:buNone/>
              <a:defRPr sz="11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62344" y="4378090"/>
            <a:ext cx="4437900" cy="18066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marL="457200" lvl="0" indent="-33655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algn="ctr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algn="ctr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algn="ctr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algn="ctr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algn="ctr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algn="ctr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2344" y="2987292"/>
            <a:ext cx="4437900" cy="11688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62344" y="618090"/>
            <a:ext cx="4437900" cy="7953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62344" y="1600660"/>
            <a:ext cx="4437900" cy="47451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62344" y="618090"/>
            <a:ext cx="4437900" cy="7953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62344" y="1600660"/>
            <a:ext cx="2083200" cy="47451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500"/>
              </a:spcBef>
              <a:spcAft>
                <a:spcPts val="15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516875" y="1600660"/>
            <a:ext cx="2083200" cy="47451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500"/>
              </a:spcBef>
              <a:spcAft>
                <a:spcPts val="15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62344" y="618090"/>
            <a:ext cx="4437900" cy="7953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62344" y="771667"/>
            <a:ext cx="1462500" cy="1049700"/>
          </a:xfrm>
          <a:prstGeom prst="rect">
            <a:avLst/>
          </a:prstGeom>
        </p:spPr>
        <p:txBody>
          <a:bodyPr spcFirstLastPara="1" wrap="square" lIns="84775" tIns="84775" rIns="84775" bIns="8477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62344" y="1930000"/>
            <a:ext cx="1462500" cy="44157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150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150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150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1500"/>
              </a:spcBef>
              <a:spcAft>
                <a:spcPts val="150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55339" y="625208"/>
            <a:ext cx="3316800" cy="56817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381250" y="-174"/>
            <a:ext cx="2381400" cy="714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38281" y="1712743"/>
            <a:ext cx="2106900" cy="2058900"/>
          </a:xfrm>
          <a:prstGeom prst="rect">
            <a:avLst/>
          </a:prstGeom>
        </p:spPr>
        <p:txBody>
          <a:bodyPr spcFirstLastPara="1" wrap="square" lIns="84775" tIns="84775" rIns="84775" bIns="847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38281" y="3893160"/>
            <a:ext cx="2106900" cy="1715700"/>
          </a:xfrm>
          <a:prstGeom prst="rect">
            <a:avLst/>
          </a:prstGeom>
        </p:spPr>
        <p:txBody>
          <a:bodyPr spcFirstLastPara="1" wrap="square" lIns="84775" tIns="84775" rIns="84775" bIns="8477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572656" y="1005660"/>
            <a:ext cx="1998300" cy="51321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5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5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5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500"/>
              </a:spcBef>
              <a:spcAft>
                <a:spcPts val="15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62344" y="5875799"/>
            <a:ext cx="3124500" cy="8403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344" y="618090"/>
            <a:ext cx="4437900" cy="7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75" tIns="84775" rIns="84775" bIns="8477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344" y="1600660"/>
            <a:ext cx="4437900" cy="47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75" tIns="84775" rIns="84775" bIns="84775" anchor="t" anchorCtr="0">
            <a:no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1pPr>
            <a:lvl2pPr marL="914400" lvl="1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2pPr>
            <a:lvl3pPr marL="1371600" lvl="2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3pPr>
            <a:lvl4pPr marL="1828800" lvl="3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4pPr>
            <a:lvl5pPr marL="2286000" lvl="4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5pPr>
            <a:lvl6pPr marL="2743200" lvl="5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6pPr>
            <a:lvl7pPr marL="3200400" lvl="6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●"/>
              <a:defRPr sz="1300">
                <a:solidFill>
                  <a:schemeClr val="dk2"/>
                </a:solidFill>
              </a:defRPr>
            </a:lvl7pPr>
            <a:lvl8pPr marL="3657600" lvl="7" indent="-31115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300"/>
              <a:buChar char="○"/>
              <a:defRPr sz="1300">
                <a:solidFill>
                  <a:schemeClr val="dk2"/>
                </a:solidFill>
              </a:defRPr>
            </a:lvl8pPr>
            <a:lvl9pPr marL="4114800" lvl="8" indent="-31115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2"/>
              </a:buClr>
              <a:buSzPts val="1300"/>
              <a:buChar char="■"/>
              <a:defRPr sz="13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412738" y="6476690"/>
            <a:ext cx="2859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775" tIns="84775" rIns="84775" bIns="8477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</a:defRPr>
            </a:lvl1pPr>
            <a:lvl2pPr lvl="1" algn="r">
              <a:buNone/>
              <a:defRPr sz="900">
                <a:solidFill>
                  <a:schemeClr val="dk2"/>
                </a:solidFill>
              </a:defRPr>
            </a:lvl2pPr>
            <a:lvl3pPr lvl="2" algn="r">
              <a:buNone/>
              <a:defRPr sz="900">
                <a:solidFill>
                  <a:schemeClr val="dk2"/>
                </a:solidFill>
              </a:defRPr>
            </a:lvl3pPr>
            <a:lvl4pPr lvl="3" algn="r">
              <a:buNone/>
              <a:defRPr sz="900">
                <a:solidFill>
                  <a:schemeClr val="dk2"/>
                </a:solidFill>
              </a:defRPr>
            </a:lvl4pPr>
            <a:lvl5pPr lvl="4" algn="r">
              <a:buNone/>
              <a:defRPr sz="900">
                <a:solidFill>
                  <a:schemeClr val="dk2"/>
                </a:solidFill>
              </a:defRPr>
            </a:lvl5pPr>
            <a:lvl6pPr lvl="5" algn="r">
              <a:buNone/>
              <a:defRPr sz="900">
                <a:solidFill>
                  <a:schemeClr val="dk2"/>
                </a:solidFill>
              </a:defRPr>
            </a:lvl6pPr>
            <a:lvl7pPr lvl="6" algn="r">
              <a:buNone/>
              <a:defRPr sz="900">
                <a:solidFill>
                  <a:schemeClr val="dk2"/>
                </a:solidFill>
              </a:defRPr>
            </a:lvl7pPr>
            <a:lvl8pPr lvl="7" algn="r">
              <a:buNone/>
              <a:defRPr sz="900">
                <a:solidFill>
                  <a:schemeClr val="dk2"/>
                </a:solidFill>
              </a:defRPr>
            </a:lvl8pPr>
            <a:lvl9pPr lvl="8" algn="r">
              <a:buNone/>
              <a:defRPr sz="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4389900" y="6749155"/>
            <a:ext cx="285900" cy="3945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600" b="1">
                <a:solidFill>
                  <a:srgbClr val="FFFFFF"/>
                </a:solidFill>
              </a:rPr>
              <a:t>1</a:t>
            </a:fld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l="12700" t="5871" r="19091" b="6883"/>
          <a:stretch/>
        </p:blipFill>
        <p:spPr>
          <a:xfrm>
            <a:off x="101075" y="86375"/>
            <a:ext cx="1071498" cy="96434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334100" y="543750"/>
            <a:ext cx="32556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300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Nose I-II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47550" y="1795900"/>
            <a:ext cx="4714800" cy="3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300">
                <a:latin typeface="Times New Roman"/>
                <a:ea typeface="Times New Roman"/>
                <a:cs typeface="Times New Roman"/>
                <a:sym typeface="Times New Roman"/>
              </a:rPr>
              <a:t>our objectives are unavailable and these from 436 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ar" sz="1300">
                <a:latin typeface="Times New Roman"/>
                <a:ea typeface="Times New Roman"/>
                <a:cs typeface="Times New Roman"/>
                <a:sym typeface="Times New Roman"/>
              </a:rPr>
              <a:t>Anatomy of the external nose, nose, nasal cavity and paranasal sinuses.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ar" sz="1300">
                <a:latin typeface="Times New Roman"/>
                <a:ea typeface="Times New Roman"/>
                <a:cs typeface="Times New Roman"/>
                <a:sym typeface="Times New Roman"/>
              </a:rPr>
              <a:t> Physiology of the nose and paranasal sinuses.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ar" sz="1300">
                <a:latin typeface="Times New Roman"/>
                <a:ea typeface="Times New Roman"/>
                <a:cs typeface="Times New Roman"/>
                <a:sym typeface="Times New Roman"/>
              </a:rPr>
              <a:t> Blood and nerve supply of the external nose, nose, nasal cavity and paranasal sinuses.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ar" sz="1300">
                <a:latin typeface="Times New Roman"/>
                <a:ea typeface="Times New Roman"/>
                <a:cs typeface="Times New Roman"/>
                <a:sym typeface="Times New Roman"/>
              </a:rPr>
              <a:t>Functions of the nose and paranasal sinuses.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ar" sz="1300">
                <a:latin typeface="Times New Roman"/>
                <a:ea typeface="Times New Roman"/>
                <a:cs typeface="Times New Roman"/>
                <a:sym typeface="Times New Roman"/>
              </a:rPr>
              <a:t>Congenital anomalies.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ar" sz="1300">
                <a:latin typeface="Times New Roman"/>
                <a:ea typeface="Times New Roman"/>
                <a:cs typeface="Times New Roman"/>
                <a:sym typeface="Times New Roman"/>
              </a:rPr>
              <a:t> Choanal atresia.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ar" sz="1300">
                <a:latin typeface="Times New Roman"/>
                <a:ea typeface="Times New Roman"/>
                <a:cs typeface="Times New Roman"/>
                <a:sym typeface="Times New Roman"/>
              </a:rPr>
              <a:t> Acute &amp; chronic rhinitis.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ar" sz="1300">
                <a:latin typeface="Times New Roman"/>
                <a:ea typeface="Times New Roman"/>
                <a:cs typeface="Times New Roman"/>
                <a:sym typeface="Times New Roman"/>
              </a:rPr>
              <a:t> Allergic &amp; non-allergic rhinitis.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ar" sz="1300">
                <a:latin typeface="Times New Roman"/>
                <a:ea typeface="Times New Roman"/>
                <a:cs typeface="Times New Roman"/>
                <a:sym typeface="Times New Roman"/>
              </a:rPr>
              <a:t> Vestibular &amp; furunculosis 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ar" sz="1300">
                <a:latin typeface="Times New Roman"/>
                <a:ea typeface="Times New Roman"/>
                <a:cs typeface="Times New Roman"/>
                <a:sym typeface="Times New Roman"/>
              </a:rPr>
              <a:t>Nasal polyps (allergic &amp; antrochoanal) etc.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AutoNum type="arabicPeriod"/>
            </a:pPr>
            <a:r>
              <a:rPr lang="ar" sz="1300">
                <a:latin typeface="Times New Roman"/>
                <a:ea typeface="Times New Roman"/>
                <a:cs typeface="Times New Roman"/>
                <a:sym typeface="Times New Roman"/>
              </a:rPr>
              <a:t>Radiology illustration (e.g. CT scan)</a:t>
            </a:r>
            <a:endParaRPr sz="1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7550" y="1349025"/>
            <a:ext cx="1695600" cy="3945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600" b="1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Objectives:</a:t>
            </a:r>
            <a:endParaRPr sz="1600" b="1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01075" y="4911200"/>
            <a:ext cx="4574700" cy="12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Resources: Doctor slides,team 436</a:t>
            </a:r>
            <a:endParaRPr dirty="0">
              <a:solidFill>
                <a:srgbClr val="3D85C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Done by: Tareq Ahmed Alomaim</a:t>
            </a:r>
            <a:r>
              <a:rPr lang="en-US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ar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Abdulhakim Bin Onaiq</a:t>
            </a:r>
            <a:endParaRPr dirty="0">
              <a:solidFill>
                <a:srgbClr val="3D85C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Edited by: </a:t>
            </a:r>
            <a:endParaRPr lang="en-US" dirty="0">
              <a:solidFill>
                <a:srgbClr val="3D85C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Revised by:</a:t>
            </a:r>
            <a:r>
              <a:rPr lang="en-US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dirty="0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Abdulhakim Bin Onaiq</a:t>
            </a:r>
            <a:endParaRPr dirty="0">
              <a:solidFill>
                <a:srgbClr val="3D85C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854850" y="6315650"/>
            <a:ext cx="31170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[ Color index: </a:t>
            </a:r>
            <a:r>
              <a:rPr lang="ar">
                <a:solidFill>
                  <a:srgbClr val="E0353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 </a:t>
            </a: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| </a:t>
            </a:r>
            <a:r>
              <a:rPr lang="ar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Notes </a:t>
            </a: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| </a:t>
            </a:r>
            <a:r>
              <a:rPr lang="ar">
                <a:solidFill>
                  <a:srgbClr val="B7B7B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Extra </a:t>
            </a:r>
            <a:r>
              <a:rPr lang="ar"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>
            <a:spLocks noGrp="1"/>
          </p:cNvSpPr>
          <p:nvPr>
            <p:ph type="sldNum" idx="12"/>
          </p:nvPr>
        </p:nvSpPr>
        <p:spPr>
          <a:xfrm>
            <a:off x="4268025" y="6661550"/>
            <a:ext cx="3963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600" b="1">
                <a:solidFill>
                  <a:srgbClr val="FFFFFF"/>
                </a:solidFill>
              </a:rPr>
              <a:t>10</a:t>
            </a:fld>
            <a:endParaRPr sz="1600" b="1">
              <a:solidFill>
                <a:srgbClr val="FFFFFF"/>
              </a:solidFill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1433550" y="206075"/>
            <a:ext cx="18954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7B9899"/>
                </a:solidFill>
                <a:latin typeface="Arvo"/>
                <a:ea typeface="Arvo"/>
                <a:cs typeface="Arvo"/>
                <a:sym typeface="Arvo"/>
              </a:rPr>
              <a:t>Physiology</a:t>
            </a:r>
            <a:endParaRPr sz="2000">
              <a:latin typeface="Arvo"/>
              <a:ea typeface="Arvo"/>
              <a:cs typeface="Arvo"/>
              <a:sym typeface="Arvo"/>
            </a:endParaRPr>
          </a:p>
        </p:txBody>
      </p:sp>
      <p:graphicFrame>
        <p:nvGraphicFramePr>
          <p:cNvPr id="146" name="Google Shape;146;p22"/>
          <p:cNvGraphicFramePr/>
          <p:nvPr/>
        </p:nvGraphicFramePr>
        <p:xfrm>
          <a:off x="86025" y="77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{4CDE4C38-8753-4DE9-BF26-E20692711EB0}</a:tableStyleId>
              </a:tblPr>
              <a:tblGrid>
                <a:gridCol w="134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66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 b="1">
                          <a:solidFill>
                            <a:srgbClr val="F3F3F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Respiration:</a:t>
                      </a:r>
                      <a:endParaRPr sz="1000" b="1">
                        <a:solidFill>
                          <a:srgbClr val="F3F3F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DED"/>
                    </a:solidFill>
                  </a:tcPr>
                </a:tc>
                <a:tc>
                  <a:txBody>
                    <a:bodyPr/>
                    <a:lstStyle/>
                    <a:p>
                      <a:pPr marL="179999" lvl="0" indent="-73025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New-borns are obligate nasal breathers until age of three months.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79999" lvl="0" indent="-730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Choanal atresia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 b="1">
                          <a:solidFill>
                            <a:srgbClr val="F3F3F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Air conditioning:</a:t>
                      </a:r>
                      <a:endParaRPr sz="1000" b="1">
                        <a:solidFill>
                          <a:srgbClr val="F3F3F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DED"/>
                    </a:solidFill>
                  </a:tcPr>
                </a:tc>
                <a:tc>
                  <a:txBody>
                    <a:bodyPr/>
                    <a:lstStyle/>
                    <a:p>
                      <a:pPr marL="179999" lvl="0" indent="-73025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Filtration and purification: Through vibrissae and mucous secretions.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79999" lvl="0" indent="-730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Temperature: Controlled through the large area of the highly vascular mucosa which is full of venous sinusoids.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79999" lvl="0" indent="-730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Humidification: Controlled through the thickness of the nasal secretions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0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 b="1">
                          <a:solidFill>
                            <a:srgbClr val="F3F3F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Protection:</a:t>
                      </a:r>
                      <a:endParaRPr sz="1000" b="1">
                        <a:solidFill>
                          <a:srgbClr val="F3F3F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DED"/>
                    </a:solidFill>
                  </a:tcPr>
                </a:tc>
                <a:tc>
                  <a:txBody>
                    <a:bodyPr/>
                    <a:lstStyle/>
                    <a:p>
                      <a:pPr marL="179999" lvl="0" indent="-73025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Through the mucociliary mechanisms and the mucous blanket.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79999" lvl="0" indent="-730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Enzymes and immunoglobulins: lyzozymes, IgA, IgE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79999" lvl="0" indent="-730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Sneezing: Foreign and irritant materials initiate the sneezing reflex.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5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 b="1">
                          <a:solidFill>
                            <a:srgbClr val="F3F3F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Vocal resonance:</a:t>
                      </a:r>
                      <a:endParaRPr sz="1000" b="1">
                        <a:solidFill>
                          <a:srgbClr val="F3F3F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DED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For phonating the constants M/N/NG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 b="1">
                          <a:solidFill>
                            <a:srgbClr val="F3F3F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Nasal Reflex</a:t>
                      </a:r>
                      <a:endParaRPr sz="1000" b="1">
                        <a:solidFill>
                          <a:srgbClr val="F3F3F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F3F3F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DED"/>
                    </a:solidFill>
                  </a:tcPr>
                </a:tc>
                <a:tc>
                  <a:txBody>
                    <a:bodyPr/>
                    <a:lstStyle/>
                    <a:p>
                      <a:pPr marL="179999" lvl="0" indent="-73025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Sneezing reflex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79999" lvl="0" indent="-730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Gustatory reflex: salivation when smelling food</a:t>
                      </a:r>
                      <a:endParaRPr sz="10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179999" lvl="0" indent="-730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Times New Roman"/>
                        <a:buChar char="❖"/>
                      </a:pPr>
                      <a:r>
                        <a:rPr lang="ar" sz="1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Noso-pulmonary reflex: increased pulmonary  resistance associated with nasal obstruction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sldNum" idx="12"/>
          </p:nvPr>
        </p:nvSpPr>
        <p:spPr>
          <a:xfrm>
            <a:off x="4082925" y="6661550"/>
            <a:ext cx="5814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600" b="1">
                <a:solidFill>
                  <a:srgbClr val="FFFFFF"/>
                </a:solidFill>
              </a:rPr>
              <a:t>11</a:t>
            </a:fld>
            <a:endParaRPr sz="1600" b="1">
              <a:solidFill>
                <a:srgbClr val="FFFFFF"/>
              </a:solidFill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0" y="139775"/>
            <a:ext cx="2583000" cy="5079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3F3F3"/>
                </a:solidFill>
                <a:latin typeface="Arvo"/>
                <a:ea typeface="Arvo"/>
                <a:cs typeface="Arvo"/>
                <a:sym typeface="Arvo"/>
              </a:rPr>
              <a:t>  Acute rhinitis</a:t>
            </a:r>
            <a:endParaRPr sz="2000">
              <a:solidFill>
                <a:srgbClr val="F3F3F3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53" name="Google Shape;153;p23"/>
          <p:cNvSpPr txBox="1"/>
          <p:nvPr/>
        </p:nvSpPr>
        <p:spPr>
          <a:xfrm>
            <a:off x="0" y="4429250"/>
            <a:ext cx="1925700" cy="3606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 Furuncle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6825" y="4372734"/>
            <a:ext cx="1329775" cy="88604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 txBox="1"/>
          <p:nvPr/>
        </p:nvSpPr>
        <p:spPr>
          <a:xfrm>
            <a:off x="257100" y="752438"/>
            <a:ext cx="4248300" cy="37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47199" lvl="0" indent="-1111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ar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Cold: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Mostly viral (adeno, picorna virus, rhinovirus)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Burning sensation</a:t>
            </a: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the nose, nasal congestion, obstruction, secretions and hyposmia or even anosmia.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</a:t>
            </a:r>
            <a:r>
              <a:rPr lang="ar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secondarily infected by bacteria</a:t>
            </a: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(Strep pneum, Staph a., H.Inf, Kleb. Pneum, M.Catarrhalis)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Rx: Bed rest, rehydration, analgesia and econgestants.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progress into acute bacterial rhinosinusitis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7199" lvl="0" indent="-1111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ar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Influenza rhinitis: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Influenza A, B, C viruses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Similar symptoms of common cold but with more constitutional symptoms.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Same management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Role of influenza vaccine.</a:t>
            </a:r>
            <a:endParaRPr sz="1200">
              <a:solidFill>
                <a:srgbClr val="E035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23"/>
          <p:cNvSpPr txBox="1"/>
          <p:nvPr/>
        </p:nvSpPr>
        <p:spPr>
          <a:xfrm>
            <a:off x="42600" y="4866050"/>
            <a:ext cx="4674000" cy="11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Acute infection of hair follicle </a:t>
            </a:r>
            <a:r>
              <a:rPr lang="ar" sz="1200" u="sng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by Staph a.</a:t>
            </a:r>
            <a:endParaRPr sz="1200" u="sng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Trauma from nose picking or plucking virissae is the usual predisposing factor.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Small but very painful.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Rx: include analgesia, warm compressors, topical +/-systemic antibiotics, +/-I&amp;D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Char char="❖"/>
            </a:pPr>
            <a:r>
              <a:rPr lang="ar" sz="12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Risk of cavernous sinus thrombosis after squeezing the furuncle due to retrograde venous spread.</a:t>
            </a:r>
            <a:endParaRPr sz="12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4264325" y="6661550"/>
            <a:ext cx="3999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600" b="1">
                <a:solidFill>
                  <a:srgbClr val="FFFFFF"/>
                </a:solidFill>
              </a:rPr>
              <a:t>12</a:t>
            </a:fld>
            <a:endParaRPr sz="1600" b="1">
              <a:solidFill>
                <a:srgbClr val="FFFFFF"/>
              </a:solidFill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0" y="161100"/>
            <a:ext cx="2286600" cy="4239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  Vestibulitis</a:t>
            </a:r>
            <a:endParaRPr sz="2000">
              <a:solidFill>
                <a:srgbClr val="F3F3F3"/>
              </a:solidFill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1025" y="946900"/>
            <a:ext cx="1762975" cy="1164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64" name="Google Shape;164;p24"/>
          <p:cNvGraphicFramePr/>
          <p:nvPr/>
        </p:nvGraphicFramePr>
        <p:xfrm>
          <a:off x="282200" y="2527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{4CDE4C38-8753-4DE9-BF26-E20692711EB0}</a:tableStyleId>
              </a:tblPr>
              <a:tblGrid>
                <a:gridCol w="271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rgbClr val="F3F3F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Furuncle</a:t>
                      </a:r>
                      <a:endParaRPr>
                        <a:solidFill>
                          <a:srgbClr val="F3F3F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8AB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>
                          <a:solidFill>
                            <a:srgbClr val="F3F3F3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Vestibulitis</a:t>
                      </a:r>
                      <a:endParaRPr>
                        <a:solidFill>
                          <a:srgbClr val="F3F3F3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solidFill>
                      <a:srgbClr val="8AB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8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حبة بالأنف صغیرة و تنرفز مرة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Very localized (around hair follicles) and very painful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Treatment: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Don’t squeeze, Don’t manipulate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Avoid nose picking (causes cross contamination)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Apply antibiotic like Fucidin, why? *imp this area is from the dangerous zone, so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complications might happen like cavernous sinus thrombosis and blindness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Broader than furuncle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Like cellulitis but in the nose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- Management is the same as furuncle + maybe you’ll need oral antibiotics or IV antibiotics and admission (depends on the case)</a:t>
                      </a: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5" name="Google Shape;165;p24"/>
          <p:cNvSpPr txBox="1"/>
          <p:nvPr/>
        </p:nvSpPr>
        <p:spPr>
          <a:xfrm>
            <a:off x="121925" y="740975"/>
            <a:ext cx="2729100" cy="18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Diffuse dermatitis of the nasal vestibule, usually by Staph a.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Red, swollen, eroded and tender skin with crustations and scales.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Rx: Local cleaning, local antibiotic-steroid ointments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sldNum" idx="12"/>
          </p:nvPr>
        </p:nvSpPr>
        <p:spPr>
          <a:xfrm>
            <a:off x="4082825" y="6661550"/>
            <a:ext cx="5814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600" b="1">
                <a:solidFill>
                  <a:srgbClr val="FFFFFF"/>
                </a:solidFill>
              </a:rPr>
              <a:t>13</a:t>
            </a:fld>
            <a:endParaRPr sz="1600" b="1">
              <a:solidFill>
                <a:srgbClr val="FFFFFF"/>
              </a:solidFill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2242925" y="946350"/>
            <a:ext cx="38490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5"/>
          <p:cNvSpPr txBox="1"/>
          <p:nvPr/>
        </p:nvSpPr>
        <p:spPr>
          <a:xfrm>
            <a:off x="0" y="3036950"/>
            <a:ext cx="3021000" cy="4239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  Non-Allergic Rhinitis</a:t>
            </a:r>
            <a:endParaRPr sz="2000">
              <a:solidFill>
                <a:srgbClr val="F3F3F3"/>
              </a:solidFill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0" y="172850"/>
            <a:ext cx="2478000" cy="4239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2000">
                <a:solidFill>
                  <a:srgbClr val="F3F3F3"/>
                </a:solidFill>
                <a:latin typeface="Georgia"/>
                <a:ea typeface="Georgia"/>
                <a:cs typeface="Georgia"/>
                <a:sym typeface="Georgia"/>
              </a:rPr>
              <a:t>  Allergic rhinitis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44625" y="695950"/>
            <a:ext cx="4619700" cy="20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Paroxysmal sneezing, nasal obstruction, watery rhinorrhea, itchiness of the nose, eyes, palate and/or throat.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Could be seasonal or perennial.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Signs: transverse nasal crease, pale and bluish mucosa, swollen turbinates and allergic shiners (dark circles around the eye).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Rx: Avoidance of the allergen (if known), Medications (Intranasal corticosteroids, antihistamines “local and systemic”, Anti-cholinergics, Na cromoglygate), turbinate reduction and immunotherapy</a:t>
            </a:r>
            <a:endParaRPr/>
          </a:p>
        </p:txBody>
      </p:sp>
      <p:sp>
        <p:nvSpPr>
          <p:cNvPr id="175" name="Google Shape;175;p25"/>
          <p:cNvSpPr txBox="1"/>
          <p:nvPr/>
        </p:nvSpPr>
        <p:spPr>
          <a:xfrm>
            <a:off x="44475" y="3627925"/>
            <a:ext cx="46197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Similar symptoms of allergic rhinitis, but in the absence of identifiable allergies with less itchiness and sneezing.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Subtypes: Idiopathic Rhinitis, Occupational Rhinitis, Drug-induced Rhinitis, Hormone-Induced Rhinitis, Autonomic Rhinitis (Vasomotor), Atrophic Rhinitis, Systemic diseases causing rhinitis.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Rx: Addressing the cause of possible.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INCS, antihistamines, oral decongestants, topical anticholinergic, mast cell stabilizers and turbinate reduction are options that can be considered in each case.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2771175" y="1210300"/>
            <a:ext cx="1774500" cy="1017300"/>
          </a:xfrm>
          <a:prstGeom prst="snip1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4378475" y="6661546"/>
            <a:ext cx="2859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600" b="1">
                <a:solidFill>
                  <a:srgbClr val="FFFFFF"/>
                </a:solidFill>
              </a:rPr>
              <a:t>2</a:t>
            </a:fld>
            <a:endParaRPr sz="1600" b="1">
              <a:solidFill>
                <a:srgbClr val="FFFFFF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69050" y="596525"/>
            <a:ext cx="4424400" cy="6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1500" b="1">
                <a:solidFill>
                  <a:srgbClr val="7B9899"/>
                </a:solidFill>
                <a:latin typeface="Arvo"/>
                <a:ea typeface="Arvo"/>
                <a:cs typeface="Arvo"/>
                <a:sym typeface="Arvo"/>
              </a:rPr>
              <a:t>External Nose</a:t>
            </a:r>
            <a:endParaRPr sz="1500" b="1">
              <a:solidFill>
                <a:srgbClr val="7B9899"/>
              </a:solidFill>
              <a:latin typeface="Arvo"/>
              <a:ea typeface="Arvo"/>
              <a:cs typeface="Arvo"/>
              <a:sym typeface="Arvo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        - Pyramidal in shape    -Root is up and base is down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300" b="1">
                <a:latin typeface="Times New Roman"/>
                <a:ea typeface="Times New Roman"/>
                <a:cs typeface="Times New Roman"/>
                <a:sym typeface="Times New Roman"/>
              </a:rPr>
              <a:t>Surface Anatomy: Subunits</a:t>
            </a:r>
            <a:endParaRPr sz="1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7937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100"/>
              <a:buChar char="-"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Dorsum   -Tip   -Columella   -Side walls   -Ale   -Sil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300" b="1">
                <a:latin typeface="Times New Roman"/>
                <a:ea typeface="Times New Roman"/>
                <a:cs typeface="Times New Roman"/>
                <a:sym typeface="Times New Roman"/>
              </a:rPr>
              <a:t>Skin</a:t>
            </a:r>
            <a:endParaRPr sz="1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- The skin over the nasal bones and the upper lateral cartilage:</a:t>
            </a:r>
            <a:r>
              <a:rPr lang="ar" sz="1100" u="sng">
                <a:latin typeface="Times New Roman"/>
                <a:ea typeface="Times New Roman"/>
                <a:cs typeface="Times New Roman"/>
                <a:sym typeface="Times New Roman"/>
              </a:rPr>
              <a:t> is thin and freely mobile.</a:t>
            </a: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- The skin over the alar cartilages: is </a:t>
            </a:r>
            <a:r>
              <a:rPr lang="ar" sz="1100" u="sng">
                <a:latin typeface="Times New Roman"/>
                <a:ea typeface="Times New Roman"/>
                <a:cs typeface="Times New Roman"/>
                <a:sym typeface="Times New Roman"/>
              </a:rPr>
              <a:t>thick and adherent </a:t>
            </a: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and contains many sebaceous glands.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300" b="1">
                <a:latin typeface="Times New Roman"/>
                <a:ea typeface="Times New Roman"/>
                <a:cs typeface="Times New Roman"/>
                <a:sym typeface="Times New Roman"/>
              </a:rPr>
              <a:t>Musculature:</a:t>
            </a:r>
            <a:endParaRPr sz="13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100"/>
              <a:buFont typeface="Times New Roman"/>
              <a:buChar char="❖"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Covers the osteo-cartilaginous framework. Movement of the tip, ala and the overlying skin, Includes: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-Procerus  </a:t>
            </a:r>
            <a:r>
              <a:rPr lang="ar" sz="700">
                <a:solidFill>
                  <a:srgbClr val="6AA84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(common place for botox injection)</a:t>
            </a:r>
            <a:endParaRPr sz="700">
              <a:solidFill>
                <a:srgbClr val="6AA84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-Nasalis (transverse and alar parts)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-Levator labii superioris alaque nasi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-Dilator nares (anterior and posterior)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latin typeface="Times New Roman"/>
                <a:ea typeface="Times New Roman"/>
                <a:cs typeface="Times New Roman"/>
                <a:sym typeface="Times New Roman"/>
              </a:rPr>
              <a:t>-Depressor septi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7B98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0" y="183500"/>
            <a:ext cx="2037000" cy="359400"/>
          </a:xfrm>
          <a:prstGeom prst="rect">
            <a:avLst/>
          </a:prstGeom>
          <a:solidFill>
            <a:srgbClr val="8ABD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  Anatomy</a:t>
            </a:r>
            <a:endParaRPr sz="100" b="1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7125" y="1210301"/>
            <a:ext cx="1521519" cy="101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0337" y="4689450"/>
            <a:ext cx="1816175" cy="16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334975" y="1210300"/>
            <a:ext cx="2505000" cy="1017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0B539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-"/>
            </a:pPr>
            <a:r>
              <a:rPr lang="a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Consists of: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AutoNum type="arabicPeriod"/>
            </a:pPr>
            <a:r>
              <a:rPr lang="a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Skin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AutoNum type="arabicPeriod"/>
            </a:pPr>
            <a:r>
              <a:rPr lang="a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Musculature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AutoNum type="arabicPeriod"/>
            </a:pPr>
            <a:r>
              <a:rPr lang="ar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Osteo-cartilagenous  Framework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4378475" y="6661546"/>
            <a:ext cx="2859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600" b="1">
                <a:solidFill>
                  <a:srgbClr val="FFFFFF"/>
                </a:solidFill>
              </a:rPr>
              <a:t>3</a:t>
            </a:fld>
            <a:endParaRPr sz="1600" b="1">
              <a:solidFill>
                <a:srgbClr val="FFFFFF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51725" y="109450"/>
            <a:ext cx="4612800" cy="6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3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Osteo-cartilaginous framework:</a:t>
            </a:r>
            <a:endParaRPr sz="13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Bony and cartilaginous parts.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Upper one third is bony and lower two thirds are cartilaginous.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Bony part: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Consists of two nasal bones that meets in the midline and rest between the frontal bone superiorly and the frontal process of the maxillary bone infero-laterally.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Cartilaginous part: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Upper lateral cartilages        - Lower lateral cartilages (alar cartilages)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Lesser alar cartilages                  -Septal cartilage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D1634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E035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975" y="5358775"/>
            <a:ext cx="1775725" cy="146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00300" y="5552438"/>
            <a:ext cx="1682925" cy="9694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0" name="Google Shape;80;p15"/>
          <p:cNvGraphicFramePr/>
          <p:nvPr/>
        </p:nvGraphicFramePr>
        <p:xfrm>
          <a:off x="74838" y="2667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{4CDE4C38-8753-4DE9-BF26-E20692711EB0}</a:tableStyleId>
              </a:tblPr>
              <a:tblGrid>
                <a:gridCol w="1089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Upper lateral cartilage:</a:t>
                      </a:r>
                      <a:endParaRPr sz="13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Between the nasal bones and the alar cartilages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Fuses in the midline with the septal cartilage</a:t>
                      </a:r>
                      <a:endParaRPr sz="12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Part of the internal nasal valve</a:t>
                      </a:r>
                      <a:endParaRPr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Alar cartilages ‘Lower lateral cartilage’:</a:t>
                      </a:r>
                      <a:endParaRPr sz="13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U-shaped.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Medial crus forms the columella and lateral crus forms the ala.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Lateral crus overlaps the upper lateral cartilage on each side.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Lesser alar cartilages: </a:t>
                      </a:r>
                      <a:r>
                        <a:rPr lang="ar" sz="80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AKA sesamoid cartilages</a:t>
                      </a:r>
                      <a:endParaRPr sz="1000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Two or more small cartilages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Above and lateral to the alar cartilages</a:t>
                      </a:r>
                      <a:endParaRPr sz="11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Interconnected by the adjacent perichondrium and periostium.</a:t>
                      </a:r>
                      <a:endParaRPr sz="13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D9D2E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sldNum" idx="12"/>
          </p:nvPr>
        </p:nvSpPr>
        <p:spPr>
          <a:xfrm>
            <a:off x="4378475" y="6661546"/>
            <a:ext cx="2859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600" b="1">
                <a:solidFill>
                  <a:srgbClr val="FFFFFF"/>
                </a:solidFill>
              </a:rPr>
              <a:t>4</a:t>
            </a:fld>
            <a:endParaRPr sz="1600" b="1">
              <a:solidFill>
                <a:srgbClr val="FFFFFF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162000" y="147550"/>
            <a:ext cx="4502400" cy="69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7B98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Internal Nose</a:t>
            </a:r>
            <a:endParaRPr sz="1200">
              <a:solidFill>
                <a:srgbClr val="E035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Septum: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Support the nasal dorsum and the tip of the nose.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Separates the two nasal cavities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5471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Septum Consists of: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-Perpendicular plate of ethmoid bone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-Vomer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-Large quadrilateral cartilage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-Minor contribution of crests of nasal bones, nasal spine of the frontal bone, anterior nasal spine of maxilla, rostrum of the sphenoid bone, crests of the palatine and maxillary bones.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Times New Roman"/>
              <a:buChar char="❖"/>
            </a:pPr>
            <a:r>
              <a:rPr lang="ar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Divided into:</a:t>
            </a: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two nasal cavities by the nasal septum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Communicates with the exterior through the nostrils (naris) and with the nasopharynx through the choana (posterior nasal aperture).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Each cavity consists of a skin-lines portion </a:t>
            </a:r>
            <a:r>
              <a:rPr lang="ar" sz="12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called the vestibule</a:t>
            </a: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a mucosa-lined portion, the nasal cavity proper.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Vestibule of the nose: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Forms the anterior and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inferior part of the nasal cavity.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Lined by skin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>
              <a:solidFill>
                <a:srgbClr val="646B8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>
              <a:solidFill>
                <a:srgbClr val="646B8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E035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975" y="5351275"/>
            <a:ext cx="2254450" cy="13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sldNum" idx="12"/>
          </p:nvPr>
        </p:nvSpPr>
        <p:spPr>
          <a:xfrm>
            <a:off x="4378475" y="6661546"/>
            <a:ext cx="2859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600" b="1">
                <a:solidFill>
                  <a:srgbClr val="FFFFFF"/>
                </a:solidFill>
              </a:rPr>
              <a:t>5</a:t>
            </a:fld>
            <a:endParaRPr sz="1600" b="1">
              <a:solidFill>
                <a:srgbClr val="FFFFFF"/>
              </a:solidFill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9849" y="882201"/>
            <a:ext cx="1824527" cy="11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 rotWithShape="1">
          <a:blip r:embed="rId5">
            <a:alphaModFix/>
          </a:blip>
          <a:srcRect t="18019"/>
          <a:stretch/>
        </p:blipFill>
        <p:spPr>
          <a:xfrm>
            <a:off x="3075702" y="2922225"/>
            <a:ext cx="1588673" cy="88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98700" y="4584600"/>
            <a:ext cx="1294625" cy="184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 txBox="1"/>
          <p:nvPr/>
        </p:nvSpPr>
        <p:spPr>
          <a:xfrm>
            <a:off x="155600" y="134600"/>
            <a:ext cx="3143100" cy="20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Contains sebaceous glands, hair follicles, and hair called vibrissae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8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●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Nasal cavity proper:Each side has: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</a:rPr>
              <a:t>-</a:t>
            </a: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Medial wall   </a:t>
            </a:r>
            <a:r>
              <a:rPr lang="ar" sz="1200">
                <a:solidFill>
                  <a:schemeClr val="dk1"/>
                </a:solidFill>
              </a:rPr>
              <a:t>-</a:t>
            </a: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Lateral wall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</a:rPr>
              <a:t>-</a:t>
            </a: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Roof and   </a:t>
            </a:r>
            <a:r>
              <a:rPr lang="ar" sz="1200">
                <a:solidFill>
                  <a:schemeClr val="dk1"/>
                </a:solidFill>
              </a:rPr>
              <a:t>-</a:t>
            </a: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floor</a:t>
            </a: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155600" y="1904525"/>
            <a:ext cx="46068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●"/>
            </a:pPr>
            <a:r>
              <a:rPr lang="ar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Lateral wall</a:t>
            </a:r>
            <a:endParaRPr sz="12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Marked by the bony projections called turbinates or chonchae.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Inferior, middle, superior and sometimes supreme turbinates.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Below each turbinates is the corresponding meatus.</a:t>
            </a: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155600" y="3554600"/>
            <a:ext cx="36765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●"/>
            </a:pPr>
            <a:r>
              <a:rPr lang="ar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Inferior meatus:</a:t>
            </a: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ar" sz="1200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rPr>
              <a:t>The largest</a:t>
            </a:r>
            <a:endParaRPr sz="1200">
              <a:solidFill>
                <a:srgbClr val="99999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Runs along the whole length of the nasal cavity.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Nasolacrimal duct opens in its anterior part.</a:t>
            </a:r>
            <a:endParaRPr/>
          </a:p>
        </p:txBody>
      </p:sp>
      <p:sp>
        <p:nvSpPr>
          <p:cNvPr id="99" name="Google Shape;99;p17"/>
          <p:cNvSpPr txBox="1"/>
          <p:nvPr/>
        </p:nvSpPr>
        <p:spPr>
          <a:xfrm>
            <a:off x="31700" y="5009675"/>
            <a:ext cx="33909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●"/>
            </a:pPr>
            <a:r>
              <a:rPr lang="ar" sz="12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Middle meatus:</a:t>
            </a:r>
            <a:endParaRPr sz="12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Runs in the posterior half of the nasal cavity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❖"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Anterior ethmoid cells, maxillary and </a:t>
            </a:r>
            <a:endParaRPr sz="12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frontal sinus drain eventually in the middle meatus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sldNum" idx="12"/>
          </p:nvPr>
        </p:nvSpPr>
        <p:spPr>
          <a:xfrm>
            <a:off x="4378475" y="6661546"/>
            <a:ext cx="2859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600" b="1">
                <a:solidFill>
                  <a:srgbClr val="FFFFFF"/>
                </a:solidFill>
              </a:rPr>
              <a:t>6</a:t>
            </a:fld>
            <a:endParaRPr sz="1600" b="1">
              <a:solidFill>
                <a:srgbClr val="FFFFFF"/>
              </a:solidFill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79400" y="0"/>
            <a:ext cx="4683000" cy="6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eorgia"/>
              <a:buChar char="●"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Superior meatus:</a:t>
            </a: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ar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smallest</a:t>
            </a:r>
            <a:endParaRPr sz="1200">
              <a:solidFill>
                <a:srgbClr val="9999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Runs in the posterior one third of the nasal cavity.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Posterior ethmoid cells drain in the superior meatus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rgbClr val="9999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drain the posterior ethmoid sinus</a:t>
            </a: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Spheno-ethmoid recess: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Lies behind the superior turbinate.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Receives the sphenoid sinus ostium.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Medial wall: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Formed by the nasal septum.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Roof: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Formed by the nasal bones, frontal bones, ethmoid (cribriform plate) and sphenoid bones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Floor: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Formed by the palatine process of the maxilla (anterior ¾) and the palatine bones (posterior ¼).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ar" sz="1200" b="1">
                <a:latin typeface="Times New Roman"/>
                <a:ea typeface="Times New Roman"/>
                <a:cs typeface="Times New Roman"/>
                <a:sym typeface="Times New Roman"/>
              </a:rPr>
              <a:t>Lining:</a:t>
            </a:r>
            <a:endParaRPr sz="1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Vestibule:¡Skin, hair follicles and sebaceous glands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❖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Olfactory region: ¡upper 1/3 of the nasal cavity contains mucous membranes rich in the neuro-epithemium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➢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Respiratory region: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-Mucous membranes which are highly vascular and contain erectile tissue.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-Lined by pseudostratified ciliated columnar epithelium rich in goblet cells. Sub-mucosa is rich in serous and mucous secreting glands.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E0353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sldNum" idx="12"/>
          </p:nvPr>
        </p:nvSpPr>
        <p:spPr>
          <a:xfrm>
            <a:off x="4209125" y="6661550"/>
            <a:ext cx="4554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600" b="1">
                <a:solidFill>
                  <a:srgbClr val="FFFFFF"/>
                </a:solidFill>
              </a:rPr>
              <a:t>7</a:t>
            </a:fld>
            <a:endParaRPr sz="1600" b="1">
              <a:solidFill>
                <a:srgbClr val="FFFFFF"/>
              </a:solidFill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0975" y="243850"/>
            <a:ext cx="2193400" cy="124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4400" y="2147702"/>
            <a:ext cx="2088100" cy="1100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39" y="2186925"/>
            <a:ext cx="2088122" cy="1163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60350" y="241975"/>
            <a:ext cx="2514600" cy="10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Nerve supply: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Olfactory nerves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Common sensation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Autonomic supply</a:t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60350" y="1454513"/>
            <a:ext cx="3714900" cy="7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AutoNum type="arabicPeriod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Olfactory nerves: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Arranges in 12-20 nerves and passes through the cribriform plate and end in the olfactory bulb.</a:t>
            </a: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142800" y="3362725"/>
            <a:ext cx="4476900" cy="1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2.Common sensation: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Anterior ethmoidal nerves: anterior and superior part of the nasal cavity.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Branches of the sphenoidal ganglion: posterior 2/3 pf the nasal cavity.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Branches of infraorbital nerve: supply the nasal vestibule.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117" name="Google Shape;117;p19"/>
          <p:cNvSpPr txBox="1"/>
          <p:nvPr/>
        </p:nvSpPr>
        <p:spPr>
          <a:xfrm>
            <a:off x="142800" y="4879238"/>
            <a:ext cx="44769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3.Autonomic supply: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Parasympathetic: come from the greater superficial petrosal nerve and travel through the vidian nerve, causes vasodilatation and increases nasal secretions.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Sympathetic: from the sympathetic chain, through superior cervical ganglion, travels in deep petrosal nerve through the vidian nerve.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4216675" y="6661550"/>
            <a:ext cx="4476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600" b="1">
                <a:solidFill>
                  <a:srgbClr val="FFFFFF"/>
                </a:solidFill>
              </a:rPr>
              <a:t>8</a:t>
            </a:fld>
            <a:endParaRPr sz="1600" b="1">
              <a:solidFill>
                <a:srgbClr val="FFFFFF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162000" y="61825"/>
            <a:ext cx="4600500" cy="7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Blood supply: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branches internal and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external carotid arteries.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9999" lvl="0" indent="-85725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Times New Roman"/>
              <a:buChar char="❖"/>
            </a:pPr>
            <a:r>
              <a:rPr lang="ar" sz="12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Little’s area:</a:t>
            </a:r>
            <a:endParaRPr sz="12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Anterior ethmoid artery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Septal branch of superior labial artery.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Sphenopalatine artery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89999" lvl="0" indent="-857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Char char="-"/>
            </a:pPr>
            <a:r>
              <a:rPr lang="ar" sz="1200">
                <a:latin typeface="Times New Roman"/>
                <a:ea typeface="Times New Roman"/>
                <a:cs typeface="Times New Roman"/>
                <a:sym typeface="Times New Roman"/>
              </a:rPr>
              <a:t>Grearter palatine artery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ar" sz="1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Lymphatic drainage:</a:t>
            </a:r>
            <a:endParaRPr sz="1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Drains in the submandibular, upper jugular and retropharyngeal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lymph nodes .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200">
              <a:solidFill>
                <a:srgbClr val="646B8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2675" y="61825"/>
            <a:ext cx="1681700" cy="177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9200" y="2389950"/>
            <a:ext cx="2490149" cy="1105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82675" y="2389948"/>
            <a:ext cx="1681700" cy="1105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/>
          <p:nvPr/>
        </p:nvSpPr>
        <p:spPr>
          <a:xfrm>
            <a:off x="162000" y="2336100"/>
            <a:ext cx="4527300" cy="1208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63488" y="4772312"/>
            <a:ext cx="2000775" cy="14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0575" y="4877256"/>
            <a:ext cx="2061158" cy="12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sldNum" idx="12"/>
          </p:nvPr>
        </p:nvSpPr>
        <p:spPr>
          <a:xfrm>
            <a:off x="4153325" y="6661550"/>
            <a:ext cx="510900" cy="423900"/>
          </a:xfrm>
          <a:prstGeom prst="rect">
            <a:avLst/>
          </a:prstGeom>
        </p:spPr>
        <p:txBody>
          <a:bodyPr spcFirstLastPara="1" wrap="square" lIns="84775" tIns="84775" rIns="84775" bIns="847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 sz="1600" b="1">
                <a:solidFill>
                  <a:srgbClr val="FFFFFF"/>
                </a:solidFill>
              </a:rPr>
              <a:t>9</a:t>
            </a:fld>
            <a:endParaRPr sz="1600" b="1">
              <a:solidFill>
                <a:srgbClr val="FFFFFF"/>
              </a:solidFill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1659688" y="51150"/>
            <a:ext cx="1402200" cy="4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" sz="20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rPr>
              <a:t>Sinuses</a:t>
            </a:r>
            <a:endParaRPr sz="2000"/>
          </a:p>
        </p:txBody>
      </p:sp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2225" y="178876"/>
            <a:ext cx="1242000" cy="162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50" y="791675"/>
            <a:ext cx="1510820" cy="9566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8" name="Google Shape;138;p21"/>
          <p:cNvGraphicFramePr/>
          <p:nvPr/>
        </p:nvGraphicFramePr>
        <p:xfrm>
          <a:off x="57350" y="1843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{4CDE4C38-8753-4DE9-BF26-E20692711EB0}</a:tableStyleId>
              </a:tblPr>
              <a:tblGrid>
                <a:gridCol w="157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1250">
                <a:tc>
                  <a:txBody>
                    <a:bodyPr/>
                    <a:lstStyle/>
                    <a:p>
                      <a:pPr marL="45720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endParaRPr sz="1000" b="1">
                        <a:solidFill>
                          <a:srgbClr val="F3F3F3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 b="1">
                          <a:solidFill>
                            <a:srgbClr val="F3F3F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Maxillary sinus:</a:t>
                      </a:r>
                      <a:endParaRPr sz="1000" b="1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DED"/>
                    </a:solidFill>
                  </a:tcPr>
                </a:tc>
                <a:tc>
                  <a:txBody>
                    <a:bodyPr/>
                    <a:lstStyle/>
                    <a:p>
                      <a:pPr marL="179999" lvl="0" indent="-66675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❖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Largest sinus, presents at birth.</a:t>
                      </a:r>
                      <a:endParaRPr sz="9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179999" lvl="0" indent="-666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❖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Occupy the body of the maxillary bone.</a:t>
                      </a:r>
                      <a:endParaRPr sz="9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89999" lvl="0" indent="-666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Georgia"/>
                        <a:buChar char="-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Anterior border is related to the cheek.</a:t>
                      </a:r>
                      <a:endParaRPr sz="9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89999" lvl="0" indent="-666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Georgia"/>
                        <a:buChar char="-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Posteriorly related to the infratemporal and pterygopalatine fossae</a:t>
                      </a:r>
                      <a:endParaRPr sz="9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89999" lvl="0" indent="-666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Georgia"/>
                        <a:buChar char="-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Medial wall is related to the nasal cavity.</a:t>
                      </a:r>
                      <a:endParaRPr sz="9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89999" lvl="0" indent="-666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Georgia"/>
                        <a:buChar char="-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Floor is related to the palate.</a:t>
                      </a:r>
                      <a:endParaRPr sz="9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89999" lvl="0" indent="-666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Georgia"/>
                        <a:buChar char="-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Roof is related to the orbital floor.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 b="1">
                          <a:solidFill>
                            <a:srgbClr val="F3F3F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Frontal sinus:</a:t>
                      </a:r>
                      <a:endParaRPr sz="1000" b="1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DED"/>
                    </a:solidFill>
                  </a:tcPr>
                </a:tc>
                <a:tc>
                  <a:txBody>
                    <a:bodyPr/>
                    <a:lstStyle/>
                    <a:p>
                      <a:pPr marL="179999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❖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Between the anterior and posterior tables of the frontal bone in the supra orbital region.</a:t>
                      </a:r>
                      <a:endParaRPr sz="9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179999" lvl="0" indent="-66675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❖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Varies in size and shape, often loculated and asymmetrical.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5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000" b="1">
                          <a:solidFill>
                            <a:srgbClr val="F3F3F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Ethmoid sinuses:</a:t>
                      </a:r>
                      <a:endParaRPr sz="1000" b="1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DED"/>
                    </a:solidFill>
                  </a:tcPr>
                </a:tc>
                <a:tc>
                  <a:txBody>
                    <a:bodyPr/>
                    <a:lstStyle/>
                    <a:p>
                      <a:pPr marL="89999" lvl="0" indent="-66675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❖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Thin walled cavities, 3-18 cells.</a:t>
                      </a:r>
                      <a:endParaRPr sz="9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89999" lvl="0" indent="-666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❖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Present at birth.</a:t>
                      </a:r>
                      <a:endParaRPr sz="9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89999" lvl="0" indent="-666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❖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Anterior and posterior groups.</a:t>
                      </a:r>
                      <a:endParaRPr sz="9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89999" lvl="0" indent="-666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900"/>
                        <a:buFont typeface="Georgia"/>
                        <a:buChar char="-"/>
                      </a:pPr>
                      <a:r>
                        <a:rPr lang="ar" sz="900">
                          <a:solidFill>
                            <a:srgbClr val="666666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Anterior: ultimately draining into the middle meatus.</a:t>
                      </a:r>
                      <a:endParaRPr sz="900">
                        <a:solidFill>
                          <a:srgbClr val="666666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89999" lvl="0" indent="-666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666666"/>
                        </a:buClr>
                        <a:buSzPts val="900"/>
                        <a:buFont typeface="Georgia"/>
                        <a:buChar char="-"/>
                      </a:pPr>
                      <a:r>
                        <a:rPr lang="ar" sz="900">
                          <a:solidFill>
                            <a:srgbClr val="666666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Posterior: open into the superior meatus.</a:t>
                      </a:r>
                      <a:endParaRPr sz="900">
                        <a:solidFill>
                          <a:srgbClr val="666666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89999" lvl="0" indent="-666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❖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Bordered by the medial wall of the orbit, the skull base and the middle and superior turbinates.</a:t>
                      </a:r>
                      <a:endParaRPr sz="1100"/>
                    </a:p>
                  </a:txBody>
                  <a:tcPr marL="91425" marR="91425" marT="91425" marB="91425">
                    <a:lnL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85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000" b="1">
                          <a:solidFill>
                            <a:srgbClr val="F3F3F3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Sphenoid sinus:</a:t>
                      </a:r>
                      <a:endParaRPr sz="1000" b="1">
                        <a:solidFill>
                          <a:srgbClr val="F3F3F3"/>
                        </a:solidFill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ABDED"/>
                    </a:solidFill>
                  </a:tcPr>
                </a:tc>
                <a:tc>
                  <a:txBody>
                    <a:bodyPr/>
                    <a:lstStyle/>
                    <a:p>
                      <a:pPr marL="179999" lvl="0" indent="-66675" algn="l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❖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Occupies the body of the sphenoid sinus.</a:t>
                      </a:r>
                      <a:endParaRPr sz="9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179999" lvl="0" indent="-666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❖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Rarely symmetrical.</a:t>
                      </a:r>
                      <a:endParaRPr sz="9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179999" lvl="0" indent="-6667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Char char="❖"/>
                      </a:pPr>
                      <a:r>
                        <a:rPr lang="ar" sz="9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Closely related to the optic nerve, internal carotid artery, Cavernous sinus, V2 and vidian nerve.</a:t>
                      </a:r>
                      <a:endParaRPr sz="900"/>
                    </a:p>
                  </a:txBody>
                  <a:tcPr marL="91425" marR="91425" marT="91425" marB="91425">
                    <a:lnL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9DAF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9" name="Google Shape;13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94100" y="893126"/>
            <a:ext cx="1402200" cy="75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1791</Words>
  <Application>Microsoft Office PowerPoint</Application>
  <PresentationFormat>Custom</PresentationFormat>
  <Paragraphs>256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Arvo</vt:lpstr>
      <vt:lpstr>Times New Roman</vt:lpstr>
      <vt:lpstr>Arial</vt:lpstr>
      <vt:lpstr>Georgia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1</cp:revision>
  <dcterms:modified xsi:type="dcterms:W3CDTF">2021-07-29T17:25:44Z</dcterms:modified>
</cp:coreProperties>
</file>