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4762500" cy="7143750"/>
  <p:notesSz cx="6858000" cy="9144000"/>
  <p:embeddedFontLst>
    <p:embeddedFont>
      <p:font typeface="Arvo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50">
          <p15:clr>
            <a:srgbClr val="A4A3A4"/>
          </p15:clr>
        </p15:guide>
        <p15:guide id="2" pos="15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C60F3B-C608-43F5-9509-CD4C227B7D38}">
  <a:tblStyle styleId="{25C60F3B-C608-43F5-9509-CD4C227B7D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28" y="108"/>
      </p:cViewPr>
      <p:guideLst>
        <p:guide orient="horz" pos="2250"/>
        <p:guide pos="15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9df17d87a3_2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9df17d87a3_2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9df17d87a3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9df17d87a3_2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9df17d87a3_2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9df17d87a3_2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9df17d87a3_2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9df17d87a3_2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9bf7481db8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9bf7481db8_3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df17d87a3_2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9df17d87a3_2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9df17d87a3_2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9df17d87a3_2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9df17d87a3_2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9df17d87a3_2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9df17d87a3_2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9df17d87a3_2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9df03037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9df03037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df17d87a3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df17d87a3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9df030379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9df030379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9df030379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9df030379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9df030379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9df030379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9df030379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9df030379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9df0303797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9df0303797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9df0303797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9df0303797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769a6fd250a24b1b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769a6fd250a24b1b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769a6fd250a24b1b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769a6fd250a24b1b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769a6fd250a24b1b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769a6fd250a24b1b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69a6fd250a24b1b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769a6fd250a24b1b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df17d87a3_1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df17d87a3_1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431b5c1915e68c0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431b5c1915e68c0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a9cffb5190db23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5a9cffb5190db23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5a9cffb5190db23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5a9cffb5190db23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5a9cffb5190db23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5a9cffb5190db23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9df0303797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9df0303797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9df0303797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9df0303797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df17d87a3_1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9df17d87a3_1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df17d87a3_1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9df17d87a3_1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df17d87a3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df17d87a3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9df17d87a3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9df17d87a3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9df17d87a3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9df17d87a3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9df17d87a3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9df17d87a3_2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62348" y="1034132"/>
            <a:ext cx="4437900" cy="2850900"/>
          </a:xfrm>
          <a:prstGeom prst="rect">
            <a:avLst/>
          </a:prstGeom>
        </p:spPr>
        <p:txBody>
          <a:bodyPr spcFirstLastPara="1" wrap="square" lIns="84775" tIns="84775" rIns="84775" bIns="847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62344" y="3936285"/>
            <a:ext cx="4437900" cy="1100700"/>
          </a:xfrm>
          <a:prstGeom prst="rect">
            <a:avLst/>
          </a:prstGeom>
        </p:spPr>
        <p:txBody>
          <a:bodyPr spcFirstLastPara="1" wrap="square" lIns="84775" tIns="84775" rIns="84775" bIns="847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412738" y="6476690"/>
            <a:ext cx="285900" cy="5466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62344" y="1536285"/>
            <a:ext cx="4437900" cy="2727300"/>
          </a:xfrm>
          <a:prstGeom prst="rect">
            <a:avLst/>
          </a:prstGeom>
        </p:spPr>
        <p:txBody>
          <a:bodyPr spcFirstLastPara="1" wrap="square" lIns="84775" tIns="84775" rIns="84775" bIns="847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62344" y="4378090"/>
            <a:ext cx="4437900" cy="1806600"/>
          </a:xfrm>
          <a:prstGeom prst="rect">
            <a:avLst/>
          </a:prstGeom>
        </p:spPr>
        <p:txBody>
          <a:bodyPr spcFirstLastPara="1" wrap="square" lIns="84775" tIns="84775" rIns="84775" bIns="84775" anchor="t" anchorCtr="0">
            <a:noAutofit/>
          </a:bodyPr>
          <a:lstStyle>
            <a:lvl1pPr marL="457200" lvl="0" indent="-33655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 algn="ctr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ctr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ctr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ctr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ctr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ctr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ctr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ctr">
              <a:spcBef>
                <a:spcPts val="1500"/>
              </a:spcBef>
              <a:spcAft>
                <a:spcPts val="15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412738" y="6476690"/>
            <a:ext cx="285900" cy="5466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4412738" y="6476690"/>
            <a:ext cx="285900" cy="5466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39039" y="201348"/>
            <a:ext cx="4484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4400" b="1" i="0">
                <a:solidFill>
                  <a:srgbClr val="00CC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98674" y="2000837"/>
            <a:ext cx="2180400" cy="32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700"/>
              <a:buNone/>
              <a:defRPr sz="2950" b="0" i="1">
                <a:solidFill>
                  <a:srgbClr val="DDDDD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spcBef>
                <a:spcPts val="1500"/>
              </a:spcBef>
              <a:spcAft>
                <a:spcPts val="0"/>
              </a:spcAft>
              <a:buSzPts val="1300"/>
              <a:buNone/>
              <a:defRPr/>
            </a:lvl2pPr>
            <a:lvl3pPr marL="1371600" lvl="2" indent="-228600" algn="l" rtl="0">
              <a:spcBef>
                <a:spcPts val="1500"/>
              </a:spcBef>
              <a:spcAft>
                <a:spcPts val="0"/>
              </a:spcAft>
              <a:buSzPts val="1300"/>
              <a:buNone/>
              <a:defRPr/>
            </a:lvl3pPr>
            <a:lvl4pPr marL="1828800" lvl="3" indent="-228600" algn="l" rtl="0">
              <a:spcBef>
                <a:spcPts val="1500"/>
              </a:spcBef>
              <a:spcAft>
                <a:spcPts val="0"/>
              </a:spcAft>
              <a:buSzPts val="1300"/>
              <a:buNone/>
              <a:defRPr/>
            </a:lvl4pPr>
            <a:lvl5pPr marL="2286000" lvl="4" indent="-228600" algn="l" rtl="0">
              <a:spcBef>
                <a:spcPts val="1500"/>
              </a:spcBef>
              <a:spcAft>
                <a:spcPts val="0"/>
              </a:spcAft>
              <a:buSzPts val="1300"/>
              <a:buNone/>
              <a:defRPr/>
            </a:lvl5pPr>
            <a:lvl6pPr marL="2743200" lvl="5" indent="-228600" algn="l" rtl="0">
              <a:spcBef>
                <a:spcPts val="1500"/>
              </a:spcBef>
              <a:spcAft>
                <a:spcPts val="0"/>
              </a:spcAft>
              <a:buSzPts val="1300"/>
              <a:buNone/>
              <a:defRPr/>
            </a:lvl6pPr>
            <a:lvl7pPr marL="3200400" lvl="6" indent="-228600" algn="l" rtl="0">
              <a:spcBef>
                <a:spcPts val="1500"/>
              </a:spcBef>
              <a:spcAft>
                <a:spcPts val="0"/>
              </a:spcAft>
              <a:buSzPts val="1300"/>
              <a:buNone/>
              <a:defRPr/>
            </a:lvl7pPr>
            <a:lvl8pPr marL="3657600" lvl="7" indent="-228600" algn="l" rtl="0">
              <a:spcBef>
                <a:spcPts val="1500"/>
              </a:spcBef>
              <a:spcAft>
                <a:spcPts val="0"/>
              </a:spcAft>
              <a:buSzPts val="1300"/>
              <a:buNone/>
              <a:defRPr/>
            </a:lvl8pPr>
            <a:lvl9pPr marL="4114800" lvl="8" indent="-228600" algn="l" rtl="0">
              <a:spcBef>
                <a:spcPts val="1500"/>
              </a:spcBef>
              <a:spcAft>
                <a:spcPts val="15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1619250" y="6643687"/>
            <a:ext cx="15240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238125" y="6643687"/>
            <a:ext cx="10953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3429000" y="6643687"/>
            <a:ext cx="10953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139039" y="201348"/>
            <a:ext cx="4484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4400" b="1" i="0">
                <a:solidFill>
                  <a:srgbClr val="00CC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619250" y="6643687"/>
            <a:ext cx="15240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238125" y="6643687"/>
            <a:ext cx="10953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3429000" y="6643687"/>
            <a:ext cx="10953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0" y="0"/>
            <a:ext cx="4762500" cy="7143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15"/>
          <p:cNvSpPr/>
          <p:nvPr/>
        </p:nvSpPr>
        <p:spPr>
          <a:xfrm>
            <a:off x="0" y="1806574"/>
            <a:ext cx="4756200" cy="39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15"/>
          <p:cNvSpPr/>
          <p:nvPr/>
        </p:nvSpPr>
        <p:spPr>
          <a:xfrm>
            <a:off x="0" y="96838"/>
            <a:ext cx="4756200" cy="1636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15"/>
          <p:cNvSpPr/>
          <p:nvPr/>
        </p:nvSpPr>
        <p:spPr>
          <a:xfrm>
            <a:off x="234156" y="771525"/>
            <a:ext cx="101701" cy="285978"/>
          </a:xfrm>
          <a:custGeom>
            <a:avLst/>
            <a:gdLst/>
            <a:ahLst/>
            <a:cxnLst/>
            <a:rect l="l" t="t" r="r" b="b"/>
            <a:pathLst>
              <a:path w="195579" h="274319" extrusionOk="0">
                <a:moveTo>
                  <a:pt x="96710" y="0"/>
                </a:moveTo>
                <a:lnTo>
                  <a:pt x="80860" y="100457"/>
                </a:lnTo>
                <a:lnTo>
                  <a:pt x="0" y="66928"/>
                </a:lnTo>
                <a:lnTo>
                  <a:pt x="61836" y="137160"/>
                </a:lnTo>
                <a:lnTo>
                  <a:pt x="0" y="204088"/>
                </a:lnTo>
                <a:lnTo>
                  <a:pt x="80860" y="172212"/>
                </a:lnTo>
                <a:lnTo>
                  <a:pt x="96710" y="274193"/>
                </a:lnTo>
                <a:lnTo>
                  <a:pt x="112572" y="172212"/>
                </a:lnTo>
                <a:lnTo>
                  <a:pt x="195008" y="204088"/>
                </a:lnTo>
                <a:lnTo>
                  <a:pt x="131597" y="137160"/>
                </a:lnTo>
                <a:lnTo>
                  <a:pt x="195008" y="66928"/>
                </a:lnTo>
                <a:lnTo>
                  <a:pt x="112572" y="100457"/>
                </a:lnTo>
                <a:lnTo>
                  <a:pt x="96710" y="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15"/>
          <p:cNvSpPr/>
          <p:nvPr/>
        </p:nvSpPr>
        <p:spPr>
          <a:xfrm>
            <a:off x="0" y="6715123"/>
            <a:ext cx="960600" cy="4206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15"/>
          <p:cNvSpPr/>
          <p:nvPr/>
        </p:nvSpPr>
        <p:spPr>
          <a:xfrm>
            <a:off x="536575" y="2354261"/>
            <a:ext cx="392100" cy="760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15"/>
          <p:cNvSpPr/>
          <p:nvPr/>
        </p:nvSpPr>
        <p:spPr>
          <a:xfrm>
            <a:off x="692944" y="2317749"/>
            <a:ext cx="706500" cy="8223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15"/>
          <p:cNvSpPr/>
          <p:nvPr/>
        </p:nvSpPr>
        <p:spPr>
          <a:xfrm>
            <a:off x="536575" y="2798761"/>
            <a:ext cx="392100" cy="760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15"/>
          <p:cNvSpPr/>
          <p:nvPr/>
        </p:nvSpPr>
        <p:spPr>
          <a:xfrm>
            <a:off x="692944" y="2762249"/>
            <a:ext cx="830400" cy="8223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15"/>
          <p:cNvSpPr/>
          <p:nvPr/>
        </p:nvSpPr>
        <p:spPr>
          <a:xfrm>
            <a:off x="1511299" y="3194049"/>
            <a:ext cx="348300" cy="9366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15"/>
          <p:cNvSpPr/>
          <p:nvPr/>
        </p:nvSpPr>
        <p:spPr>
          <a:xfrm>
            <a:off x="565943" y="3771899"/>
            <a:ext cx="284100" cy="5526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15"/>
          <p:cNvSpPr/>
          <p:nvPr/>
        </p:nvSpPr>
        <p:spPr>
          <a:xfrm>
            <a:off x="709612" y="3748086"/>
            <a:ext cx="458700" cy="5937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5"/>
          <p:cNvSpPr/>
          <p:nvPr/>
        </p:nvSpPr>
        <p:spPr>
          <a:xfrm>
            <a:off x="990599" y="3748086"/>
            <a:ext cx="214500" cy="5937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15"/>
          <p:cNvSpPr/>
          <p:nvPr/>
        </p:nvSpPr>
        <p:spPr>
          <a:xfrm>
            <a:off x="1027112" y="3748086"/>
            <a:ext cx="531000" cy="59370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15"/>
          <p:cNvSpPr/>
          <p:nvPr/>
        </p:nvSpPr>
        <p:spPr>
          <a:xfrm>
            <a:off x="1410494" y="3748086"/>
            <a:ext cx="760500" cy="59370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15"/>
          <p:cNvSpPr/>
          <p:nvPr/>
        </p:nvSpPr>
        <p:spPr>
          <a:xfrm>
            <a:off x="565943" y="4089399"/>
            <a:ext cx="284100" cy="5526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78;p15"/>
          <p:cNvSpPr/>
          <p:nvPr/>
        </p:nvSpPr>
        <p:spPr>
          <a:xfrm>
            <a:off x="709612" y="4065586"/>
            <a:ext cx="1218300" cy="593700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79;p15"/>
          <p:cNvSpPr/>
          <p:nvPr/>
        </p:nvSpPr>
        <p:spPr>
          <a:xfrm>
            <a:off x="565943" y="4406899"/>
            <a:ext cx="284100" cy="5526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80;p15"/>
          <p:cNvSpPr/>
          <p:nvPr/>
        </p:nvSpPr>
        <p:spPr>
          <a:xfrm>
            <a:off x="709612" y="4383086"/>
            <a:ext cx="784200" cy="593700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15"/>
          <p:cNvSpPr/>
          <p:nvPr/>
        </p:nvSpPr>
        <p:spPr>
          <a:xfrm>
            <a:off x="1316037" y="4383086"/>
            <a:ext cx="987600" cy="593700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82;p15"/>
          <p:cNvSpPr/>
          <p:nvPr/>
        </p:nvSpPr>
        <p:spPr>
          <a:xfrm>
            <a:off x="565943" y="4724399"/>
            <a:ext cx="284100" cy="5526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83;p15"/>
          <p:cNvSpPr/>
          <p:nvPr/>
        </p:nvSpPr>
        <p:spPr>
          <a:xfrm>
            <a:off x="709612" y="4700586"/>
            <a:ext cx="554100" cy="593700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84;p15"/>
          <p:cNvSpPr/>
          <p:nvPr/>
        </p:nvSpPr>
        <p:spPr>
          <a:xfrm>
            <a:off x="565943" y="5041899"/>
            <a:ext cx="284100" cy="5526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85;p15"/>
          <p:cNvSpPr/>
          <p:nvPr/>
        </p:nvSpPr>
        <p:spPr>
          <a:xfrm>
            <a:off x="709612" y="5018086"/>
            <a:ext cx="700800" cy="593700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86;p15"/>
          <p:cNvSpPr/>
          <p:nvPr/>
        </p:nvSpPr>
        <p:spPr>
          <a:xfrm>
            <a:off x="565943" y="5359399"/>
            <a:ext cx="284100" cy="5526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87;p15"/>
          <p:cNvSpPr/>
          <p:nvPr/>
        </p:nvSpPr>
        <p:spPr>
          <a:xfrm>
            <a:off x="709612" y="5335586"/>
            <a:ext cx="1028700" cy="593700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88;p15"/>
          <p:cNvSpPr/>
          <p:nvPr/>
        </p:nvSpPr>
        <p:spPr>
          <a:xfrm>
            <a:off x="565943" y="5676899"/>
            <a:ext cx="284100" cy="5526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89;p15"/>
          <p:cNvSpPr/>
          <p:nvPr/>
        </p:nvSpPr>
        <p:spPr>
          <a:xfrm>
            <a:off x="709612" y="5653086"/>
            <a:ext cx="1027200" cy="593700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15"/>
          <p:cNvSpPr/>
          <p:nvPr/>
        </p:nvSpPr>
        <p:spPr>
          <a:xfrm>
            <a:off x="565943" y="5994400"/>
            <a:ext cx="284100" cy="5526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15"/>
          <p:cNvSpPr/>
          <p:nvPr/>
        </p:nvSpPr>
        <p:spPr>
          <a:xfrm>
            <a:off x="709612" y="5970586"/>
            <a:ext cx="843900" cy="593700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92;p15"/>
          <p:cNvSpPr/>
          <p:nvPr/>
        </p:nvSpPr>
        <p:spPr>
          <a:xfrm>
            <a:off x="565943" y="6311900"/>
            <a:ext cx="284100" cy="5526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93;p15"/>
          <p:cNvSpPr/>
          <p:nvPr/>
        </p:nvSpPr>
        <p:spPr>
          <a:xfrm>
            <a:off x="709612" y="6288086"/>
            <a:ext cx="657900" cy="593700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94;p15"/>
          <p:cNvSpPr/>
          <p:nvPr/>
        </p:nvSpPr>
        <p:spPr>
          <a:xfrm>
            <a:off x="1220787" y="6288086"/>
            <a:ext cx="590700" cy="593700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95;p15"/>
          <p:cNvSpPr/>
          <p:nvPr/>
        </p:nvSpPr>
        <p:spPr>
          <a:xfrm>
            <a:off x="1558131" y="1797049"/>
            <a:ext cx="348300" cy="9366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39039" y="201348"/>
            <a:ext cx="4484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4400" b="1" i="0">
                <a:solidFill>
                  <a:srgbClr val="00CC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398674" y="1903809"/>
            <a:ext cx="1817100" cy="47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700"/>
              <a:buNone/>
              <a:defRPr sz="3200" b="1" i="0">
                <a:solidFill>
                  <a:srgbClr val="00CC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spcBef>
                <a:spcPts val="1500"/>
              </a:spcBef>
              <a:spcAft>
                <a:spcPts val="0"/>
              </a:spcAft>
              <a:buSzPts val="1300"/>
              <a:buNone/>
              <a:defRPr/>
            </a:lvl2pPr>
            <a:lvl3pPr marL="1371600" lvl="2" indent="-228600" algn="l" rtl="0">
              <a:spcBef>
                <a:spcPts val="1500"/>
              </a:spcBef>
              <a:spcAft>
                <a:spcPts val="0"/>
              </a:spcAft>
              <a:buSzPts val="1300"/>
              <a:buNone/>
              <a:defRPr/>
            </a:lvl3pPr>
            <a:lvl4pPr marL="1828800" lvl="3" indent="-228600" algn="l" rtl="0">
              <a:spcBef>
                <a:spcPts val="1500"/>
              </a:spcBef>
              <a:spcAft>
                <a:spcPts val="0"/>
              </a:spcAft>
              <a:buSzPts val="1300"/>
              <a:buNone/>
              <a:defRPr/>
            </a:lvl4pPr>
            <a:lvl5pPr marL="2286000" lvl="4" indent="-228600" algn="l" rtl="0">
              <a:spcBef>
                <a:spcPts val="1500"/>
              </a:spcBef>
              <a:spcAft>
                <a:spcPts val="0"/>
              </a:spcAft>
              <a:buSzPts val="1300"/>
              <a:buNone/>
              <a:defRPr/>
            </a:lvl5pPr>
            <a:lvl6pPr marL="2743200" lvl="5" indent="-228600" algn="l" rtl="0">
              <a:spcBef>
                <a:spcPts val="1500"/>
              </a:spcBef>
              <a:spcAft>
                <a:spcPts val="0"/>
              </a:spcAft>
              <a:buSzPts val="1300"/>
              <a:buNone/>
              <a:defRPr/>
            </a:lvl6pPr>
            <a:lvl7pPr marL="3200400" lvl="6" indent="-228600" algn="l" rtl="0">
              <a:spcBef>
                <a:spcPts val="1500"/>
              </a:spcBef>
              <a:spcAft>
                <a:spcPts val="0"/>
              </a:spcAft>
              <a:buSzPts val="1300"/>
              <a:buNone/>
              <a:defRPr/>
            </a:lvl7pPr>
            <a:lvl8pPr marL="3657600" lvl="7" indent="-228600" algn="l" rtl="0">
              <a:spcBef>
                <a:spcPts val="1500"/>
              </a:spcBef>
              <a:spcAft>
                <a:spcPts val="0"/>
              </a:spcAft>
              <a:buSzPts val="1300"/>
              <a:buNone/>
              <a:defRPr/>
            </a:lvl8pPr>
            <a:lvl9pPr marL="4114800" lvl="8" indent="-228600" algn="l" rtl="0">
              <a:spcBef>
                <a:spcPts val="1500"/>
              </a:spcBef>
              <a:spcAft>
                <a:spcPts val="15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2"/>
          </p:nvPr>
        </p:nvSpPr>
        <p:spPr>
          <a:xfrm>
            <a:off x="2452688" y="1643063"/>
            <a:ext cx="2071800" cy="47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marL="914400" lvl="1" indent="-228600" algn="l" rtl="0">
              <a:spcBef>
                <a:spcPts val="1500"/>
              </a:spcBef>
              <a:spcAft>
                <a:spcPts val="0"/>
              </a:spcAft>
              <a:buSzPts val="1300"/>
              <a:buNone/>
              <a:defRPr/>
            </a:lvl2pPr>
            <a:lvl3pPr marL="1371600" lvl="2" indent="-228600" algn="l" rtl="0">
              <a:spcBef>
                <a:spcPts val="1500"/>
              </a:spcBef>
              <a:spcAft>
                <a:spcPts val="0"/>
              </a:spcAft>
              <a:buSzPts val="1300"/>
              <a:buNone/>
              <a:defRPr/>
            </a:lvl3pPr>
            <a:lvl4pPr marL="1828800" lvl="3" indent="-228600" algn="l" rtl="0">
              <a:spcBef>
                <a:spcPts val="1500"/>
              </a:spcBef>
              <a:spcAft>
                <a:spcPts val="0"/>
              </a:spcAft>
              <a:buSzPts val="1300"/>
              <a:buNone/>
              <a:defRPr/>
            </a:lvl4pPr>
            <a:lvl5pPr marL="2286000" lvl="4" indent="-228600" algn="l" rtl="0">
              <a:spcBef>
                <a:spcPts val="1500"/>
              </a:spcBef>
              <a:spcAft>
                <a:spcPts val="0"/>
              </a:spcAft>
              <a:buSzPts val="1300"/>
              <a:buNone/>
              <a:defRPr/>
            </a:lvl5pPr>
            <a:lvl6pPr marL="2743200" lvl="5" indent="-228600" algn="l" rtl="0">
              <a:spcBef>
                <a:spcPts val="1500"/>
              </a:spcBef>
              <a:spcAft>
                <a:spcPts val="0"/>
              </a:spcAft>
              <a:buSzPts val="1300"/>
              <a:buNone/>
              <a:defRPr/>
            </a:lvl6pPr>
            <a:lvl7pPr marL="3200400" lvl="6" indent="-228600" algn="l" rtl="0">
              <a:spcBef>
                <a:spcPts val="1500"/>
              </a:spcBef>
              <a:spcAft>
                <a:spcPts val="0"/>
              </a:spcAft>
              <a:buSzPts val="1300"/>
              <a:buNone/>
              <a:defRPr/>
            </a:lvl7pPr>
            <a:lvl8pPr marL="3657600" lvl="7" indent="-228600" algn="l" rtl="0">
              <a:spcBef>
                <a:spcPts val="1500"/>
              </a:spcBef>
              <a:spcAft>
                <a:spcPts val="0"/>
              </a:spcAft>
              <a:buSzPts val="1300"/>
              <a:buNone/>
              <a:defRPr/>
            </a:lvl8pPr>
            <a:lvl9pPr marL="4114800" lvl="8" indent="-228600" algn="l" rtl="0">
              <a:spcBef>
                <a:spcPts val="1500"/>
              </a:spcBef>
              <a:spcAft>
                <a:spcPts val="15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1619250" y="6643687"/>
            <a:ext cx="15240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dt" idx="10"/>
          </p:nvPr>
        </p:nvSpPr>
        <p:spPr>
          <a:xfrm>
            <a:off x="238125" y="6643687"/>
            <a:ext cx="10953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3429000" y="6643687"/>
            <a:ext cx="10953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/>
          <p:nvPr/>
        </p:nvSpPr>
        <p:spPr>
          <a:xfrm>
            <a:off x="0" y="0"/>
            <a:ext cx="4762500" cy="7143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" name="Google Shape;104;p16"/>
          <p:cNvSpPr/>
          <p:nvPr/>
        </p:nvSpPr>
        <p:spPr>
          <a:xfrm>
            <a:off x="0" y="1806574"/>
            <a:ext cx="4756200" cy="39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" name="Google Shape;105;p16"/>
          <p:cNvSpPr/>
          <p:nvPr/>
        </p:nvSpPr>
        <p:spPr>
          <a:xfrm>
            <a:off x="0" y="96838"/>
            <a:ext cx="4756200" cy="1636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" name="Google Shape;106;p16"/>
          <p:cNvSpPr/>
          <p:nvPr/>
        </p:nvSpPr>
        <p:spPr>
          <a:xfrm>
            <a:off x="234156" y="771525"/>
            <a:ext cx="101701" cy="285978"/>
          </a:xfrm>
          <a:custGeom>
            <a:avLst/>
            <a:gdLst/>
            <a:ahLst/>
            <a:cxnLst/>
            <a:rect l="l" t="t" r="r" b="b"/>
            <a:pathLst>
              <a:path w="195579" h="274319" extrusionOk="0">
                <a:moveTo>
                  <a:pt x="96710" y="0"/>
                </a:moveTo>
                <a:lnTo>
                  <a:pt x="80860" y="100457"/>
                </a:lnTo>
                <a:lnTo>
                  <a:pt x="0" y="66928"/>
                </a:lnTo>
                <a:lnTo>
                  <a:pt x="61836" y="137160"/>
                </a:lnTo>
                <a:lnTo>
                  <a:pt x="0" y="204088"/>
                </a:lnTo>
                <a:lnTo>
                  <a:pt x="80860" y="172212"/>
                </a:lnTo>
                <a:lnTo>
                  <a:pt x="96710" y="274193"/>
                </a:lnTo>
                <a:lnTo>
                  <a:pt x="112572" y="172212"/>
                </a:lnTo>
                <a:lnTo>
                  <a:pt x="195008" y="204088"/>
                </a:lnTo>
                <a:lnTo>
                  <a:pt x="131597" y="137160"/>
                </a:lnTo>
                <a:lnTo>
                  <a:pt x="195008" y="66928"/>
                </a:lnTo>
                <a:lnTo>
                  <a:pt x="112572" y="100457"/>
                </a:lnTo>
                <a:lnTo>
                  <a:pt x="96710" y="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" name="Google Shape;107;p16"/>
          <p:cNvSpPr/>
          <p:nvPr/>
        </p:nvSpPr>
        <p:spPr>
          <a:xfrm>
            <a:off x="0" y="6715123"/>
            <a:ext cx="960600" cy="4206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" name="Google Shape;108;p16"/>
          <p:cNvSpPr/>
          <p:nvPr/>
        </p:nvSpPr>
        <p:spPr>
          <a:xfrm>
            <a:off x="473074" y="436563"/>
            <a:ext cx="3795900" cy="12255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" name="Google Shape;109;p16"/>
          <p:cNvSpPr txBox="1">
            <a:spLocks noGrp="1"/>
          </p:cNvSpPr>
          <p:nvPr>
            <p:ph type="ctrTitle"/>
          </p:nvPr>
        </p:nvSpPr>
        <p:spPr>
          <a:xfrm>
            <a:off x="636799" y="569648"/>
            <a:ext cx="34890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b="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subTitle" idx="1"/>
          </p:nvPr>
        </p:nvSpPr>
        <p:spPr>
          <a:xfrm>
            <a:off x="714375" y="4000500"/>
            <a:ext cx="3333900" cy="17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 rtl="0">
              <a:spcBef>
                <a:spcPts val="150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150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150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150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150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150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150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1500"/>
              </a:spcBef>
              <a:spcAft>
                <a:spcPts val="15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ftr" idx="11"/>
          </p:nvPr>
        </p:nvSpPr>
        <p:spPr>
          <a:xfrm>
            <a:off x="1619250" y="6643687"/>
            <a:ext cx="15240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dt" idx="10"/>
          </p:nvPr>
        </p:nvSpPr>
        <p:spPr>
          <a:xfrm>
            <a:off x="238125" y="6643687"/>
            <a:ext cx="10953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ldNum" idx="12"/>
          </p:nvPr>
        </p:nvSpPr>
        <p:spPr>
          <a:xfrm>
            <a:off x="3429000" y="6643687"/>
            <a:ext cx="10953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2344" y="2987292"/>
            <a:ext cx="4437900" cy="11688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4412738" y="6476690"/>
            <a:ext cx="285900" cy="5466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62344" y="618090"/>
            <a:ext cx="4437900" cy="795300"/>
          </a:xfrm>
          <a:prstGeom prst="rect">
            <a:avLst/>
          </a:prstGeom>
        </p:spPr>
        <p:txBody>
          <a:bodyPr spcFirstLastPara="1" wrap="square" lIns="84775" tIns="84775" rIns="84775" bIns="847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62344" y="1600660"/>
            <a:ext cx="4437900" cy="4745100"/>
          </a:xfrm>
          <a:prstGeom prst="rect">
            <a:avLst/>
          </a:prstGeom>
        </p:spPr>
        <p:txBody>
          <a:bodyPr spcFirstLastPara="1" wrap="square" lIns="84775" tIns="84775" rIns="84775" bIns="84775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1500"/>
              </a:spcBef>
              <a:spcAft>
                <a:spcPts val="15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412738" y="6476690"/>
            <a:ext cx="285900" cy="5466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62344" y="618090"/>
            <a:ext cx="4437900" cy="795300"/>
          </a:xfrm>
          <a:prstGeom prst="rect">
            <a:avLst/>
          </a:prstGeom>
        </p:spPr>
        <p:txBody>
          <a:bodyPr spcFirstLastPara="1" wrap="square" lIns="84775" tIns="84775" rIns="84775" bIns="847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62344" y="1600660"/>
            <a:ext cx="2083200" cy="4745100"/>
          </a:xfrm>
          <a:prstGeom prst="rect">
            <a:avLst/>
          </a:prstGeom>
        </p:spPr>
        <p:txBody>
          <a:bodyPr spcFirstLastPara="1" wrap="square" lIns="84775" tIns="84775" rIns="84775" bIns="8477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29845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15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15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15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15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1500"/>
              </a:spcBef>
              <a:spcAft>
                <a:spcPts val="15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2516875" y="1600660"/>
            <a:ext cx="2083200" cy="4745100"/>
          </a:xfrm>
          <a:prstGeom prst="rect">
            <a:avLst/>
          </a:prstGeom>
        </p:spPr>
        <p:txBody>
          <a:bodyPr spcFirstLastPara="1" wrap="square" lIns="84775" tIns="84775" rIns="84775" bIns="8477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29845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15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15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15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15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1500"/>
              </a:spcBef>
              <a:spcAft>
                <a:spcPts val="15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4412738" y="6476690"/>
            <a:ext cx="285900" cy="5466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62344" y="618090"/>
            <a:ext cx="4437900" cy="795300"/>
          </a:xfrm>
          <a:prstGeom prst="rect">
            <a:avLst/>
          </a:prstGeom>
        </p:spPr>
        <p:txBody>
          <a:bodyPr spcFirstLastPara="1" wrap="square" lIns="84775" tIns="84775" rIns="84775" bIns="847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4412738" y="6476690"/>
            <a:ext cx="285900" cy="5466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62344" y="771667"/>
            <a:ext cx="1462500" cy="1049700"/>
          </a:xfrm>
          <a:prstGeom prst="rect">
            <a:avLst/>
          </a:prstGeom>
        </p:spPr>
        <p:txBody>
          <a:bodyPr spcFirstLastPara="1" wrap="square" lIns="84775" tIns="84775" rIns="84775" bIns="8477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62344" y="1930000"/>
            <a:ext cx="1462500" cy="4415700"/>
          </a:xfrm>
          <a:prstGeom prst="rect">
            <a:avLst/>
          </a:prstGeom>
        </p:spPr>
        <p:txBody>
          <a:bodyPr spcFirstLastPara="1" wrap="square" lIns="84775" tIns="84775" rIns="84775" bIns="8477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15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15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15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15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1500"/>
              </a:spcBef>
              <a:spcAft>
                <a:spcPts val="15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4412738" y="6476690"/>
            <a:ext cx="285900" cy="5466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55339" y="625208"/>
            <a:ext cx="3316800" cy="56817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4412738" y="6476690"/>
            <a:ext cx="285900" cy="5466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381250" y="-174"/>
            <a:ext cx="2381400" cy="714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4775" tIns="84775" rIns="84775" bIns="8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38281" y="1712743"/>
            <a:ext cx="2106900" cy="2058900"/>
          </a:xfrm>
          <a:prstGeom prst="rect">
            <a:avLst/>
          </a:prstGeom>
        </p:spPr>
        <p:txBody>
          <a:bodyPr spcFirstLastPara="1" wrap="square" lIns="84775" tIns="84775" rIns="84775" bIns="847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38281" y="3893160"/>
            <a:ext cx="2106900" cy="1715700"/>
          </a:xfrm>
          <a:prstGeom prst="rect">
            <a:avLst/>
          </a:prstGeom>
        </p:spPr>
        <p:txBody>
          <a:bodyPr spcFirstLastPara="1" wrap="square" lIns="84775" tIns="84775" rIns="84775" bIns="847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2572656" y="1005660"/>
            <a:ext cx="1998300" cy="51321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1500"/>
              </a:spcBef>
              <a:spcAft>
                <a:spcPts val="15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4412738" y="6476690"/>
            <a:ext cx="285900" cy="5466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62344" y="5875799"/>
            <a:ext cx="3124500" cy="8403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4412738" y="6476690"/>
            <a:ext cx="285900" cy="5466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344" y="618090"/>
            <a:ext cx="4437900" cy="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75" tIns="84775" rIns="84775" bIns="847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2344" y="1600660"/>
            <a:ext cx="4437900" cy="47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75" tIns="84775" rIns="84775" bIns="84775" anchor="t" anchorCtr="0">
            <a:noAutofit/>
          </a:bodyPr>
          <a:lstStyle>
            <a:lvl1pPr marL="457200" lvl="0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1pPr>
            <a:lvl2pPr marL="914400" lvl="1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2pPr>
            <a:lvl3pPr marL="1371600" lvl="2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3pPr>
            <a:lvl4pPr marL="1828800" lvl="3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4pPr>
            <a:lvl5pPr marL="2286000" lvl="4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5pPr>
            <a:lvl6pPr marL="2743200" lvl="5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6pPr>
            <a:lvl7pPr marL="3200400" lvl="6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7pPr>
            <a:lvl8pPr marL="3657600" lvl="7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8pPr>
            <a:lvl9pPr marL="4114800" lvl="8" indent="-31115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412738" y="6476690"/>
            <a:ext cx="2859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75" tIns="84775" rIns="84775" bIns="8477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</a:defRPr>
            </a:lvl1pPr>
            <a:lvl2pPr lvl="1" algn="r">
              <a:buNone/>
              <a:defRPr sz="900">
                <a:solidFill>
                  <a:schemeClr val="dk2"/>
                </a:solidFill>
              </a:defRPr>
            </a:lvl2pPr>
            <a:lvl3pPr lvl="2" algn="r">
              <a:buNone/>
              <a:defRPr sz="900">
                <a:solidFill>
                  <a:schemeClr val="dk2"/>
                </a:solidFill>
              </a:defRPr>
            </a:lvl3pPr>
            <a:lvl4pPr lvl="3" algn="r">
              <a:buNone/>
              <a:defRPr sz="900">
                <a:solidFill>
                  <a:schemeClr val="dk2"/>
                </a:solidFill>
              </a:defRPr>
            </a:lvl4pPr>
            <a:lvl5pPr lvl="4" algn="r">
              <a:buNone/>
              <a:defRPr sz="900">
                <a:solidFill>
                  <a:schemeClr val="dk2"/>
                </a:solidFill>
              </a:defRPr>
            </a:lvl5pPr>
            <a:lvl6pPr lvl="5" algn="r">
              <a:buNone/>
              <a:defRPr sz="900">
                <a:solidFill>
                  <a:schemeClr val="dk2"/>
                </a:solidFill>
              </a:defRPr>
            </a:lvl6pPr>
            <a:lvl7pPr lvl="6" algn="r">
              <a:buNone/>
              <a:defRPr sz="900">
                <a:solidFill>
                  <a:schemeClr val="dk2"/>
                </a:solidFill>
              </a:defRPr>
            </a:lvl7pPr>
            <a:lvl8pPr lvl="7" algn="r">
              <a:buNone/>
              <a:defRPr sz="900">
                <a:solidFill>
                  <a:schemeClr val="dk2"/>
                </a:solidFill>
              </a:defRPr>
            </a:lvl8pPr>
            <a:lvl9pPr lvl="8" algn="r">
              <a:buNone/>
              <a:defRPr sz="9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image" Target="../media/image29.png"/><Relationship Id="rId7" Type="http://schemas.openxmlformats.org/officeDocument/2006/relationships/image" Target="../media/image6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jpg"/><Relationship Id="rId9" Type="http://schemas.openxmlformats.org/officeDocument/2006/relationships/image" Target="../media/image6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g"/><Relationship Id="rId4" Type="http://schemas.openxmlformats.org/officeDocument/2006/relationships/image" Target="../media/image6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3" Type="http://schemas.openxmlformats.org/officeDocument/2006/relationships/image" Target="../media/image29.png"/><Relationship Id="rId7" Type="http://schemas.openxmlformats.org/officeDocument/2006/relationships/image" Target="../media/image7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10" Type="http://schemas.openxmlformats.org/officeDocument/2006/relationships/image" Target="../media/image73.jpg"/><Relationship Id="rId4" Type="http://schemas.openxmlformats.org/officeDocument/2006/relationships/image" Target="../media/image67.jpg"/><Relationship Id="rId9" Type="http://schemas.openxmlformats.org/officeDocument/2006/relationships/image" Target="../media/image7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g"/><Relationship Id="rId3" Type="http://schemas.openxmlformats.org/officeDocument/2006/relationships/image" Target="../media/image29.png"/><Relationship Id="rId7" Type="http://schemas.openxmlformats.org/officeDocument/2006/relationships/image" Target="../media/image7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g"/><Relationship Id="rId5" Type="http://schemas.openxmlformats.org/officeDocument/2006/relationships/image" Target="../media/image81.jpg"/><Relationship Id="rId4" Type="http://schemas.openxmlformats.org/officeDocument/2006/relationships/image" Target="../media/image8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jpg"/><Relationship Id="rId4" Type="http://schemas.openxmlformats.org/officeDocument/2006/relationships/image" Target="../media/image8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29.pn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10" Type="http://schemas.openxmlformats.org/officeDocument/2006/relationships/image" Target="../media/image38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29.pn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10" Type="http://schemas.openxmlformats.org/officeDocument/2006/relationships/image" Target="../media/image47.jpg"/><Relationship Id="rId4" Type="http://schemas.openxmlformats.org/officeDocument/2006/relationships/image" Target="../media/image41.jpg"/><Relationship Id="rId9" Type="http://schemas.openxmlformats.org/officeDocument/2006/relationships/image" Target="../media/image4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29.png"/><Relationship Id="rId7" Type="http://schemas.openxmlformats.org/officeDocument/2006/relationships/image" Target="../media/image5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jpg"/><Relationship Id="rId5" Type="http://schemas.openxmlformats.org/officeDocument/2006/relationships/image" Target="../media/image51.jpg"/><Relationship Id="rId10" Type="http://schemas.openxmlformats.org/officeDocument/2006/relationships/image" Target="../media/image56.jpg"/><Relationship Id="rId4" Type="http://schemas.openxmlformats.org/officeDocument/2006/relationships/image" Target="../media/image50.jpg"/><Relationship Id="rId9" Type="http://schemas.openxmlformats.org/officeDocument/2006/relationships/image" Target="../media/image5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4389900" y="6749155"/>
            <a:ext cx="285900" cy="3945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z="1600" b="1">
                <a:solidFill>
                  <a:srgbClr val="FFFFFF"/>
                </a:solidFill>
              </a:rPr>
              <a:t>1</a:t>
            </a:fld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4">
            <a:alphaModFix/>
          </a:blip>
          <a:srcRect l="12700" t="5871" r="19091" b="6883"/>
          <a:stretch/>
        </p:blipFill>
        <p:spPr>
          <a:xfrm>
            <a:off x="101075" y="86375"/>
            <a:ext cx="1071498" cy="96434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/>
        </p:nvSpPr>
        <p:spPr>
          <a:xfrm>
            <a:off x="1334100" y="543750"/>
            <a:ext cx="325560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3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Nose III-IV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47550" y="1349025"/>
            <a:ext cx="1695600" cy="3945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 b="1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Objectives:</a:t>
            </a:r>
            <a:endParaRPr sz="1600" b="1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376125" y="4467675"/>
            <a:ext cx="3999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dirty="0">
                <a:solidFill>
                  <a:srgbClr val="3D85C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Resources: slides, doctor notes</a:t>
            </a:r>
            <a:endParaRPr dirty="0">
              <a:solidFill>
                <a:srgbClr val="3D85C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dirty="0">
                <a:solidFill>
                  <a:srgbClr val="3D85C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Done by: </a:t>
            </a:r>
            <a:r>
              <a:rPr lang="en-US" dirty="0">
                <a:solidFill>
                  <a:srgbClr val="3D85C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Content : Turki </a:t>
            </a:r>
            <a:r>
              <a:rPr lang="en-US" dirty="0" err="1">
                <a:solidFill>
                  <a:srgbClr val="3D85C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Albinhar</a:t>
            </a:r>
            <a:r>
              <a:rPr lang="en-US" dirty="0">
                <a:solidFill>
                  <a:srgbClr val="3D85C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ar" dirty="0">
                <a:solidFill>
                  <a:srgbClr val="3D85C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Abdulhakim Bin Ona</a:t>
            </a:r>
            <a:r>
              <a:rPr lang="en-US" dirty="0" err="1">
                <a:solidFill>
                  <a:srgbClr val="3D85C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ar" dirty="0">
                <a:solidFill>
                  <a:srgbClr val="3D85C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endParaRPr dirty="0">
              <a:solidFill>
                <a:srgbClr val="3D85C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dirty="0">
                <a:solidFill>
                  <a:srgbClr val="3D85C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Edited by:</a:t>
            </a:r>
            <a:endParaRPr dirty="0">
              <a:solidFill>
                <a:srgbClr val="3D85C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dirty="0">
                <a:solidFill>
                  <a:srgbClr val="3D85C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Revised by:</a:t>
            </a:r>
            <a:r>
              <a:rPr lang="en-US" dirty="0">
                <a:solidFill>
                  <a:srgbClr val="3D85C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ar" dirty="0">
                <a:solidFill>
                  <a:srgbClr val="3D85C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Abdulhakim Bin Ona</a:t>
            </a:r>
            <a:r>
              <a:rPr lang="en-US">
                <a:solidFill>
                  <a:srgbClr val="3D85C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ar">
                <a:solidFill>
                  <a:srgbClr val="3D85C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endParaRPr dirty="0">
              <a:solidFill>
                <a:srgbClr val="3D85C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854850" y="6315650"/>
            <a:ext cx="3117000" cy="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[ Color index: </a:t>
            </a:r>
            <a:r>
              <a:rPr lang="ar">
                <a:solidFill>
                  <a:srgbClr val="E035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Important </a:t>
            </a: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| </a:t>
            </a:r>
            <a:r>
              <a:rPr lang="ar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Notes </a:t>
            </a: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| </a:t>
            </a:r>
            <a:r>
              <a:rPr lang="ar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Extra </a:t>
            </a: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]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479847" y="3349625"/>
            <a:ext cx="3810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512221" y="3349625"/>
            <a:ext cx="3810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"/>
          <p:cNvSpPr txBox="1"/>
          <p:nvPr/>
        </p:nvSpPr>
        <p:spPr>
          <a:xfrm>
            <a:off x="476250" y="3349625"/>
            <a:ext cx="3810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47550" y="1778812"/>
            <a:ext cx="4192200" cy="22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Acute &amp; chronic sinusitis (causes,clinical &amp; management),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Fungal sinusitis (in brief)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Complication -sinusitis (classification, management &amp; with special attention to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orbital complications, investigation &amp; general treatment)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 Radiology illustration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"/>
          <p:cNvSpPr/>
          <p:nvPr/>
        </p:nvSpPr>
        <p:spPr>
          <a:xfrm>
            <a:off x="0" y="0"/>
            <a:ext cx="3382200" cy="3945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700" b="1">
                <a:latin typeface="Arvo"/>
                <a:ea typeface="Arvo"/>
                <a:cs typeface="Arvo"/>
                <a:sym typeface="Arvo"/>
              </a:rPr>
              <a:t>Sinusitis Complications</a:t>
            </a:r>
            <a:endParaRPr sz="1700" b="1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63" name="Google Shape;263;p26"/>
          <p:cNvSpPr txBox="1"/>
          <p:nvPr/>
        </p:nvSpPr>
        <p:spPr>
          <a:xfrm>
            <a:off x="17675" y="468650"/>
            <a:ext cx="4240800" cy="4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Orbital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Cranial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Extracranial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❖"/>
            </a:pPr>
            <a:r>
              <a:rPr lang="ar" b="1">
                <a:latin typeface="Times New Roman"/>
                <a:ea typeface="Times New Roman"/>
                <a:cs typeface="Times New Roman"/>
                <a:sym typeface="Times New Roman"/>
              </a:rPr>
              <a:t>chandler classification</a:t>
            </a:r>
            <a:r>
              <a:rPr lang="ar" b="1">
                <a:solidFill>
                  <a:srgbClr val="00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>
              <a:solidFill>
                <a:srgbClr val="00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26"/>
          <p:cNvSpPr/>
          <p:nvPr/>
        </p:nvSpPr>
        <p:spPr>
          <a:xfrm>
            <a:off x="3382200" y="1937200"/>
            <a:ext cx="1356000" cy="1402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26"/>
          <p:cNvSpPr/>
          <p:nvPr/>
        </p:nvSpPr>
        <p:spPr>
          <a:xfrm>
            <a:off x="3382200" y="516100"/>
            <a:ext cx="1356000" cy="14028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6" name="Google Shape;266;p26"/>
          <p:cNvSpPr/>
          <p:nvPr/>
        </p:nvSpPr>
        <p:spPr>
          <a:xfrm>
            <a:off x="309850" y="1690300"/>
            <a:ext cx="2514900" cy="19545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7" name="Google Shape;267;p26"/>
          <p:cNvSpPr txBox="1"/>
          <p:nvPr/>
        </p:nvSpPr>
        <p:spPr>
          <a:xfrm>
            <a:off x="17675" y="3745250"/>
            <a:ext cx="42408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❖"/>
            </a:pP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CT scan PNS</a:t>
            </a:r>
            <a:r>
              <a:rPr lang="ar" sz="1100">
                <a:solidFill>
                  <a:srgbClr val="9E9E9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(paranasal sinuses)</a:t>
            </a:r>
            <a:endParaRPr sz="1100">
              <a:solidFill>
                <a:srgbClr val="9E9E9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❖"/>
            </a:pP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cavernous sinus thrombosis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26"/>
          <p:cNvSpPr/>
          <p:nvPr/>
        </p:nvSpPr>
        <p:spPr>
          <a:xfrm>
            <a:off x="355200" y="4127675"/>
            <a:ext cx="2280000" cy="11232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26"/>
          <p:cNvSpPr txBox="1"/>
          <p:nvPr/>
        </p:nvSpPr>
        <p:spPr>
          <a:xfrm>
            <a:off x="355200" y="4127675"/>
            <a:ext cx="523500" cy="2859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 b="1"/>
              <a:t>axial</a:t>
            </a:r>
            <a:endParaRPr sz="1000" b="1"/>
          </a:p>
        </p:txBody>
      </p:sp>
      <p:sp>
        <p:nvSpPr>
          <p:cNvPr id="270" name="Google Shape;270;p26"/>
          <p:cNvSpPr txBox="1"/>
          <p:nvPr/>
        </p:nvSpPr>
        <p:spPr>
          <a:xfrm>
            <a:off x="2635200" y="5004100"/>
            <a:ext cx="12987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56BB61"/>
                </a:solidFill>
              </a:rPr>
              <a:t>subperiosteal abscess</a:t>
            </a:r>
            <a:endParaRPr sz="900">
              <a:solidFill>
                <a:srgbClr val="56BB61"/>
              </a:solidFill>
            </a:endParaRPr>
          </a:p>
        </p:txBody>
      </p:sp>
      <p:cxnSp>
        <p:nvCxnSpPr>
          <p:cNvPr id="271" name="Google Shape;271;p26"/>
          <p:cNvCxnSpPr>
            <a:stCxn id="270" idx="1"/>
          </p:cNvCxnSpPr>
          <p:nvPr/>
        </p:nvCxnSpPr>
        <p:spPr>
          <a:xfrm rot="10800000">
            <a:off x="1833900" y="4634500"/>
            <a:ext cx="801300" cy="660000"/>
          </a:xfrm>
          <a:prstGeom prst="straightConnector1">
            <a:avLst/>
          </a:prstGeom>
          <a:noFill/>
          <a:ln w="19050" cap="flat" cmpd="sng">
            <a:solidFill>
              <a:srgbClr val="CFE2F3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272" name="Google Shape;272;p26"/>
          <p:cNvSpPr/>
          <p:nvPr/>
        </p:nvSpPr>
        <p:spPr>
          <a:xfrm>
            <a:off x="507600" y="5943675"/>
            <a:ext cx="1413000" cy="8427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26"/>
          <p:cNvSpPr/>
          <p:nvPr/>
        </p:nvSpPr>
        <p:spPr>
          <a:xfrm>
            <a:off x="2189701" y="5895150"/>
            <a:ext cx="1073400" cy="8427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26"/>
          <p:cNvSpPr txBox="1"/>
          <p:nvPr/>
        </p:nvSpPr>
        <p:spPr>
          <a:xfrm>
            <a:off x="2945950" y="3644800"/>
            <a:ext cx="1775400" cy="1359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666666"/>
                </a:solidFill>
              </a:rPr>
              <a:t>●</a:t>
            </a:r>
            <a:r>
              <a:rPr lang="ar" sz="800">
                <a:solidFill>
                  <a:srgbClr val="BF9000"/>
                </a:solidFill>
              </a:rPr>
              <a:t> Preseptal cellulitis</a:t>
            </a:r>
            <a:r>
              <a:rPr lang="ar" sz="800">
                <a:solidFill>
                  <a:srgbClr val="666666"/>
                </a:solidFill>
              </a:rPr>
              <a:t>:lid edema otherwise normal </a:t>
            </a:r>
            <a:endParaRPr sz="8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666666"/>
                </a:solidFill>
              </a:rPr>
              <a:t>●</a:t>
            </a:r>
            <a:r>
              <a:rPr lang="ar" sz="800">
                <a:solidFill>
                  <a:srgbClr val="BF9000"/>
                </a:solidFill>
              </a:rPr>
              <a:t> Orbital cellulitis</a:t>
            </a:r>
            <a:r>
              <a:rPr lang="ar" sz="800">
                <a:solidFill>
                  <a:srgbClr val="666666"/>
                </a:solidFill>
              </a:rPr>
              <a:t>: diffuse edema </a:t>
            </a:r>
            <a:endParaRPr sz="8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666666"/>
                </a:solidFill>
              </a:rPr>
              <a:t>● Subperiosteal abscess: usually seen near lamina papyracea </a:t>
            </a:r>
            <a:endParaRPr sz="8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666666"/>
                </a:solidFill>
              </a:rPr>
              <a:t>● Orbital abscess: collection within orbit </a:t>
            </a:r>
            <a:endParaRPr sz="8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666666"/>
                </a:solidFill>
              </a:rPr>
              <a:t>● Cavernous sinus thrombosis : bilateral</a:t>
            </a:r>
            <a:endParaRPr sz="800">
              <a:solidFill>
                <a:srgbClr val="666666"/>
              </a:solidFill>
            </a:endParaRPr>
          </a:p>
        </p:txBody>
      </p:sp>
      <p:cxnSp>
        <p:nvCxnSpPr>
          <p:cNvPr id="275" name="Google Shape;275;p26"/>
          <p:cNvCxnSpPr>
            <a:endCxn id="266" idx="3"/>
          </p:cNvCxnSpPr>
          <p:nvPr/>
        </p:nvCxnSpPr>
        <p:spPr>
          <a:xfrm rot="10800000">
            <a:off x="2824750" y="2667550"/>
            <a:ext cx="273600" cy="97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7"/>
          <p:cNvSpPr/>
          <p:nvPr/>
        </p:nvSpPr>
        <p:spPr>
          <a:xfrm>
            <a:off x="0" y="0"/>
            <a:ext cx="3807300" cy="3945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700" b="1">
                <a:latin typeface="Arvo"/>
                <a:ea typeface="Arvo"/>
                <a:cs typeface="Arvo"/>
                <a:sym typeface="Arvo"/>
              </a:rPr>
              <a:t>Sinusitis Complications (cont.)</a:t>
            </a:r>
            <a:endParaRPr sz="1700" b="1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81" name="Google Shape;281;p27"/>
          <p:cNvSpPr txBox="1"/>
          <p:nvPr/>
        </p:nvSpPr>
        <p:spPr>
          <a:xfrm>
            <a:off x="-25" y="621050"/>
            <a:ext cx="4762500" cy="4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❖"/>
            </a:pPr>
            <a:r>
              <a:rPr lang="ar" b="1">
                <a:latin typeface="Times New Roman"/>
                <a:ea typeface="Times New Roman"/>
                <a:cs typeface="Times New Roman"/>
                <a:sym typeface="Times New Roman"/>
              </a:rPr>
              <a:t>Intracranial complications: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Meningitis Common in Children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Subdural or Epidural Abscess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Cerebral Abscess: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-Neurosurgery, Ophthalmology, ID</a:t>
            </a: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ar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infectious diseases</a:t>
            </a: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(they should be involved)</a:t>
            </a:r>
            <a:endParaRPr sz="1100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❖"/>
            </a:pPr>
            <a:r>
              <a:rPr lang="ar" b="1">
                <a:latin typeface="Times New Roman"/>
                <a:ea typeface="Times New Roman"/>
                <a:cs typeface="Times New Roman"/>
                <a:sym typeface="Times New Roman"/>
              </a:rPr>
              <a:t>Treatment of acute complications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Admit the patient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IV antibiotics: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-3rd Generation of Cephalosporins) + Clindamycin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Abscess incision &amp; drainage and Surgery of the primary site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Consultation of the Related Speciality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27"/>
          <p:cNvSpPr/>
          <p:nvPr/>
        </p:nvSpPr>
        <p:spPr>
          <a:xfrm>
            <a:off x="110801" y="2024075"/>
            <a:ext cx="1978500" cy="1456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27"/>
          <p:cNvSpPr/>
          <p:nvPr/>
        </p:nvSpPr>
        <p:spPr>
          <a:xfrm>
            <a:off x="2921300" y="1908875"/>
            <a:ext cx="1545000" cy="1571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"/>
          <p:cNvSpPr/>
          <p:nvPr/>
        </p:nvSpPr>
        <p:spPr>
          <a:xfrm>
            <a:off x="0" y="0"/>
            <a:ext cx="3807300" cy="3945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700" b="1">
                <a:latin typeface="Arvo"/>
                <a:ea typeface="Arvo"/>
                <a:cs typeface="Arvo"/>
                <a:sym typeface="Arvo"/>
              </a:rPr>
              <a:t>Sinusitis Complications (cont.)</a:t>
            </a:r>
            <a:endParaRPr sz="1700" b="1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89" name="Google Shape;289;p28"/>
          <p:cNvSpPr txBox="1"/>
          <p:nvPr/>
        </p:nvSpPr>
        <p:spPr>
          <a:xfrm>
            <a:off x="-25" y="392450"/>
            <a:ext cx="4762500" cy="4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❖"/>
            </a:pPr>
            <a:r>
              <a:rPr lang="ar" b="1">
                <a:latin typeface="Times New Roman"/>
                <a:ea typeface="Times New Roman"/>
                <a:cs typeface="Times New Roman"/>
                <a:sym typeface="Times New Roman"/>
              </a:rPr>
              <a:t>Mucoceles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Mucoceles are </a:t>
            </a:r>
            <a:r>
              <a:rPr lang="ar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chronic</a:t>
            </a: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, cystic lesions of the  sinuses lined by pseudostratified epithelium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Expand slowly</a:t>
            </a: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, often requiring many years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Etiology Either due to obstruction of ostia or to simple obstruction of minor salivary gland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30% are idiopathic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❖"/>
            </a:pPr>
            <a:r>
              <a:rPr lang="ar" sz="1500" b="1">
                <a:latin typeface="Times New Roman"/>
                <a:ea typeface="Times New Roman"/>
                <a:cs typeface="Times New Roman"/>
                <a:sym typeface="Times New Roman"/>
              </a:rPr>
              <a:t>other complications:</a:t>
            </a: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Osteitis</a:t>
            </a: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: diagnose initially with technetium bone scan (osteoblastic activity) and gallium bone scan (inflammation), follow with gallium  scans; Rx: parenteral antibiotics, surgical debridement, sinus surgery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Pott's Puffy Tumor</a:t>
            </a: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: frontal bone osteomyelitis, soft doughy swelling of forehead, high risk of intracranial extension; Rx: parenteral antibiotics, trephination, may require surgical debridement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Superior Orbital Fissure Syndrome:</a:t>
            </a: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 fixed globe, dilated pupil (CN III, IV, VI), ptosis, hypesthesia of upper eyelid (CN V1); Rx: urgent  surgical decompression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Orbital Apex Syndrome</a:t>
            </a: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: similar to Superior Orbital Fissure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Syndrome with added involvement of optic nerve (papilledema, vision changes)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Sinocutaneous Fistula:</a:t>
            </a: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 usually begins as a frontal osteomyelitis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90" name="Google Shape;290;p28"/>
          <p:cNvGrpSpPr/>
          <p:nvPr/>
        </p:nvGrpSpPr>
        <p:grpSpPr>
          <a:xfrm>
            <a:off x="61076" y="1742070"/>
            <a:ext cx="4640290" cy="1225044"/>
            <a:chOff x="2458211" y="5017008"/>
            <a:chExt cx="6490824" cy="1710000"/>
          </a:xfrm>
        </p:grpSpPr>
        <p:sp>
          <p:nvSpPr>
            <p:cNvPr id="291" name="Google Shape;291;p28"/>
            <p:cNvSpPr/>
            <p:nvPr/>
          </p:nvSpPr>
          <p:spPr>
            <a:xfrm>
              <a:off x="5736335" y="5017008"/>
              <a:ext cx="3212700" cy="1710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2458211" y="5152644"/>
              <a:ext cx="3058800" cy="15651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9"/>
          <p:cNvSpPr/>
          <p:nvPr/>
        </p:nvSpPr>
        <p:spPr>
          <a:xfrm>
            <a:off x="0" y="0"/>
            <a:ext cx="2459100" cy="3945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800" b="1">
                <a:latin typeface="Arvo"/>
                <a:ea typeface="Arvo"/>
                <a:cs typeface="Arvo"/>
                <a:sym typeface="Arvo"/>
              </a:rPr>
              <a:t>Fungal Sinusitis</a:t>
            </a:r>
            <a:endParaRPr sz="1800" b="1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98" name="Google Shape;298;p29"/>
          <p:cNvSpPr txBox="1"/>
          <p:nvPr/>
        </p:nvSpPr>
        <p:spPr>
          <a:xfrm>
            <a:off x="-25" y="392450"/>
            <a:ext cx="4762500" cy="6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❖"/>
            </a:pPr>
            <a:r>
              <a:rPr lang="ar" sz="1300" b="1">
                <a:latin typeface="Times New Roman"/>
                <a:ea typeface="Times New Roman"/>
                <a:cs typeface="Times New Roman"/>
                <a:sym typeface="Times New Roman"/>
              </a:rPr>
              <a:t>Invasive fungal sinusitis:</a:t>
            </a:r>
            <a:endParaRPr sz="13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-Presence of fungal hyphae within the mucosa, submucosa,  bone, or blood vessels of the paranasal sinuses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Acute Invasive Fungal Sinusitis </a:t>
            </a:r>
            <a:r>
              <a:rPr lang="ar" sz="1200">
                <a:solidFill>
                  <a:srgbClr val="56B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(cause: mucormycosis)</a:t>
            </a:r>
            <a:endParaRPr sz="1200">
              <a:solidFill>
                <a:srgbClr val="56BB6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Chronic Invasive Fungal Sinusitis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Chronic Granulomatous Invasive Fungal Sinusitis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❖"/>
            </a:pPr>
            <a:r>
              <a:rPr lang="ar" sz="1300" b="1">
                <a:latin typeface="Times New Roman"/>
                <a:ea typeface="Times New Roman"/>
                <a:cs typeface="Times New Roman"/>
                <a:sym typeface="Times New Roman"/>
              </a:rPr>
              <a:t>Non-invasive fungal sinusitis:</a:t>
            </a:r>
            <a:endParaRPr sz="13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-Absence of fungal hyphae within the mucosa and other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structures of the paranasal sinuses.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Times New Roman"/>
              <a:buChar char="●"/>
            </a:pPr>
            <a:r>
              <a:rPr lang="ar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Allergic Fungal Sinusitis </a:t>
            </a:r>
            <a:r>
              <a:rPr lang="ar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(will be detailed in the next slide)</a:t>
            </a:r>
            <a:endParaRPr sz="1200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Fungus Ball (fungus Mycetoma)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❖ Invasive:</a:t>
            </a:r>
            <a:r>
              <a:rPr lang="ar" sz="10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0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Presence of fungal hyphae within the mucosa, submucosa, bone, or blood vessels of the paranasal sinuses: </a:t>
            </a:r>
            <a:endParaRPr sz="10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Acute Invasive Fungal Sinusitis - Most common patients in general are immunocompromised, usually due to diabetes, cancer, HIV, organ transplantation or using systemic or intranasal glucocorticoids </a:t>
            </a:r>
            <a:endParaRPr sz="10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Chronic Invasive Fungal Sinusitis usually seen in patients who are less immunocompromised with a time course greater than 12 weeks </a:t>
            </a:r>
            <a:endParaRPr sz="10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Chronic Granulomatous Invasive Fungal Sinusitis </a:t>
            </a:r>
            <a:endParaRPr sz="10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Mucormycosis is encountered in dust and soil and enters through the respiratory tract </a:t>
            </a:r>
            <a:endParaRPr sz="10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Ketoacidosis predisposes to mucormycosis, as the fungus thrives in acidic environments </a:t>
            </a:r>
            <a:endParaRPr sz="10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Initially seen as engorgement of turbinates, followed by ischemia and necrosis of the turbinates and adjacent nose </a:t>
            </a:r>
            <a:endParaRPr sz="10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The fungus invades vascular channels and causes hemorrhagic ischemia and necrosis </a:t>
            </a:r>
            <a:endParaRPr sz="10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Frequently fatal. 90% mortality in immunocompromised </a:t>
            </a:r>
            <a:endParaRPr sz="10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Patients with acute invasive fungal sinusitis are usually hospitalized and are very sick with fever, cough, nasal discharge, headache, and mental status changes. </a:t>
            </a:r>
            <a:endParaRPr sz="10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Signs and symptoms include dark ulcers on the septum, turbinates, or palate. In the late stages, signs and symptoms of cavernous sinus thrombosis are present.</a:t>
            </a:r>
            <a:endParaRPr sz="10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Treatment of acute invasive fungal sinusitis</a:t>
            </a:r>
            <a:r>
              <a:rPr lang="ar" sz="10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Initial systemic antifungal treatment after surgical debridement. High doses of amphotericin B (1--1.5 mg/kg/d) are recommended followed by oral itraconazole, correction of underlying immunosuppression.</a:t>
            </a:r>
            <a:endParaRPr sz="10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Treatment of chronic invasive fungal sinusitis:</a:t>
            </a:r>
            <a:r>
              <a:rPr lang="ar" sz="10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Surgical treatment is mandatory. Initiate medical treatment with systemic antifungals once invasion is diagnosed.</a:t>
            </a:r>
            <a:endParaRPr sz="10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/>
          <p:nvPr/>
        </p:nvSpPr>
        <p:spPr>
          <a:xfrm>
            <a:off x="0" y="0"/>
            <a:ext cx="3163800" cy="3945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800" b="1">
                <a:latin typeface="Arvo"/>
                <a:ea typeface="Arvo"/>
                <a:cs typeface="Arvo"/>
                <a:sym typeface="Arvo"/>
              </a:rPr>
              <a:t>Fungal Sinusitis (cont.)</a:t>
            </a:r>
            <a:endParaRPr sz="1800" b="1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04" name="Google Shape;304;p30"/>
          <p:cNvSpPr txBox="1"/>
          <p:nvPr/>
        </p:nvSpPr>
        <p:spPr>
          <a:xfrm>
            <a:off x="-25" y="392450"/>
            <a:ext cx="4762500" cy="3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❖"/>
            </a:pPr>
            <a:r>
              <a:rPr lang="ar" sz="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Allergic fungal Sinusitis:</a:t>
            </a:r>
            <a:endParaRPr sz="1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Nasal obstruction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Allergic rhinitis, or chronic sinusitis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○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Nasal congestion, Purulent rhinorrhea, Post-Nasal Drainage, or Headaches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are atopic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○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Unresponsive to antihistamines, Intranasal Corticosteroids, and prior immunotherapy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are always immunocompetent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5-10% of chronic rhinosinusitis patients actually cases of AFS(allergic fungal sinusitis)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thirds of patients report a history of allergic rhinitis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90% of patients demonstrate elevated specific IgE to one or more fungal  antigens.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50% of patients in a series by Manning et al had asthma.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linkage to aspirin sensitivity has been established.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30"/>
          <p:cNvSpPr txBox="1"/>
          <p:nvPr/>
        </p:nvSpPr>
        <p:spPr>
          <a:xfrm>
            <a:off x="-25" y="3571875"/>
            <a:ext cx="4762500" cy="28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ar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Examination: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ar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findings are typically broad</a:t>
            </a: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○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intranasal inflammation and polyposis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ar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facial polymorphism:</a:t>
            </a: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Times New Roman"/>
              <a:buChar char="○"/>
            </a:pPr>
            <a:r>
              <a:rPr lang="ar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ptosis</a:t>
            </a:r>
            <a:endParaRPr sz="1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○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telecanthus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○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malar flattening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○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often in children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ar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orbital features</a:t>
            </a: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○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proptosis occuring over a long period, no diplopia.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○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visual loss, from ophthalmic nerve compression or inflammatory process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"/>
          <p:cNvSpPr/>
          <p:nvPr/>
        </p:nvSpPr>
        <p:spPr>
          <a:xfrm>
            <a:off x="0" y="0"/>
            <a:ext cx="3036000" cy="3945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7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Fungal Sinusitis (cont.)</a:t>
            </a:r>
            <a:endParaRPr sz="1700" b="1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11" name="Google Shape;311;p31"/>
          <p:cNvSpPr txBox="1"/>
          <p:nvPr/>
        </p:nvSpPr>
        <p:spPr>
          <a:xfrm>
            <a:off x="-25" y="468650"/>
            <a:ext cx="4762500" cy="6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❖"/>
            </a:pPr>
            <a:r>
              <a:rPr lang="ar" sz="1700" b="1">
                <a:latin typeface="Times New Roman"/>
                <a:ea typeface="Times New Roman"/>
                <a:cs typeface="Times New Roman"/>
                <a:sym typeface="Times New Roman"/>
              </a:rPr>
              <a:t>CT scan 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❖"/>
            </a:pPr>
            <a:r>
              <a:rPr lang="ar" sz="1700" b="1">
                <a:latin typeface="Times New Roman"/>
                <a:ea typeface="Times New Roman"/>
                <a:cs typeface="Times New Roman"/>
                <a:sym typeface="Times New Roman"/>
              </a:rPr>
              <a:t>Intracranial extension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❖"/>
            </a:pPr>
            <a:r>
              <a:rPr lang="ar" sz="1700" b="1">
                <a:latin typeface="Times New Roman"/>
                <a:ea typeface="Times New Roman"/>
                <a:cs typeface="Times New Roman"/>
                <a:sym typeface="Times New Roman"/>
              </a:rPr>
              <a:t>Mucin &amp; fungal stain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12" name="Google Shape;312;p31"/>
          <p:cNvGrpSpPr/>
          <p:nvPr/>
        </p:nvGrpSpPr>
        <p:grpSpPr>
          <a:xfrm>
            <a:off x="86389" y="997998"/>
            <a:ext cx="4023927" cy="1420944"/>
            <a:chOff x="-4272427" y="1965960"/>
            <a:chExt cx="13271527" cy="4168212"/>
          </a:xfrm>
        </p:grpSpPr>
        <p:sp>
          <p:nvSpPr>
            <p:cNvPr id="313" name="Google Shape;313;p31"/>
            <p:cNvSpPr/>
            <p:nvPr/>
          </p:nvSpPr>
          <p:spPr>
            <a:xfrm>
              <a:off x="2997707" y="1965960"/>
              <a:ext cx="4216800" cy="40356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-4272427" y="2049780"/>
              <a:ext cx="3785700" cy="38664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6324600" y="2290572"/>
              <a:ext cx="2674500" cy="38436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16" name="Google Shape;316;p31"/>
          <p:cNvSpPr/>
          <p:nvPr/>
        </p:nvSpPr>
        <p:spPr>
          <a:xfrm>
            <a:off x="538875" y="2886875"/>
            <a:ext cx="1543800" cy="15564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7" name="Google Shape;317;p31"/>
          <p:cNvSpPr/>
          <p:nvPr/>
        </p:nvSpPr>
        <p:spPr>
          <a:xfrm>
            <a:off x="2494425" y="2887025"/>
            <a:ext cx="1647300" cy="15561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318" name="Google Shape;318;p31"/>
          <p:cNvGrpSpPr/>
          <p:nvPr/>
        </p:nvGrpSpPr>
        <p:grpSpPr>
          <a:xfrm>
            <a:off x="462673" y="5082499"/>
            <a:ext cx="3605396" cy="1556250"/>
            <a:chOff x="304800" y="1981174"/>
            <a:chExt cx="9176370" cy="4343426"/>
          </a:xfrm>
        </p:grpSpPr>
        <p:sp>
          <p:nvSpPr>
            <p:cNvPr id="319" name="Google Shape;319;p31"/>
            <p:cNvSpPr/>
            <p:nvPr/>
          </p:nvSpPr>
          <p:spPr>
            <a:xfrm>
              <a:off x="304800" y="1981200"/>
              <a:ext cx="4343400" cy="43434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4872570" y="1981174"/>
              <a:ext cx="4608600" cy="4343100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21" name="Google Shape;321;p31"/>
          <p:cNvSpPr txBox="1"/>
          <p:nvPr/>
        </p:nvSpPr>
        <p:spPr>
          <a:xfrm>
            <a:off x="1247250" y="1052750"/>
            <a:ext cx="1010100" cy="1290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900">
                <a:solidFill>
                  <a:srgbClr val="56BB61"/>
                </a:solidFill>
              </a:rPr>
              <a:t>pathognomonic</a:t>
            </a:r>
            <a:endParaRPr sz="1000">
              <a:solidFill>
                <a:srgbClr val="56BB6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56BB61"/>
                </a:solidFill>
              </a:rPr>
              <a:t>-calcification</a:t>
            </a:r>
            <a:endParaRPr sz="1000">
              <a:solidFill>
                <a:srgbClr val="56BB6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56BB61"/>
                </a:solidFill>
              </a:rPr>
              <a:t>-heterogeneity</a:t>
            </a:r>
            <a:endParaRPr sz="1000">
              <a:solidFill>
                <a:srgbClr val="56BB6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56BB61"/>
                </a:solidFill>
              </a:rPr>
              <a:t>-expansion</a:t>
            </a:r>
            <a:endParaRPr sz="1000">
              <a:solidFill>
                <a:srgbClr val="56BB6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56BB6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56BB61"/>
              </a:solidFill>
            </a:endParaRPr>
          </a:p>
        </p:txBody>
      </p:sp>
      <p:sp>
        <p:nvSpPr>
          <p:cNvPr id="322" name="Google Shape;322;p31"/>
          <p:cNvSpPr txBox="1"/>
          <p:nvPr/>
        </p:nvSpPr>
        <p:spPr>
          <a:xfrm>
            <a:off x="4280363" y="1285400"/>
            <a:ext cx="4821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3" name="Google Shape;323;p31"/>
          <p:cNvCxnSpPr/>
          <p:nvPr/>
        </p:nvCxnSpPr>
        <p:spPr>
          <a:xfrm flipH="1">
            <a:off x="3035875" y="1001125"/>
            <a:ext cx="927000" cy="4941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324" name="Google Shape;324;p31"/>
          <p:cNvCxnSpPr/>
          <p:nvPr/>
        </p:nvCxnSpPr>
        <p:spPr>
          <a:xfrm flipH="1">
            <a:off x="3765225" y="1062900"/>
            <a:ext cx="333600" cy="4572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325" name="Google Shape;325;p31"/>
          <p:cNvSpPr txBox="1"/>
          <p:nvPr/>
        </p:nvSpPr>
        <p:spPr>
          <a:xfrm>
            <a:off x="3962875" y="764675"/>
            <a:ext cx="6759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56BB61"/>
                </a:solidFill>
              </a:rPr>
              <a:t>invasion</a:t>
            </a:r>
            <a:endParaRPr sz="1000">
              <a:solidFill>
                <a:srgbClr val="56BB6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2"/>
          <p:cNvSpPr/>
          <p:nvPr/>
        </p:nvSpPr>
        <p:spPr>
          <a:xfrm>
            <a:off x="0" y="0"/>
            <a:ext cx="3030600" cy="3945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7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Fungal Sinusitis (cont.)</a:t>
            </a:r>
            <a:endParaRPr sz="1700" b="1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31" name="Google Shape;331;p32"/>
          <p:cNvSpPr txBox="1"/>
          <p:nvPr/>
        </p:nvSpPr>
        <p:spPr>
          <a:xfrm>
            <a:off x="-25" y="468650"/>
            <a:ext cx="4762500" cy="23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❖"/>
            </a:pPr>
            <a:r>
              <a:rPr lang="ar" sz="1600" b="1">
                <a:latin typeface="Times New Roman"/>
                <a:ea typeface="Times New Roman"/>
                <a:cs typeface="Times New Roman"/>
                <a:sym typeface="Times New Roman"/>
              </a:rPr>
              <a:t>Treatment of allergic fungal sinusitis</a:t>
            </a:r>
            <a:endParaRPr sz="1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The treatment of choice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Times New Roman"/>
              <a:buChar char="○"/>
            </a:pPr>
            <a:r>
              <a:rPr lang="ar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Endoscopic debridement (FESS)</a:t>
            </a:r>
            <a:endParaRPr sz="1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a perioperative short course of</a:t>
            </a:r>
            <a:r>
              <a:rPr lang="ar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steroids.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Postoperative</a:t>
            </a: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 mold containing</a:t>
            </a:r>
            <a:r>
              <a:rPr lang="ar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immunotherapy</a:t>
            </a: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  is a promising therapeutic advance in  limiting recurrence.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The role of systemic</a:t>
            </a:r>
            <a:r>
              <a:rPr lang="ar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ar" sz="1200" u="sng">
                <a:latin typeface="Times New Roman"/>
                <a:ea typeface="Times New Roman"/>
                <a:cs typeface="Times New Roman"/>
                <a:sym typeface="Times New Roman"/>
              </a:rPr>
              <a:t>antifungal</a:t>
            </a: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ar" sz="1200" u="sng">
                <a:latin typeface="Times New Roman"/>
                <a:ea typeface="Times New Roman"/>
                <a:cs typeface="Times New Roman"/>
                <a:sym typeface="Times New Roman"/>
              </a:rPr>
              <a:t>therapy</a:t>
            </a: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ar" sz="1200" u="sng">
                <a:latin typeface="Times New Roman"/>
                <a:ea typeface="Times New Roman"/>
                <a:cs typeface="Times New Roman"/>
                <a:sym typeface="Times New Roman"/>
              </a:rPr>
              <a:t>is </a:t>
            </a: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ar" sz="1200" u="sng">
                <a:latin typeface="Times New Roman"/>
                <a:ea typeface="Times New Roman"/>
                <a:cs typeface="Times New Roman"/>
                <a:sym typeface="Times New Roman"/>
              </a:rPr>
              <a:t>inadequately studied</a:t>
            </a:r>
            <a:r>
              <a:rPr lang="ar" sz="1100">
                <a:solidFill>
                  <a:srgbClr val="56B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.(just mentioned to have a complete discussion)</a:t>
            </a:r>
            <a:endParaRPr sz="1100">
              <a:solidFill>
                <a:srgbClr val="56BB6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Itraconazole </a:t>
            </a: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orally is well tolerated and effective in vitro against common causes of AFS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" name="Google Shape;332;p32"/>
          <p:cNvSpPr/>
          <p:nvPr/>
        </p:nvSpPr>
        <p:spPr>
          <a:xfrm>
            <a:off x="0" y="3293450"/>
            <a:ext cx="3807300" cy="4920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Unilateral Nasal Mass</a:t>
            </a:r>
            <a:r>
              <a:rPr lang="ar" sz="1800" b="1">
                <a:solidFill>
                  <a:schemeClr val="dk1"/>
                </a:solidFill>
              </a:rPr>
              <a:t> </a:t>
            </a:r>
            <a:r>
              <a:rPr lang="ar" sz="1100">
                <a:solidFill>
                  <a:srgbClr val="666666"/>
                </a:solidFill>
              </a:rPr>
              <a:t>(mentioned here because its a presentation of allergic fungal sinusitis)</a:t>
            </a:r>
            <a:endParaRPr sz="1100">
              <a:solidFill>
                <a:srgbClr val="666666"/>
              </a:solidFill>
            </a:endParaRPr>
          </a:p>
        </p:txBody>
      </p:sp>
      <p:sp>
        <p:nvSpPr>
          <p:cNvPr id="333" name="Google Shape;333;p32"/>
          <p:cNvSpPr txBox="1"/>
          <p:nvPr/>
        </p:nvSpPr>
        <p:spPr>
          <a:xfrm>
            <a:off x="0" y="3785300"/>
            <a:ext cx="4762500" cy="23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Allergic Fungal Sinusitis</a:t>
            </a:r>
            <a:r>
              <a:rPr lang="ar" sz="1200">
                <a:solidFill>
                  <a:srgbClr val="56B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(most common)</a:t>
            </a:r>
            <a:endParaRPr sz="1200">
              <a:solidFill>
                <a:srgbClr val="56BB6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Antrochoanal Polyp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Inverted Papilloma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Carcinoma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32"/>
          <p:cNvGrpSpPr/>
          <p:nvPr/>
        </p:nvGrpSpPr>
        <p:grpSpPr>
          <a:xfrm>
            <a:off x="136175" y="4942247"/>
            <a:ext cx="4490110" cy="955131"/>
            <a:chOff x="12191" y="4477510"/>
            <a:chExt cx="9131809" cy="2314908"/>
          </a:xfrm>
        </p:grpSpPr>
        <p:sp>
          <p:nvSpPr>
            <p:cNvPr id="335" name="Google Shape;335;p32"/>
            <p:cNvSpPr/>
            <p:nvPr/>
          </p:nvSpPr>
          <p:spPr>
            <a:xfrm>
              <a:off x="6400800" y="4680204"/>
              <a:ext cx="2743200" cy="19356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2423159" y="4477510"/>
              <a:ext cx="2305800" cy="23058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12191" y="4503418"/>
              <a:ext cx="2667000" cy="22890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4728971" y="4680204"/>
              <a:ext cx="1828800" cy="17616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39" name="Google Shape;339;p32"/>
          <p:cNvSpPr/>
          <p:nvPr/>
        </p:nvSpPr>
        <p:spPr>
          <a:xfrm>
            <a:off x="3318875" y="3832476"/>
            <a:ext cx="1307400" cy="10626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"/>
          <p:cNvSpPr/>
          <p:nvPr/>
        </p:nvSpPr>
        <p:spPr>
          <a:xfrm>
            <a:off x="0" y="533400"/>
            <a:ext cx="38073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❖"/>
            </a:pPr>
            <a:r>
              <a:rPr lang="ar" sz="1800" b="1">
                <a:latin typeface="Times New Roman"/>
                <a:ea typeface="Times New Roman"/>
                <a:cs typeface="Times New Roman"/>
                <a:sym typeface="Times New Roman"/>
              </a:rPr>
              <a:t>Invasive fungal sinusitis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Google Shape;345;p33"/>
          <p:cNvSpPr txBox="1"/>
          <p:nvPr/>
        </p:nvSpPr>
        <p:spPr>
          <a:xfrm>
            <a:off x="-25" y="927900"/>
            <a:ext cx="4762500" cy="50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Mucormycosis is encountered in dust and soil and enters  through the respiratory tract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Ketoacidosis predisposes to mucormycosis, as the fungus  thrives in acidic environments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Initially seen as engorgement of turbinates, followed by  ischemia and necrosis of the turbinates and adjacent nose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The fungus invades vascular channels and causes hemorrhagic  ischemia and necrosis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Frequently fatal. 90% mortality in immunocompromised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Treatment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Treated with radical surgical debridement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Amphotericin B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Correction of underlying immunosuppression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Google Shape;346;p33"/>
          <p:cNvSpPr/>
          <p:nvPr/>
        </p:nvSpPr>
        <p:spPr>
          <a:xfrm>
            <a:off x="0" y="0"/>
            <a:ext cx="3221100" cy="3945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Fungal Sinusitis (cont.)</a:t>
            </a:r>
            <a:endParaRPr sz="1800" b="1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4"/>
          <p:cNvSpPr/>
          <p:nvPr/>
        </p:nvSpPr>
        <p:spPr>
          <a:xfrm>
            <a:off x="0" y="0"/>
            <a:ext cx="3478200" cy="3945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700" b="1">
                <a:latin typeface="Arvo"/>
                <a:ea typeface="Arvo"/>
                <a:cs typeface="Arvo"/>
                <a:sym typeface="Arvo"/>
              </a:rPr>
              <a:t>Doctor notes (rhinosinusitis)</a:t>
            </a:r>
            <a:endParaRPr sz="1700" b="1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52" name="Google Shape;352;p34"/>
          <p:cNvSpPr txBox="1"/>
          <p:nvPr/>
        </p:nvSpPr>
        <p:spPr>
          <a:xfrm>
            <a:off x="-25" y="621050"/>
            <a:ext cx="4762500" cy="50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Times New Roman"/>
              <a:buChar char="●"/>
            </a:pP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Anatomy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Char char="○"/>
            </a:pPr>
            <a:r>
              <a:rPr lang="ar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Frontal sinus is absent(aplastic) in most patients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Char char="○"/>
            </a:pPr>
            <a:r>
              <a:rPr lang="ar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the sinuses drain into the lateral wall, except?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-sphenoid (drain into the spheno-ethmoidal recess)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Times New Roman"/>
              <a:buChar char="●"/>
            </a:pPr>
            <a:r>
              <a:rPr lang="ar" sz="11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middle meatus is also called “osteomeatal complex”</a:t>
            </a:r>
            <a:endParaRPr sz="1100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Times New Roman"/>
              <a:buChar char="●"/>
            </a:pPr>
            <a:r>
              <a:rPr lang="ar" sz="11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medial orbital wall is called lamina papyracea</a:t>
            </a:r>
            <a:endParaRPr sz="1100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Management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Char char="○"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Rhinosinusitis is caused mostly by gram+ → use penicillin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■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or 2nd generation cephalosporin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FESS surgery is minimally invasive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if both medical and surgical treatment failed, what's the next step?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■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use biological treatment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Complications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head and neck venous system is valveless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■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infections can easily spread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infections of membranous bones which have no bone marrow is called osteitis (not osteomyelitis)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Fungal sinusitis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how to differentiate invasive and non-invasive?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 -by histopathology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( if the basement membrane is intact-&gt; non-invasive)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acute invasive vs chronic invasive fungal sinusitis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■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chronic: no blood invasion, no necrosis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treatment of invasive fungal sinusitis is radical surgical (debridement until we find a fresh blood)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■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+amphotericin B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5"/>
          <p:cNvSpPr/>
          <p:nvPr/>
        </p:nvSpPr>
        <p:spPr>
          <a:xfrm>
            <a:off x="0" y="0"/>
            <a:ext cx="2649600" cy="3945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800" b="1">
                <a:latin typeface="Arvo"/>
                <a:ea typeface="Arvo"/>
                <a:cs typeface="Arvo"/>
                <a:sym typeface="Arvo"/>
              </a:rPr>
              <a:t>  Epistaxis</a:t>
            </a:r>
            <a:endParaRPr sz="1800" b="1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58" name="Google Shape;358;p35"/>
          <p:cNvSpPr txBox="1"/>
          <p:nvPr/>
        </p:nvSpPr>
        <p:spPr>
          <a:xfrm>
            <a:off x="-25" y="621050"/>
            <a:ext cx="4762500" cy="4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At glance: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Nose Blood Supply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Causes of Epistaxis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History, Examination, Investigation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Management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Blood loss management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Avoidance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❖"/>
            </a:pP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Nasal blood supply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internal and external carotid arteries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many arterial and venous anastomoses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solidFill>
                  <a:srgbClr val="6FA8D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Kiesselbach’s </a:t>
            </a: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plexus (Little’s area) in anterior septum </a:t>
            </a:r>
            <a:r>
              <a:rPr lang="ar" sz="1200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(Causes anterior nose bleeding)</a:t>
            </a:r>
            <a:endParaRPr sz="1200">
              <a:solidFill>
                <a:srgbClr val="6AA8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woodruff’s </a:t>
            </a: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plexus in posterior septum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❖"/>
            </a:pPr>
            <a:r>
              <a:rPr lang="ar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vascular anatomy of the medial and lateral walls</a:t>
            </a: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Google Shape;359;p35"/>
          <p:cNvSpPr/>
          <p:nvPr/>
        </p:nvSpPr>
        <p:spPr>
          <a:xfrm>
            <a:off x="347550" y="3571875"/>
            <a:ext cx="3112200" cy="31911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0" name="Google Shape;360;p35"/>
          <p:cNvSpPr/>
          <p:nvPr/>
        </p:nvSpPr>
        <p:spPr>
          <a:xfrm>
            <a:off x="2381250" y="3685975"/>
            <a:ext cx="1078500" cy="509100"/>
          </a:xfrm>
          <a:prstGeom prst="rect">
            <a:avLst/>
          </a:prstGeom>
          <a:noFill/>
          <a:ln w="19050" cap="flat" cmpd="sng">
            <a:solidFill>
              <a:srgbClr val="6FA8DC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D85C6"/>
              </a:solidFill>
            </a:endParaRPr>
          </a:p>
        </p:txBody>
      </p:sp>
      <p:sp>
        <p:nvSpPr>
          <p:cNvPr id="361" name="Google Shape;361;p35"/>
          <p:cNvSpPr/>
          <p:nvPr/>
        </p:nvSpPr>
        <p:spPr>
          <a:xfrm>
            <a:off x="567800" y="5686300"/>
            <a:ext cx="1078500" cy="509100"/>
          </a:xfrm>
          <a:prstGeom prst="rect">
            <a:avLst/>
          </a:prstGeom>
          <a:noFill/>
          <a:ln w="19050" cap="flat" cmpd="sng">
            <a:solidFill>
              <a:srgbClr val="9900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5"/>
          <p:cNvSpPr txBox="1"/>
          <p:nvPr/>
        </p:nvSpPr>
        <p:spPr>
          <a:xfrm>
            <a:off x="2999875" y="806000"/>
            <a:ext cx="1710600" cy="1452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★ Kiesselbach's plexus/Little’s area: 1. Anterior Ethmoid(Opth). </a:t>
            </a:r>
            <a:endParaRPr sz="800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Superior Labial A(Facial). </a:t>
            </a:r>
            <a:endParaRPr sz="800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Sphenopalatine A(IMAX). </a:t>
            </a:r>
            <a:endParaRPr sz="800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Greater Palatine(IMAX) </a:t>
            </a:r>
            <a:endParaRPr sz="800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★ Woodruff's Plexus: </a:t>
            </a:r>
            <a:endParaRPr sz="800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Sphenopalatine A(IMAX). </a:t>
            </a:r>
            <a:endParaRPr sz="800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IMAX= Internal Maxillary Art.</a:t>
            </a:r>
            <a:endParaRPr sz="800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sldNum" idx="12"/>
          </p:nvPr>
        </p:nvSpPr>
        <p:spPr>
          <a:xfrm>
            <a:off x="4378475" y="6661546"/>
            <a:ext cx="285900" cy="4239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2</a:t>
            </a:fld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0" y="0"/>
            <a:ext cx="1695600" cy="3945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800" b="1">
                <a:latin typeface="Arvo"/>
                <a:ea typeface="Arvo"/>
                <a:cs typeface="Arvo"/>
                <a:sym typeface="Arvo"/>
              </a:rPr>
              <a:t>Anatomy</a:t>
            </a:r>
            <a:endParaRPr sz="1800" b="1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0" y="394500"/>
            <a:ext cx="4762500" cy="20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666666"/>
                </a:solidFill>
              </a:rPr>
              <a:t> </a:t>
            </a:r>
            <a:endParaRPr sz="1200">
              <a:solidFill>
                <a:srgbClr val="666666"/>
              </a:solidFill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46650" y="509175"/>
            <a:ext cx="1695600" cy="1491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6" name="Google Shape;136;p18"/>
          <p:cNvSpPr/>
          <p:nvPr/>
        </p:nvSpPr>
        <p:spPr>
          <a:xfrm>
            <a:off x="1894525" y="509175"/>
            <a:ext cx="2007600" cy="14916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" name="Google Shape;137;p18"/>
          <p:cNvSpPr/>
          <p:nvPr/>
        </p:nvSpPr>
        <p:spPr>
          <a:xfrm>
            <a:off x="0" y="2173675"/>
            <a:ext cx="1818300" cy="3945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500" b="1">
                <a:latin typeface="Arvo"/>
                <a:ea typeface="Arvo"/>
                <a:cs typeface="Arvo"/>
                <a:sym typeface="Arvo"/>
              </a:rPr>
              <a:t>Rhinosinusitis</a:t>
            </a:r>
            <a:endParaRPr sz="1500" b="1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-76200" y="2606300"/>
            <a:ext cx="4762500" cy="3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100"/>
              <a:buChar char="●"/>
            </a:pPr>
            <a:r>
              <a:rPr lang="ar" sz="1100" b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classification</a:t>
            </a:r>
            <a:r>
              <a:rPr lang="ar" sz="11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1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000"/>
              <a:buFont typeface="Times New Roman"/>
              <a:buChar char="○"/>
            </a:pPr>
            <a:r>
              <a:rPr lang="ar" sz="10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acute (less than 3 weeks)</a:t>
            </a:r>
            <a:endParaRPr sz="10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000"/>
              <a:buFont typeface="Times New Roman"/>
              <a:buChar char="○"/>
            </a:pPr>
            <a:r>
              <a:rPr lang="ar" sz="10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chronic (more than 3 months)</a:t>
            </a:r>
            <a:endParaRPr sz="10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2921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000"/>
              <a:buFont typeface="Times New Roman"/>
              <a:buChar char="■"/>
            </a:pPr>
            <a:r>
              <a:rPr lang="ar" sz="10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nasal polyps</a:t>
            </a:r>
            <a:endParaRPr sz="10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2921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000"/>
              <a:buFont typeface="Times New Roman"/>
              <a:buChar char="■"/>
            </a:pPr>
            <a:r>
              <a:rPr lang="ar" sz="10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without nasal polyps</a:t>
            </a:r>
            <a:endParaRPr sz="10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Char char="●"/>
            </a:pPr>
            <a:r>
              <a:rPr lang="ar" sz="1100" b="1">
                <a:latin typeface="Times New Roman"/>
                <a:ea typeface="Times New Roman"/>
                <a:cs typeface="Times New Roman"/>
                <a:sym typeface="Times New Roman"/>
              </a:rPr>
              <a:t>etiology</a:t>
            </a:r>
            <a:endParaRPr sz="11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39" name="Google Shape;139;p18"/>
          <p:cNvGraphicFramePr/>
          <p:nvPr/>
        </p:nvGraphicFramePr>
        <p:xfrm>
          <a:off x="95700" y="48268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{25C60F3B-C608-43F5-9509-CD4C227B7D38}</a:tableStyleId>
              </a:tblPr>
              <a:tblGrid>
                <a:gridCol w="238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Mechanical 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Systemic 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200"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imes New Roman"/>
                        <a:buChar char="●"/>
                      </a:pPr>
                      <a:r>
                        <a:rPr lang="a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Nasoseptal Deformity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imes New Roman"/>
                        <a:buChar char="●"/>
                      </a:pPr>
                      <a:r>
                        <a:rPr lang="a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OMC Obstruction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imes New Roman"/>
                        <a:buChar char="●"/>
                      </a:pPr>
                      <a:r>
                        <a:rPr lang="a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Turbinate Hypertrophy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imes New Roman"/>
                        <a:buChar char="●"/>
                      </a:pPr>
                      <a:r>
                        <a:rPr lang="ar" sz="1100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Polyps 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imes New Roman"/>
                        <a:buChar char="●"/>
                      </a:pPr>
                      <a:r>
                        <a:rPr lang="a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Tumors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imes New Roman"/>
                        <a:buChar char="●"/>
                      </a:pPr>
                      <a:r>
                        <a:rPr lang="ar" sz="1100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Large Adenoid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imes New Roman"/>
                        <a:buChar char="●"/>
                      </a:pPr>
                      <a:r>
                        <a:rPr lang="ar" sz="1100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Foreign Bodies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imes New Roman"/>
                        <a:buChar char="●"/>
                      </a:pPr>
                      <a:r>
                        <a:rPr lang="a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choanal atresia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marR="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imes New Roman"/>
                        <a:buChar char="●"/>
                      </a:pPr>
                      <a:r>
                        <a:rPr lang="a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Cystic Fibrosis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marR="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imes New Roman"/>
                        <a:buChar char="●"/>
                      </a:pPr>
                      <a:r>
                        <a:rPr lang="a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Immotile cilia Syndrome </a:t>
                      </a:r>
                      <a:r>
                        <a:rPr lang="ar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(Kartagener's Syndrome)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0" name="Google Shape;140;p18"/>
          <p:cNvGraphicFramePr/>
          <p:nvPr/>
        </p:nvGraphicFramePr>
        <p:xfrm>
          <a:off x="93275" y="39182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{25C60F3B-C608-43F5-9509-CD4C227B7D38}</a:tableStyleId>
              </a:tblPr>
              <a:tblGrid>
                <a:gridCol w="238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Inflammation 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Miscellaneous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250"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imes New Roman"/>
                        <a:buChar char="●"/>
                      </a:pPr>
                      <a:r>
                        <a:rPr lang="ar" sz="1100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Allergies </a:t>
                      </a:r>
                      <a:endParaRPr sz="1100">
                        <a:solidFill>
                          <a:srgbClr val="CC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marR="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imes New Roman"/>
                        <a:buChar char="●"/>
                      </a:pPr>
                      <a:r>
                        <a:rPr lang="ar" sz="1100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URTI (most common)</a:t>
                      </a:r>
                      <a:r>
                        <a:rPr lang="a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imes New Roman"/>
                        <a:buChar char="●"/>
                      </a:pPr>
                      <a:r>
                        <a:rPr lang="a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Swimming/diving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imes New Roman"/>
                        <a:buChar char="●"/>
                      </a:pPr>
                      <a:r>
                        <a:rPr lang="a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Flying  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1" name="Google Shape;141;p18"/>
          <p:cNvSpPr txBox="1"/>
          <p:nvPr/>
        </p:nvSpPr>
        <p:spPr>
          <a:xfrm>
            <a:off x="2003950" y="2227175"/>
            <a:ext cx="22767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8"/>
          <p:cNvSpPr txBox="1"/>
          <p:nvPr/>
        </p:nvSpPr>
        <p:spPr>
          <a:xfrm>
            <a:off x="1799850" y="2198075"/>
            <a:ext cx="2578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3" name="Google Shape;143;p18"/>
          <p:cNvCxnSpPr/>
          <p:nvPr/>
        </p:nvCxnSpPr>
        <p:spPr>
          <a:xfrm rot="10800000" flipH="1">
            <a:off x="2088975" y="1272800"/>
            <a:ext cx="387300" cy="80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144" name="Google Shape;144;p18"/>
          <p:cNvSpPr txBox="1"/>
          <p:nvPr/>
        </p:nvSpPr>
        <p:spPr>
          <a:xfrm>
            <a:off x="3157500" y="1948938"/>
            <a:ext cx="15789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FF0000"/>
                </a:solidFill>
              </a:rPr>
              <a:t>uncinate</a:t>
            </a:r>
            <a:endParaRPr sz="7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FF0000"/>
                </a:solidFill>
              </a:rPr>
              <a:t>process</a:t>
            </a:r>
            <a:endParaRPr sz="700">
              <a:solidFill>
                <a:srgbClr val="FF0000"/>
              </a:solidFill>
            </a:endParaRPr>
          </a:p>
        </p:txBody>
      </p:sp>
      <p:cxnSp>
        <p:nvCxnSpPr>
          <p:cNvPr id="145" name="Google Shape;145;p18"/>
          <p:cNvCxnSpPr>
            <a:stCxn id="146" idx="0"/>
          </p:cNvCxnSpPr>
          <p:nvPr/>
        </p:nvCxnSpPr>
        <p:spPr>
          <a:xfrm rot="10800000">
            <a:off x="2851000" y="1324889"/>
            <a:ext cx="519900" cy="76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147" name="Google Shape;147;p18"/>
          <p:cNvSpPr txBox="1"/>
          <p:nvPr/>
        </p:nvSpPr>
        <p:spPr>
          <a:xfrm>
            <a:off x="1818450" y="1991989"/>
            <a:ext cx="16956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56BB61"/>
                </a:solidFill>
              </a:rPr>
              <a:t>middle</a:t>
            </a:r>
            <a:endParaRPr sz="700">
              <a:solidFill>
                <a:srgbClr val="56BB6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56BB61"/>
                </a:solidFill>
              </a:rPr>
              <a:t>turbinate</a:t>
            </a:r>
            <a:endParaRPr sz="700">
              <a:solidFill>
                <a:srgbClr val="56BB61"/>
              </a:solidFill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2393100" y="2005850"/>
            <a:ext cx="6300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56BB61"/>
                </a:solidFill>
              </a:rPr>
              <a:t>inferior </a:t>
            </a:r>
            <a:endParaRPr sz="700">
              <a:solidFill>
                <a:srgbClr val="56BB6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56BB61"/>
                </a:solidFill>
              </a:rPr>
              <a:t>turbinate</a:t>
            </a:r>
            <a:endParaRPr sz="700">
              <a:solidFill>
                <a:srgbClr val="56BB6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56BB61"/>
              </a:solidFill>
            </a:endParaRPr>
          </a:p>
        </p:txBody>
      </p:sp>
      <p:cxnSp>
        <p:nvCxnSpPr>
          <p:cNvPr id="149" name="Google Shape;149;p18"/>
          <p:cNvCxnSpPr/>
          <p:nvPr/>
        </p:nvCxnSpPr>
        <p:spPr>
          <a:xfrm rot="10800000" flipH="1">
            <a:off x="2575525" y="1549425"/>
            <a:ext cx="15600" cy="54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150" name="Google Shape;150;p18"/>
          <p:cNvSpPr txBox="1"/>
          <p:nvPr/>
        </p:nvSpPr>
        <p:spPr>
          <a:xfrm>
            <a:off x="2870775" y="2342125"/>
            <a:ext cx="1818300" cy="1491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999999"/>
                </a:solidFill>
              </a:rPr>
              <a:t>- Four pairs of paranasal sinuses : sometimes it’s 3 pairs because the frontal sinus is anaplastic or hypoplastic</a:t>
            </a:r>
            <a:endParaRPr sz="70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999999"/>
                </a:solidFill>
              </a:rPr>
              <a:t> - lateral nasal wall: ostiomeatal complex: The importance of the nasal wall that all sinuses drain through it except sphenoid. - All sinuses drain in the middle meatus “ostiomeatal complex” except sphenoid (sphenoethmoid recess area) and posterior ethmoid (superior meatus) </a:t>
            </a:r>
            <a:endParaRPr sz="70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999999"/>
                </a:solidFill>
              </a:rPr>
              <a:t>- Nasolacrimal duct in the inferior sinuses</a:t>
            </a:r>
            <a:endParaRPr sz="70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999999"/>
                </a:solidFill>
              </a:rPr>
              <a:t>- Histology: pseudostratified columnar ciliated Epithelium </a:t>
            </a:r>
            <a:endParaRPr sz="7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6"/>
          <p:cNvSpPr/>
          <p:nvPr/>
        </p:nvSpPr>
        <p:spPr>
          <a:xfrm>
            <a:off x="0" y="0"/>
            <a:ext cx="2786400" cy="3945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800" b="1"/>
              <a:t>Epistaxis (cont.)</a:t>
            </a:r>
            <a:endParaRPr sz="1800" b="1"/>
          </a:p>
        </p:txBody>
      </p:sp>
      <p:sp>
        <p:nvSpPr>
          <p:cNvPr id="368" name="Google Shape;368;p36"/>
          <p:cNvSpPr txBox="1"/>
          <p:nvPr/>
        </p:nvSpPr>
        <p:spPr>
          <a:xfrm>
            <a:off x="-25" y="544850"/>
            <a:ext cx="4762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❖"/>
            </a:pP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Local causes of epistaxis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69" name="Google Shape;369;p36"/>
          <p:cNvGraphicFramePr/>
          <p:nvPr/>
        </p:nvGraphicFramePr>
        <p:xfrm>
          <a:off x="244400" y="937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{25C60F3B-C608-43F5-9509-CD4C227B7D38}</a:tableStyleId>
              </a:tblPr>
              <a:tblGrid>
                <a:gridCol w="209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0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Nasal trauma (nose picking,  foreign bodies, forceful nose blowing)</a:t>
                      </a:r>
                      <a:endParaRPr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bleeding polyp of the septum or lateral nasal wall (inverted papilloma)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Allergic, chronic or infectious rhinitis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neoplasms of the nose or sinuses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Chemical irritants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tumors of the nasopharynx especially nasopharyngeal angiofibroma</a:t>
                      </a:r>
                      <a:endParaRPr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medications (topical)</a:t>
                      </a:r>
                      <a:endParaRPr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vascual malfromation</a:t>
                      </a:r>
                      <a:endParaRPr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drying of the nasal mucosa from low humidity </a:t>
                      </a:r>
                      <a:endParaRPr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Deviation of nasal septum or  septal perforation</a:t>
                      </a:r>
                      <a:endParaRPr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0" name="Google Shape;370;p36"/>
          <p:cNvSpPr txBox="1"/>
          <p:nvPr/>
        </p:nvSpPr>
        <p:spPr>
          <a:xfrm>
            <a:off x="0" y="4132325"/>
            <a:ext cx="28941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❖"/>
            </a:pP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Systemic causes of epistaxis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71" name="Google Shape;371;p36"/>
          <p:cNvGraphicFramePr/>
          <p:nvPr/>
        </p:nvGraphicFramePr>
        <p:xfrm>
          <a:off x="289025" y="4558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{25C60F3B-C608-43F5-9509-CD4C227B7D38}</a:tableStyleId>
              </a:tblPr>
              <a:tblGrid>
                <a:gridCol w="209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systemic arterial hypertension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anticoagulants (aspirin)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endocrine causes: pregnancy, pheochromocytoma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Blood diseases and  coagulopathies such  as: Thrombocytopenia,  ITP, Leukemia,  Hemophilia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hereditary hemorrhagic telangiectasia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hepatic diseases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2" name="Google Shape;372;p36"/>
          <p:cNvSpPr txBox="1"/>
          <p:nvPr/>
        </p:nvSpPr>
        <p:spPr>
          <a:xfrm>
            <a:off x="2786500" y="4163600"/>
            <a:ext cx="18720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Usually cause general bleeding not only to the nose</a:t>
            </a:r>
            <a:endParaRPr sz="1000">
              <a:solidFill>
                <a:srgbClr val="6AA8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7"/>
          <p:cNvSpPr/>
          <p:nvPr/>
        </p:nvSpPr>
        <p:spPr>
          <a:xfrm>
            <a:off x="0" y="0"/>
            <a:ext cx="2906700" cy="3945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Epistaxis (cont.)</a:t>
            </a:r>
            <a:endParaRPr sz="1800" b="1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78" name="Google Shape;378;p37"/>
          <p:cNvSpPr txBox="1"/>
          <p:nvPr/>
        </p:nvSpPr>
        <p:spPr>
          <a:xfrm>
            <a:off x="-25" y="621050"/>
            <a:ext cx="4762500" cy="4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❖"/>
            </a:pPr>
            <a:r>
              <a:rPr lang="ar" b="1">
                <a:latin typeface="Times New Roman"/>
                <a:ea typeface="Times New Roman"/>
                <a:cs typeface="Times New Roman"/>
                <a:sym typeface="Times New Roman"/>
              </a:rPr>
              <a:t>Most common causes of epistaxis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Disruption of the nasal mucosa - local trauma, dry  environment, forceful blowing, etc.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Facial trauma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Scars and damage from previous nosebleeds that  reopen and bleed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Intranasal medications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Hypertension and/or arteriosclerosis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Anticoagulant medications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❖"/>
            </a:pPr>
            <a:r>
              <a:rPr lang="ar" b="1">
                <a:latin typeface="Times New Roman"/>
                <a:ea typeface="Times New Roman"/>
                <a:cs typeface="Times New Roman"/>
                <a:sym typeface="Times New Roman"/>
              </a:rPr>
              <a:t>Patient history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Previous bleeding episodes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Nasal trauma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Family history of bleeding </a:t>
            </a:r>
            <a:r>
              <a:rPr lang="ar" sz="1200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like hereditary telangiectasia </a:t>
            </a:r>
            <a:endParaRPr sz="1200">
              <a:solidFill>
                <a:srgbClr val="6AA8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Hypertension - current medications and how tightly controlled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Hepatic diseases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Use of anticoagulants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Other medical conditions - DM, CAD, etc.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8"/>
          <p:cNvSpPr/>
          <p:nvPr/>
        </p:nvSpPr>
        <p:spPr>
          <a:xfrm>
            <a:off x="0" y="0"/>
            <a:ext cx="3030600" cy="3945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800" b="1">
                <a:latin typeface="Arvo"/>
                <a:ea typeface="Arvo"/>
                <a:cs typeface="Arvo"/>
                <a:sym typeface="Arvo"/>
              </a:rPr>
              <a:t>Epistaxis (cont.)</a:t>
            </a:r>
            <a:endParaRPr sz="1800" b="1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84" name="Google Shape;384;p38"/>
          <p:cNvSpPr txBox="1"/>
          <p:nvPr/>
        </p:nvSpPr>
        <p:spPr>
          <a:xfrm>
            <a:off x="-25" y="544850"/>
            <a:ext cx="4762500" cy="4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❖"/>
            </a:pPr>
            <a:r>
              <a:rPr lang="ar" b="1">
                <a:latin typeface="Times New Roman"/>
                <a:ea typeface="Times New Roman"/>
                <a:cs typeface="Times New Roman"/>
                <a:sym typeface="Times New Roman"/>
              </a:rPr>
              <a:t>Equipment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Protective equipment - gloves, safety goggles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Headlight if available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Nasal Speculum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Suction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forceps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Tongue depressor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Vasoconstricting agent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Topical anesthetic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❖"/>
            </a:pPr>
            <a:r>
              <a:rPr lang="ar" b="1">
                <a:latin typeface="Times New Roman"/>
                <a:ea typeface="Times New Roman"/>
                <a:cs typeface="Times New Roman"/>
                <a:sym typeface="Times New Roman"/>
              </a:rPr>
              <a:t>physical exam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Measure blood pressure and vital signs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Apply direct pressure to external nose to  decrease bleeding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Use vasoconstricting spray mixed with  tetracaine in a 1:1 ratio for topical anesthesia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Times New Roman"/>
              <a:buChar char="●"/>
            </a:pPr>
            <a:r>
              <a:rPr lang="ar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 the bleeding source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5" name="Google Shape;385;p38"/>
          <p:cNvSpPr/>
          <p:nvPr/>
        </p:nvSpPr>
        <p:spPr>
          <a:xfrm>
            <a:off x="2717400" y="1103625"/>
            <a:ext cx="1934100" cy="1278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6" name="Google Shape;386;p38"/>
          <p:cNvSpPr txBox="1"/>
          <p:nvPr/>
        </p:nvSpPr>
        <p:spPr>
          <a:xfrm>
            <a:off x="2717400" y="2298875"/>
            <a:ext cx="1934100" cy="2859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 b="1"/>
              <a:t>General Epistaxis Supplies</a:t>
            </a:r>
            <a:endParaRPr sz="1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/>
          </a:p>
        </p:txBody>
      </p:sp>
      <p:sp>
        <p:nvSpPr>
          <p:cNvPr id="387" name="Google Shape;387;p38"/>
          <p:cNvSpPr/>
          <p:nvPr/>
        </p:nvSpPr>
        <p:spPr>
          <a:xfrm>
            <a:off x="213725" y="4377459"/>
            <a:ext cx="2005500" cy="1406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8" name="Google Shape;388;p38"/>
          <p:cNvSpPr/>
          <p:nvPr/>
        </p:nvSpPr>
        <p:spPr>
          <a:xfrm>
            <a:off x="2621694" y="4226975"/>
            <a:ext cx="2029800" cy="1553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9" name="Google Shape;389;p38"/>
          <p:cNvSpPr txBox="1"/>
          <p:nvPr/>
        </p:nvSpPr>
        <p:spPr>
          <a:xfrm>
            <a:off x="2621700" y="5780675"/>
            <a:ext cx="2005500" cy="2859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 b="1"/>
              <a:t>anterior rhinoscopy</a:t>
            </a:r>
            <a:endParaRPr sz="1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/>
          </a:p>
        </p:txBody>
      </p:sp>
      <p:sp>
        <p:nvSpPr>
          <p:cNvPr id="390" name="Google Shape;390;p38"/>
          <p:cNvSpPr txBox="1"/>
          <p:nvPr/>
        </p:nvSpPr>
        <p:spPr>
          <a:xfrm>
            <a:off x="213725" y="5783850"/>
            <a:ext cx="2005500" cy="2859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 b="1"/>
              <a:t>endoscopy</a:t>
            </a:r>
            <a:endParaRPr sz="1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9"/>
          <p:cNvSpPr/>
          <p:nvPr/>
        </p:nvSpPr>
        <p:spPr>
          <a:xfrm>
            <a:off x="0" y="0"/>
            <a:ext cx="2678100" cy="3945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800" b="1">
                <a:latin typeface="Arvo"/>
                <a:ea typeface="Arvo"/>
                <a:cs typeface="Arvo"/>
                <a:sym typeface="Arvo"/>
              </a:rPr>
              <a:t>Epistaxis (cont.)</a:t>
            </a:r>
            <a:endParaRPr sz="1800" b="1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96" name="Google Shape;396;p39"/>
          <p:cNvSpPr txBox="1"/>
          <p:nvPr/>
        </p:nvSpPr>
        <p:spPr>
          <a:xfrm>
            <a:off x="-25" y="621050"/>
            <a:ext cx="4762500" cy="60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❖"/>
            </a:pP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Types of nosebleeds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Anterior:</a:t>
            </a: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ar" sz="1200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90% of cases resolve spontaneously </a:t>
            </a:r>
            <a:endParaRPr sz="1200">
              <a:solidFill>
                <a:srgbClr val="6AA8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Most common in </a:t>
            </a:r>
            <a:r>
              <a:rPr lang="ar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younger </a:t>
            </a: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population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Usually due to nasal mucosal dryness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Usually controlled with conservative measures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Posterior: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Usually occurs in </a:t>
            </a:r>
            <a:r>
              <a:rPr lang="ar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older </a:t>
            </a: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population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HTN and systemic diseases are common contributing factors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Significant bleeding in posterior pharynx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More challenging to control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❖"/>
            </a:pP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Treatment of Anterior Epistaxis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Localized digital pressure for minimum of 5-10 minutes,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Silver nitrate cautery </a:t>
            </a:r>
            <a:r>
              <a:rPr lang="ar" sz="12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(Chemical cauterization)</a:t>
            </a:r>
            <a:endParaRPr sz="12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Collagen Absorbable Hemostat or other topical coagulant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Anterior nasal packing for refractory epistaxis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Anterior Nasal Packs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Formed expandable sponges are very effective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Available in many shapes,  sizes and some are  impregnated with  antibacterial agents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ar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Posterior Nasal Packs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Google Shape;397;p39"/>
          <p:cNvSpPr/>
          <p:nvPr/>
        </p:nvSpPr>
        <p:spPr>
          <a:xfrm>
            <a:off x="580200" y="4573675"/>
            <a:ext cx="3256500" cy="826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8" name="Google Shape;398;p39"/>
          <p:cNvSpPr/>
          <p:nvPr/>
        </p:nvSpPr>
        <p:spPr>
          <a:xfrm>
            <a:off x="436374" y="5772750"/>
            <a:ext cx="1353900" cy="11580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9" name="Google Shape;399;p39"/>
          <p:cNvSpPr txBox="1"/>
          <p:nvPr/>
        </p:nvSpPr>
        <p:spPr>
          <a:xfrm>
            <a:off x="1800000" y="5762550"/>
            <a:ext cx="2074500" cy="826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56BB61"/>
                </a:solidFill>
              </a:rPr>
              <a:t>-if anterior packing did not control the bleeding.</a:t>
            </a:r>
            <a:endParaRPr sz="1100">
              <a:solidFill>
                <a:srgbClr val="56BB6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56BB61"/>
                </a:solidFill>
              </a:rPr>
              <a:t>-can be done using a foley catheter.</a:t>
            </a:r>
            <a:endParaRPr sz="1100">
              <a:solidFill>
                <a:srgbClr val="56BB6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0"/>
          <p:cNvSpPr/>
          <p:nvPr/>
        </p:nvSpPr>
        <p:spPr>
          <a:xfrm>
            <a:off x="0" y="0"/>
            <a:ext cx="2649600" cy="3945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800" b="1">
                <a:latin typeface="Arvo"/>
                <a:ea typeface="Arvo"/>
                <a:cs typeface="Arvo"/>
                <a:sym typeface="Arvo"/>
              </a:rPr>
              <a:t>Epistaxis (cont.)</a:t>
            </a:r>
            <a:endParaRPr sz="1800" b="1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05" name="Google Shape;405;p40"/>
          <p:cNvSpPr txBox="1"/>
          <p:nvPr/>
        </p:nvSpPr>
        <p:spPr>
          <a:xfrm>
            <a:off x="-25" y="468650"/>
            <a:ext cx="4762500" cy="6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Duration of Packing Placement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Actual duration will vary according to the  patient’s particular needs.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Typically, anterior pack at least 24-48 hours </a:t>
            </a:r>
            <a:r>
              <a:rPr lang="ar" sz="1200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(after we control the bleeding)</a:t>
            </a: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, sometimes longer.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Posterior pack may need to remain for 48-72  hours.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If a balloon pack is used, advised tapered  deflation of balloons.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ar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with Nasal Packing</a:t>
            </a: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Best to place patient on a p.o. antibiotic to  decrease risk of sinusitis and Toxic Shock  Syndrome </a:t>
            </a:r>
            <a:r>
              <a:rPr lang="ar" sz="1200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(due to staph aureus)</a:t>
            </a:r>
            <a:endParaRPr sz="1200">
              <a:solidFill>
                <a:srgbClr val="6AA8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Advise pt to avoid straining, bending  forward or removing packing early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patients may be treated as outpatients  but hospital admission and observation  should be strongly considered when a  posterior pack is used. SaO2 should be  monitored as well.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Admission may also be prudent for those  with CAD, severe HTN or significant  anemia. Give supplemental oxygen via  humidified face tent.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ar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Treatments for Refractory Epistaxis</a:t>
            </a: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Greater palatine foramen block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Septoplasty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Endoscopic cauterization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Selective embolization by interventional radiologist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Internal maxillary artery ligation </a:t>
            </a:r>
            <a:r>
              <a:rPr lang="ar" sz="1200">
                <a:solidFill>
                  <a:srgbClr val="56B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(sometimes bilateral)</a:t>
            </a:r>
            <a:endParaRPr sz="1200">
              <a:solidFill>
                <a:srgbClr val="56BB6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Transantral sphenopalatine artery ligation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Intraoral ligation of the maxillary artery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Anterior and posterior ethmoid artery ligation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External carotid artery ligation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1"/>
          <p:cNvSpPr/>
          <p:nvPr/>
        </p:nvSpPr>
        <p:spPr>
          <a:xfrm>
            <a:off x="0" y="0"/>
            <a:ext cx="2563800" cy="3945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800" b="1">
                <a:latin typeface="Arvo"/>
                <a:ea typeface="Arvo"/>
                <a:cs typeface="Arvo"/>
                <a:sym typeface="Arvo"/>
              </a:rPr>
              <a:t>Epistaxis (cont.)</a:t>
            </a:r>
            <a:endParaRPr sz="1800" b="1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11" name="Google Shape;411;p41"/>
          <p:cNvSpPr txBox="1"/>
          <p:nvPr/>
        </p:nvSpPr>
        <p:spPr>
          <a:xfrm>
            <a:off x="-25" y="468650"/>
            <a:ext cx="4762500" cy="4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Preventive Measures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Keep allergic rhinitis under control.	Use saline  nasal spray frequently to cleanse and moisturize the  nose.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Avoid forceful nose blowing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Avoid digital manipulation of the nose with fingers  or other objects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Use saline-based gel intranasally for mucosal  dryness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Consider using a humidifier in the bedroom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Keep vasoconstricting spray at home to use only prn  epistaxis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ar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Blood Loss Management</a:t>
            </a: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Blood loss Estimate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Vital signs*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Blood work up**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Blood	volume Expansion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Blood Transportation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Blood Component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56B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*hypotension start after 10% loss of blood volumes</a:t>
            </a:r>
            <a:endParaRPr sz="1200">
              <a:solidFill>
                <a:srgbClr val="56BB6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56B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**hematocrit is a good indicator of blood loss </a:t>
            </a:r>
            <a:endParaRPr sz="1200">
              <a:solidFill>
                <a:srgbClr val="56BB6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2"/>
          <p:cNvSpPr txBox="1">
            <a:spLocks noGrp="1"/>
          </p:cNvSpPr>
          <p:nvPr>
            <p:ph type="title"/>
          </p:nvPr>
        </p:nvSpPr>
        <p:spPr>
          <a:xfrm>
            <a:off x="134438" y="893306"/>
            <a:ext cx="4278300" cy="19170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</a:t>
            </a:r>
            <a:r>
              <a:rPr lang="a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nasal septum is made up of bone and cartilage.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It can be deviated, perforated, or collapsed.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❖ </a:t>
            </a:r>
            <a:r>
              <a:rPr lang="ar" sz="1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Nasal Septum Development</a:t>
            </a:r>
            <a:endParaRPr sz="12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 Cartilaginous Septum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Septal (quadrilateral) cartilage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 The vomeronasal cartilages -  Medial crura of the alar (lower lateral) cartilages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The Membranous Septum (Mobile Septum)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Anterior to the end of the septal cartilage -  It is formed by skin and subcutaneous tissue of the nasal columella.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7" name="Google Shape;417;p42"/>
          <p:cNvSpPr txBox="1">
            <a:spLocks noGrp="1"/>
          </p:cNvSpPr>
          <p:nvPr>
            <p:ph type="sldNum" idx="12"/>
          </p:nvPr>
        </p:nvSpPr>
        <p:spPr>
          <a:xfrm>
            <a:off x="4412738" y="6476690"/>
            <a:ext cx="285900" cy="5466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26</a:t>
            </a:fld>
            <a:endParaRPr/>
          </a:p>
        </p:txBody>
      </p:sp>
      <p:sp>
        <p:nvSpPr>
          <p:cNvPr id="418" name="Google Shape;418;p42"/>
          <p:cNvSpPr txBox="1"/>
          <p:nvPr/>
        </p:nvSpPr>
        <p:spPr>
          <a:xfrm>
            <a:off x="134439" y="2912816"/>
            <a:ext cx="4278300" cy="15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The nose is lined by pseudostratified columnar epithelium except the anterior 1cm which is the membranous</a:t>
            </a:r>
            <a:endParaRPr sz="1200">
              <a:solidFill>
                <a:srgbClr val="CC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septum is lined by squamous epithelium</a:t>
            </a:r>
            <a:endParaRPr sz="1200">
              <a:solidFill>
                <a:srgbClr val="CC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 This membranous septum is lined by skin and hair so it will have skin disease rather than mucosal disease such</a:t>
            </a:r>
            <a:endParaRPr sz="1200">
              <a:solidFill>
                <a:srgbClr val="CC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:hair follicles inflammation</a:t>
            </a:r>
            <a:endParaRPr sz="1200">
              <a:solidFill>
                <a:srgbClr val="CC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CC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9" name="Google Shape;419;p42"/>
          <p:cNvSpPr txBox="1"/>
          <p:nvPr/>
        </p:nvSpPr>
        <p:spPr>
          <a:xfrm>
            <a:off x="0" y="0"/>
            <a:ext cx="3402000" cy="4293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800" b="1">
                <a:latin typeface="Arvo"/>
                <a:ea typeface="Arvo"/>
                <a:cs typeface="Arvo"/>
                <a:sym typeface="Arvo"/>
              </a:rPr>
              <a:t>Diseases of nasal septum </a:t>
            </a:r>
            <a:endParaRPr sz="1200" b="1">
              <a:solidFill>
                <a:srgbClr val="666666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20" name="Google Shape;420;p42"/>
          <p:cNvSpPr txBox="1"/>
          <p:nvPr/>
        </p:nvSpPr>
        <p:spPr>
          <a:xfrm>
            <a:off x="0" y="4209800"/>
            <a:ext cx="46986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3C78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 Bony septum :</a:t>
            </a:r>
            <a:endParaRPr sz="1200">
              <a:solidFill>
                <a:srgbClr val="3C78D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-  Composed of two major elements: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1-The Vomer: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-Develops from connective tissue membrane on each side of the septal cartilage.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-  The intervening cartilage absorbed completed by mid adulthood.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2- The Perpendicular plate of the Ethmoid (Mesoethmoid):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- Ossification completed by 17th year of age.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- Replacement of cartilaginous septum with thin bone.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-  At the nasal roof it articulates with the cribriform plate and extends as the crista galli.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3"/>
          <p:cNvSpPr txBox="1">
            <a:spLocks noGrp="1"/>
          </p:cNvSpPr>
          <p:nvPr>
            <p:ph type="title"/>
          </p:nvPr>
        </p:nvSpPr>
        <p:spPr>
          <a:xfrm>
            <a:off x="77400" y="976725"/>
            <a:ext cx="4607700" cy="22845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Inequality of Growth:</a:t>
            </a:r>
            <a:endParaRPr sz="12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Creating septal spur→  Elevations and ridge like protuberances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C78D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3C78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ar" sz="1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Deviated nasal septum</a:t>
            </a:r>
            <a:endParaRPr sz="12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- Approximately 80 % of humans have DNS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-  Any or all parts of the septum except for the </a:t>
            </a:r>
            <a:r>
              <a:rPr lang="ar" sz="12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posterior free border at the choanae. </a:t>
            </a:r>
            <a:endParaRPr sz="12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-  A common area of deflection is along the </a:t>
            </a:r>
            <a:r>
              <a:rPr lang="ar" sz="12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articulation between the vomer and the  perpendicular plate</a:t>
            </a:r>
            <a:endParaRPr sz="12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ethmoid </a:t>
            </a:r>
            <a:endParaRPr sz="12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- DNS to one side or S shape to both side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- The nasal septum is rarely exactly in the midline. Minor deviations are normal and cause no symptoms.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6" name="Google Shape;426;p43"/>
          <p:cNvSpPr txBox="1">
            <a:spLocks noGrp="1"/>
          </p:cNvSpPr>
          <p:nvPr>
            <p:ph type="sldNum" idx="12"/>
          </p:nvPr>
        </p:nvSpPr>
        <p:spPr>
          <a:xfrm>
            <a:off x="4412738" y="6476690"/>
            <a:ext cx="285900" cy="5466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27</a:t>
            </a:fld>
            <a:endParaRPr/>
          </a:p>
        </p:txBody>
      </p:sp>
      <p:sp>
        <p:nvSpPr>
          <p:cNvPr id="427" name="Google Shape;427;p43"/>
          <p:cNvSpPr txBox="1"/>
          <p:nvPr/>
        </p:nvSpPr>
        <p:spPr>
          <a:xfrm>
            <a:off x="77400" y="3261225"/>
            <a:ext cx="4607700" cy="3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ar" sz="12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Marked</a:t>
            </a: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  deviation  will  cause  nasal  airway  obstruction  and  may  contribute  to  sinonasal  pathology  by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obstructing the normal sinus drainage pathways.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- Septal deviation can be corrected by surgery, with excellent results.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- Most cases of deviated nasal septum (DNS) result from trauma, either recent or long forgotten, perhaps during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birth or childhood. ‘Buckling’ in children may become more pronounced as the septum grows.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- Maldevelopment → Congenital (considered in etiology in addition to trauma).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- Nasal surgery, including cosmetic surgery, can cause septal deviation.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- spurs2, crests3, dislocation of quadrangular septal cartilage4, buckling.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8" name="Google Shape;428;p43"/>
          <p:cNvSpPr txBox="1"/>
          <p:nvPr/>
        </p:nvSpPr>
        <p:spPr>
          <a:xfrm>
            <a:off x="0" y="0"/>
            <a:ext cx="3878400" cy="4293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 b="1">
                <a:latin typeface="Arvo"/>
                <a:ea typeface="Arvo"/>
                <a:cs typeface="Arvo"/>
                <a:sym typeface="Arvo"/>
              </a:rPr>
              <a:t>Diseases of nasal septum (cont.)</a:t>
            </a:r>
            <a:endParaRPr sz="1600" b="1">
              <a:solidFill>
                <a:srgbClr val="666666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4"/>
          <p:cNvSpPr txBox="1">
            <a:spLocks noGrp="1"/>
          </p:cNvSpPr>
          <p:nvPr>
            <p:ph type="sldNum" idx="12"/>
          </p:nvPr>
        </p:nvSpPr>
        <p:spPr>
          <a:xfrm>
            <a:off x="4412738" y="6476690"/>
            <a:ext cx="285900" cy="5466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28</a:t>
            </a:fld>
            <a:endParaRPr/>
          </a:p>
        </p:txBody>
      </p:sp>
      <p:sp>
        <p:nvSpPr>
          <p:cNvPr id="434" name="Google Shape;434;p44"/>
          <p:cNvSpPr txBox="1"/>
          <p:nvPr/>
        </p:nvSpPr>
        <p:spPr>
          <a:xfrm>
            <a:off x="70800" y="429300"/>
            <a:ext cx="4578900" cy="20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Effects: 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Signs &amp; Symptoms: ○  Nasal obstruction ○  may be unilateral or bilateral ○  External deformity. ○  Crusting, epistaxis (due to dryness) (a sharp spur can be a focus for epistaxis ○  Recurrent sinus infection due to impairment of sinus ventilation by the displaced septum.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●  The middle turbinate on the concave side of the septum may hypertrophy and interfere with sinus ventilation.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●  Severe deviation is apparent on looking at the nose and septal surgery is an important component of aesthetic.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5" name="Google Shape;435;p44"/>
          <p:cNvSpPr txBox="1"/>
          <p:nvPr/>
        </p:nvSpPr>
        <p:spPr>
          <a:xfrm>
            <a:off x="70800" y="2369750"/>
            <a:ext cx="4620900" cy="46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 Can cause facial pain but this is rare.</a:t>
            </a:r>
            <a:endParaRPr sz="1200">
              <a:solidFill>
                <a:srgbClr val="B7B7B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 Otitis media. DNS may impair the ability to equalize middle-ear pressure. </a:t>
            </a:r>
            <a:endParaRPr sz="1200">
              <a:solidFill>
                <a:srgbClr val="B7B7B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 Nosebleeds – a sharp spur can be a focus for epistaxis </a:t>
            </a:r>
            <a:endParaRPr sz="1200">
              <a:solidFill>
                <a:srgbClr val="B7B7B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 Diagnosis: 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●  Anterior can cause facial pain but this is rare. ● Otitis media. DNS may impair the ability to equalize middle-ear pressure. ● Nosebleeds – a sharp spur can be a focus for epistaxis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 ●  The diagnosis is mostly clinical in deviated septum.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-Elevations and ridge like protuberances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-Maxillary crest is groove for septum to set sometimes we find this groove projecting little pit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-As result of fault growth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3C78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Treatment: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 ●  If symptoms are minimal (asymptomatic) and there is only a minor degree of deviation, no treatment is needed.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●  Septal deviations are often found in patients with allergic rhinitis. </a:t>
            </a:r>
            <a:r>
              <a:rPr lang="ar" sz="120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-Treat the rhinitis rather than the septal deviation.</a:t>
            </a:r>
            <a:endParaRPr sz="1200">
              <a:solidFill>
                <a:srgbClr val="B7B7B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-Where symptoms are more severe correction of the septal deformity is justified (though never essential).</a:t>
            </a:r>
            <a:endParaRPr sz="1200">
              <a:solidFill>
                <a:srgbClr val="B7B7B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6" name="Google Shape;436;p44"/>
          <p:cNvSpPr txBox="1"/>
          <p:nvPr/>
        </p:nvSpPr>
        <p:spPr>
          <a:xfrm>
            <a:off x="0" y="0"/>
            <a:ext cx="3878400" cy="4293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 b="1">
                <a:latin typeface="Arvo"/>
                <a:ea typeface="Arvo"/>
                <a:cs typeface="Arvo"/>
                <a:sym typeface="Arvo"/>
              </a:rPr>
              <a:t>Diseases of nasal septum (cont.)</a:t>
            </a:r>
            <a:endParaRPr sz="1600" b="1">
              <a:solidFill>
                <a:srgbClr val="666666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5"/>
          <p:cNvSpPr txBox="1">
            <a:spLocks noGrp="1"/>
          </p:cNvSpPr>
          <p:nvPr>
            <p:ph type="sldNum" idx="12"/>
          </p:nvPr>
        </p:nvSpPr>
        <p:spPr>
          <a:xfrm>
            <a:off x="4412738" y="6476690"/>
            <a:ext cx="285900" cy="5466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29</a:t>
            </a:fld>
            <a:endParaRPr/>
          </a:p>
        </p:txBody>
      </p:sp>
      <p:sp>
        <p:nvSpPr>
          <p:cNvPr id="442" name="Google Shape;442;p45"/>
          <p:cNvSpPr txBox="1"/>
          <p:nvPr/>
        </p:nvSpPr>
        <p:spPr>
          <a:xfrm>
            <a:off x="0" y="429300"/>
            <a:ext cx="4518300" cy="30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 Surgical management: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   Submucous resection: obstructing cartilaginous and bony portion. Removal of deviated PART.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-Septoplasty: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●  Surgery involves elevating mucosal flaps from the septal cartilage and resecting part of the deviated cartilage straighten it and put it back in place (septoplasty, check the figure).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●  Septal surgery should be undertaken with caution if at all in children as it may interfere with the growth of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the mid-face.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 Nowadays we go in with certain techniques “we crush the deviated part with a specific tool</a:t>
            </a:r>
            <a:endParaRPr sz="1200">
              <a:solidFill>
                <a:srgbClr val="B7B7B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that” to repair the cartilage and put it back in place and also put splint inside “removable</a:t>
            </a:r>
            <a:endParaRPr sz="1200">
              <a:solidFill>
                <a:srgbClr val="B7B7B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5 days”).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3" name="Google Shape;443;p45"/>
          <p:cNvSpPr txBox="1"/>
          <p:nvPr/>
        </p:nvSpPr>
        <p:spPr>
          <a:xfrm>
            <a:off x="0" y="3408850"/>
            <a:ext cx="45183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Indications of septoplasty: 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Nasal obstruction (deviated nasal septum)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Epistaxis, chronic sinusitis (when septum is obstructing)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Access for transseptal sphenoidotomy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Headache from impacted spur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Septal neoplasia(rare)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4" name="Google Shape;444;p45"/>
          <p:cNvSpPr txBox="1"/>
          <p:nvPr/>
        </p:nvSpPr>
        <p:spPr>
          <a:xfrm>
            <a:off x="39700" y="4731950"/>
            <a:ext cx="4659000" cy="16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Complications of Septoplasty: 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○  Septal hematoma and abscess → due to infection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○  Septal perforation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○  Saddle nose deformity (over resecting cartilage anteriorly)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○  Synechia7 (Adhesions) → will lead to obstruction.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○  Cribriform plate fracture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○  Anosmia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○  Bleeding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5" name="Google Shape;445;p45"/>
          <p:cNvSpPr txBox="1"/>
          <p:nvPr/>
        </p:nvSpPr>
        <p:spPr>
          <a:xfrm>
            <a:off x="0" y="0"/>
            <a:ext cx="3878400" cy="4293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 b="1">
                <a:latin typeface="Arvo"/>
                <a:ea typeface="Arvo"/>
                <a:cs typeface="Arvo"/>
                <a:sym typeface="Arvo"/>
              </a:rPr>
              <a:t>Diseases of nasal septum (cont.)</a:t>
            </a:r>
            <a:endParaRPr sz="1600" b="1">
              <a:solidFill>
                <a:srgbClr val="666666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>
            <a:spLocks noGrp="1"/>
          </p:cNvSpPr>
          <p:nvPr>
            <p:ph type="sldNum" idx="12"/>
          </p:nvPr>
        </p:nvSpPr>
        <p:spPr>
          <a:xfrm>
            <a:off x="4378475" y="6661546"/>
            <a:ext cx="285900" cy="4239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3</a:t>
            </a:fld>
            <a:endParaRPr/>
          </a:p>
        </p:txBody>
      </p:sp>
      <p:sp>
        <p:nvSpPr>
          <p:cNvPr id="156" name="Google Shape;156;p19"/>
          <p:cNvSpPr/>
          <p:nvPr/>
        </p:nvSpPr>
        <p:spPr>
          <a:xfrm>
            <a:off x="0" y="0"/>
            <a:ext cx="2079300" cy="3945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500" b="1">
                <a:latin typeface="Arvo"/>
                <a:ea typeface="Arvo"/>
                <a:cs typeface="Arvo"/>
                <a:sym typeface="Arvo"/>
              </a:rPr>
              <a:t>Pathophysiology</a:t>
            </a:r>
            <a:endParaRPr sz="1500" b="1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0" y="394500"/>
            <a:ext cx="4762500" cy="20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Most important pathologic process in disease is </a:t>
            </a:r>
            <a:r>
              <a:rPr lang="ar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obstruction of natural ostia* </a:t>
            </a:r>
            <a:endParaRPr sz="1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Obstruction leads to hypooxygenation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Hypooxygenation leads to</a:t>
            </a:r>
            <a:r>
              <a:rPr lang="ar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ciliary dysfunction</a:t>
            </a: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 and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poor mucous quality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Ciliary dysfunction leads to retention of %  Bacterial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* “ostium”: A small opening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0" y="2109125"/>
            <a:ext cx="2079300" cy="3945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 b="1">
                <a:latin typeface="Arvo"/>
                <a:ea typeface="Arvo"/>
                <a:cs typeface="Arvo"/>
                <a:sym typeface="Arvo"/>
              </a:rPr>
              <a:t>Signs/symptoms</a:t>
            </a:r>
            <a:endParaRPr sz="1600" b="1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0" y="2682500"/>
            <a:ext cx="4762500" cy="20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300">
                <a:latin typeface="Times New Roman"/>
                <a:ea typeface="Times New Roman"/>
                <a:cs typeface="Times New Roman"/>
                <a:sym typeface="Times New Roman"/>
              </a:rPr>
              <a:t>They are classified as major or minor factors</a:t>
            </a:r>
            <a:r>
              <a:rPr lang="ar" sz="130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(symptoms)</a:t>
            </a:r>
            <a:endParaRPr sz="1300">
              <a:solidFill>
                <a:srgbClr val="B7B7B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B7B7B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60" name="Google Shape;160;p19"/>
          <p:cNvGraphicFramePr/>
          <p:nvPr/>
        </p:nvGraphicFramePr>
        <p:xfrm>
          <a:off x="0" y="327024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{25C60F3B-C608-43F5-9509-CD4C227B7D38}</a:tableStyleId>
              </a:tblPr>
              <a:tblGrid>
                <a:gridCol w="276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major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minor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250">
                <a:tc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r>
                        <a:rPr lang="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facial pain/pressure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r>
                        <a:rPr lang="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Facial congestion/fullness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r>
                        <a:rPr lang="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Nasal obstruction/blockage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r>
                        <a:rPr lang="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Nasal discharge/purulence/discolored  Postnasal drainage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r>
                        <a:rPr lang="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Hyposmia/anosmia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r>
                        <a:rPr lang="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Purulence in nasal cavity on examination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r>
                        <a:rPr lang="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Fever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r>
                        <a:rPr lang="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Headache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r>
                        <a:rPr lang="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Fatigue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r>
                        <a:rPr lang="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Halitosis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r>
                        <a:rPr lang="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Dental pain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r>
                        <a:rPr lang="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Cough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r>
                        <a:rPr lang="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Ear -pain/pressure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-fullness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6"/>
          <p:cNvSpPr txBox="1">
            <a:spLocks noGrp="1"/>
          </p:cNvSpPr>
          <p:nvPr>
            <p:ph type="sldNum" idx="12"/>
          </p:nvPr>
        </p:nvSpPr>
        <p:spPr>
          <a:xfrm>
            <a:off x="4412738" y="6476690"/>
            <a:ext cx="285900" cy="5466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30</a:t>
            </a:fld>
            <a:endParaRPr/>
          </a:p>
        </p:txBody>
      </p:sp>
      <p:graphicFrame>
        <p:nvGraphicFramePr>
          <p:cNvPr id="451" name="Google Shape;451;p46"/>
          <p:cNvGraphicFramePr/>
          <p:nvPr/>
        </p:nvGraphicFramePr>
        <p:xfrm>
          <a:off x="-9" y="4446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{25C60F3B-C608-43F5-9509-CD4C227B7D38}</a:tableStyleId>
              </a:tblPr>
              <a:tblGrid>
                <a:gridCol w="112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Diagnosis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Emergency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Complications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Septum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Hematoma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Elevation of mucosal Septal cartilage necrosis, development perichondrium with cartilage devascularization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Septal cartilage necrosis, development of a saddle-nose deformity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Septum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Abscess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Intracranial extension of infection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Septal cartilage necrosis, development of a saddle-nose deformity, cavernous sinus thrombosis, intracranial infection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Mucormycosis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Tissue destruction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Extension to brain or orbit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2" name="Google Shape;452;p46"/>
          <p:cNvSpPr txBox="1"/>
          <p:nvPr/>
        </p:nvSpPr>
        <p:spPr>
          <a:xfrm>
            <a:off x="50" y="0"/>
            <a:ext cx="4762500" cy="4446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b="1">
                <a:latin typeface="Arvo"/>
                <a:ea typeface="Arvo"/>
                <a:cs typeface="Arvo"/>
                <a:sym typeface="Arvo"/>
              </a:rPr>
              <a:t>Emergencies in nasal obstruction </a:t>
            </a:r>
            <a:endParaRPr b="1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53" name="Google Shape;453;p46"/>
          <p:cNvSpPr txBox="1"/>
          <p:nvPr/>
        </p:nvSpPr>
        <p:spPr>
          <a:xfrm>
            <a:off x="0" y="4102700"/>
            <a:ext cx="4630800" cy="26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 Hematoma of the  septum: 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➔ Etiology: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❖ Perforation of the  septum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➔ Etiology: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●  Direct trauma. ●  Operative trauma. “Septoplasty” ●  Blood dyscrasias. “bleeding disorders”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➔ Clinical features: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●  Obstruction. ●  Bleeding. ●  Lacerations. ●  Septal swelling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➔ Complications: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 Cartilage necrosis, causing saddle nose deformity. ●  Septal abscess. ●  Cavernous sinus thrombosis </a:t>
            </a:r>
            <a:endParaRPr sz="1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 Permanent thickening of the  septum.</a:t>
            </a:r>
            <a:endParaRPr sz="1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➔ Treatment: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●  Immediate Incision and drainage. Emergency ●  Systemic Antibiotics. As a prophylactic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7"/>
          <p:cNvSpPr txBox="1">
            <a:spLocks noGrp="1"/>
          </p:cNvSpPr>
          <p:nvPr>
            <p:ph type="sldNum" idx="12"/>
          </p:nvPr>
        </p:nvSpPr>
        <p:spPr>
          <a:xfrm>
            <a:off x="4412738" y="6476690"/>
            <a:ext cx="285900" cy="5466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31</a:t>
            </a:fld>
            <a:endParaRPr/>
          </a:p>
        </p:txBody>
      </p:sp>
      <p:sp>
        <p:nvSpPr>
          <p:cNvPr id="459" name="Google Shape;459;p47"/>
          <p:cNvSpPr txBox="1"/>
          <p:nvPr/>
        </p:nvSpPr>
        <p:spPr>
          <a:xfrm>
            <a:off x="0" y="0"/>
            <a:ext cx="4698600" cy="14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300" b="1">
                <a:latin typeface="Times New Roman"/>
                <a:ea typeface="Times New Roman"/>
                <a:cs typeface="Times New Roman"/>
                <a:sym typeface="Times New Roman"/>
              </a:rPr>
              <a:t>  Perforation of the septum</a:t>
            </a:r>
            <a:endParaRPr sz="13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ar" sz="1100" b="1">
                <a:latin typeface="Times New Roman"/>
                <a:ea typeface="Times New Roman"/>
                <a:cs typeface="Times New Roman"/>
                <a:sym typeface="Times New Roman"/>
              </a:rPr>
              <a:t>➔ Etiology: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●  Perforation of the nasal septum may result from the following conditions: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○  Nasal surgery. ○  Trauma including repeated nose-picking.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○  Chronic inflammation, e.g. nasal granulomatosis, syphilis.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○  Inhalation of fumes, e.g. chrome salts.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○ Cocaine.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○  Carcinoma.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 b="1">
                <a:latin typeface="Times New Roman"/>
                <a:ea typeface="Times New Roman"/>
                <a:cs typeface="Times New Roman"/>
                <a:sym typeface="Times New Roman"/>
              </a:rPr>
              <a:t>➔ Effects: </a:t>
            </a:r>
            <a:endParaRPr sz="11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●  Many septal perforations cause no trouble.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 They may give rise to epistaxis and crusting or rarely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whistling on inspiration or expiration.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 ●  A perforation is readily seen and often has unhealthy edges covered with large crusts.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 b="1">
                <a:latin typeface="Times New Roman"/>
                <a:ea typeface="Times New Roman"/>
                <a:cs typeface="Times New Roman"/>
                <a:sym typeface="Times New Roman"/>
              </a:rPr>
              <a:t>➔  Clinical features: </a:t>
            </a:r>
            <a:endParaRPr sz="11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“clinical features depend on the size and the site of the perforation”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●  Asymptomatic.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●  Crusting. Due to turbulence of air.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●  Epistaxis.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●  Whistling. “the smaller the size of the perforation the more the whistling” “And the bigger the perforation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→ the more obstruction → due to air instead of going back to the nasopharynx there’s going to be turbulence “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 b="1">
                <a:latin typeface="Times New Roman"/>
                <a:ea typeface="Times New Roman"/>
                <a:cs typeface="Times New Roman"/>
                <a:sym typeface="Times New Roman"/>
              </a:rPr>
              <a:t>➔ Treatment: </a:t>
            </a:r>
            <a:endParaRPr sz="1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● No treatment.  “in asymptomatic patients”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● Nasal wash.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● Surgical closure by silastic button or Consider sliding or rotating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mucoperichondrial flaps with or without a fascial graft;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contraindicated for large perforations (approximately &gt;2 cm of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vertical height)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 b="1">
                <a:latin typeface="Times New Roman"/>
                <a:ea typeface="Times New Roman"/>
                <a:cs typeface="Times New Roman"/>
                <a:sym typeface="Times New Roman"/>
              </a:rPr>
              <a:t>➔ Diagnosis :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● Anterior rhinoscopy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● Biopsy of granulation tissue or abnormal mucosa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8"/>
          <p:cNvSpPr txBox="1">
            <a:spLocks noGrp="1"/>
          </p:cNvSpPr>
          <p:nvPr>
            <p:ph type="sldNum" idx="12"/>
          </p:nvPr>
        </p:nvSpPr>
        <p:spPr>
          <a:xfrm>
            <a:off x="4412738" y="6476690"/>
            <a:ext cx="285900" cy="5466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32</a:t>
            </a:fld>
            <a:endParaRPr/>
          </a:p>
        </p:txBody>
      </p:sp>
      <p:sp>
        <p:nvSpPr>
          <p:cNvPr id="465" name="Google Shape;465;p48"/>
          <p:cNvSpPr txBox="1"/>
          <p:nvPr/>
        </p:nvSpPr>
        <p:spPr>
          <a:xfrm>
            <a:off x="0" y="0"/>
            <a:ext cx="3810000" cy="17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 b="1">
                <a:solidFill>
                  <a:srgbClr val="3C78D8"/>
                </a:solidFill>
              </a:rPr>
              <a:t> </a:t>
            </a: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Functional Endoscopic Sinus Surgery (FESS)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The steps of FESS: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1.  Medialized middle turbinate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2.  Excise uncinate process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3.  Anterior then posterior ethmoidectomies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4.  Sphenoidotomy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5.  Frontal recess sinusectomy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6.  Create maxillary antrostomy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6" name="Google Shape;466;p48"/>
          <p:cNvSpPr txBox="1"/>
          <p:nvPr/>
        </p:nvSpPr>
        <p:spPr>
          <a:xfrm>
            <a:off x="0" y="1431468"/>
            <a:ext cx="3810000" cy="26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 b="1"/>
              <a:t>FESS Land Marks (CLOSE):</a:t>
            </a:r>
            <a:endParaRPr sz="10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ar" sz="1000"/>
              <a:t>1-</a:t>
            </a:r>
            <a:r>
              <a:rPr lang="ar" sz="1000" b="1"/>
              <a:t>C</a:t>
            </a:r>
            <a:r>
              <a:rPr lang="ar" sz="1000"/>
              <a:t>ribriform plate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/>
              <a:t>2- </a:t>
            </a:r>
            <a:r>
              <a:rPr lang="ar" sz="1000" b="1"/>
              <a:t>L</a:t>
            </a:r>
            <a:r>
              <a:rPr lang="ar" sz="1000"/>
              <a:t>amina papyracea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/>
              <a:t>3-</a:t>
            </a:r>
            <a:r>
              <a:rPr lang="ar" sz="1000" b="1"/>
              <a:t>O</a:t>
            </a:r>
            <a:r>
              <a:rPr lang="ar" sz="1000"/>
              <a:t>rbit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/>
              <a:t>4- </a:t>
            </a:r>
            <a:r>
              <a:rPr lang="ar" sz="1000" b="1"/>
              <a:t>S</a:t>
            </a:r>
            <a:r>
              <a:rPr lang="ar" sz="1000"/>
              <a:t>phenoid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/>
              <a:t>5-</a:t>
            </a:r>
            <a:r>
              <a:rPr lang="ar" sz="1000" b="1"/>
              <a:t>Et</a:t>
            </a:r>
            <a:r>
              <a:rPr lang="ar" sz="1000"/>
              <a:t>hmoid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CCCCCC"/>
                </a:solidFill>
              </a:rPr>
              <a:t>●  Complete extirpation of all the disease</a:t>
            </a:r>
            <a:endParaRPr sz="100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CCCCCC"/>
                </a:solidFill>
              </a:rPr>
              <a:t>●  Permanent drainage and ventilation of the affected sinuses</a:t>
            </a:r>
            <a:endParaRPr sz="100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CCCCCC"/>
                </a:solidFill>
              </a:rPr>
              <a:t>●  Postoperative access to the previously diseased areas.</a:t>
            </a:r>
            <a:endParaRPr sz="100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467" name="Google Shape;467;p48"/>
          <p:cNvSpPr txBox="1"/>
          <p:nvPr/>
        </p:nvSpPr>
        <p:spPr>
          <a:xfrm>
            <a:off x="0" y="3571875"/>
            <a:ext cx="3892200" cy="3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 b="1"/>
              <a:t>Indications for FESS: </a:t>
            </a:r>
            <a:endParaRPr sz="1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/>
              <a:t>●  Chronic sinusitis 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/>
              <a:t>●  complicated sinusitis 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CCCCCC"/>
                </a:solidFill>
              </a:rPr>
              <a:t>●  recurrent acute sinusitis</a:t>
            </a:r>
            <a:endParaRPr sz="110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CCCCCC"/>
                </a:solidFill>
              </a:rPr>
              <a:t>●  Failed medical management of acute sinusitis</a:t>
            </a:r>
            <a:endParaRPr sz="110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CCCCCC"/>
                </a:solidFill>
              </a:rPr>
              <a:t>●  fungal sinusitis </a:t>
            </a:r>
            <a:endParaRPr sz="110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CCCCCC"/>
                </a:solidFill>
              </a:rPr>
              <a:t>●  Obstructive nasal polyposis</a:t>
            </a:r>
            <a:endParaRPr sz="110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CCCCCC"/>
                </a:solidFill>
              </a:rPr>
              <a:t>●  Sinus mucoceles </a:t>
            </a:r>
            <a:endParaRPr sz="110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CCCCCC"/>
                </a:solidFill>
              </a:rPr>
              <a:t>●  Remove foreign bodies</a:t>
            </a:r>
            <a:endParaRPr sz="110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CCCCCC"/>
                </a:solidFill>
              </a:rPr>
              <a:t>●  Tumor excision </a:t>
            </a:r>
            <a:endParaRPr sz="110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CCCCCC"/>
                </a:solidFill>
              </a:rPr>
              <a:t>●  Transsphenoidal hypophysectomy</a:t>
            </a:r>
            <a:endParaRPr sz="110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CCCCCC"/>
                </a:solidFill>
              </a:rPr>
              <a:t>●  Orbital decompression,</a:t>
            </a:r>
            <a:endParaRPr sz="110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CCCCCC"/>
                </a:solidFill>
              </a:rPr>
              <a:t>●  Dacryocystorhinostomy,</a:t>
            </a:r>
            <a:endParaRPr sz="110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CCCCCC"/>
                </a:solidFill>
              </a:rPr>
              <a:t>●  Orbital nerve decompression</a:t>
            </a:r>
            <a:endParaRPr sz="110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CCCCCC"/>
                </a:solidFill>
              </a:rPr>
              <a:t>●  Grave’s ophthalmopathy </a:t>
            </a:r>
            <a:endParaRPr sz="110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CCCCCC"/>
                </a:solidFill>
              </a:rPr>
              <a:t>●  Choanal atresia repair </a:t>
            </a:r>
            <a:endParaRPr sz="110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CCCCCC"/>
                </a:solidFill>
              </a:rPr>
              <a:t>●  CSF leak repair </a:t>
            </a:r>
            <a:endParaRPr sz="110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CCCCCC"/>
                </a:solidFill>
              </a:rPr>
              <a:t>●  Control epistaxis ●  Septoplasty,</a:t>
            </a:r>
            <a:endParaRPr sz="110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CCCCCC"/>
                </a:solidFill>
              </a:rPr>
              <a:t>●  Turbinectomy</a:t>
            </a:r>
            <a:endParaRPr sz="110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468" name="Google Shape;468;p48"/>
          <p:cNvSpPr txBox="1"/>
          <p:nvPr/>
        </p:nvSpPr>
        <p:spPr>
          <a:xfrm>
            <a:off x="2381250" y="1431475"/>
            <a:ext cx="23172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 b="1">
                <a:solidFill>
                  <a:schemeClr val="dk1"/>
                </a:solidFill>
              </a:rPr>
              <a:t>FESS goals</a:t>
            </a:r>
            <a:r>
              <a:rPr lang="ar" sz="1000">
                <a:solidFill>
                  <a:schemeClr val="dk1"/>
                </a:solidFill>
              </a:rPr>
              <a:t>: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>
                <a:solidFill>
                  <a:schemeClr val="dk1"/>
                </a:solidFill>
              </a:rPr>
              <a:t>-  Eradication of disease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>
                <a:solidFill>
                  <a:schemeClr val="dk1"/>
                </a:solidFill>
              </a:rPr>
              <a:t>-  Aeration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>
                <a:solidFill>
                  <a:schemeClr val="dk1"/>
                </a:solidFill>
              </a:rPr>
              <a:t>-  Drainage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>
                <a:solidFill>
                  <a:schemeClr val="dk1"/>
                </a:solidFill>
              </a:rPr>
              <a:t>-  Post op access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9"/>
          <p:cNvSpPr txBox="1">
            <a:spLocks noGrp="1"/>
          </p:cNvSpPr>
          <p:nvPr>
            <p:ph type="sldNum" idx="12"/>
          </p:nvPr>
        </p:nvSpPr>
        <p:spPr>
          <a:xfrm>
            <a:off x="4412738" y="6476690"/>
            <a:ext cx="285900" cy="5466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33</a:t>
            </a:fld>
            <a:endParaRPr/>
          </a:p>
        </p:txBody>
      </p:sp>
      <p:sp>
        <p:nvSpPr>
          <p:cNvPr id="474" name="Google Shape;474;p49"/>
          <p:cNvSpPr txBox="1"/>
          <p:nvPr/>
        </p:nvSpPr>
        <p:spPr>
          <a:xfrm>
            <a:off x="0" y="0"/>
            <a:ext cx="4496700" cy="19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 b="1">
                <a:latin typeface="Times New Roman"/>
                <a:ea typeface="Times New Roman"/>
                <a:cs typeface="Times New Roman"/>
                <a:sym typeface="Times New Roman"/>
              </a:rPr>
              <a:t>• Postoperative Care: </a:t>
            </a:r>
            <a:endParaRPr sz="11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●  Sinus Packing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●  Oral Antibiotics for a minimum of 2 week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● Aggressive nasal hygiene to prevent adhesions (saline irrigations)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●  Nasal steroids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●  Nasal debridement at 1, 3, and 6 weeks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 b="1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Turbinate Hypertrophy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 b="1">
                <a:latin typeface="Times New Roman"/>
                <a:ea typeface="Times New Roman"/>
                <a:cs typeface="Times New Roman"/>
                <a:sym typeface="Times New Roman"/>
              </a:rPr>
              <a:t>➔ causes:</a:t>
            </a:r>
            <a:endParaRPr sz="11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>
                <a:latin typeface="Times New Roman"/>
                <a:ea typeface="Times New Roman"/>
                <a:cs typeface="Times New Roman"/>
                <a:sym typeface="Times New Roman"/>
              </a:rPr>
              <a:t>●  infection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>
                <a:latin typeface="Times New Roman"/>
                <a:ea typeface="Times New Roman"/>
                <a:cs typeface="Times New Roman"/>
                <a:sym typeface="Times New Roman"/>
              </a:rPr>
              <a:t> ●  compensation10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>
                <a:latin typeface="Times New Roman"/>
                <a:ea typeface="Times New Roman"/>
                <a:cs typeface="Times New Roman"/>
                <a:sym typeface="Times New Roman"/>
              </a:rPr>
              <a:t> ●  dysfunctional 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>
                <a:latin typeface="Times New Roman"/>
                <a:ea typeface="Times New Roman"/>
                <a:cs typeface="Times New Roman"/>
                <a:sym typeface="Times New Roman"/>
              </a:rPr>
              <a:t>●  allergies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>
                <a:latin typeface="Times New Roman"/>
                <a:ea typeface="Times New Roman"/>
                <a:cs typeface="Times New Roman"/>
                <a:sym typeface="Times New Roman"/>
              </a:rPr>
              <a:t>➔ manifestations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>
                <a:latin typeface="Times New Roman"/>
                <a:ea typeface="Times New Roman"/>
                <a:cs typeface="Times New Roman"/>
                <a:sym typeface="Times New Roman"/>
              </a:rPr>
              <a:t> ●  Nasal obstruction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>
                <a:latin typeface="Times New Roman"/>
                <a:ea typeface="Times New Roman"/>
                <a:cs typeface="Times New Roman"/>
                <a:sym typeface="Times New Roman"/>
              </a:rPr>
              <a:t> ●  mouth breathing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Times New Roman"/>
                <a:ea typeface="Times New Roman"/>
                <a:cs typeface="Times New Roman"/>
                <a:sym typeface="Times New Roman"/>
              </a:rPr>
              <a:t>➔ </a:t>
            </a: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Treatment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●  Treat underlying cause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 ●  surgical treatment: SMR, Turbinoplasty, SMD11, somnoplasty RF, turbinectomy, ultrasonic reduction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5" name="Google Shape;475;p49"/>
          <p:cNvSpPr txBox="1"/>
          <p:nvPr/>
        </p:nvSpPr>
        <p:spPr>
          <a:xfrm>
            <a:off x="0" y="3495575"/>
            <a:ext cx="4214100" cy="22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 b="1">
                <a:latin typeface="Times New Roman"/>
                <a:ea typeface="Times New Roman"/>
                <a:cs typeface="Times New Roman"/>
                <a:sym typeface="Times New Roman"/>
              </a:rPr>
              <a:t>Surgical reduction of the Inferior Turbinates:</a:t>
            </a:r>
            <a:endParaRPr sz="11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●  Turbinate is another name for concha.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●  Turbinate resection,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-Total “not done anymore because it’ll cause the loss of all the important functions of the nose like ex: protection and conditioning”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-partial.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 ●  Out fracturing of the inferior turbinate.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 ●  Destructive procedures, including electrocautery, cryosurgery, laser surgery, and submucous resection.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6" name="Google Shape;476;p49"/>
          <p:cNvSpPr txBox="1"/>
          <p:nvPr/>
        </p:nvSpPr>
        <p:spPr>
          <a:xfrm>
            <a:off x="0" y="5169225"/>
            <a:ext cx="4412700" cy="15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 b="1"/>
              <a:t>TURBINATE REDUCTION GOALS: </a:t>
            </a:r>
            <a:endParaRPr sz="1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/>
              <a:t>●  Mucosal preservation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/>
              <a:t>●  Controlled reduction 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/>
              <a:t>●  Submucous scarring to reduce the erectile nature of the mucosa 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/>
              <a:t>●  Bony reduction when necessary 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/>
              <a:t>●  Minimal complications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0"/>
          <p:cNvSpPr/>
          <p:nvPr/>
        </p:nvSpPr>
        <p:spPr>
          <a:xfrm>
            <a:off x="0" y="0"/>
            <a:ext cx="3807300" cy="394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800" b="1"/>
              <a:t>Questions </a:t>
            </a:r>
            <a:r>
              <a:rPr lang="ar" sz="1300" b="1"/>
              <a:t>(thanks to 436)</a:t>
            </a:r>
            <a:endParaRPr sz="1300" b="1"/>
          </a:p>
        </p:txBody>
      </p:sp>
      <p:sp>
        <p:nvSpPr>
          <p:cNvPr id="482" name="Google Shape;482;p50"/>
          <p:cNvSpPr/>
          <p:nvPr/>
        </p:nvSpPr>
        <p:spPr>
          <a:xfrm>
            <a:off x="-25" y="6069150"/>
            <a:ext cx="4762500" cy="107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50"/>
          <p:cNvSpPr txBox="1"/>
          <p:nvPr/>
        </p:nvSpPr>
        <p:spPr>
          <a:xfrm>
            <a:off x="-25" y="392450"/>
            <a:ext cx="4762500" cy="6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rgbClr val="BF9000"/>
                </a:solidFill>
              </a:rPr>
              <a:t>1- A child presented with foul smell from the nose with discharge and obstruction what is the most common condition?</a:t>
            </a:r>
            <a:endParaRPr sz="1200">
              <a:solidFill>
                <a:srgbClr val="BF9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A. Foreign body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B. Polyp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C. Allergic rhinitis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D. Nasopharyngeal carcinoma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BF9000"/>
                </a:solidFill>
              </a:rPr>
              <a:t>2- Young Patient came with unilateral nasal obstruction. In endoscope we found a pedunculated friable mass that</a:t>
            </a:r>
            <a:endParaRPr sz="1200">
              <a:solidFill>
                <a:srgbClr val="BF9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BF9000"/>
                </a:solidFill>
              </a:rPr>
              <a:t>bleeds with touch. What’s the diagnosis?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A. Nasopharyngeal cancer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B. Inverted papilloma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C. Allergic fungal sinusitis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D. Chronic rhinitis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BF9000"/>
                </a:solidFill>
              </a:rPr>
              <a:t> 3- 20 year-old lady had aggressive inferior turbinectomies few years ago. Since then she is complaining of nasal obstruction, </a:t>
            </a:r>
            <a:endParaRPr sz="1200">
              <a:solidFill>
                <a:srgbClr val="BF9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BF9000"/>
                </a:solidFill>
              </a:rPr>
              <a:t>with foul nasal smell. What is the possible complication?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A. Allergic rhinitis.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B. Atrophic rhinitis.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C. Chronic sinusitis.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D. Nasal polyp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BF9000"/>
                </a:solidFill>
              </a:rPr>
              <a:t>4- 30 year-old women complaining of headache increase on leaning forward during praying and mucopurulent post-nasal discharge. </a:t>
            </a:r>
            <a:endParaRPr sz="1200">
              <a:solidFill>
                <a:srgbClr val="BF9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BF9000"/>
                </a:solidFill>
              </a:rPr>
              <a:t>On examination, there was nasal discharge in both nasal fossae. What is the investigation required to reach the diagnosis?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A. Skin allergy test.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B. CT sinuses.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C. Plain x-ray to the nasal bone.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D. Full blood count.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BF9000"/>
                </a:solidFill>
              </a:rPr>
              <a:t>5- A 20 years old patient was on antibiotics for acute frontal sinusitis. He developed diplopia, decreased vision in the</a:t>
            </a:r>
            <a:endParaRPr sz="1200">
              <a:solidFill>
                <a:srgbClr val="BF9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BF9000"/>
                </a:solidFill>
              </a:rPr>
              <a:t>left eye and pain behind the left eye. What is the diagnosis?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A. Brain abscess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B. Cavernous sinus thrombosis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C. Preseptal cellulitis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84" name="Google Shape;484;p50"/>
          <p:cNvSpPr txBox="1"/>
          <p:nvPr/>
        </p:nvSpPr>
        <p:spPr>
          <a:xfrm>
            <a:off x="3009875" y="6369075"/>
            <a:ext cx="1579200" cy="394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</a:rPr>
              <a:t>answers</a:t>
            </a:r>
            <a:r>
              <a:rPr lang="ar" sz="1200"/>
              <a:t>:</a:t>
            </a:r>
            <a:r>
              <a:rPr lang="ar" sz="1200">
                <a:solidFill>
                  <a:srgbClr val="B7B7B7"/>
                </a:solidFill>
              </a:rPr>
              <a:t>A/B/B/B/B</a:t>
            </a:r>
            <a:endParaRPr sz="120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1"/>
          <p:cNvSpPr/>
          <p:nvPr/>
        </p:nvSpPr>
        <p:spPr>
          <a:xfrm>
            <a:off x="-25" y="6069150"/>
            <a:ext cx="4762500" cy="107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51"/>
          <p:cNvSpPr txBox="1"/>
          <p:nvPr/>
        </p:nvSpPr>
        <p:spPr>
          <a:xfrm>
            <a:off x="-25" y="392450"/>
            <a:ext cx="4762500" cy="4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BF9000"/>
                </a:solidFill>
              </a:rPr>
              <a:t>6- 78 year-old patient noticed right sided nasal obstruction associated with a bloody discharge that had developed over</a:t>
            </a:r>
            <a:endParaRPr sz="1200">
              <a:solidFill>
                <a:srgbClr val="BF9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BF9000"/>
                </a:solidFill>
              </a:rPr>
              <a:t>the last month. What is the most likely diagnosis?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A. Adenoidal hypertrophy.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B. Allergic rhinitis.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C. Carcinoma paranasal sinuses.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D. Nasal polyposis.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BF9000"/>
                </a:solidFill>
              </a:rPr>
              <a:t>7- A New born child had cyanosis and difficulty breathing immediately after delivery. The cyanosis improves with</a:t>
            </a:r>
            <a:endParaRPr sz="1200">
              <a:solidFill>
                <a:srgbClr val="BF9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BF9000"/>
                </a:solidFill>
              </a:rPr>
              <a:t>crying. Which of the following is the most likely diagnosis?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A. Enlarged Adenoid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B. Laryngomalacia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C. Laryngeal web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D. Bilateral choanal atresia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BF9000"/>
                </a:solidFill>
              </a:rPr>
              <a:t>8- A 45 years old patient presented with progressive bilateral nasal obstruction. He was diagnosed as a case of bilateral nasal polyp. He underwent polypectomy and histological examination was  required. What is the expected finding that confirms the clinical diagnosis?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A. Benign neoplasm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B. Granuloma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C. Malignant neoplasm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D. Oedematous mucosa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BF9000"/>
                </a:solidFill>
              </a:rPr>
              <a:t>9- A 12-year-old girl is complaining of left unilateral nasal obstruction worse on expiration for 5 months. Examination of</a:t>
            </a:r>
            <a:endParaRPr sz="1200">
              <a:solidFill>
                <a:srgbClr val="BF9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BF9000"/>
                </a:solidFill>
              </a:rPr>
              <a:t>the nose showed a single pale grayish glistening pedicle mass in the posterior part of the left nasal cavity. A CT showed pacification of the left nasal cavity, maxillary sinus and the nasopharynx.</a:t>
            </a:r>
            <a:endParaRPr sz="1200">
              <a:solidFill>
                <a:srgbClr val="BF9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BF9000"/>
                </a:solidFill>
              </a:rPr>
              <a:t>What is the most likely diagnosis?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A. Antrochoanal polyp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B. Inferior turbinate enlargement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C. Mucocele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/>
              <a:t>D. Juvenile angiofibroma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91" name="Google Shape;491;p51"/>
          <p:cNvSpPr txBox="1"/>
          <p:nvPr/>
        </p:nvSpPr>
        <p:spPr>
          <a:xfrm>
            <a:off x="2870150" y="6462675"/>
            <a:ext cx="8628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51"/>
          <p:cNvSpPr txBox="1"/>
          <p:nvPr/>
        </p:nvSpPr>
        <p:spPr>
          <a:xfrm>
            <a:off x="3009875" y="6369075"/>
            <a:ext cx="1579200" cy="394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</a:rPr>
              <a:t>answers</a:t>
            </a:r>
            <a:r>
              <a:rPr lang="ar" sz="1200"/>
              <a:t>:</a:t>
            </a:r>
            <a:r>
              <a:rPr lang="ar" sz="1200">
                <a:solidFill>
                  <a:srgbClr val="B7B7B7"/>
                </a:solidFill>
              </a:rPr>
              <a:t>C/D/A/A</a:t>
            </a:r>
            <a:endParaRPr sz="1200">
              <a:solidFill>
                <a:srgbClr val="B7B7B7"/>
              </a:solidFill>
            </a:endParaRPr>
          </a:p>
        </p:txBody>
      </p:sp>
      <p:sp>
        <p:nvSpPr>
          <p:cNvPr id="493" name="Google Shape;493;p51"/>
          <p:cNvSpPr/>
          <p:nvPr/>
        </p:nvSpPr>
        <p:spPr>
          <a:xfrm>
            <a:off x="0" y="0"/>
            <a:ext cx="3807300" cy="394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800" b="1"/>
              <a:t>Questions </a:t>
            </a:r>
            <a:r>
              <a:rPr lang="ar" sz="1300" b="1"/>
              <a:t>(cont.)</a:t>
            </a:r>
            <a:endParaRPr sz="13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>
            <a:spLocks noGrp="1"/>
          </p:cNvSpPr>
          <p:nvPr>
            <p:ph type="sldNum" idx="12"/>
          </p:nvPr>
        </p:nvSpPr>
        <p:spPr>
          <a:xfrm>
            <a:off x="4378475" y="6661546"/>
            <a:ext cx="285900" cy="4239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4</a:t>
            </a:fld>
            <a:endParaRPr/>
          </a:p>
        </p:txBody>
      </p:sp>
      <p:sp>
        <p:nvSpPr>
          <p:cNvPr id="166" name="Google Shape;166;p20"/>
          <p:cNvSpPr/>
          <p:nvPr/>
        </p:nvSpPr>
        <p:spPr>
          <a:xfrm>
            <a:off x="0" y="0"/>
            <a:ext cx="2079300" cy="3945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 b="1">
                <a:latin typeface="Arvo"/>
                <a:ea typeface="Arvo"/>
                <a:cs typeface="Arvo"/>
                <a:sym typeface="Arvo"/>
              </a:rPr>
              <a:t>Examination</a:t>
            </a:r>
            <a:endParaRPr sz="1600" b="1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0" y="394500"/>
            <a:ext cx="4762500" cy="6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/>
              <a:t>Rhinoscopy 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/>
              <a:t>Endoscopy (pic)  →   → </a:t>
            </a:r>
            <a:endParaRPr sz="12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/>
              <a:t>- rigid </a:t>
            </a:r>
            <a:r>
              <a:rPr lang="ar" sz="1200">
                <a:solidFill>
                  <a:srgbClr val="56BB61"/>
                </a:solidFill>
              </a:rPr>
              <a:t>(poorly tolerated)</a:t>
            </a:r>
            <a:endParaRPr sz="1200">
              <a:solidFill>
                <a:srgbClr val="56BB6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/>
              <a:t>- flexible </a:t>
            </a:r>
            <a:r>
              <a:rPr lang="ar" sz="1200">
                <a:solidFill>
                  <a:srgbClr val="56BB61"/>
                </a:solidFill>
              </a:rPr>
              <a:t>(best way)</a:t>
            </a:r>
            <a:endParaRPr sz="1200">
              <a:solidFill>
                <a:srgbClr val="56BB6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6BB6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6BB6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6BB6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6BB6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6BB6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6BB61"/>
              </a:solidFill>
            </a:endParaRPr>
          </a:p>
        </p:txBody>
      </p:sp>
      <p:grpSp>
        <p:nvGrpSpPr>
          <p:cNvPr id="168" name="Google Shape;168;p20"/>
          <p:cNvGrpSpPr/>
          <p:nvPr/>
        </p:nvGrpSpPr>
        <p:grpSpPr>
          <a:xfrm>
            <a:off x="2572323" y="313283"/>
            <a:ext cx="2006498" cy="1270445"/>
            <a:chOff x="304800" y="838200"/>
            <a:chExt cx="8839200" cy="5715000"/>
          </a:xfrm>
        </p:grpSpPr>
        <p:sp>
          <p:nvSpPr>
            <p:cNvPr id="169" name="Google Shape;169;p20"/>
            <p:cNvSpPr/>
            <p:nvPr/>
          </p:nvSpPr>
          <p:spPr>
            <a:xfrm>
              <a:off x="304800" y="838200"/>
              <a:ext cx="4876800" cy="5715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5257800" y="914400"/>
              <a:ext cx="3886200" cy="56388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" name="Google Shape;171;p20"/>
            <p:cNvSpPr/>
            <p:nvPr/>
          </p:nvSpPr>
          <p:spPr>
            <a:xfrm>
              <a:off x="1905000" y="160020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 extrusionOk="0">
                  <a:moveTo>
                    <a:pt x="0" y="0"/>
                  </a:moveTo>
                  <a:lnTo>
                    <a:pt x="914400" y="914400"/>
                  </a:lnTo>
                </a:path>
              </a:pathLst>
            </a:custGeom>
            <a:noFill/>
            <a:ln w="121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172;p20"/>
            <p:cNvSpPr/>
            <p:nvPr/>
          </p:nvSpPr>
          <p:spPr>
            <a:xfrm>
              <a:off x="1667255" y="1386840"/>
              <a:ext cx="2048400" cy="9021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3" name="Google Shape;173;p20"/>
          <p:cNvSpPr/>
          <p:nvPr/>
        </p:nvSpPr>
        <p:spPr>
          <a:xfrm>
            <a:off x="236850" y="3848150"/>
            <a:ext cx="2079300" cy="18816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20"/>
          <p:cNvSpPr/>
          <p:nvPr/>
        </p:nvSpPr>
        <p:spPr>
          <a:xfrm>
            <a:off x="2605332" y="1695648"/>
            <a:ext cx="1973700" cy="40341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20"/>
          <p:cNvSpPr/>
          <p:nvPr/>
        </p:nvSpPr>
        <p:spPr>
          <a:xfrm>
            <a:off x="2605325" y="3848150"/>
            <a:ext cx="1973700" cy="18816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20"/>
          <p:cNvSpPr txBox="1"/>
          <p:nvPr/>
        </p:nvSpPr>
        <p:spPr>
          <a:xfrm>
            <a:off x="2720100" y="318300"/>
            <a:ext cx="7908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highlight>
                  <a:srgbClr val="CCCCCC"/>
                </a:highlight>
              </a:rPr>
              <a:t>flexible            </a:t>
            </a:r>
            <a:endParaRPr>
              <a:highlight>
                <a:srgbClr val="CCCCCC"/>
              </a:highlight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3711250" y="318300"/>
            <a:ext cx="867900" cy="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highlight>
                  <a:srgbClr val="CCCCCC"/>
                </a:highlight>
              </a:rPr>
              <a:t> rigid</a:t>
            </a:r>
            <a:endParaRPr>
              <a:solidFill>
                <a:schemeClr val="dk1"/>
              </a:solidFill>
              <a:highlight>
                <a:srgbClr val="CCCCCC"/>
              </a:highlight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2605450" y="5805950"/>
            <a:ext cx="1973700" cy="7806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/>
              <a:t>U:uncinate process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/>
              <a:t>B:bullae ethmoidalis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/>
              <a:t>MT: middle turbinate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/>
              <a:t>S: septum</a:t>
            </a:r>
            <a:endParaRPr sz="1000"/>
          </a:p>
        </p:txBody>
      </p:sp>
      <p:sp>
        <p:nvSpPr>
          <p:cNvPr id="179" name="Google Shape;179;p20"/>
          <p:cNvSpPr txBox="1"/>
          <p:nvPr/>
        </p:nvSpPr>
        <p:spPr>
          <a:xfrm>
            <a:off x="2605450" y="3848150"/>
            <a:ext cx="658800" cy="3048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/>
              <a:t>Polyp</a:t>
            </a:r>
            <a:endParaRPr sz="1100"/>
          </a:p>
        </p:txBody>
      </p:sp>
      <p:sp>
        <p:nvSpPr>
          <p:cNvPr id="180" name="Google Shape;180;p20"/>
          <p:cNvSpPr txBox="1"/>
          <p:nvPr/>
        </p:nvSpPr>
        <p:spPr>
          <a:xfrm>
            <a:off x="2605450" y="1695650"/>
            <a:ext cx="658800" cy="3048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/>
              <a:t>normal</a:t>
            </a:r>
            <a:endParaRPr sz="1100"/>
          </a:p>
        </p:txBody>
      </p:sp>
      <p:sp>
        <p:nvSpPr>
          <p:cNvPr id="181" name="Google Shape;181;p20"/>
          <p:cNvSpPr/>
          <p:nvPr/>
        </p:nvSpPr>
        <p:spPr>
          <a:xfrm>
            <a:off x="10951" y="1893475"/>
            <a:ext cx="2531100" cy="12705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20"/>
          <p:cNvSpPr txBox="1"/>
          <p:nvPr/>
        </p:nvSpPr>
        <p:spPr>
          <a:xfrm>
            <a:off x="0" y="1741075"/>
            <a:ext cx="951600" cy="3048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/>
              <a:t>A.rhinoscopy</a:t>
            </a:r>
            <a:endParaRPr sz="1000"/>
          </a:p>
        </p:txBody>
      </p:sp>
      <p:sp>
        <p:nvSpPr>
          <p:cNvPr id="183" name="Google Shape;183;p20"/>
          <p:cNvSpPr txBox="1"/>
          <p:nvPr/>
        </p:nvSpPr>
        <p:spPr>
          <a:xfrm>
            <a:off x="1302663" y="1741075"/>
            <a:ext cx="951600" cy="3048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/>
              <a:t>endoscopy</a:t>
            </a:r>
            <a:endParaRPr sz="1000"/>
          </a:p>
        </p:txBody>
      </p:sp>
      <p:sp>
        <p:nvSpPr>
          <p:cNvPr id="184" name="Google Shape;184;p20"/>
          <p:cNvSpPr txBox="1"/>
          <p:nvPr/>
        </p:nvSpPr>
        <p:spPr>
          <a:xfrm>
            <a:off x="236100" y="3876675"/>
            <a:ext cx="867900" cy="3048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/>
              <a:t>landmarks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>
            <a:spLocks noGrp="1"/>
          </p:cNvSpPr>
          <p:nvPr>
            <p:ph type="sldNum" idx="12"/>
          </p:nvPr>
        </p:nvSpPr>
        <p:spPr>
          <a:xfrm>
            <a:off x="4378475" y="6661546"/>
            <a:ext cx="285900" cy="4239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5</a:t>
            </a:fld>
            <a:endParaRPr/>
          </a:p>
        </p:txBody>
      </p:sp>
      <p:sp>
        <p:nvSpPr>
          <p:cNvPr id="190" name="Google Shape;190;p21"/>
          <p:cNvSpPr/>
          <p:nvPr/>
        </p:nvSpPr>
        <p:spPr>
          <a:xfrm>
            <a:off x="0" y="0"/>
            <a:ext cx="2079300" cy="3945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 b="1">
                <a:latin typeface="Arvo"/>
                <a:ea typeface="Arvo"/>
                <a:cs typeface="Arvo"/>
                <a:sym typeface="Arvo"/>
              </a:rPr>
              <a:t>Radiology</a:t>
            </a:r>
            <a:endParaRPr sz="1600" b="1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1" name="Google Shape;191;p21"/>
          <p:cNvSpPr txBox="1"/>
          <p:nvPr/>
        </p:nvSpPr>
        <p:spPr>
          <a:xfrm>
            <a:off x="0" y="394500"/>
            <a:ext cx="4762500" cy="20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-Identify which sinus involved and extent of the disease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-Road map for surgery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Plain X Rays</a:t>
            </a:r>
            <a:r>
              <a:rPr lang="ar" sz="1200">
                <a:solidFill>
                  <a:srgbClr val="56B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(old method)</a:t>
            </a:r>
            <a:endParaRPr sz="1200">
              <a:solidFill>
                <a:srgbClr val="56BB6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Traditional views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■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Water’s (see pic.1 below)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■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Caldwell </a:t>
            </a:r>
            <a:r>
              <a:rPr lang="ar" sz="1200">
                <a:solidFill>
                  <a:srgbClr val="56B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“occipitofrontal”</a:t>
            </a: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 (pic.2)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■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Lateral (pic.3)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■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Submentovertex </a:t>
            </a:r>
            <a:r>
              <a:rPr lang="ar" sz="1200">
                <a:solidFill>
                  <a:srgbClr val="56B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(hard to perform)</a:t>
            </a:r>
            <a:endParaRPr sz="1200">
              <a:solidFill>
                <a:srgbClr val="56BB6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CT Scan* </a:t>
            </a:r>
            <a:r>
              <a:rPr lang="ar" sz="1200">
                <a:solidFill>
                  <a:srgbClr val="56B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(gold standard)</a:t>
            </a:r>
            <a:endParaRPr sz="1200">
              <a:solidFill>
                <a:srgbClr val="56BB6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56B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*indicated if patient did not respond to medical treatment</a:t>
            </a:r>
            <a:endParaRPr sz="1200">
              <a:solidFill>
                <a:srgbClr val="56BB6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Coronal (Perpendicular to the Hard Palate)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Axial (Parallel to the Hard Palate)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Reformatted Sagittal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Multi-planner CT scan </a:t>
            </a:r>
            <a:r>
              <a:rPr lang="ar" sz="1200">
                <a:solidFill>
                  <a:srgbClr val="56B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(new easier way)</a:t>
            </a:r>
            <a:endParaRPr sz="1200">
              <a:solidFill>
                <a:srgbClr val="56BB6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■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axial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■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reformatted coronal and sagittal cuts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MRI </a:t>
            </a:r>
            <a:r>
              <a:rPr lang="ar" sz="1200">
                <a:solidFill>
                  <a:srgbClr val="56B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(for complications)</a:t>
            </a:r>
            <a:endParaRPr sz="1200">
              <a:solidFill>
                <a:srgbClr val="56BB6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92" name="Google Shape;192;p21"/>
          <p:cNvGrpSpPr/>
          <p:nvPr/>
        </p:nvGrpSpPr>
        <p:grpSpPr>
          <a:xfrm>
            <a:off x="155229" y="3744185"/>
            <a:ext cx="4452042" cy="2105710"/>
            <a:chOff x="0" y="2382011"/>
            <a:chExt cx="9123037" cy="3462200"/>
          </a:xfrm>
        </p:grpSpPr>
        <p:sp>
          <p:nvSpPr>
            <p:cNvPr id="193" name="Google Shape;193;p21"/>
            <p:cNvSpPr/>
            <p:nvPr/>
          </p:nvSpPr>
          <p:spPr>
            <a:xfrm>
              <a:off x="0" y="2382011"/>
              <a:ext cx="6611100" cy="34152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6554737" y="2438611"/>
              <a:ext cx="2568300" cy="34056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95" name="Google Shape;195;p21"/>
          <p:cNvSpPr txBox="1"/>
          <p:nvPr/>
        </p:nvSpPr>
        <p:spPr>
          <a:xfrm>
            <a:off x="231350" y="3820375"/>
            <a:ext cx="285900" cy="2859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 b="1"/>
              <a:t>1</a:t>
            </a:r>
            <a:endParaRPr sz="1000" b="1"/>
          </a:p>
        </p:txBody>
      </p:sp>
      <p:sp>
        <p:nvSpPr>
          <p:cNvPr id="196" name="Google Shape;196;p21"/>
          <p:cNvSpPr txBox="1"/>
          <p:nvPr/>
        </p:nvSpPr>
        <p:spPr>
          <a:xfrm>
            <a:off x="2288750" y="3820375"/>
            <a:ext cx="285900" cy="2859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 b="1"/>
              <a:t>2</a:t>
            </a:r>
            <a:endParaRPr sz="1000" b="1"/>
          </a:p>
        </p:txBody>
      </p:sp>
      <p:sp>
        <p:nvSpPr>
          <p:cNvPr id="197" name="Google Shape;197;p21"/>
          <p:cNvSpPr txBox="1"/>
          <p:nvPr/>
        </p:nvSpPr>
        <p:spPr>
          <a:xfrm>
            <a:off x="3431750" y="3820375"/>
            <a:ext cx="285900" cy="2859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 b="1"/>
              <a:t>3</a:t>
            </a:r>
            <a:endParaRPr sz="10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/>
          <p:nvPr/>
        </p:nvSpPr>
        <p:spPr>
          <a:xfrm>
            <a:off x="0" y="0"/>
            <a:ext cx="14103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500" b="1">
                <a:latin typeface="Arvo"/>
                <a:ea typeface="Arvo"/>
                <a:cs typeface="Arvo"/>
                <a:sym typeface="Arvo"/>
              </a:rPr>
              <a:t>CT pictures:</a:t>
            </a:r>
            <a:endParaRPr sz="1500" b="1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03" name="Google Shape;203;p22"/>
          <p:cNvGrpSpPr/>
          <p:nvPr/>
        </p:nvGrpSpPr>
        <p:grpSpPr>
          <a:xfrm>
            <a:off x="67504" y="738425"/>
            <a:ext cx="3172792" cy="1514963"/>
            <a:chOff x="4572000" y="3962400"/>
            <a:chExt cx="4562543" cy="1676400"/>
          </a:xfrm>
        </p:grpSpPr>
        <p:sp>
          <p:nvSpPr>
            <p:cNvPr id="204" name="Google Shape;204;p22"/>
            <p:cNvSpPr/>
            <p:nvPr/>
          </p:nvSpPr>
          <p:spPr>
            <a:xfrm>
              <a:off x="7057343" y="3962400"/>
              <a:ext cx="2077200" cy="16764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22"/>
            <p:cNvSpPr/>
            <p:nvPr/>
          </p:nvSpPr>
          <p:spPr>
            <a:xfrm>
              <a:off x="4572000" y="4000500"/>
              <a:ext cx="2095500" cy="16002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06" name="Google Shape;206;p22"/>
          <p:cNvSpPr txBox="1"/>
          <p:nvPr/>
        </p:nvSpPr>
        <p:spPr>
          <a:xfrm>
            <a:off x="67475" y="483425"/>
            <a:ext cx="523500" cy="2859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 b="1"/>
              <a:t>axial</a:t>
            </a:r>
            <a:endParaRPr sz="1000" b="1"/>
          </a:p>
        </p:txBody>
      </p:sp>
      <p:sp>
        <p:nvSpPr>
          <p:cNvPr id="207" name="Google Shape;207;p22"/>
          <p:cNvSpPr txBox="1"/>
          <p:nvPr/>
        </p:nvSpPr>
        <p:spPr>
          <a:xfrm>
            <a:off x="1810175" y="483425"/>
            <a:ext cx="659400" cy="2859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 b="1"/>
              <a:t>coronal</a:t>
            </a:r>
            <a:endParaRPr sz="1000" b="1"/>
          </a:p>
        </p:txBody>
      </p:sp>
      <p:sp>
        <p:nvSpPr>
          <p:cNvPr id="208" name="Google Shape;208;p22"/>
          <p:cNvSpPr/>
          <p:nvPr/>
        </p:nvSpPr>
        <p:spPr>
          <a:xfrm>
            <a:off x="-8700" y="2333550"/>
            <a:ext cx="3071400" cy="2552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22"/>
          <p:cNvSpPr txBox="1"/>
          <p:nvPr/>
        </p:nvSpPr>
        <p:spPr>
          <a:xfrm>
            <a:off x="67475" y="2259150"/>
            <a:ext cx="700800" cy="2859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 b="1"/>
              <a:t>coronal</a:t>
            </a:r>
            <a:endParaRPr sz="1000" b="1"/>
          </a:p>
        </p:txBody>
      </p:sp>
      <p:sp>
        <p:nvSpPr>
          <p:cNvPr id="210" name="Google Shape;210;p22"/>
          <p:cNvSpPr/>
          <p:nvPr/>
        </p:nvSpPr>
        <p:spPr>
          <a:xfrm>
            <a:off x="0" y="4384425"/>
            <a:ext cx="3355200" cy="69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2"/>
          <p:cNvSpPr/>
          <p:nvPr/>
        </p:nvSpPr>
        <p:spPr>
          <a:xfrm>
            <a:off x="0" y="4409700"/>
            <a:ext cx="20019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500" b="1">
                <a:latin typeface="Arvo"/>
                <a:ea typeface="Arvo"/>
                <a:cs typeface="Arvo"/>
                <a:sym typeface="Arvo"/>
              </a:rPr>
              <a:t>MRI pictures:</a:t>
            </a:r>
            <a:endParaRPr sz="1800" b="1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12" name="Google Shape;212;p22"/>
          <p:cNvGrpSpPr/>
          <p:nvPr/>
        </p:nvGrpSpPr>
        <p:grpSpPr>
          <a:xfrm>
            <a:off x="2194277" y="4862149"/>
            <a:ext cx="1511129" cy="2122210"/>
            <a:chOff x="1109471" y="2667790"/>
            <a:chExt cx="3071400" cy="4183344"/>
          </a:xfrm>
        </p:grpSpPr>
        <p:sp>
          <p:nvSpPr>
            <p:cNvPr id="213" name="Google Shape;213;p22"/>
            <p:cNvSpPr/>
            <p:nvPr/>
          </p:nvSpPr>
          <p:spPr>
            <a:xfrm>
              <a:off x="1219921" y="2667790"/>
              <a:ext cx="2947500" cy="20859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214;p22"/>
            <p:cNvSpPr/>
            <p:nvPr/>
          </p:nvSpPr>
          <p:spPr>
            <a:xfrm>
              <a:off x="1109471" y="4765234"/>
              <a:ext cx="3071400" cy="20859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5" name="Google Shape;215;p22"/>
          <p:cNvGrpSpPr/>
          <p:nvPr/>
        </p:nvGrpSpPr>
        <p:grpSpPr>
          <a:xfrm>
            <a:off x="143666" y="4886260"/>
            <a:ext cx="1787007" cy="2074001"/>
            <a:chOff x="5486399" y="2668038"/>
            <a:chExt cx="3136200" cy="4179768"/>
          </a:xfrm>
        </p:grpSpPr>
        <p:sp>
          <p:nvSpPr>
            <p:cNvPr id="216" name="Google Shape;216;p22"/>
            <p:cNvSpPr/>
            <p:nvPr/>
          </p:nvSpPr>
          <p:spPr>
            <a:xfrm>
              <a:off x="5486399" y="2668038"/>
              <a:ext cx="3136200" cy="20304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22"/>
            <p:cNvSpPr/>
            <p:nvPr/>
          </p:nvSpPr>
          <p:spPr>
            <a:xfrm>
              <a:off x="5513152" y="4686306"/>
              <a:ext cx="3006900" cy="2161500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18" name="Google Shape;218;p22"/>
          <p:cNvSpPr txBox="1"/>
          <p:nvPr/>
        </p:nvSpPr>
        <p:spPr>
          <a:xfrm>
            <a:off x="2195700" y="4810050"/>
            <a:ext cx="523500" cy="2859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 b="1"/>
              <a:t>axial</a:t>
            </a:r>
            <a:endParaRPr sz="1000" b="1"/>
          </a:p>
        </p:txBody>
      </p:sp>
      <p:sp>
        <p:nvSpPr>
          <p:cNvPr id="219" name="Google Shape;219;p22"/>
          <p:cNvSpPr txBox="1"/>
          <p:nvPr/>
        </p:nvSpPr>
        <p:spPr>
          <a:xfrm>
            <a:off x="2195700" y="5924050"/>
            <a:ext cx="523500" cy="2859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 b="1"/>
              <a:t>axial</a:t>
            </a:r>
            <a:endParaRPr sz="1000" b="1"/>
          </a:p>
        </p:txBody>
      </p:sp>
      <p:sp>
        <p:nvSpPr>
          <p:cNvPr id="220" name="Google Shape;220;p22"/>
          <p:cNvSpPr txBox="1"/>
          <p:nvPr/>
        </p:nvSpPr>
        <p:spPr>
          <a:xfrm>
            <a:off x="88175" y="4810050"/>
            <a:ext cx="659400" cy="2859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 b="1"/>
              <a:t>coronal</a:t>
            </a:r>
            <a:endParaRPr sz="1000" b="1"/>
          </a:p>
        </p:txBody>
      </p:sp>
      <p:sp>
        <p:nvSpPr>
          <p:cNvPr id="221" name="Google Shape;221;p22"/>
          <p:cNvSpPr txBox="1"/>
          <p:nvPr/>
        </p:nvSpPr>
        <p:spPr>
          <a:xfrm>
            <a:off x="88175" y="5924050"/>
            <a:ext cx="659400" cy="2859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 b="1"/>
              <a:t>sagittal </a:t>
            </a:r>
            <a:endParaRPr sz="10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/>
          <p:nvPr/>
        </p:nvSpPr>
        <p:spPr>
          <a:xfrm>
            <a:off x="0" y="2286000"/>
            <a:ext cx="2079300" cy="3945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700" b="1">
                <a:latin typeface="Arvo"/>
                <a:ea typeface="Arvo"/>
                <a:cs typeface="Arvo"/>
                <a:sym typeface="Arvo"/>
              </a:rPr>
              <a:t>Microbiology</a:t>
            </a:r>
            <a:endParaRPr sz="1700" b="1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27" name="Google Shape;227;p23"/>
          <p:cNvSpPr txBox="1"/>
          <p:nvPr/>
        </p:nvSpPr>
        <p:spPr>
          <a:xfrm>
            <a:off x="93875" y="2771450"/>
            <a:ext cx="3934800" cy="40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b="1">
                <a:latin typeface="Times New Roman"/>
                <a:ea typeface="Times New Roman"/>
                <a:cs typeface="Times New Roman"/>
                <a:sym typeface="Times New Roman"/>
              </a:rPr>
              <a:t>Acute: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Times New Roman"/>
              <a:buChar char="●"/>
            </a:pPr>
            <a:r>
              <a:rPr lang="ar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Streptococcus pneumoniae</a:t>
            </a:r>
            <a:endParaRPr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Times New Roman"/>
              <a:buChar char="●"/>
            </a:pPr>
            <a:r>
              <a:rPr lang="ar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Moraxella catarrhalis</a:t>
            </a:r>
            <a:endParaRPr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Times New Roman"/>
              <a:buChar char="●"/>
            </a:pPr>
            <a:r>
              <a:rPr lang="ar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Haemophilus influenzae</a:t>
            </a:r>
            <a:endParaRPr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Times New Roman"/>
              <a:buChar char="●"/>
            </a:pPr>
            <a:r>
              <a:rPr lang="ar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Streptococcus Pyogenes</a:t>
            </a:r>
            <a:endParaRPr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Sterile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Anaerobes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Rare viruses, Staphylococcus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Normal flora in the sinus-- controversy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b="1">
                <a:latin typeface="Times New Roman"/>
                <a:ea typeface="Times New Roman"/>
                <a:cs typeface="Times New Roman"/>
                <a:sym typeface="Times New Roman"/>
              </a:rPr>
              <a:t>chronic: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Gram negative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bacteroides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klebsiella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Anaerobes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Staph. aureus </a:t>
            </a:r>
            <a:r>
              <a:rPr lang="ar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(Most common cause in chronic Rhinosinusitis) </a:t>
            </a:r>
            <a:endParaRPr>
              <a:solidFill>
                <a:srgbClr val="6AA8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-but it’s usually polymicrobial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23"/>
          <p:cNvSpPr txBox="1"/>
          <p:nvPr/>
        </p:nvSpPr>
        <p:spPr>
          <a:xfrm>
            <a:off x="2844200" y="2992775"/>
            <a:ext cx="1572600" cy="20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>
                <a:solidFill>
                  <a:srgbClr val="B7B7B7"/>
                </a:solidFill>
              </a:rPr>
              <a:t>20-30%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>
                <a:solidFill>
                  <a:srgbClr val="B7B7B7"/>
                </a:solidFill>
              </a:rPr>
              <a:t>15-20 %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>
                <a:solidFill>
                  <a:srgbClr val="B7B7B7"/>
                </a:solidFill>
              </a:rPr>
              <a:t>16-20 %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>
                <a:solidFill>
                  <a:srgbClr val="B7B7B7"/>
                </a:solidFill>
              </a:rPr>
              <a:t>2-5 %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>
                <a:solidFill>
                  <a:srgbClr val="B7B7B7"/>
                </a:solidFill>
              </a:rPr>
              <a:t>20-35%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>
                <a:solidFill>
                  <a:srgbClr val="B7B7B7"/>
                </a:solidFill>
              </a:rPr>
              <a:t>2-5%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3"/>
          <p:cNvSpPr txBox="1"/>
          <p:nvPr/>
        </p:nvSpPr>
        <p:spPr>
          <a:xfrm>
            <a:off x="17675" y="34750"/>
            <a:ext cx="4762500" cy="20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❖"/>
            </a:pPr>
            <a:r>
              <a:rPr lang="ar" b="1">
                <a:latin typeface="Times New Roman"/>
                <a:ea typeface="Times New Roman"/>
                <a:cs typeface="Times New Roman"/>
                <a:sym typeface="Times New Roman"/>
              </a:rPr>
              <a:t>Anatomic variation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	- choncha bullosa &amp; paradoxical turbinate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30" name="Google Shape;230;p23"/>
          <p:cNvGrpSpPr/>
          <p:nvPr/>
        </p:nvGrpSpPr>
        <p:grpSpPr>
          <a:xfrm>
            <a:off x="600731" y="543763"/>
            <a:ext cx="2705742" cy="1651292"/>
            <a:chOff x="0" y="2328672"/>
            <a:chExt cx="9144108" cy="3736800"/>
          </a:xfrm>
        </p:grpSpPr>
        <p:sp>
          <p:nvSpPr>
            <p:cNvPr id="231" name="Google Shape;231;p23"/>
            <p:cNvSpPr/>
            <p:nvPr/>
          </p:nvSpPr>
          <p:spPr>
            <a:xfrm>
              <a:off x="3950208" y="2328672"/>
              <a:ext cx="5193900" cy="37368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0" y="2362200"/>
              <a:ext cx="3922800" cy="36270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"/>
          <p:cNvSpPr/>
          <p:nvPr/>
        </p:nvSpPr>
        <p:spPr>
          <a:xfrm>
            <a:off x="17675" y="0"/>
            <a:ext cx="2844300" cy="3945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800" b="1"/>
              <a:t>Medical </a:t>
            </a:r>
            <a:r>
              <a:rPr lang="ar" sz="1700" b="1">
                <a:latin typeface="Arvo"/>
                <a:ea typeface="Arvo"/>
                <a:cs typeface="Arvo"/>
                <a:sym typeface="Arvo"/>
              </a:rPr>
              <a:t>Management</a:t>
            </a:r>
            <a:endParaRPr sz="1700" b="1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38" name="Google Shape;238;p24"/>
          <p:cNvSpPr txBox="1"/>
          <p:nvPr/>
        </p:nvSpPr>
        <p:spPr>
          <a:xfrm>
            <a:off x="93875" y="392450"/>
            <a:ext cx="4240800" cy="4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Antibiotic for 10 – 14 days (Pen., Cephalo.*)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ar" sz="1200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prefer the 2nd generation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Decongestant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Topical or Systematic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■"/>
            </a:pPr>
            <a:r>
              <a:rPr lang="ar" sz="1200">
                <a:solidFill>
                  <a:srgbClr val="56B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don't use topical for more than 5 days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Steroid Topical spray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Symptomatic Treatment </a:t>
            </a:r>
            <a:r>
              <a:rPr lang="ar" sz="1200">
                <a:solidFill>
                  <a:srgbClr val="56B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(eg. analgesic)</a:t>
            </a:r>
            <a:endParaRPr sz="1200">
              <a:solidFill>
                <a:srgbClr val="56BB6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Nasal Wash </a:t>
            </a:r>
            <a:r>
              <a:rPr lang="ar" sz="1200">
                <a:solidFill>
                  <a:srgbClr val="56B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(gold standard)</a:t>
            </a:r>
            <a:endParaRPr sz="1200">
              <a:solidFill>
                <a:srgbClr val="56BB6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6BB6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treatment failed:</a:t>
            </a:r>
            <a:endParaRPr sz="1200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Times New Roman"/>
              <a:buChar char="●"/>
            </a:pPr>
            <a:r>
              <a:rPr lang="ar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Repeat treatment* 2x or 3x over 2-3 Months</a:t>
            </a:r>
            <a:endParaRPr sz="1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Times New Roman"/>
              <a:buChar char="●"/>
            </a:pPr>
            <a:r>
              <a:rPr lang="ar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PNS</a:t>
            </a:r>
            <a:r>
              <a:rPr lang="ar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(paranasal sinus)</a:t>
            </a:r>
            <a:r>
              <a:rPr lang="ar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CT Scan</a:t>
            </a:r>
            <a:endParaRPr sz="1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*we try different antibiotics</a:t>
            </a:r>
            <a:endParaRPr sz="1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recalcitrant* rhinosinusitis </a:t>
            </a:r>
            <a:r>
              <a:rPr lang="ar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(causes)</a:t>
            </a:r>
            <a:endParaRPr sz="1200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Allergy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Immunodeficiency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Cystic fibrosis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Ciliary dysmotility disorders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Gastroesophageal Reflux Disease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56B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*recalcitrant</a:t>
            </a:r>
            <a:r>
              <a:rPr lang="ar" sz="1200" b="1">
                <a:solidFill>
                  <a:srgbClr val="56B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ar" sz="1200">
                <a:solidFill>
                  <a:srgbClr val="56B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refractory to treatment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24"/>
          <p:cNvSpPr/>
          <p:nvPr/>
        </p:nvSpPr>
        <p:spPr>
          <a:xfrm>
            <a:off x="17675" y="4134500"/>
            <a:ext cx="2844300" cy="3945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 b="1">
                <a:latin typeface="Arvo"/>
                <a:ea typeface="Arvo"/>
                <a:cs typeface="Arvo"/>
                <a:sym typeface="Arvo"/>
              </a:rPr>
              <a:t>Surgical Management</a:t>
            </a:r>
            <a:endParaRPr sz="1600" b="1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40" name="Google Shape;240;p24"/>
          <p:cNvSpPr txBox="1"/>
          <p:nvPr/>
        </p:nvSpPr>
        <p:spPr>
          <a:xfrm>
            <a:off x="0" y="4529000"/>
            <a:ext cx="4645800" cy="23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a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Functional Endoscopic Sinus Surgery (FESS)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Times New Roman"/>
              <a:buChar char="○"/>
            </a:pPr>
            <a:r>
              <a:rPr lang="ar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goals</a:t>
            </a:r>
            <a:endParaRPr sz="1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■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Eradication of Disease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■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Aeration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■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Drainage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■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 Op. Access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Times New Roman"/>
              <a:buChar char="○"/>
            </a:pPr>
            <a:r>
              <a:rPr lang="ar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 sz="1200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Times New Roman"/>
              <a:buChar char="■"/>
            </a:pPr>
            <a:r>
              <a:rPr lang="ar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71% normal at one year</a:t>
            </a:r>
            <a:endParaRPr sz="1200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Times New Roman"/>
              <a:buChar char="■"/>
            </a:pPr>
            <a:r>
              <a:rPr lang="ar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 analysis 89% success</a:t>
            </a:r>
            <a:endParaRPr sz="1200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Times New Roman"/>
              <a:buChar char="●"/>
            </a:pPr>
            <a:r>
              <a:rPr lang="ar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0.6% complications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"/>
          <p:cNvSpPr/>
          <p:nvPr/>
        </p:nvSpPr>
        <p:spPr>
          <a:xfrm>
            <a:off x="0" y="0"/>
            <a:ext cx="3367200" cy="3945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 b="1">
                <a:latin typeface="Arvo"/>
                <a:ea typeface="Arvo"/>
                <a:cs typeface="Arvo"/>
                <a:sym typeface="Arvo"/>
              </a:rPr>
              <a:t>Surgical Management (cont.)</a:t>
            </a:r>
            <a:endParaRPr sz="1600" b="1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46" name="Google Shape;246;p25"/>
          <p:cNvGrpSpPr/>
          <p:nvPr/>
        </p:nvGrpSpPr>
        <p:grpSpPr>
          <a:xfrm>
            <a:off x="92548" y="957515"/>
            <a:ext cx="4417466" cy="1602026"/>
            <a:chOff x="0" y="1706879"/>
            <a:chExt cx="9144000" cy="4291524"/>
          </a:xfrm>
        </p:grpSpPr>
        <p:sp>
          <p:nvSpPr>
            <p:cNvPr id="247" name="Google Shape;247;p25"/>
            <p:cNvSpPr/>
            <p:nvPr/>
          </p:nvSpPr>
          <p:spPr>
            <a:xfrm>
              <a:off x="0" y="1784603"/>
              <a:ext cx="3948600" cy="42138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4038600" y="1769363"/>
              <a:ext cx="5105400" cy="41985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310895" y="1706879"/>
              <a:ext cx="3442800" cy="11217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50" name="Google Shape;250;p25"/>
          <p:cNvGrpSpPr/>
          <p:nvPr/>
        </p:nvGrpSpPr>
        <p:grpSpPr>
          <a:xfrm>
            <a:off x="92540" y="2814568"/>
            <a:ext cx="4441408" cy="1514612"/>
            <a:chOff x="457200" y="1905000"/>
            <a:chExt cx="8267700" cy="3657600"/>
          </a:xfrm>
        </p:grpSpPr>
        <p:sp>
          <p:nvSpPr>
            <p:cNvPr id="251" name="Google Shape;251;p25"/>
            <p:cNvSpPr/>
            <p:nvPr/>
          </p:nvSpPr>
          <p:spPr>
            <a:xfrm>
              <a:off x="457200" y="2019300"/>
              <a:ext cx="4572000" cy="34290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5295900" y="1905000"/>
              <a:ext cx="3429000" cy="36576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53" name="Google Shape;253;p25"/>
          <p:cNvSpPr txBox="1"/>
          <p:nvPr/>
        </p:nvSpPr>
        <p:spPr>
          <a:xfrm>
            <a:off x="92550" y="3249950"/>
            <a:ext cx="8775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highlight>
                  <a:srgbClr val="CCCCCC"/>
                </a:highlight>
              </a:rPr>
              <a:t>(polyp)</a:t>
            </a:r>
            <a:endParaRPr sz="1100">
              <a:highlight>
                <a:srgbClr val="CCCCCC"/>
              </a:highlight>
            </a:endParaRPr>
          </a:p>
        </p:txBody>
      </p:sp>
      <p:sp>
        <p:nvSpPr>
          <p:cNvPr id="254" name="Google Shape;254;p25"/>
          <p:cNvSpPr/>
          <p:nvPr/>
        </p:nvSpPr>
        <p:spPr>
          <a:xfrm>
            <a:off x="340675" y="4916775"/>
            <a:ext cx="1312500" cy="15147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5" name="Google Shape;255;p25"/>
          <p:cNvSpPr/>
          <p:nvPr/>
        </p:nvSpPr>
        <p:spPr>
          <a:xfrm>
            <a:off x="1832625" y="4916775"/>
            <a:ext cx="1465500" cy="14415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6" name="Google Shape;256;p25"/>
          <p:cNvSpPr/>
          <p:nvPr/>
        </p:nvSpPr>
        <p:spPr>
          <a:xfrm>
            <a:off x="3298125" y="4916775"/>
            <a:ext cx="1419900" cy="14415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7" name="Google Shape;257;p25"/>
          <p:cNvSpPr txBox="1"/>
          <p:nvPr/>
        </p:nvSpPr>
        <p:spPr>
          <a:xfrm>
            <a:off x="0" y="394500"/>
            <a:ext cx="4762500" cy="19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a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FESS(cont.) : </a:t>
            </a:r>
            <a:r>
              <a:rPr lang="ar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gold standard for chronic rhinosinusitis, acute when there is complication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a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 Assisted Surgery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a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Balloon Sino-plasty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a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new procedure, expensive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a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good for fronto-ethmoid recess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4962</Words>
  <Application>Microsoft Office PowerPoint</Application>
  <PresentationFormat>Custom</PresentationFormat>
  <Paragraphs>903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Times New Roman</vt:lpstr>
      <vt:lpstr>Arial</vt:lpstr>
      <vt:lpstr>Arvo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 The nasal septum is made up of bone and cartilage. -  It can be deviated, perforated, or collapsed. ❖ The Nasal Septum Development 1- Cartilaginous Septum  -  Septal (quadrilateral) cartilage  -  The vomeronasal cartilages -  Medial crura of the alar (lower lateral) cartilages 2- The Membranous Septum (Mobile Septum)  -  Anterior to the end of the septal cartilage -  It is formed by skin and subcutaneous tissue of the nasal columella. </vt:lpstr>
      <vt:lpstr> Inequality of Growth: Creating septal spur→  Elevations and ridge like protuberances   Deviated nasal septum - Approximately 80 % of humans have DNS  -  Any or all parts of the septum except for the posterior free border at the choanae.  -  A common area of deflection is along the articulation between the vomer and the  perpendicular plate of the ethmoid  - DNS to one side or S shape to both side - The nasal septum is rarely exactly in the midline. Minor deviations are normal and cause no symptoms.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2</cp:revision>
  <dcterms:modified xsi:type="dcterms:W3CDTF">2021-07-29T17:29:00Z</dcterms:modified>
</cp:coreProperties>
</file>