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7143750" cx="4762500"/>
  <p:notesSz cx="6858000" cy="9144000"/>
  <p:embeddedFontLst>
    <p:embeddedFont>
      <p:font typeface="Arv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50">
          <p15:clr>
            <a:srgbClr val="A4A3A4"/>
          </p15:clr>
        </p15:guide>
        <p15:guide id="2" pos="15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CF34902-FAEB-42D2-880C-C53DDA026512}">
  <a:tblStyle styleId="{9CF34902-FAEB-42D2-880C-C53DDA02651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50" orient="horz"/>
        <p:guide pos="150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Arvo-bold.fntdata"/><Relationship Id="rId27" Type="http://schemas.openxmlformats.org/officeDocument/2006/relationships/font" Target="fonts/Arv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rvo-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Arv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56fce9b26698e32_13: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56fce9b26698e3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56fce9b26698e32_25: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56fce9b26698e3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9d1429a985_0_70: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9d1429a985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9d1429a985_0_88: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9d1429a985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7e0bd8ae1ebd810d_0: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7e0bd8ae1ebd810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9d1429a985_0_113: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9d1429a985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9d1429a985_0_120: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9d1429a985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58f4b4ab26c5cc8b_0: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58f4b4ab26c5cc8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4bae353e5124cb00_1: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4bae353e5124cb0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4bae353e5124cb00_6: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4bae353e5124cb0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69ec3bbe2_0_17: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69ec3bbe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56fce9b26698e32_51: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56fce9b26698e32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785c1eb67d0f80c5_305: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785c1eb67d0f80c5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5f2e7c21240d1a8_2: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5f2e7c21240d1a8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bc65cf9f8_0_0: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9bc65cf9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d1429a985_0_9: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9d1429a98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9d1429a985_0_33: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9d1429a98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9d1429a985_0_56: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9d1429a98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5f2e7c21240d1a8_6:notes"/>
          <p:cNvSpPr/>
          <p:nvPr>
            <p:ph idx="2" type="sldImg"/>
          </p:nvPr>
        </p:nvSpPr>
        <p:spPr>
          <a:xfrm>
            <a:off x="2286330" y="685800"/>
            <a:ext cx="228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5f2e7c21240d1a8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62348" y="1034132"/>
            <a:ext cx="4437900" cy="2850900"/>
          </a:xfrm>
          <a:prstGeom prst="rect">
            <a:avLst/>
          </a:prstGeom>
        </p:spPr>
        <p:txBody>
          <a:bodyPr anchorCtr="0" anchor="b" bIns="84775" lIns="84775" spcFirstLastPara="1" rIns="84775" wrap="square" tIns="8477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1" name="Google Shape;11;p2"/>
          <p:cNvSpPr txBox="1"/>
          <p:nvPr>
            <p:ph idx="1" type="subTitle"/>
          </p:nvPr>
        </p:nvSpPr>
        <p:spPr>
          <a:xfrm>
            <a:off x="162344" y="3936285"/>
            <a:ext cx="4437900" cy="1100700"/>
          </a:xfrm>
          <a:prstGeom prst="rect">
            <a:avLst/>
          </a:prstGeom>
        </p:spPr>
        <p:txBody>
          <a:bodyPr anchorCtr="0" anchor="t" bIns="84775" lIns="84775" spcFirstLastPara="1" rIns="84775" wrap="square" tIns="84775">
            <a:noAutofit/>
          </a:bodyPr>
          <a:lstStyle>
            <a:lvl1pPr lvl="0" rtl="0" algn="ctr">
              <a:lnSpc>
                <a:spcPct val="100000"/>
              </a:lnSpc>
              <a:spcBef>
                <a:spcPts val="0"/>
              </a:spcBef>
              <a:spcAft>
                <a:spcPts val="0"/>
              </a:spcAft>
              <a:buSzPts val="2600"/>
              <a:buNone/>
              <a:defRPr sz="2600"/>
            </a:lvl1pPr>
            <a:lvl2pPr lvl="1" rtl="0" algn="ctr">
              <a:lnSpc>
                <a:spcPct val="100000"/>
              </a:lnSpc>
              <a:spcBef>
                <a:spcPts val="0"/>
              </a:spcBef>
              <a:spcAft>
                <a:spcPts val="0"/>
              </a:spcAft>
              <a:buSzPts val="2600"/>
              <a:buNone/>
              <a:defRPr sz="2600"/>
            </a:lvl2pPr>
            <a:lvl3pPr lvl="2" rtl="0" algn="ctr">
              <a:lnSpc>
                <a:spcPct val="100000"/>
              </a:lnSpc>
              <a:spcBef>
                <a:spcPts val="0"/>
              </a:spcBef>
              <a:spcAft>
                <a:spcPts val="0"/>
              </a:spcAft>
              <a:buSzPts val="2600"/>
              <a:buNone/>
              <a:defRPr sz="2600"/>
            </a:lvl3pPr>
            <a:lvl4pPr lvl="3" rtl="0" algn="ctr">
              <a:lnSpc>
                <a:spcPct val="100000"/>
              </a:lnSpc>
              <a:spcBef>
                <a:spcPts val="0"/>
              </a:spcBef>
              <a:spcAft>
                <a:spcPts val="0"/>
              </a:spcAft>
              <a:buSzPts val="2600"/>
              <a:buNone/>
              <a:defRPr sz="2600"/>
            </a:lvl4pPr>
            <a:lvl5pPr lvl="4" rtl="0" algn="ctr">
              <a:lnSpc>
                <a:spcPct val="100000"/>
              </a:lnSpc>
              <a:spcBef>
                <a:spcPts val="0"/>
              </a:spcBef>
              <a:spcAft>
                <a:spcPts val="0"/>
              </a:spcAft>
              <a:buSzPts val="2600"/>
              <a:buNone/>
              <a:defRPr sz="2600"/>
            </a:lvl5pPr>
            <a:lvl6pPr lvl="5" rtl="0" algn="ctr">
              <a:lnSpc>
                <a:spcPct val="100000"/>
              </a:lnSpc>
              <a:spcBef>
                <a:spcPts val="0"/>
              </a:spcBef>
              <a:spcAft>
                <a:spcPts val="0"/>
              </a:spcAft>
              <a:buSzPts val="2600"/>
              <a:buNone/>
              <a:defRPr sz="2600"/>
            </a:lvl6pPr>
            <a:lvl7pPr lvl="6" rtl="0" algn="ctr">
              <a:lnSpc>
                <a:spcPct val="100000"/>
              </a:lnSpc>
              <a:spcBef>
                <a:spcPts val="0"/>
              </a:spcBef>
              <a:spcAft>
                <a:spcPts val="0"/>
              </a:spcAft>
              <a:buSzPts val="2600"/>
              <a:buNone/>
              <a:defRPr sz="2600"/>
            </a:lvl7pPr>
            <a:lvl8pPr lvl="7" rtl="0" algn="ctr">
              <a:lnSpc>
                <a:spcPct val="100000"/>
              </a:lnSpc>
              <a:spcBef>
                <a:spcPts val="0"/>
              </a:spcBef>
              <a:spcAft>
                <a:spcPts val="0"/>
              </a:spcAft>
              <a:buSzPts val="2600"/>
              <a:buNone/>
              <a:defRPr sz="2600"/>
            </a:lvl8pPr>
            <a:lvl9pPr lvl="8" rtl="0" algn="ctr">
              <a:lnSpc>
                <a:spcPct val="100000"/>
              </a:lnSpc>
              <a:spcBef>
                <a:spcPts val="0"/>
              </a:spcBef>
              <a:spcAft>
                <a:spcPts val="0"/>
              </a:spcAft>
              <a:buSzPts val="2600"/>
              <a:buNone/>
              <a:defRPr sz="2600"/>
            </a:lvl9pPr>
          </a:lstStyle>
          <a:p/>
        </p:txBody>
      </p:sp>
      <p:sp>
        <p:nvSpPr>
          <p:cNvPr id="12" name="Google Shape;12;p2"/>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62344" y="1536285"/>
            <a:ext cx="4437900" cy="2727300"/>
          </a:xfrm>
          <a:prstGeom prst="rect">
            <a:avLst/>
          </a:prstGeom>
        </p:spPr>
        <p:txBody>
          <a:bodyPr anchorCtr="0" anchor="b" bIns="84775" lIns="84775" spcFirstLastPara="1" rIns="84775" wrap="square" tIns="84775">
            <a:noAutofit/>
          </a:bodyPr>
          <a:lstStyle>
            <a:lvl1pPr lvl="0" rtl="0" algn="ctr">
              <a:spcBef>
                <a:spcPts val="0"/>
              </a:spcBef>
              <a:spcAft>
                <a:spcPts val="0"/>
              </a:spcAft>
              <a:buSzPts val="11100"/>
              <a:buNone/>
              <a:defRPr sz="11100"/>
            </a:lvl1pPr>
            <a:lvl2pPr lvl="1" rtl="0" algn="ctr">
              <a:spcBef>
                <a:spcPts val="0"/>
              </a:spcBef>
              <a:spcAft>
                <a:spcPts val="0"/>
              </a:spcAft>
              <a:buSzPts val="11100"/>
              <a:buNone/>
              <a:defRPr sz="11100"/>
            </a:lvl2pPr>
            <a:lvl3pPr lvl="2" rtl="0" algn="ctr">
              <a:spcBef>
                <a:spcPts val="0"/>
              </a:spcBef>
              <a:spcAft>
                <a:spcPts val="0"/>
              </a:spcAft>
              <a:buSzPts val="11100"/>
              <a:buNone/>
              <a:defRPr sz="11100"/>
            </a:lvl3pPr>
            <a:lvl4pPr lvl="3" rtl="0" algn="ctr">
              <a:spcBef>
                <a:spcPts val="0"/>
              </a:spcBef>
              <a:spcAft>
                <a:spcPts val="0"/>
              </a:spcAft>
              <a:buSzPts val="11100"/>
              <a:buNone/>
              <a:defRPr sz="11100"/>
            </a:lvl4pPr>
            <a:lvl5pPr lvl="4" rtl="0" algn="ctr">
              <a:spcBef>
                <a:spcPts val="0"/>
              </a:spcBef>
              <a:spcAft>
                <a:spcPts val="0"/>
              </a:spcAft>
              <a:buSzPts val="11100"/>
              <a:buNone/>
              <a:defRPr sz="11100"/>
            </a:lvl5pPr>
            <a:lvl6pPr lvl="5" rtl="0" algn="ctr">
              <a:spcBef>
                <a:spcPts val="0"/>
              </a:spcBef>
              <a:spcAft>
                <a:spcPts val="0"/>
              </a:spcAft>
              <a:buSzPts val="11100"/>
              <a:buNone/>
              <a:defRPr sz="11100"/>
            </a:lvl6pPr>
            <a:lvl7pPr lvl="6" rtl="0" algn="ctr">
              <a:spcBef>
                <a:spcPts val="0"/>
              </a:spcBef>
              <a:spcAft>
                <a:spcPts val="0"/>
              </a:spcAft>
              <a:buSzPts val="11100"/>
              <a:buNone/>
              <a:defRPr sz="11100"/>
            </a:lvl7pPr>
            <a:lvl8pPr lvl="7" rtl="0" algn="ctr">
              <a:spcBef>
                <a:spcPts val="0"/>
              </a:spcBef>
              <a:spcAft>
                <a:spcPts val="0"/>
              </a:spcAft>
              <a:buSzPts val="11100"/>
              <a:buNone/>
              <a:defRPr sz="11100"/>
            </a:lvl8pPr>
            <a:lvl9pPr lvl="8" rtl="0" algn="ctr">
              <a:spcBef>
                <a:spcPts val="0"/>
              </a:spcBef>
              <a:spcAft>
                <a:spcPts val="0"/>
              </a:spcAft>
              <a:buSzPts val="11100"/>
              <a:buNone/>
              <a:defRPr sz="11100"/>
            </a:lvl9pPr>
          </a:lstStyle>
          <a:p>
            <a:r>
              <a:t>xx%</a:t>
            </a:r>
          </a:p>
        </p:txBody>
      </p:sp>
      <p:sp>
        <p:nvSpPr>
          <p:cNvPr id="46" name="Google Shape;46;p11"/>
          <p:cNvSpPr txBox="1"/>
          <p:nvPr>
            <p:ph idx="1" type="body"/>
          </p:nvPr>
        </p:nvSpPr>
        <p:spPr>
          <a:xfrm>
            <a:off x="162344" y="4378090"/>
            <a:ext cx="4437900" cy="1806600"/>
          </a:xfrm>
          <a:prstGeom prst="rect">
            <a:avLst/>
          </a:prstGeom>
        </p:spPr>
        <p:txBody>
          <a:bodyPr anchorCtr="0" anchor="t" bIns="84775" lIns="84775" spcFirstLastPara="1" rIns="84775" wrap="square" tIns="84775">
            <a:noAutofit/>
          </a:bodyPr>
          <a:lstStyle>
            <a:lvl1pPr indent="-336550" lvl="0" marL="457200" rtl="0" algn="ctr">
              <a:spcBef>
                <a:spcPts val="0"/>
              </a:spcBef>
              <a:spcAft>
                <a:spcPts val="0"/>
              </a:spcAft>
              <a:buSzPts val="1700"/>
              <a:buChar char="●"/>
              <a:defRPr/>
            </a:lvl1pPr>
            <a:lvl2pPr indent="-311150" lvl="1" marL="914400" rtl="0" algn="ctr">
              <a:spcBef>
                <a:spcPts val="1500"/>
              </a:spcBef>
              <a:spcAft>
                <a:spcPts val="0"/>
              </a:spcAft>
              <a:buSzPts val="1300"/>
              <a:buChar char="○"/>
              <a:defRPr/>
            </a:lvl2pPr>
            <a:lvl3pPr indent="-311150" lvl="2" marL="1371600" rtl="0" algn="ctr">
              <a:spcBef>
                <a:spcPts val="1500"/>
              </a:spcBef>
              <a:spcAft>
                <a:spcPts val="0"/>
              </a:spcAft>
              <a:buSzPts val="1300"/>
              <a:buChar char="■"/>
              <a:defRPr/>
            </a:lvl3pPr>
            <a:lvl4pPr indent="-311150" lvl="3" marL="1828800" rtl="0" algn="ctr">
              <a:spcBef>
                <a:spcPts val="1500"/>
              </a:spcBef>
              <a:spcAft>
                <a:spcPts val="0"/>
              </a:spcAft>
              <a:buSzPts val="1300"/>
              <a:buChar char="●"/>
              <a:defRPr/>
            </a:lvl4pPr>
            <a:lvl5pPr indent="-311150" lvl="4" marL="2286000" rtl="0" algn="ctr">
              <a:spcBef>
                <a:spcPts val="1500"/>
              </a:spcBef>
              <a:spcAft>
                <a:spcPts val="0"/>
              </a:spcAft>
              <a:buSzPts val="1300"/>
              <a:buChar char="○"/>
              <a:defRPr/>
            </a:lvl5pPr>
            <a:lvl6pPr indent="-311150" lvl="5" marL="2743200" rtl="0" algn="ctr">
              <a:spcBef>
                <a:spcPts val="1500"/>
              </a:spcBef>
              <a:spcAft>
                <a:spcPts val="0"/>
              </a:spcAft>
              <a:buSzPts val="1300"/>
              <a:buChar char="■"/>
              <a:defRPr/>
            </a:lvl6pPr>
            <a:lvl7pPr indent="-311150" lvl="6" marL="3200400" rtl="0" algn="ctr">
              <a:spcBef>
                <a:spcPts val="1500"/>
              </a:spcBef>
              <a:spcAft>
                <a:spcPts val="0"/>
              </a:spcAft>
              <a:buSzPts val="1300"/>
              <a:buChar char="●"/>
              <a:defRPr/>
            </a:lvl7pPr>
            <a:lvl8pPr indent="-311150" lvl="7" marL="3657600" rtl="0" algn="ctr">
              <a:spcBef>
                <a:spcPts val="1500"/>
              </a:spcBef>
              <a:spcAft>
                <a:spcPts val="0"/>
              </a:spcAft>
              <a:buSzPts val="1300"/>
              <a:buChar char="○"/>
              <a:defRPr/>
            </a:lvl8pPr>
            <a:lvl9pPr indent="-311150" lvl="8" marL="4114800" rtl="0" algn="ctr">
              <a:spcBef>
                <a:spcPts val="1500"/>
              </a:spcBef>
              <a:spcAft>
                <a:spcPts val="1500"/>
              </a:spcAft>
              <a:buSzPts val="1300"/>
              <a:buChar char="■"/>
              <a:defRPr/>
            </a:lvl9pPr>
          </a:lstStyle>
          <a:p/>
        </p:txBody>
      </p:sp>
      <p:sp>
        <p:nvSpPr>
          <p:cNvPr id="47" name="Google Shape;47;p11"/>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62344" y="2987292"/>
            <a:ext cx="4437900" cy="1168800"/>
          </a:xfrm>
          <a:prstGeom prst="rect">
            <a:avLst/>
          </a:prstGeom>
        </p:spPr>
        <p:txBody>
          <a:bodyPr anchorCtr="0" anchor="ctr" bIns="84775" lIns="84775" spcFirstLastPara="1" rIns="84775" wrap="square" tIns="84775">
            <a:noAutofit/>
          </a:bodyPr>
          <a:lstStyle>
            <a:lvl1pPr lvl="0" rtl="0" algn="ctr">
              <a:spcBef>
                <a:spcPts val="0"/>
              </a:spcBef>
              <a:spcAft>
                <a:spcPts val="0"/>
              </a:spcAft>
              <a:buSzPts val="3300"/>
              <a:buNone/>
              <a:defRPr sz="3300"/>
            </a:lvl1pPr>
            <a:lvl2pPr lvl="1" rtl="0" algn="ctr">
              <a:spcBef>
                <a:spcPts val="0"/>
              </a:spcBef>
              <a:spcAft>
                <a:spcPts val="0"/>
              </a:spcAft>
              <a:buSzPts val="3300"/>
              <a:buNone/>
              <a:defRPr sz="3300"/>
            </a:lvl2pPr>
            <a:lvl3pPr lvl="2" rtl="0" algn="ctr">
              <a:spcBef>
                <a:spcPts val="0"/>
              </a:spcBef>
              <a:spcAft>
                <a:spcPts val="0"/>
              </a:spcAft>
              <a:buSzPts val="3300"/>
              <a:buNone/>
              <a:defRPr sz="3300"/>
            </a:lvl3pPr>
            <a:lvl4pPr lvl="3" rtl="0" algn="ctr">
              <a:spcBef>
                <a:spcPts val="0"/>
              </a:spcBef>
              <a:spcAft>
                <a:spcPts val="0"/>
              </a:spcAft>
              <a:buSzPts val="3300"/>
              <a:buNone/>
              <a:defRPr sz="3300"/>
            </a:lvl4pPr>
            <a:lvl5pPr lvl="4" rtl="0" algn="ctr">
              <a:spcBef>
                <a:spcPts val="0"/>
              </a:spcBef>
              <a:spcAft>
                <a:spcPts val="0"/>
              </a:spcAft>
              <a:buSzPts val="3300"/>
              <a:buNone/>
              <a:defRPr sz="3300"/>
            </a:lvl5pPr>
            <a:lvl6pPr lvl="5" rtl="0" algn="ctr">
              <a:spcBef>
                <a:spcPts val="0"/>
              </a:spcBef>
              <a:spcAft>
                <a:spcPts val="0"/>
              </a:spcAft>
              <a:buSzPts val="3300"/>
              <a:buNone/>
              <a:defRPr sz="3300"/>
            </a:lvl6pPr>
            <a:lvl7pPr lvl="6" rtl="0" algn="ctr">
              <a:spcBef>
                <a:spcPts val="0"/>
              </a:spcBef>
              <a:spcAft>
                <a:spcPts val="0"/>
              </a:spcAft>
              <a:buSzPts val="3300"/>
              <a:buNone/>
              <a:defRPr sz="3300"/>
            </a:lvl7pPr>
            <a:lvl8pPr lvl="7" rtl="0" algn="ctr">
              <a:spcBef>
                <a:spcPts val="0"/>
              </a:spcBef>
              <a:spcAft>
                <a:spcPts val="0"/>
              </a:spcAft>
              <a:buSzPts val="3300"/>
              <a:buNone/>
              <a:defRPr sz="3300"/>
            </a:lvl8pPr>
            <a:lvl9pPr lvl="8" rtl="0" algn="ctr">
              <a:spcBef>
                <a:spcPts val="0"/>
              </a:spcBef>
              <a:spcAft>
                <a:spcPts val="0"/>
              </a:spcAft>
              <a:buSzPts val="3300"/>
              <a:buNone/>
              <a:defRPr sz="3300"/>
            </a:lvl9pPr>
          </a:lstStyle>
          <a:p/>
        </p:txBody>
      </p:sp>
      <p:sp>
        <p:nvSpPr>
          <p:cNvPr id="15" name="Google Shape;15;p3"/>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62344" y="618090"/>
            <a:ext cx="4437900" cy="795300"/>
          </a:xfrm>
          <a:prstGeom prst="rect">
            <a:avLst/>
          </a:prstGeom>
        </p:spPr>
        <p:txBody>
          <a:bodyPr anchorCtr="0" anchor="t" bIns="84775" lIns="84775" spcFirstLastPara="1" rIns="84775" wrap="square" tIns="8477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18" name="Google Shape;18;p4"/>
          <p:cNvSpPr txBox="1"/>
          <p:nvPr>
            <p:ph idx="1" type="body"/>
          </p:nvPr>
        </p:nvSpPr>
        <p:spPr>
          <a:xfrm>
            <a:off x="162344" y="1600660"/>
            <a:ext cx="4437900" cy="4745100"/>
          </a:xfrm>
          <a:prstGeom prst="rect">
            <a:avLst/>
          </a:prstGeom>
        </p:spPr>
        <p:txBody>
          <a:bodyPr anchorCtr="0" anchor="t" bIns="84775" lIns="84775" spcFirstLastPara="1" rIns="84775" wrap="square" tIns="84775">
            <a:noAutofit/>
          </a:bodyPr>
          <a:lstStyle>
            <a:lvl1pPr indent="-336550" lvl="0" marL="457200" rtl="0">
              <a:spcBef>
                <a:spcPts val="0"/>
              </a:spcBef>
              <a:spcAft>
                <a:spcPts val="0"/>
              </a:spcAft>
              <a:buSzPts val="1700"/>
              <a:buChar char="●"/>
              <a:defRPr/>
            </a:lvl1pPr>
            <a:lvl2pPr indent="-311150" lvl="1" marL="914400" rtl="0">
              <a:spcBef>
                <a:spcPts val="1500"/>
              </a:spcBef>
              <a:spcAft>
                <a:spcPts val="0"/>
              </a:spcAft>
              <a:buSzPts val="1300"/>
              <a:buChar char="○"/>
              <a:defRPr/>
            </a:lvl2pPr>
            <a:lvl3pPr indent="-311150" lvl="2" marL="1371600" rtl="0">
              <a:spcBef>
                <a:spcPts val="1500"/>
              </a:spcBef>
              <a:spcAft>
                <a:spcPts val="0"/>
              </a:spcAft>
              <a:buSzPts val="1300"/>
              <a:buChar char="■"/>
              <a:defRPr/>
            </a:lvl3pPr>
            <a:lvl4pPr indent="-311150" lvl="3" marL="1828800" rtl="0">
              <a:spcBef>
                <a:spcPts val="1500"/>
              </a:spcBef>
              <a:spcAft>
                <a:spcPts val="0"/>
              </a:spcAft>
              <a:buSzPts val="1300"/>
              <a:buChar char="●"/>
              <a:defRPr/>
            </a:lvl4pPr>
            <a:lvl5pPr indent="-311150" lvl="4" marL="2286000" rtl="0">
              <a:spcBef>
                <a:spcPts val="1500"/>
              </a:spcBef>
              <a:spcAft>
                <a:spcPts val="0"/>
              </a:spcAft>
              <a:buSzPts val="1300"/>
              <a:buChar char="○"/>
              <a:defRPr/>
            </a:lvl5pPr>
            <a:lvl6pPr indent="-311150" lvl="5" marL="2743200" rtl="0">
              <a:spcBef>
                <a:spcPts val="1500"/>
              </a:spcBef>
              <a:spcAft>
                <a:spcPts val="0"/>
              </a:spcAft>
              <a:buSzPts val="1300"/>
              <a:buChar char="■"/>
              <a:defRPr/>
            </a:lvl6pPr>
            <a:lvl7pPr indent="-311150" lvl="6" marL="3200400" rtl="0">
              <a:spcBef>
                <a:spcPts val="1500"/>
              </a:spcBef>
              <a:spcAft>
                <a:spcPts val="0"/>
              </a:spcAft>
              <a:buSzPts val="1300"/>
              <a:buChar char="●"/>
              <a:defRPr/>
            </a:lvl7pPr>
            <a:lvl8pPr indent="-311150" lvl="7" marL="3657600" rtl="0">
              <a:spcBef>
                <a:spcPts val="1500"/>
              </a:spcBef>
              <a:spcAft>
                <a:spcPts val="0"/>
              </a:spcAft>
              <a:buSzPts val="1300"/>
              <a:buChar char="○"/>
              <a:defRPr/>
            </a:lvl8pPr>
            <a:lvl9pPr indent="-311150" lvl="8" marL="4114800" rtl="0">
              <a:spcBef>
                <a:spcPts val="1500"/>
              </a:spcBef>
              <a:spcAft>
                <a:spcPts val="1500"/>
              </a:spcAft>
              <a:buSzPts val="1300"/>
              <a:buChar char="■"/>
              <a:defRPr/>
            </a:lvl9pPr>
          </a:lstStyle>
          <a:p/>
        </p:txBody>
      </p:sp>
      <p:sp>
        <p:nvSpPr>
          <p:cNvPr id="19" name="Google Shape;19;p4"/>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62344" y="618090"/>
            <a:ext cx="4437900" cy="795300"/>
          </a:xfrm>
          <a:prstGeom prst="rect">
            <a:avLst/>
          </a:prstGeom>
        </p:spPr>
        <p:txBody>
          <a:bodyPr anchorCtr="0" anchor="t" bIns="84775" lIns="84775" spcFirstLastPara="1" rIns="84775" wrap="square" tIns="8477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22" name="Google Shape;22;p5"/>
          <p:cNvSpPr txBox="1"/>
          <p:nvPr>
            <p:ph idx="1" type="body"/>
          </p:nvPr>
        </p:nvSpPr>
        <p:spPr>
          <a:xfrm>
            <a:off x="162344" y="1600660"/>
            <a:ext cx="2083200" cy="4745100"/>
          </a:xfrm>
          <a:prstGeom prst="rect">
            <a:avLst/>
          </a:prstGeom>
        </p:spPr>
        <p:txBody>
          <a:bodyPr anchorCtr="0" anchor="t" bIns="84775" lIns="84775" spcFirstLastPara="1" rIns="84775" wrap="square" tIns="84775">
            <a:noAutofit/>
          </a:bodyPr>
          <a:lstStyle>
            <a:lvl1pPr indent="-311150" lvl="0" marL="457200" rtl="0">
              <a:spcBef>
                <a:spcPts val="0"/>
              </a:spcBef>
              <a:spcAft>
                <a:spcPts val="0"/>
              </a:spcAft>
              <a:buSzPts val="1300"/>
              <a:buChar char="●"/>
              <a:defRPr sz="1300"/>
            </a:lvl1pPr>
            <a:lvl2pPr indent="-298450" lvl="1" marL="914400" rtl="0">
              <a:spcBef>
                <a:spcPts val="1500"/>
              </a:spcBef>
              <a:spcAft>
                <a:spcPts val="0"/>
              </a:spcAft>
              <a:buSzPts val="1100"/>
              <a:buChar char="○"/>
              <a:defRPr sz="1100"/>
            </a:lvl2pPr>
            <a:lvl3pPr indent="-298450" lvl="2" marL="1371600" rtl="0">
              <a:spcBef>
                <a:spcPts val="1500"/>
              </a:spcBef>
              <a:spcAft>
                <a:spcPts val="0"/>
              </a:spcAft>
              <a:buSzPts val="1100"/>
              <a:buChar char="■"/>
              <a:defRPr sz="1100"/>
            </a:lvl3pPr>
            <a:lvl4pPr indent="-298450" lvl="3" marL="1828800" rtl="0">
              <a:spcBef>
                <a:spcPts val="1500"/>
              </a:spcBef>
              <a:spcAft>
                <a:spcPts val="0"/>
              </a:spcAft>
              <a:buSzPts val="1100"/>
              <a:buChar char="●"/>
              <a:defRPr sz="1100"/>
            </a:lvl4pPr>
            <a:lvl5pPr indent="-298450" lvl="4" marL="2286000" rtl="0">
              <a:spcBef>
                <a:spcPts val="1500"/>
              </a:spcBef>
              <a:spcAft>
                <a:spcPts val="0"/>
              </a:spcAft>
              <a:buSzPts val="1100"/>
              <a:buChar char="○"/>
              <a:defRPr sz="1100"/>
            </a:lvl5pPr>
            <a:lvl6pPr indent="-298450" lvl="5" marL="2743200" rtl="0">
              <a:spcBef>
                <a:spcPts val="1500"/>
              </a:spcBef>
              <a:spcAft>
                <a:spcPts val="0"/>
              </a:spcAft>
              <a:buSzPts val="1100"/>
              <a:buChar char="■"/>
              <a:defRPr sz="1100"/>
            </a:lvl6pPr>
            <a:lvl7pPr indent="-298450" lvl="6" marL="3200400" rtl="0">
              <a:spcBef>
                <a:spcPts val="1500"/>
              </a:spcBef>
              <a:spcAft>
                <a:spcPts val="0"/>
              </a:spcAft>
              <a:buSzPts val="1100"/>
              <a:buChar char="●"/>
              <a:defRPr sz="1100"/>
            </a:lvl7pPr>
            <a:lvl8pPr indent="-298450" lvl="7" marL="3657600" rtl="0">
              <a:spcBef>
                <a:spcPts val="1500"/>
              </a:spcBef>
              <a:spcAft>
                <a:spcPts val="0"/>
              </a:spcAft>
              <a:buSzPts val="1100"/>
              <a:buChar char="○"/>
              <a:defRPr sz="1100"/>
            </a:lvl8pPr>
            <a:lvl9pPr indent="-298450" lvl="8" marL="4114800" rtl="0">
              <a:spcBef>
                <a:spcPts val="1500"/>
              </a:spcBef>
              <a:spcAft>
                <a:spcPts val="1500"/>
              </a:spcAft>
              <a:buSzPts val="1100"/>
              <a:buChar char="■"/>
              <a:defRPr sz="1100"/>
            </a:lvl9pPr>
          </a:lstStyle>
          <a:p/>
        </p:txBody>
      </p:sp>
      <p:sp>
        <p:nvSpPr>
          <p:cNvPr id="23" name="Google Shape;23;p5"/>
          <p:cNvSpPr txBox="1"/>
          <p:nvPr>
            <p:ph idx="2" type="body"/>
          </p:nvPr>
        </p:nvSpPr>
        <p:spPr>
          <a:xfrm>
            <a:off x="2516875" y="1600660"/>
            <a:ext cx="2083200" cy="4745100"/>
          </a:xfrm>
          <a:prstGeom prst="rect">
            <a:avLst/>
          </a:prstGeom>
        </p:spPr>
        <p:txBody>
          <a:bodyPr anchorCtr="0" anchor="t" bIns="84775" lIns="84775" spcFirstLastPara="1" rIns="84775" wrap="square" tIns="84775">
            <a:noAutofit/>
          </a:bodyPr>
          <a:lstStyle>
            <a:lvl1pPr indent="-311150" lvl="0" marL="457200" rtl="0">
              <a:spcBef>
                <a:spcPts val="0"/>
              </a:spcBef>
              <a:spcAft>
                <a:spcPts val="0"/>
              </a:spcAft>
              <a:buSzPts val="1300"/>
              <a:buChar char="●"/>
              <a:defRPr sz="1300"/>
            </a:lvl1pPr>
            <a:lvl2pPr indent="-298450" lvl="1" marL="914400" rtl="0">
              <a:spcBef>
                <a:spcPts val="1500"/>
              </a:spcBef>
              <a:spcAft>
                <a:spcPts val="0"/>
              </a:spcAft>
              <a:buSzPts val="1100"/>
              <a:buChar char="○"/>
              <a:defRPr sz="1100"/>
            </a:lvl2pPr>
            <a:lvl3pPr indent="-298450" lvl="2" marL="1371600" rtl="0">
              <a:spcBef>
                <a:spcPts val="1500"/>
              </a:spcBef>
              <a:spcAft>
                <a:spcPts val="0"/>
              </a:spcAft>
              <a:buSzPts val="1100"/>
              <a:buChar char="■"/>
              <a:defRPr sz="1100"/>
            </a:lvl3pPr>
            <a:lvl4pPr indent="-298450" lvl="3" marL="1828800" rtl="0">
              <a:spcBef>
                <a:spcPts val="1500"/>
              </a:spcBef>
              <a:spcAft>
                <a:spcPts val="0"/>
              </a:spcAft>
              <a:buSzPts val="1100"/>
              <a:buChar char="●"/>
              <a:defRPr sz="1100"/>
            </a:lvl4pPr>
            <a:lvl5pPr indent="-298450" lvl="4" marL="2286000" rtl="0">
              <a:spcBef>
                <a:spcPts val="1500"/>
              </a:spcBef>
              <a:spcAft>
                <a:spcPts val="0"/>
              </a:spcAft>
              <a:buSzPts val="1100"/>
              <a:buChar char="○"/>
              <a:defRPr sz="1100"/>
            </a:lvl5pPr>
            <a:lvl6pPr indent="-298450" lvl="5" marL="2743200" rtl="0">
              <a:spcBef>
                <a:spcPts val="1500"/>
              </a:spcBef>
              <a:spcAft>
                <a:spcPts val="0"/>
              </a:spcAft>
              <a:buSzPts val="1100"/>
              <a:buChar char="■"/>
              <a:defRPr sz="1100"/>
            </a:lvl6pPr>
            <a:lvl7pPr indent="-298450" lvl="6" marL="3200400" rtl="0">
              <a:spcBef>
                <a:spcPts val="1500"/>
              </a:spcBef>
              <a:spcAft>
                <a:spcPts val="0"/>
              </a:spcAft>
              <a:buSzPts val="1100"/>
              <a:buChar char="●"/>
              <a:defRPr sz="1100"/>
            </a:lvl7pPr>
            <a:lvl8pPr indent="-298450" lvl="7" marL="3657600" rtl="0">
              <a:spcBef>
                <a:spcPts val="1500"/>
              </a:spcBef>
              <a:spcAft>
                <a:spcPts val="0"/>
              </a:spcAft>
              <a:buSzPts val="1100"/>
              <a:buChar char="○"/>
              <a:defRPr sz="1100"/>
            </a:lvl8pPr>
            <a:lvl9pPr indent="-298450" lvl="8" marL="4114800" rtl="0">
              <a:spcBef>
                <a:spcPts val="1500"/>
              </a:spcBef>
              <a:spcAft>
                <a:spcPts val="1500"/>
              </a:spcAft>
              <a:buSzPts val="1100"/>
              <a:buChar char="■"/>
              <a:defRPr sz="1100"/>
            </a:lvl9pPr>
          </a:lstStyle>
          <a:p/>
        </p:txBody>
      </p:sp>
      <p:sp>
        <p:nvSpPr>
          <p:cNvPr id="24" name="Google Shape;24;p5"/>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62344" y="618090"/>
            <a:ext cx="4437900" cy="795300"/>
          </a:xfrm>
          <a:prstGeom prst="rect">
            <a:avLst/>
          </a:prstGeom>
        </p:spPr>
        <p:txBody>
          <a:bodyPr anchorCtr="0" anchor="t" bIns="84775" lIns="84775" spcFirstLastPara="1" rIns="84775" wrap="square" tIns="8477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27" name="Google Shape;27;p6"/>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62344" y="771667"/>
            <a:ext cx="1462500" cy="1049700"/>
          </a:xfrm>
          <a:prstGeom prst="rect">
            <a:avLst/>
          </a:prstGeom>
        </p:spPr>
        <p:txBody>
          <a:bodyPr anchorCtr="0" anchor="b" bIns="84775" lIns="84775" spcFirstLastPara="1" rIns="84775" wrap="square" tIns="84775">
            <a:noAutofit/>
          </a:bodyPr>
          <a:lstStyle>
            <a:lvl1pPr lvl="0" rtl="0">
              <a:spcBef>
                <a:spcPts val="0"/>
              </a:spcBef>
              <a:spcAft>
                <a:spcPts val="0"/>
              </a:spcAft>
              <a:buSzPts val="2200"/>
              <a:buNone/>
              <a:defRPr sz="22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p:txBody>
      </p:sp>
      <p:sp>
        <p:nvSpPr>
          <p:cNvPr id="30" name="Google Shape;30;p7"/>
          <p:cNvSpPr txBox="1"/>
          <p:nvPr>
            <p:ph idx="1" type="body"/>
          </p:nvPr>
        </p:nvSpPr>
        <p:spPr>
          <a:xfrm>
            <a:off x="162344" y="1930000"/>
            <a:ext cx="1462500" cy="4415700"/>
          </a:xfrm>
          <a:prstGeom prst="rect">
            <a:avLst/>
          </a:prstGeom>
        </p:spPr>
        <p:txBody>
          <a:bodyPr anchorCtr="0" anchor="t" bIns="84775" lIns="84775" spcFirstLastPara="1" rIns="84775" wrap="square" tIns="84775">
            <a:noAutofit/>
          </a:bodyPr>
          <a:lstStyle>
            <a:lvl1pPr indent="-298450" lvl="0" marL="457200" rtl="0">
              <a:spcBef>
                <a:spcPts val="0"/>
              </a:spcBef>
              <a:spcAft>
                <a:spcPts val="0"/>
              </a:spcAft>
              <a:buSzPts val="1100"/>
              <a:buChar char="●"/>
              <a:defRPr sz="1100"/>
            </a:lvl1pPr>
            <a:lvl2pPr indent="-298450" lvl="1" marL="914400" rtl="0">
              <a:spcBef>
                <a:spcPts val="1500"/>
              </a:spcBef>
              <a:spcAft>
                <a:spcPts val="0"/>
              </a:spcAft>
              <a:buSzPts val="1100"/>
              <a:buChar char="○"/>
              <a:defRPr sz="1100"/>
            </a:lvl2pPr>
            <a:lvl3pPr indent="-298450" lvl="2" marL="1371600" rtl="0">
              <a:spcBef>
                <a:spcPts val="1500"/>
              </a:spcBef>
              <a:spcAft>
                <a:spcPts val="0"/>
              </a:spcAft>
              <a:buSzPts val="1100"/>
              <a:buChar char="■"/>
              <a:defRPr sz="1100"/>
            </a:lvl3pPr>
            <a:lvl4pPr indent="-298450" lvl="3" marL="1828800" rtl="0">
              <a:spcBef>
                <a:spcPts val="1500"/>
              </a:spcBef>
              <a:spcAft>
                <a:spcPts val="0"/>
              </a:spcAft>
              <a:buSzPts val="1100"/>
              <a:buChar char="●"/>
              <a:defRPr sz="1100"/>
            </a:lvl4pPr>
            <a:lvl5pPr indent="-298450" lvl="4" marL="2286000" rtl="0">
              <a:spcBef>
                <a:spcPts val="1500"/>
              </a:spcBef>
              <a:spcAft>
                <a:spcPts val="0"/>
              </a:spcAft>
              <a:buSzPts val="1100"/>
              <a:buChar char="○"/>
              <a:defRPr sz="1100"/>
            </a:lvl5pPr>
            <a:lvl6pPr indent="-298450" lvl="5" marL="2743200" rtl="0">
              <a:spcBef>
                <a:spcPts val="1500"/>
              </a:spcBef>
              <a:spcAft>
                <a:spcPts val="0"/>
              </a:spcAft>
              <a:buSzPts val="1100"/>
              <a:buChar char="■"/>
              <a:defRPr sz="1100"/>
            </a:lvl6pPr>
            <a:lvl7pPr indent="-298450" lvl="6" marL="3200400" rtl="0">
              <a:spcBef>
                <a:spcPts val="1500"/>
              </a:spcBef>
              <a:spcAft>
                <a:spcPts val="0"/>
              </a:spcAft>
              <a:buSzPts val="1100"/>
              <a:buChar char="●"/>
              <a:defRPr sz="1100"/>
            </a:lvl7pPr>
            <a:lvl8pPr indent="-298450" lvl="7" marL="3657600" rtl="0">
              <a:spcBef>
                <a:spcPts val="1500"/>
              </a:spcBef>
              <a:spcAft>
                <a:spcPts val="0"/>
              </a:spcAft>
              <a:buSzPts val="1100"/>
              <a:buChar char="○"/>
              <a:defRPr sz="1100"/>
            </a:lvl8pPr>
            <a:lvl9pPr indent="-298450" lvl="8" marL="4114800" rtl="0">
              <a:spcBef>
                <a:spcPts val="1500"/>
              </a:spcBef>
              <a:spcAft>
                <a:spcPts val="1500"/>
              </a:spcAft>
              <a:buSzPts val="1100"/>
              <a:buChar char="■"/>
              <a:defRPr sz="1100"/>
            </a:lvl9pPr>
          </a:lstStyle>
          <a:p/>
        </p:txBody>
      </p:sp>
      <p:sp>
        <p:nvSpPr>
          <p:cNvPr id="31" name="Google Shape;31;p7"/>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55339" y="625208"/>
            <a:ext cx="3316800" cy="5681700"/>
          </a:xfrm>
          <a:prstGeom prst="rect">
            <a:avLst/>
          </a:prstGeom>
        </p:spPr>
        <p:txBody>
          <a:bodyPr anchorCtr="0" anchor="ctr" bIns="84775" lIns="84775" spcFirstLastPara="1" rIns="84775" wrap="square" tIns="84775">
            <a:noAutofit/>
          </a:bodyPr>
          <a:lstStyle>
            <a:lvl1pPr lvl="0" rtl="0">
              <a:spcBef>
                <a:spcPts val="0"/>
              </a:spcBef>
              <a:spcAft>
                <a:spcPts val="0"/>
              </a:spcAft>
              <a:buSzPts val="4500"/>
              <a:buNone/>
              <a:defRPr sz="4500"/>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p:txBody>
      </p:sp>
      <p:sp>
        <p:nvSpPr>
          <p:cNvPr id="34" name="Google Shape;34;p8"/>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381250" y="-174"/>
            <a:ext cx="2381400" cy="7143900"/>
          </a:xfrm>
          <a:prstGeom prst="rect">
            <a:avLst/>
          </a:prstGeom>
          <a:solidFill>
            <a:schemeClr val="lt2"/>
          </a:solidFill>
          <a:ln>
            <a:noFill/>
          </a:ln>
        </p:spPr>
        <p:txBody>
          <a:bodyPr anchorCtr="0" anchor="ctr" bIns="84775" lIns="84775" spcFirstLastPara="1" rIns="84775" wrap="square" tIns="847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38281" y="1712743"/>
            <a:ext cx="2106900" cy="2058900"/>
          </a:xfrm>
          <a:prstGeom prst="rect">
            <a:avLst/>
          </a:prstGeom>
        </p:spPr>
        <p:txBody>
          <a:bodyPr anchorCtr="0" anchor="b" bIns="84775" lIns="84775" spcFirstLastPara="1" rIns="84775" wrap="square" tIns="84775">
            <a:noAutofit/>
          </a:bodyPr>
          <a:lstStyle>
            <a:lvl1pPr lvl="0" rtl="0" algn="ctr">
              <a:spcBef>
                <a:spcPts val="0"/>
              </a:spcBef>
              <a:spcAft>
                <a:spcPts val="0"/>
              </a:spcAft>
              <a:buSzPts val="3900"/>
              <a:buNone/>
              <a:defRPr sz="39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38" name="Google Shape;38;p9"/>
          <p:cNvSpPr txBox="1"/>
          <p:nvPr>
            <p:ph idx="1" type="subTitle"/>
          </p:nvPr>
        </p:nvSpPr>
        <p:spPr>
          <a:xfrm>
            <a:off x="138281" y="3893160"/>
            <a:ext cx="2106900" cy="1715700"/>
          </a:xfrm>
          <a:prstGeom prst="rect">
            <a:avLst/>
          </a:prstGeom>
        </p:spPr>
        <p:txBody>
          <a:bodyPr anchorCtr="0" anchor="t" bIns="84775" lIns="84775" spcFirstLastPara="1" rIns="84775" wrap="square" tIns="84775">
            <a:noAutofit/>
          </a:bodyPr>
          <a:lstStyle>
            <a:lvl1pPr lvl="0" rtl="0" algn="ctr">
              <a:lnSpc>
                <a:spcPct val="100000"/>
              </a:lnSpc>
              <a:spcBef>
                <a:spcPts val="0"/>
              </a:spcBef>
              <a:spcAft>
                <a:spcPts val="0"/>
              </a:spcAft>
              <a:buSzPts val="1900"/>
              <a:buNone/>
              <a:defRPr sz="1900"/>
            </a:lvl1pPr>
            <a:lvl2pPr lvl="1" rtl="0" algn="ctr">
              <a:lnSpc>
                <a:spcPct val="100000"/>
              </a:lnSpc>
              <a:spcBef>
                <a:spcPts val="0"/>
              </a:spcBef>
              <a:spcAft>
                <a:spcPts val="0"/>
              </a:spcAft>
              <a:buSzPts val="1900"/>
              <a:buNone/>
              <a:defRPr sz="1900"/>
            </a:lvl2pPr>
            <a:lvl3pPr lvl="2" rtl="0" algn="ctr">
              <a:lnSpc>
                <a:spcPct val="100000"/>
              </a:lnSpc>
              <a:spcBef>
                <a:spcPts val="0"/>
              </a:spcBef>
              <a:spcAft>
                <a:spcPts val="0"/>
              </a:spcAft>
              <a:buSzPts val="1900"/>
              <a:buNone/>
              <a:defRPr sz="1900"/>
            </a:lvl3pPr>
            <a:lvl4pPr lvl="3" rtl="0" algn="ctr">
              <a:lnSpc>
                <a:spcPct val="100000"/>
              </a:lnSpc>
              <a:spcBef>
                <a:spcPts val="0"/>
              </a:spcBef>
              <a:spcAft>
                <a:spcPts val="0"/>
              </a:spcAft>
              <a:buSzPts val="1900"/>
              <a:buNone/>
              <a:defRPr sz="1900"/>
            </a:lvl4pPr>
            <a:lvl5pPr lvl="4" rtl="0" algn="ctr">
              <a:lnSpc>
                <a:spcPct val="100000"/>
              </a:lnSpc>
              <a:spcBef>
                <a:spcPts val="0"/>
              </a:spcBef>
              <a:spcAft>
                <a:spcPts val="0"/>
              </a:spcAft>
              <a:buSzPts val="1900"/>
              <a:buNone/>
              <a:defRPr sz="1900"/>
            </a:lvl5pPr>
            <a:lvl6pPr lvl="5" rtl="0" algn="ctr">
              <a:lnSpc>
                <a:spcPct val="100000"/>
              </a:lnSpc>
              <a:spcBef>
                <a:spcPts val="0"/>
              </a:spcBef>
              <a:spcAft>
                <a:spcPts val="0"/>
              </a:spcAft>
              <a:buSzPts val="1900"/>
              <a:buNone/>
              <a:defRPr sz="1900"/>
            </a:lvl6pPr>
            <a:lvl7pPr lvl="6" rtl="0" algn="ctr">
              <a:lnSpc>
                <a:spcPct val="100000"/>
              </a:lnSpc>
              <a:spcBef>
                <a:spcPts val="0"/>
              </a:spcBef>
              <a:spcAft>
                <a:spcPts val="0"/>
              </a:spcAft>
              <a:buSzPts val="1900"/>
              <a:buNone/>
              <a:defRPr sz="1900"/>
            </a:lvl7pPr>
            <a:lvl8pPr lvl="7" rtl="0" algn="ctr">
              <a:lnSpc>
                <a:spcPct val="100000"/>
              </a:lnSpc>
              <a:spcBef>
                <a:spcPts val="0"/>
              </a:spcBef>
              <a:spcAft>
                <a:spcPts val="0"/>
              </a:spcAft>
              <a:buSzPts val="1900"/>
              <a:buNone/>
              <a:defRPr sz="1900"/>
            </a:lvl8pPr>
            <a:lvl9pPr lvl="8" rtl="0" algn="ctr">
              <a:lnSpc>
                <a:spcPct val="100000"/>
              </a:lnSpc>
              <a:spcBef>
                <a:spcPts val="0"/>
              </a:spcBef>
              <a:spcAft>
                <a:spcPts val="0"/>
              </a:spcAft>
              <a:buSzPts val="1900"/>
              <a:buNone/>
              <a:defRPr sz="1900"/>
            </a:lvl9pPr>
          </a:lstStyle>
          <a:p/>
        </p:txBody>
      </p:sp>
      <p:sp>
        <p:nvSpPr>
          <p:cNvPr id="39" name="Google Shape;39;p9"/>
          <p:cNvSpPr txBox="1"/>
          <p:nvPr>
            <p:ph idx="2" type="body"/>
          </p:nvPr>
        </p:nvSpPr>
        <p:spPr>
          <a:xfrm>
            <a:off x="2572656" y="1005660"/>
            <a:ext cx="1998300" cy="5132100"/>
          </a:xfrm>
          <a:prstGeom prst="rect">
            <a:avLst/>
          </a:prstGeom>
        </p:spPr>
        <p:txBody>
          <a:bodyPr anchorCtr="0" anchor="ctr" bIns="84775" lIns="84775" spcFirstLastPara="1" rIns="84775" wrap="square" tIns="84775">
            <a:noAutofit/>
          </a:bodyPr>
          <a:lstStyle>
            <a:lvl1pPr indent="-336550" lvl="0" marL="457200" rtl="0">
              <a:spcBef>
                <a:spcPts val="0"/>
              </a:spcBef>
              <a:spcAft>
                <a:spcPts val="0"/>
              </a:spcAft>
              <a:buSzPts val="1700"/>
              <a:buChar char="●"/>
              <a:defRPr/>
            </a:lvl1pPr>
            <a:lvl2pPr indent="-311150" lvl="1" marL="914400" rtl="0">
              <a:spcBef>
                <a:spcPts val="1500"/>
              </a:spcBef>
              <a:spcAft>
                <a:spcPts val="0"/>
              </a:spcAft>
              <a:buSzPts val="1300"/>
              <a:buChar char="○"/>
              <a:defRPr/>
            </a:lvl2pPr>
            <a:lvl3pPr indent="-311150" lvl="2" marL="1371600" rtl="0">
              <a:spcBef>
                <a:spcPts val="1500"/>
              </a:spcBef>
              <a:spcAft>
                <a:spcPts val="0"/>
              </a:spcAft>
              <a:buSzPts val="1300"/>
              <a:buChar char="■"/>
              <a:defRPr/>
            </a:lvl3pPr>
            <a:lvl4pPr indent="-311150" lvl="3" marL="1828800" rtl="0">
              <a:spcBef>
                <a:spcPts val="1500"/>
              </a:spcBef>
              <a:spcAft>
                <a:spcPts val="0"/>
              </a:spcAft>
              <a:buSzPts val="1300"/>
              <a:buChar char="●"/>
              <a:defRPr/>
            </a:lvl4pPr>
            <a:lvl5pPr indent="-311150" lvl="4" marL="2286000" rtl="0">
              <a:spcBef>
                <a:spcPts val="1500"/>
              </a:spcBef>
              <a:spcAft>
                <a:spcPts val="0"/>
              </a:spcAft>
              <a:buSzPts val="1300"/>
              <a:buChar char="○"/>
              <a:defRPr/>
            </a:lvl5pPr>
            <a:lvl6pPr indent="-311150" lvl="5" marL="2743200" rtl="0">
              <a:spcBef>
                <a:spcPts val="1500"/>
              </a:spcBef>
              <a:spcAft>
                <a:spcPts val="0"/>
              </a:spcAft>
              <a:buSzPts val="1300"/>
              <a:buChar char="■"/>
              <a:defRPr/>
            </a:lvl6pPr>
            <a:lvl7pPr indent="-311150" lvl="6" marL="3200400" rtl="0">
              <a:spcBef>
                <a:spcPts val="1500"/>
              </a:spcBef>
              <a:spcAft>
                <a:spcPts val="0"/>
              </a:spcAft>
              <a:buSzPts val="1300"/>
              <a:buChar char="●"/>
              <a:defRPr/>
            </a:lvl7pPr>
            <a:lvl8pPr indent="-311150" lvl="7" marL="3657600" rtl="0">
              <a:spcBef>
                <a:spcPts val="1500"/>
              </a:spcBef>
              <a:spcAft>
                <a:spcPts val="0"/>
              </a:spcAft>
              <a:buSzPts val="1300"/>
              <a:buChar char="○"/>
              <a:defRPr/>
            </a:lvl8pPr>
            <a:lvl9pPr indent="-311150" lvl="8" marL="4114800" rtl="0">
              <a:spcBef>
                <a:spcPts val="1500"/>
              </a:spcBef>
              <a:spcAft>
                <a:spcPts val="1500"/>
              </a:spcAft>
              <a:buSzPts val="1300"/>
              <a:buChar char="■"/>
              <a:defRPr/>
            </a:lvl9pPr>
          </a:lstStyle>
          <a:p/>
        </p:txBody>
      </p:sp>
      <p:sp>
        <p:nvSpPr>
          <p:cNvPr id="40" name="Google Shape;40;p9"/>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62344" y="5875799"/>
            <a:ext cx="3124500" cy="840300"/>
          </a:xfrm>
          <a:prstGeom prst="rect">
            <a:avLst/>
          </a:prstGeom>
        </p:spPr>
        <p:txBody>
          <a:bodyPr anchorCtr="0" anchor="ctr" bIns="84775" lIns="84775" spcFirstLastPara="1" rIns="84775" wrap="square" tIns="84775">
            <a:noAutofit/>
          </a:bodyPr>
          <a:lstStyle>
            <a:lvl1pPr indent="-228600" lvl="0" marL="457200" rtl="0">
              <a:lnSpc>
                <a:spcPct val="100000"/>
              </a:lnSpc>
              <a:spcBef>
                <a:spcPts val="0"/>
              </a:spcBef>
              <a:spcAft>
                <a:spcPts val="0"/>
              </a:spcAft>
              <a:buSzPts val="1700"/>
              <a:buNone/>
              <a:defRPr/>
            </a:lvl1pPr>
          </a:lstStyle>
          <a:p/>
        </p:txBody>
      </p:sp>
      <p:sp>
        <p:nvSpPr>
          <p:cNvPr id="43" name="Google Shape;43;p10"/>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2344" y="618090"/>
            <a:ext cx="4437900" cy="795300"/>
          </a:xfrm>
          <a:prstGeom prst="rect">
            <a:avLst/>
          </a:prstGeom>
          <a:noFill/>
          <a:ln>
            <a:noFill/>
          </a:ln>
        </p:spPr>
        <p:txBody>
          <a:bodyPr anchorCtr="0" anchor="t" bIns="84775" lIns="84775" spcFirstLastPara="1" rIns="84775" wrap="square" tIns="84775">
            <a:noAutofit/>
          </a:bodyPr>
          <a:lstStyle>
            <a:lvl1pPr lvl="0" rtl="0">
              <a:spcBef>
                <a:spcPts val="0"/>
              </a:spcBef>
              <a:spcAft>
                <a:spcPts val="0"/>
              </a:spcAft>
              <a:buClr>
                <a:schemeClr val="dk1"/>
              </a:buClr>
              <a:buSzPts val="2600"/>
              <a:buNone/>
              <a:defRPr sz="2600">
                <a:solidFill>
                  <a:schemeClr val="dk1"/>
                </a:solidFill>
              </a:defRPr>
            </a:lvl1pPr>
            <a:lvl2pPr lvl="1" rtl="0">
              <a:spcBef>
                <a:spcPts val="0"/>
              </a:spcBef>
              <a:spcAft>
                <a:spcPts val="0"/>
              </a:spcAft>
              <a:buClr>
                <a:schemeClr val="dk1"/>
              </a:buClr>
              <a:buSzPts val="2600"/>
              <a:buNone/>
              <a:defRPr sz="2600">
                <a:solidFill>
                  <a:schemeClr val="dk1"/>
                </a:solidFill>
              </a:defRPr>
            </a:lvl2pPr>
            <a:lvl3pPr lvl="2" rtl="0">
              <a:spcBef>
                <a:spcPts val="0"/>
              </a:spcBef>
              <a:spcAft>
                <a:spcPts val="0"/>
              </a:spcAft>
              <a:buClr>
                <a:schemeClr val="dk1"/>
              </a:buClr>
              <a:buSzPts val="2600"/>
              <a:buNone/>
              <a:defRPr sz="2600">
                <a:solidFill>
                  <a:schemeClr val="dk1"/>
                </a:solidFill>
              </a:defRPr>
            </a:lvl3pPr>
            <a:lvl4pPr lvl="3" rtl="0">
              <a:spcBef>
                <a:spcPts val="0"/>
              </a:spcBef>
              <a:spcAft>
                <a:spcPts val="0"/>
              </a:spcAft>
              <a:buClr>
                <a:schemeClr val="dk1"/>
              </a:buClr>
              <a:buSzPts val="2600"/>
              <a:buNone/>
              <a:defRPr sz="2600">
                <a:solidFill>
                  <a:schemeClr val="dk1"/>
                </a:solidFill>
              </a:defRPr>
            </a:lvl4pPr>
            <a:lvl5pPr lvl="4" rtl="0">
              <a:spcBef>
                <a:spcPts val="0"/>
              </a:spcBef>
              <a:spcAft>
                <a:spcPts val="0"/>
              </a:spcAft>
              <a:buClr>
                <a:schemeClr val="dk1"/>
              </a:buClr>
              <a:buSzPts val="2600"/>
              <a:buNone/>
              <a:defRPr sz="2600">
                <a:solidFill>
                  <a:schemeClr val="dk1"/>
                </a:solidFill>
              </a:defRPr>
            </a:lvl5pPr>
            <a:lvl6pPr lvl="5" rtl="0">
              <a:spcBef>
                <a:spcPts val="0"/>
              </a:spcBef>
              <a:spcAft>
                <a:spcPts val="0"/>
              </a:spcAft>
              <a:buClr>
                <a:schemeClr val="dk1"/>
              </a:buClr>
              <a:buSzPts val="2600"/>
              <a:buNone/>
              <a:defRPr sz="2600">
                <a:solidFill>
                  <a:schemeClr val="dk1"/>
                </a:solidFill>
              </a:defRPr>
            </a:lvl6pPr>
            <a:lvl7pPr lvl="6" rtl="0">
              <a:spcBef>
                <a:spcPts val="0"/>
              </a:spcBef>
              <a:spcAft>
                <a:spcPts val="0"/>
              </a:spcAft>
              <a:buClr>
                <a:schemeClr val="dk1"/>
              </a:buClr>
              <a:buSzPts val="2600"/>
              <a:buNone/>
              <a:defRPr sz="2600">
                <a:solidFill>
                  <a:schemeClr val="dk1"/>
                </a:solidFill>
              </a:defRPr>
            </a:lvl7pPr>
            <a:lvl8pPr lvl="7" rtl="0">
              <a:spcBef>
                <a:spcPts val="0"/>
              </a:spcBef>
              <a:spcAft>
                <a:spcPts val="0"/>
              </a:spcAft>
              <a:buClr>
                <a:schemeClr val="dk1"/>
              </a:buClr>
              <a:buSzPts val="2600"/>
              <a:buNone/>
              <a:defRPr sz="2600">
                <a:solidFill>
                  <a:schemeClr val="dk1"/>
                </a:solidFill>
              </a:defRPr>
            </a:lvl8pPr>
            <a:lvl9pPr lvl="8" rtl="0">
              <a:spcBef>
                <a:spcPts val="0"/>
              </a:spcBef>
              <a:spcAft>
                <a:spcPts val="0"/>
              </a:spcAft>
              <a:buClr>
                <a:schemeClr val="dk1"/>
              </a:buClr>
              <a:buSzPts val="2600"/>
              <a:buNone/>
              <a:defRPr sz="2600">
                <a:solidFill>
                  <a:schemeClr val="dk1"/>
                </a:solidFill>
              </a:defRPr>
            </a:lvl9pPr>
          </a:lstStyle>
          <a:p/>
        </p:txBody>
      </p:sp>
      <p:sp>
        <p:nvSpPr>
          <p:cNvPr id="7" name="Google Shape;7;p1"/>
          <p:cNvSpPr txBox="1"/>
          <p:nvPr>
            <p:ph idx="1" type="body"/>
          </p:nvPr>
        </p:nvSpPr>
        <p:spPr>
          <a:xfrm>
            <a:off x="162344" y="1600660"/>
            <a:ext cx="4437900" cy="4745100"/>
          </a:xfrm>
          <a:prstGeom prst="rect">
            <a:avLst/>
          </a:prstGeom>
          <a:noFill/>
          <a:ln>
            <a:noFill/>
          </a:ln>
        </p:spPr>
        <p:txBody>
          <a:bodyPr anchorCtr="0" anchor="t" bIns="84775" lIns="84775" spcFirstLastPara="1" rIns="84775" wrap="square" tIns="84775">
            <a:noAutofit/>
          </a:bodyPr>
          <a:lstStyle>
            <a:lvl1pPr indent="-336550" lvl="0" marL="457200" rtl="0">
              <a:lnSpc>
                <a:spcPct val="115000"/>
              </a:lnSpc>
              <a:spcBef>
                <a:spcPts val="0"/>
              </a:spcBef>
              <a:spcAft>
                <a:spcPts val="0"/>
              </a:spcAft>
              <a:buClr>
                <a:schemeClr val="dk2"/>
              </a:buClr>
              <a:buSzPts val="1700"/>
              <a:buChar char="●"/>
              <a:defRPr sz="1700">
                <a:solidFill>
                  <a:schemeClr val="dk2"/>
                </a:solidFill>
              </a:defRPr>
            </a:lvl1pPr>
            <a:lvl2pPr indent="-311150" lvl="1" marL="914400" rtl="0">
              <a:lnSpc>
                <a:spcPct val="115000"/>
              </a:lnSpc>
              <a:spcBef>
                <a:spcPts val="1500"/>
              </a:spcBef>
              <a:spcAft>
                <a:spcPts val="0"/>
              </a:spcAft>
              <a:buClr>
                <a:schemeClr val="dk2"/>
              </a:buClr>
              <a:buSzPts val="1300"/>
              <a:buChar char="○"/>
              <a:defRPr sz="1300">
                <a:solidFill>
                  <a:schemeClr val="dk2"/>
                </a:solidFill>
              </a:defRPr>
            </a:lvl2pPr>
            <a:lvl3pPr indent="-311150" lvl="2" marL="1371600" rtl="0">
              <a:lnSpc>
                <a:spcPct val="115000"/>
              </a:lnSpc>
              <a:spcBef>
                <a:spcPts val="1500"/>
              </a:spcBef>
              <a:spcAft>
                <a:spcPts val="0"/>
              </a:spcAft>
              <a:buClr>
                <a:schemeClr val="dk2"/>
              </a:buClr>
              <a:buSzPts val="1300"/>
              <a:buChar char="■"/>
              <a:defRPr sz="1300">
                <a:solidFill>
                  <a:schemeClr val="dk2"/>
                </a:solidFill>
              </a:defRPr>
            </a:lvl3pPr>
            <a:lvl4pPr indent="-311150" lvl="3" marL="1828800" rtl="0">
              <a:lnSpc>
                <a:spcPct val="115000"/>
              </a:lnSpc>
              <a:spcBef>
                <a:spcPts val="1500"/>
              </a:spcBef>
              <a:spcAft>
                <a:spcPts val="0"/>
              </a:spcAft>
              <a:buClr>
                <a:schemeClr val="dk2"/>
              </a:buClr>
              <a:buSzPts val="1300"/>
              <a:buChar char="●"/>
              <a:defRPr sz="1300">
                <a:solidFill>
                  <a:schemeClr val="dk2"/>
                </a:solidFill>
              </a:defRPr>
            </a:lvl4pPr>
            <a:lvl5pPr indent="-311150" lvl="4" marL="2286000" rtl="0">
              <a:lnSpc>
                <a:spcPct val="115000"/>
              </a:lnSpc>
              <a:spcBef>
                <a:spcPts val="1500"/>
              </a:spcBef>
              <a:spcAft>
                <a:spcPts val="0"/>
              </a:spcAft>
              <a:buClr>
                <a:schemeClr val="dk2"/>
              </a:buClr>
              <a:buSzPts val="1300"/>
              <a:buChar char="○"/>
              <a:defRPr sz="1300">
                <a:solidFill>
                  <a:schemeClr val="dk2"/>
                </a:solidFill>
              </a:defRPr>
            </a:lvl5pPr>
            <a:lvl6pPr indent="-311150" lvl="5" marL="2743200" rtl="0">
              <a:lnSpc>
                <a:spcPct val="115000"/>
              </a:lnSpc>
              <a:spcBef>
                <a:spcPts val="1500"/>
              </a:spcBef>
              <a:spcAft>
                <a:spcPts val="0"/>
              </a:spcAft>
              <a:buClr>
                <a:schemeClr val="dk2"/>
              </a:buClr>
              <a:buSzPts val="1300"/>
              <a:buChar char="■"/>
              <a:defRPr sz="1300">
                <a:solidFill>
                  <a:schemeClr val="dk2"/>
                </a:solidFill>
              </a:defRPr>
            </a:lvl6pPr>
            <a:lvl7pPr indent="-311150" lvl="6" marL="3200400" rtl="0">
              <a:lnSpc>
                <a:spcPct val="115000"/>
              </a:lnSpc>
              <a:spcBef>
                <a:spcPts val="1500"/>
              </a:spcBef>
              <a:spcAft>
                <a:spcPts val="0"/>
              </a:spcAft>
              <a:buClr>
                <a:schemeClr val="dk2"/>
              </a:buClr>
              <a:buSzPts val="1300"/>
              <a:buChar char="●"/>
              <a:defRPr sz="1300">
                <a:solidFill>
                  <a:schemeClr val="dk2"/>
                </a:solidFill>
              </a:defRPr>
            </a:lvl7pPr>
            <a:lvl8pPr indent="-311150" lvl="7" marL="3657600" rtl="0">
              <a:lnSpc>
                <a:spcPct val="115000"/>
              </a:lnSpc>
              <a:spcBef>
                <a:spcPts val="1500"/>
              </a:spcBef>
              <a:spcAft>
                <a:spcPts val="0"/>
              </a:spcAft>
              <a:buClr>
                <a:schemeClr val="dk2"/>
              </a:buClr>
              <a:buSzPts val="1300"/>
              <a:buChar char="○"/>
              <a:defRPr sz="1300">
                <a:solidFill>
                  <a:schemeClr val="dk2"/>
                </a:solidFill>
              </a:defRPr>
            </a:lvl8pPr>
            <a:lvl9pPr indent="-311150" lvl="8" marL="4114800" rtl="0">
              <a:lnSpc>
                <a:spcPct val="115000"/>
              </a:lnSpc>
              <a:spcBef>
                <a:spcPts val="1500"/>
              </a:spcBef>
              <a:spcAft>
                <a:spcPts val="1500"/>
              </a:spcAft>
              <a:buClr>
                <a:schemeClr val="dk2"/>
              </a:buClr>
              <a:buSzPts val="1300"/>
              <a:buChar char="■"/>
              <a:defRPr sz="1300">
                <a:solidFill>
                  <a:schemeClr val="dk2"/>
                </a:solidFill>
              </a:defRPr>
            </a:lvl9pPr>
          </a:lstStyle>
          <a:p/>
        </p:txBody>
      </p:sp>
      <p:sp>
        <p:nvSpPr>
          <p:cNvPr id="8" name="Google Shape;8;p1"/>
          <p:cNvSpPr txBox="1"/>
          <p:nvPr>
            <p:ph idx="12" type="sldNum"/>
          </p:nvPr>
        </p:nvSpPr>
        <p:spPr>
          <a:xfrm>
            <a:off x="4412738" y="6476690"/>
            <a:ext cx="285900" cy="546600"/>
          </a:xfrm>
          <a:prstGeom prst="rect">
            <a:avLst/>
          </a:prstGeom>
          <a:noFill/>
          <a:ln>
            <a:noFill/>
          </a:ln>
        </p:spPr>
        <p:txBody>
          <a:bodyPr anchorCtr="0" anchor="ctr" bIns="84775" lIns="84775" spcFirstLastPara="1" rIns="84775" wrap="square" tIns="84775">
            <a:noAutofit/>
          </a:bodyPr>
          <a:lstStyle>
            <a:lvl1pPr lvl="0" rtl="0" algn="r">
              <a:buNone/>
              <a:defRPr sz="900">
                <a:solidFill>
                  <a:schemeClr val="dk2"/>
                </a:solidFill>
              </a:defRPr>
            </a:lvl1pPr>
            <a:lvl2pPr lvl="1" rtl="0" algn="r">
              <a:buNone/>
              <a:defRPr sz="900">
                <a:solidFill>
                  <a:schemeClr val="dk2"/>
                </a:solidFill>
              </a:defRPr>
            </a:lvl2pPr>
            <a:lvl3pPr lvl="2" rtl="0" algn="r">
              <a:buNone/>
              <a:defRPr sz="900">
                <a:solidFill>
                  <a:schemeClr val="dk2"/>
                </a:solidFill>
              </a:defRPr>
            </a:lvl3pPr>
            <a:lvl4pPr lvl="3" rtl="0" algn="r">
              <a:buNone/>
              <a:defRPr sz="900">
                <a:solidFill>
                  <a:schemeClr val="dk2"/>
                </a:solidFill>
              </a:defRPr>
            </a:lvl4pPr>
            <a:lvl5pPr lvl="4" rtl="0" algn="r">
              <a:buNone/>
              <a:defRPr sz="900">
                <a:solidFill>
                  <a:schemeClr val="dk2"/>
                </a:solidFill>
              </a:defRPr>
            </a:lvl5pPr>
            <a:lvl6pPr lvl="5" rtl="0" algn="r">
              <a:buNone/>
              <a:defRPr sz="900">
                <a:solidFill>
                  <a:schemeClr val="dk2"/>
                </a:solidFill>
              </a:defRPr>
            </a:lvl6pPr>
            <a:lvl7pPr lvl="6" rtl="0" algn="r">
              <a:buNone/>
              <a:defRPr sz="900">
                <a:solidFill>
                  <a:schemeClr val="dk2"/>
                </a:solidFill>
              </a:defRPr>
            </a:lvl7pPr>
            <a:lvl8pPr lvl="7" rtl="0" algn="r">
              <a:buNone/>
              <a:defRPr sz="900">
                <a:solidFill>
                  <a:schemeClr val="dk2"/>
                </a:solidFill>
              </a:defRPr>
            </a:lvl8pPr>
            <a:lvl9pPr lvl="8" rtl="0" algn="r">
              <a:buNone/>
              <a:defRPr sz="9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1.png"/><Relationship Id="rId4" Type="http://schemas.openxmlformats.org/officeDocument/2006/relationships/image" Target="../media/image26.jpg"/><Relationship Id="rId5" Type="http://schemas.openxmlformats.org/officeDocument/2006/relationships/image" Target="../media/image3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29.jpg"/><Relationship Id="rId5" Type="http://schemas.openxmlformats.org/officeDocument/2006/relationships/image" Target="../media/image25.png"/><Relationship Id="rId6"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4.png"/><Relationship Id="rId4" Type="http://schemas.openxmlformats.org/officeDocument/2006/relationships/image" Target="../media/image28.png"/><Relationship Id="rId5" Type="http://schemas.openxmlformats.org/officeDocument/2006/relationships/image" Target="../media/image35.jpg"/><Relationship Id="rId6" Type="http://schemas.openxmlformats.org/officeDocument/2006/relationships/image" Target="../media/image31.png"/><Relationship Id="rId7"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37.png"/><Relationship Id="rId5"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42.jp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2.jpg"/><Relationship Id="rId5" Type="http://schemas.openxmlformats.org/officeDocument/2006/relationships/image" Target="../media/image15.png"/><Relationship Id="rId6"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43.jpg"/><Relationship Id="rId4" Type="http://schemas.openxmlformats.org/officeDocument/2006/relationships/image" Target="../media/image40.jpg"/><Relationship Id="rId5" Type="http://schemas.openxmlformats.org/officeDocument/2006/relationships/image" Target="../media/image3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9.jpg"/><Relationship Id="rId4" Type="http://schemas.openxmlformats.org/officeDocument/2006/relationships/image" Target="../media/image13.jp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14.jpg"/><Relationship Id="rId5" Type="http://schemas.openxmlformats.org/officeDocument/2006/relationships/image" Target="../media/image17.png"/><Relationship Id="rId6"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9.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3.jpg"/><Relationship Id="rId4" Type="http://schemas.openxmlformats.org/officeDocument/2006/relationships/image" Target="../media/image22.jpg"/><Relationship Id="rId5" Type="http://schemas.openxmlformats.org/officeDocument/2006/relationships/image" Target="../media/image34.jpg"/><Relationship Id="rId6"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idx="12" type="sldNum"/>
          </p:nvPr>
        </p:nvSpPr>
        <p:spPr>
          <a:xfrm>
            <a:off x="4389900" y="6749155"/>
            <a:ext cx="285900" cy="394500"/>
          </a:xfrm>
          <a:prstGeom prst="rect">
            <a:avLst/>
          </a:prstGeom>
        </p:spPr>
        <p:txBody>
          <a:bodyPr anchorCtr="0" anchor="ctr" bIns="84775" lIns="84775" spcFirstLastPara="1" rIns="84775" wrap="square" tIns="84775">
            <a:noAutofit/>
          </a:bodyPr>
          <a:lstStyle/>
          <a:p>
            <a:pPr indent="0" lvl="0" marL="0" marR="0" rtl="0" algn="r">
              <a:lnSpc>
                <a:spcPct val="100000"/>
              </a:lnSpc>
              <a:spcBef>
                <a:spcPts val="0"/>
              </a:spcBef>
              <a:spcAft>
                <a:spcPts val="0"/>
              </a:spcAft>
              <a:buNone/>
            </a:pPr>
            <a:fld id="{00000000-1234-1234-1234-123412341234}" type="slidenum">
              <a:rPr b="1" lang="ar" sz="1600">
                <a:solidFill>
                  <a:srgbClr val="FFFFFF"/>
                </a:solidFill>
              </a:rPr>
              <a:t>‹#›</a:t>
            </a:fld>
            <a:endParaRPr/>
          </a:p>
        </p:txBody>
      </p:sp>
      <p:pic>
        <p:nvPicPr>
          <p:cNvPr id="55" name="Google Shape;55;p13"/>
          <p:cNvPicPr preferRelativeResize="0"/>
          <p:nvPr/>
        </p:nvPicPr>
        <p:blipFill rotWithShape="1">
          <a:blip r:embed="rId4">
            <a:alphaModFix/>
          </a:blip>
          <a:srcRect b="6883" l="12700" r="19091" t="5871"/>
          <a:stretch/>
        </p:blipFill>
        <p:spPr>
          <a:xfrm>
            <a:off x="101075" y="86375"/>
            <a:ext cx="1071498" cy="964348"/>
          </a:xfrm>
          <a:prstGeom prst="rect">
            <a:avLst/>
          </a:prstGeom>
          <a:noFill/>
          <a:ln>
            <a:noFill/>
          </a:ln>
        </p:spPr>
      </p:pic>
      <p:sp>
        <p:nvSpPr>
          <p:cNvPr id="56" name="Google Shape;56;p13"/>
          <p:cNvSpPr txBox="1"/>
          <p:nvPr/>
        </p:nvSpPr>
        <p:spPr>
          <a:xfrm>
            <a:off x="1334100" y="543750"/>
            <a:ext cx="3255600" cy="80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3000">
                <a:highlight>
                  <a:srgbClr val="FFFFFF"/>
                </a:highlight>
                <a:latin typeface="Times New Roman"/>
                <a:ea typeface="Times New Roman"/>
                <a:cs typeface="Times New Roman"/>
                <a:sym typeface="Times New Roman"/>
              </a:rPr>
              <a:t>Pharynx I-II</a:t>
            </a:r>
            <a:endParaRPr sz="3000">
              <a:latin typeface="Times New Roman"/>
              <a:ea typeface="Times New Roman"/>
              <a:cs typeface="Times New Roman"/>
              <a:sym typeface="Times New Roman"/>
            </a:endParaRPr>
          </a:p>
        </p:txBody>
      </p:sp>
      <p:sp>
        <p:nvSpPr>
          <p:cNvPr id="57" name="Google Shape;57;p13"/>
          <p:cNvSpPr txBox="1"/>
          <p:nvPr/>
        </p:nvSpPr>
        <p:spPr>
          <a:xfrm>
            <a:off x="47550" y="1795900"/>
            <a:ext cx="4714800" cy="22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latin typeface="Times New Roman"/>
                <a:ea typeface="Times New Roman"/>
                <a:cs typeface="Times New Roman"/>
                <a:sym typeface="Times New Roman"/>
              </a:rPr>
              <a:t>● Pharynx I</a:t>
            </a:r>
            <a:endParaRPr sz="900">
              <a:latin typeface="Times New Roman"/>
              <a:ea typeface="Times New Roman"/>
              <a:cs typeface="Times New Roman"/>
              <a:sym typeface="Times New Roman"/>
            </a:endParaRPr>
          </a:p>
          <a:p>
            <a:pPr indent="0" lvl="0" marL="0" rtl="0" algn="l">
              <a:spcBef>
                <a:spcPts val="0"/>
              </a:spcBef>
              <a:spcAft>
                <a:spcPts val="0"/>
              </a:spcAft>
              <a:buNone/>
            </a:pPr>
            <a:r>
              <a:rPr lang="ar" sz="900">
                <a:latin typeface="Times New Roman"/>
                <a:ea typeface="Times New Roman"/>
                <a:cs typeface="Times New Roman"/>
                <a:sym typeface="Times New Roman"/>
              </a:rPr>
              <a:t>- anatomy of the pharynx and deep neck spaces (retro and parapharyngeal)</a:t>
            </a:r>
            <a:endParaRPr sz="900">
              <a:latin typeface="Times New Roman"/>
              <a:ea typeface="Times New Roman"/>
              <a:cs typeface="Times New Roman"/>
              <a:sym typeface="Times New Roman"/>
            </a:endParaRPr>
          </a:p>
          <a:p>
            <a:pPr indent="0" lvl="0" marL="0" rtl="0" algn="l">
              <a:spcBef>
                <a:spcPts val="0"/>
              </a:spcBef>
              <a:spcAft>
                <a:spcPts val="0"/>
              </a:spcAft>
              <a:buNone/>
            </a:pPr>
            <a:r>
              <a:rPr lang="ar" sz="900">
                <a:latin typeface="Times New Roman"/>
                <a:ea typeface="Times New Roman"/>
                <a:cs typeface="Times New Roman"/>
                <a:sym typeface="Times New Roman"/>
              </a:rPr>
              <a:t>-  physiology (function of pharynx in brief)</a:t>
            </a:r>
            <a:endParaRPr sz="900">
              <a:latin typeface="Times New Roman"/>
              <a:ea typeface="Times New Roman"/>
              <a:cs typeface="Times New Roman"/>
              <a:sym typeface="Times New Roman"/>
            </a:endParaRPr>
          </a:p>
          <a:p>
            <a:pPr indent="0" lvl="0" marL="0" rtl="0" algn="l">
              <a:spcBef>
                <a:spcPts val="0"/>
              </a:spcBef>
              <a:spcAft>
                <a:spcPts val="0"/>
              </a:spcAft>
              <a:buNone/>
            </a:pPr>
            <a:r>
              <a:rPr lang="ar" sz="900">
                <a:latin typeface="Times New Roman"/>
                <a:ea typeface="Times New Roman"/>
                <a:cs typeface="Times New Roman"/>
                <a:sym typeface="Times New Roman"/>
              </a:rPr>
              <a:t> -  acute and chronic pharyngitis (non-specific and specific) e.g scarlet fever, infectious moniliasis.</a:t>
            </a:r>
            <a:endParaRPr sz="900">
              <a:latin typeface="Times New Roman"/>
              <a:ea typeface="Times New Roman"/>
              <a:cs typeface="Times New Roman"/>
              <a:sym typeface="Times New Roman"/>
            </a:endParaRPr>
          </a:p>
          <a:p>
            <a:pPr indent="0" lvl="0" marL="0" rtl="0" algn="l">
              <a:spcBef>
                <a:spcPts val="0"/>
              </a:spcBef>
              <a:spcAft>
                <a:spcPts val="0"/>
              </a:spcAft>
              <a:buNone/>
            </a:pPr>
            <a:r>
              <a:rPr lang="ar" sz="900">
                <a:latin typeface="Times New Roman"/>
                <a:ea typeface="Times New Roman"/>
                <a:cs typeface="Times New Roman"/>
                <a:sym typeface="Times New Roman"/>
              </a:rPr>
              <a:t>-  Zenker diverticulation (in brief)</a:t>
            </a:r>
            <a:endParaRPr sz="900">
              <a:latin typeface="Times New Roman"/>
              <a:ea typeface="Times New Roman"/>
              <a:cs typeface="Times New Roman"/>
              <a:sym typeface="Times New Roman"/>
            </a:endParaRPr>
          </a:p>
          <a:p>
            <a:pPr indent="0" lvl="0" marL="0" rtl="0" algn="l">
              <a:spcBef>
                <a:spcPts val="0"/>
              </a:spcBef>
              <a:spcAft>
                <a:spcPts val="0"/>
              </a:spcAft>
              <a:buNone/>
            </a:pPr>
            <a:r>
              <a:t/>
            </a:r>
            <a:endParaRPr sz="900">
              <a:latin typeface="Times New Roman"/>
              <a:ea typeface="Times New Roman"/>
              <a:cs typeface="Times New Roman"/>
              <a:sym typeface="Times New Roman"/>
            </a:endParaRPr>
          </a:p>
          <a:p>
            <a:pPr indent="0" lvl="0" marL="0" rtl="0" algn="l">
              <a:spcBef>
                <a:spcPts val="0"/>
              </a:spcBef>
              <a:spcAft>
                <a:spcPts val="0"/>
              </a:spcAft>
              <a:buNone/>
            </a:pPr>
            <a:r>
              <a:rPr lang="ar" sz="900">
                <a:latin typeface="Times New Roman"/>
                <a:ea typeface="Times New Roman"/>
                <a:cs typeface="Times New Roman"/>
                <a:sym typeface="Times New Roman"/>
              </a:rPr>
              <a:t>●  Pharynx II</a:t>
            </a:r>
            <a:endParaRPr sz="900">
              <a:latin typeface="Times New Roman"/>
              <a:ea typeface="Times New Roman"/>
              <a:cs typeface="Times New Roman"/>
              <a:sym typeface="Times New Roman"/>
            </a:endParaRPr>
          </a:p>
          <a:p>
            <a:pPr indent="0" lvl="0" marL="0" rtl="0" algn="l">
              <a:spcBef>
                <a:spcPts val="0"/>
              </a:spcBef>
              <a:spcAft>
                <a:spcPts val="0"/>
              </a:spcAft>
              <a:buNone/>
            </a:pPr>
            <a:r>
              <a:rPr lang="ar" sz="900">
                <a:latin typeface="Times New Roman"/>
                <a:ea typeface="Times New Roman"/>
                <a:cs typeface="Times New Roman"/>
                <a:sym typeface="Times New Roman"/>
              </a:rPr>
              <a:t>-  adenoid and tonsil diseases.</a:t>
            </a:r>
            <a:endParaRPr sz="900">
              <a:latin typeface="Times New Roman"/>
              <a:ea typeface="Times New Roman"/>
              <a:cs typeface="Times New Roman"/>
              <a:sym typeface="Times New Roman"/>
            </a:endParaRPr>
          </a:p>
          <a:p>
            <a:pPr indent="0" lvl="0" marL="0" rtl="0" algn="l">
              <a:spcBef>
                <a:spcPts val="0"/>
              </a:spcBef>
              <a:spcAft>
                <a:spcPts val="0"/>
              </a:spcAft>
              <a:buNone/>
            </a:pPr>
            <a:r>
              <a:rPr lang="ar" sz="900">
                <a:latin typeface="Times New Roman"/>
                <a:ea typeface="Times New Roman"/>
                <a:cs typeface="Times New Roman"/>
                <a:sym typeface="Times New Roman"/>
              </a:rPr>
              <a:t>-  complication of pharyngeal diseases </a:t>
            </a:r>
            <a:endParaRPr sz="900">
              <a:latin typeface="Times New Roman"/>
              <a:ea typeface="Times New Roman"/>
              <a:cs typeface="Times New Roman"/>
              <a:sym typeface="Times New Roman"/>
            </a:endParaRPr>
          </a:p>
          <a:p>
            <a:pPr indent="0" lvl="0" marL="0" rtl="0" algn="l">
              <a:spcBef>
                <a:spcPts val="0"/>
              </a:spcBef>
              <a:spcAft>
                <a:spcPts val="0"/>
              </a:spcAft>
              <a:buNone/>
            </a:pPr>
            <a:r>
              <a:rPr lang="ar" sz="900">
                <a:latin typeface="Times New Roman"/>
                <a:ea typeface="Times New Roman"/>
                <a:cs typeface="Times New Roman"/>
                <a:sym typeface="Times New Roman"/>
              </a:rPr>
              <a:t>-  adenotonsillectomy (indications, complication and management) .</a:t>
            </a:r>
            <a:endParaRPr sz="900">
              <a:latin typeface="Times New Roman"/>
              <a:ea typeface="Times New Roman"/>
              <a:cs typeface="Times New Roman"/>
              <a:sym typeface="Times New Roman"/>
            </a:endParaRPr>
          </a:p>
          <a:p>
            <a:pPr indent="0" lvl="0" marL="0" rtl="0" algn="l">
              <a:spcBef>
                <a:spcPts val="0"/>
              </a:spcBef>
              <a:spcAft>
                <a:spcPts val="0"/>
              </a:spcAft>
              <a:buNone/>
            </a:pPr>
            <a:r>
              <a:rPr lang="ar" sz="900">
                <a:latin typeface="Times New Roman"/>
                <a:ea typeface="Times New Roman"/>
                <a:cs typeface="Times New Roman"/>
                <a:sym typeface="Times New Roman"/>
              </a:rPr>
              <a:t>- DDx of Membranous tonsil</a:t>
            </a:r>
            <a:endParaRPr sz="900">
              <a:latin typeface="Times New Roman"/>
              <a:ea typeface="Times New Roman"/>
              <a:cs typeface="Times New Roman"/>
              <a:sym typeface="Times New Roman"/>
            </a:endParaRPr>
          </a:p>
          <a:p>
            <a:pPr indent="0" lvl="0" marL="0" rtl="0" algn="l">
              <a:spcBef>
                <a:spcPts val="0"/>
              </a:spcBef>
              <a:spcAft>
                <a:spcPts val="0"/>
              </a:spcAft>
              <a:buNone/>
            </a:pPr>
            <a:r>
              <a:t/>
            </a:r>
            <a:endParaRPr sz="900">
              <a:latin typeface="Times New Roman"/>
              <a:ea typeface="Times New Roman"/>
              <a:cs typeface="Times New Roman"/>
              <a:sym typeface="Times New Roman"/>
            </a:endParaRPr>
          </a:p>
        </p:txBody>
      </p:sp>
      <p:sp>
        <p:nvSpPr>
          <p:cNvPr id="58" name="Google Shape;58;p13"/>
          <p:cNvSpPr/>
          <p:nvPr/>
        </p:nvSpPr>
        <p:spPr>
          <a:xfrm>
            <a:off x="47550" y="1349025"/>
            <a:ext cx="1695600" cy="394500"/>
          </a:xfrm>
          <a:prstGeom prst="rect">
            <a:avLst/>
          </a:prstGeom>
          <a:solidFill>
            <a:srgbClr val="8AB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600">
                <a:solidFill>
                  <a:srgbClr val="FFFFFF"/>
                </a:solidFill>
                <a:latin typeface="Arvo"/>
                <a:ea typeface="Arvo"/>
                <a:cs typeface="Arvo"/>
                <a:sym typeface="Arvo"/>
              </a:rPr>
              <a:t>Objectives:</a:t>
            </a:r>
            <a:endParaRPr b="1" sz="1600">
              <a:solidFill>
                <a:srgbClr val="FFFFFF"/>
              </a:solidFill>
              <a:latin typeface="Arvo"/>
              <a:ea typeface="Arvo"/>
              <a:cs typeface="Arvo"/>
              <a:sym typeface="Arvo"/>
            </a:endParaRPr>
          </a:p>
        </p:txBody>
      </p:sp>
      <p:sp>
        <p:nvSpPr>
          <p:cNvPr id="59" name="Google Shape;59;p13"/>
          <p:cNvSpPr txBox="1"/>
          <p:nvPr/>
        </p:nvSpPr>
        <p:spPr>
          <a:xfrm>
            <a:off x="376125" y="4467675"/>
            <a:ext cx="3999600" cy="12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3D85C6"/>
                </a:solidFill>
                <a:latin typeface="Times New Roman"/>
                <a:ea typeface="Times New Roman"/>
                <a:cs typeface="Times New Roman"/>
                <a:sym typeface="Times New Roman"/>
              </a:rPr>
              <a:t>Resources: </a:t>
            </a:r>
            <a:r>
              <a:rPr lang="ar" sz="1200">
                <a:latin typeface="Times New Roman"/>
                <a:ea typeface="Times New Roman"/>
                <a:cs typeface="Times New Roman"/>
                <a:sym typeface="Times New Roman"/>
              </a:rPr>
              <a:t>Doctor’s slides, </a:t>
            </a:r>
            <a:r>
              <a:rPr lang="ar" sz="1200">
                <a:latin typeface="Times New Roman"/>
                <a:ea typeface="Times New Roman"/>
                <a:cs typeface="Times New Roman"/>
                <a:sym typeface="Times New Roman"/>
              </a:rPr>
              <a:t>436 Team </a:t>
            </a:r>
            <a:endParaRPr sz="1200">
              <a:latin typeface="Times New Roman"/>
              <a:ea typeface="Times New Roman"/>
              <a:cs typeface="Times New Roman"/>
              <a:sym typeface="Times New Roman"/>
            </a:endParaRPr>
          </a:p>
          <a:p>
            <a:pPr indent="0" lvl="0" marL="0" rtl="0" algn="l">
              <a:spcBef>
                <a:spcPts val="0"/>
              </a:spcBef>
              <a:spcAft>
                <a:spcPts val="0"/>
              </a:spcAft>
              <a:buNone/>
            </a:pPr>
            <a:r>
              <a:rPr lang="ar">
                <a:solidFill>
                  <a:srgbClr val="3D85C6"/>
                </a:solidFill>
                <a:latin typeface="Times New Roman"/>
                <a:ea typeface="Times New Roman"/>
                <a:cs typeface="Times New Roman"/>
                <a:sym typeface="Times New Roman"/>
              </a:rPr>
              <a:t>Done by: </a:t>
            </a:r>
            <a:r>
              <a:rPr lang="ar">
                <a:solidFill>
                  <a:schemeClr val="dk1"/>
                </a:solidFill>
                <a:latin typeface="Times New Roman"/>
                <a:ea typeface="Times New Roman"/>
                <a:cs typeface="Times New Roman"/>
                <a:sym typeface="Times New Roman"/>
              </a:rPr>
              <a:t>Tareq Alluhidan, Khaled Alsmari</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a:solidFill>
                  <a:srgbClr val="3D85C6"/>
                </a:solidFill>
                <a:latin typeface="Times New Roman"/>
                <a:ea typeface="Times New Roman"/>
                <a:cs typeface="Times New Roman"/>
                <a:sym typeface="Times New Roman"/>
              </a:rPr>
              <a:t>Edited by:</a:t>
            </a:r>
            <a:endParaRPr>
              <a:solidFill>
                <a:srgbClr val="3D85C6"/>
              </a:solidFill>
              <a:latin typeface="Times New Roman"/>
              <a:ea typeface="Times New Roman"/>
              <a:cs typeface="Times New Roman"/>
              <a:sym typeface="Times New Roman"/>
            </a:endParaRPr>
          </a:p>
          <a:p>
            <a:pPr indent="0" lvl="0" marL="0" rtl="0" algn="l">
              <a:spcBef>
                <a:spcPts val="0"/>
              </a:spcBef>
              <a:spcAft>
                <a:spcPts val="0"/>
              </a:spcAft>
              <a:buNone/>
            </a:pPr>
            <a:r>
              <a:rPr lang="ar">
                <a:solidFill>
                  <a:srgbClr val="3D85C6"/>
                </a:solidFill>
                <a:latin typeface="Times New Roman"/>
                <a:ea typeface="Times New Roman"/>
                <a:cs typeface="Times New Roman"/>
                <a:sym typeface="Times New Roman"/>
              </a:rPr>
              <a:t>Revised by: </a:t>
            </a:r>
            <a:r>
              <a:rPr lang="ar">
                <a:solidFill>
                  <a:schemeClr val="dk1"/>
                </a:solidFill>
                <a:latin typeface="Times New Roman"/>
                <a:ea typeface="Times New Roman"/>
                <a:cs typeface="Times New Roman"/>
                <a:sym typeface="Times New Roman"/>
              </a:rPr>
              <a:t>Naif Almutairi</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rgbClr val="3D85C6"/>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rgbClr val="3D85C6"/>
              </a:solidFill>
              <a:latin typeface="Times New Roman"/>
              <a:ea typeface="Times New Roman"/>
              <a:cs typeface="Times New Roman"/>
              <a:sym typeface="Times New Roman"/>
            </a:endParaRPr>
          </a:p>
        </p:txBody>
      </p:sp>
      <p:sp>
        <p:nvSpPr>
          <p:cNvPr id="60" name="Google Shape;60;p13"/>
          <p:cNvSpPr txBox="1"/>
          <p:nvPr/>
        </p:nvSpPr>
        <p:spPr>
          <a:xfrm>
            <a:off x="854850" y="6315650"/>
            <a:ext cx="31170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latin typeface="Times New Roman"/>
                <a:ea typeface="Times New Roman"/>
                <a:cs typeface="Times New Roman"/>
                <a:sym typeface="Times New Roman"/>
              </a:rPr>
              <a:t>[ Color index: </a:t>
            </a:r>
            <a:r>
              <a:rPr lang="ar">
                <a:solidFill>
                  <a:srgbClr val="E03535"/>
                </a:solidFill>
                <a:latin typeface="Times New Roman"/>
                <a:ea typeface="Times New Roman"/>
                <a:cs typeface="Times New Roman"/>
                <a:sym typeface="Times New Roman"/>
              </a:rPr>
              <a:t>Important </a:t>
            </a:r>
            <a:r>
              <a:rPr lang="ar">
                <a:latin typeface="Times New Roman"/>
                <a:ea typeface="Times New Roman"/>
                <a:cs typeface="Times New Roman"/>
                <a:sym typeface="Times New Roman"/>
              </a:rPr>
              <a:t>| </a:t>
            </a:r>
            <a:r>
              <a:rPr lang="ar">
                <a:solidFill>
                  <a:srgbClr val="6AA84F"/>
                </a:solidFill>
                <a:latin typeface="Times New Roman"/>
                <a:ea typeface="Times New Roman"/>
                <a:cs typeface="Times New Roman"/>
                <a:sym typeface="Times New Roman"/>
              </a:rPr>
              <a:t>Notes </a:t>
            </a:r>
            <a:r>
              <a:rPr lang="ar">
                <a:latin typeface="Times New Roman"/>
                <a:ea typeface="Times New Roman"/>
                <a:cs typeface="Times New Roman"/>
                <a:sym typeface="Times New Roman"/>
              </a:rPr>
              <a:t>| </a:t>
            </a:r>
            <a:r>
              <a:rPr lang="ar">
                <a:solidFill>
                  <a:srgbClr val="B7B7B7"/>
                </a:solidFill>
                <a:latin typeface="Times New Roman"/>
                <a:ea typeface="Times New Roman"/>
                <a:cs typeface="Times New Roman"/>
                <a:sym typeface="Times New Roman"/>
              </a:rPr>
              <a:t>Extra </a:t>
            </a:r>
            <a:r>
              <a:rPr lang="ar">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2"/>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lang="ar"/>
              <a:t>‹#›</a:t>
            </a:fld>
            <a:endParaRPr/>
          </a:p>
        </p:txBody>
      </p:sp>
      <p:sp>
        <p:nvSpPr>
          <p:cNvPr id="186" name="Google Shape;186;p22"/>
          <p:cNvSpPr txBox="1"/>
          <p:nvPr/>
        </p:nvSpPr>
        <p:spPr>
          <a:xfrm>
            <a:off x="478953" y="3349625"/>
            <a:ext cx="38100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2"/>
          <p:cNvSpPr txBox="1"/>
          <p:nvPr/>
        </p:nvSpPr>
        <p:spPr>
          <a:xfrm>
            <a:off x="382420" y="5"/>
            <a:ext cx="3810000" cy="44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300">
                <a:solidFill>
                  <a:srgbClr val="0B5394"/>
                </a:solidFill>
                <a:highlight>
                  <a:srgbClr val="C9DAF8"/>
                </a:highlight>
              </a:rPr>
              <a:t>Recurrent adenotonsillitis</a:t>
            </a:r>
            <a:r>
              <a:rPr lang="ar" sz="900">
                <a:solidFill>
                  <a:schemeClr val="dk1"/>
                </a:solidFill>
              </a:rPr>
              <a:t> </a:t>
            </a:r>
            <a:endParaRPr/>
          </a:p>
          <a:p>
            <a:pPr indent="0" lvl="0" marL="0" rtl="0" algn="l">
              <a:spcBef>
                <a:spcPts val="0"/>
              </a:spcBef>
              <a:spcAft>
                <a:spcPts val="0"/>
              </a:spcAft>
              <a:buNone/>
            </a:pPr>
            <a:r>
              <a:t/>
            </a:r>
            <a:endParaRPr/>
          </a:p>
        </p:txBody>
      </p:sp>
      <p:sp>
        <p:nvSpPr>
          <p:cNvPr id="188" name="Google Shape;188;p22"/>
          <p:cNvSpPr txBox="1"/>
          <p:nvPr/>
        </p:nvSpPr>
        <p:spPr>
          <a:xfrm>
            <a:off x="74550" y="610240"/>
            <a:ext cx="4618800" cy="17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900">
                <a:solidFill>
                  <a:schemeClr val="dk1"/>
                </a:solidFill>
              </a:rPr>
              <a:t>Etiology: 5-30% bacterial, of these 39% are beta lactamase-producing(BLPO). Anaerobic BLPO.</a:t>
            </a:r>
            <a:endParaRPr sz="900">
              <a:solidFill>
                <a:schemeClr val="dk1"/>
              </a:solidFill>
            </a:endParaRPr>
          </a:p>
          <a:p>
            <a:pPr indent="0" lvl="0" marL="0" rtl="0" algn="l">
              <a:spcBef>
                <a:spcPts val="0"/>
              </a:spcBef>
              <a:spcAft>
                <a:spcPts val="0"/>
              </a:spcAft>
              <a:buClr>
                <a:schemeClr val="dk1"/>
              </a:buClr>
              <a:buSzPts val="1100"/>
              <a:buFont typeface="Arial"/>
              <a:buNone/>
            </a:pPr>
            <a:r>
              <a:t/>
            </a:r>
            <a:endParaRPr sz="900">
              <a:solidFill>
                <a:schemeClr val="dk1"/>
              </a:solidFill>
            </a:endParaRPr>
          </a:p>
          <a:p>
            <a:pPr indent="0" lvl="0" marL="0" rtl="0" algn="l">
              <a:spcBef>
                <a:spcPts val="0"/>
              </a:spcBef>
              <a:spcAft>
                <a:spcPts val="0"/>
              </a:spcAft>
              <a:buClr>
                <a:schemeClr val="dk1"/>
              </a:buClr>
              <a:buSzPts val="1100"/>
              <a:buFont typeface="Arial"/>
              <a:buNone/>
            </a:pPr>
            <a:r>
              <a:rPr lang="ar" sz="900">
                <a:solidFill>
                  <a:srgbClr val="CC0000"/>
                </a:solidFill>
              </a:rPr>
              <a:t>GABHS (Group A Beta-Hemolytic Streptococci) most important pathogen because of potential sequelae.</a:t>
            </a:r>
            <a:endParaRPr sz="900">
              <a:solidFill>
                <a:srgbClr val="CC0000"/>
              </a:solidFill>
            </a:endParaRPr>
          </a:p>
          <a:p>
            <a:pPr indent="0" lvl="0" marL="0" rtl="0" algn="l">
              <a:spcBef>
                <a:spcPts val="0"/>
              </a:spcBef>
              <a:spcAft>
                <a:spcPts val="0"/>
              </a:spcAft>
              <a:buClr>
                <a:schemeClr val="dk1"/>
              </a:buClr>
              <a:buSzPts val="1100"/>
              <a:buFont typeface="Arial"/>
              <a:buNone/>
            </a:pPr>
            <a:r>
              <a:t/>
            </a:r>
            <a:endParaRPr sz="900">
              <a:solidFill>
                <a:schemeClr val="dk1"/>
              </a:solidFill>
            </a:endParaRPr>
          </a:p>
          <a:p>
            <a:pPr indent="0" lvl="0" marL="0" rtl="0" algn="l">
              <a:spcBef>
                <a:spcPts val="0"/>
              </a:spcBef>
              <a:spcAft>
                <a:spcPts val="0"/>
              </a:spcAft>
              <a:buClr>
                <a:schemeClr val="dk1"/>
              </a:buClr>
              <a:buSzPts val="1100"/>
              <a:buFont typeface="Arial"/>
              <a:buNone/>
            </a:pPr>
            <a:r>
              <a:rPr b="1" lang="ar" sz="900" u="sng">
                <a:solidFill>
                  <a:schemeClr val="dk1"/>
                </a:solidFill>
              </a:rPr>
              <a:t>Dx</a:t>
            </a:r>
            <a:r>
              <a:rPr lang="ar" sz="900">
                <a:solidFill>
                  <a:schemeClr val="dk1"/>
                </a:solidFill>
              </a:rPr>
              <a:t>: Throat culture. </a:t>
            </a:r>
            <a:endParaRPr sz="900">
              <a:solidFill>
                <a:schemeClr val="dk1"/>
              </a:solidFill>
            </a:endParaRPr>
          </a:p>
          <a:p>
            <a:pPr indent="0" lvl="0" marL="0" rtl="0" algn="l">
              <a:spcBef>
                <a:spcPts val="0"/>
              </a:spcBef>
              <a:spcAft>
                <a:spcPts val="0"/>
              </a:spcAft>
              <a:buClr>
                <a:schemeClr val="dk1"/>
              </a:buClr>
              <a:buSzPts val="1100"/>
              <a:buFont typeface="Arial"/>
              <a:buNone/>
            </a:pPr>
            <a:r>
              <a:t/>
            </a:r>
            <a:endParaRPr sz="900">
              <a:solidFill>
                <a:schemeClr val="dk1"/>
              </a:solidFill>
            </a:endParaRPr>
          </a:p>
          <a:p>
            <a:pPr indent="0" lvl="0" marL="0" rtl="0" algn="l">
              <a:spcBef>
                <a:spcPts val="0"/>
              </a:spcBef>
              <a:spcAft>
                <a:spcPts val="0"/>
              </a:spcAft>
              <a:buClr>
                <a:schemeClr val="dk1"/>
              </a:buClr>
              <a:buSzPts val="1100"/>
              <a:buFont typeface="Arial"/>
              <a:buNone/>
            </a:pPr>
            <a:r>
              <a:rPr b="1" lang="ar" sz="900" u="sng">
                <a:solidFill>
                  <a:schemeClr val="dk1"/>
                </a:solidFill>
              </a:rPr>
              <a:t>Rx</a:t>
            </a:r>
            <a:r>
              <a:rPr lang="ar" sz="900">
                <a:solidFill>
                  <a:schemeClr val="dk1"/>
                </a:solidFill>
              </a:rPr>
              <a:t>: Penicillin is first line, even if throat culture is negative for GABHS. </a:t>
            </a:r>
            <a:endParaRPr sz="900">
              <a:solidFill>
                <a:schemeClr val="dk1"/>
              </a:solidFill>
            </a:endParaRPr>
          </a:p>
          <a:p>
            <a:pPr indent="0" lvl="0" marL="0" rtl="0" algn="l">
              <a:spcBef>
                <a:spcPts val="0"/>
              </a:spcBef>
              <a:spcAft>
                <a:spcPts val="0"/>
              </a:spcAft>
              <a:buClr>
                <a:schemeClr val="dk1"/>
              </a:buClr>
              <a:buSzPts val="1100"/>
              <a:buFont typeface="Arial"/>
              <a:buNone/>
            </a:pPr>
            <a:r>
              <a:t/>
            </a:r>
            <a:endParaRPr sz="900">
              <a:solidFill>
                <a:schemeClr val="dk1"/>
              </a:solidFill>
            </a:endParaRPr>
          </a:p>
          <a:p>
            <a:pPr indent="0" lvl="0" marL="0" rtl="0" algn="l">
              <a:spcBef>
                <a:spcPts val="0"/>
              </a:spcBef>
              <a:spcAft>
                <a:spcPts val="0"/>
              </a:spcAft>
              <a:buClr>
                <a:schemeClr val="dk1"/>
              </a:buClr>
              <a:buSzPts val="1100"/>
              <a:buFont typeface="Arial"/>
              <a:buNone/>
            </a:pPr>
            <a:r>
              <a:rPr lang="ar" sz="900">
                <a:solidFill>
                  <a:schemeClr val="dk1"/>
                </a:solidFill>
              </a:rPr>
              <a:t>- For acute UAO: NP airway, steroids, IV abx,and immediate tonsillectomy for poor response. </a:t>
            </a:r>
            <a:endParaRPr sz="900">
              <a:solidFill>
                <a:schemeClr val="dk1"/>
              </a:solidFill>
            </a:endParaRPr>
          </a:p>
          <a:p>
            <a:pPr indent="0" lvl="0" marL="0" rtl="0" algn="l">
              <a:spcBef>
                <a:spcPts val="0"/>
              </a:spcBef>
              <a:spcAft>
                <a:spcPts val="0"/>
              </a:spcAft>
              <a:buClr>
                <a:schemeClr val="dk1"/>
              </a:buClr>
              <a:buSzPts val="1100"/>
              <a:buFont typeface="Arial"/>
              <a:buNone/>
            </a:pPr>
            <a:r>
              <a:t/>
            </a:r>
            <a:endParaRPr sz="900" u="sng">
              <a:solidFill>
                <a:schemeClr val="dk1"/>
              </a:solidFill>
            </a:endParaRPr>
          </a:p>
          <a:p>
            <a:pPr indent="0" lvl="0" marL="0" rtl="0" algn="l">
              <a:spcBef>
                <a:spcPts val="0"/>
              </a:spcBef>
              <a:spcAft>
                <a:spcPts val="0"/>
              </a:spcAft>
              <a:buClr>
                <a:schemeClr val="dk1"/>
              </a:buClr>
              <a:buSzPts val="1100"/>
              <a:buFont typeface="Arial"/>
              <a:buNone/>
            </a:pPr>
            <a:r>
              <a:rPr lang="ar" sz="900" u="sng">
                <a:solidFill>
                  <a:schemeClr val="dk1"/>
                </a:solidFill>
              </a:rPr>
              <a:t>Paradise criteria:</a:t>
            </a:r>
            <a:endParaRPr u="sng"/>
          </a:p>
        </p:txBody>
      </p:sp>
      <p:pic>
        <p:nvPicPr>
          <p:cNvPr id="189" name="Google Shape;189;p22"/>
          <p:cNvPicPr preferRelativeResize="0"/>
          <p:nvPr/>
        </p:nvPicPr>
        <p:blipFill>
          <a:blip r:embed="rId3">
            <a:alphaModFix/>
          </a:blip>
          <a:stretch>
            <a:fillRect/>
          </a:stretch>
        </p:blipFill>
        <p:spPr>
          <a:xfrm>
            <a:off x="74550" y="2841425"/>
            <a:ext cx="3504551" cy="1603500"/>
          </a:xfrm>
          <a:prstGeom prst="rect">
            <a:avLst/>
          </a:prstGeom>
          <a:noFill/>
          <a:ln>
            <a:noFill/>
          </a:ln>
        </p:spPr>
      </p:pic>
      <p:pic>
        <p:nvPicPr>
          <p:cNvPr id="190" name="Google Shape;190;p22"/>
          <p:cNvPicPr preferRelativeResize="0"/>
          <p:nvPr/>
        </p:nvPicPr>
        <p:blipFill rotWithShape="1">
          <a:blip r:embed="rId4">
            <a:alphaModFix/>
          </a:blip>
          <a:srcRect b="16673" l="0" r="0" t="0"/>
          <a:stretch/>
        </p:blipFill>
        <p:spPr>
          <a:xfrm>
            <a:off x="308145" y="67955"/>
            <a:ext cx="894721" cy="610250"/>
          </a:xfrm>
          <a:prstGeom prst="rect">
            <a:avLst/>
          </a:prstGeom>
          <a:noFill/>
          <a:ln>
            <a:noFill/>
          </a:ln>
        </p:spPr>
      </p:pic>
      <p:pic>
        <p:nvPicPr>
          <p:cNvPr id="191" name="Google Shape;191;p22"/>
          <p:cNvPicPr preferRelativeResize="0"/>
          <p:nvPr/>
        </p:nvPicPr>
        <p:blipFill rotWithShape="1">
          <a:blip r:embed="rId5">
            <a:alphaModFix/>
          </a:blip>
          <a:srcRect b="60536" l="0" r="0" t="0"/>
          <a:stretch/>
        </p:blipFill>
        <p:spPr>
          <a:xfrm>
            <a:off x="74550" y="4799299"/>
            <a:ext cx="3127700" cy="1971975"/>
          </a:xfrm>
          <a:prstGeom prst="rect">
            <a:avLst/>
          </a:prstGeom>
          <a:noFill/>
          <a:ln>
            <a:noFill/>
          </a:ln>
        </p:spPr>
      </p:pic>
      <p:sp>
        <p:nvSpPr>
          <p:cNvPr id="192" name="Google Shape;192;p22"/>
          <p:cNvSpPr txBox="1"/>
          <p:nvPr/>
        </p:nvSpPr>
        <p:spPr>
          <a:xfrm>
            <a:off x="3394350" y="4941800"/>
            <a:ext cx="1299000" cy="15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800">
                <a:solidFill>
                  <a:srgbClr val="6AA84F"/>
                </a:solidFill>
              </a:rPr>
              <a:t>The commonest and absolute indication of tonsillectomy is the enlargement causing OSA.</a:t>
            </a:r>
            <a:endParaRPr sz="800">
              <a:solidFill>
                <a:srgbClr val="6AA84F"/>
              </a:solidFill>
            </a:endParaRPr>
          </a:p>
          <a:p>
            <a:pPr indent="0" lvl="0" marL="0" rtl="0" algn="l">
              <a:spcBef>
                <a:spcPts val="0"/>
              </a:spcBef>
              <a:spcAft>
                <a:spcPts val="0"/>
              </a:spcAft>
              <a:buNone/>
            </a:pPr>
            <a:r>
              <a:t/>
            </a:r>
            <a:endParaRPr sz="800">
              <a:solidFill>
                <a:srgbClr val="6AA84F"/>
              </a:solidFill>
            </a:endParaRPr>
          </a:p>
          <a:p>
            <a:pPr indent="0" lvl="0" marL="0" rtl="0" algn="l">
              <a:spcBef>
                <a:spcPts val="0"/>
              </a:spcBef>
              <a:spcAft>
                <a:spcPts val="0"/>
              </a:spcAft>
              <a:buNone/>
            </a:pPr>
            <a:r>
              <a:rPr lang="ar" sz="800">
                <a:solidFill>
                  <a:srgbClr val="6AA84F"/>
                </a:solidFill>
              </a:rPr>
              <a:t>The recurrent adenotonsillitis is a relative indication, so it is not a must.  </a:t>
            </a:r>
            <a:endParaRPr sz="800">
              <a:solidFill>
                <a:srgbClr val="6AA84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3"/>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lang="ar"/>
              <a:t>‹#›</a:t>
            </a:fld>
            <a:endParaRPr/>
          </a:p>
        </p:txBody>
      </p:sp>
      <p:sp>
        <p:nvSpPr>
          <p:cNvPr id="198" name="Google Shape;198;p23"/>
          <p:cNvSpPr txBox="1"/>
          <p:nvPr/>
        </p:nvSpPr>
        <p:spPr>
          <a:xfrm>
            <a:off x="31950" y="118902"/>
            <a:ext cx="4629300" cy="15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0B5394"/>
                </a:solidFill>
                <a:highlight>
                  <a:srgbClr val="CFE2F3"/>
                </a:highlight>
              </a:rPr>
              <a:t>Unilateral tonsillar enlargement : </a:t>
            </a:r>
            <a:endParaRPr sz="1200">
              <a:solidFill>
                <a:srgbClr val="0B5394"/>
              </a:solidFill>
              <a:highlight>
                <a:srgbClr val="CFE2F3"/>
              </a:highlight>
            </a:endParaRPr>
          </a:p>
          <a:p>
            <a:pPr indent="0" lvl="0" marL="0" rtl="0" algn="l">
              <a:spcBef>
                <a:spcPts val="0"/>
              </a:spcBef>
              <a:spcAft>
                <a:spcPts val="0"/>
              </a:spcAft>
              <a:buNone/>
            </a:pPr>
            <a:r>
              <a:rPr lang="ar" sz="1000"/>
              <a:t>Apparent enlargement vs true enlargement</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ar" sz="1000"/>
              <a:t>Non-neoplastic: </a:t>
            </a:r>
            <a:endParaRPr sz="1000"/>
          </a:p>
          <a:p>
            <a:pPr indent="0" lvl="0" marL="0" rtl="0" algn="l">
              <a:spcBef>
                <a:spcPts val="0"/>
              </a:spcBef>
              <a:spcAft>
                <a:spcPts val="0"/>
              </a:spcAft>
              <a:buNone/>
            </a:pPr>
            <a:r>
              <a:rPr lang="ar" sz="1000"/>
              <a:t>Acute infective </a:t>
            </a:r>
            <a:endParaRPr sz="1000"/>
          </a:p>
          <a:p>
            <a:pPr indent="0" lvl="0" marL="0" rtl="0" algn="l">
              <a:spcBef>
                <a:spcPts val="0"/>
              </a:spcBef>
              <a:spcAft>
                <a:spcPts val="0"/>
              </a:spcAft>
              <a:buNone/>
            </a:pPr>
            <a:r>
              <a:rPr lang="ar" sz="1000"/>
              <a:t>chronic invective </a:t>
            </a:r>
            <a:endParaRPr sz="1000"/>
          </a:p>
          <a:p>
            <a:pPr indent="0" lvl="0" marL="0" rtl="0" algn="l">
              <a:spcBef>
                <a:spcPts val="0"/>
              </a:spcBef>
              <a:spcAft>
                <a:spcPts val="0"/>
              </a:spcAft>
              <a:buNone/>
            </a:pPr>
            <a:r>
              <a:rPr lang="ar" sz="1000"/>
              <a:t>Hypertrophy</a:t>
            </a:r>
            <a:endParaRPr sz="1000"/>
          </a:p>
          <a:p>
            <a:pPr indent="0" lvl="0" marL="0" rtl="0" algn="l">
              <a:spcBef>
                <a:spcPts val="0"/>
              </a:spcBef>
              <a:spcAft>
                <a:spcPts val="0"/>
              </a:spcAft>
              <a:buNone/>
            </a:pPr>
            <a:r>
              <a:rPr lang="ar" sz="1000"/>
              <a:t>congenital</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ar" sz="1000"/>
              <a:t>Neoplastic</a:t>
            </a:r>
            <a:endParaRPr sz="1000"/>
          </a:p>
        </p:txBody>
      </p:sp>
      <p:sp>
        <p:nvSpPr>
          <p:cNvPr id="199" name="Google Shape;199;p23"/>
          <p:cNvSpPr txBox="1"/>
          <p:nvPr/>
        </p:nvSpPr>
        <p:spPr>
          <a:xfrm>
            <a:off x="1601925" y="702000"/>
            <a:ext cx="3059100" cy="15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800">
                <a:solidFill>
                  <a:srgbClr val="6AA84F"/>
                </a:solidFill>
              </a:rPr>
              <a:t>-While examining the child, when you put the tongue depressor he will squeeze to counteract the tongue depressor so the lateral wall will come medially that will show like if the tonsil is big, so you have to make sure it is true enlargement of one side of tonsil.</a:t>
            </a:r>
            <a:endParaRPr sz="800">
              <a:solidFill>
                <a:srgbClr val="6AA84F"/>
              </a:solidFill>
            </a:endParaRPr>
          </a:p>
          <a:p>
            <a:pPr indent="0" lvl="0" marL="0" rtl="0" algn="l">
              <a:spcBef>
                <a:spcPts val="0"/>
              </a:spcBef>
              <a:spcAft>
                <a:spcPts val="0"/>
              </a:spcAft>
              <a:buNone/>
            </a:pPr>
            <a:r>
              <a:t/>
            </a:r>
            <a:endParaRPr sz="800">
              <a:solidFill>
                <a:srgbClr val="6AA84F"/>
              </a:solidFill>
            </a:endParaRPr>
          </a:p>
          <a:p>
            <a:pPr indent="0" lvl="0" marL="0" rtl="0" algn="l">
              <a:spcBef>
                <a:spcPts val="0"/>
              </a:spcBef>
              <a:spcAft>
                <a:spcPts val="0"/>
              </a:spcAft>
              <a:buNone/>
            </a:pPr>
            <a:r>
              <a:rPr lang="ar" sz="800">
                <a:solidFill>
                  <a:srgbClr val="6AA84F"/>
                </a:solidFill>
              </a:rPr>
              <a:t>in children usually it is because of infection or congenital.</a:t>
            </a:r>
            <a:endParaRPr sz="800">
              <a:solidFill>
                <a:srgbClr val="6AA84F"/>
              </a:solidFill>
            </a:endParaRPr>
          </a:p>
          <a:p>
            <a:pPr indent="0" lvl="0" marL="0" rtl="0" algn="l">
              <a:spcBef>
                <a:spcPts val="0"/>
              </a:spcBef>
              <a:spcAft>
                <a:spcPts val="0"/>
              </a:spcAft>
              <a:buNone/>
            </a:pPr>
            <a:r>
              <a:rPr lang="ar" sz="800">
                <a:solidFill>
                  <a:srgbClr val="6AA84F"/>
                </a:solidFill>
              </a:rPr>
              <a:t>in adults, </a:t>
            </a:r>
            <a:r>
              <a:rPr lang="ar" sz="800" u="sng">
                <a:solidFill>
                  <a:srgbClr val="6AA84F"/>
                </a:solidFill>
              </a:rPr>
              <a:t>it is a red flag</a:t>
            </a:r>
            <a:r>
              <a:rPr lang="ar" sz="800">
                <a:solidFill>
                  <a:srgbClr val="6AA84F"/>
                </a:solidFill>
              </a:rPr>
              <a:t>, think of malignancy, do biopsy by tonsillectomy (both sides) to rule out lymphoma (commonest) or SCC.</a:t>
            </a:r>
            <a:endParaRPr sz="800">
              <a:solidFill>
                <a:srgbClr val="6AA84F"/>
              </a:solidFill>
            </a:endParaRPr>
          </a:p>
        </p:txBody>
      </p:sp>
      <p:pic>
        <p:nvPicPr>
          <p:cNvPr id="200" name="Google Shape;200;p23"/>
          <p:cNvPicPr preferRelativeResize="0"/>
          <p:nvPr/>
        </p:nvPicPr>
        <p:blipFill>
          <a:blip r:embed="rId3">
            <a:alphaModFix/>
          </a:blip>
          <a:stretch>
            <a:fillRect/>
          </a:stretch>
        </p:blipFill>
        <p:spPr>
          <a:xfrm>
            <a:off x="3070575" y="77775"/>
            <a:ext cx="1030650" cy="666875"/>
          </a:xfrm>
          <a:prstGeom prst="rect">
            <a:avLst/>
          </a:prstGeom>
          <a:noFill/>
          <a:ln>
            <a:noFill/>
          </a:ln>
        </p:spPr>
      </p:pic>
      <p:sp>
        <p:nvSpPr>
          <p:cNvPr id="201" name="Google Shape;201;p23"/>
          <p:cNvSpPr txBox="1"/>
          <p:nvPr/>
        </p:nvSpPr>
        <p:spPr>
          <a:xfrm>
            <a:off x="526306" y="2056186"/>
            <a:ext cx="3810000" cy="44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solidFill>
                  <a:srgbClr val="BF9000"/>
                </a:solidFill>
                <a:highlight>
                  <a:srgbClr val="C9DAF8"/>
                </a:highlight>
              </a:rPr>
              <a:t>Peritonsillar abscess (quinsy)</a:t>
            </a:r>
            <a:endParaRPr sz="1200">
              <a:solidFill>
                <a:srgbClr val="BF9000"/>
              </a:solidFill>
              <a:highlight>
                <a:srgbClr val="C9DAF8"/>
              </a:highlight>
            </a:endParaRPr>
          </a:p>
          <a:p>
            <a:pPr indent="0" lvl="0" marL="0" rtl="0" algn="l">
              <a:spcBef>
                <a:spcPts val="0"/>
              </a:spcBef>
              <a:spcAft>
                <a:spcPts val="0"/>
              </a:spcAft>
              <a:buNone/>
            </a:pPr>
            <a:r>
              <a:t/>
            </a:r>
            <a:endParaRPr/>
          </a:p>
        </p:txBody>
      </p:sp>
      <p:sp>
        <p:nvSpPr>
          <p:cNvPr id="202" name="Google Shape;202;p23"/>
          <p:cNvSpPr txBox="1"/>
          <p:nvPr/>
        </p:nvSpPr>
        <p:spPr>
          <a:xfrm>
            <a:off x="47209" y="2334182"/>
            <a:ext cx="4289100" cy="21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3"/>
          <p:cNvSpPr txBox="1"/>
          <p:nvPr/>
        </p:nvSpPr>
        <p:spPr>
          <a:xfrm>
            <a:off x="47200" y="2253175"/>
            <a:ext cx="4573800" cy="125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666666"/>
                </a:solidFill>
              </a:rPr>
              <a:t>- </a:t>
            </a:r>
            <a:r>
              <a:rPr lang="ar" sz="900">
                <a:solidFill>
                  <a:srgbClr val="666666"/>
                </a:solidFill>
              </a:rPr>
              <a:t>An abscess between the tonsil capsule and the adjacent lateral pharyngeal wall. </a:t>
            </a:r>
            <a:endParaRPr sz="900">
              <a:solidFill>
                <a:srgbClr val="666666"/>
              </a:solidFill>
            </a:endParaRPr>
          </a:p>
          <a:p>
            <a:pPr indent="0" lvl="0" marL="0" rtl="0" algn="l">
              <a:spcBef>
                <a:spcPts val="0"/>
              </a:spcBef>
              <a:spcAft>
                <a:spcPts val="0"/>
              </a:spcAft>
              <a:buNone/>
            </a:pPr>
            <a:r>
              <a:rPr lang="ar" sz="900"/>
              <a:t>- common in patients with recurrent tonsillitis or in those with chronic tonsillitis that has been inadequately treated.</a:t>
            </a:r>
            <a:endParaRPr sz="900"/>
          </a:p>
          <a:p>
            <a:pPr indent="0" lvl="0" marL="0" rtl="0" algn="l">
              <a:spcBef>
                <a:spcPts val="0"/>
              </a:spcBef>
              <a:spcAft>
                <a:spcPts val="0"/>
              </a:spcAft>
              <a:buNone/>
            </a:pPr>
            <a:r>
              <a:rPr lang="ar" sz="900"/>
              <a:t>- Pus formation between the tonsil bed and the </a:t>
            </a:r>
            <a:r>
              <a:rPr lang="ar" sz="900"/>
              <a:t>tonsillar</a:t>
            </a:r>
            <a:r>
              <a:rPr lang="ar" sz="900"/>
              <a:t> capsule.</a:t>
            </a:r>
            <a:endParaRPr sz="900"/>
          </a:p>
          <a:p>
            <a:pPr indent="0" lvl="0" marL="0" rtl="0" algn="l">
              <a:spcBef>
                <a:spcPts val="0"/>
              </a:spcBef>
              <a:spcAft>
                <a:spcPts val="0"/>
              </a:spcAft>
              <a:buNone/>
            </a:pPr>
            <a:r>
              <a:rPr lang="ar" sz="900"/>
              <a:t>- Unilateral and the pain is severe, with referred </a:t>
            </a:r>
            <a:r>
              <a:rPr lang="ar" sz="900"/>
              <a:t>otalgia</a:t>
            </a:r>
            <a:r>
              <a:rPr lang="ar" sz="900"/>
              <a:t> to the ipsilateral ear a few days after </a:t>
            </a:r>
            <a:r>
              <a:rPr lang="ar" sz="900"/>
              <a:t>the</a:t>
            </a:r>
            <a:r>
              <a:rPr lang="ar" sz="900"/>
              <a:t> onset of </a:t>
            </a:r>
            <a:r>
              <a:rPr lang="ar" sz="900"/>
              <a:t>tonsillitis</a:t>
            </a:r>
            <a:endParaRPr sz="900"/>
          </a:p>
          <a:p>
            <a:pPr indent="0" lvl="0" marL="0" rtl="0" algn="l">
              <a:spcBef>
                <a:spcPts val="0"/>
              </a:spcBef>
              <a:spcAft>
                <a:spcPts val="0"/>
              </a:spcAft>
              <a:buNone/>
            </a:pPr>
            <a:r>
              <a:rPr lang="ar" sz="900"/>
              <a:t>- Drooling is caused by odynophagia and dysphagia.</a:t>
            </a:r>
            <a:endParaRPr sz="900"/>
          </a:p>
          <a:p>
            <a:pPr indent="0" lvl="0" marL="0" rtl="0" algn="l">
              <a:spcBef>
                <a:spcPts val="0"/>
              </a:spcBef>
              <a:spcAft>
                <a:spcPts val="0"/>
              </a:spcAft>
              <a:buNone/>
            </a:pPr>
            <a:r>
              <a:rPr lang="ar" sz="900"/>
              <a:t>Trismus is frequently present.</a:t>
            </a:r>
            <a:endParaRPr sz="900"/>
          </a:p>
        </p:txBody>
      </p:sp>
      <p:sp>
        <p:nvSpPr>
          <p:cNvPr id="204" name="Google Shape;204;p23"/>
          <p:cNvSpPr txBox="1"/>
          <p:nvPr/>
        </p:nvSpPr>
        <p:spPr>
          <a:xfrm>
            <a:off x="12550" y="3430400"/>
            <a:ext cx="4643100" cy="13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100" u="sng"/>
              <a:t>symptoms :</a:t>
            </a:r>
            <a:endParaRPr b="1" sz="1100" u="sng"/>
          </a:p>
          <a:p>
            <a:pPr indent="0" lvl="0" marL="0" rtl="0" algn="l">
              <a:spcBef>
                <a:spcPts val="0"/>
              </a:spcBef>
              <a:spcAft>
                <a:spcPts val="0"/>
              </a:spcAft>
              <a:buNone/>
            </a:pPr>
            <a:r>
              <a:rPr lang="ar" sz="900">
                <a:solidFill>
                  <a:srgbClr val="CC0000"/>
                </a:solidFill>
              </a:rPr>
              <a:t>Fever</a:t>
            </a:r>
            <a:endParaRPr sz="900">
              <a:solidFill>
                <a:srgbClr val="CC0000"/>
              </a:solidFill>
            </a:endParaRPr>
          </a:p>
          <a:p>
            <a:pPr indent="0" lvl="0" marL="0" rtl="0" algn="l">
              <a:spcBef>
                <a:spcPts val="0"/>
              </a:spcBef>
              <a:spcAft>
                <a:spcPts val="0"/>
              </a:spcAft>
              <a:buNone/>
            </a:pPr>
            <a:r>
              <a:rPr lang="ar" sz="900"/>
              <a:t>Otalgia </a:t>
            </a:r>
            <a:endParaRPr sz="900"/>
          </a:p>
          <a:p>
            <a:pPr indent="0" lvl="0" marL="0" rtl="0" algn="l">
              <a:spcBef>
                <a:spcPts val="0"/>
              </a:spcBef>
              <a:spcAft>
                <a:spcPts val="0"/>
              </a:spcAft>
              <a:buNone/>
            </a:pPr>
            <a:r>
              <a:rPr lang="ar" sz="900">
                <a:solidFill>
                  <a:srgbClr val="CC0000"/>
                </a:solidFill>
              </a:rPr>
              <a:t>Odynophagia</a:t>
            </a:r>
            <a:endParaRPr sz="900">
              <a:solidFill>
                <a:srgbClr val="CC0000"/>
              </a:solidFill>
            </a:endParaRPr>
          </a:p>
          <a:p>
            <a:pPr indent="0" lvl="0" marL="0" rtl="0" algn="l">
              <a:spcBef>
                <a:spcPts val="0"/>
              </a:spcBef>
              <a:spcAft>
                <a:spcPts val="0"/>
              </a:spcAft>
              <a:buNone/>
            </a:pPr>
            <a:r>
              <a:rPr lang="ar" sz="900"/>
              <a:t> Uvular deviation.</a:t>
            </a:r>
            <a:endParaRPr sz="900"/>
          </a:p>
          <a:p>
            <a:pPr indent="0" lvl="0" marL="0" rtl="0" algn="l">
              <a:spcBef>
                <a:spcPts val="0"/>
              </a:spcBef>
              <a:spcAft>
                <a:spcPts val="0"/>
              </a:spcAft>
              <a:buNone/>
            </a:pPr>
            <a:r>
              <a:rPr lang="ar" sz="900"/>
              <a:t> Trismus </a:t>
            </a:r>
            <a:endParaRPr sz="900"/>
          </a:p>
          <a:p>
            <a:pPr indent="0" lvl="0" marL="0" rtl="0" algn="l">
              <a:spcBef>
                <a:spcPts val="0"/>
              </a:spcBef>
              <a:spcAft>
                <a:spcPts val="0"/>
              </a:spcAft>
              <a:buNone/>
            </a:pPr>
            <a:r>
              <a:rPr lang="ar" sz="900"/>
              <a:t>Drooling of saliva </a:t>
            </a:r>
            <a:endParaRPr sz="900"/>
          </a:p>
          <a:p>
            <a:pPr indent="0" lvl="0" marL="0" rtl="0" algn="l">
              <a:spcBef>
                <a:spcPts val="0"/>
              </a:spcBef>
              <a:spcAft>
                <a:spcPts val="0"/>
              </a:spcAft>
              <a:buNone/>
            </a:pPr>
            <a:r>
              <a:rPr lang="ar" sz="900">
                <a:solidFill>
                  <a:srgbClr val="999999"/>
                </a:solidFill>
              </a:rPr>
              <a:t>Hot potato voice </a:t>
            </a:r>
            <a:endParaRPr sz="900">
              <a:solidFill>
                <a:srgbClr val="999999"/>
              </a:solidFill>
            </a:endParaRPr>
          </a:p>
          <a:p>
            <a:pPr indent="0" lvl="0" marL="0" rtl="0" algn="l">
              <a:spcBef>
                <a:spcPts val="0"/>
              </a:spcBef>
              <a:spcAft>
                <a:spcPts val="0"/>
              </a:spcAft>
              <a:buNone/>
            </a:pPr>
            <a:r>
              <a:rPr lang="ar" sz="900">
                <a:solidFill>
                  <a:srgbClr val="999999"/>
                </a:solidFill>
              </a:rPr>
              <a:t>On one side</a:t>
            </a:r>
            <a:endParaRPr sz="900">
              <a:solidFill>
                <a:srgbClr val="999999"/>
              </a:solidFill>
            </a:endParaRPr>
          </a:p>
          <a:p>
            <a:pPr indent="0" lvl="0" marL="0" rtl="0" algn="l">
              <a:spcBef>
                <a:spcPts val="0"/>
              </a:spcBef>
              <a:spcAft>
                <a:spcPts val="0"/>
              </a:spcAft>
              <a:buNone/>
            </a:pPr>
            <a:r>
              <a:t/>
            </a:r>
            <a:endParaRPr/>
          </a:p>
        </p:txBody>
      </p:sp>
      <p:sp>
        <p:nvSpPr>
          <p:cNvPr id="205" name="Google Shape;205;p23"/>
          <p:cNvSpPr txBox="1"/>
          <p:nvPr/>
        </p:nvSpPr>
        <p:spPr>
          <a:xfrm>
            <a:off x="47199" y="4745634"/>
            <a:ext cx="4573800" cy="10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u="sng"/>
              <a:t>Complications</a:t>
            </a:r>
            <a:r>
              <a:rPr lang="ar" sz="900"/>
              <a:t>:</a:t>
            </a:r>
            <a:endParaRPr sz="900"/>
          </a:p>
          <a:p>
            <a:pPr indent="0" lvl="0" marL="0" rtl="0" algn="l">
              <a:spcBef>
                <a:spcPts val="0"/>
              </a:spcBef>
              <a:spcAft>
                <a:spcPts val="0"/>
              </a:spcAft>
              <a:buNone/>
            </a:pPr>
            <a:r>
              <a:rPr lang="ar" sz="900"/>
              <a:t>Para and retropharyngeal abscess </a:t>
            </a:r>
            <a:endParaRPr sz="900"/>
          </a:p>
          <a:p>
            <a:pPr indent="0" lvl="0" marL="0" rtl="0" algn="l">
              <a:spcBef>
                <a:spcPts val="0"/>
              </a:spcBef>
              <a:spcAft>
                <a:spcPts val="0"/>
              </a:spcAft>
              <a:buNone/>
            </a:pPr>
            <a:r>
              <a:rPr lang="ar" sz="900"/>
              <a:t> Aspiration pneumonia</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b="1" lang="ar" sz="900" u="sng"/>
              <a:t>Dx</a:t>
            </a:r>
            <a:r>
              <a:rPr lang="ar" sz="900"/>
              <a:t>: cultures show a polymicrobial infection</a:t>
            </a:r>
            <a:endParaRPr sz="900"/>
          </a:p>
        </p:txBody>
      </p:sp>
      <p:sp>
        <p:nvSpPr>
          <p:cNvPr id="206" name="Google Shape;206;p23"/>
          <p:cNvSpPr txBox="1"/>
          <p:nvPr/>
        </p:nvSpPr>
        <p:spPr>
          <a:xfrm>
            <a:off x="0" y="5493351"/>
            <a:ext cx="4762500" cy="16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u="sng"/>
              <a:t>Rx:</a:t>
            </a:r>
            <a:endParaRPr sz="900"/>
          </a:p>
          <a:p>
            <a:pPr indent="0" lvl="0" marL="0" rtl="0" algn="l">
              <a:spcBef>
                <a:spcPts val="0"/>
              </a:spcBef>
              <a:spcAft>
                <a:spcPts val="0"/>
              </a:spcAft>
              <a:buNone/>
            </a:pPr>
            <a:r>
              <a:rPr lang="ar" sz="900"/>
              <a:t>• </a:t>
            </a:r>
            <a:r>
              <a:rPr lang="ar" sz="900">
                <a:solidFill>
                  <a:srgbClr val="CC0000"/>
                </a:solidFill>
              </a:rPr>
              <a:t>needle aspiration followed by incision and drainage </a:t>
            </a:r>
            <a:endParaRPr sz="900">
              <a:solidFill>
                <a:srgbClr val="CC0000"/>
              </a:solidFill>
            </a:endParaRPr>
          </a:p>
          <a:p>
            <a:pPr indent="0" lvl="0" marL="0" rtl="0" algn="l">
              <a:spcBef>
                <a:spcPts val="0"/>
              </a:spcBef>
              <a:spcAft>
                <a:spcPts val="0"/>
              </a:spcAft>
              <a:buNone/>
            </a:pPr>
            <a:r>
              <a:t/>
            </a:r>
            <a:endParaRPr sz="900">
              <a:solidFill>
                <a:srgbClr val="CC0000"/>
              </a:solidFill>
            </a:endParaRPr>
          </a:p>
          <a:p>
            <a:pPr indent="0" lvl="0" marL="0" rtl="0" algn="l">
              <a:spcBef>
                <a:spcPts val="0"/>
              </a:spcBef>
              <a:spcAft>
                <a:spcPts val="0"/>
              </a:spcAft>
              <a:buNone/>
            </a:pPr>
            <a:r>
              <a:rPr lang="ar" sz="900"/>
              <a:t>• if there has been a previous history of tonsillitis, a Quinsy tonsillectomy may be quite effective</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ar" sz="900"/>
              <a:t>• when there is extension of infection of the peritonsillar abscess, CT with contrast may be indicated</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ar" sz="900"/>
              <a:t>*</a:t>
            </a:r>
            <a:r>
              <a:rPr b="1" lang="ar" sz="900">
                <a:solidFill>
                  <a:srgbClr val="999999"/>
                </a:solidFill>
              </a:rPr>
              <a:t>IV ABx</a:t>
            </a:r>
            <a:endParaRPr b="1" sz="900">
              <a:solidFill>
                <a:srgbClr val="999999"/>
              </a:solidFill>
            </a:endParaRPr>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p:txBody>
      </p:sp>
      <p:pic>
        <p:nvPicPr>
          <p:cNvPr id="207" name="Google Shape;207;p23"/>
          <p:cNvPicPr preferRelativeResize="0"/>
          <p:nvPr/>
        </p:nvPicPr>
        <p:blipFill>
          <a:blip r:embed="rId4">
            <a:alphaModFix/>
          </a:blip>
          <a:stretch>
            <a:fillRect/>
          </a:stretch>
        </p:blipFill>
        <p:spPr>
          <a:xfrm>
            <a:off x="3018158" y="3848946"/>
            <a:ext cx="1515849" cy="1509925"/>
          </a:xfrm>
          <a:prstGeom prst="rect">
            <a:avLst/>
          </a:prstGeom>
          <a:noFill/>
          <a:ln>
            <a:noFill/>
          </a:ln>
        </p:spPr>
      </p:pic>
      <p:pic>
        <p:nvPicPr>
          <p:cNvPr id="208" name="Google Shape;208;p23"/>
          <p:cNvPicPr preferRelativeResize="0"/>
          <p:nvPr/>
        </p:nvPicPr>
        <p:blipFill>
          <a:blip r:embed="rId5">
            <a:alphaModFix/>
          </a:blip>
          <a:stretch>
            <a:fillRect/>
          </a:stretch>
        </p:blipFill>
        <p:spPr>
          <a:xfrm>
            <a:off x="1925924" y="3848949"/>
            <a:ext cx="1010754" cy="796825"/>
          </a:xfrm>
          <a:prstGeom prst="rect">
            <a:avLst/>
          </a:prstGeom>
          <a:noFill/>
          <a:ln>
            <a:noFill/>
          </a:ln>
        </p:spPr>
      </p:pic>
      <p:pic>
        <p:nvPicPr>
          <p:cNvPr id="209" name="Google Shape;209;p23"/>
          <p:cNvPicPr preferRelativeResize="0"/>
          <p:nvPr/>
        </p:nvPicPr>
        <p:blipFill>
          <a:blip r:embed="rId6">
            <a:alphaModFix/>
          </a:blip>
          <a:stretch>
            <a:fillRect/>
          </a:stretch>
        </p:blipFill>
        <p:spPr>
          <a:xfrm>
            <a:off x="1858900" y="6597150"/>
            <a:ext cx="1270364" cy="546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4"/>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lang="ar"/>
              <a:t>‹#›</a:t>
            </a:fld>
            <a:endParaRPr/>
          </a:p>
        </p:txBody>
      </p:sp>
      <p:sp>
        <p:nvSpPr>
          <p:cNvPr id="215" name="Google Shape;215;p24"/>
          <p:cNvSpPr txBox="1"/>
          <p:nvPr/>
        </p:nvSpPr>
        <p:spPr>
          <a:xfrm>
            <a:off x="537306" y="0"/>
            <a:ext cx="3810000" cy="44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solidFill>
                  <a:srgbClr val="0B5394"/>
                </a:solidFill>
                <a:highlight>
                  <a:srgbClr val="C9DAF8"/>
                </a:highlight>
              </a:rPr>
              <a:t>Parapharyngeal abscess</a:t>
            </a:r>
            <a:endParaRPr sz="1200">
              <a:solidFill>
                <a:srgbClr val="0B5394"/>
              </a:solidFill>
              <a:highlight>
                <a:srgbClr val="C9DAF8"/>
              </a:highlight>
            </a:endParaRPr>
          </a:p>
          <a:p>
            <a:pPr indent="0" lvl="0" marL="0" rtl="0" algn="l">
              <a:spcBef>
                <a:spcPts val="0"/>
              </a:spcBef>
              <a:spcAft>
                <a:spcPts val="0"/>
              </a:spcAft>
              <a:buNone/>
            </a:pPr>
            <a:r>
              <a:t/>
            </a:r>
            <a:endParaRPr sz="900"/>
          </a:p>
        </p:txBody>
      </p:sp>
      <p:sp>
        <p:nvSpPr>
          <p:cNvPr id="216" name="Google Shape;216;p24"/>
          <p:cNvSpPr txBox="1"/>
          <p:nvPr/>
        </p:nvSpPr>
        <p:spPr>
          <a:xfrm>
            <a:off x="0" y="259618"/>
            <a:ext cx="4650600" cy="15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t>Source of the infection:</a:t>
            </a:r>
            <a:r>
              <a:rPr lang="ar" sz="900"/>
              <a:t> pus drains from either tonsils or from peritonsillar abscess </a:t>
            </a:r>
            <a:r>
              <a:rPr lang="ar" sz="900">
                <a:solidFill>
                  <a:srgbClr val="CC0000"/>
                </a:solidFill>
              </a:rPr>
              <a:t>Through the superior constrictor muscle. </a:t>
            </a:r>
            <a:endParaRPr sz="900">
              <a:solidFill>
                <a:srgbClr val="CC0000"/>
              </a:solidFill>
            </a:endParaRPr>
          </a:p>
        </p:txBody>
      </p:sp>
      <p:sp>
        <p:nvSpPr>
          <p:cNvPr id="217" name="Google Shape;217;p24"/>
          <p:cNvSpPr txBox="1"/>
          <p:nvPr/>
        </p:nvSpPr>
        <p:spPr>
          <a:xfrm>
            <a:off x="-1" y="629186"/>
            <a:ext cx="4762500" cy="9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00"/>
          </a:p>
        </p:txBody>
      </p:sp>
      <p:sp>
        <p:nvSpPr>
          <p:cNvPr id="218" name="Google Shape;218;p24"/>
          <p:cNvSpPr txBox="1"/>
          <p:nvPr/>
        </p:nvSpPr>
        <p:spPr>
          <a:xfrm>
            <a:off x="-24000" y="545801"/>
            <a:ext cx="46986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t>- </a:t>
            </a:r>
            <a:r>
              <a:rPr lang="ar" sz="900"/>
              <a:t>The abscess is located between the superior constrictor muscle and the deep cervical fascia and causes displacement of the tonsil on the lateral pharyngeal wall toward the midline.</a:t>
            </a:r>
            <a:endParaRPr sz="900"/>
          </a:p>
          <a:p>
            <a:pPr indent="0" lvl="0" marL="0" rtl="0" algn="l">
              <a:spcBef>
                <a:spcPts val="0"/>
              </a:spcBef>
              <a:spcAft>
                <a:spcPts val="0"/>
              </a:spcAft>
              <a:buNone/>
            </a:pPr>
            <a:r>
              <a:rPr lang="ar" sz="900"/>
              <a:t>- May spread to the mediastinum.</a:t>
            </a:r>
            <a:endParaRPr sz="900"/>
          </a:p>
        </p:txBody>
      </p:sp>
      <p:sp>
        <p:nvSpPr>
          <p:cNvPr id="219" name="Google Shape;219;p24"/>
          <p:cNvSpPr txBox="1"/>
          <p:nvPr/>
        </p:nvSpPr>
        <p:spPr>
          <a:xfrm>
            <a:off x="-33150" y="1149347"/>
            <a:ext cx="4950900" cy="24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u="sng"/>
              <a:t>Sign and symptoms : </a:t>
            </a:r>
            <a:endParaRPr b="1" sz="1000" u="sng"/>
          </a:p>
          <a:p>
            <a:pPr indent="0" lvl="0" marL="0" rtl="0" algn="l">
              <a:spcBef>
                <a:spcPts val="0"/>
              </a:spcBef>
              <a:spcAft>
                <a:spcPts val="0"/>
              </a:spcAft>
              <a:buNone/>
            </a:pPr>
            <a:r>
              <a:rPr lang="ar" sz="900"/>
              <a:t>Pain</a:t>
            </a:r>
            <a:endParaRPr sz="900"/>
          </a:p>
          <a:p>
            <a:pPr indent="0" lvl="0" marL="0" rtl="0" algn="l">
              <a:spcBef>
                <a:spcPts val="0"/>
              </a:spcBef>
              <a:spcAft>
                <a:spcPts val="0"/>
              </a:spcAft>
              <a:buNone/>
            </a:pPr>
            <a:r>
              <a:rPr lang="ar" sz="900"/>
              <a:t>Leukocytosis</a:t>
            </a:r>
            <a:endParaRPr sz="900"/>
          </a:p>
          <a:p>
            <a:pPr indent="0" lvl="0" marL="0" rtl="0" algn="l">
              <a:spcBef>
                <a:spcPts val="0"/>
              </a:spcBef>
              <a:spcAft>
                <a:spcPts val="0"/>
              </a:spcAft>
              <a:buNone/>
            </a:pPr>
            <a:r>
              <a:rPr lang="ar" sz="900"/>
              <a:t>Trismus </a:t>
            </a:r>
            <a:endParaRPr sz="900"/>
          </a:p>
          <a:p>
            <a:pPr indent="0" lvl="0" marL="0" rtl="0" algn="l">
              <a:spcBef>
                <a:spcPts val="0"/>
              </a:spcBef>
              <a:spcAft>
                <a:spcPts val="0"/>
              </a:spcAft>
              <a:buNone/>
            </a:pPr>
            <a:r>
              <a:rPr lang="ar" sz="900"/>
              <a:t>fever </a:t>
            </a:r>
            <a:endParaRPr sz="900"/>
          </a:p>
          <a:p>
            <a:pPr indent="0" lvl="0" marL="0" rtl="0" algn="l">
              <a:spcBef>
                <a:spcPts val="0"/>
              </a:spcBef>
              <a:spcAft>
                <a:spcPts val="0"/>
              </a:spcAft>
              <a:buNone/>
            </a:pPr>
            <a:r>
              <a:rPr lang="ar" sz="900">
                <a:solidFill>
                  <a:srgbClr val="999999"/>
                </a:solidFill>
              </a:rPr>
              <a:t>Neck mass </a:t>
            </a:r>
            <a:endParaRPr sz="900">
              <a:solidFill>
                <a:srgbClr val="999999"/>
              </a:solidFill>
            </a:endParaRPr>
          </a:p>
          <a:p>
            <a:pPr indent="0" lvl="0" marL="0" rtl="0" algn="l">
              <a:spcBef>
                <a:spcPts val="0"/>
              </a:spcBef>
              <a:spcAft>
                <a:spcPts val="0"/>
              </a:spcAft>
              <a:buNone/>
            </a:pPr>
            <a:r>
              <a:rPr lang="ar" sz="900">
                <a:solidFill>
                  <a:srgbClr val="999999"/>
                </a:solidFill>
              </a:rPr>
              <a:t>muffled voices (hot potato voice) </a:t>
            </a:r>
            <a:endParaRPr sz="900">
              <a:solidFill>
                <a:srgbClr val="999999"/>
              </a:solidFill>
            </a:endParaRPr>
          </a:p>
          <a:p>
            <a:pPr indent="0" lvl="0" marL="0" rtl="0" algn="l">
              <a:spcBef>
                <a:spcPts val="0"/>
              </a:spcBef>
              <a:spcAft>
                <a:spcPts val="0"/>
              </a:spcAft>
              <a:buNone/>
            </a:pPr>
            <a:r>
              <a:rPr lang="ar" sz="900">
                <a:solidFill>
                  <a:srgbClr val="999999"/>
                </a:solidFill>
              </a:rPr>
              <a:t>intraoral bulge (lateral) </a:t>
            </a:r>
            <a:endParaRPr sz="900">
              <a:solidFill>
                <a:srgbClr val="999999"/>
              </a:solidFill>
            </a:endParaRPr>
          </a:p>
          <a:p>
            <a:pPr indent="0" lvl="0" marL="0" rtl="0" algn="l">
              <a:spcBef>
                <a:spcPts val="0"/>
              </a:spcBef>
              <a:spcAft>
                <a:spcPts val="0"/>
              </a:spcAft>
              <a:buNone/>
            </a:pPr>
            <a:r>
              <a:t/>
            </a:r>
            <a:endParaRPr sz="900">
              <a:solidFill>
                <a:srgbClr val="999999"/>
              </a:solidFill>
            </a:endParaRPr>
          </a:p>
          <a:p>
            <a:pPr indent="0" lvl="0" marL="0" rtl="0" algn="l">
              <a:spcBef>
                <a:spcPts val="0"/>
              </a:spcBef>
              <a:spcAft>
                <a:spcPts val="0"/>
              </a:spcAft>
              <a:buNone/>
            </a:pPr>
            <a:r>
              <a:rPr b="1" lang="ar" sz="900" u="sng"/>
              <a:t>O/E: </a:t>
            </a:r>
            <a:r>
              <a:rPr lang="ar" sz="900"/>
              <a:t>Swelling of the lateral pharyngeal wall, behined posterior tonsillar pillar.</a:t>
            </a:r>
            <a:endParaRPr sz="900"/>
          </a:p>
          <a:p>
            <a:pPr indent="0" lvl="0" marL="0" rtl="0" algn="l">
              <a:spcBef>
                <a:spcPts val="0"/>
              </a:spcBef>
              <a:spcAft>
                <a:spcPts val="0"/>
              </a:spcAft>
              <a:buNone/>
            </a:pPr>
            <a:r>
              <a:rPr lang="ar" sz="900"/>
              <a:t>Neurologic deficits ( IX, X, and XII)</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b="1" lang="ar" sz="1000" u="sng">
                <a:solidFill>
                  <a:srgbClr val="999999"/>
                </a:solidFill>
              </a:rPr>
              <a:t>Investigations</a:t>
            </a:r>
            <a:r>
              <a:rPr b="1" lang="ar" sz="1000" u="sng"/>
              <a:t>: </a:t>
            </a:r>
            <a:endParaRPr b="1" sz="1000" u="sng"/>
          </a:p>
          <a:p>
            <a:pPr indent="0" lvl="0" marL="0" rtl="0" algn="l">
              <a:spcBef>
                <a:spcPts val="0"/>
              </a:spcBef>
              <a:spcAft>
                <a:spcPts val="0"/>
              </a:spcAft>
              <a:buNone/>
            </a:pPr>
            <a:r>
              <a:rPr lang="ar" sz="900">
                <a:solidFill>
                  <a:srgbClr val="999999"/>
                </a:solidFill>
              </a:rPr>
              <a:t>●Laboratory and bacteriology ●  CT (best modality) ●  MRI</a:t>
            </a:r>
            <a:endParaRPr sz="900">
              <a:solidFill>
                <a:srgbClr val="999999"/>
              </a:solidFill>
            </a:endParaRPr>
          </a:p>
        </p:txBody>
      </p:sp>
      <p:sp>
        <p:nvSpPr>
          <p:cNvPr id="220" name="Google Shape;220;p24"/>
          <p:cNvSpPr txBox="1"/>
          <p:nvPr/>
        </p:nvSpPr>
        <p:spPr>
          <a:xfrm>
            <a:off x="-24007" y="3139973"/>
            <a:ext cx="4698600" cy="9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100" u="sng"/>
              <a:t>Treatment : </a:t>
            </a:r>
            <a:endParaRPr sz="1100">
              <a:solidFill>
                <a:srgbClr val="CC0000"/>
              </a:solidFill>
            </a:endParaRPr>
          </a:p>
          <a:p>
            <a:pPr indent="0" lvl="0" marL="0" rtl="0" algn="l">
              <a:spcBef>
                <a:spcPts val="0"/>
              </a:spcBef>
              <a:spcAft>
                <a:spcPts val="0"/>
              </a:spcAft>
              <a:buNone/>
            </a:pPr>
            <a:r>
              <a:rPr lang="ar" sz="1100">
                <a:solidFill>
                  <a:srgbClr val="CC0000"/>
                </a:solidFill>
              </a:rPr>
              <a:t>●  Aggressive IV ABX, fluid and close observation.</a:t>
            </a:r>
            <a:endParaRPr sz="1100">
              <a:solidFill>
                <a:srgbClr val="CC0000"/>
              </a:solidFill>
            </a:endParaRPr>
          </a:p>
          <a:p>
            <a:pPr indent="0" lvl="0" marL="0" rtl="0" algn="l">
              <a:spcBef>
                <a:spcPts val="0"/>
              </a:spcBef>
              <a:spcAft>
                <a:spcPts val="0"/>
              </a:spcAft>
              <a:buClr>
                <a:schemeClr val="dk1"/>
              </a:buClr>
              <a:buSzPts val="1100"/>
              <a:buFont typeface="Arial"/>
              <a:buNone/>
            </a:pPr>
            <a:r>
              <a:rPr lang="ar" sz="1100">
                <a:solidFill>
                  <a:srgbClr val="CC0000"/>
                </a:solidFill>
              </a:rPr>
              <a:t>● Surgical intervention with </a:t>
            </a:r>
            <a:r>
              <a:rPr b="1" lang="ar" sz="1100">
                <a:solidFill>
                  <a:srgbClr val="CC0000"/>
                </a:solidFill>
              </a:rPr>
              <a:t>external</a:t>
            </a:r>
            <a:r>
              <a:rPr lang="ar" sz="1100">
                <a:solidFill>
                  <a:srgbClr val="CC0000"/>
                </a:solidFill>
              </a:rPr>
              <a:t> approach is often needed </a:t>
            </a:r>
            <a:r>
              <a:rPr lang="ar" sz="1100">
                <a:solidFill>
                  <a:srgbClr val="999999"/>
                </a:solidFill>
              </a:rPr>
              <a:t>(EXTERNAL drainage)</a:t>
            </a:r>
            <a:endParaRPr sz="1100">
              <a:solidFill>
                <a:srgbClr val="999999"/>
              </a:solidFill>
            </a:endParaRPr>
          </a:p>
          <a:p>
            <a:pPr indent="0" lvl="0" marL="0" rtl="0" algn="l">
              <a:spcBef>
                <a:spcPts val="0"/>
              </a:spcBef>
              <a:spcAft>
                <a:spcPts val="0"/>
              </a:spcAft>
              <a:buNone/>
            </a:pPr>
            <a:r>
              <a:rPr lang="ar" sz="1100">
                <a:solidFill>
                  <a:srgbClr val="CC0000"/>
                </a:solidFill>
              </a:rPr>
              <a:t>●  Airway management </a:t>
            </a:r>
            <a:r>
              <a:rPr lang="ar" sz="900">
                <a:solidFill>
                  <a:srgbClr val="808080"/>
                </a:solidFill>
              </a:rPr>
              <a:t>You have to mention all three</a:t>
            </a:r>
            <a:endParaRPr sz="900">
              <a:solidFill>
                <a:srgbClr val="808080"/>
              </a:solidFill>
            </a:endParaRPr>
          </a:p>
          <a:p>
            <a:pPr indent="0" lvl="0" marL="0" rtl="0" algn="l">
              <a:spcBef>
                <a:spcPts val="0"/>
              </a:spcBef>
              <a:spcAft>
                <a:spcPts val="0"/>
              </a:spcAft>
              <a:buNone/>
            </a:pPr>
            <a:r>
              <a:t/>
            </a:r>
            <a:endParaRPr sz="1100">
              <a:solidFill>
                <a:srgbClr val="CC0000"/>
              </a:solidFill>
            </a:endParaRPr>
          </a:p>
          <a:p>
            <a:pPr indent="0" lvl="0" marL="0" rtl="0" algn="l">
              <a:spcBef>
                <a:spcPts val="0"/>
              </a:spcBef>
              <a:spcAft>
                <a:spcPts val="0"/>
              </a:spcAft>
              <a:buNone/>
            </a:pPr>
            <a:r>
              <a:t/>
            </a:r>
            <a:endParaRPr sz="1100"/>
          </a:p>
        </p:txBody>
      </p:sp>
      <p:pic>
        <p:nvPicPr>
          <p:cNvPr id="221" name="Google Shape;221;p24"/>
          <p:cNvPicPr preferRelativeResize="0"/>
          <p:nvPr/>
        </p:nvPicPr>
        <p:blipFill>
          <a:blip r:embed="rId3">
            <a:alphaModFix/>
          </a:blip>
          <a:stretch>
            <a:fillRect/>
          </a:stretch>
        </p:blipFill>
        <p:spPr>
          <a:xfrm>
            <a:off x="3411650" y="1067619"/>
            <a:ext cx="1095451" cy="1233024"/>
          </a:xfrm>
          <a:prstGeom prst="rect">
            <a:avLst/>
          </a:prstGeom>
          <a:noFill/>
          <a:ln>
            <a:noFill/>
          </a:ln>
        </p:spPr>
      </p:pic>
      <p:pic>
        <p:nvPicPr>
          <p:cNvPr id="222" name="Google Shape;222;p24"/>
          <p:cNvPicPr preferRelativeResize="0"/>
          <p:nvPr/>
        </p:nvPicPr>
        <p:blipFill>
          <a:blip r:embed="rId4">
            <a:alphaModFix/>
          </a:blip>
          <a:stretch>
            <a:fillRect/>
          </a:stretch>
        </p:blipFill>
        <p:spPr>
          <a:xfrm>
            <a:off x="2424025" y="981176"/>
            <a:ext cx="865175" cy="1405925"/>
          </a:xfrm>
          <a:prstGeom prst="rect">
            <a:avLst/>
          </a:prstGeom>
          <a:noFill/>
          <a:ln>
            <a:noFill/>
          </a:ln>
        </p:spPr>
      </p:pic>
      <p:sp>
        <p:nvSpPr>
          <p:cNvPr id="223" name="Google Shape;223;p24"/>
          <p:cNvSpPr txBox="1"/>
          <p:nvPr/>
        </p:nvSpPr>
        <p:spPr>
          <a:xfrm>
            <a:off x="476252" y="4116029"/>
            <a:ext cx="3810000" cy="44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a:solidFill>
                  <a:srgbClr val="0B5394"/>
                </a:solidFill>
                <a:highlight>
                  <a:srgbClr val="C9DAF8"/>
                </a:highlight>
              </a:rPr>
              <a:t>Retropharyngeal abscess</a:t>
            </a:r>
            <a:endParaRPr>
              <a:solidFill>
                <a:srgbClr val="0B5394"/>
              </a:solidFill>
              <a:highlight>
                <a:srgbClr val="C9DAF8"/>
              </a:highlight>
            </a:endParaRPr>
          </a:p>
        </p:txBody>
      </p:sp>
      <p:sp>
        <p:nvSpPr>
          <p:cNvPr id="224" name="Google Shape;224;p24"/>
          <p:cNvSpPr txBox="1"/>
          <p:nvPr/>
        </p:nvSpPr>
        <p:spPr>
          <a:xfrm>
            <a:off x="54000" y="4194450"/>
            <a:ext cx="4762500" cy="29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900"/>
          </a:p>
          <a:p>
            <a:pPr indent="0" lvl="0" marL="0" rtl="0" algn="l">
              <a:spcBef>
                <a:spcPts val="0"/>
              </a:spcBef>
              <a:spcAft>
                <a:spcPts val="0"/>
              </a:spcAft>
              <a:buNone/>
            </a:pPr>
            <a:r>
              <a:rPr b="1" lang="ar" sz="900"/>
              <a:t>- </a:t>
            </a:r>
            <a:r>
              <a:rPr lang="ar" sz="900"/>
              <a:t>Cranial base to the mediastinum, Unilateral</a:t>
            </a:r>
            <a:endParaRPr sz="900"/>
          </a:p>
          <a:p>
            <a:pPr indent="0" lvl="0" marL="0" rtl="0" algn="l">
              <a:spcBef>
                <a:spcPts val="0"/>
              </a:spcBef>
              <a:spcAft>
                <a:spcPts val="0"/>
              </a:spcAft>
              <a:buNone/>
            </a:pPr>
            <a:r>
              <a:rPr lang="ar" sz="900"/>
              <a:t>- Lymph nodes receive drainage from the nose, paranasal sinuses, pharynx, </a:t>
            </a:r>
            <a:endParaRPr sz="900"/>
          </a:p>
          <a:p>
            <a:pPr indent="0" lvl="0" marL="0" rtl="0" algn="l">
              <a:spcBef>
                <a:spcPts val="0"/>
              </a:spcBef>
              <a:spcAft>
                <a:spcPts val="0"/>
              </a:spcAft>
              <a:buNone/>
            </a:pPr>
            <a:r>
              <a:rPr lang="ar" sz="900"/>
              <a:t>and eustachian tube</a:t>
            </a:r>
            <a:endParaRPr sz="900"/>
          </a:p>
          <a:p>
            <a:pPr indent="0" lvl="0" marL="0" rtl="0" algn="l">
              <a:spcBef>
                <a:spcPts val="0"/>
              </a:spcBef>
              <a:spcAft>
                <a:spcPts val="0"/>
              </a:spcAft>
              <a:buNone/>
            </a:pPr>
            <a:r>
              <a:t/>
            </a:r>
            <a:endParaRPr b="1" sz="900"/>
          </a:p>
          <a:p>
            <a:pPr indent="0" lvl="0" marL="0" rtl="0" algn="l">
              <a:spcBef>
                <a:spcPts val="0"/>
              </a:spcBef>
              <a:spcAft>
                <a:spcPts val="0"/>
              </a:spcAft>
              <a:buNone/>
            </a:pPr>
            <a:r>
              <a:rPr b="1" lang="ar" sz="900"/>
              <a:t>common in children younger than 2 years.</a:t>
            </a:r>
            <a:endParaRPr b="1" sz="900"/>
          </a:p>
          <a:p>
            <a:pPr indent="0" lvl="0" marL="0" rtl="0" algn="l">
              <a:spcBef>
                <a:spcPts val="0"/>
              </a:spcBef>
              <a:spcAft>
                <a:spcPts val="0"/>
              </a:spcAft>
              <a:buNone/>
            </a:pPr>
            <a:r>
              <a:rPr lang="ar" sz="900"/>
              <a:t>- irritability, </a:t>
            </a:r>
            <a:r>
              <a:rPr lang="ar" sz="900">
                <a:solidFill>
                  <a:srgbClr val="BF9000"/>
                </a:solidFill>
              </a:rPr>
              <a:t>fever</a:t>
            </a:r>
            <a:r>
              <a:rPr lang="ar" sz="900"/>
              <a:t>, dysphagia, muffled speech, noisy breathing, </a:t>
            </a:r>
            <a:r>
              <a:rPr lang="ar" sz="900">
                <a:solidFill>
                  <a:srgbClr val="BF9000"/>
                </a:solidFill>
              </a:rPr>
              <a:t>stiff neck</a:t>
            </a:r>
            <a:r>
              <a:rPr lang="ar" sz="900"/>
              <a:t>, </a:t>
            </a:r>
            <a:r>
              <a:rPr lang="ar" sz="900">
                <a:solidFill>
                  <a:srgbClr val="BF9000"/>
                </a:solidFill>
              </a:rPr>
              <a:t>Odynophagia</a:t>
            </a:r>
            <a:r>
              <a:rPr lang="ar" sz="900"/>
              <a:t>, and cervical lymphadenopathy.</a:t>
            </a:r>
            <a:r>
              <a:rPr lang="ar" sz="900">
                <a:solidFill>
                  <a:srgbClr val="6AA84F"/>
                </a:solidFill>
              </a:rPr>
              <a:t>(stridor)</a:t>
            </a:r>
            <a:endParaRPr sz="900">
              <a:solidFill>
                <a:srgbClr val="6AA84F"/>
              </a:solidFill>
            </a:endParaRPr>
          </a:p>
          <a:p>
            <a:pPr indent="0" lvl="0" marL="0" rtl="0" algn="l">
              <a:spcBef>
                <a:spcPts val="0"/>
              </a:spcBef>
              <a:spcAft>
                <a:spcPts val="0"/>
              </a:spcAft>
              <a:buNone/>
            </a:pPr>
            <a:r>
              <a:t/>
            </a:r>
            <a:endParaRPr sz="900"/>
          </a:p>
          <a:p>
            <a:pPr indent="0" lvl="0" marL="0" rtl="0" algn="l">
              <a:spcBef>
                <a:spcPts val="0"/>
              </a:spcBef>
              <a:spcAft>
                <a:spcPts val="0"/>
              </a:spcAft>
              <a:buNone/>
            </a:pPr>
            <a:r>
              <a:rPr lang="ar" sz="900"/>
              <a:t>- </a:t>
            </a:r>
            <a:r>
              <a:rPr b="1" lang="ar" sz="900" u="sng"/>
              <a:t>P/E</a:t>
            </a:r>
            <a:r>
              <a:rPr lang="ar" sz="900"/>
              <a:t>: </a:t>
            </a:r>
            <a:r>
              <a:rPr lang="ar" sz="900">
                <a:solidFill>
                  <a:srgbClr val="CC0000"/>
                </a:solidFill>
              </a:rPr>
              <a:t>unilateral</a:t>
            </a:r>
            <a:r>
              <a:rPr lang="ar" sz="900"/>
              <a:t> posterior pharyngeal swelling.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b="1" lang="ar" sz="900" u="sng"/>
              <a:t>Dx: </a:t>
            </a:r>
            <a:r>
              <a:rPr lang="ar" sz="900"/>
              <a:t>Lateral neck radiography, </a:t>
            </a:r>
            <a:r>
              <a:rPr b="1" lang="ar" sz="900"/>
              <a:t>CT</a:t>
            </a:r>
            <a:r>
              <a:rPr lang="ar" sz="900"/>
              <a:t> or U/S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b="1" lang="ar" sz="900" u="sng"/>
              <a:t>Rx:</a:t>
            </a:r>
            <a:endParaRPr sz="900"/>
          </a:p>
          <a:p>
            <a:pPr indent="0" lvl="0" marL="0" rtl="0" algn="l">
              <a:spcBef>
                <a:spcPts val="0"/>
              </a:spcBef>
              <a:spcAft>
                <a:spcPts val="0"/>
              </a:spcAft>
              <a:buNone/>
            </a:pPr>
            <a:r>
              <a:rPr lang="ar" sz="900"/>
              <a:t>A </a:t>
            </a:r>
            <a:r>
              <a:rPr lang="ar" sz="900">
                <a:solidFill>
                  <a:srgbClr val="CC0000"/>
                </a:solidFill>
              </a:rPr>
              <a:t>transoral approach</a:t>
            </a:r>
            <a:r>
              <a:rPr lang="ar" sz="900"/>
              <a:t> is recommended for incision and drainage of abscesses. </a:t>
            </a:r>
            <a:endParaRPr sz="900"/>
          </a:p>
          <a:p>
            <a:pPr indent="0" lvl="0" marL="0" rtl="0" algn="l">
              <a:spcBef>
                <a:spcPts val="0"/>
              </a:spcBef>
              <a:spcAft>
                <a:spcPts val="0"/>
              </a:spcAft>
              <a:buNone/>
            </a:pPr>
            <a:r>
              <a:rPr lang="ar" sz="900"/>
              <a:t>- if the abscess extends inferiorly below the hyoid bone, an external approach should be used.</a:t>
            </a:r>
            <a:endParaRPr sz="900"/>
          </a:p>
          <a:p>
            <a:pPr indent="0" lvl="0" marL="0" rtl="0" algn="l">
              <a:spcBef>
                <a:spcPts val="0"/>
              </a:spcBef>
              <a:spcAft>
                <a:spcPts val="0"/>
              </a:spcAft>
              <a:buNone/>
            </a:pPr>
            <a:r>
              <a:rPr b="1" lang="ar" sz="900">
                <a:solidFill>
                  <a:srgbClr val="999999"/>
                </a:solidFill>
              </a:rPr>
              <a:t>IV ABx </a:t>
            </a:r>
            <a:endParaRPr b="1" sz="900">
              <a:solidFill>
                <a:srgbClr val="999999"/>
              </a:solidFill>
            </a:endParaRPr>
          </a:p>
          <a:p>
            <a:pPr indent="0" lvl="0" marL="0" rtl="0" algn="l">
              <a:spcBef>
                <a:spcPts val="0"/>
              </a:spcBef>
              <a:spcAft>
                <a:spcPts val="0"/>
              </a:spcAft>
              <a:buNone/>
            </a:pPr>
            <a:r>
              <a:rPr b="1" lang="ar" sz="900">
                <a:solidFill>
                  <a:srgbClr val="999999"/>
                </a:solidFill>
              </a:rPr>
              <a:t>Secure Airway </a:t>
            </a:r>
            <a:endParaRPr b="1" sz="900">
              <a:solidFill>
                <a:srgbClr val="999999"/>
              </a:solidFill>
            </a:endParaRPr>
          </a:p>
          <a:p>
            <a:pPr indent="0" lvl="0" marL="0" rtl="0" algn="l">
              <a:spcBef>
                <a:spcPts val="0"/>
              </a:spcBef>
              <a:spcAft>
                <a:spcPts val="0"/>
              </a:spcAft>
              <a:buNone/>
            </a:pPr>
            <a:r>
              <a:t/>
            </a:r>
            <a:endParaRPr sz="900">
              <a:solidFill>
                <a:srgbClr val="999999"/>
              </a:solidFill>
              <a:highlight>
                <a:srgbClr val="FFFFFF"/>
              </a:highlight>
            </a:endParaRPr>
          </a:p>
          <a:p>
            <a:pPr indent="0" lvl="0" marL="0" rtl="0" algn="l">
              <a:spcBef>
                <a:spcPts val="0"/>
              </a:spcBef>
              <a:spcAft>
                <a:spcPts val="0"/>
              </a:spcAft>
              <a:buNone/>
            </a:pPr>
            <a:r>
              <a:rPr lang="ar" sz="900">
                <a:solidFill>
                  <a:srgbClr val="999999"/>
                </a:solidFill>
                <a:highlight>
                  <a:srgbClr val="FFFFFF"/>
                </a:highlight>
              </a:rPr>
              <a:t>MENTION ALL3</a:t>
            </a:r>
            <a:r>
              <a:rPr lang="ar" sz="900">
                <a:solidFill>
                  <a:srgbClr val="538135"/>
                </a:solidFill>
                <a:highlight>
                  <a:srgbClr val="FFFFFF"/>
                </a:highlight>
              </a:rPr>
              <a:t>!</a:t>
            </a:r>
            <a:endParaRPr sz="900">
              <a:solidFill>
                <a:srgbClr val="538135"/>
              </a:solidFill>
              <a:highlight>
                <a:srgbClr val="FFFFFF"/>
              </a:highlight>
            </a:endParaRPr>
          </a:p>
          <a:p>
            <a:pPr indent="0" lvl="0" marL="0" rtl="0" algn="l">
              <a:spcBef>
                <a:spcPts val="0"/>
              </a:spcBef>
              <a:spcAft>
                <a:spcPts val="0"/>
              </a:spcAft>
              <a:buNone/>
            </a:pPr>
            <a:r>
              <a:t/>
            </a:r>
            <a:endParaRPr sz="900">
              <a:solidFill>
                <a:srgbClr val="999999"/>
              </a:solidFill>
            </a:endParaRPr>
          </a:p>
        </p:txBody>
      </p:sp>
      <p:pic>
        <p:nvPicPr>
          <p:cNvPr id="225" name="Google Shape;225;p24"/>
          <p:cNvPicPr preferRelativeResize="0"/>
          <p:nvPr/>
        </p:nvPicPr>
        <p:blipFill>
          <a:blip r:embed="rId5">
            <a:alphaModFix/>
          </a:blip>
          <a:stretch>
            <a:fillRect/>
          </a:stretch>
        </p:blipFill>
        <p:spPr>
          <a:xfrm>
            <a:off x="4046250" y="4194448"/>
            <a:ext cx="652389" cy="708300"/>
          </a:xfrm>
          <a:prstGeom prst="rect">
            <a:avLst/>
          </a:prstGeom>
          <a:noFill/>
          <a:ln>
            <a:noFill/>
          </a:ln>
        </p:spPr>
      </p:pic>
      <p:sp>
        <p:nvSpPr>
          <p:cNvPr id="226" name="Google Shape;226;p24"/>
          <p:cNvSpPr txBox="1"/>
          <p:nvPr/>
        </p:nvSpPr>
        <p:spPr>
          <a:xfrm>
            <a:off x="2798100" y="5298275"/>
            <a:ext cx="1852500" cy="8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800">
                <a:solidFill>
                  <a:srgbClr val="6AA84F"/>
                </a:solidFill>
              </a:rPr>
              <a:t>pic: Thickness of prevertebral fascia, and sometimes you can see gas bubbles in the abscess</a:t>
            </a:r>
            <a:endParaRPr sz="800">
              <a:solidFill>
                <a:srgbClr val="6AA84F"/>
              </a:solidFill>
            </a:endParaRPr>
          </a:p>
        </p:txBody>
      </p:sp>
      <p:pic>
        <p:nvPicPr>
          <p:cNvPr id="227" name="Google Shape;227;p24"/>
          <p:cNvPicPr preferRelativeResize="0"/>
          <p:nvPr/>
        </p:nvPicPr>
        <p:blipFill>
          <a:blip r:embed="rId6">
            <a:alphaModFix/>
          </a:blip>
          <a:stretch>
            <a:fillRect/>
          </a:stretch>
        </p:blipFill>
        <p:spPr>
          <a:xfrm>
            <a:off x="2424025" y="6476688"/>
            <a:ext cx="468075" cy="614935"/>
          </a:xfrm>
          <a:prstGeom prst="rect">
            <a:avLst/>
          </a:prstGeom>
          <a:noFill/>
          <a:ln>
            <a:noFill/>
          </a:ln>
        </p:spPr>
      </p:pic>
      <p:pic>
        <p:nvPicPr>
          <p:cNvPr id="228" name="Google Shape;228;p24"/>
          <p:cNvPicPr preferRelativeResize="0"/>
          <p:nvPr/>
        </p:nvPicPr>
        <p:blipFill>
          <a:blip r:embed="rId7">
            <a:alphaModFix/>
          </a:blip>
          <a:stretch>
            <a:fillRect/>
          </a:stretch>
        </p:blipFill>
        <p:spPr>
          <a:xfrm>
            <a:off x="2954425" y="6476698"/>
            <a:ext cx="579675" cy="614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5"/>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lang="ar"/>
              <a:t>‹#›</a:t>
            </a:fld>
            <a:endParaRPr/>
          </a:p>
        </p:txBody>
      </p:sp>
      <p:sp>
        <p:nvSpPr>
          <p:cNvPr id="234" name="Google Shape;234;p25"/>
          <p:cNvSpPr txBox="1"/>
          <p:nvPr/>
        </p:nvSpPr>
        <p:spPr>
          <a:xfrm>
            <a:off x="0" y="0"/>
            <a:ext cx="4629300" cy="23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0B5394"/>
                </a:solidFill>
                <a:highlight>
                  <a:srgbClr val="C9DAF8"/>
                </a:highlight>
              </a:rPr>
              <a:t>Adenotonsillectomy</a:t>
            </a:r>
            <a:r>
              <a:rPr lang="ar" sz="900"/>
              <a:t> </a:t>
            </a:r>
            <a:endParaRPr sz="900"/>
          </a:p>
          <a:p>
            <a:pPr indent="0" lvl="0" marL="0" rtl="0" algn="l">
              <a:spcBef>
                <a:spcPts val="0"/>
              </a:spcBef>
              <a:spcAft>
                <a:spcPts val="0"/>
              </a:spcAft>
              <a:buNone/>
            </a:pPr>
            <a:r>
              <a:rPr lang="ar" sz="900"/>
              <a:t>indications: </a:t>
            </a:r>
            <a:endParaRPr sz="900"/>
          </a:p>
          <a:p>
            <a:pPr indent="0" lvl="0" marL="0" rtl="0" algn="l">
              <a:spcBef>
                <a:spcPts val="0"/>
              </a:spcBef>
              <a:spcAft>
                <a:spcPts val="0"/>
              </a:spcAft>
              <a:buNone/>
            </a:pPr>
            <a:r>
              <a:rPr lang="ar" sz="900">
                <a:solidFill>
                  <a:srgbClr val="CC0000"/>
                </a:solidFill>
              </a:rPr>
              <a:t>- </a:t>
            </a:r>
            <a:r>
              <a:rPr lang="ar" sz="900">
                <a:solidFill>
                  <a:srgbClr val="CC0000"/>
                </a:solidFill>
              </a:rPr>
              <a:t>3 or more episodes per year</a:t>
            </a:r>
            <a:endParaRPr sz="900">
              <a:solidFill>
                <a:srgbClr val="CC0000"/>
              </a:solidFill>
            </a:endParaRPr>
          </a:p>
          <a:p>
            <a:pPr indent="0" lvl="0" marL="0" rtl="0" algn="l">
              <a:spcBef>
                <a:spcPts val="0"/>
              </a:spcBef>
              <a:spcAft>
                <a:spcPts val="0"/>
              </a:spcAft>
              <a:buNone/>
            </a:pPr>
            <a:r>
              <a:rPr lang="ar" sz="900"/>
              <a:t>- </a:t>
            </a:r>
            <a:r>
              <a:rPr lang="ar" sz="900"/>
              <a:t>malocclusion, UAO</a:t>
            </a:r>
            <a:endParaRPr sz="900"/>
          </a:p>
          <a:p>
            <a:pPr indent="0" lvl="0" marL="0" rtl="0" algn="l">
              <a:spcBef>
                <a:spcPts val="0"/>
              </a:spcBef>
              <a:spcAft>
                <a:spcPts val="0"/>
              </a:spcAft>
              <a:buNone/>
            </a:pPr>
            <a:r>
              <a:rPr lang="ar" sz="900"/>
              <a:t>- Quinsy unresponsive to Rx </a:t>
            </a:r>
            <a:r>
              <a:rPr lang="ar" sz="900">
                <a:solidFill>
                  <a:srgbClr val="6AA84F"/>
                </a:solidFill>
              </a:rPr>
              <a:t>(we do hot tonsillectomy for these patients)</a:t>
            </a:r>
            <a:endParaRPr sz="900">
              <a:solidFill>
                <a:srgbClr val="6AA84F"/>
              </a:solidFill>
            </a:endParaRPr>
          </a:p>
          <a:p>
            <a:pPr indent="0" lvl="0" marL="0" rtl="0" algn="l">
              <a:spcBef>
                <a:spcPts val="0"/>
              </a:spcBef>
              <a:spcAft>
                <a:spcPts val="0"/>
              </a:spcAft>
              <a:buNone/>
            </a:pPr>
            <a:r>
              <a:rPr lang="ar" sz="900"/>
              <a:t>- </a:t>
            </a:r>
            <a:r>
              <a:rPr lang="ar" sz="900"/>
              <a:t>Halitosis</a:t>
            </a:r>
            <a:endParaRPr sz="900"/>
          </a:p>
          <a:p>
            <a:pPr indent="0" lvl="0" marL="0" rtl="0" algn="l">
              <a:spcBef>
                <a:spcPts val="0"/>
              </a:spcBef>
              <a:spcAft>
                <a:spcPts val="0"/>
              </a:spcAft>
              <a:buNone/>
            </a:pPr>
            <a:r>
              <a:rPr lang="ar" sz="900"/>
              <a:t>- Asymmetry, suspicious for malignancy </a:t>
            </a:r>
            <a:endParaRPr sz="900"/>
          </a:p>
          <a:p>
            <a:pPr indent="0" lvl="0" marL="0" rtl="0" algn="l">
              <a:spcBef>
                <a:spcPts val="0"/>
              </a:spcBef>
              <a:spcAft>
                <a:spcPts val="0"/>
              </a:spcAft>
              <a:buNone/>
            </a:pPr>
            <a:r>
              <a:rPr lang="ar" sz="900"/>
              <a:t>- individual considerations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b="1" lang="ar" sz="900" u="sng"/>
              <a:t>complications</a:t>
            </a:r>
            <a:r>
              <a:rPr lang="ar" sz="900"/>
              <a:t>:</a:t>
            </a:r>
            <a:endParaRPr sz="900"/>
          </a:p>
          <a:p>
            <a:pPr indent="0" lvl="0" marL="0" rtl="0" algn="l">
              <a:spcBef>
                <a:spcPts val="0"/>
              </a:spcBef>
              <a:spcAft>
                <a:spcPts val="0"/>
              </a:spcAft>
              <a:buNone/>
            </a:pPr>
            <a:r>
              <a:rPr lang="ar" sz="900"/>
              <a:t>postoperative hemorrhage </a:t>
            </a:r>
            <a:r>
              <a:rPr lang="ar" sz="900">
                <a:solidFill>
                  <a:srgbClr val="6AA84F"/>
                </a:solidFill>
              </a:rPr>
              <a:t>(most drastic)</a:t>
            </a:r>
            <a:r>
              <a:rPr lang="ar" sz="900"/>
              <a:t>, sore throat, otalgia, uvular swelling, respiratory compromise </a:t>
            </a:r>
            <a:r>
              <a:rPr lang="ar" sz="900">
                <a:solidFill>
                  <a:srgbClr val="6AA84F"/>
                </a:solidFill>
              </a:rPr>
              <a:t>(in OSA patients they might get it immediately after surgery)</a:t>
            </a:r>
            <a:r>
              <a:rPr lang="ar" sz="900"/>
              <a:t>, dehydration, burns and iatrogenic trauma </a:t>
            </a:r>
            <a:r>
              <a:rPr lang="ar" sz="900">
                <a:solidFill>
                  <a:srgbClr val="6AA84F"/>
                </a:solidFill>
              </a:rPr>
              <a:t>(during cauterization)</a:t>
            </a:r>
            <a:r>
              <a:rPr lang="ar" sz="900"/>
              <a:t> , velopharyngeal </a:t>
            </a:r>
            <a:r>
              <a:rPr lang="ar" sz="900"/>
              <a:t>insufficiency</a:t>
            </a:r>
            <a:r>
              <a:rPr lang="ar" sz="900"/>
              <a:t>, nasopharyngeal stenosis, atlantoaxial subluxation, grisel’s syndrome, </a:t>
            </a:r>
            <a:r>
              <a:rPr lang="ar" sz="900">
                <a:solidFill>
                  <a:srgbClr val="999999"/>
                </a:solidFill>
              </a:rPr>
              <a:t>regrowth</a:t>
            </a:r>
            <a:r>
              <a:rPr lang="ar" sz="900"/>
              <a:t> </a:t>
            </a:r>
            <a:r>
              <a:rPr lang="ar" sz="900">
                <a:solidFill>
                  <a:srgbClr val="6AA84F"/>
                </a:solidFill>
              </a:rPr>
              <a:t>(4% but can be 7% if: 1-Age below 1 year 2-Reflux laryngitis 3-Severe allergic rhinitis)</a:t>
            </a:r>
            <a:r>
              <a:rPr lang="ar" sz="900"/>
              <a:t>, Eustachian tube injury, depression, laceration of ICA/ pseudoaneursym of ICA</a:t>
            </a:r>
            <a:endParaRPr sz="900"/>
          </a:p>
        </p:txBody>
      </p:sp>
      <p:sp>
        <p:nvSpPr>
          <p:cNvPr id="235" name="Google Shape;235;p25"/>
          <p:cNvSpPr txBox="1"/>
          <p:nvPr/>
        </p:nvSpPr>
        <p:spPr>
          <a:xfrm>
            <a:off x="82850" y="2333624"/>
            <a:ext cx="4329900" cy="277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0B5394"/>
                </a:solidFill>
                <a:highlight>
                  <a:srgbClr val="C9DAF8"/>
                </a:highlight>
              </a:rPr>
              <a:t>adenoidectomy</a:t>
            </a:r>
            <a:r>
              <a:rPr lang="ar" sz="900"/>
              <a:t>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ar" sz="1100"/>
              <a:t>indications: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b="1" lang="ar" sz="1100"/>
              <a:t>1-obstructions</a:t>
            </a:r>
            <a:r>
              <a:rPr lang="ar" sz="1100"/>
              <a:t>:</a:t>
            </a:r>
            <a:r>
              <a:rPr lang="ar" sz="900"/>
              <a:t> </a:t>
            </a:r>
            <a:endParaRPr sz="900"/>
          </a:p>
          <a:p>
            <a:pPr indent="0" lvl="0" marL="0" rtl="0" algn="l">
              <a:spcBef>
                <a:spcPts val="0"/>
              </a:spcBef>
              <a:spcAft>
                <a:spcPts val="0"/>
              </a:spcAft>
              <a:buNone/>
            </a:pPr>
            <a:r>
              <a:rPr lang="ar" sz="900"/>
              <a:t>- </a:t>
            </a:r>
            <a:r>
              <a:rPr lang="ar" sz="900"/>
              <a:t>chronic nasal obstruction or obligate mouth breathing </a:t>
            </a:r>
            <a:endParaRPr sz="900"/>
          </a:p>
          <a:p>
            <a:pPr indent="0" lvl="0" marL="0" rtl="0" algn="l">
              <a:spcBef>
                <a:spcPts val="0"/>
              </a:spcBef>
              <a:spcAft>
                <a:spcPts val="0"/>
              </a:spcAft>
              <a:buNone/>
            </a:pPr>
            <a:r>
              <a:rPr lang="ar" sz="900"/>
              <a:t>- OSA with failure to thrive (FTT), cor pulmonale</a:t>
            </a:r>
            <a:endParaRPr sz="900"/>
          </a:p>
          <a:p>
            <a:pPr indent="0" lvl="0" marL="0" rtl="0" algn="l">
              <a:spcBef>
                <a:spcPts val="0"/>
              </a:spcBef>
              <a:spcAft>
                <a:spcPts val="0"/>
              </a:spcAft>
              <a:buNone/>
            </a:pPr>
            <a:r>
              <a:rPr lang="ar" sz="900"/>
              <a:t>- dysphagia</a:t>
            </a:r>
            <a:endParaRPr sz="900"/>
          </a:p>
          <a:p>
            <a:pPr indent="0" lvl="0" marL="0" rtl="0" algn="l">
              <a:spcBef>
                <a:spcPts val="0"/>
              </a:spcBef>
              <a:spcAft>
                <a:spcPts val="0"/>
              </a:spcAft>
              <a:buNone/>
            </a:pPr>
            <a:r>
              <a:rPr lang="ar" sz="900"/>
              <a:t>- speech problems </a:t>
            </a:r>
            <a:endParaRPr sz="900"/>
          </a:p>
          <a:p>
            <a:pPr indent="0" lvl="0" marL="0" rtl="0" algn="l">
              <a:spcBef>
                <a:spcPts val="0"/>
              </a:spcBef>
              <a:spcAft>
                <a:spcPts val="0"/>
              </a:spcAft>
              <a:buNone/>
            </a:pPr>
            <a:r>
              <a:rPr lang="ar" sz="900"/>
              <a:t>- severe orofacial/dental abnormalities </a:t>
            </a:r>
            <a:r>
              <a:rPr lang="ar" sz="900">
                <a:solidFill>
                  <a:srgbClr val="6AA84F"/>
                </a:solidFill>
              </a:rPr>
              <a:t>(Adenoid face: long nose, short upper lip)</a:t>
            </a:r>
            <a:endParaRPr sz="900">
              <a:solidFill>
                <a:srgbClr val="6AA84F"/>
              </a:solidFill>
            </a:endParaRPr>
          </a:p>
          <a:p>
            <a:pPr indent="0" lvl="0" marL="0" rtl="0" algn="l">
              <a:spcBef>
                <a:spcPts val="0"/>
              </a:spcBef>
              <a:spcAft>
                <a:spcPts val="0"/>
              </a:spcAft>
              <a:buNone/>
            </a:pPr>
            <a:r>
              <a:t/>
            </a:r>
            <a:endParaRPr sz="900"/>
          </a:p>
          <a:p>
            <a:pPr indent="0" lvl="0" marL="0" rtl="0" algn="l">
              <a:spcBef>
                <a:spcPts val="0"/>
              </a:spcBef>
              <a:spcAft>
                <a:spcPts val="0"/>
              </a:spcAft>
              <a:buNone/>
            </a:pPr>
            <a:r>
              <a:rPr b="1" lang="ar" sz="1100"/>
              <a:t>2- infection: </a:t>
            </a:r>
            <a:endParaRPr b="1" sz="1100"/>
          </a:p>
          <a:p>
            <a:pPr indent="0" lvl="0" marL="0" rtl="0" algn="l">
              <a:spcBef>
                <a:spcPts val="0"/>
              </a:spcBef>
              <a:spcAft>
                <a:spcPts val="0"/>
              </a:spcAft>
              <a:buNone/>
            </a:pPr>
            <a:r>
              <a:rPr lang="ar" sz="900"/>
              <a:t>- </a:t>
            </a:r>
            <a:r>
              <a:rPr lang="ar" sz="900"/>
              <a:t>Recurrent/chronic adenoiditis (3 or more episodes/year) </a:t>
            </a:r>
            <a:endParaRPr sz="900"/>
          </a:p>
          <a:p>
            <a:pPr indent="0" lvl="0" marL="0" rtl="0" algn="l">
              <a:spcBef>
                <a:spcPts val="0"/>
              </a:spcBef>
              <a:spcAft>
                <a:spcPts val="0"/>
              </a:spcAft>
              <a:buNone/>
            </a:pPr>
            <a:r>
              <a:rPr lang="ar" sz="900"/>
              <a:t>- Recurrent / chronic OME (+/-previous BMT) </a:t>
            </a:r>
            <a:r>
              <a:rPr lang="ar" sz="900">
                <a:solidFill>
                  <a:srgbClr val="6AA84F"/>
                </a:solidFill>
              </a:rPr>
              <a:t>(if you have a kid with recurrent OME, you do tubes in the first setting, after 1 year the tubes will come out then he will get the fluids back, in the second time in addition to putting the tubes you also need to remove the adenoid if he doesn’t snore, if snoring, it should be removed with the tubes) </a:t>
            </a:r>
            <a:endParaRPr sz="900">
              <a:solidFill>
                <a:srgbClr val="6AA84F"/>
              </a:solidFill>
            </a:endParaRPr>
          </a:p>
        </p:txBody>
      </p:sp>
      <p:pic>
        <p:nvPicPr>
          <p:cNvPr id="236" name="Google Shape;236;p25"/>
          <p:cNvPicPr preferRelativeResize="0"/>
          <p:nvPr/>
        </p:nvPicPr>
        <p:blipFill>
          <a:blip r:embed="rId3">
            <a:alphaModFix/>
          </a:blip>
          <a:stretch>
            <a:fillRect/>
          </a:stretch>
        </p:blipFill>
        <p:spPr>
          <a:xfrm>
            <a:off x="3791525" y="224050"/>
            <a:ext cx="837775" cy="1183710"/>
          </a:xfrm>
          <a:prstGeom prst="rect">
            <a:avLst/>
          </a:prstGeom>
          <a:noFill/>
          <a:ln>
            <a:noFill/>
          </a:ln>
        </p:spPr>
      </p:pic>
      <p:pic>
        <p:nvPicPr>
          <p:cNvPr id="237" name="Google Shape;237;p25"/>
          <p:cNvPicPr preferRelativeResize="0"/>
          <p:nvPr/>
        </p:nvPicPr>
        <p:blipFill>
          <a:blip r:embed="rId4">
            <a:alphaModFix/>
          </a:blip>
          <a:stretch>
            <a:fillRect/>
          </a:stretch>
        </p:blipFill>
        <p:spPr>
          <a:xfrm>
            <a:off x="2979675" y="2456975"/>
            <a:ext cx="1428331" cy="1183700"/>
          </a:xfrm>
          <a:prstGeom prst="rect">
            <a:avLst/>
          </a:prstGeom>
          <a:noFill/>
          <a:ln>
            <a:noFill/>
          </a:ln>
        </p:spPr>
      </p:pic>
      <p:pic>
        <p:nvPicPr>
          <p:cNvPr id="238" name="Google Shape;238;p25"/>
          <p:cNvPicPr preferRelativeResize="0"/>
          <p:nvPr/>
        </p:nvPicPr>
        <p:blipFill>
          <a:blip r:embed="rId5">
            <a:alphaModFix/>
          </a:blip>
          <a:stretch>
            <a:fillRect/>
          </a:stretch>
        </p:blipFill>
        <p:spPr>
          <a:xfrm>
            <a:off x="1896975" y="2456975"/>
            <a:ext cx="632225" cy="795375"/>
          </a:xfrm>
          <a:prstGeom prst="rect">
            <a:avLst/>
          </a:prstGeom>
          <a:noFill/>
          <a:ln>
            <a:noFill/>
          </a:ln>
        </p:spPr>
      </p:pic>
      <p:sp>
        <p:nvSpPr>
          <p:cNvPr id="239" name="Google Shape;239;p25"/>
          <p:cNvSpPr txBox="1"/>
          <p:nvPr/>
        </p:nvSpPr>
        <p:spPr>
          <a:xfrm>
            <a:off x="175350" y="5104725"/>
            <a:ext cx="3823800" cy="44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6"/>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lang="ar"/>
              <a:t>‹#›</a:t>
            </a:fld>
            <a:endParaRPr/>
          </a:p>
        </p:txBody>
      </p:sp>
      <p:pic>
        <p:nvPicPr>
          <p:cNvPr id="245" name="Google Shape;245;p26"/>
          <p:cNvPicPr preferRelativeResize="0"/>
          <p:nvPr/>
        </p:nvPicPr>
        <p:blipFill rotWithShape="1">
          <a:blip r:embed="rId3">
            <a:alphaModFix/>
          </a:blip>
          <a:srcRect b="0" l="0" r="2799" t="39290"/>
          <a:stretch/>
        </p:blipFill>
        <p:spPr>
          <a:xfrm>
            <a:off x="187613" y="244700"/>
            <a:ext cx="4387276" cy="2930301"/>
          </a:xfrm>
          <a:prstGeom prst="rect">
            <a:avLst/>
          </a:prstGeom>
          <a:noFill/>
          <a:ln>
            <a:noFill/>
          </a:ln>
        </p:spPr>
      </p:pic>
      <p:sp>
        <p:nvSpPr>
          <p:cNvPr id="246" name="Google Shape;246;p26"/>
          <p:cNvSpPr txBox="1"/>
          <p:nvPr/>
        </p:nvSpPr>
        <p:spPr>
          <a:xfrm>
            <a:off x="278675" y="3349625"/>
            <a:ext cx="4296300" cy="318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100">
                <a:solidFill>
                  <a:srgbClr val="6AA84F"/>
                </a:solidFill>
                <a:latin typeface="Times New Roman"/>
                <a:ea typeface="Times New Roman"/>
                <a:cs typeface="Times New Roman"/>
                <a:sym typeface="Times New Roman"/>
              </a:rPr>
              <a:t>Primary hemorrhage: within the first 24 hours after surgery.</a:t>
            </a:r>
            <a:endParaRPr sz="11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6AA84F"/>
                </a:solidFill>
                <a:latin typeface="Times New Roman"/>
                <a:ea typeface="Times New Roman"/>
                <a:cs typeface="Times New Roman"/>
                <a:sym typeface="Times New Roman"/>
              </a:rPr>
              <a:t>Secondary hemorrhage: from 24 hours and beyond (10d for example).</a:t>
            </a:r>
            <a:endParaRPr sz="11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6AA84F"/>
                </a:solidFill>
                <a:latin typeface="Times New Roman"/>
                <a:ea typeface="Times New Roman"/>
                <a:cs typeface="Times New Roman"/>
                <a:sym typeface="Times New Roman"/>
              </a:rPr>
              <a:t>in primary hemorrhage if active bleeding you need to take the patient to the OR to control the bleeding, also do CBC and coagulation profile.</a:t>
            </a:r>
            <a:endParaRPr sz="11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6AA84F"/>
                </a:solidFill>
                <a:latin typeface="Times New Roman"/>
                <a:ea typeface="Times New Roman"/>
                <a:cs typeface="Times New Roman"/>
                <a:sym typeface="Times New Roman"/>
              </a:rPr>
              <a:t>in secondary or delayed hemorrhage they usually come after 7-10d,     if no active bleeding remove the clot and observe them, but if there is active bleeding take him to the OR to control it and do CBC and coagulation profile.</a:t>
            </a:r>
            <a:endParaRPr sz="11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6AA84F"/>
                </a:solidFill>
                <a:latin typeface="Times New Roman"/>
                <a:ea typeface="Times New Roman"/>
                <a:cs typeface="Times New Roman"/>
                <a:sym typeface="Times New Roman"/>
              </a:rPr>
              <a:t>in recurrent bleeding we do angiogram to make sure there is no abnormal vessel at the area.</a:t>
            </a:r>
            <a:endParaRPr sz="11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ar" sz="1100">
                <a:solidFill>
                  <a:srgbClr val="6AA84F"/>
                </a:solidFill>
                <a:latin typeface="Times New Roman"/>
                <a:ea typeface="Times New Roman"/>
                <a:cs typeface="Times New Roman"/>
                <a:sym typeface="Times New Roman"/>
              </a:rPr>
              <a:t>in uncontrollable bleeding, if exploration is not possible, we can do angiogram embolization.</a:t>
            </a:r>
            <a:endParaRPr sz="11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7"/>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lang="ar"/>
              <a:t>‹#›</a:t>
            </a:fld>
            <a:endParaRPr/>
          </a:p>
        </p:txBody>
      </p:sp>
      <p:sp>
        <p:nvSpPr>
          <p:cNvPr id="252" name="Google Shape;252;p27"/>
          <p:cNvSpPr txBox="1"/>
          <p:nvPr/>
        </p:nvSpPr>
        <p:spPr>
          <a:xfrm>
            <a:off x="228900" y="0"/>
            <a:ext cx="4304700" cy="36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300">
                <a:solidFill>
                  <a:srgbClr val="0B5394"/>
                </a:solidFill>
                <a:highlight>
                  <a:srgbClr val="C9DAF8"/>
                </a:highlight>
                <a:latin typeface="Times New Roman"/>
                <a:ea typeface="Times New Roman"/>
                <a:cs typeface="Times New Roman"/>
                <a:sym typeface="Times New Roman"/>
              </a:rPr>
              <a:t>Clinical practice guideline Tonsillectomy in children</a:t>
            </a:r>
            <a:endParaRPr sz="1300">
              <a:solidFill>
                <a:srgbClr val="0B5394"/>
              </a:solidFill>
              <a:highlight>
                <a:srgbClr val="C9DAF8"/>
              </a:highlight>
              <a:latin typeface="Times New Roman"/>
              <a:ea typeface="Times New Roman"/>
              <a:cs typeface="Times New Roman"/>
              <a:sym typeface="Times New Roman"/>
            </a:endParaRPr>
          </a:p>
        </p:txBody>
      </p:sp>
      <p:sp>
        <p:nvSpPr>
          <p:cNvPr id="253" name="Google Shape;253;p27"/>
          <p:cNvSpPr txBox="1"/>
          <p:nvPr/>
        </p:nvSpPr>
        <p:spPr>
          <a:xfrm>
            <a:off x="228800" y="466250"/>
            <a:ext cx="4304700" cy="62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latin typeface="Times New Roman"/>
                <a:ea typeface="Times New Roman"/>
                <a:cs typeface="Times New Roman"/>
                <a:sym typeface="Times New Roman"/>
              </a:rPr>
              <a:t>-Clinicians should recommend watchful waiting for recurrent throat infection if there have been fewer than 7 episodes in the past year or fewer than 5 episodes per year in the past 2 years or fewer than 3 episodes per year in the past 3 years.</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-Clinicians may recommend tonsillectomy for recurrent throat infection with a frequency of at least 7 episodes in the past year or at least 5 episodes per year for 2 years or at least 3 episodes per year for 3 years with documentation in the medical record for each episode of sore throat one or more of the following: </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temperature &gt; 38.3, cervical adenopathy, tonsillar exudate, or positive test for GABHS.</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-Clinicians should assess the child with recurrent throat infection who does not meet criteria in statement 2 for modifying factors that may nonetheless favor tonsillectomy, which may include but are not limited to multiple antibiotic allergy/intolerance, PFAPA (periodic fever, aphthous stomatitis, pharyngitis, and adenitis), or history of peritonsillar abscess.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-Clinicians should ask caregivers of children with sleep-disordered breathing and tonsil hypertrophy about comorbid conditions that might improve after tonsillectomy, including growth retardation, poor school performance, enuresis, and behavioral problems.</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chemeClr val="dk1"/>
                </a:solidFill>
                <a:latin typeface="Times New Roman"/>
                <a:ea typeface="Times New Roman"/>
                <a:cs typeface="Times New Roman"/>
                <a:sym typeface="Times New Roman"/>
              </a:rPr>
              <a:t>-Clinicians should counsel caregivers about tonsillectomy as a means to improve health in children with abnormal polysomnography who also have tonsil Hypertrophy and sleep-disordered breathing.</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p:txBody>
      </p:sp>
      <p:pic>
        <p:nvPicPr>
          <p:cNvPr id="254" name="Google Shape;254;p27"/>
          <p:cNvPicPr preferRelativeResize="0"/>
          <p:nvPr/>
        </p:nvPicPr>
        <p:blipFill rotWithShape="1">
          <a:blip r:embed="rId3">
            <a:alphaModFix/>
          </a:blip>
          <a:srcRect b="33812" l="10261" r="28836" t="41172"/>
          <a:stretch/>
        </p:blipFill>
        <p:spPr>
          <a:xfrm>
            <a:off x="381900" y="4998603"/>
            <a:ext cx="3125573" cy="17118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8"/>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lang="ar"/>
              <a:t>‹#›</a:t>
            </a:fld>
            <a:endParaRPr/>
          </a:p>
        </p:txBody>
      </p:sp>
      <p:sp>
        <p:nvSpPr>
          <p:cNvPr id="260" name="Google Shape;260;p28"/>
          <p:cNvSpPr txBox="1"/>
          <p:nvPr/>
        </p:nvSpPr>
        <p:spPr>
          <a:xfrm>
            <a:off x="158750" y="445950"/>
            <a:ext cx="4539900" cy="455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000">
                <a:solidFill>
                  <a:schemeClr val="dk1"/>
                </a:solidFill>
                <a:latin typeface="Times New Roman"/>
                <a:ea typeface="Times New Roman"/>
                <a:cs typeface="Times New Roman"/>
                <a:sym typeface="Times New Roman"/>
              </a:rPr>
              <a:t>-Clinicians should counsel caregivers and explain that SDB may persist or recur after tonsillectomy and may require further management</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chemeClr val="dk1"/>
                </a:solidFill>
                <a:latin typeface="Times New Roman"/>
                <a:ea typeface="Times New Roman"/>
                <a:cs typeface="Times New Roman"/>
                <a:sym typeface="Times New Roman"/>
              </a:rPr>
              <a:t>-Clinicians should administer a single, intraoperative dose of intravenous dexamethasone to children undergoing tonsillectomy.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chemeClr val="dk1"/>
                </a:solidFill>
                <a:latin typeface="Times New Roman"/>
                <a:ea typeface="Times New Roman"/>
                <a:cs typeface="Times New Roman"/>
                <a:sym typeface="Times New Roman"/>
              </a:rPr>
              <a:t>-Clinician should advocate for pain management after tonsillectomy and educate caregivers about the importance of managing and reassessing pain.</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ar" sz="1000">
                <a:solidFill>
                  <a:schemeClr val="dk1"/>
                </a:solidFill>
                <a:latin typeface="Times New Roman"/>
                <a:ea typeface="Times New Roman"/>
                <a:cs typeface="Times New Roman"/>
                <a:sym typeface="Times New Roman"/>
              </a:rPr>
              <a:t>-Clinician who perform tonsillectomy should determine their rate of primary and secondary post tonsillectomy hemorrhage at least annually.</a:t>
            </a:r>
            <a:endParaRPr>
              <a:latin typeface="Times New Roman"/>
              <a:ea typeface="Times New Roman"/>
              <a:cs typeface="Times New Roman"/>
              <a:sym typeface="Times New Roman"/>
            </a:endParaRPr>
          </a:p>
        </p:txBody>
      </p:sp>
      <p:sp>
        <p:nvSpPr>
          <p:cNvPr id="261" name="Google Shape;261;p28"/>
          <p:cNvSpPr txBox="1"/>
          <p:nvPr/>
        </p:nvSpPr>
        <p:spPr>
          <a:xfrm>
            <a:off x="488992" y="69310"/>
            <a:ext cx="40767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300">
                <a:solidFill>
                  <a:srgbClr val="0B5394"/>
                </a:solidFill>
                <a:highlight>
                  <a:srgbClr val="C9DAF8"/>
                </a:highlight>
                <a:latin typeface="Times New Roman"/>
                <a:ea typeface="Times New Roman"/>
                <a:cs typeface="Times New Roman"/>
                <a:sym typeface="Times New Roman"/>
              </a:rPr>
              <a:t>Clinical practice guideline Tonsillectomy in children</a:t>
            </a:r>
            <a:endParaRPr sz="1300">
              <a:solidFill>
                <a:srgbClr val="0B5394"/>
              </a:solidFill>
              <a:highlight>
                <a:srgbClr val="C9DAF8"/>
              </a:highlight>
              <a:latin typeface="Times New Roman"/>
              <a:ea typeface="Times New Roman"/>
              <a:cs typeface="Times New Roman"/>
              <a:sym typeface="Times New Roman"/>
            </a:endParaRPr>
          </a:p>
        </p:txBody>
      </p:sp>
      <p:pic>
        <p:nvPicPr>
          <p:cNvPr id="262" name="Google Shape;262;p28"/>
          <p:cNvPicPr preferRelativeResize="0"/>
          <p:nvPr/>
        </p:nvPicPr>
        <p:blipFill rotWithShape="1">
          <a:blip r:embed="rId3">
            <a:alphaModFix/>
          </a:blip>
          <a:srcRect b="33746" l="18640" r="39175" t="41238"/>
          <a:stretch/>
        </p:blipFill>
        <p:spPr>
          <a:xfrm>
            <a:off x="261560" y="954665"/>
            <a:ext cx="2500574" cy="1977153"/>
          </a:xfrm>
          <a:prstGeom prst="rect">
            <a:avLst/>
          </a:prstGeom>
          <a:noFill/>
          <a:ln>
            <a:noFill/>
          </a:ln>
        </p:spPr>
      </p:pic>
      <p:sp>
        <p:nvSpPr>
          <p:cNvPr id="263" name="Google Shape;263;p28"/>
          <p:cNvSpPr txBox="1"/>
          <p:nvPr/>
        </p:nvSpPr>
        <p:spPr>
          <a:xfrm>
            <a:off x="1481700" y="4891475"/>
            <a:ext cx="17991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100"/>
              <a:t>End of Second Lecture</a:t>
            </a:r>
            <a:endParaRPr b="1" sz="1100"/>
          </a:p>
        </p:txBody>
      </p:sp>
      <p:sp>
        <p:nvSpPr>
          <p:cNvPr id="264" name="Google Shape;264;p28"/>
          <p:cNvSpPr txBox="1"/>
          <p:nvPr/>
        </p:nvSpPr>
        <p:spPr>
          <a:xfrm>
            <a:off x="1363950" y="5424225"/>
            <a:ext cx="20346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100"/>
              <a:t>The next slides are all extra</a:t>
            </a:r>
            <a:endParaRPr b="1" sz="1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9"/>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lang="ar"/>
              <a:t>‹#›</a:t>
            </a:fld>
            <a:endParaRPr/>
          </a:p>
        </p:txBody>
      </p:sp>
      <p:sp>
        <p:nvSpPr>
          <p:cNvPr id="270" name="Google Shape;270;p29"/>
          <p:cNvSpPr txBox="1"/>
          <p:nvPr/>
        </p:nvSpPr>
        <p:spPr>
          <a:xfrm>
            <a:off x="5" y="74891"/>
            <a:ext cx="3765900" cy="3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highlight>
                  <a:srgbClr val="D9D9D9"/>
                </a:highlight>
              </a:rPr>
              <a:t>Adenoid</a:t>
            </a:r>
            <a:r>
              <a:rPr b="1" lang="ar"/>
              <a:t> </a:t>
            </a:r>
            <a:r>
              <a:rPr b="1" lang="ar" sz="1300">
                <a:solidFill>
                  <a:srgbClr val="CC0000"/>
                </a:solidFill>
                <a:highlight>
                  <a:srgbClr val="D9D9D9"/>
                </a:highlight>
              </a:rPr>
              <a:t> </a:t>
            </a:r>
            <a:r>
              <a:rPr lang="ar" sz="1000">
                <a:solidFill>
                  <a:srgbClr val="0000FF"/>
                </a:solidFill>
                <a:highlight>
                  <a:srgbClr val="D9D9D9"/>
                </a:highlight>
              </a:rPr>
              <a:t>EXTRA from Team436</a:t>
            </a:r>
            <a:endParaRPr sz="1000">
              <a:solidFill>
                <a:srgbClr val="0000FF"/>
              </a:solidFill>
              <a:highlight>
                <a:srgbClr val="D9D9D9"/>
              </a:highlight>
            </a:endParaRPr>
          </a:p>
        </p:txBody>
      </p:sp>
      <p:sp>
        <p:nvSpPr>
          <p:cNvPr id="271" name="Google Shape;271;p29"/>
          <p:cNvSpPr txBox="1"/>
          <p:nvPr/>
        </p:nvSpPr>
        <p:spPr>
          <a:xfrm>
            <a:off x="0" y="314444"/>
            <a:ext cx="4636200" cy="7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t>Hypertrophy of the nasopharyngeal tonsils due to infections and other causes which can cause symptoms of airway obstruction. Most commonly between the age of 3-7 years.</a:t>
            </a:r>
            <a:endParaRPr sz="900"/>
          </a:p>
          <a:p>
            <a:pPr indent="0" lvl="0" marL="0" rtl="0" algn="l">
              <a:spcBef>
                <a:spcPts val="0"/>
              </a:spcBef>
              <a:spcAft>
                <a:spcPts val="0"/>
              </a:spcAft>
              <a:buNone/>
            </a:pPr>
            <a:r>
              <a:t/>
            </a:r>
            <a:endParaRPr sz="900"/>
          </a:p>
        </p:txBody>
      </p:sp>
      <p:graphicFrame>
        <p:nvGraphicFramePr>
          <p:cNvPr id="272" name="Google Shape;272;p29"/>
          <p:cNvGraphicFramePr/>
          <p:nvPr/>
        </p:nvGraphicFramePr>
        <p:xfrm>
          <a:off x="90238" y="720780"/>
          <a:ext cx="3000000" cy="3000000"/>
        </p:xfrm>
        <a:graphic>
          <a:graphicData uri="http://schemas.openxmlformats.org/drawingml/2006/table">
            <a:tbl>
              <a:tblPr>
                <a:noFill/>
                <a:tableStyleId>{9CF34902-FAEB-42D2-880C-C53DDA026512}</a:tableStyleId>
              </a:tblPr>
              <a:tblGrid>
                <a:gridCol w="1412450"/>
                <a:gridCol w="3174950"/>
              </a:tblGrid>
              <a:tr h="595850">
                <a:tc>
                  <a:txBody>
                    <a:bodyPr/>
                    <a:lstStyle/>
                    <a:p>
                      <a:pPr indent="0" lvl="0" marL="0" rtl="0" algn="l">
                        <a:spcBef>
                          <a:spcPts val="0"/>
                        </a:spcBef>
                        <a:spcAft>
                          <a:spcPts val="0"/>
                        </a:spcAft>
                        <a:buNone/>
                      </a:pPr>
                      <a:r>
                        <a:t/>
                      </a:r>
                      <a:endParaRPr sz="900">
                        <a:solidFill>
                          <a:srgbClr val="999999"/>
                        </a:solidFill>
                      </a:endParaRPr>
                    </a:p>
                    <a:p>
                      <a:pPr indent="0" lvl="0" marL="0" rtl="0" algn="ctr">
                        <a:spcBef>
                          <a:spcPts val="0"/>
                        </a:spcBef>
                        <a:spcAft>
                          <a:spcPts val="0"/>
                        </a:spcAft>
                        <a:buNone/>
                      </a:pPr>
                      <a:r>
                        <a:rPr lang="ar" sz="900"/>
                        <a:t>Pathological type</a:t>
                      </a:r>
                      <a:endParaRPr sz="900"/>
                    </a:p>
                  </a:txBody>
                  <a:tcPr marT="91425" marB="91425" marR="91425" marL="91425"/>
                </a:tc>
                <a:tc>
                  <a:txBody>
                    <a:bodyPr/>
                    <a:lstStyle/>
                    <a:p>
                      <a:pPr indent="0" lvl="0" marL="0" rtl="0" algn="l">
                        <a:spcBef>
                          <a:spcPts val="0"/>
                        </a:spcBef>
                        <a:spcAft>
                          <a:spcPts val="0"/>
                        </a:spcAft>
                        <a:buNone/>
                      </a:pPr>
                      <a:r>
                        <a:rPr lang="ar" sz="900">
                          <a:solidFill>
                            <a:srgbClr val="999999"/>
                          </a:solidFill>
                        </a:rPr>
                        <a:t>● </a:t>
                      </a:r>
                      <a:r>
                        <a:rPr lang="ar" sz="900"/>
                        <a:t>Simple Inflammatory.</a:t>
                      </a:r>
                      <a:endParaRPr sz="900"/>
                    </a:p>
                    <a:p>
                      <a:pPr indent="0" lvl="0" marL="0" rtl="0" algn="l">
                        <a:spcBef>
                          <a:spcPts val="0"/>
                        </a:spcBef>
                        <a:spcAft>
                          <a:spcPts val="0"/>
                        </a:spcAft>
                        <a:buNone/>
                      </a:pPr>
                      <a:r>
                        <a:rPr lang="ar" sz="900"/>
                        <a:t>●  Tuberculosis.</a:t>
                      </a:r>
                      <a:endParaRPr sz="900"/>
                    </a:p>
                    <a:p>
                      <a:pPr indent="0" lvl="0" marL="0" rtl="0" algn="l">
                        <a:spcBef>
                          <a:spcPts val="0"/>
                        </a:spcBef>
                        <a:spcAft>
                          <a:spcPts val="0"/>
                        </a:spcAft>
                        <a:buNone/>
                      </a:pPr>
                      <a:r>
                        <a:t/>
                      </a:r>
                      <a:endParaRPr sz="900">
                        <a:solidFill>
                          <a:srgbClr val="999999"/>
                        </a:solidFill>
                      </a:endParaRPr>
                    </a:p>
                  </a:txBody>
                  <a:tcPr marT="91425" marB="91425" marR="91425" marL="91425"/>
                </a:tc>
              </a:tr>
              <a:tr h="969725">
                <a:tc>
                  <a:txBody>
                    <a:bodyPr/>
                    <a:lstStyle/>
                    <a:p>
                      <a:pPr indent="0" lvl="0" marL="0" rtl="0" algn="ctr">
                        <a:spcBef>
                          <a:spcPts val="0"/>
                        </a:spcBef>
                        <a:spcAft>
                          <a:spcPts val="0"/>
                        </a:spcAft>
                        <a:buNone/>
                      </a:pPr>
                      <a:r>
                        <a:t/>
                      </a:r>
                      <a:endParaRPr sz="900">
                        <a:solidFill>
                          <a:srgbClr val="999999"/>
                        </a:solidFill>
                      </a:endParaRPr>
                    </a:p>
                    <a:p>
                      <a:pPr indent="0" lvl="0" marL="0" rtl="0" algn="ctr">
                        <a:spcBef>
                          <a:spcPts val="0"/>
                        </a:spcBef>
                        <a:spcAft>
                          <a:spcPts val="0"/>
                        </a:spcAft>
                        <a:buNone/>
                      </a:pPr>
                      <a:r>
                        <a:t/>
                      </a:r>
                      <a:endParaRPr sz="900">
                        <a:solidFill>
                          <a:srgbClr val="999999"/>
                        </a:solidFill>
                      </a:endParaRPr>
                    </a:p>
                    <a:p>
                      <a:pPr indent="0" lvl="0" marL="0" rtl="0" algn="ctr">
                        <a:spcBef>
                          <a:spcPts val="0"/>
                        </a:spcBef>
                        <a:spcAft>
                          <a:spcPts val="0"/>
                        </a:spcAft>
                        <a:buNone/>
                      </a:pPr>
                      <a:r>
                        <a:rPr lang="ar" sz="900"/>
                        <a:t>Clinical Features :</a:t>
                      </a:r>
                      <a:endParaRPr sz="900"/>
                    </a:p>
                  </a:txBody>
                  <a:tcPr marT="91425" marB="91425" marR="91425" marL="91425"/>
                </a:tc>
                <a:tc>
                  <a:txBody>
                    <a:bodyPr/>
                    <a:lstStyle/>
                    <a:p>
                      <a:pPr indent="0" lvl="0" marL="0" rtl="0" algn="l">
                        <a:spcBef>
                          <a:spcPts val="0"/>
                        </a:spcBef>
                        <a:spcAft>
                          <a:spcPts val="0"/>
                        </a:spcAft>
                        <a:buNone/>
                      </a:pPr>
                      <a:r>
                        <a:rPr lang="ar" sz="900">
                          <a:solidFill>
                            <a:srgbClr val="999999"/>
                          </a:solidFill>
                        </a:rPr>
                        <a:t>●  </a:t>
                      </a:r>
                      <a:r>
                        <a:rPr lang="ar" sz="900"/>
                        <a:t>Mouth breathing and snoring.</a:t>
                      </a:r>
                      <a:endParaRPr sz="900"/>
                    </a:p>
                    <a:p>
                      <a:pPr indent="0" lvl="0" marL="0" rtl="0" algn="l">
                        <a:spcBef>
                          <a:spcPts val="0"/>
                        </a:spcBef>
                        <a:spcAft>
                          <a:spcPts val="0"/>
                        </a:spcAft>
                        <a:buNone/>
                      </a:pPr>
                      <a:r>
                        <a:rPr lang="ar" sz="900"/>
                        <a:t>●  Hyponasality (</a:t>
                      </a:r>
                      <a:r>
                        <a:rPr lang="ar" sz="900">
                          <a:solidFill>
                            <a:srgbClr val="999999"/>
                          </a:solidFill>
                        </a:rPr>
                        <a:t>loss of normal resonance). </a:t>
                      </a:r>
                      <a:endParaRPr sz="900">
                        <a:solidFill>
                          <a:srgbClr val="999999"/>
                        </a:solidFill>
                      </a:endParaRPr>
                    </a:p>
                    <a:p>
                      <a:pPr indent="0" lvl="0" marL="0" rtl="0" algn="l">
                        <a:spcBef>
                          <a:spcPts val="0"/>
                        </a:spcBef>
                        <a:spcAft>
                          <a:spcPts val="0"/>
                        </a:spcAft>
                        <a:buNone/>
                      </a:pPr>
                      <a:r>
                        <a:rPr lang="ar" sz="900"/>
                        <a:t>●  Adenoid face (</a:t>
                      </a:r>
                      <a:r>
                        <a:rPr lang="ar" sz="900">
                          <a:solidFill>
                            <a:srgbClr val="999999"/>
                          </a:solidFill>
                        </a:rPr>
                        <a:t>long and open-mouthed face of children with adenoid hypertrophy).</a:t>
                      </a:r>
                      <a:r>
                        <a:rPr lang="ar" sz="900"/>
                        <a:t> </a:t>
                      </a:r>
                      <a:endParaRPr sz="900"/>
                    </a:p>
                    <a:p>
                      <a:pPr indent="0" lvl="0" marL="0" rtl="0" algn="l">
                        <a:spcBef>
                          <a:spcPts val="0"/>
                        </a:spcBef>
                        <a:spcAft>
                          <a:spcPts val="0"/>
                        </a:spcAft>
                        <a:buNone/>
                      </a:pPr>
                      <a:r>
                        <a:rPr lang="ar" sz="900">
                          <a:solidFill>
                            <a:srgbClr val="999999"/>
                          </a:solidFill>
                        </a:rPr>
                        <a:t>●  </a:t>
                      </a:r>
                      <a:r>
                        <a:rPr lang="ar" sz="900"/>
                        <a:t>Nasal discharge and Eustachian tube obstruction.</a:t>
                      </a:r>
                      <a:endParaRPr sz="900"/>
                    </a:p>
                  </a:txBody>
                  <a:tcPr marT="91425" marB="91425" marR="91425" marL="91425"/>
                </a:tc>
              </a:tr>
              <a:tr h="1978525">
                <a:tc>
                  <a:txBody>
                    <a:bodyPr/>
                    <a:lstStyle/>
                    <a:p>
                      <a:pPr indent="0" lvl="0" marL="0" rtl="0" algn="l">
                        <a:spcBef>
                          <a:spcPts val="0"/>
                        </a:spcBef>
                        <a:spcAft>
                          <a:spcPts val="0"/>
                        </a:spcAft>
                        <a:buNone/>
                      </a:pPr>
                      <a:r>
                        <a:t/>
                      </a:r>
                      <a:endParaRPr sz="900">
                        <a:solidFill>
                          <a:srgbClr val="999999"/>
                        </a:solidFill>
                      </a:endParaRPr>
                    </a:p>
                    <a:p>
                      <a:pPr indent="0" lvl="0" marL="0" rtl="0" algn="ctr">
                        <a:spcBef>
                          <a:spcPts val="0"/>
                        </a:spcBef>
                        <a:spcAft>
                          <a:spcPts val="0"/>
                        </a:spcAft>
                        <a:buNone/>
                      </a:pPr>
                      <a:r>
                        <a:t/>
                      </a:r>
                      <a:endParaRPr sz="900">
                        <a:solidFill>
                          <a:srgbClr val="999999"/>
                        </a:solidFill>
                      </a:endParaRPr>
                    </a:p>
                    <a:p>
                      <a:pPr indent="0" lvl="0" marL="0" rtl="0" algn="ctr">
                        <a:spcBef>
                          <a:spcPts val="0"/>
                        </a:spcBef>
                        <a:spcAft>
                          <a:spcPts val="0"/>
                        </a:spcAft>
                        <a:buNone/>
                      </a:pPr>
                      <a:r>
                        <a:t/>
                      </a:r>
                      <a:endParaRPr sz="900">
                        <a:solidFill>
                          <a:srgbClr val="999999"/>
                        </a:solidFill>
                      </a:endParaRPr>
                    </a:p>
                    <a:p>
                      <a:pPr indent="0" lvl="0" marL="0" rtl="0" algn="ctr">
                        <a:spcBef>
                          <a:spcPts val="0"/>
                        </a:spcBef>
                        <a:spcAft>
                          <a:spcPts val="0"/>
                        </a:spcAft>
                        <a:buNone/>
                      </a:pPr>
                      <a:r>
                        <a:rPr lang="ar" sz="900"/>
                        <a:t>Main  Adverse </a:t>
                      </a:r>
                      <a:r>
                        <a:rPr lang="ar" sz="900"/>
                        <a:t>effects</a:t>
                      </a:r>
                      <a:r>
                        <a:rPr lang="ar" sz="900"/>
                        <a:t> :</a:t>
                      </a:r>
                      <a:endParaRPr sz="900"/>
                    </a:p>
                  </a:txBody>
                  <a:tcPr marT="91425" marB="91425" marR="91425" marL="91425"/>
                </a:tc>
                <a:tc>
                  <a:txBody>
                    <a:bodyPr/>
                    <a:lstStyle/>
                    <a:p>
                      <a:pPr indent="0" lvl="0" marL="0" rtl="0" algn="l">
                        <a:spcBef>
                          <a:spcPts val="0"/>
                        </a:spcBef>
                        <a:spcAft>
                          <a:spcPts val="0"/>
                        </a:spcAft>
                        <a:buNone/>
                      </a:pPr>
                      <a:r>
                        <a:rPr lang="ar" sz="900">
                          <a:solidFill>
                            <a:srgbClr val="999999"/>
                          </a:solidFill>
                        </a:rPr>
                        <a:t>●  </a:t>
                      </a:r>
                      <a:r>
                        <a:rPr lang="ar" sz="800">
                          <a:solidFill>
                            <a:srgbClr val="BF9000"/>
                          </a:solidFill>
                        </a:rPr>
                        <a:t>Nasal obstruction.</a:t>
                      </a:r>
                      <a:r>
                        <a:rPr lang="ar" sz="800"/>
                        <a:t> </a:t>
                      </a:r>
                      <a:r>
                        <a:rPr lang="ar" sz="800">
                          <a:solidFill>
                            <a:srgbClr val="38761D"/>
                          </a:solidFill>
                        </a:rPr>
                        <a:t>The adenoids obstructing the airway behind the conchas, difficulty breathing. </a:t>
                      </a:r>
                      <a:endParaRPr sz="800">
                        <a:solidFill>
                          <a:srgbClr val="38761D"/>
                        </a:solidFill>
                      </a:endParaRPr>
                    </a:p>
                    <a:p>
                      <a:pPr indent="0" lvl="0" marL="0" rtl="0" algn="l">
                        <a:spcBef>
                          <a:spcPts val="0"/>
                        </a:spcBef>
                        <a:spcAft>
                          <a:spcPts val="0"/>
                        </a:spcAft>
                        <a:buNone/>
                      </a:pPr>
                      <a:r>
                        <a:rPr lang="ar" sz="800"/>
                        <a:t>●  </a:t>
                      </a:r>
                      <a:r>
                        <a:rPr lang="ar" sz="800">
                          <a:solidFill>
                            <a:srgbClr val="BF9000"/>
                          </a:solidFill>
                        </a:rPr>
                        <a:t>Pharyngitis (due to dry mouth)</a:t>
                      </a:r>
                      <a:r>
                        <a:rPr lang="ar" sz="800">
                          <a:solidFill>
                            <a:srgbClr val="999999"/>
                          </a:solidFill>
                        </a:rPr>
                        <a:t>.</a:t>
                      </a:r>
                      <a:r>
                        <a:rPr lang="ar" sz="800"/>
                        <a:t> </a:t>
                      </a:r>
                      <a:endParaRPr sz="800"/>
                    </a:p>
                    <a:p>
                      <a:pPr indent="0" lvl="0" marL="0" rtl="0" algn="l">
                        <a:spcBef>
                          <a:spcPts val="0"/>
                        </a:spcBef>
                        <a:spcAft>
                          <a:spcPts val="0"/>
                        </a:spcAft>
                        <a:buNone/>
                      </a:pPr>
                      <a:r>
                        <a:rPr lang="ar" sz="800"/>
                        <a:t>●  </a:t>
                      </a:r>
                      <a:r>
                        <a:rPr lang="ar" sz="800">
                          <a:solidFill>
                            <a:srgbClr val="BF9000"/>
                          </a:solidFill>
                        </a:rPr>
                        <a:t>Otitis media. </a:t>
                      </a:r>
                      <a:endParaRPr sz="800">
                        <a:solidFill>
                          <a:srgbClr val="BF9000"/>
                        </a:solidFill>
                      </a:endParaRPr>
                    </a:p>
                    <a:p>
                      <a:pPr indent="0" lvl="0" marL="0" rtl="0" algn="l">
                        <a:spcBef>
                          <a:spcPts val="0"/>
                        </a:spcBef>
                        <a:spcAft>
                          <a:spcPts val="0"/>
                        </a:spcAft>
                        <a:buNone/>
                      </a:pPr>
                      <a:r>
                        <a:rPr lang="ar" sz="800"/>
                        <a:t>●  </a:t>
                      </a:r>
                      <a:r>
                        <a:rPr lang="ar" sz="800">
                          <a:solidFill>
                            <a:srgbClr val="BF9000"/>
                          </a:solidFill>
                        </a:rPr>
                        <a:t>Rhinosinusitis</a:t>
                      </a:r>
                      <a:r>
                        <a:rPr lang="ar" sz="800"/>
                        <a:t>. </a:t>
                      </a:r>
                      <a:endParaRPr sz="800"/>
                    </a:p>
                    <a:p>
                      <a:pPr indent="0" lvl="0" marL="0" rtl="0" algn="l">
                        <a:spcBef>
                          <a:spcPts val="0"/>
                        </a:spcBef>
                        <a:spcAft>
                          <a:spcPts val="0"/>
                        </a:spcAft>
                        <a:buNone/>
                      </a:pPr>
                      <a:r>
                        <a:rPr lang="ar" sz="800"/>
                        <a:t>●  </a:t>
                      </a:r>
                      <a:r>
                        <a:rPr lang="ar" sz="800">
                          <a:solidFill>
                            <a:srgbClr val="BF9000"/>
                          </a:solidFill>
                        </a:rPr>
                        <a:t>Recurrent upper respiratory tract infections.</a:t>
                      </a:r>
                      <a:endParaRPr sz="800">
                        <a:solidFill>
                          <a:srgbClr val="BF9000"/>
                        </a:solidFill>
                      </a:endParaRPr>
                    </a:p>
                    <a:p>
                      <a:pPr indent="0" lvl="0" marL="0" rtl="0" algn="l">
                        <a:spcBef>
                          <a:spcPts val="0"/>
                        </a:spcBef>
                        <a:spcAft>
                          <a:spcPts val="0"/>
                        </a:spcAft>
                        <a:buNone/>
                      </a:pPr>
                      <a:r>
                        <a:rPr lang="ar" sz="800"/>
                        <a:t> ●  </a:t>
                      </a:r>
                      <a:r>
                        <a:rPr lang="ar" sz="800">
                          <a:solidFill>
                            <a:srgbClr val="BF9000"/>
                          </a:solidFill>
                        </a:rPr>
                        <a:t>Obstructive sleep apnea. </a:t>
                      </a:r>
                      <a:endParaRPr sz="800">
                        <a:solidFill>
                          <a:srgbClr val="BF9000"/>
                        </a:solidFill>
                      </a:endParaRPr>
                    </a:p>
                    <a:p>
                      <a:pPr indent="0" lvl="0" marL="0" rtl="0" algn="l">
                        <a:spcBef>
                          <a:spcPts val="0"/>
                        </a:spcBef>
                        <a:spcAft>
                          <a:spcPts val="0"/>
                        </a:spcAft>
                        <a:buNone/>
                      </a:pPr>
                      <a:r>
                        <a:t/>
                      </a:r>
                      <a:endParaRPr sz="800">
                        <a:solidFill>
                          <a:srgbClr val="BF9000"/>
                        </a:solidFill>
                      </a:endParaRPr>
                    </a:p>
                    <a:p>
                      <a:pPr indent="0" lvl="0" marL="0" rtl="0" algn="l">
                        <a:spcBef>
                          <a:spcPts val="0"/>
                        </a:spcBef>
                        <a:spcAft>
                          <a:spcPts val="0"/>
                        </a:spcAft>
                        <a:buNone/>
                      </a:pPr>
                      <a:r>
                        <a:rPr lang="ar" sz="800"/>
                        <a:t>●  Q: </a:t>
                      </a:r>
                      <a:r>
                        <a:rPr b="1" lang="ar" sz="800">
                          <a:solidFill>
                            <a:srgbClr val="990000"/>
                          </a:solidFill>
                        </a:rPr>
                        <a:t>what do you see?</a:t>
                      </a:r>
                      <a:r>
                        <a:rPr lang="ar" sz="800"/>
                        <a:t> </a:t>
                      </a:r>
                      <a:r>
                        <a:rPr lang="ar" sz="800">
                          <a:solidFill>
                            <a:srgbClr val="BF9000"/>
                          </a:solidFill>
                        </a:rPr>
                        <a:t>Lateral head and neck x-ray showing enlarged adenoid (</a:t>
                      </a:r>
                      <a:r>
                        <a:rPr lang="ar" sz="800" u="sng">
                          <a:solidFill>
                            <a:srgbClr val="BF9000"/>
                          </a:solidFill>
                        </a:rPr>
                        <a:t>IMP</a:t>
                      </a:r>
                      <a:r>
                        <a:rPr lang="ar" sz="800">
                          <a:solidFill>
                            <a:srgbClr val="BF9000"/>
                          </a:solidFill>
                        </a:rPr>
                        <a:t>)</a:t>
                      </a:r>
                      <a:endParaRPr sz="800">
                        <a:solidFill>
                          <a:srgbClr val="BF9000"/>
                        </a:solidFill>
                      </a:endParaRPr>
                    </a:p>
                    <a:p>
                      <a:pPr indent="0" lvl="0" marL="0" rtl="0" algn="l">
                        <a:spcBef>
                          <a:spcPts val="0"/>
                        </a:spcBef>
                        <a:spcAft>
                          <a:spcPts val="0"/>
                        </a:spcAft>
                        <a:buNone/>
                      </a:pPr>
                      <a:r>
                        <a:rPr lang="ar" sz="800"/>
                        <a:t> ●  </a:t>
                      </a:r>
                      <a:r>
                        <a:rPr lang="ar" sz="800">
                          <a:solidFill>
                            <a:srgbClr val="38761D"/>
                          </a:solidFill>
                        </a:rPr>
                        <a:t>In X-rays and CT scans, there are 3 colors. White&gt; bone, black&gt; Bone, grey&gt; soft</a:t>
                      </a:r>
                      <a:endParaRPr sz="800">
                        <a:solidFill>
                          <a:srgbClr val="38761D"/>
                        </a:solidFill>
                      </a:endParaRPr>
                    </a:p>
                    <a:p>
                      <a:pPr indent="0" lvl="0" marL="0" rtl="0" algn="l">
                        <a:spcBef>
                          <a:spcPts val="0"/>
                        </a:spcBef>
                        <a:spcAft>
                          <a:spcPts val="0"/>
                        </a:spcAft>
                        <a:buNone/>
                      </a:pPr>
                      <a:r>
                        <a:rPr lang="ar" sz="800">
                          <a:solidFill>
                            <a:srgbClr val="38761D"/>
                          </a:solidFill>
                        </a:rPr>
                        <a:t>tissue</a:t>
                      </a:r>
                      <a:endParaRPr sz="800">
                        <a:solidFill>
                          <a:srgbClr val="38761D"/>
                        </a:solidFill>
                      </a:endParaRPr>
                    </a:p>
                    <a:p>
                      <a:pPr indent="0" lvl="0" marL="0" rtl="0" algn="l">
                        <a:spcBef>
                          <a:spcPts val="0"/>
                        </a:spcBef>
                        <a:spcAft>
                          <a:spcPts val="0"/>
                        </a:spcAft>
                        <a:buNone/>
                      </a:pPr>
                      <a:r>
                        <a:t/>
                      </a:r>
                      <a:endParaRPr sz="900">
                        <a:solidFill>
                          <a:srgbClr val="999999"/>
                        </a:solidFill>
                      </a:endParaRPr>
                    </a:p>
                  </a:txBody>
                  <a:tcPr marT="91425" marB="91425" marR="91425" marL="91425"/>
                </a:tc>
              </a:tr>
              <a:tr h="1394475">
                <a:tc>
                  <a:txBody>
                    <a:bodyPr/>
                    <a:lstStyle/>
                    <a:p>
                      <a:pPr indent="0" lvl="0" marL="0" rtl="0" algn="ctr">
                        <a:spcBef>
                          <a:spcPts val="0"/>
                        </a:spcBef>
                        <a:spcAft>
                          <a:spcPts val="0"/>
                        </a:spcAft>
                        <a:buNone/>
                      </a:pPr>
                      <a:r>
                        <a:t/>
                      </a:r>
                      <a:endParaRPr sz="900">
                        <a:solidFill>
                          <a:srgbClr val="999999"/>
                        </a:solidFill>
                      </a:endParaRPr>
                    </a:p>
                    <a:p>
                      <a:pPr indent="0" lvl="0" marL="0" rtl="0" algn="ctr">
                        <a:spcBef>
                          <a:spcPts val="0"/>
                        </a:spcBef>
                        <a:spcAft>
                          <a:spcPts val="0"/>
                        </a:spcAft>
                        <a:buNone/>
                      </a:pPr>
                      <a:r>
                        <a:rPr lang="ar" sz="900"/>
                        <a:t>Diagnosis</a:t>
                      </a:r>
                      <a:endParaRPr sz="900"/>
                    </a:p>
                  </a:txBody>
                  <a:tcPr marT="91425" marB="91425" marR="91425" marL="91425"/>
                </a:tc>
                <a:tc>
                  <a:txBody>
                    <a:bodyPr/>
                    <a:lstStyle/>
                    <a:p>
                      <a:pPr indent="0" lvl="0" marL="0" rtl="0" algn="l">
                        <a:spcBef>
                          <a:spcPts val="0"/>
                        </a:spcBef>
                        <a:spcAft>
                          <a:spcPts val="0"/>
                        </a:spcAft>
                        <a:buNone/>
                      </a:pPr>
                      <a:r>
                        <a:rPr lang="ar" sz="800">
                          <a:solidFill>
                            <a:srgbClr val="BF9000"/>
                          </a:solidFill>
                        </a:rPr>
                        <a:t>1) X-ray. (should be done with the neck extended in order to fully visualize the adenoid)</a:t>
                      </a:r>
                      <a:endParaRPr sz="800">
                        <a:solidFill>
                          <a:srgbClr val="BF9000"/>
                        </a:solidFill>
                      </a:endParaRPr>
                    </a:p>
                    <a:p>
                      <a:pPr indent="0" lvl="0" marL="0" rtl="0" algn="l">
                        <a:spcBef>
                          <a:spcPts val="0"/>
                        </a:spcBef>
                        <a:spcAft>
                          <a:spcPts val="0"/>
                        </a:spcAft>
                        <a:buNone/>
                      </a:pPr>
                      <a:r>
                        <a:rPr lang="ar" sz="800">
                          <a:solidFill>
                            <a:srgbClr val="BF9000"/>
                          </a:solidFill>
                        </a:rPr>
                        <a:t>2) Flexible fiberoptic endoscope. (now used instead of x-ray) </a:t>
                      </a:r>
                      <a:r>
                        <a:rPr lang="ar" sz="800">
                          <a:solidFill>
                            <a:srgbClr val="38761D"/>
                          </a:solidFill>
                        </a:rPr>
                        <a:t>we</a:t>
                      </a:r>
                      <a:r>
                        <a:rPr lang="ar" sz="800">
                          <a:solidFill>
                            <a:srgbClr val="BF9000"/>
                          </a:solidFill>
                        </a:rPr>
                        <a:t> </a:t>
                      </a:r>
                      <a:r>
                        <a:rPr lang="ar" sz="800">
                          <a:solidFill>
                            <a:srgbClr val="38761D"/>
                          </a:solidFill>
                        </a:rPr>
                        <a:t>see the choanea obstructed by the adenoids</a:t>
                      </a:r>
                      <a:endParaRPr sz="800">
                        <a:solidFill>
                          <a:srgbClr val="38761D"/>
                        </a:solidFill>
                      </a:endParaRPr>
                    </a:p>
                    <a:p>
                      <a:pPr indent="0" lvl="0" marL="0" rtl="0" algn="l">
                        <a:spcBef>
                          <a:spcPts val="0"/>
                        </a:spcBef>
                        <a:spcAft>
                          <a:spcPts val="0"/>
                        </a:spcAft>
                        <a:buNone/>
                      </a:pPr>
                      <a:r>
                        <a:t/>
                      </a:r>
                      <a:endParaRPr sz="800">
                        <a:solidFill>
                          <a:srgbClr val="38761D"/>
                        </a:solidFill>
                      </a:endParaRPr>
                    </a:p>
                    <a:p>
                      <a:pPr indent="0" lvl="0" marL="0" rtl="0" algn="l">
                        <a:spcBef>
                          <a:spcPts val="0"/>
                        </a:spcBef>
                        <a:spcAft>
                          <a:spcPts val="0"/>
                        </a:spcAft>
                        <a:buNone/>
                      </a:pPr>
                      <a:r>
                        <a:t/>
                      </a:r>
                      <a:endParaRPr sz="800">
                        <a:solidFill>
                          <a:srgbClr val="38761D"/>
                        </a:solidFill>
                      </a:endParaRPr>
                    </a:p>
                    <a:p>
                      <a:pPr indent="0" lvl="0" marL="0" rtl="0" algn="l">
                        <a:spcBef>
                          <a:spcPts val="0"/>
                        </a:spcBef>
                        <a:spcAft>
                          <a:spcPts val="0"/>
                        </a:spcAft>
                        <a:buNone/>
                      </a:pPr>
                      <a:r>
                        <a:rPr lang="ar" sz="800"/>
                        <a:t>➢  fiberoptic inserted through the nose showing grade 3 adenoid</a:t>
                      </a:r>
                      <a:r>
                        <a:rPr lang="ar" sz="800">
                          <a:solidFill>
                            <a:srgbClr val="CC0000"/>
                          </a:solidFill>
                        </a:rPr>
                        <a:t> ➢  Mention the symptoms?</a:t>
                      </a:r>
                      <a:endParaRPr sz="800">
                        <a:solidFill>
                          <a:srgbClr val="CC0000"/>
                        </a:solidFill>
                      </a:endParaRPr>
                    </a:p>
                    <a:p>
                      <a:pPr indent="0" lvl="0" marL="0" rtl="0" algn="l">
                        <a:spcBef>
                          <a:spcPts val="0"/>
                        </a:spcBef>
                        <a:spcAft>
                          <a:spcPts val="0"/>
                        </a:spcAft>
                        <a:buNone/>
                      </a:pPr>
                      <a:r>
                        <a:rPr lang="ar" sz="800">
                          <a:solidFill>
                            <a:srgbClr val="CC0000"/>
                          </a:solidFill>
                        </a:rPr>
                        <a:t> ➢  Describe what you see?</a:t>
                      </a:r>
                      <a:endParaRPr sz="800">
                        <a:solidFill>
                          <a:srgbClr val="CC0000"/>
                        </a:solidFill>
                      </a:endParaRPr>
                    </a:p>
                  </a:txBody>
                  <a:tcPr marT="91425" marB="91425" marR="91425" marL="91425"/>
                </a:tc>
              </a:tr>
              <a:tr h="1323775">
                <a:tc>
                  <a:txBody>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ar" sz="900"/>
                        <a:t>Treatment</a:t>
                      </a:r>
                      <a:endParaRPr sz="900"/>
                    </a:p>
                  </a:txBody>
                  <a:tcPr marT="91425" marB="91425" marR="91425" marL="91425"/>
                </a:tc>
                <a:tc>
                  <a:txBody>
                    <a:bodyPr/>
                    <a:lstStyle/>
                    <a:p>
                      <a:pPr indent="0" lvl="0" marL="0" rtl="0" algn="l">
                        <a:spcBef>
                          <a:spcPts val="0"/>
                        </a:spcBef>
                        <a:spcAft>
                          <a:spcPts val="0"/>
                        </a:spcAft>
                        <a:buNone/>
                      </a:pPr>
                      <a:r>
                        <a:rPr lang="ar" sz="800"/>
                        <a:t>➔ Conservative </a:t>
                      </a:r>
                      <a:r>
                        <a:rPr lang="ar" sz="800">
                          <a:solidFill>
                            <a:srgbClr val="666666"/>
                          </a:solidFill>
                        </a:rPr>
                        <a:t>if small.</a:t>
                      </a:r>
                      <a:endParaRPr sz="800">
                        <a:solidFill>
                          <a:srgbClr val="666666"/>
                        </a:solidFill>
                      </a:endParaRPr>
                    </a:p>
                    <a:p>
                      <a:pPr indent="0" lvl="0" marL="0" rtl="0" algn="l">
                        <a:spcBef>
                          <a:spcPts val="0"/>
                        </a:spcBef>
                        <a:spcAft>
                          <a:spcPts val="0"/>
                        </a:spcAft>
                        <a:buNone/>
                      </a:pPr>
                      <a:r>
                        <a:rPr lang="ar" sz="800"/>
                        <a:t>➔ </a:t>
                      </a:r>
                      <a:r>
                        <a:rPr lang="ar" sz="800">
                          <a:solidFill>
                            <a:srgbClr val="BF9000"/>
                          </a:solidFill>
                        </a:rPr>
                        <a:t>Surgical: adenoidectomy</a:t>
                      </a:r>
                      <a:r>
                        <a:rPr lang="ar" sz="800"/>
                        <a:t> </a:t>
                      </a:r>
                      <a:r>
                        <a:rPr lang="ar" sz="800">
                          <a:solidFill>
                            <a:srgbClr val="38761D"/>
                          </a:solidFill>
                        </a:rPr>
                        <a:t>by Surgical suctioning. We place a catheter on the soft palate and retract it, we use the mirror to see </a:t>
                      </a:r>
                      <a:r>
                        <a:rPr lang="ar" sz="800">
                          <a:solidFill>
                            <a:srgbClr val="38761D"/>
                          </a:solidFill>
                        </a:rPr>
                        <a:t>the adenoid</a:t>
                      </a:r>
                      <a:r>
                        <a:rPr lang="ar" sz="800">
                          <a:solidFill>
                            <a:srgbClr val="38761D"/>
                          </a:solidFill>
                        </a:rPr>
                        <a:t>, we remove the adenoid by suction and diathermy coagulation at the sametime. We </a:t>
                      </a:r>
                      <a:r>
                        <a:rPr lang="ar" sz="800">
                          <a:solidFill>
                            <a:srgbClr val="38761D"/>
                          </a:solidFill>
                        </a:rPr>
                        <a:t>can't</a:t>
                      </a:r>
                      <a:r>
                        <a:rPr lang="ar" sz="800">
                          <a:solidFill>
                            <a:srgbClr val="38761D"/>
                          </a:solidFill>
                        </a:rPr>
                        <a:t> tell the patient we removed the whole adenoid, remnants remain.</a:t>
                      </a:r>
                      <a:endParaRPr sz="800">
                        <a:solidFill>
                          <a:srgbClr val="38761D"/>
                        </a:solidFill>
                      </a:endParaRPr>
                    </a:p>
                    <a:p>
                      <a:pPr indent="0" lvl="0" marL="0" rtl="0" algn="l">
                        <a:spcBef>
                          <a:spcPts val="0"/>
                        </a:spcBef>
                        <a:spcAft>
                          <a:spcPts val="0"/>
                        </a:spcAft>
                        <a:buNone/>
                      </a:pPr>
                      <a:r>
                        <a:t/>
                      </a:r>
                      <a:endParaRPr sz="800">
                        <a:solidFill>
                          <a:srgbClr val="38761D"/>
                        </a:solidFill>
                      </a:endParaRPr>
                    </a:p>
                    <a:p>
                      <a:pPr indent="0" lvl="0" marL="0" rtl="0" algn="l">
                        <a:spcBef>
                          <a:spcPts val="0"/>
                        </a:spcBef>
                        <a:spcAft>
                          <a:spcPts val="0"/>
                        </a:spcAft>
                        <a:buNone/>
                      </a:pPr>
                      <a:r>
                        <a:rPr lang="ar" sz="700">
                          <a:solidFill>
                            <a:srgbClr val="38761D"/>
                          </a:solidFill>
                        </a:rPr>
                        <a:t>➔ Indications: recurrent / persistent otitis media, recurrent/chronic sinusitis, and obstructive sleep apnea.</a:t>
                      </a:r>
                      <a:endParaRPr sz="700">
                        <a:solidFill>
                          <a:srgbClr val="38761D"/>
                        </a:solidFill>
                      </a:endParaRPr>
                    </a:p>
                    <a:p>
                      <a:pPr indent="0" lvl="0" marL="0" rtl="0" algn="l">
                        <a:spcBef>
                          <a:spcPts val="0"/>
                        </a:spcBef>
                        <a:spcAft>
                          <a:spcPts val="0"/>
                        </a:spcAft>
                        <a:buNone/>
                      </a:pPr>
                      <a:r>
                        <a:t/>
                      </a:r>
                      <a:endParaRPr sz="700">
                        <a:solidFill>
                          <a:srgbClr val="38761D"/>
                        </a:solidFill>
                      </a:endParaRPr>
                    </a:p>
                  </a:txBody>
                  <a:tcPr marT="91425" marB="91425" marR="91425" marL="91425"/>
                </a:tc>
              </a:tr>
            </a:tbl>
          </a:graphicData>
        </a:graphic>
      </p:graphicFrame>
      <p:pic>
        <p:nvPicPr>
          <p:cNvPr id="273" name="Google Shape;273;p29"/>
          <p:cNvPicPr preferRelativeResize="0"/>
          <p:nvPr/>
        </p:nvPicPr>
        <p:blipFill rotWithShape="1">
          <a:blip r:embed="rId3">
            <a:alphaModFix/>
          </a:blip>
          <a:srcRect b="32395" l="0" r="1341" t="0"/>
          <a:stretch/>
        </p:blipFill>
        <p:spPr>
          <a:xfrm>
            <a:off x="3765900" y="2658624"/>
            <a:ext cx="756925" cy="691011"/>
          </a:xfrm>
          <a:prstGeom prst="rect">
            <a:avLst/>
          </a:prstGeom>
          <a:noFill/>
          <a:ln>
            <a:noFill/>
          </a:ln>
        </p:spPr>
      </p:pic>
      <p:sp>
        <p:nvSpPr>
          <p:cNvPr id="274" name="Google Shape;274;p29"/>
          <p:cNvSpPr txBox="1"/>
          <p:nvPr/>
        </p:nvSpPr>
        <p:spPr>
          <a:xfrm>
            <a:off x="478953" y="3349625"/>
            <a:ext cx="38100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75" name="Google Shape;275;p29"/>
          <p:cNvPicPr preferRelativeResize="0"/>
          <p:nvPr/>
        </p:nvPicPr>
        <p:blipFill rotWithShape="1">
          <a:blip r:embed="rId4">
            <a:alphaModFix/>
          </a:blip>
          <a:srcRect b="19101" l="12842" r="20923" t="31013"/>
          <a:stretch/>
        </p:blipFill>
        <p:spPr>
          <a:xfrm>
            <a:off x="546905" y="4777913"/>
            <a:ext cx="756913" cy="7289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0"/>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lang="ar"/>
              <a:t>‹#›</a:t>
            </a:fld>
            <a:endParaRPr/>
          </a:p>
        </p:txBody>
      </p:sp>
      <p:sp>
        <p:nvSpPr>
          <p:cNvPr id="281" name="Google Shape;281;p30"/>
          <p:cNvSpPr txBox="1"/>
          <p:nvPr/>
        </p:nvSpPr>
        <p:spPr>
          <a:xfrm>
            <a:off x="476250" y="973780"/>
            <a:ext cx="3810000" cy="367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999999"/>
              </a:solidFill>
            </a:endParaRPr>
          </a:p>
        </p:txBody>
      </p:sp>
      <p:sp>
        <p:nvSpPr>
          <p:cNvPr id="282" name="Google Shape;282;p30"/>
          <p:cNvSpPr txBox="1"/>
          <p:nvPr/>
        </p:nvSpPr>
        <p:spPr>
          <a:xfrm>
            <a:off x="71783" y="-11"/>
            <a:ext cx="38100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300">
                <a:solidFill>
                  <a:srgbClr val="666666"/>
                </a:solidFill>
                <a:highlight>
                  <a:srgbClr val="CCCCCC"/>
                </a:highlight>
              </a:rPr>
              <a:t>Sleep apnea and Snoring</a:t>
            </a:r>
            <a:endParaRPr sz="1300">
              <a:solidFill>
                <a:srgbClr val="666666"/>
              </a:solidFill>
              <a:highlight>
                <a:srgbClr val="CCCCCC"/>
              </a:highlight>
            </a:endParaRPr>
          </a:p>
        </p:txBody>
      </p:sp>
      <p:sp>
        <p:nvSpPr>
          <p:cNvPr id="283" name="Google Shape;283;p30"/>
          <p:cNvSpPr txBox="1"/>
          <p:nvPr/>
        </p:nvSpPr>
        <p:spPr>
          <a:xfrm>
            <a:off x="0" y="280796"/>
            <a:ext cx="4634100" cy="61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800">
                <a:solidFill>
                  <a:srgbClr val="999999"/>
                </a:solidFill>
              </a:rPr>
              <a:t>Sleep apnea: Cessation of airflow at the mouth and nostrils lasting </a:t>
            </a:r>
            <a:r>
              <a:rPr b="1" lang="ar" sz="800" u="sng">
                <a:solidFill>
                  <a:srgbClr val="999999"/>
                </a:solidFill>
              </a:rPr>
              <a:t>10 seconds for at least 30 apneic episodes.</a:t>
            </a:r>
            <a:endParaRPr b="1" sz="800" u="sng">
              <a:solidFill>
                <a:srgbClr val="999999"/>
              </a:solidFill>
            </a:endParaRPr>
          </a:p>
          <a:p>
            <a:pPr indent="0" lvl="0" marL="0" rtl="0" algn="l">
              <a:spcBef>
                <a:spcPts val="0"/>
              </a:spcBef>
              <a:spcAft>
                <a:spcPts val="0"/>
              </a:spcAft>
              <a:buNone/>
            </a:pPr>
            <a:r>
              <a:rPr lang="ar" sz="800">
                <a:solidFill>
                  <a:srgbClr val="999999"/>
                </a:solidFill>
              </a:rPr>
              <a:t> ●  Snoring is a sign of partial obstruction of the upper airway during sleep.</a:t>
            </a:r>
            <a:endParaRPr sz="800">
              <a:solidFill>
                <a:srgbClr val="999999"/>
              </a:solidFill>
            </a:endParaRPr>
          </a:p>
          <a:p>
            <a:pPr indent="0" lvl="0" marL="0" rtl="0" algn="l">
              <a:spcBef>
                <a:spcPts val="0"/>
              </a:spcBef>
              <a:spcAft>
                <a:spcPts val="0"/>
              </a:spcAft>
              <a:buNone/>
            </a:pPr>
            <a:r>
              <a:rPr lang="ar" sz="800">
                <a:solidFill>
                  <a:srgbClr val="999999"/>
                </a:solidFill>
              </a:rPr>
              <a:t> ●  Snoring happens if there’s a deviated septum, or allergic rhinitis with blocked nose, or large adenoids,or big tongue, or large tonsils, or obese. </a:t>
            </a:r>
            <a:endParaRPr sz="800">
              <a:solidFill>
                <a:srgbClr val="999999"/>
              </a:solidFill>
            </a:endParaRPr>
          </a:p>
          <a:p>
            <a:pPr indent="0" lvl="0" marL="0" rtl="0" algn="l">
              <a:spcBef>
                <a:spcPts val="0"/>
              </a:spcBef>
              <a:spcAft>
                <a:spcPts val="0"/>
              </a:spcAft>
              <a:buNone/>
            </a:pPr>
            <a:r>
              <a:rPr lang="ar" sz="800">
                <a:solidFill>
                  <a:srgbClr val="999999"/>
                </a:solidFill>
              </a:rPr>
              <a:t>●  Snoring is always present during obstructive sleep apnea. </a:t>
            </a:r>
            <a:endParaRPr sz="800">
              <a:solidFill>
                <a:srgbClr val="999999"/>
              </a:solidFill>
            </a:endParaRPr>
          </a:p>
          <a:p>
            <a:pPr indent="0" lvl="0" marL="0" rtl="0" algn="l">
              <a:spcBef>
                <a:spcPts val="0"/>
              </a:spcBef>
              <a:spcAft>
                <a:spcPts val="0"/>
              </a:spcAft>
              <a:buNone/>
            </a:pPr>
            <a:r>
              <a:rPr lang="ar" sz="800">
                <a:solidFill>
                  <a:srgbClr val="999999"/>
                </a:solidFill>
              </a:rPr>
              <a:t>●</a:t>
            </a:r>
            <a:r>
              <a:rPr lang="ar" sz="800">
                <a:solidFill>
                  <a:srgbClr val="38761D"/>
                </a:solidFill>
              </a:rPr>
              <a:t>  </a:t>
            </a:r>
            <a:r>
              <a:rPr lang="ar" sz="800">
                <a:solidFill>
                  <a:srgbClr val="999999"/>
                </a:solidFill>
              </a:rPr>
              <a:t>Signs of OSA:</a:t>
            </a:r>
            <a:endParaRPr sz="800">
              <a:solidFill>
                <a:srgbClr val="999999"/>
              </a:solidFill>
            </a:endParaRPr>
          </a:p>
          <a:p>
            <a:pPr indent="0" lvl="0" marL="0" rtl="0" algn="l">
              <a:spcBef>
                <a:spcPts val="0"/>
              </a:spcBef>
              <a:spcAft>
                <a:spcPts val="0"/>
              </a:spcAft>
              <a:buNone/>
            </a:pPr>
            <a:r>
              <a:rPr lang="ar" sz="800">
                <a:solidFill>
                  <a:srgbClr val="999999"/>
                </a:solidFill>
              </a:rPr>
              <a:t>(Snore, moves a lot in their sleep, wakes up at night, wakes up gasping for air or choking,</a:t>
            </a:r>
            <a:endParaRPr sz="800">
              <a:solidFill>
                <a:srgbClr val="999999"/>
              </a:solidFill>
            </a:endParaRPr>
          </a:p>
          <a:p>
            <a:pPr indent="0" lvl="0" marL="0" rtl="0" algn="l">
              <a:spcBef>
                <a:spcPts val="0"/>
              </a:spcBef>
              <a:spcAft>
                <a:spcPts val="0"/>
              </a:spcAft>
              <a:buNone/>
            </a:pPr>
            <a:r>
              <a:rPr lang="ar" sz="800">
                <a:solidFill>
                  <a:srgbClr val="999999"/>
                </a:solidFill>
              </a:rPr>
              <a:t>lack of concentration, fatigued, always sleepy, nocturnal enuresis in children…)</a:t>
            </a:r>
            <a:endParaRPr sz="800">
              <a:solidFill>
                <a:srgbClr val="999999"/>
              </a:solidFill>
            </a:endParaRPr>
          </a:p>
          <a:p>
            <a:pPr indent="0" lvl="0" marL="0" rtl="0" algn="l">
              <a:spcBef>
                <a:spcPts val="0"/>
              </a:spcBef>
              <a:spcAft>
                <a:spcPts val="0"/>
              </a:spcAft>
              <a:buNone/>
            </a:pPr>
            <a:r>
              <a:t/>
            </a:r>
            <a:endParaRPr sz="800">
              <a:solidFill>
                <a:srgbClr val="999999"/>
              </a:solidFill>
            </a:endParaRPr>
          </a:p>
          <a:p>
            <a:pPr indent="0" lvl="0" marL="0" rtl="0" algn="l">
              <a:spcBef>
                <a:spcPts val="0"/>
              </a:spcBef>
              <a:spcAft>
                <a:spcPts val="0"/>
              </a:spcAft>
              <a:buNone/>
            </a:pPr>
            <a:r>
              <a:t/>
            </a:r>
            <a:endParaRPr sz="800">
              <a:solidFill>
                <a:srgbClr val="999999"/>
              </a:solidFill>
            </a:endParaRPr>
          </a:p>
          <a:p>
            <a:pPr indent="0" lvl="0" marL="0" rtl="0" algn="l">
              <a:spcBef>
                <a:spcPts val="0"/>
              </a:spcBef>
              <a:spcAft>
                <a:spcPts val="0"/>
              </a:spcAft>
              <a:buNone/>
            </a:pPr>
            <a:r>
              <a:rPr b="1" lang="ar" sz="900">
                <a:solidFill>
                  <a:srgbClr val="999999"/>
                </a:solidFill>
              </a:rPr>
              <a:t>Types</a:t>
            </a:r>
            <a:r>
              <a:rPr lang="ar" sz="800">
                <a:solidFill>
                  <a:srgbClr val="999999"/>
                </a:solidFill>
              </a:rPr>
              <a:t>:</a:t>
            </a:r>
            <a:endParaRPr sz="800">
              <a:solidFill>
                <a:srgbClr val="999999"/>
              </a:solidFill>
            </a:endParaRPr>
          </a:p>
          <a:p>
            <a:pPr indent="0" lvl="0" marL="0" rtl="0" algn="l">
              <a:spcBef>
                <a:spcPts val="0"/>
              </a:spcBef>
              <a:spcAft>
                <a:spcPts val="0"/>
              </a:spcAft>
              <a:buNone/>
            </a:pPr>
            <a:r>
              <a:rPr lang="ar" sz="800">
                <a:solidFill>
                  <a:srgbClr val="999999"/>
                </a:solidFill>
              </a:rPr>
              <a:t>1.  Central sleep apnea: Failure of respiratory drive from the brain. no chest movement.</a:t>
            </a:r>
            <a:endParaRPr sz="800">
              <a:solidFill>
                <a:srgbClr val="999999"/>
              </a:solidFill>
            </a:endParaRPr>
          </a:p>
          <a:p>
            <a:pPr indent="0" lvl="0" marL="0" rtl="0" algn="l">
              <a:spcBef>
                <a:spcPts val="0"/>
              </a:spcBef>
              <a:spcAft>
                <a:spcPts val="0"/>
              </a:spcAft>
              <a:buNone/>
            </a:pPr>
            <a:r>
              <a:rPr lang="ar" sz="800">
                <a:solidFill>
                  <a:srgbClr val="999999"/>
                </a:solidFill>
              </a:rPr>
              <a:t> 2.   Obstructive sleep apnea (OSA): Due to anatomical narrowing of the upper airway. “For</a:t>
            </a:r>
            <a:endParaRPr sz="800">
              <a:solidFill>
                <a:srgbClr val="999999"/>
              </a:solidFill>
            </a:endParaRPr>
          </a:p>
          <a:p>
            <a:pPr indent="0" lvl="0" marL="0" rtl="0" algn="l">
              <a:spcBef>
                <a:spcPts val="0"/>
              </a:spcBef>
              <a:spcAft>
                <a:spcPts val="0"/>
              </a:spcAft>
              <a:buNone/>
            </a:pPr>
            <a:r>
              <a:rPr lang="ar" sz="800">
                <a:solidFill>
                  <a:srgbClr val="999999"/>
                </a:solidFill>
              </a:rPr>
              <a:t>example: deviated nasal septum, large inferior turbinate, polyp, adenoid, large tongue,</a:t>
            </a:r>
            <a:endParaRPr sz="800">
              <a:solidFill>
                <a:srgbClr val="999999"/>
              </a:solidFill>
            </a:endParaRPr>
          </a:p>
          <a:p>
            <a:pPr indent="0" lvl="0" marL="0" rtl="0" algn="l">
              <a:spcBef>
                <a:spcPts val="0"/>
              </a:spcBef>
              <a:spcAft>
                <a:spcPts val="0"/>
              </a:spcAft>
              <a:buNone/>
            </a:pPr>
            <a:r>
              <a:rPr lang="ar" sz="800">
                <a:solidFill>
                  <a:srgbClr val="999999"/>
                </a:solidFill>
              </a:rPr>
              <a:t>large tonsils and retrognathia (posterior positioning of the maxilla or mandible)”.</a:t>
            </a:r>
            <a:endParaRPr sz="800">
              <a:solidFill>
                <a:srgbClr val="999999"/>
              </a:solidFill>
            </a:endParaRPr>
          </a:p>
          <a:p>
            <a:pPr indent="0" lvl="0" marL="0" rtl="0" algn="l">
              <a:spcBef>
                <a:spcPts val="0"/>
              </a:spcBef>
              <a:spcAft>
                <a:spcPts val="0"/>
              </a:spcAft>
              <a:buNone/>
            </a:pPr>
            <a:r>
              <a:rPr b="1" lang="ar" sz="800" u="sng">
                <a:solidFill>
                  <a:srgbClr val="A2C4C9"/>
                </a:solidFill>
              </a:rPr>
              <a:t>*</a:t>
            </a:r>
            <a:r>
              <a:rPr b="1" lang="ar" sz="800" u="sng">
                <a:solidFill>
                  <a:srgbClr val="999999"/>
                </a:solidFill>
              </a:rPr>
              <a:t>Differentiate central from peripheral by sleep study.</a:t>
            </a:r>
            <a:endParaRPr b="1" sz="800" u="sng">
              <a:solidFill>
                <a:srgbClr val="999999"/>
              </a:solidFill>
            </a:endParaRPr>
          </a:p>
          <a:p>
            <a:pPr indent="0" lvl="0" marL="0" rtl="0" algn="l">
              <a:spcBef>
                <a:spcPts val="0"/>
              </a:spcBef>
              <a:spcAft>
                <a:spcPts val="0"/>
              </a:spcAft>
              <a:buNone/>
            </a:pPr>
            <a:r>
              <a:rPr lang="ar" sz="800">
                <a:solidFill>
                  <a:srgbClr val="999999"/>
                </a:solidFill>
              </a:rPr>
              <a:t> 3.  Mixed.</a:t>
            </a:r>
            <a:endParaRPr sz="800">
              <a:solidFill>
                <a:srgbClr val="999999"/>
              </a:solidFill>
            </a:endParaRPr>
          </a:p>
          <a:p>
            <a:pPr indent="0" lvl="0" marL="0" rtl="0" algn="l">
              <a:spcBef>
                <a:spcPts val="0"/>
              </a:spcBef>
              <a:spcAft>
                <a:spcPts val="0"/>
              </a:spcAft>
              <a:buNone/>
            </a:pPr>
            <a:r>
              <a:t/>
            </a:r>
            <a:endParaRPr sz="800">
              <a:solidFill>
                <a:srgbClr val="999999"/>
              </a:solidFill>
            </a:endParaRPr>
          </a:p>
          <a:p>
            <a:pPr indent="0" lvl="0" marL="0" rtl="0" algn="l">
              <a:spcBef>
                <a:spcPts val="0"/>
              </a:spcBef>
              <a:spcAft>
                <a:spcPts val="0"/>
              </a:spcAft>
              <a:buNone/>
            </a:pPr>
            <a:r>
              <a:rPr lang="ar" sz="800">
                <a:solidFill>
                  <a:srgbClr val="999999"/>
                </a:solidFill>
              </a:rPr>
              <a:t>➔ </a:t>
            </a:r>
            <a:r>
              <a:rPr b="1" lang="ar" sz="900">
                <a:solidFill>
                  <a:srgbClr val="999999"/>
                </a:solidFill>
              </a:rPr>
              <a:t>Stages of sleep:</a:t>
            </a:r>
            <a:endParaRPr b="1" sz="900">
              <a:solidFill>
                <a:srgbClr val="999999"/>
              </a:solidFill>
            </a:endParaRPr>
          </a:p>
          <a:p>
            <a:pPr indent="0" lvl="0" marL="0" rtl="0" algn="l">
              <a:spcBef>
                <a:spcPts val="0"/>
              </a:spcBef>
              <a:spcAft>
                <a:spcPts val="0"/>
              </a:spcAft>
              <a:buNone/>
            </a:pPr>
            <a:r>
              <a:rPr lang="ar" sz="800">
                <a:solidFill>
                  <a:srgbClr val="999999"/>
                </a:solidFill>
              </a:rPr>
              <a:t> 1- Slow wave sleep:</a:t>
            </a:r>
            <a:endParaRPr sz="800">
              <a:solidFill>
                <a:srgbClr val="999999"/>
              </a:solidFill>
            </a:endParaRPr>
          </a:p>
          <a:p>
            <a:pPr indent="0" lvl="0" marL="0" rtl="0" algn="l">
              <a:spcBef>
                <a:spcPts val="0"/>
              </a:spcBef>
              <a:spcAft>
                <a:spcPts val="0"/>
              </a:spcAft>
              <a:buNone/>
            </a:pPr>
            <a:r>
              <a:rPr lang="ar" sz="800">
                <a:solidFill>
                  <a:srgbClr val="999999"/>
                </a:solidFill>
              </a:rPr>
              <a:t>●  Brain waves are slow in deep restful sleep.</a:t>
            </a:r>
            <a:endParaRPr sz="800">
              <a:solidFill>
                <a:srgbClr val="999999"/>
              </a:solidFill>
            </a:endParaRPr>
          </a:p>
          <a:p>
            <a:pPr indent="0" lvl="0" marL="0" rtl="0" algn="l">
              <a:spcBef>
                <a:spcPts val="0"/>
              </a:spcBef>
              <a:spcAft>
                <a:spcPts val="0"/>
              </a:spcAft>
              <a:buNone/>
            </a:pPr>
            <a:r>
              <a:rPr lang="ar" sz="800">
                <a:solidFill>
                  <a:srgbClr val="999999"/>
                </a:solidFill>
              </a:rPr>
              <a:t>●  There’s a decrease in vascular tone and respiratory rate and basal metabolic rate.</a:t>
            </a:r>
            <a:endParaRPr sz="800">
              <a:solidFill>
                <a:srgbClr val="999999"/>
              </a:solidFill>
            </a:endParaRPr>
          </a:p>
          <a:p>
            <a:pPr indent="0" lvl="0" marL="0" rtl="0" algn="l">
              <a:spcBef>
                <a:spcPts val="0"/>
              </a:spcBef>
              <a:spcAft>
                <a:spcPts val="0"/>
              </a:spcAft>
              <a:buNone/>
            </a:pPr>
            <a:r>
              <a:rPr lang="ar" sz="800">
                <a:solidFill>
                  <a:srgbClr val="999999"/>
                </a:solidFill>
              </a:rPr>
              <a:t> 2-Rapid eye movement:</a:t>
            </a:r>
            <a:endParaRPr sz="800">
              <a:solidFill>
                <a:srgbClr val="999999"/>
              </a:solidFill>
            </a:endParaRPr>
          </a:p>
          <a:p>
            <a:pPr indent="0" lvl="0" marL="0" rtl="0" algn="l">
              <a:spcBef>
                <a:spcPts val="0"/>
              </a:spcBef>
              <a:spcAft>
                <a:spcPts val="0"/>
              </a:spcAft>
              <a:buNone/>
            </a:pPr>
            <a:r>
              <a:rPr lang="ar" sz="800">
                <a:solidFill>
                  <a:srgbClr val="999999"/>
                </a:solidFill>
              </a:rPr>
              <a:t>●  Brain quite active. ●  Active dreaming.</a:t>
            </a:r>
            <a:endParaRPr sz="800">
              <a:solidFill>
                <a:srgbClr val="999999"/>
              </a:solidFill>
            </a:endParaRPr>
          </a:p>
          <a:p>
            <a:pPr indent="0" lvl="0" marL="0" rtl="0" algn="l">
              <a:spcBef>
                <a:spcPts val="0"/>
              </a:spcBef>
              <a:spcAft>
                <a:spcPts val="0"/>
              </a:spcAft>
              <a:buNone/>
            </a:pPr>
            <a:r>
              <a:rPr lang="ar" sz="800">
                <a:solidFill>
                  <a:srgbClr val="999999"/>
                </a:solidFill>
              </a:rPr>
              <a:t>➔ Pathophysiology of OSA:</a:t>
            </a:r>
            <a:endParaRPr sz="800">
              <a:solidFill>
                <a:srgbClr val="999999"/>
              </a:solidFill>
            </a:endParaRPr>
          </a:p>
          <a:p>
            <a:pPr indent="0" lvl="0" marL="0" rtl="0" algn="l">
              <a:spcBef>
                <a:spcPts val="0"/>
              </a:spcBef>
              <a:spcAft>
                <a:spcPts val="0"/>
              </a:spcAft>
              <a:buNone/>
            </a:pPr>
            <a:r>
              <a:rPr lang="ar" sz="800">
                <a:solidFill>
                  <a:srgbClr val="999999"/>
                </a:solidFill>
              </a:rPr>
              <a:t>●  During REM or deep sleep, obstruction occurs resulting in decrease arterial oxygen and</a:t>
            </a:r>
            <a:endParaRPr sz="800">
              <a:solidFill>
                <a:srgbClr val="999999"/>
              </a:solidFill>
            </a:endParaRPr>
          </a:p>
          <a:p>
            <a:pPr indent="0" lvl="0" marL="0" rtl="0" algn="l">
              <a:spcBef>
                <a:spcPts val="0"/>
              </a:spcBef>
              <a:spcAft>
                <a:spcPts val="0"/>
              </a:spcAft>
              <a:buNone/>
            </a:pPr>
            <a:r>
              <a:rPr lang="ar" sz="800">
                <a:solidFill>
                  <a:srgbClr val="999999"/>
                </a:solidFill>
              </a:rPr>
              <a:t>increased arterial carbon dioxide pressure. ●  Nocturnal desaturation arouses patient and causes increase pulmonary and systemic arterial pressure. </a:t>
            </a:r>
            <a:endParaRPr sz="800">
              <a:solidFill>
                <a:srgbClr val="999999"/>
              </a:solidFill>
            </a:endParaRPr>
          </a:p>
          <a:p>
            <a:pPr indent="0" lvl="0" marL="0" rtl="0" algn="l">
              <a:spcBef>
                <a:spcPts val="0"/>
              </a:spcBef>
              <a:spcAft>
                <a:spcPts val="0"/>
              </a:spcAft>
              <a:buNone/>
            </a:pPr>
            <a:r>
              <a:rPr lang="ar" sz="800">
                <a:solidFill>
                  <a:srgbClr val="999999"/>
                </a:solidFill>
              </a:rPr>
              <a:t>●  Leads to hypersomnolence (excessive sleeping or sleepiness).</a:t>
            </a:r>
            <a:endParaRPr sz="800">
              <a:solidFill>
                <a:srgbClr val="999999"/>
              </a:solidFill>
            </a:endParaRPr>
          </a:p>
          <a:p>
            <a:pPr indent="0" lvl="0" marL="0" rtl="0" algn="l">
              <a:spcBef>
                <a:spcPts val="0"/>
              </a:spcBef>
              <a:spcAft>
                <a:spcPts val="0"/>
              </a:spcAft>
              <a:buNone/>
            </a:pPr>
            <a:r>
              <a:rPr lang="ar" sz="800">
                <a:solidFill>
                  <a:srgbClr val="999999"/>
                </a:solidFill>
              </a:rPr>
              <a:t>●  Predisposes to hypertension and stroke.</a:t>
            </a:r>
            <a:endParaRPr sz="800">
              <a:solidFill>
                <a:srgbClr val="999999"/>
              </a:solidFill>
            </a:endParaRPr>
          </a:p>
          <a:p>
            <a:pPr indent="0" lvl="0" marL="0" rtl="0" algn="l">
              <a:spcBef>
                <a:spcPts val="0"/>
              </a:spcBef>
              <a:spcAft>
                <a:spcPts val="0"/>
              </a:spcAft>
              <a:buNone/>
            </a:pPr>
            <a:r>
              <a:t/>
            </a:r>
            <a:endParaRPr sz="800">
              <a:solidFill>
                <a:srgbClr val="999999"/>
              </a:solidFill>
            </a:endParaRPr>
          </a:p>
          <a:p>
            <a:pPr indent="0" lvl="0" marL="0" rtl="0" algn="l">
              <a:spcBef>
                <a:spcPts val="0"/>
              </a:spcBef>
              <a:spcAft>
                <a:spcPts val="0"/>
              </a:spcAft>
              <a:buNone/>
            </a:pPr>
            <a:r>
              <a:t/>
            </a:r>
            <a:endParaRPr sz="800">
              <a:solidFill>
                <a:srgbClr val="999999"/>
              </a:solidFill>
            </a:endParaRPr>
          </a:p>
          <a:p>
            <a:pPr indent="0" lvl="0" marL="0" rtl="0" algn="l">
              <a:spcBef>
                <a:spcPts val="0"/>
              </a:spcBef>
              <a:spcAft>
                <a:spcPts val="0"/>
              </a:spcAft>
              <a:buNone/>
            </a:pPr>
            <a:r>
              <a:rPr lang="ar" sz="800">
                <a:solidFill>
                  <a:srgbClr val="999999"/>
                </a:solidFill>
              </a:rPr>
              <a:t>➔ </a:t>
            </a:r>
            <a:r>
              <a:rPr b="1" lang="ar" sz="900">
                <a:solidFill>
                  <a:srgbClr val="999999"/>
                </a:solidFill>
              </a:rPr>
              <a:t>Investigations</a:t>
            </a:r>
            <a:r>
              <a:rPr lang="ar" sz="800">
                <a:solidFill>
                  <a:srgbClr val="999999"/>
                </a:solidFill>
              </a:rPr>
              <a:t>:</a:t>
            </a:r>
            <a:endParaRPr sz="800">
              <a:solidFill>
                <a:srgbClr val="999999"/>
              </a:solidFill>
            </a:endParaRPr>
          </a:p>
          <a:p>
            <a:pPr indent="0" lvl="0" marL="0" rtl="0" algn="l">
              <a:spcBef>
                <a:spcPts val="0"/>
              </a:spcBef>
              <a:spcAft>
                <a:spcPts val="0"/>
              </a:spcAft>
              <a:buNone/>
            </a:pPr>
            <a:r>
              <a:rPr lang="ar" sz="800">
                <a:solidFill>
                  <a:srgbClr val="999999"/>
                </a:solidFill>
              </a:rPr>
              <a:t>Sleep study:</a:t>
            </a:r>
            <a:endParaRPr sz="800">
              <a:solidFill>
                <a:srgbClr val="999999"/>
              </a:solidFill>
            </a:endParaRPr>
          </a:p>
          <a:p>
            <a:pPr indent="0" lvl="0" marL="0" rtl="0" algn="l">
              <a:spcBef>
                <a:spcPts val="0"/>
              </a:spcBef>
              <a:spcAft>
                <a:spcPts val="0"/>
              </a:spcAft>
              <a:buNone/>
            </a:pPr>
            <a:r>
              <a:rPr lang="ar" sz="800">
                <a:solidFill>
                  <a:srgbClr val="999999"/>
                </a:solidFill>
              </a:rPr>
              <a:t>●  EEG      ●  EKG       ●  EOG     ●  pulse oximeter   ●  respiration rate ●  nasal and oral air flow</a:t>
            </a:r>
            <a:endParaRPr sz="800">
              <a:solidFill>
                <a:srgbClr val="999999"/>
              </a:solidFill>
            </a:endParaRPr>
          </a:p>
          <a:p>
            <a:pPr indent="0" lvl="0" marL="0" rtl="0" algn="l">
              <a:spcBef>
                <a:spcPts val="0"/>
              </a:spcBef>
              <a:spcAft>
                <a:spcPts val="0"/>
              </a:spcAft>
              <a:buNone/>
            </a:pPr>
            <a:r>
              <a:t/>
            </a:r>
            <a:endParaRPr sz="800">
              <a:solidFill>
                <a:srgbClr val="999999"/>
              </a:solidFill>
            </a:endParaRPr>
          </a:p>
          <a:p>
            <a:pPr indent="0" lvl="0" marL="0" rtl="0" algn="l">
              <a:spcBef>
                <a:spcPts val="0"/>
              </a:spcBef>
              <a:spcAft>
                <a:spcPts val="0"/>
              </a:spcAft>
              <a:buNone/>
            </a:pPr>
            <a:r>
              <a:t/>
            </a:r>
            <a:endParaRPr sz="800">
              <a:solidFill>
                <a:srgbClr val="999999"/>
              </a:solidFill>
            </a:endParaRPr>
          </a:p>
          <a:p>
            <a:pPr indent="0" lvl="0" marL="0" rtl="0" algn="l">
              <a:spcBef>
                <a:spcPts val="0"/>
              </a:spcBef>
              <a:spcAft>
                <a:spcPts val="0"/>
              </a:spcAft>
              <a:buNone/>
            </a:pPr>
            <a:r>
              <a:rPr b="1" lang="ar" sz="900">
                <a:solidFill>
                  <a:srgbClr val="999999"/>
                </a:solidFill>
              </a:rPr>
              <a:t>➔ Treatment</a:t>
            </a:r>
            <a:r>
              <a:rPr lang="ar" sz="800">
                <a:solidFill>
                  <a:srgbClr val="999999"/>
                </a:solidFill>
              </a:rPr>
              <a:t>:</a:t>
            </a:r>
            <a:endParaRPr sz="800">
              <a:solidFill>
                <a:srgbClr val="999999"/>
              </a:solidFill>
            </a:endParaRPr>
          </a:p>
          <a:p>
            <a:pPr indent="0" lvl="0" marL="0" rtl="0" algn="l">
              <a:spcBef>
                <a:spcPts val="0"/>
              </a:spcBef>
              <a:spcAft>
                <a:spcPts val="0"/>
              </a:spcAft>
              <a:buNone/>
            </a:pPr>
            <a:r>
              <a:rPr lang="ar" sz="800">
                <a:solidFill>
                  <a:srgbClr val="999999"/>
                </a:solidFill>
              </a:rPr>
              <a:t>❖  Non Surgical:</a:t>
            </a:r>
            <a:endParaRPr sz="800">
              <a:solidFill>
                <a:srgbClr val="999999"/>
              </a:solidFill>
            </a:endParaRPr>
          </a:p>
          <a:p>
            <a:pPr indent="0" lvl="0" marL="0" rtl="0" algn="l">
              <a:spcBef>
                <a:spcPts val="0"/>
              </a:spcBef>
              <a:spcAft>
                <a:spcPts val="0"/>
              </a:spcAft>
              <a:buNone/>
            </a:pPr>
            <a:r>
              <a:rPr lang="ar" sz="800">
                <a:solidFill>
                  <a:srgbClr val="999999"/>
                </a:solidFill>
              </a:rPr>
              <a:t>●   behavior modification: reduce weight and coffee intake - reflux management and avoid</a:t>
            </a:r>
            <a:endParaRPr sz="800">
              <a:solidFill>
                <a:srgbClr val="999999"/>
              </a:solidFill>
            </a:endParaRPr>
          </a:p>
          <a:p>
            <a:pPr indent="0" lvl="0" marL="0" rtl="0" algn="l">
              <a:spcBef>
                <a:spcPts val="0"/>
              </a:spcBef>
              <a:spcAft>
                <a:spcPts val="0"/>
              </a:spcAft>
              <a:buNone/>
            </a:pPr>
            <a:r>
              <a:rPr lang="ar" sz="800">
                <a:solidFill>
                  <a:srgbClr val="999999"/>
                </a:solidFill>
              </a:rPr>
              <a:t>alcohol at night. Or use positive pressure ventilation. Obese → lose weight. Large</a:t>
            </a:r>
            <a:endParaRPr sz="800">
              <a:solidFill>
                <a:srgbClr val="999999"/>
              </a:solidFill>
            </a:endParaRPr>
          </a:p>
          <a:p>
            <a:pPr indent="0" lvl="0" marL="0" rtl="0" algn="l">
              <a:spcBef>
                <a:spcPts val="0"/>
              </a:spcBef>
              <a:spcAft>
                <a:spcPts val="0"/>
              </a:spcAft>
              <a:buNone/>
            </a:pPr>
            <a:r>
              <a:rPr lang="ar" sz="800">
                <a:solidFill>
                  <a:srgbClr val="999999"/>
                </a:solidFill>
              </a:rPr>
              <a:t>turbinate → nasal spray. Deviated septum → fix it. Large tongue → coblation. </a:t>
            </a:r>
            <a:endParaRPr sz="800">
              <a:solidFill>
                <a:srgbClr val="999999"/>
              </a:solidFill>
            </a:endParaRPr>
          </a:p>
          <a:p>
            <a:pPr indent="0" lvl="0" marL="0" rtl="0" algn="l">
              <a:spcBef>
                <a:spcPts val="0"/>
              </a:spcBef>
              <a:spcAft>
                <a:spcPts val="0"/>
              </a:spcAft>
              <a:buNone/>
            </a:pPr>
            <a:r>
              <a:rPr lang="ar" sz="800">
                <a:solidFill>
                  <a:srgbClr val="999999"/>
                </a:solidFill>
              </a:rPr>
              <a:t>●  medical treatment ●</a:t>
            </a:r>
            <a:endParaRPr sz="800">
              <a:solidFill>
                <a:srgbClr val="999999"/>
              </a:solidFill>
            </a:endParaRPr>
          </a:p>
          <a:p>
            <a:pPr indent="0" lvl="0" marL="0" rtl="0" algn="l">
              <a:spcBef>
                <a:spcPts val="0"/>
              </a:spcBef>
              <a:spcAft>
                <a:spcPts val="0"/>
              </a:spcAft>
              <a:buNone/>
            </a:pPr>
            <a:r>
              <a:rPr lang="ar" sz="800">
                <a:solidFill>
                  <a:srgbClr val="999999"/>
                </a:solidFill>
              </a:rPr>
              <a:t>  CPAP (continuous positive airway pressure).</a:t>
            </a:r>
            <a:endParaRPr sz="800">
              <a:solidFill>
                <a:srgbClr val="999999"/>
              </a:solidFill>
            </a:endParaRPr>
          </a:p>
          <a:p>
            <a:pPr indent="0" lvl="0" marL="0" rtl="0" algn="l">
              <a:spcBef>
                <a:spcPts val="0"/>
              </a:spcBef>
              <a:spcAft>
                <a:spcPts val="0"/>
              </a:spcAft>
              <a:buNone/>
            </a:pPr>
            <a:r>
              <a:t/>
            </a:r>
            <a:endParaRPr sz="800">
              <a:solidFill>
                <a:srgbClr val="999999"/>
              </a:solidFill>
            </a:endParaRPr>
          </a:p>
          <a:p>
            <a:pPr indent="0" lvl="0" marL="0" rtl="0" algn="l">
              <a:spcBef>
                <a:spcPts val="0"/>
              </a:spcBef>
              <a:spcAft>
                <a:spcPts val="0"/>
              </a:spcAft>
              <a:buNone/>
            </a:pPr>
            <a:r>
              <a:rPr lang="ar" sz="800">
                <a:solidFill>
                  <a:srgbClr val="999999"/>
                </a:solidFill>
              </a:rPr>
              <a:t>❖ Surgical: UPPP (Uvulopalatopharyngoplasty) : a procedure that is done when the soft palate is</a:t>
            </a:r>
            <a:endParaRPr sz="800">
              <a:solidFill>
                <a:srgbClr val="999999"/>
              </a:solidFill>
            </a:endParaRPr>
          </a:p>
          <a:p>
            <a:pPr indent="0" lvl="0" marL="0" rtl="0" algn="l">
              <a:spcBef>
                <a:spcPts val="0"/>
              </a:spcBef>
              <a:spcAft>
                <a:spcPts val="0"/>
              </a:spcAft>
              <a:buNone/>
            </a:pPr>
            <a:r>
              <a:rPr lang="ar" sz="800">
                <a:solidFill>
                  <a:srgbClr val="999999"/>
                </a:solidFill>
              </a:rPr>
              <a:t>redundant or if big tonsils or adenoids are present. Remove uvula, tonsils, suture pillars. Studies</a:t>
            </a:r>
            <a:endParaRPr sz="800">
              <a:solidFill>
                <a:srgbClr val="999999"/>
              </a:solidFill>
            </a:endParaRPr>
          </a:p>
          <a:p>
            <a:pPr indent="0" lvl="0" marL="0" rtl="0" algn="l">
              <a:spcBef>
                <a:spcPts val="0"/>
              </a:spcBef>
              <a:spcAft>
                <a:spcPts val="0"/>
              </a:spcAft>
              <a:buNone/>
            </a:pPr>
            <a:r>
              <a:rPr lang="ar" sz="800">
                <a:solidFill>
                  <a:srgbClr val="999999"/>
                </a:solidFill>
              </a:rPr>
              <a:t>say it’s temporary for 1 year.</a:t>
            </a:r>
            <a:endParaRPr sz="800">
              <a:solidFill>
                <a:srgbClr val="999999"/>
              </a:solidFill>
            </a:endParaRPr>
          </a:p>
          <a:p>
            <a:pPr indent="0" lvl="0" marL="0" rtl="0" algn="l">
              <a:spcBef>
                <a:spcPts val="0"/>
              </a:spcBef>
              <a:spcAft>
                <a:spcPts val="0"/>
              </a:spcAft>
              <a:buNone/>
            </a:pPr>
            <a:r>
              <a:t/>
            </a:r>
            <a:endParaRPr sz="800">
              <a:solidFill>
                <a:srgbClr val="99999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1"/>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lang="ar"/>
              <a:t>‹#›</a:t>
            </a:fld>
            <a:endParaRPr/>
          </a:p>
        </p:txBody>
      </p:sp>
      <p:sp>
        <p:nvSpPr>
          <p:cNvPr id="289" name="Google Shape;289;p31"/>
          <p:cNvSpPr txBox="1"/>
          <p:nvPr/>
        </p:nvSpPr>
        <p:spPr>
          <a:xfrm>
            <a:off x="0" y="678487"/>
            <a:ext cx="3892200" cy="38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300">
                <a:solidFill>
                  <a:srgbClr val="666666"/>
                </a:solidFill>
                <a:highlight>
                  <a:srgbClr val="D9D9D9"/>
                </a:highlight>
              </a:rPr>
              <a:t>Acute tonsillitis</a:t>
            </a:r>
            <a:r>
              <a:rPr lang="ar" sz="1000">
                <a:solidFill>
                  <a:srgbClr val="CC4125"/>
                </a:solidFill>
              </a:rPr>
              <a:t> </a:t>
            </a:r>
            <a:r>
              <a:rPr lang="ar" sz="800">
                <a:solidFill>
                  <a:srgbClr val="0000FF"/>
                </a:solidFill>
              </a:rPr>
              <a:t>EXTRA from Team436</a:t>
            </a:r>
            <a:endParaRPr sz="800">
              <a:solidFill>
                <a:srgbClr val="0000FF"/>
              </a:solidFill>
            </a:endParaRPr>
          </a:p>
        </p:txBody>
      </p:sp>
      <p:sp>
        <p:nvSpPr>
          <p:cNvPr id="290" name="Google Shape;290;p31"/>
          <p:cNvSpPr txBox="1"/>
          <p:nvPr/>
        </p:nvSpPr>
        <p:spPr>
          <a:xfrm>
            <a:off x="0" y="941580"/>
            <a:ext cx="4762500" cy="484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900" u="sng"/>
              <a:t>Causes:</a:t>
            </a:r>
            <a:endParaRPr b="1" sz="900" u="sng"/>
          </a:p>
          <a:p>
            <a:pPr indent="0" lvl="0" marL="0" rtl="0" algn="l">
              <a:spcBef>
                <a:spcPts val="0"/>
              </a:spcBef>
              <a:spcAft>
                <a:spcPts val="0"/>
              </a:spcAft>
              <a:buNone/>
            </a:pPr>
            <a:r>
              <a:rPr lang="ar" sz="900"/>
              <a:t>●  Viral </a:t>
            </a:r>
            <a:r>
              <a:rPr lang="ar" sz="900">
                <a:solidFill>
                  <a:srgbClr val="FF0000"/>
                </a:solidFill>
              </a:rPr>
              <a:t>(most common cause). </a:t>
            </a:r>
            <a:endParaRPr sz="900">
              <a:solidFill>
                <a:srgbClr val="FF0000"/>
              </a:solidFill>
            </a:endParaRPr>
          </a:p>
          <a:p>
            <a:pPr indent="0" lvl="0" marL="0" rtl="0" algn="l">
              <a:spcBef>
                <a:spcPts val="0"/>
              </a:spcBef>
              <a:spcAft>
                <a:spcPts val="0"/>
              </a:spcAft>
              <a:buNone/>
            </a:pPr>
            <a:r>
              <a:rPr lang="ar" sz="900"/>
              <a:t>●  Bacterial (group A β-hemolytic streptococcus) moraxella, H. influenza, bacteroides).</a:t>
            </a:r>
            <a:endParaRPr sz="900"/>
          </a:p>
          <a:p>
            <a:pPr indent="0" lvl="0" marL="0" rtl="0" algn="l">
              <a:spcBef>
                <a:spcPts val="0"/>
              </a:spcBef>
              <a:spcAft>
                <a:spcPts val="0"/>
              </a:spcAft>
              <a:buNone/>
            </a:pPr>
            <a:r>
              <a:t/>
            </a:r>
            <a:endParaRPr/>
          </a:p>
          <a:p>
            <a:pPr indent="0" lvl="0" marL="0" rtl="0" algn="l">
              <a:spcBef>
                <a:spcPts val="0"/>
              </a:spcBef>
              <a:spcAft>
                <a:spcPts val="0"/>
              </a:spcAft>
              <a:buNone/>
            </a:pPr>
            <a:r>
              <a:rPr b="1" lang="ar" sz="1000" u="sng"/>
              <a:t>Signs &amp; symptoms :</a:t>
            </a:r>
            <a:endParaRPr b="1" sz="1000" u="sng"/>
          </a:p>
          <a:p>
            <a:pPr indent="0" lvl="0" marL="0" rtl="0" algn="l">
              <a:spcBef>
                <a:spcPts val="0"/>
              </a:spcBef>
              <a:spcAft>
                <a:spcPts val="0"/>
              </a:spcAft>
              <a:buNone/>
            </a:pPr>
            <a:r>
              <a:rPr lang="ar" sz="1000"/>
              <a:t>●  </a:t>
            </a:r>
            <a:r>
              <a:rPr lang="ar" sz="1000">
                <a:solidFill>
                  <a:srgbClr val="CC0000"/>
                </a:solidFill>
              </a:rPr>
              <a:t>Fever</a:t>
            </a:r>
            <a:r>
              <a:rPr lang="ar" sz="1000"/>
              <a:t>. there should be fever in order to call it (acute) symptoms</a:t>
            </a:r>
            <a:endParaRPr sz="1000"/>
          </a:p>
          <a:p>
            <a:pPr indent="0" lvl="0" marL="0" rtl="0" algn="l">
              <a:spcBef>
                <a:spcPts val="0"/>
              </a:spcBef>
              <a:spcAft>
                <a:spcPts val="0"/>
              </a:spcAft>
              <a:buNone/>
            </a:pPr>
            <a:r>
              <a:rPr lang="ar" sz="1000"/>
              <a:t>●  </a:t>
            </a:r>
            <a:r>
              <a:rPr lang="ar" sz="1000">
                <a:solidFill>
                  <a:srgbClr val="BF9000"/>
                </a:solidFill>
              </a:rPr>
              <a:t>Sore throat.</a:t>
            </a:r>
            <a:endParaRPr sz="1000">
              <a:solidFill>
                <a:srgbClr val="BF9000"/>
              </a:solidFill>
            </a:endParaRPr>
          </a:p>
          <a:p>
            <a:pPr indent="0" lvl="0" marL="0" rtl="0" algn="l">
              <a:spcBef>
                <a:spcPts val="0"/>
              </a:spcBef>
              <a:spcAft>
                <a:spcPts val="0"/>
              </a:spcAft>
              <a:buNone/>
            </a:pPr>
            <a:r>
              <a:rPr lang="ar" sz="1000"/>
              <a:t>●  Pain on swallowing (odynophagia). </a:t>
            </a:r>
            <a:endParaRPr sz="1000"/>
          </a:p>
          <a:p>
            <a:pPr indent="0" lvl="0" marL="0" rtl="0" algn="l">
              <a:spcBef>
                <a:spcPts val="0"/>
              </a:spcBef>
              <a:spcAft>
                <a:spcPts val="0"/>
              </a:spcAft>
              <a:buNone/>
            </a:pPr>
            <a:r>
              <a:rPr lang="ar" sz="1000"/>
              <a:t>●  </a:t>
            </a:r>
            <a:r>
              <a:rPr lang="ar" sz="1000">
                <a:solidFill>
                  <a:srgbClr val="BF9000"/>
                </a:solidFill>
              </a:rPr>
              <a:t>Jaw stiffness (trismus)</a:t>
            </a:r>
            <a:endParaRPr sz="1000">
              <a:solidFill>
                <a:srgbClr val="BF9000"/>
              </a:solidFill>
            </a:endParaRPr>
          </a:p>
          <a:p>
            <a:pPr indent="0" lvl="0" marL="0" rtl="0" algn="l">
              <a:spcBef>
                <a:spcPts val="0"/>
              </a:spcBef>
              <a:spcAft>
                <a:spcPts val="0"/>
              </a:spcAft>
              <a:buNone/>
            </a:pPr>
            <a:r>
              <a:rPr lang="ar" sz="1000"/>
              <a:t>●  Halitosis (bad breath).</a:t>
            </a:r>
            <a:endParaRPr sz="1000"/>
          </a:p>
          <a:p>
            <a:pPr indent="0" lvl="0" marL="0" rtl="0" algn="l">
              <a:spcBef>
                <a:spcPts val="0"/>
              </a:spcBef>
              <a:spcAft>
                <a:spcPts val="0"/>
              </a:spcAft>
              <a:buNone/>
            </a:pPr>
            <a:r>
              <a:rPr lang="ar" sz="1000"/>
              <a:t>●  Phases: erythema, exudative, follicular tonsillitis. </a:t>
            </a:r>
            <a:endParaRPr sz="1000"/>
          </a:p>
          <a:p>
            <a:pPr indent="0" lvl="0" marL="0" rtl="0" algn="l">
              <a:spcBef>
                <a:spcPts val="0"/>
              </a:spcBef>
              <a:spcAft>
                <a:spcPts val="0"/>
              </a:spcAft>
              <a:buNone/>
            </a:pPr>
            <a:r>
              <a:rPr lang="ar" sz="1000"/>
              <a:t>●  </a:t>
            </a:r>
            <a:r>
              <a:rPr lang="ar" sz="1000">
                <a:solidFill>
                  <a:srgbClr val="BF9000"/>
                </a:solidFill>
              </a:rPr>
              <a:t>Enlarged jugulodigastric lymph nodes are also commonly found. </a:t>
            </a:r>
            <a:endParaRPr sz="1000">
              <a:solidFill>
                <a:srgbClr val="BF9000"/>
              </a:solidFill>
            </a:endParaRPr>
          </a:p>
          <a:p>
            <a:pPr indent="0" lvl="0" marL="0" rtl="0" algn="l">
              <a:spcBef>
                <a:spcPts val="0"/>
              </a:spcBef>
              <a:spcAft>
                <a:spcPts val="0"/>
              </a:spcAft>
              <a:buNone/>
            </a:pPr>
            <a:r>
              <a:t/>
            </a:r>
            <a:endParaRPr sz="1000">
              <a:solidFill>
                <a:srgbClr val="BF9000"/>
              </a:solidFill>
            </a:endParaRPr>
          </a:p>
          <a:p>
            <a:pPr indent="0" lvl="0" marL="0" rtl="0" algn="l">
              <a:spcBef>
                <a:spcPts val="0"/>
              </a:spcBef>
              <a:spcAft>
                <a:spcPts val="0"/>
              </a:spcAft>
              <a:buNone/>
            </a:pPr>
            <a:r>
              <a:t/>
            </a:r>
            <a:endParaRPr sz="1000">
              <a:solidFill>
                <a:srgbClr val="BF9000"/>
              </a:solidFill>
            </a:endParaRPr>
          </a:p>
          <a:p>
            <a:pPr indent="0" lvl="0" marL="0" rtl="0" algn="l">
              <a:spcBef>
                <a:spcPts val="0"/>
              </a:spcBef>
              <a:spcAft>
                <a:spcPts val="0"/>
              </a:spcAft>
              <a:buNone/>
            </a:pPr>
            <a:r>
              <a:t/>
            </a:r>
            <a:endParaRPr sz="1000"/>
          </a:p>
          <a:p>
            <a:pPr indent="0" lvl="0" marL="0" rtl="0" algn="l">
              <a:spcBef>
                <a:spcPts val="0"/>
              </a:spcBef>
              <a:spcAft>
                <a:spcPts val="0"/>
              </a:spcAft>
              <a:buNone/>
            </a:pPr>
            <a:r>
              <a:rPr b="1" lang="ar" sz="1000" u="sng"/>
              <a:t>Complications</a:t>
            </a:r>
            <a:r>
              <a:rPr lang="ar" sz="1000"/>
              <a:t> :</a:t>
            </a:r>
            <a:endParaRPr sz="1000"/>
          </a:p>
          <a:p>
            <a:pPr indent="0" lvl="0" marL="0" rtl="0" algn="l">
              <a:spcBef>
                <a:spcPts val="0"/>
              </a:spcBef>
              <a:spcAft>
                <a:spcPts val="0"/>
              </a:spcAft>
              <a:buNone/>
            </a:pPr>
            <a:r>
              <a:rPr lang="ar" sz="1000"/>
              <a:t>●  </a:t>
            </a:r>
            <a:r>
              <a:rPr lang="ar" sz="900">
                <a:solidFill>
                  <a:srgbClr val="BF9000"/>
                </a:solidFill>
              </a:rPr>
              <a:t>Peritonsillar abscess (Quinsy). </a:t>
            </a:r>
            <a:endParaRPr sz="900">
              <a:solidFill>
                <a:srgbClr val="BF9000"/>
              </a:solidFill>
            </a:endParaRPr>
          </a:p>
          <a:p>
            <a:pPr indent="0" lvl="0" marL="0" rtl="0" algn="l">
              <a:spcBef>
                <a:spcPts val="0"/>
              </a:spcBef>
              <a:spcAft>
                <a:spcPts val="0"/>
              </a:spcAft>
              <a:buNone/>
            </a:pPr>
            <a:r>
              <a:rPr lang="ar" sz="900"/>
              <a:t>●  Parapharyngeal or retropharyngeal abscess. </a:t>
            </a:r>
            <a:endParaRPr sz="900"/>
          </a:p>
          <a:p>
            <a:pPr indent="0" lvl="0" marL="0" rtl="0" algn="l">
              <a:spcBef>
                <a:spcPts val="0"/>
              </a:spcBef>
              <a:spcAft>
                <a:spcPts val="0"/>
              </a:spcAft>
              <a:buNone/>
            </a:pPr>
            <a:r>
              <a:rPr lang="ar" sz="900"/>
              <a:t>●  </a:t>
            </a:r>
            <a:r>
              <a:rPr lang="ar" sz="900">
                <a:solidFill>
                  <a:srgbClr val="BF9000"/>
                </a:solidFill>
              </a:rPr>
              <a:t>Otitis media. </a:t>
            </a:r>
            <a:endParaRPr sz="900">
              <a:solidFill>
                <a:srgbClr val="BF9000"/>
              </a:solidFill>
            </a:endParaRPr>
          </a:p>
          <a:p>
            <a:pPr indent="0" lvl="0" marL="0" rtl="0" algn="l">
              <a:spcBef>
                <a:spcPts val="0"/>
              </a:spcBef>
              <a:spcAft>
                <a:spcPts val="0"/>
              </a:spcAft>
              <a:buNone/>
            </a:pPr>
            <a:r>
              <a:rPr lang="ar" sz="900"/>
              <a:t>●  Rheumatic fever, glomerulonephritis, scarlet fever. associated with group A</a:t>
            </a:r>
            <a:endParaRPr sz="900"/>
          </a:p>
          <a:p>
            <a:pPr indent="0" lvl="0" marL="0" rtl="0" algn="l">
              <a:spcBef>
                <a:spcPts val="0"/>
              </a:spcBef>
              <a:spcAft>
                <a:spcPts val="0"/>
              </a:spcAft>
              <a:buNone/>
            </a:pPr>
            <a:r>
              <a:rPr lang="ar" sz="900"/>
              <a:t>streptococcus (GAS).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b="1" lang="ar" sz="900" u="sng"/>
              <a:t>Treatment</a:t>
            </a:r>
            <a:r>
              <a:rPr lang="ar" sz="900"/>
              <a:t>:</a:t>
            </a:r>
            <a:endParaRPr sz="900"/>
          </a:p>
          <a:p>
            <a:pPr indent="0" lvl="0" marL="0" rtl="0" algn="l">
              <a:spcBef>
                <a:spcPts val="0"/>
              </a:spcBef>
              <a:spcAft>
                <a:spcPts val="0"/>
              </a:spcAft>
              <a:buNone/>
            </a:pPr>
            <a:r>
              <a:rPr lang="ar" sz="900"/>
              <a:t>O</a:t>
            </a:r>
            <a:r>
              <a:rPr lang="ar" sz="800"/>
              <a:t>ral antibiotics (penicillin), bed rest, hydration, analgesia.</a:t>
            </a:r>
            <a:endParaRPr sz="800"/>
          </a:p>
          <a:p>
            <a:pPr indent="0" lvl="0" marL="0" rtl="0" algn="l">
              <a:spcBef>
                <a:spcPts val="0"/>
              </a:spcBef>
              <a:spcAft>
                <a:spcPts val="0"/>
              </a:spcAft>
              <a:buNone/>
            </a:pPr>
            <a:r>
              <a:rPr lang="ar" sz="800"/>
              <a:t> ●  If the symptoms are severe: admit the patient and give IV fluids, IV antibiotics and analgesia.</a:t>
            </a:r>
            <a:endParaRPr sz="8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ar" sz="1000"/>
              <a:t>  </a:t>
            </a:r>
            <a:r>
              <a:rPr lang="ar" sz="800"/>
              <a:t>★ </a:t>
            </a:r>
            <a:r>
              <a:rPr lang="ar" sz="800">
                <a:solidFill>
                  <a:srgbClr val="CC0000"/>
                </a:solidFill>
              </a:rPr>
              <a:t>What are the indications for tonsillectomy?</a:t>
            </a:r>
            <a:endParaRPr sz="800">
              <a:solidFill>
                <a:srgbClr val="CC0000"/>
              </a:solidFill>
            </a:endParaRPr>
          </a:p>
          <a:p>
            <a:pPr indent="0" lvl="0" marL="0" rtl="0" algn="l">
              <a:spcBef>
                <a:spcPts val="0"/>
              </a:spcBef>
              <a:spcAft>
                <a:spcPts val="0"/>
              </a:spcAft>
              <a:buNone/>
            </a:pPr>
            <a:r>
              <a:rPr lang="ar" sz="800"/>
              <a:t>1)  Recurrent, 6 attacks in 1 year OR 4 times per year in 2 years OR 3 times per year in 3 years. </a:t>
            </a:r>
            <a:endParaRPr sz="800"/>
          </a:p>
          <a:p>
            <a:pPr indent="0" lvl="0" marL="0" rtl="0" algn="l">
              <a:spcBef>
                <a:spcPts val="0"/>
              </a:spcBef>
              <a:spcAft>
                <a:spcPts val="0"/>
              </a:spcAft>
              <a:buNone/>
            </a:pPr>
            <a:r>
              <a:rPr lang="ar" sz="800"/>
              <a:t>2)  Grade 3 or 4 tonsils → (OSA)</a:t>
            </a:r>
            <a:endParaRPr sz="800"/>
          </a:p>
          <a:p>
            <a:pPr indent="0" lvl="0" marL="0" rtl="0" algn="l">
              <a:spcBef>
                <a:spcPts val="0"/>
              </a:spcBef>
              <a:spcAft>
                <a:spcPts val="0"/>
              </a:spcAft>
              <a:buNone/>
            </a:pPr>
            <a:r>
              <a:rPr lang="ar" sz="800"/>
              <a:t> 3)  Asymmetrical tonsillar enlargement + smoker &gt; you have to remove it to take biopsy</a:t>
            </a:r>
            <a:endParaRPr sz="800"/>
          </a:p>
          <a:p>
            <a:pPr indent="0" lvl="0" marL="0" rtl="0" algn="l">
              <a:spcBef>
                <a:spcPts val="0"/>
              </a:spcBef>
              <a:spcAft>
                <a:spcPts val="0"/>
              </a:spcAft>
              <a:buNone/>
            </a:pPr>
            <a:r>
              <a:rPr lang="ar" sz="800"/>
              <a:t> 4)  Peritonsillar abscess.</a:t>
            </a:r>
            <a:endParaRPr sz="800"/>
          </a:p>
          <a:p>
            <a:pPr indent="0" lvl="0" marL="0" rtl="0" algn="l">
              <a:spcBef>
                <a:spcPts val="0"/>
              </a:spcBef>
              <a:spcAft>
                <a:spcPts val="0"/>
              </a:spcAft>
              <a:buNone/>
            </a:pPr>
            <a:r>
              <a:t/>
            </a:r>
            <a:endParaRPr sz="1000"/>
          </a:p>
        </p:txBody>
      </p:sp>
      <p:sp>
        <p:nvSpPr>
          <p:cNvPr id="291" name="Google Shape;291;p31"/>
          <p:cNvSpPr txBox="1"/>
          <p:nvPr/>
        </p:nvSpPr>
        <p:spPr>
          <a:xfrm>
            <a:off x="3" y="54424"/>
            <a:ext cx="38100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0B5394"/>
                </a:solidFill>
                <a:highlight>
                  <a:srgbClr val="9FC5E8"/>
                </a:highlight>
                <a:latin typeface="Times New Roman"/>
                <a:ea typeface="Times New Roman"/>
                <a:cs typeface="Times New Roman"/>
                <a:sym typeface="Times New Roman"/>
              </a:rPr>
              <a:t>Acute infections of the oropharynx:</a:t>
            </a:r>
            <a:endParaRPr>
              <a:solidFill>
                <a:srgbClr val="0B5394"/>
              </a:solidFill>
              <a:highlight>
                <a:srgbClr val="9FC5E8"/>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B5394"/>
              </a:solidFill>
              <a:highlight>
                <a:srgbClr val="9FC5E8"/>
              </a:highlight>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4"/>
          <p:cNvSpPr txBox="1"/>
          <p:nvPr>
            <p:ph idx="12" type="sldNum"/>
          </p:nvPr>
        </p:nvSpPr>
        <p:spPr>
          <a:xfrm>
            <a:off x="4378475" y="6661546"/>
            <a:ext cx="285900" cy="4239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b="1" lang="ar" sz="1600">
                <a:solidFill>
                  <a:srgbClr val="FFFFFF"/>
                </a:solidFill>
              </a:rPr>
              <a:t>‹#›</a:t>
            </a:fld>
            <a:endParaRPr b="1" sz="1600">
              <a:solidFill>
                <a:srgbClr val="FFFFFF"/>
              </a:solidFill>
            </a:endParaRPr>
          </a:p>
        </p:txBody>
      </p:sp>
      <p:sp>
        <p:nvSpPr>
          <p:cNvPr id="66" name="Google Shape;66;p14"/>
          <p:cNvSpPr txBox="1"/>
          <p:nvPr/>
        </p:nvSpPr>
        <p:spPr>
          <a:xfrm flipH="1" rot="10800000">
            <a:off x="478950" y="433975"/>
            <a:ext cx="3405000" cy="5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txBox="1"/>
          <p:nvPr/>
        </p:nvSpPr>
        <p:spPr>
          <a:xfrm>
            <a:off x="568478" y="497425"/>
            <a:ext cx="38100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nvSpPr>
        <p:spPr>
          <a:xfrm>
            <a:off x="0" y="93426"/>
            <a:ext cx="4185300" cy="259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300">
                <a:solidFill>
                  <a:srgbClr val="0B5394"/>
                </a:solidFill>
                <a:highlight>
                  <a:srgbClr val="C9DAF8"/>
                </a:highlight>
                <a:latin typeface="Times New Roman"/>
                <a:ea typeface="Times New Roman"/>
                <a:cs typeface="Times New Roman"/>
                <a:sym typeface="Times New Roman"/>
              </a:rPr>
              <a:t>Anatomy of Pharynx and deep neck spaces </a:t>
            </a:r>
            <a:endParaRPr sz="1300">
              <a:solidFill>
                <a:srgbClr val="0B5394"/>
              </a:solidFill>
              <a:highlight>
                <a:srgbClr val="C9DAF8"/>
              </a:highlight>
              <a:latin typeface="Times New Roman"/>
              <a:ea typeface="Times New Roman"/>
              <a:cs typeface="Times New Roman"/>
              <a:sym typeface="Times New Roman"/>
            </a:endParaRPr>
          </a:p>
          <a:p>
            <a:pPr indent="0" lvl="0" marL="0" rtl="0" algn="l">
              <a:spcBef>
                <a:spcPts val="0"/>
              </a:spcBef>
              <a:spcAft>
                <a:spcPts val="0"/>
              </a:spcAft>
              <a:buNone/>
            </a:pPr>
            <a:r>
              <a:rPr lang="ar" sz="800">
                <a:latin typeface="Times New Roman"/>
                <a:ea typeface="Times New Roman"/>
                <a:cs typeface="Times New Roman"/>
                <a:sym typeface="Times New Roman"/>
              </a:rPr>
              <a:t>The pharynx is a common space for the conductive pathways of the respiratory (gases) and digestive (food and drink) systems. As such, the pharynx shares borders with the nasal cavity (choanae), oral cavity (palatoglossal folds surrounding the facial isthmus), larynx (laryngeal inlet), and esophagus(entrance to esophagus ).</a:t>
            </a:r>
            <a:endParaRPr sz="800">
              <a:latin typeface="Times New Roman"/>
              <a:ea typeface="Times New Roman"/>
              <a:cs typeface="Times New Roman"/>
              <a:sym typeface="Times New Roman"/>
            </a:endParaRPr>
          </a:p>
        </p:txBody>
      </p:sp>
      <p:sp>
        <p:nvSpPr>
          <p:cNvPr id="69" name="Google Shape;69;p14"/>
          <p:cNvSpPr txBox="1"/>
          <p:nvPr/>
        </p:nvSpPr>
        <p:spPr>
          <a:xfrm>
            <a:off x="0" y="895250"/>
            <a:ext cx="3499800" cy="10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800">
                <a:latin typeface="Times New Roman"/>
                <a:ea typeface="Times New Roman"/>
                <a:cs typeface="Times New Roman"/>
                <a:sym typeface="Times New Roman"/>
              </a:rPr>
              <a:t>The pharynx is divided into three regions: </a:t>
            </a:r>
            <a:endParaRPr b="1" sz="800">
              <a:latin typeface="Times New Roman"/>
              <a:ea typeface="Times New Roman"/>
              <a:cs typeface="Times New Roman"/>
              <a:sym typeface="Times New Roman"/>
            </a:endParaRPr>
          </a:p>
          <a:p>
            <a:pPr indent="0" lvl="0" marL="0" rtl="0" algn="l">
              <a:spcBef>
                <a:spcPts val="0"/>
              </a:spcBef>
              <a:spcAft>
                <a:spcPts val="0"/>
              </a:spcAft>
              <a:buNone/>
            </a:pPr>
            <a:r>
              <a:rPr lang="ar" sz="800">
                <a:latin typeface="Times New Roman"/>
                <a:ea typeface="Times New Roman"/>
                <a:cs typeface="Times New Roman"/>
                <a:sym typeface="Times New Roman"/>
              </a:rPr>
              <a:t>- Nasopharynx (choanae, soft palate)</a:t>
            </a:r>
            <a:endParaRPr sz="800">
              <a:latin typeface="Times New Roman"/>
              <a:ea typeface="Times New Roman"/>
              <a:cs typeface="Times New Roman"/>
              <a:sym typeface="Times New Roman"/>
            </a:endParaRPr>
          </a:p>
          <a:p>
            <a:pPr indent="0" lvl="0" marL="0" rtl="0" algn="l">
              <a:spcBef>
                <a:spcPts val="0"/>
              </a:spcBef>
              <a:spcAft>
                <a:spcPts val="0"/>
              </a:spcAft>
              <a:buNone/>
            </a:pPr>
            <a:r>
              <a:rPr lang="ar" sz="800">
                <a:latin typeface="Times New Roman"/>
                <a:ea typeface="Times New Roman"/>
                <a:cs typeface="Times New Roman"/>
                <a:sym typeface="Times New Roman"/>
              </a:rPr>
              <a:t>- Oropharynx (soft palate, palatoglossal arch, epiglottis &amp; pharyngo-epiglottic folds), </a:t>
            </a:r>
            <a:endParaRPr sz="800">
              <a:latin typeface="Times New Roman"/>
              <a:ea typeface="Times New Roman"/>
              <a:cs typeface="Times New Roman"/>
              <a:sym typeface="Times New Roman"/>
            </a:endParaRPr>
          </a:p>
          <a:p>
            <a:pPr indent="0" lvl="0" marL="0" rtl="0" algn="l">
              <a:spcBef>
                <a:spcPts val="0"/>
              </a:spcBef>
              <a:spcAft>
                <a:spcPts val="0"/>
              </a:spcAft>
              <a:buNone/>
            </a:pPr>
            <a:r>
              <a:rPr lang="ar" sz="800">
                <a:latin typeface="Times New Roman"/>
                <a:ea typeface="Times New Roman"/>
                <a:cs typeface="Times New Roman"/>
                <a:sym typeface="Times New Roman"/>
              </a:rPr>
              <a:t>- Laryngopharynx (epiglottis &amp; pharyngo-epiglottic folds, inferior margin of cricoid cartliage).</a:t>
            </a:r>
            <a:endParaRPr sz="800">
              <a:latin typeface="Times New Roman"/>
              <a:ea typeface="Times New Roman"/>
              <a:cs typeface="Times New Roman"/>
              <a:sym typeface="Times New Roman"/>
            </a:endParaRPr>
          </a:p>
        </p:txBody>
      </p:sp>
      <p:sp>
        <p:nvSpPr>
          <p:cNvPr id="70" name="Google Shape;70;p14"/>
          <p:cNvSpPr txBox="1"/>
          <p:nvPr/>
        </p:nvSpPr>
        <p:spPr>
          <a:xfrm>
            <a:off x="0" y="1739325"/>
            <a:ext cx="4762500" cy="20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800">
                <a:solidFill>
                  <a:srgbClr val="999999"/>
                </a:solidFill>
              </a:rPr>
              <a:t>1- Nasopharynx (from the base of the skull till the soft palate)</a:t>
            </a:r>
            <a:endParaRPr sz="800">
              <a:solidFill>
                <a:srgbClr val="999999"/>
              </a:solidFill>
            </a:endParaRPr>
          </a:p>
          <a:p>
            <a:pPr indent="0" lvl="0" marL="0" rtl="0" algn="l">
              <a:spcBef>
                <a:spcPts val="0"/>
              </a:spcBef>
              <a:spcAft>
                <a:spcPts val="0"/>
              </a:spcAft>
              <a:buNone/>
            </a:pPr>
            <a:r>
              <a:rPr lang="ar" sz="800">
                <a:solidFill>
                  <a:srgbClr val="999999"/>
                </a:solidFill>
              </a:rPr>
              <a:t>●  Opens anteriorly to the nose,</a:t>
            </a:r>
            <a:endParaRPr sz="800">
              <a:solidFill>
                <a:srgbClr val="999999"/>
              </a:solidFill>
            </a:endParaRPr>
          </a:p>
          <a:p>
            <a:pPr indent="0" lvl="0" marL="0" rtl="0" algn="l">
              <a:spcBef>
                <a:spcPts val="0"/>
              </a:spcBef>
              <a:spcAft>
                <a:spcPts val="0"/>
              </a:spcAft>
              <a:buNone/>
            </a:pPr>
            <a:r>
              <a:rPr lang="ar" sz="800">
                <a:solidFill>
                  <a:srgbClr val="999999"/>
                </a:solidFill>
              </a:rPr>
              <a:t>●  Above: the base of skull </a:t>
            </a:r>
            <a:endParaRPr sz="800">
              <a:solidFill>
                <a:srgbClr val="999999"/>
              </a:solidFill>
            </a:endParaRPr>
          </a:p>
          <a:p>
            <a:pPr indent="0" lvl="0" marL="0" rtl="0" algn="l">
              <a:spcBef>
                <a:spcPts val="0"/>
              </a:spcBef>
              <a:spcAft>
                <a:spcPts val="0"/>
              </a:spcAft>
              <a:buNone/>
            </a:pPr>
            <a:r>
              <a:rPr lang="ar" sz="800">
                <a:solidFill>
                  <a:srgbClr val="999999"/>
                </a:solidFill>
              </a:rPr>
              <a:t>●  Below: soft palate</a:t>
            </a:r>
            <a:endParaRPr sz="800">
              <a:solidFill>
                <a:srgbClr val="999999"/>
              </a:solidFill>
            </a:endParaRPr>
          </a:p>
          <a:p>
            <a:pPr indent="0" lvl="0" marL="0" rtl="0" algn="l">
              <a:spcBef>
                <a:spcPts val="0"/>
              </a:spcBef>
              <a:spcAft>
                <a:spcPts val="0"/>
              </a:spcAft>
              <a:buNone/>
            </a:pPr>
            <a:r>
              <a:rPr lang="ar" sz="800">
                <a:solidFill>
                  <a:srgbClr val="999999"/>
                </a:solidFill>
              </a:rPr>
              <a:t> ●  Laterally: ○  Opening of the Eustachian tube </a:t>
            </a:r>
            <a:endParaRPr sz="800">
              <a:solidFill>
                <a:srgbClr val="999999"/>
              </a:solidFill>
            </a:endParaRPr>
          </a:p>
          <a:p>
            <a:pPr indent="0" lvl="0" marL="0" rtl="0" algn="l">
              <a:spcBef>
                <a:spcPts val="0"/>
              </a:spcBef>
              <a:spcAft>
                <a:spcPts val="0"/>
              </a:spcAft>
              <a:buNone/>
            </a:pPr>
            <a:r>
              <a:rPr lang="ar" sz="800">
                <a:solidFill>
                  <a:srgbClr val="999999"/>
                </a:solidFill>
              </a:rPr>
              <a:t>○  Torus tubarius (the elevated edge of the Eustachian tube op</a:t>
            </a:r>
            <a:r>
              <a:rPr lang="ar" sz="800">
                <a:solidFill>
                  <a:srgbClr val="999999"/>
                </a:solidFill>
              </a:rPr>
              <a:t>ening).</a:t>
            </a:r>
            <a:endParaRPr sz="800">
              <a:solidFill>
                <a:srgbClr val="999999"/>
              </a:solidFill>
            </a:endParaRPr>
          </a:p>
          <a:p>
            <a:pPr indent="0" lvl="0" marL="0" rtl="0" algn="l">
              <a:lnSpc>
                <a:spcPct val="115000"/>
              </a:lnSpc>
              <a:spcBef>
                <a:spcPts val="1200"/>
              </a:spcBef>
              <a:spcAft>
                <a:spcPts val="0"/>
              </a:spcAft>
              <a:buClr>
                <a:schemeClr val="dk1"/>
              </a:buClr>
              <a:buSzPts val="1100"/>
              <a:buFont typeface="Arial"/>
              <a:buNone/>
            </a:pPr>
            <a:r>
              <a:rPr lang="ar" sz="1100">
                <a:solidFill>
                  <a:srgbClr val="999999"/>
                </a:solidFill>
              </a:rPr>
              <a:t>very important to examine nasopharynx in smoker adult complaining of nasal obstruction because Its a </a:t>
            </a:r>
            <a:r>
              <a:rPr b="1" lang="ar" sz="1100">
                <a:solidFill>
                  <a:srgbClr val="999999"/>
                </a:solidFill>
              </a:rPr>
              <a:t>common site for nasopharyngeal carcinoma</a:t>
            </a:r>
            <a:r>
              <a:rPr lang="ar" sz="1100">
                <a:solidFill>
                  <a:srgbClr val="999999"/>
                </a:solidFill>
              </a:rPr>
              <a:t>.</a:t>
            </a:r>
            <a:endParaRPr sz="1100">
              <a:solidFill>
                <a:srgbClr val="999999"/>
              </a:solidFill>
            </a:endParaRPr>
          </a:p>
          <a:p>
            <a:pPr indent="0" lvl="0" marL="0" rtl="0" algn="l">
              <a:spcBef>
                <a:spcPts val="1200"/>
              </a:spcBef>
              <a:spcAft>
                <a:spcPts val="0"/>
              </a:spcAft>
              <a:buNone/>
            </a:pPr>
            <a:r>
              <a:t/>
            </a:r>
            <a:endParaRPr sz="800">
              <a:solidFill>
                <a:srgbClr val="999999"/>
              </a:solidFill>
            </a:endParaRPr>
          </a:p>
          <a:p>
            <a:pPr indent="0" lvl="0" marL="0" rtl="0" algn="l">
              <a:spcBef>
                <a:spcPts val="0"/>
              </a:spcBef>
              <a:spcAft>
                <a:spcPts val="0"/>
              </a:spcAft>
              <a:buNone/>
            </a:pPr>
            <a:r>
              <a:t/>
            </a:r>
            <a:endParaRPr/>
          </a:p>
        </p:txBody>
      </p:sp>
      <p:sp>
        <p:nvSpPr>
          <p:cNvPr id="71" name="Google Shape;71;p14"/>
          <p:cNvSpPr txBox="1"/>
          <p:nvPr/>
        </p:nvSpPr>
        <p:spPr>
          <a:xfrm>
            <a:off x="0" y="3389121"/>
            <a:ext cx="4619700" cy="10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800">
                <a:solidFill>
                  <a:srgbClr val="999999"/>
                </a:solidFill>
              </a:rPr>
              <a:t>2-Oropharynx</a:t>
            </a:r>
            <a:endParaRPr sz="800">
              <a:solidFill>
                <a:srgbClr val="999999"/>
              </a:solidFill>
            </a:endParaRPr>
          </a:p>
          <a:p>
            <a:pPr indent="0" lvl="0" marL="0" rtl="0" algn="l">
              <a:spcBef>
                <a:spcPts val="0"/>
              </a:spcBef>
              <a:spcAft>
                <a:spcPts val="0"/>
              </a:spcAft>
              <a:buNone/>
            </a:pPr>
            <a:r>
              <a:rPr lang="ar" sz="800">
                <a:solidFill>
                  <a:srgbClr val="999999"/>
                </a:solidFill>
              </a:rPr>
              <a:t>●  Opens anteriorly to the mouth and divided from the oral cavity by</a:t>
            </a:r>
            <a:endParaRPr sz="800">
              <a:solidFill>
                <a:srgbClr val="999999"/>
              </a:solidFill>
            </a:endParaRPr>
          </a:p>
          <a:p>
            <a:pPr indent="0" lvl="0" marL="0" rtl="0" algn="l">
              <a:spcBef>
                <a:spcPts val="0"/>
              </a:spcBef>
              <a:spcAft>
                <a:spcPts val="0"/>
              </a:spcAft>
              <a:buNone/>
            </a:pPr>
            <a:r>
              <a:rPr lang="ar" sz="800">
                <a:solidFill>
                  <a:srgbClr val="999999"/>
                </a:solidFill>
              </a:rPr>
              <a:t>Tonsillar pillar. </a:t>
            </a:r>
            <a:endParaRPr sz="800">
              <a:solidFill>
                <a:srgbClr val="999999"/>
              </a:solidFill>
            </a:endParaRPr>
          </a:p>
          <a:p>
            <a:pPr indent="0" lvl="0" marL="0" rtl="0" algn="l">
              <a:spcBef>
                <a:spcPts val="0"/>
              </a:spcBef>
              <a:spcAft>
                <a:spcPts val="0"/>
              </a:spcAft>
              <a:buNone/>
            </a:pPr>
            <a:r>
              <a:rPr lang="ar" sz="800">
                <a:solidFill>
                  <a:srgbClr val="999999"/>
                </a:solidFill>
              </a:rPr>
              <a:t>●  Above: soft palate. </a:t>
            </a:r>
            <a:endParaRPr sz="800">
              <a:solidFill>
                <a:srgbClr val="999999"/>
              </a:solidFill>
            </a:endParaRPr>
          </a:p>
          <a:p>
            <a:pPr indent="0" lvl="0" marL="0" rtl="0" algn="l">
              <a:spcBef>
                <a:spcPts val="0"/>
              </a:spcBef>
              <a:spcAft>
                <a:spcPts val="0"/>
              </a:spcAft>
              <a:buNone/>
            </a:pPr>
            <a:r>
              <a:rPr lang="ar" sz="800">
                <a:solidFill>
                  <a:srgbClr val="999999"/>
                </a:solidFill>
              </a:rPr>
              <a:t>●  Below: the upper border of epiglottis. </a:t>
            </a:r>
            <a:endParaRPr sz="800">
              <a:solidFill>
                <a:srgbClr val="999999"/>
              </a:solidFill>
            </a:endParaRPr>
          </a:p>
          <a:p>
            <a:pPr indent="0" lvl="0" marL="0" rtl="0" algn="l">
              <a:spcBef>
                <a:spcPts val="0"/>
              </a:spcBef>
              <a:spcAft>
                <a:spcPts val="0"/>
              </a:spcAft>
              <a:buNone/>
            </a:pPr>
            <a:r>
              <a:rPr lang="ar" sz="800">
                <a:solidFill>
                  <a:srgbClr val="999999"/>
                </a:solidFill>
              </a:rPr>
              <a:t>●  Palatine tonsils: between the anterior and posterior pillars</a:t>
            </a:r>
            <a:endParaRPr sz="800">
              <a:solidFill>
                <a:srgbClr val="999999"/>
              </a:solidFill>
            </a:endParaRPr>
          </a:p>
          <a:p>
            <a:pPr indent="0" lvl="0" marL="0" rtl="0" algn="l">
              <a:spcBef>
                <a:spcPts val="0"/>
              </a:spcBef>
              <a:spcAft>
                <a:spcPts val="0"/>
              </a:spcAft>
              <a:buNone/>
            </a:pPr>
            <a:r>
              <a:t/>
            </a:r>
            <a:endParaRPr sz="800">
              <a:solidFill>
                <a:srgbClr val="999999"/>
              </a:solidFill>
            </a:endParaRPr>
          </a:p>
        </p:txBody>
      </p:sp>
      <p:sp>
        <p:nvSpPr>
          <p:cNvPr id="72" name="Google Shape;72;p14"/>
          <p:cNvSpPr txBox="1"/>
          <p:nvPr/>
        </p:nvSpPr>
        <p:spPr>
          <a:xfrm>
            <a:off x="-7799" y="4206200"/>
            <a:ext cx="43785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800">
                <a:solidFill>
                  <a:srgbClr val="999999"/>
                </a:solidFill>
              </a:rPr>
              <a:t>3-Laryngopharynx (Hypopharynx) From the epiglottis to the cricoid</a:t>
            </a:r>
            <a:endParaRPr sz="800">
              <a:solidFill>
                <a:srgbClr val="999999"/>
              </a:solidFill>
            </a:endParaRPr>
          </a:p>
          <a:p>
            <a:pPr indent="0" lvl="0" marL="0" rtl="0" algn="l">
              <a:spcBef>
                <a:spcPts val="0"/>
              </a:spcBef>
              <a:spcAft>
                <a:spcPts val="0"/>
              </a:spcAft>
              <a:buNone/>
            </a:pPr>
            <a:r>
              <a:rPr lang="ar" sz="800">
                <a:solidFill>
                  <a:srgbClr val="999999"/>
                </a:solidFill>
              </a:rPr>
              <a:t>●  Opens anteriorly to the larynx</a:t>
            </a:r>
            <a:endParaRPr sz="800">
              <a:solidFill>
                <a:srgbClr val="999999"/>
              </a:solidFill>
            </a:endParaRPr>
          </a:p>
          <a:p>
            <a:pPr indent="0" lvl="0" marL="0" rtl="0" algn="l">
              <a:spcBef>
                <a:spcPts val="0"/>
              </a:spcBef>
              <a:spcAft>
                <a:spcPts val="0"/>
              </a:spcAft>
              <a:buNone/>
            </a:pPr>
            <a:r>
              <a:rPr lang="ar" sz="800">
                <a:solidFill>
                  <a:srgbClr val="999999"/>
                </a:solidFill>
              </a:rPr>
              <a:t>●  Above: the upper border of the epiglottis </a:t>
            </a:r>
            <a:endParaRPr sz="800">
              <a:solidFill>
                <a:srgbClr val="999999"/>
              </a:solidFill>
            </a:endParaRPr>
          </a:p>
          <a:p>
            <a:pPr indent="0" lvl="0" marL="0" rtl="0" algn="l">
              <a:spcBef>
                <a:spcPts val="0"/>
              </a:spcBef>
              <a:spcAft>
                <a:spcPts val="0"/>
              </a:spcAft>
              <a:buNone/>
            </a:pPr>
            <a:r>
              <a:rPr lang="ar" sz="800">
                <a:solidFill>
                  <a:srgbClr val="999999"/>
                </a:solidFill>
              </a:rPr>
              <a:t>●  Below: lower border of cricoid</a:t>
            </a:r>
            <a:endParaRPr sz="800">
              <a:solidFill>
                <a:srgbClr val="999999"/>
              </a:solidFill>
            </a:endParaRPr>
          </a:p>
          <a:p>
            <a:pPr indent="0" lvl="0" marL="0" rtl="0" algn="l">
              <a:spcBef>
                <a:spcPts val="0"/>
              </a:spcBef>
              <a:spcAft>
                <a:spcPts val="0"/>
              </a:spcAft>
              <a:buNone/>
            </a:pPr>
            <a:r>
              <a:t/>
            </a:r>
            <a:endParaRPr sz="800">
              <a:solidFill>
                <a:srgbClr val="999999"/>
              </a:solidFill>
            </a:endParaRPr>
          </a:p>
        </p:txBody>
      </p:sp>
      <p:pic>
        <p:nvPicPr>
          <p:cNvPr id="73" name="Google Shape;73;p14"/>
          <p:cNvPicPr preferRelativeResize="0"/>
          <p:nvPr/>
        </p:nvPicPr>
        <p:blipFill>
          <a:blip r:embed="rId4">
            <a:alphaModFix/>
          </a:blip>
          <a:stretch>
            <a:fillRect/>
          </a:stretch>
        </p:blipFill>
        <p:spPr>
          <a:xfrm>
            <a:off x="3232375" y="1644775"/>
            <a:ext cx="1387325" cy="1041589"/>
          </a:xfrm>
          <a:prstGeom prst="rect">
            <a:avLst/>
          </a:prstGeom>
          <a:noFill/>
          <a:ln>
            <a:noFill/>
          </a:ln>
        </p:spPr>
      </p:pic>
      <p:sp>
        <p:nvSpPr>
          <p:cNvPr id="74" name="Google Shape;74;p14"/>
          <p:cNvSpPr txBox="1"/>
          <p:nvPr/>
        </p:nvSpPr>
        <p:spPr>
          <a:xfrm>
            <a:off x="0" y="4926788"/>
            <a:ext cx="4086900" cy="8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800"/>
              <a:t>Structures of Pharynx:</a:t>
            </a:r>
            <a:endParaRPr sz="800"/>
          </a:p>
          <a:p>
            <a:pPr indent="0" lvl="0" marL="0" rtl="0" algn="l">
              <a:spcBef>
                <a:spcPts val="0"/>
              </a:spcBef>
              <a:spcAft>
                <a:spcPts val="0"/>
              </a:spcAft>
              <a:buNone/>
            </a:pPr>
            <a:r>
              <a:rPr lang="ar" sz="800">
                <a:solidFill>
                  <a:srgbClr val="999999"/>
                </a:solidFill>
              </a:rPr>
              <a:t>1- Mucous membrane: </a:t>
            </a:r>
            <a:endParaRPr sz="800">
              <a:solidFill>
                <a:srgbClr val="999999"/>
              </a:solidFill>
            </a:endParaRPr>
          </a:p>
          <a:p>
            <a:pPr indent="0" lvl="0" marL="0" rtl="0" algn="l">
              <a:spcBef>
                <a:spcPts val="0"/>
              </a:spcBef>
              <a:spcAft>
                <a:spcPts val="0"/>
              </a:spcAft>
              <a:buNone/>
            </a:pPr>
            <a:r>
              <a:rPr lang="ar" sz="800">
                <a:solidFill>
                  <a:srgbClr val="999999"/>
                </a:solidFill>
              </a:rPr>
              <a:t>●  Nasopharynx – Ciliated columnar epithelium</a:t>
            </a:r>
            <a:endParaRPr sz="800">
              <a:solidFill>
                <a:srgbClr val="999999"/>
              </a:solidFill>
            </a:endParaRPr>
          </a:p>
          <a:p>
            <a:pPr indent="0" lvl="0" marL="0" rtl="0" algn="l">
              <a:spcBef>
                <a:spcPts val="0"/>
              </a:spcBef>
              <a:spcAft>
                <a:spcPts val="0"/>
              </a:spcAft>
              <a:buNone/>
            </a:pPr>
            <a:r>
              <a:rPr lang="ar" sz="800">
                <a:solidFill>
                  <a:srgbClr val="999999"/>
                </a:solidFill>
              </a:rPr>
              <a:t> ●  Oro and hypopharynx –Stratified squamous epithelium </a:t>
            </a:r>
            <a:endParaRPr sz="800">
              <a:solidFill>
                <a:srgbClr val="999999"/>
              </a:solidFill>
            </a:endParaRPr>
          </a:p>
          <a:p>
            <a:pPr indent="0" lvl="0" marL="0" rtl="0" algn="l">
              <a:spcBef>
                <a:spcPts val="0"/>
              </a:spcBef>
              <a:spcAft>
                <a:spcPts val="0"/>
              </a:spcAft>
              <a:buNone/>
            </a:pPr>
            <a:r>
              <a:rPr lang="ar" sz="800">
                <a:solidFill>
                  <a:srgbClr val="999999"/>
                </a:solidFill>
              </a:rPr>
              <a:t>●  Transitional epithelium </a:t>
            </a:r>
            <a:endParaRPr sz="800"/>
          </a:p>
        </p:txBody>
      </p:sp>
      <p:pic>
        <p:nvPicPr>
          <p:cNvPr id="75" name="Google Shape;75;p14"/>
          <p:cNvPicPr preferRelativeResize="0"/>
          <p:nvPr/>
        </p:nvPicPr>
        <p:blipFill>
          <a:blip r:embed="rId5">
            <a:alphaModFix/>
          </a:blip>
          <a:stretch>
            <a:fillRect/>
          </a:stretch>
        </p:blipFill>
        <p:spPr>
          <a:xfrm>
            <a:off x="3232365" y="4926850"/>
            <a:ext cx="1387325" cy="876485"/>
          </a:xfrm>
          <a:prstGeom prst="rect">
            <a:avLst/>
          </a:prstGeom>
          <a:noFill/>
          <a:ln>
            <a:noFill/>
          </a:ln>
        </p:spPr>
      </p:pic>
      <p:sp>
        <p:nvSpPr>
          <p:cNvPr id="76" name="Google Shape;76;p14"/>
          <p:cNvSpPr txBox="1"/>
          <p:nvPr/>
        </p:nvSpPr>
        <p:spPr>
          <a:xfrm>
            <a:off x="24460" y="5718184"/>
            <a:ext cx="4038000" cy="8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800">
                <a:solidFill>
                  <a:srgbClr val="999999"/>
                </a:solidFill>
              </a:rPr>
              <a:t>2- Submucosa</a:t>
            </a:r>
            <a:endParaRPr sz="800">
              <a:solidFill>
                <a:srgbClr val="999999"/>
              </a:solidFill>
            </a:endParaRPr>
          </a:p>
          <a:p>
            <a:pPr indent="0" lvl="0" marL="0" rtl="0" algn="l">
              <a:spcBef>
                <a:spcPts val="0"/>
              </a:spcBef>
              <a:spcAft>
                <a:spcPts val="0"/>
              </a:spcAft>
              <a:buNone/>
            </a:pPr>
            <a:r>
              <a:rPr lang="ar" sz="800">
                <a:solidFill>
                  <a:srgbClr val="999999"/>
                </a:solidFill>
              </a:rPr>
              <a:t> ●  Nerves, blood vessels,and lymphatics. </a:t>
            </a:r>
            <a:endParaRPr sz="800">
              <a:solidFill>
                <a:srgbClr val="999999"/>
              </a:solidFill>
            </a:endParaRPr>
          </a:p>
          <a:p>
            <a:pPr indent="0" lvl="0" marL="0" rtl="0" algn="l">
              <a:spcBef>
                <a:spcPts val="0"/>
              </a:spcBef>
              <a:spcAft>
                <a:spcPts val="0"/>
              </a:spcAft>
              <a:buNone/>
            </a:pPr>
            <a:r>
              <a:rPr lang="ar" sz="800">
                <a:solidFill>
                  <a:srgbClr val="999999"/>
                </a:solidFill>
              </a:rPr>
              <a:t>●  Mucous and salivary glands . </a:t>
            </a:r>
            <a:endParaRPr sz="800">
              <a:solidFill>
                <a:srgbClr val="999999"/>
              </a:solidFill>
            </a:endParaRPr>
          </a:p>
          <a:p>
            <a:pPr indent="0" lvl="0" marL="0" rtl="0" algn="l">
              <a:spcBef>
                <a:spcPts val="0"/>
              </a:spcBef>
              <a:spcAft>
                <a:spcPts val="0"/>
              </a:spcAft>
              <a:buNone/>
            </a:pPr>
            <a:r>
              <a:rPr lang="ar" sz="800">
                <a:solidFill>
                  <a:srgbClr val="999999"/>
                </a:solidFill>
              </a:rPr>
              <a:t>●  Subepithelial lymphoid tissue (Waldeyer’s Ring). Characteristics of Waldeyer’s Ring:</a:t>
            </a:r>
            <a:endParaRPr sz="800">
              <a:solidFill>
                <a:srgbClr val="999999"/>
              </a:solidFill>
            </a:endParaRPr>
          </a:p>
          <a:p>
            <a:pPr indent="0" lvl="0" marL="0" rtl="0" algn="l">
              <a:spcBef>
                <a:spcPts val="0"/>
              </a:spcBef>
              <a:spcAft>
                <a:spcPts val="0"/>
              </a:spcAft>
              <a:buNone/>
            </a:pPr>
            <a:r>
              <a:rPr lang="ar" sz="800">
                <a:solidFill>
                  <a:srgbClr val="999999"/>
                </a:solidFill>
              </a:rPr>
              <a:t>○  No afferents</a:t>
            </a:r>
            <a:endParaRPr sz="800">
              <a:solidFill>
                <a:srgbClr val="999999"/>
              </a:solidFill>
            </a:endParaRPr>
          </a:p>
          <a:p>
            <a:pPr indent="0" lvl="0" marL="0" rtl="0" algn="l">
              <a:spcBef>
                <a:spcPts val="0"/>
              </a:spcBef>
              <a:spcAft>
                <a:spcPts val="0"/>
              </a:spcAft>
              <a:buNone/>
            </a:pPr>
            <a:r>
              <a:rPr lang="ar" sz="800">
                <a:solidFill>
                  <a:srgbClr val="999999"/>
                </a:solidFill>
              </a:rPr>
              <a:t>○  Efferent to deep cervical nodes</a:t>
            </a:r>
            <a:endParaRPr sz="800">
              <a:solidFill>
                <a:srgbClr val="999999"/>
              </a:solidFill>
            </a:endParaRPr>
          </a:p>
          <a:p>
            <a:pPr indent="0" lvl="0" marL="0" rtl="0" algn="l">
              <a:spcBef>
                <a:spcPts val="0"/>
              </a:spcBef>
              <a:spcAft>
                <a:spcPts val="0"/>
              </a:spcAft>
              <a:buNone/>
            </a:pPr>
            <a:r>
              <a:rPr lang="ar" sz="800">
                <a:solidFill>
                  <a:srgbClr val="999999"/>
                </a:solidFill>
              </a:rPr>
              <a:t>○  No capsule except the palatine tonsils</a:t>
            </a:r>
            <a:endParaRPr sz="800">
              <a:solidFill>
                <a:srgbClr val="999999"/>
              </a:solidFill>
            </a:endParaRPr>
          </a:p>
          <a:p>
            <a:pPr indent="0" lvl="0" marL="0" rtl="0" algn="l">
              <a:spcBef>
                <a:spcPts val="0"/>
              </a:spcBef>
              <a:spcAft>
                <a:spcPts val="0"/>
              </a:spcAft>
              <a:buNone/>
            </a:pPr>
            <a:r>
              <a:t/>
            </a:r>
            <a:endParaRPr sz="800">
              <a:solidFill>
                <a:srgbClr val="999999"/>
              </a:solidFill>
            </a:endParaRPr>
          </a:p>
        </p:txBody>
      </p:sp>
      <p:pic>
        <p:nvPicPr>
          <p:cNvPr id="77" name="Google Shape;77;p14"/>
          <p:cNvPicPr preferRelativeResize="0"/>
          <p:nvPr/>
        </p:nvPicPr>
        <p:blipFill>
          <a:blip r:embed="rId6">
            <a:alphaModFix/>
          </a:blip>
          <a:stretch>
            <a:fillRect/>
          </a:stretch>
        </p:blipFill>
        <p:spPr>
          <a:xfrm>
            <a:off x="3671550" y="756375"/>
            <a:ext cx="992825" cy="916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2"/>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lang="ar"/>
              <a:t>‹#›</a:t>
            </a:fld>
            <a:endParaRPr/>
          </a:p>
        </p:txBody>
      </p:sp>
      <p:sp>
        <p:nvSpPr>
          <p:cNvPr id="297" name="Google Shape;297;p32"/>
          <p:cNvSpPr txBox="1"/>
          <p:nvPr/>
        </p:nvSpPr>
        <p:spPr>
          <a:xfrm>
            <a:off x="79150" y="189825"/>
            <a:ext cx="4025400" cy="222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2"/>
          <p:cNvSpPr txBox="1"/>
          <p:nvPr/>
        </p:nvSpPr>
        <p:spPr>
          <a:xfrm>
            <a:off x="79149" y="0"/>
            <a:ext cx="4505700" cy="44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300">
                <a:solidFill>
                  <a:srgbClr val="999999"/>
                </a:solidFill>
                <a:highlight>
                  <a:srgbClr val="C9DAF8"/>
                </a:highlight>
              </a:rPr>
              <a:t>Ludwig’s angina</a:t>
            </a:r>
            <a:r>
              <a:rPr b="1" lang="ar" sz="1300">
                <a:solidFill>
                  <a:srgbClr val="999999"/>
                </a:solidFill>
              </a:rPr>
              <a:t>   </a:t>
            </a:r>
            <a:r>
              <a:rPr b="1" lang="ar" sz="800">
                <a:solidFill>
                  <a:srgbClr val="999999"/>
                </a:solidFill>
              </a:rPr>
              <a:t>EXTRA</a:t>
            </a:r>
            <a:endParaRPr b="1" sz="800">
              <a:solidFill>
                <a:srgbClr val="999999"/>
              </a:solidFill>
            </a:endParaRPr>
          </a:p>
        </p:txBody>
      </p:sp>
      <p:sp>
        <p:nvSpPr>
          <p:cNvPr id="299" name="Google Shape;299;p32"/>
          <p:cNvSpPr txBox="1"/>
          <p:nvPr/>
        </p:nvSpPr>
        <p:spPr>
          <a:xfrm>
            <a:off x="31949" y="296586"/>
            <a:ext cx="4573800" cy="191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999999"/>
                </a:solidFill>
              </a:rPr>
              <a:t>Bilateral cellulitis of submandibular and sublingual spaces. occurs in diabetics after dental procedure⇒ difficulty in breathing.</a:t>
            </a:r>
            <a:endParaRPr sz="900">
              <a:solidFill>
                <a:srgbClr val="999999"/>
              </a:solidFill>
            </a:endParaRPr>
          </a:p>
          <a:p>
            <a:pPr indent="0" lvl="0" marL="0" rtl="0" algn="l">
              <a:spcBef>
                <a:spcPts val="0"/>
              </a:spcBef>
              <a:spcAft>
                <a:spcPts val="0"/>
              </a:spcAft>
              <a:buNone/>
            </a:pPr>
            <a:r>
              <a:rPr b="1" lang="ar" sz="1100">
                <a:solidFill>
                  <a:srgbClr val="999999"/>
                </a:solidFill>
              </a:rPr>
              <a:t>Signs&amp;symptoms:</a:t>
            </a:r>
            <a:endParaRPr b="1" sz="1100">
              <a:solidFill>
                <a:srgbClr val="999999"/>
              </a:solidFill>
            </a:endParaRPr>
          </a:p>
          <a:p>
            <a:pPr indent="0" lvl="0" marL="0" rtl="0" algn="l">
              <a:spcBef>
                <a:spcPts val="0"/>
              </a:spcBef>
              <a:spcAft>
                <a:spcPts val="0"/>
              </a:spcAft>
              <a:buNone/>
            </a:pPr>
            <a:r>
              <a:rPr lang="ar" sz="900">
                <a:solidFill>
                  <a:srgbClr val="999999"/>
                </a:solidFill>
              </a:rPr>
              <a:t>Wooden floor of the mouth (hard) , Neck swelling and indurations , Drooling, Respiratory distress, Swollen tongue,  Dysphagia,  Trismus,  Often seen with teeth abscess.</a:t>
            </a:r>
            <a:endParaRPr sz="900">
              <a:solidFill>
                <a:srgbClr val="999999"/>
              </a:solidFill>
            </a:endParaRPr>
          </a:p>
          <a:p>
            <a:pPr indent="0" lvl="0" marL="0" rtl="0" algn="l">
              <a:spcBef>
                <a:spcPts val="0"/>
              </a:spcBef>
              <a:spcAft>
                <a:spcPts val="0"/>
              </a:spcAft>
              <a:buNone/>
            </a:pPr>
            <a:r>
              <a:t/>
            </a:r>
            <a:endParaRPr b="1" sz="1100">
              <a:solidFill>
                <a:srgbClr val="999999"/>
              </a:solidFill>
            </a:endParaRPr>
          </a:p>
          <a:p>
            <a:pPr indent="0" lvl="0" marL="0" rtl="0" algn="l">
              <a:spcBef>
                <a:spcPts val="0"/>
              </a:spcBef>
              <a:spcAft>
                <a:spcPts val="0"/>
              </a:spcAft>
              <a:buNone/>
            </a:pPr>
            <a:r>
              <a:t/>
            </a:r>
            <a:endParaRPr b="1" sz="1100">
              <a:solidFill>
                <a:srgbClr val="999999"/>
              </a:solidFill>
            </a:endParaRPr>
          </a:p>
          <a:p>
            <a:pPr indent="0" lvl="0" marL="0" rtl="0" algn="l">
              <a:spcBef>
                <a:spcPts val="0"/>
              </a:spcBef>
              <a:spcAft>
                <a:spcPts val="0"/>
              </a:spcAft>
              <a:buNone/>
            </a:pPr>
            <a:r>
              <a:rPr b="1" lang="ar" sz="1100">
                <a:solidFill>
                  <a:srgbClr val="999999"/>
                </a:solidFill>
              </a:rPr>
              <a:t>Treatment:</a:t>
            </a:r>
            <a:endParaRPr b="1" sz="1100">
              <a:solidFill>
                <a:srgbClr val="999999"/>
              </a:solidFill>
            </a:endParaRPr>
          </a:p>
          <a:p>
            <a:pPr indent="0" lvl="0" marL="0" rtl="0" algn="l">
              <a:spcBef>
                <a:spcPts val="0"/>
              </a:spcBef>
              <a:spcAft>
                <a:spcPts val="0"/>
              </a:spcAft>
              <a:buNone/>
            </a:pPr>
            <a:r>
              <a:rPr lang="ar" sz="900">
                <a:solidFill>
                  <a:srgbClr val="999999"/>
                </a:solidFill>
              </a:rPr>
              <a:t>●Tracheotomy (airway management) </a:t>
            </a:r>
            <a:endParaRPr sz="900">
              <a:solidFill>
                <a:srgbClr val="999999"/>
              </a:solidFill>
            </a:endParaRPr>
          </a:p>
          <a:p>
            <a:pPr indent="0" lvl="0" marL="0" rtl="0" algn="l">
              <a:spcBef>
                <a:spcPts val="0"/>
              </a:spcBef>
              <a:spcAft>
                <a:spcPts val="0"/>
              </a:spcAft>
              <a:buNone/>
            </a:pPr>
            <a:r>
              <a:rPr lang="ar" sz="900">
                <a:solidFill>
                  <a:srgbClr val="999999"/>
                </a:solidFill>
              </a:rPr>
              <a:t>●</a:t>
            </a:r>
            <a:r>
              <a:rPr lang="ar" sz="900">
                <a:solidFill>
                  <a:srgbClr val="999999"/>
                </a:solidFill>
              </a:rPr>
              <a:t>  External drainage</a:t>
            </a:r>
            <a:endParaRPr sz="900">
              <a:solidFill>
                <a:srgbClr val="999999"/>
              </a:solidFill>
            </a:endParaRPr>
          </a:p>
          <a:p>
            <a:pPr indent="0" lvl="0" marL="0" rtl="0" algn="l">
              <a:spcBef>
                <a:spcPts val="0"/>
              </a:spcBef>
              <a:spcAft>
                <a:spcPts val="0"/>
              </a:spcAft>
              <a:buNone/>
            </a:pPr>
            <a:r>
              <a:rPr lang="ar" sz="900">
                <a:solidFill>
                  <a:srgbClr val="999999"/>
                </a:solidFill>
              </a:rPr>
              <a:t>●  IV ABX</a:t>
            </a:r>
            <a:endParaRPr sz="900">
              <a:solidFill>
                <a:srgbClr val="999999"/>
              </a:solidFill>
            </a:endParaRPr>
          </a:p>
          <a:p>
            <a:pPr indent="0" lvl="0" marL="0" rtl="0" algn="l">
              <a:spcBef>
                <a:spcPts val="0"/>
              </a:spcBef>
              <a:spcAft>
                <a:spcPts val="0"/>
              </a:spcAft>
              <a:buNone/>
            </a:pPr>
            <a:r>
              <a:t/>
            </a:r>
            <a:endParaRPr sz="900">
              <a:solidFill>
                <a:srgbClr val="999999"/>
              </a:solidFill>
            </a:endParaRPr>
          </a:p>
        </p:txBody>
      </p:sp>
      <p:pic>
        <p:nvPicPr>
          <p:cNvPr id="300" name="Google Shape;300;p32"/>
          <p:cNvPicPr preferRelativeResize="0"/>
          <p:nvPr/>
        </p:nvPicPr>
        <p:blipFill>
          <a:blip r:embed="rId3">
            <a:alphaModFix/>
          </a:blip>
          <a:stretch>
            <a:fillRect/>
          </a:stretch>
        </p:blipFill>
        <p:spPr>
          <a:xfrm>
            <a:off x="3573775" y="1278919"/>
            <a:ext cx="1156778" cy="813600"/>
          </a:xfrm>
          <a:prstGeom prst="rect">
            <a:avLst/>
          </a:prstGeom>
          <a:noFill/>
          <a:ln>
            <a:noFill/>
          </a:ln>
        </p:spPr>
      </p:pic>
      <p:pic>
        <p:nvPicPr>
          <p:cNvPr id="301" name="Google Shape;301;p32"/>
          <p:cNvPicPr preferRelativeResize="0"/>
          <p:nvPr/>
        </p:nvPicPr>
        <p:blipFill>
          <a:blip r:embed="rId4">
            <a:alphaModFix/>
          </a:blip>
          <a:stretch>
            <a:fillRect/>
          </a:stretch>
        </p:blipFill>
        <p:spPr>
          <a:xfrm>
            <a:off x="2324149" y="1278925"/>
            <a:ext cx="1249621" cy="813600"/>
          </a:xfrm>
          <a:prstGeom prst="rect">
            <a:avLst/>
          </a:prstGeom>
          <a:noFill/>
          <a:ln>
            <a:noFill/>
          </a:ln>
        </p:spPr>
      </p:pic>
      <p:sp>
        <p:nvSpPr>
          <p:cNvPr id="302" name="Google Shape;302;p32"/>
          <p:cNvSpPr txBox="1"/>
          <p:nvPr/>
        </p:nvSpPr>
        <p:spPr>
          <a:xfrm>
            <a:off x="131100" y="2448200"/>
            <a:ext cx="4594800" cy="40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900">
              <a:solidFill>
                <a:srgbClr val="FF0000"/>
              </a:solidFill>
            </a:endParaRPr>
          </a:p>
          <a:p>
            <a:pPr indent="0" lvl="0" marL="0" rtl="0" algn="l">
              <a:spcBef>
                <a:spcPts val="0"/>
              </a:spcBef>
              <a:spcAft>
                <a:spcPts val="0"/>
              </a:spcAft>
              <a:buNone/>
            </a:pPr>
            <a:r>
              <a:rPr lang="ar" sz="900"/>
              <a:t>❖</a:t>
            </a:r>
            <a:r>
              <a:rPr lang="ar" sz="900">
                <a:solidFill>
                  <a:srgbClr val="999999"/>
                </a:solidFill>
              </a:rPr>
              <a:t>Bifid uvula (there was a picture in the slides) </a:t>
            </a:r>
            <a:endParaRPr sz="900">
              <a:solidFill>
                <a:srgbClr val="999999"/>
              </a:solidFill>
            </a:endParaRPr>
          </a:p>
          <a:p>
            <a:pPr indent="0" lvl="0" marL="0" rtl="0" algn="l">
              <a:spcBef>
                <a:spcPts val="0"/>
              </a:spcBef>
              <a:spcAft>
                <a:spcPts val="0"/>
              </a:spcAft>
              <a:buNone/>
            </a:pPr>
            <a:r>
              <a:rPr lang="ar" sz="900">
                <a:solidFill>
                  <a:srgbClr val="999999"/>
                </a:solidFill>
              </a:rPr>
              <a:t>➢Signs &amp; symptoms: snoring and mouth breathing.</a:t>
            </a:r>
            <a:endParaRPr sz="900">
              <a:solidFill>
                <a:srgbClr val="999999"/>
              </a:solidFill>
            </a:endParaRPr>
          </a:p>
          <a:p>
            <a:pPr indent="0" lvl="0" marL="0" rtl="0" algn="l">
              <a:spcBef>
                <a:spcPts val="0"/>
              </a:spcBef>
              <a:spcAft>
                <a:spcPts val="0"/>
              </a:spcAft>
              <a:buNone/>
            </a:pPr>
            <a:r>
              <a:t/>
            </a:r>
            <a:endParaRPr sz="900">
              <a:solidFill>
                <a:srgbClr val="999999"/>
              </a:solidFill>
            </a:endParaRPr>
          </a:p>
          <a:p>
            <a:pPr indent="0" lvl="0" marL="0" rtl="0" algn="l">
              <a:spcBef>
                <a:spcPts val="0"/>
              </a:spcBef>
              <a:spcAft>
                <a:spcPts val="0"/>
              </a:spcAft>
              <a:buNone/>
            </a:pPr>
            <a:r>
              <a:rPr lang="ar" sz="900">
                <a:solidFill>
                  <a:srgbClr val="999999"/>
                </a:solidFill>
              </a:rPr>
              <a:t> ➢Sometimes, the adenoid helps close the soft palate. So, before deciding on removing the whole adenoid (adenoidectomy), the doctor should examine the uvula to make sure it’s not short or bifid and palpate the soft palate to check for submucosal cleft. If any of the three conditions mentioned are there, it is contraindicated to do an adenoidectomy. Partial adenoidectomy could be done in bifid uvula .</a:t>
            </a:r>
            <a:endParaRPr sz="900">
              <a:solidFill>
                <a:srgbClr val="999999"/>
              </a:solidFill>
            </a:endParaRPr>
          </a:p>
          <a:p>
            <a:pPr indent="0" lvl="0" marL="0" rtl="0" algn="l">
              <a:spcBef>
                <a:spcPts val="0"/>
              </a:spcBef>
              <a:spcAft>
                <a:spcPts val="0"/>
              </a:spcAft>
              <a:buNone/>
            </a:pPr>
            <a:r>
              <a:t/>
            </a:r>
            <a:endParaRPr sz="900">
              <a:solidFill>
                <a:srgbClr val="999999"/>
              </a:solidFill>
            </a:endParaRPr>
          </a:p>
          <a:p>
            <a:pPr indent="0" lvl="0" marL="0" rtl="0" algn="l">
              <a:spcBef>
                <a:spcPts val="0"/>
              </a:spcBef>
              <a:spcAft>
                <a:spcPts val="0"/>
              </a:spcAft>
              <a:buNone/>
            </a:pPr>
            <a:r>
              <a:t/>
            </a:r>
            <a:endParaRPr sz="900">
              <a:solidFill>
                <a:srgbClr val="999999"/>
              </a:solidFill>
            </a:endParaRPr>
          </a:p>
          <a:p>
            <a:pPr indent="0" lvl="0" marL="0" rtl="0" algn="l">
              <a:spcBef>
                <a:spcPts val="0"/>
              </a:spcBef>
              <a:spcAft>
                <a:spcPts val="0"/>
              </a:spcAft>
              <a:buNone/>
            </a:pPr>
            <a:r>
              <a:t/>
            </a:r>
            <a:endParaRPr sz="900">
              <a:solidFill>
                <a:srgbClr val="999999"/>
              </a:solidFill>
            </a:endParaRPr>
          </a:p>
          <a:p>
            <a:pPr indent="0" lvl="0" marL="0" rtl="0" algn="l">
              <a:spcBef>
                <a:spcPts val="0"/>
              </a:spcBef>
              <a:spcAft>
                <a:spcPts val="0"/>
              </a:spcAft>
              <a:buNone/>
            </a:pPr>
            <a:r>
              <a:t/>
            </a:r>
            <a:endParaRPr sz="900">
              <a:solidFill>
                <a:srgbClr val="999999"/>
              </a:solidFill>
            </a:endParaRPr>
          </a:p>
          <a:p>
            <a:pPr indent="0" lvl="0" marL="0" rtl="0" algn="l">
              <a:spcBef>
                <a:spcPts val="0"/>
              </a:spcBef>
              <a:spcAft>
                <a:spcPts val="0"/>
              </a:spcAft>
              <a:buNone/>
            </a:pPr>
            <a:r>
              <a:t/>
            </a:r>
            <a:endParaRPr sz="900">
              <a:solidFill>
                <a:srgbClr val="999999"/>
              </a:solidFill>
            </a:endParaRPr>
          </a:p>
          <a:p>
            <a:pPr indent="0" lvl="0" marL="0" rtl="0" algn="l">
              <a:spcBef>
                <a:spcPts val="0"/>
              </a:spcBef>
              <a:spcAft>
                <a:spcPts val="0"/>
              </a:spcAft>
              <a:buNone/>
            </a:pPr>
            <a:r>
              <a:t/>
            </a:r>
            <a:endParaRPr sz="900">
              <a:solidFill>
                <a:srgbClr val="999999"/>
              </a:solidFill>
            </a:endParaRPr>
          </a:p>
          <a:p>
            <a:pPr indent="0" lvl="0" marL="0" rtl="0" algn="l">
              <a:spcBef>
                <a:spcPts val="0"/>
              </a:spcBef>
              <a:spcAft>
                <a:spcPts val="0"/>
              </a:spcAft>
              <a:buNone/>
            </a:pPr>
            <a:r>
              <a:rPr lang="ar" sz="900">
                <a:solidFill>
                  <a:srgbClr val="999999"/>
                </a:solidFill>
              </a:rPr>
              <a:t>➢This picture shows a bifid uvula and soft palate .</a:t>
            </a:r>
            <a:endParaRPr sz="900">
              <a:solidFill>
                <a:srgbClr val="999999"/>
              </a:solidFill>
            </a:endParaRPr>
          </a:p>
          <a:p>
            <a:pPr indent="0" lvl="0" marL="0" rtl="0" algn="l">
              <a:spcBef>
                <a:spcPts val="0"/>
              </a:spcBef>
              <a:spcAft>
                <a:spcPts val="0"/>
              </a:spcAft>
              <a:buNone/>
            </a:pPr>
            <a:r>
              <a:t/>
            </a:r>
            <a:endParaRPr sz="900">
              <a:solidFill>
                <a:srgbClr val="999999"/>
              </a:solidFill>
            </a:endParaRPr>
          </a:p>
          <a:p>
            <a:pPr indent="0" lvl="0" marL="0" rtl="0" algn="l">
              <a:spcBef>
                <a:spcPts val="0"/>
              </a:spcBef>
              <a:spcAft>
                <a:spcPts val="0"/>
              </a:spcAft>
              <a:buNone/>
            </a:pPr>
            <a:r>
              <a:rPr lang="ar" sz="900">
                <a:solidFill>
                  <a:srgbClr val="999999"/>
                </a:solidFill>
              </a:rPr>
              <a:t> ➢In this case, only the upper part of the adenoid is removed (partial adenoidectomy), while the lower part is kept; to bridge the gap between the soft palate and pharynx in order to prevent velopharyngeal insufficiency and hypernasality.</a:t>
            </a:r>
            <a:endParaRPr sz="900">
              <a:solidFill>
                <a:srgbClr val="999999"/>
              </a:solidFill>
            </a:endParaRPr>
          </a:p>
          <a:p>
            <a:pPr indent="0" lvl="0" marL="0" rtl="0" algn="l">
              <a:spcBef>
                <a:spcPts val="0"/>
              </a:spcBef>
              <a:spcAft>
                <a:spcPts val="0"/>
              </a:spcAft>
              <a:buNone/>
            </a:pPr>
            <a:r>
              <a:t/>
            </a:r>
            <a:endParaRPr sz="900"/>
          </a:p>
        </p:txBody>
      </p:sp>
      <p:sp>
        <p:nvSpPr>
          <p:cNvPr id="303" name="Google Shape;303;p32"/>
          <p:cNvSpPr txBox="1"/>
          <p:nvPr/>
        </p:nvSpPr>
        <p:spPr>
          <a:xfrm>
            <a:off x="643657" y="2299543"/>
            <a:ext cx="3405600" cy="37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000">
                <a:solidFill>
                  <a:srgbClr val="CC0000"/>
                </a:solidFill>
                <a:highlight>
                  <a:srgbClr val="D9D9D9"/>
                </a:highlight>
              </a:rPr>
              <a:t>430 Teamwork</a:t>
            </a:r>
            <a:endParaRPr sz="1000">
              <a:solidFill>
                <a:srgbClr val="CC0000"/>
              </a:solidFill>
              <a:highlight>
                <a:srgbClr val="D9D9D9"/>
              </a:highlight>
            </a:endParaRPr>
          </a:p>
        </p:txBody>
      </p:sp>
      <p:pic>
        <p:nvPicPr>
          <p:cNvPr id="304" name="Google Shape;304;p32"/>
          <p:cNvPicPr preferRelativeResize="0"/>
          <p:nvPr/>
        </p:nvPicPr>
        <p:blipFill>
          <a:blip r:embed="rId5">
            <a:alphaModFix/>
          </a:blip>
          <a:stretch>
            <a:fillRect/>
          </a:stretch>
        </p:blipFill>
        <p:spPr>
          <a:xfrm>
            <a:off x="3033754" y="3814857"/>
            <a:ext cx="1406250" cy="904002"/>
          </a:xfrm>
          <a:prstGeom prst="rect">
            <a:avLst/>
          </a:prstGeom>
          <a:noFill/>
          <a:ln>
            <a:noFill/>
          </a:ln>
        </p:spPr>
      </p:pic>
      <p:sp>
        <p:nvSpPr>
          <p:cNvPr id="305" name="Google Shape;305;p32"/>
          <p:cNvSpPr txBox="1"/>
          <p:nvPr/>
        </p:nvSpPr>
        <p:spPr>
          <a:xfrm>
            <a:off x="643650" y="6188975"/>
            <a:ext cx="3833100" cy="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2"/>
          <p:cNvSpPr txBox="1"/>
          <p:nvPr/>
        </p:nvSpPr>
        <p:spPr>
          <a:xfrm>
            <a:off x="79150" y="5248775"/>
            <a:ext cx="4658700" cy="1387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ar" sz="900">
                <a:solidFill>
                  <a:srgbClr val="999999"/>
                </a:solidFill>
              </a:rPr>
              <a:t>+ </a:t>
            </a:r>
            <a:r>
              <a:rPr lang="ar" sz="900">
                <a:solidFill>
                  <a:srgbClr val="A61C00"/>
                </a:solidFill>
              </a:rPr>
              <a:t>First we have to make sure that the patient doesn’t have a bifid uvula, because if we remove the adenoids, he’ll have an area where air can pass from pharynx through the nose causing hypernasality. Sometimes pts have normal uvula but have a submucosal cleft, detected by palpation of the palate and feeling a defected area without bone. The adenoids can support the area between the posterior pharyngeal wall and the soft palate, removing the adenoids will cause hapernasality. IMP, before deciding to remove the adenoids we have to examine those.</a:t>
            </a:r>
            <a:endParaRPr sz="900">
              <a:solidFill>
                <a:srgbClr val="A61C00"/>
              </a:solidFill>
            </a:endParaRPr>
          </a:p>
          <a:p>
            <a:pPr indent="0" lvl="0" marL="0" rtl="0" algn="l">
              <a:lnSpc>
                <a:spcPct val="100000"/>
              </a:lnSpc>
              <a:spcBef>
                <a:spcPts val="1200"/>
              </a:spcBef>
              <a:spcAft>
                <a:spcPts val="1200"/>
              </a:spcAft>
              <a:buNone/>
            </a:pPr>
            <a:r>
              <a:t/>
            </a:r>
            <a:endParaRPr sz="900">
              <a:solidFill>
                <a:srgbClr val="99999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lang="ar"/>
              <a:t>‹#›</a:t>
            </a:fld>
            <a:endParaRPr/>
          </a:p>
        </p:txBody>
      </p:sp>
      <p:sp>
        <p:nvSpPr>
          <p:cNvPr id="83" name="Google Shape;83;p15"/>
          <p:cNvSpPr txBox="1"/>
          <p:nvPr/>
        </p:nvSpPr>
        <p:spPr>
          <a:xfrm>
            <a:off x="3" y="499423"/>
            <a:ext cx="38100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txBox="1"/>
          <p:nvPr/>
        </p:nvSpPr>
        <p:spPr>
          <a:xfrm>
            <a:off x="3" y="115249"/>
            <a:ext cx="38100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t>3- Muscle layer</a:t>
            </a:r>
            <a:endParaRPr sz="1000"/>
          </a:p>
        </p:txBody>
      </p:sp>
      <p:sp>
        <p:nvSpPr>
          <p:cNvPr id="85" name="Google Shape;85;p15"/>
          <p:cNvSpPr txBox="1"/>
          <p:nvPr/>
        </p:nvSpPr>
        <p:spPr>
          <a:xfrm>
            <a:off x="31950" y="559850"/>
            <a:ext cx="4698600" cy="24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800"/>
              <a:t>The muscular wall of the pharynx consists of two layers : an outer layer (constrictors) and an inner layer (elevators).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ar" sz="800"/>
              <a:t>*</a:t>
            </a:r>
            <a:r>
              <a:rPr lang="ar" sz="800"/>
              <a:t>The three pharyngeal constrictor muscles:</a:t>
            </a:r>
            <a:endParaRPr sz="800"/>
          </a:p>
          <a:p>
            <a:pPr indent="0" lvl="0" marL="0" rtl="0" algn="l">
              <a:spcBef>
                <a:spcPts val="0"/>
              </a:spcBef>
              <a:spcAft>
                <a:spcPts val="0"/>
              </a:spcAft>
              <a:buNone/>
            </a:pPr>
            <a:r>
              <a:rPr lang="ar" sz="800"/>
              <a:t>superior pharyngeal constrictor muscle</a:t>
            </a:r>
            <a:endParaRPr sz="800"/>
          </a:p>
          <a:p>
            <a:pPr indent="0" lvl="0" marL="0" rtl="0" algn="l">
              <a:spcBef>
                <a:spcPts val="0"/>
              </a:spcBef>
              <a:spcAft>
                <a:spcPts val="0"/>
              </a:spcAft>
              <a:buNone/>
            </a:pPr>
            <a:r>
              <a:rPr lang="ar" sz="800"/>
              <a:t>middle pharyngeal constrictor muscle </a:t>
            </a:r>
            <a:endParaRPr sz="800"/>
          </a:p>
          <a:p>
            <a:pPr indent="0" lvl="0" marL="0" rtl="0" algn="l">
              <a:spcBef>
                <a:spcPts val="0"/>
              </a:spcBef>
              <a:spcAft>
                <a:spcPts val="0"/>
              </a:spcAft>
              <a:buNone/>
            </a:pPr>
            <a:r>
              <a:rPr lang="ar" sz="800"/>
              <a:t>inferior pharyngeal constrictor muscle. </a:t>
            </a:r>
            <a:r>
              <a:rPr lang="ar" sz="800">
                <a:solidFill>
                  <a:srgbClr val="6AA84F"/>
                </a:solidFill>
              </a:rPr>
              <a:t>(the largest)</a:t>
            </a:r>
            <a:endParaRPr sz="800">
              <a:solidFill>
                <a:srgbClr val="6AA84F"/>
              </a:solidFill>
            </a:endParaRPr>
          </a:p>
          <a:p>
            <a:pPr indent="0" lvl="0" marL="0" rtl="0" algn="l">
              <a:spcBef>
                <a:spcPts val="0"/>
              </a:spcBef>
              <a:spcAft>
                <a:spcPts val="0"/>
              </a:spcAft>
              <a:buNone/>
            </a:pPr>
            <a:r>
              <a:t/>
            </a:r>
            <a:endParaRPr sz="800"/>
          </a:p>
          <a:p>
            <a:pPr indent="0" lvl="0" marL="0" rtl="0" algn="l">
              <a:spcBef>
                <a:spcPts val="0"/>
              </a:spcBef>
              <a:spcAft>
                <a:spcPts val="0"/>
              </a:spcAft>
              <a:buNone/>
            </a:pPr>
            <a:r>
              <a:rPr lang="ar" sz="700">
                <a:solidFill>
                  <a:srgbClr val="6AA84F"/>
                </a:solidFill>
              </a:rPr>
              <a:t>when we open the mouth we see the middle constrictor</a:t>
            </a:r>
            <a:endParaRPr sz="700">
              <a:solidFill>
                <a:srgbClr val="6AA84F"/>
              </a:solidFill>
            </a:endParaRPr>
          </a:p>
          <a:p>
            <a:pPr indent="0" lvl="0" marL="0" rtl="0" algn="l">
              <a:spcBef>
                <a:spcPts val="0"/>
              </a:spcBef>
              <a:spcAft>
                <a:spcPts val="0"/>
              </a:spcAft>
              <a:buNone/>
            </a:pPr>
            <a:r>
              <a:rPr lang="ar" sz="700">
                <a:solidFill>
                  <a:srgbClr val="6AA84F"/>
                </a:solidFill>
              </a:rPr>
              <a:t>and little bit of the inferior, but not the superior because it’s behind the nasopharynx</a:t>
            </a:r>
            <a:endParaRPr sz="700">
              <a:solidFill>
                <a:srgbClr val="6AA84F"/>
              </a:solidFill>
            </a:endParaRPr>
          </a:p>
          <a:p>
            <a:pPr indent="0" lvl="0" marL="0" rtl="0" algn="l">
              <a:spcBef>
                <a:spcPts val="0"/>
              </a:spcBef>
              <a:spcAft>
                <a:spcPts val="0"/>
              </a:spcAft>
              <a:buNone/>
            </a:pPr>
            <a:r>
              <a:t/>
            </a:r>
            <a:endParaRPr sz="800"/>
          </a:p>
          <a:p>
            <a:pPr indent="0" lvl="0" marL="0" rtl="0" algn="l">
              <a:spcBef>
                <a:spcPts val="0"/>
              </a:spcBef>
              <a:spcAft>
                <a:spcPts val="0"/>
              </a:spcAft>
              <a:buNone/>
            </a:pPr>
            <a:r>
              <a:rPr lang="ar" sz="800"/>
              <a:t>The three inner (elevators) muscles: </a:t>
            </a:r>
            <a:endParaRPr sz="800"/>
          </a:p>
          <a:p>
            <a:pPr indent="0" lvl="0" marL="0" rtl="0" algn="l">
              <a:spcBef>
                <a:spcPts val="0"/>
              </a:spcBef>
              <a:spcAft>
                <a:spcPts val="0"/>
              </a:spcAft>
              <a:buNone/>
            </a:pPr>
            <a:r>
              <a:rPr lang="ar" sz="800"/>
              <a:t>Stylopharyngeus M. </a:t>
            </a:r>
            <a:r>
              <a:rPr lang="ar" sz="800">
                <a:solidFill>
                  <a:srgbClr val="6AA84F"/>
                </a:solidFill>
              </a:rPr>
              <a:t>(from styloid process)</a:t>
            </a:r>
            <a:endParaRPr sz="800">
              <a:solidFill>
                <a:srgbClr val="6AA84F"/>
              </a:solidFill>
            </a:endParaRPr>
          </a:p>
          <a:p>
            <a:pPr indent="0" lvl="0" marL="0" rtl="0" algn="l">
              <a:spcBef>
                <a:spcPts val="0"/>
              </a:spcBef>
              <a:spcAft>
                <a:spcPts val="0"/>
              </a:spcAft>
              <a:buNone/>
            </a:pPr>
            <a:r>
              <a:rPr lang="ar" sz="800"/>
              <a:t>Palatopharyngeus M. </a:t>
            </a:r>
            <a:r>
              <a:rPr lang="ar" sz="800">
                <a:solidFill>
                  <a:srgbClr val="6AA84F"/>
                </a:solidFill>
              </a:rPr>
              <a:t>(from the hard palate)</a:t>
            </a:r>
            <a:endParaRPr sz="800">
              <a:solidFill>
                <a:srgbClr val="6AA84F"/>
              </a:solidFill>
            </a:endParaRPr>
          </a:p>
          <a:p>
            <a:pPr indent="0" lvl="0" marL="0" rtl="0" algn="l">
              <a:spcBef>
                <a:spcPts val="0"/>
              </a:spcBef>
              <a:spcAft>
                <a:spcPts val="0"/>
              </a:spcAft>
              <a:buNone/>
            </a:pPr>
            <a:r>
              <a:rPr lang="ar" sz="800"/>
              <a:t>Salpin</a:t>
            </a:r>
            <a:r>
              <a:rPr lang="ar" sz="800"/>
              <a:t>og</a:t>
            </a:r>
            <a:r>
              <a:rPr lang="ar" sz="800"/>
              <a:t>opharyngeus M </a:t>
            </a:r>
            <a:r>
              <a:rPr lang="ar" sz="800">
                <a:solidFill>
                  <a:srgbClr val="6AA84F"/>
                </a:solidFill>
              </a:rPr>
              <a:t>(from eustachian tube) </a:t>
            </a:r>
            <a:endParaRPr sz="800">
              <a:solidFill>
                <a:srgbClr val="6AA84F"/>
              </a:solidFill>
            </a:endParaRPr>
          </a:p>
          <a:p>
            <a:pPr indent="0" lvl="0" marL="0" rtl="0" algn="l">
              <a:spcBef>
                <a:spcPts val="0"/>
              </a:spcBef>
              <a:spcAft>
                <a:spcPts val="0"/>
              </a:spcAft>
              <a:buNone/>
            </a:pPr>
            <a:r>
              <a:t/>
            </a:r>
            <a:endParaRPr sz="800"/>
          </a:p>
          <a:p>
            <a:pPr indent="0" lvl="0" marL="0" rtl="0" algn="l">
              <a:spcBef>
                <a:spcPts val="0"/>
              </a:spcBef>
              <a:spcAft>
                <a:spcPts val="0"/>
              </a:spcAft>
              <a:buNone/>
            </a:pPr>
            <a:r>
              <a:rPr lang="ar" sz="700">
                <a:solidFill>
                  <a:srgbClr val="6AA84F"/>
                </a:solidFill>
              </a:rPr>
              <a:t>Salpinogopharyngeus and Palatopharyngeus muscles are important for</a:t>
            </a:r>
            <a:endParaRPr sz="700">
              <a:solidFill>
                <a:srgbClr val="6AA84F"/>
              </a:solidFill>
            </a:endParaRPr>
          </a:p>
          <a:p>
            <a:pPr indent="0" lvl="0" marL="0" rtl="0" algn="l">
              <a:spcBef>
                <a:spcPts val="0"/>
              </a:spcBef>
              <a:spcAft>
                <a:spcPts val="0"/>
              </a:spcAft>
              <a:buNone/>
            </a:pPr>
            <a:r>
              <a:rPr lang="ar" sz="700">
                <a:solidFill>
                  <a:srgbClr val="6AA84F"/>
                </a:solidFill>
              </a:rPr>
              <a:t>the opening of eustachian tube, in cases of cleft palate these muscles are not</a:t>
            </a:r>
            <a:endParaRPr sz="700">
              <a:solidFill>
                <a:srgbClr val="6AA84F"/>
              </a:solidFill>
            </a:endParaRPr>
          </a:p>
          <a:p>
            <a:pPr indent="0" lvl="0" marL="0" rtl="0" algn="l">
              <a:spcBef>
                <a:spcPts val="0"/>
              </a:spcBef>
              <a:spcAft>
                <a:spcPts val="0"/>
              </a:spcAft>
              <a:buNone/>
            </a:pPr>
            <a:r>
              <a:rPr lang="ar" sz="700">
                <a:solidFill>
                  <a:srgbClr val="6AA84F"/>
                </a:solidFill>
              </a:rPr>
              <a:t>functioning very well, so the patient will have problems in middle ear, like:</a:t>
            </a:r>
            <a:endParaRPr sz="700">
              <a:solidFill>
                <a:srgbClr val="6AA84F"/>
              </a:solidFill>
            </a:endParaRPr>
          </a:p>
          <a:p>
            <a:pPr indent="0" lvl="0" marL="0" rtl="0" algn="l">
              <a:spcBef>
                <a:spcPts val="0"/>
              </a:spcBef>
              <a:spcAft>
                <a:spcPts val="0"/>
              </a:spcAft>
              <a:buClr>
                <a:schemeClr val="dk1"/>
              </a:buClr>
              <a:buSzPts val="1100"/>
              <a:buFont typeface="Arial"/>
              <a:buNone/>
            </a:pPr>
            <a:r>
              <a:rPr lang="ar" sz="700">
                <a:solidFill>
                  <a:srgbClr val="6AA84F"/>
                </a:solidFill>
              </a:rPr>
              <a:t>OM with effusion and hearing loss.</a:t>
            </a:r>
            <a:endParaRPr sz="700">
              <a:solidFill>
                <a:srgbClr val="6AA84F"/>
              </a:solidFill>
            </a:endParaRPr>
          </a:p>
        </p:txBody>
      </p:sp>
      <p:pic>
        <p:nvPicPr>
          <p:cNvPr id="86" name="Google Shape;86;p15"/>
          <p:cNvPicPr preferRelativeResize="0"/>
          <p:nvPr/>
        </p:nvPicPr>
        <p:blipFill>
          <a:blip r:embed="rId3">
            <a:alphaModFix/>
          </a:blip>
          <a:stretch>
            <a:fillRect/>
          </a:stretch>
        </p:blipFill>
        <p:spPr>
          <a:xfrm>
            <a:off x="3334048" y="863126"/>
            <a:ext cx="1286791" cy="1023700"/>
          </a:xfrm>
          <a:prstGeom prst="rect">
            <a:avLst/>
          </a:prstGeom>
          <a:noFill/>
          <a:ln>
            <a:noFill/>
          </a:ln>
        </p:spPr>
      </p:pic>
      <p:pic>
        <p:nvPicPr>
          <p:cNvPr id="87" name="Google Shape;87;p15"/>
          <p:cNvPicPr preferRelativeResize="0"/>
          <p:nvPr/>
        </p:nvPicPr>
        <p:blipFill>
          <a:blip r:embed="rId4">
            <a:alphaModFix/>
          </a:blip>
          <a:stretch>
            <a:fillRect/>
          </a:stretch>
        </p:blipFill>
        <p:spPr>
          <a:xfrm>
            <a:off x="3334062" y="2071563"/>
            <a:ext cx="1286799" cy="947125"/>
          </a:xfrm>
          <a:prstGeom prst="rect">
            <a:avLst/>
          </a:prstGeom>
          <a:noFill/>
          <a:ln>
            <a:noFill/>
          </a:ln>
        </p:spPr>
      </p:pic>
      <p:sp>
        <p:nvSpPr>
          <p:cNvPr id="88" name="Google Shape;88;p15"/>
          <p:cNvSpPr txBox="1"/>
          <p:nvPr/>
        </p:nvSpPr>
        <p:spPr>
          <a:xfrm>
            <a:off x="-193388" y="1285497"/>
            <a:ext cx="38100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txBox="1"/>
          <p:nvPr/>
        </p:nvSpPr>
        <p:spPr>
          <a:xfrm>
            <a:off x="0" y="3485400"/>
            <a:ext cx="4336200" cy="27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100">
                <a:latin typeface="Times New Roman"/>
                <a:ea typeface="Times New Roman"/>
                <a:cs typeface="Times New Roman"/>
                <a:sym typeface="Times New Roman"/>
              </a:rPr>
              <a:t>Neurovasculature</a:t>
            </a:r>
            <a:r>
              <a:rPr b="1" lang="ar" sz="900">
                <a:latin typeface="Times New Roman"/>
                <a:ea typeface="Times New Roman"/>
                <a:cs typeface="Times New Roman"/>
                <a:sym typeface="Times New Roman"/>
              </a:rPr>
              <a:t>: </a:t>
            </a:r>
            <a:endParaRPr b="1" sz="900">
              <a:latin typeface="Times New Roman"/>
              <a:ea typeface="Times New Roman"/>
              <a:cs typeface="Times New Roman"/>
              <a:sym typeface="Times New Roman"/>
            </a:endParaRPr>
          </a:p>
          <a:p>
            <a:pPr indent="0" lvl="0" marL="0" rtl="0" algn="l">
              <a:spcBef>
                <a:spcPts val="0"/>
              </a:spcBef>
              <a:spcAft>
                <a:spcPts val="0"/>
              </a:spcAft>
              <a:buNone/>
            </a:pPr>
            <a:r>
              <a:t/>
            </a:r>
            <a:endParaRPr b="1" sz="900">
              <a:latin typeface="Times New Roman"/>
              <a:ea typeface="Times New Roman"/>
              <a:cs typeface="Times New Roman"/>
              <a:sym typeface="Times New Roman"/>
            </a:endParaRPr>
          </a:p>
          <a:p>
            <a:pPr indent="0" lvl="0" marL="0" rtl="0" algn="l">
              <a:spcBef>
                <a:spcPts val="0"/>
              </a:spcBef>
              <a:spcAft>
                <a:spcPts val="0"/>
              </a:spcAft>
              <a:buNone/>
            </a:pPr>
            <a:r>
              <a:rPr lang="ar" sz="900">
                <a:latin typeface="Times New Roman"/>
                <a:ea typeface="Times New Roman"/>
                <a:cs typeface="Times New Roman"/>
                <a:sym typeface="Times New Roman"/>
              </a:rPr>
              <a:t>With the exception of the Stylopharyngeus muscle, the muscles of the pharynx are innervated by the </a:t>
            </a:r>
            <a:r>
              <a:rPr b="1" lang="ar" sz="900">
                <a:latin typeface="Times New Roman"/>
                <a:ea typeface="Times New Roman"/>
                <a:cs typeface="Times New Roman"/>
                <a:sym typeface="Times New Roman"/>
              </a:rPr>
              <a:t>pharyngeal (neural) plexus</a:t>
            </a:r>
            <a:r>
              <a:rPr lang="ar" sz="900">
                <a:latin typeface="Times New Roman"/>
                <a:ea typeface="Times New Roman"/>
                <a:cs typeface="Times New Roman"/>
                <a:sym typeface="Times New Roman"/>
              </a:rPr>
              <a:t>, which receives efferent (motor) fibers from the </a:t>
            </a:r>
            <a:r>
              <a:rPr b="1" lang="ar" sz="900">
                <a:latin typeface="Times New Roman"/>
                <a:ea typeface="Times New Roman"/>
                <a:cs typeface="Times New Roman"/>
                <a:sym typeface="Times New Roman"/>
              </a:rPr>
              <a:t>vagus nerve</a:t>
            </a:r>
            <a:r>
              <a:rPr lang="ar" sz="900">
                <a:latin typeface="Times New Roman"/>
                <a:ea typeface="Times New Roman"/>
                <a:cs typeface="Times New Roman"/>
                <a:sym typeface="Times New Roman"/>
              </a:rPr>
              <a:t> and afferent (sensory) fibers from the </a:t>
            </a:r>
            <a:r>
              <a:rPr b="1" lang="ar" sz="900">
                <a:latin typeface="Times New Roman"/>
                <a:ea typeface="Times New Roman"/>
                <a:cs typeface="Times New Roman"/>
                <a:sym typeface="Times New Roman"/>
              </a:rPr>
              <a:t>glossopharyngeal</a:t>
            </a:r>
            <a:r>
              <a:rPr b="1" lang="ar" sz="900">
                <a:latin typeface="Times New Roman"/>
                <a:ea typeface="Times New Roman"/>
                <a:cs typeface="Times New Roman"/>
                <a:sym typeface="Times New Roman"/>
              </a:rPr>
              <a:t> nerve</a:t>
            </a:r>
            <a:r>
              <a:rPr lang="ar" sz="900">
                <a:latin typeface="Times New Roman"/>
                <a:ea typeface="Times New Roman"/>
                <a:cs typeface="Times New Roman"/>
                <a:sym typeface="Times New Roman"/>
              </a:rPr>
              <a:t>. The plexus also  receives autonomic fibers from the vagus nerve (parasympathetic) and superior cervical ganglion (sympathetic). </a:t>
            </a:r>
            <a:endParaRPr sz="900">
              <a:latin typeface="Times New Roman"/>
              <a:ea typeface="Times New Roman"/>
              <a:cs typeface="Times New Roman"/>
              <a:sym typeface="Times New Roman"/>
            </a:endParaRPr>
          </a:p>
          <a:p>
            <a:pPr indent="0" lvl="0" marL="0" rtl="0" algn="l">
              <a:spcBef>
                <a:spcPts val="0"/>
              </a:spcBef>
              <a:spcAft>
                <a:spcPts val="0"/>
              </a:spcAft>
              <a:buNone/>
            </a:pPr>
            <a:r>
              <a:t/>
            </a:r>
            <a:endParaRPr sz="900">
              <a:latin typeface="Times New Roman"/>
              <a:ea typeface="Times New Roman"/>
              <a:cs typeface="Times New Roman"/>
              <a:sym typeface="Times New Roman"/>
            </a:endParaRPr>
          </a:p>
          <a:p>
            <a:pPr indent="0" lvl="0" marL="0" rtl="0" algn="l">
              <a:spcBef>
                <a:spcPts val="0"/>
              </a:spcBef>
              <a:spcAft>
                <a:spcPts val="0"/>
              </a:spcAft>
              <a:buNone/>
            </a:pPr>
            <a:r>
              <a:rPr lang="ar" sz="900">
                <a:latin typeface="Times New Roman"/>
                <a:ea typeface="Times New Roman"/>
                <a:cs typeface="Times New Roman"/>
                <a:sym typeface="Times New Roman"/>
              </a:rPr>
              <a:t>The stylopharyngeus muscle are innervated both efferently and afferently by the glossopharyngeal nerve (CN IX).     </a:t>
            </a:r>
            <a:endParaRPr sz="900">
              <a:latin typeface="Times New Roman"/>
              <a:ea typeface="Times New Roman"/>
              <a:cs typeface="Times New Roman"/>
              <a:sym typeface="Times New Roman"/>
            </a:endParaRPr>
          </a:p>
          <a:p>
            <a:pPr indent="0" lvl="0" marL="0" rtl="0" algn="l">
              <a:spcBef>
                <a:spcPts val="0"/>
              </a:spcBef>
              <a:spcAft>
                <a:spcPts val="0"/>
              </a:spcAft>
              <a:buNone/>
            </a:pPr>
            <a:r>
              <a:t/>
            </a:r>
            <a:endParaRPr sz="900">
              <a:latin typeface="Times New Roman"/>
              <a:ea typeface="Times New Roman"/>
              <a:cs typeface="Times New Roman"/>
              <a:sym typeface="Times New Roman"/>
            </a:endParaRPr>
          </a:p>
          <a:p>
            <a:pPr indent="0" lvl="0" marL="0" rtl="0" algn="l">
              <a:spcBef>
                <a:spcPts val="0"/>
              </a:spcBef>
              <a:spcAft>
                <a:spcPts val="0"/>
              </a:spcAft>
              <a:buNone/>
            </a:pPr>
            <a:r>
              <a:t/>
            </a:r>
            <a:endParaRPr sz="900">
              <a:latin typeface="Times New Roman"/>
              <a:ea typeface="Times New Roman"/>
              <a:cs typeface="Times New Roman"/>
              <a:sym typeface="Times New Roman"/>
            </a:endParaRPr>
          </a:p>
          <a:p>
            <a:pPr indent="0" lvl="0" marL="0" rtl="0" algn="l">
              <a:spcBef>
                <a:spcPts val="0"/>
              </a:spcBef>
              <a:spcAft>
                <a:spcPts val="0"/>
              </a:spcAft>
              <a:buNone/>
            </a:pPr>
            <a:r>
              <a:rPr lang="ar" sz="900">
                <a:latin typeface="Times New Roman"/>
                <a:ea typeface="Times New Roman"/>
                <a:cs typeface="Times New Roman"/>
                <a:sym typeface="Times New Roman"/>
              </a:rPr>
              <a:t>The muscles of the pharynx are </a:t>
            </a:r>
            <a:r>
              <a:rPr lang="ar" sz="900">
                <a:latin typeface="Times New Roman"/>
                <a:ea typeface="Times New Roman"/>
                <a:cs typeface="Times New Roman"/>
                <a:sym typeface="Times New Roman"/>
              </a:rPr>
              <a:t>predominantly</a:t>
            </a:r>
            <a:r>
              <a:rPr lang="ar" sz="900">
                <a:latin typeface="Times New Roman"/>
                <a:ea typeface="Times New Roman"/>
                <a:cs typeface="Times New Roman"/>
                <a:sym typeface="Times New Roman"/>
              </a:rPr>
              <a:t> supplied by the </a:t>
            </a:r>
            <a:r>
              <a:rPr b="1" lang="ar" sz="900">
                <a:latin typeface="Times New Roman"/>
                <a:ea typeface="Times New Roman"/>
                <a:cs typeface="Times New Roman"/>
                <a:sym typeface="Times New Roman"/>
              </a:rPr>
              <a:t>ascending pharyngeal artery, a </a:t>
            </a:r>
            <a:r>
              <a:rPr lang="ar" sz="900">
                <a:latin typeface="Times New Roman"/>
                <a:ea typeface="Times New Roman"/>
                <a:cs typeface="Times New Roman"/>
                <a:sym typeface="Times New Roman"/>
              </a:rPr>
              <a:t>branch of </a:t>
            </a:r>
            <a:r>
              <a:rPr lang="ar" sz="900" u="sng">
                <a:solidFill>
                  <a:srgbClr val="980000"/>
                </a:solidFill>
                <a:latin typeface="Times New Roman"/>
                <a:ea typeface="Times New Roman"/>
                <a:cs typeface="Times New Roman"/>
                <a:sym typeface="Times New Roman"/>
              </a:rPr>
              <a:t>external carotid artery</a:t>
            </a:r>
            <a:r>
              <a:rPr lang="ar" sz="900">
                <a:latin typeface="Times New Roman"/>
                <a:ea typeface="Times New Roman"/>
                <a:cs typeface="Times New Roman"/>
                <a:sym typeface="Times New Roman"/>
              </a:rPr>
              <a:t>. They are drained of blood by the pharyngeal venous plexus, which drains into the internal jugular V. </a:t>
            </a:r>
            <a:endParaRPr sz="900">
              <a:latin typeface="Times New Roman"/>
              <a:ea typeface="Times New Roman"/>
              <a:cs typeface="Times New Roman"/>
              <a:sym typeface="Times New Roman"/>
            </a:endParaRPr>
          </a:p>
          <a:p>
            <a:pPr indent="0" lvl="0" marL="0" rtl="0" algn="l">
              <a:spcBef>
                <a:spcPts val="0"/>
              </a:spcBef>
              <a:spcAft>
                <a:spcPts val="0"/>
              </a:spcAft>
              <a:buNone/>
            </a:pPr>
            <a:r>
              <a:t/>
            </a:r>
            <a:endParaRPr sz="900">
              <a:latin typeface="Times New Roman"/>
              <a:ea typeface="Times New Roman"/>
              <a:cs typeface="Times New Roman"/>
              <a:sym typeface="Times New Roman"/>
            </a:endParaRPr>
          </a:p>
          <a:p>
            <a:pPr indent="0" lvl="0" marL="0" rtl="0" algn="l">
              <a:spcBef>
                <a:spcPts val="0"/>
              </a:spcBef>
              <a:spcAft>
                <a:spcPts val="0"/>
              </a:spcAft>
              <a:buNone/>
            </a:pPr>
            <a:r>
              <a:rPr lang="ar" sz="900">
                <a:latin typeface="Times New Roman"/>
                <a:ea typeface="Times New Roman"/>
                <a:cs typeface="Times New Roman"/>
                <a:sym typeface="Times New Roman"/>
              </a:rPr>
              <a:t>- The pharyngeal mucosa is afferently innervated by the pharyngeal plexus as well, with exception of the mucosa of the nasopharynx, which is afferently innervated by a branch of V2, the maxillary division of the trigeminal N.</a:t>
            </a:r>
            <a:endParaRPr sz="900">
              <a:latin typeface="Times New Roman"/>
              <a:ea typeface="Times New Roman"/>
              <a:cs typeface="Times New Roman"/>
              <a:sym typeface="Times New Roman"/>
            </a:endParaRPr>
          </a:p>
        </p:txBody>
      </p:sp>
      <p:pic>
        <p:nvPicPr>
          <p:cNvPr id="90" name="Google Shape;90;p15"/>
          <p:cNvPicPr preferRelativeResize="0"/>
          <p:nvPr/>
        </p:nvPicPr>
        <p:blipFill>
          <a:blip r:embed="rId5">
            <a:alphaModFix/>
          </a:blip>
          <a:stretch>
            <a:fillRect/>
          </a:stretch>
        </p:blipFill>
        <p:spPr>
          <a:xfrm>
            <a:off x="1247973" y="3018700"/>
            <a:ext cx="927250" cy="834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nvSpPr>
        <p:spPr>
          <a:xfrm>
            <a:off x="34650" y="2385650"/>
            <a:ext cx="3742800" cy="10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p>
          <a:p>
            <a:pPr indent="0" lvl="0" marL="0" rtl="0" algn="l">
              <a:spcBef>
                <a:spcPts val="0"/>
              </a:spcBef>
              <a:spcAft>
                <a:spcPts val="0"/>
              </a:spcAft>
              <a:buNone/>
            </a:pPr>
            <a:r>
              <a:rPr b="1" lang="ar" sz="1200"/>
              <a:t>Parapharyngeal space: </a:t>
            </a:r>
            <a:endParaRPr b="1" sz="1200"/>
          </a:p>
          <a:p>
            <a:pPr indent="0" lvl="0" marL="0" rtl="0" algn="l">
              <a:spcBef>
                <a:spcPts val="0"/>
              </a:spcBef>
              <a:spcAft>
                <a:spcPts val="0"/>
              </a:spcAft>
              <a:buNone/>
            </a:pPr>
            <a:r>
              <a:rPr lang="ar" sz="1000"/>
              <a:t>- </a:t>
            </a:r>
            <a:r>
              <a:rPr lang="ar" sz="900"/>
              <a:t>The PPS represents a triangular space bounded laterally by the masticator and parotid spaces, posteriorly by RPS, and Superiorly by the skull base. </a:t>
            </a:r>
            <a:endParaRPr sz="900"/>
          </a:p>
          <a:p>
            <a:pPr indent="0" lvl="0" marL="0" rtl="0" algn="l">
              <a:spcBef>
                <a:spcPts val="0"/>
              </a:spcBef>
              <a:spcAft>
                <a:spcPts val="0"/>
              </a:spcAft>
              <a:buNone/>
            </a:pPr>
            <a:r>
              <a:rPr lang="ar" sz="900"/>
              <a:t>- The PPS contents are: ICA,IJV,fat, minor salivary glands, and rarely lymph nodes.</a:t>
            </a:r>
            <a:endParaRPr sz="900"/>
          </a:p>
        </p:txBody>
      </p:sp>
      <p:sp>
        <p:nvSpPr>
          <p:cNvPr id="96" name="Google Shape;96;p16"/>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lang="ar"/>
              <a:t>‹#›</a:t>
            </a:fld>
            <a:endParaRPr/>
          </a:p>
        </p:txBody>
      </p:sp>
      <p:sp>
        <p:nvSpPr>
          <p:cNvPr id="97" name="Google Shape;97;p16"/>
          <p:cNvSpPr txBox="1"/>
          <p:nvPr/>
        </p:nvSpPr>
        <p:spPr>
          <a:xfrm>
            <a:off x="1" y="3481695"/>
            <a:ext cx="3971100" cy="12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999999"/>
                </a:solidFill>
              </a:rPr>
              <a:t>Triangular in cross section, it extends from the base of the skull above to</a:t>
            </a:r>
            <a:endParaRPr sz="900">
              <a:solidFill>
                <a:srgbClr val="999999"/>
              </a:solidFill>
            </a:endParaRPr>
          </a:p>
          <a:p>
            <a:pPr indent="0" lvl="0" marL="0" rtl="0" algn="l">
              <a:spcBef>
                <a:spcPts val="0"/>
              </a:spcBef>
              <a:spcAft>
                <a:spcPts val="0"/>
              </a:spcAft>
              <a:buNone/>
            </a:pPr>
            <a:r>
              <a:rPr lang="ar" sz="900">
                <a:solidFill>
                  <a:srgbClr val="999999"/>
                </a:solidFill>
              </a:rPr>
              <a:t>the sup mediastinum and apex of hyoid bone. </a:t>
            </a:r>
            <a:endParaRPr sz="900">
              <a:solidFill>
                <a:srgbClr val="999999"/>
              </a:solidFill>
            </a:endParaRPr>
          </a:p>
          <a:p>
            <a:pPr indent="0" lvl="0" marL="0" rtl="0" algn="l">
              <a:spcBef>
                <a:spcPts val="0"/>
              </a:spcBef>
              <a:spcAft>
                <a:spcPts val="0"/>
              </a:spcAft>
              <a:buNone/>
            </a:pPr>
            <a:r>
              <a:rPr lang="ar" sz="900">
                <a:solidFill>
                  <a:srgbClr val="999999"/>
                </a:solidFill>
              </a:rPr>
              <a:t>●  Anteromedial wall: Buccopharyngeal fascia</a:t>
            </a:r>
            <a:endParaRPr sz="900">
              <a:solidFill>
                <a:srgbClr val="999999"/>
              </a:solidFill>
            </a:endParaRPr>
          </a:p>
          <a:p>
            <a:pPr indent="0" lvl="0" marL="0" rtl="0" algn="l">
              <a:spcBef>
                <a:spcPts val="0"/>
              </a:spcBef>
              <a:spcAft>
                <a:spcPts val="0"/>
              </a:spcAft>
              <a:buNone/>
            </a:pPr>
            <a:r>
              <a:rPr lang="ar" sz="900">
                <a:solidFill>
                  <a:srgbClr val="999999"/>
                </a:solidFill>
              </a:rPr>
              <a:t> ●  Posteromedial wall: Cervical vertebrae, prevertebral muscle and fascia</a:t>
            </a:r>
            <a:endParaRPr sz="900">
              <a:solidFill>
                <a:srgbClr val="999999"/>
              </a:solidFill>
            </a:endParaRPr>
          </a:p>
          <a:p>
            <a:pPr indent="0" lvl="0" marL="0" rtl="0" algn="l">
              <a:spcBef>
                <a:spcPts val="0"/>
              </a:spcBef>
              <a:spcAft>
                <a:spcPts val="0"/>
              </a:spcAft>
              <a:buNone/>
            </a:pPr>
            <a:r>
              <a:rPr lang="ar" sz="900">
                <a:solidFill>
                  <a:srgbClr val="999999"/>
                </a:solidFill>
              </a:rPr>
              <a:t> ●  Lateral wall:</a:t>
            </a:r>
            <a:endParaRPr sz="900">
              <a:solidFill>
                <a:srgbClr val="999999"/>
              </a:solidFill>
            </a:endParaRPr>
          </a:p>
          <a:p>
            <a:pPr indent="0" lvl="0" marL="0" rtl="0" algn="l">
              <a:spcBef>
                <a:spcPts val="0"/>
              </a:spcBef>
              <a:spcAft>
                <a:spcPts val="0"/>
              </a:spcAft>
              <a:buNone/>
            </a:pPr>
            <a:r>
              <a:rPr lang="ar" sz="900">
                <a:solidFill>
                  <a:srgbClr val="999999"/>
                </a:solidFill>
              </a:rPr>
              <a:t>○   (Up) the mandible, pterygoid muscle, parotid gland</a:t>
            </a:r>
            <a:endParaRPr sz="900">
              <a:solidFill>
                <a:srgbClr val="999999"/>
              </a:solidFill>
            </a:endParaRPr>
          </a:p>
          <a:p>
            <a:pPr indent="0" lvl="0" marL="0" rtl="0" algn="l">
              <a:spcBef>
                <a:spcPts val="0"/>
              </a:spcBef>
              <a:spcAft>
                <a:spcPts val="0"/>
              </a:spcAft>
              <a:buNone/>
            </a:pPr>
            <a:r>
              <a:rPr lang="ar" sz="900">
                <a:solidFill>
                  <a:srgbClr val="999999"/>
                </a:solidFill>
              </a:rPr>
              <a:t>○  (Lower) Sternomastoid muscle</a:t>
            </a:r>
            <a:endParaRPr sz="900">
              <a:solidFill>
                <a:srgbClr val="999999"/>
              </a:solidFill>
            </a:endParaRPr>
          </a:p>
        </p:txBody>
      </p:sp>
      <p:pic>
        <p:nvPicPr>
          <p:cNvPr id="98" name="Google Shape;98;p16"/>
          <p:cNvPicPr preferRelativeResize="0"/>
          <p:nvPr/>
        </p:nvPicPr>
        <p:blipFill>
          <a:blip r:embed="rId3">
            <a:alphaModFix/>
          </a:blip>
          <a:stretch>
            <a:fillRect/>
          </a:stretch>
        </p:blipFill>
        <p:spPr>
          <a:xfrm>
            <a:off x="3149266" y="4252200"/>
            <a:ext cx="1589134" cy="1226700"/>
          </a:xfrm>
          <a:prstGeom prst="rect">
            <a:avLst/>
          </a:prstGeom>
          <a:noFill/>
          <a:ln>
            <a:noFill/>
          </a:ln>
        </p:spPr>
      </p:pic>
      <p:sp>
        <p:nvSpPr>
          <p:cNvPr id="99" name="Google Shape;99;p16"/>
          <p:cNvSpPr txBox="1"/>
          <p:nvPr/>
        </p:nvSpPr>
        <p:spPr>
          <a:xfrm>
            <a:off x="478953" y="3349625"/>
            <a:ext cx="38100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txBox="1"/>
          <p:nvPr/>
        </p:nvSpPr>
        <p:spPr>
          <a:xfrm>
            <a:off x="50600" y="4456010"/>
            <a:ext cx="3155700" cy="10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Compartment:</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   (if the patient has tonsillitis and on examination there is bulge in lateral pharyngeal wall, on CT there is poststyloid abscess so I have to do incision and drainage since this is a dangerous area, they could have carotid rupture, cranial nerve paralysis)</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rgbClr val="999999"/>
              </a:solidFill>
              <a:latin typeface="Times New Roman"/>
              <a:ea typeface="Times New Roman"/>
              <a:cs typeface="Times New Roman"/>
              <a:sym typeface="Times New Roman"/>
            </a:endParaRPr>
          </a:p>
        </p:txBody>
      </p:sp>
      <p:graphicFrame>
        <p:nvGraphicFramePr>
          <p:cNvPr id="101" name="Google Shape;101;p16"/>
          <p:cNvGraphicFramePr/>
          <p:nvPr/>
        </p:nvGraphicFramePr>
        <p:xfrm>
          <a:off x="50593" y="5594903"/>
          <a:ext cx="3000000" cy="3000000"/>
        </p:xfrm>
        <a:graphic>
          <a:graphicData uri="http://schemas.openxmlformats.org/drawingml/2006/table">
            <a:tbl>
              <a:tblPr>
                <a:noFill/>
                <a:tableStyleId>{9CF34902-FAEB-42D2-880C-C53DDA026512}</a:tableStyleId>
              </a:tblPr>
              <a:tblGrid>
                <a:gridCol w="1086625"/>
                <a:gridCol w="3580075"/>
              </a:tblGrid>
              <a:tr h="456850">
                <a:tc>
                  <a:txBody>
                    <a:bodyPr/>
                    <a:lstStyle/>
                    <a:p>
                      <a:pPr indent="0" lvl="0" marL="0" rtl="0" algn="l">
                        <a:spcBef>
                          <a:spcPts val="0"/>
                        </a:spcBef>
                        <a:spcAft>
                          <a:spcPts val="0"/>
                        </a:spcAft>
                        <a:buNone/>
                      </a:pPr>
                      <a:r>
                        <a:rPr lang="ar" sz="1000">
                          <a:solidFill>
                            <a:srgbClr val="999999"/>
                          </a:solidFill>
                        </a:rPr>
                        <a:t>Prestyloid</a:t>
                      </a:r>
                      <a:endParaRPr sz="1000">
                        <a:solidFill>
                          <a:srgbClr val="999999"/>
                        </a:solidFill>
                      </a:endParaRPr>
                    </a:p>
                  </a:txBody>
                  <a:tcPr marT="91425" marB="91425" marR="91425" marL="91425"/>
                </a:tc>
                <a:tc>
                  <a:txBody>
                    <a:bodyPr/>
                    <a:lstStyle/>
                    <a:p>
                      <a:pPr indent="0" lvl="0" marL="0" rtl="0" algn="l">
                        <a:spcBef>
                          <a:spcPts val="0"/>
                        </a:spcBef>
                        <a:spcAft>
                          <a:spcPts val="0"/>
                        </a:spcAft>
                        <a:buNone/>
                      </a:pPr>
                      <a:r>
                        <a:rPr lang="ar" sz="800">
                          <a:solidFill>
                            <a:srgbClr val="999999"/>
                          </a:solidFill>
                        </a:rPr>
                        <a:t>internal maxillary artery, fat, inferior alveolar, lingual, and auriculotemporal nerves.</a:t>
                      </a:r>
                      <a:endParaRPr sz="800">
                        <a:solidFill>
                          <a:srgbClr val="999999"/>
                        </a:solidFill>
                      </a:endParaRPr>
                    </a:p>
                    <a:p>
                      <a:pPr indent="0" lvl="0" marL="0" rtl="0" algn="l">
                        <a:spcBef>
                          <a:spcPts val="0"/>
                        </a:spcBef>
                        <a:spcAft>
                          <a:spcPts val="0"/>
                        </a:spcAft>
                        <a:buNone/>
                      </a:pPr>
                      <a:r>
                        <a:t/>
                      </a:r>
                      <a:endParaRPr sz="700"/>
                    </a:p>
                  </a:txBody>
                  <a:tcPr marT="91425" marB="91425" marR="91425" marL="91425"/>
                </a:tc>
              </a:tr>
              <a:tr h="456850">
                <a:tc>
                  <a:txBody>
                    <a:bodyPr/>
                    <a:lstStyle/>
                    <a:p>
                      <a:pPr indent="0" lvl="0" marL="0" rtl="0" algn="l">
                        <a:spcBef>
                          <a:spcPts val="0"/>
                        </a:spcBef>
                        <a:spcAft>
                          <a:spcPts val="0"/>
                        </a:spcAft>
                        <a:buNone/>
                      </a:pPr>
                      <a:r>
                        <a:rPr lang="ar" sz="1000">
                          <a:solidFill>
                            <a:srgbClr val="999999"/>
                          </a:solidFill>
                        </a:rPr>
                        <a:t>Postyloid</a:t>
                      </a:r>
                      <a:endParaRPr sz="1000">
                        <a:solidFill>
                          <a:srgbClr val="999999"/>
                        </a:solidFill>
                      </a:endParaRPr>
                    </a:p>
                  </a:txBody>
                  <a:tcPr marT="91425" marB="91425" marR="91425" marL="91425"/>
                </a:tc>
                <a:tc>
                  <a:txBody>
                    <a:bodyPr/>
                    <a:lstStyle/>
                    <a:p>
                      <a:pPr indent="0" lvl="0" marL="0" rtl="0" algn="l">
                        <a:spcBef>
                          <a:spcPts val="0"/>
                        </a:spcBef>
                        <a:spcAft>
                          <a:spcPts val="0"/>
                        </a:spcAft>
                        <a:buNone/>
                      </a:pPr>
                      <a:r>
                        <a:rPr lang="ar" sz="800">
                          <a:solidFill>
                            <a:srgbClr val="999999"/>
                          </a:solidFill>
                        </a:rPr>
                        <a:t>neurovascular bundle (carotid artery,, internal dangerous, because it has jugular vein, sympathetic chain ,CN IX,X and,XI).</a:t>
                      </a:r>
                      <a:endParaRPr sz="800">
                        <a:solidFill>
                          <a:srgbClr val="999999"/>
                        </a:solidFill>
                      </a:endParaRPr>
                    </a:p>
                    <a:p>
                      <a:pPr indent="0" lvl="0" marL="0" rtl="0" algn="l">
                        <a:spcBef>
                          <a:spcPts val="0"/>
                        </a:spcBef>
                        <a:spcAft>
                          <a:spcPts val="0"/>
                        </a:spcAft>
                        <a:buNone/>
                      </a:pPr>
                      <a:r>
                        <a:t/>
                      </a:r>
                      <a:endParaRPr sz="800"/>
                    </a:p>
                  </a:txBody>
                  <a:tcPr marT="91425" marB="91425" marR="91425" marL="91425"/>
                </a:tc>
              </a:tr>
            </a:tbl>
          </a:graphicData>
        </a:graphic>
      </p:graphicFrame>
      <p:sp>
        <p:nvSpPr>
          <p:cNvPr id="102" name="Google Shape;102;p16"/>
          <p:cNvSpPr txBox="1"/>
          <p:nvPr/>
        </p:nvSpPr>
        <p:spPr>
          <a:xfrm>
            <a:off x="478953" y="3349625"/>
            <a:ext cx="38100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txBox="1"/>
          <p:nvPr/>
        </p:nvSpPr>
        <p:spPr>
          <a:xfrm>
            <a:off x="34650" y="127926"/>
            <a:ext cx="4543800" cy="13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latin typeface="Times New Roman"/>
                <a:ea typeface="Times New Roman"/>
                <a:cs typeface="Times New Roman"/>
                <a:sym typeface="Times New Roman"/>
              </a:rPr>
              <a:t>Retropharyngeal Space</a:t>
            </a:r>
            <a:r>
              <a:rPr b="1" lang="ar" sz="1100">
                <a:latin typeface="Times New Roman"/>
                <a:ea typeface="Times New Roman"/>
                <a:cs typeface="Times New Roman"/>
                <a:sym typeface="Times New Roman"/>
              </a:rPr>
              <a:t>:</a:t>
            </a:r>
            <a:endParaRPr b="1" sz="1100">
              <a:latin typeface="Times New Roman"/>
              <a:ea typeface="Times New Roman"/>
              <a:cs typeface="Times New Roman"/>
              <a:sym typeface="Times New Roman"/>
            </a:endParaRPr>
          </a:p>
          <a:p>
            <a:pPr indent="0" lvl="0" marL="0" rtl="0" algn="l">
              <a:spcBef>
                <a:spcPts val="0"/>
              </a:spcBef>
              <a:spcAft>
                <a:spcPts val="0"/>
              </a:spcAft>
              <a:buNone/>
            </a:pPr>
            <a:r>
              <a:rPr lang="ar" sz="800">
                <a:latin typeface="Times New Roman"/>
                <a:ea typeface="Times New Roman"/>
                <a:cs typeface="Times New Roman"/>
                <a:sym typeface="Times New Roman"/>
              </a:rPr>
              <a:t>-</a:t>
            </a:r>
            <a:r>
              <a:rPr lang="ar" sz="900">
                <a:latin typeface="Times New Roman"/>
                <a:ea typeface="Times New Roman"/>
                <a:cs typeface="Times New Roman"/>
                <a:sym typeface="Times New Roman"/>
              </a:rPr>
              <a:t> </a:t>
            </a:r>
            <a:r>
              <a:rPr lang="ar" sz="900">
                <a:latin typeface="Times New Roman"/>
                <a:ea typeface="Times New Roman"/>
                <a:cs typeface="Times New Roman"/>
                <a:sym typeface="Times New Roman"/>
              </a:rPr>
              <a:t>Is a potential space posterior to the muscular wall of the pharynx (and its investing buccopharyngeal fascia), anterior to the prevertebral fascia, and spanning the distance between the base of the skull and the mediastinum (within the thoracic cavity).</a:t>
            </a:r>
            <a:endParaRPr sz="900">
              <a:latin typeface="Times New Roman"/>
              <a:ea typeface="Times New Roman"/>
              <a:cs typeface="Times New Roman"/>
              <a:sym typeface="Times New Roman"/>
            </a:endParaRPr>
          </a:p>
          <a:p>
            <a:pPr indent="0" lvl="0" marL="0" rtl="0" algn="l">
              <a:spcBef>
                <a:spcPts val="0"/>
              </a:spcBef>
              <a:spcAft>
                <a:spcPts val="0"/>
              </a:spcAft>
              <a:buNone/>
            </a:pPr>
            <a:r>
              <a:rPr lang="ar" sz="900">
                <a:latin typeface="Times New Roman"/>
                <a:ea typeface="Times New Roman"/>
                <a:cs typeface="Times New Roman"/>
                <a:sym typeface="Times New Roman"/>
              </a:rPr>
              <a:t>- </a:t>
            </a:r>
            <a:r>
              <a:rPr lang="ar" sz="900">
                <a:latin typeface="Times New Roman"/>
                <a:ea typeface="Times New Roman"/>
                <a:cs typeface="Times New Roman"/>
                <a:sym typeface="Times New Roman"/>
              </a:rPr>
              <a:t>The retropharyngeal space is actually comprised of two potential spaces, separated by the alar fascia: </a:t>
            </a:r>
            <a:endParaRPr sz="900">
              <a:latin typeface="Times New Roman"/>
              <a:ea typeface="Times New Roman"/>
              <a:cs typeface="Times New Roman"/>
              <a:sym typeface="Times New Roman"/>
            </a:endParaRPr>
          </a:p>
          <a:p>
            <a:pPr indent="0" lvl="0" marL="0" rtl="0" algn="l">
              <a:spcBef>
                <a:spcPts val="0"/>
              </a:spcBef>
              <a:spcAft>
                <a:spcPts val="0"/>
              </a:spcAft>
              <a:buNone/>
            </a:pPr>
            <a:r>
              <a:t/>
            </a:r>
            <a:endParaRPr sz="900">
              <a:latin typeface="Times New Roman"/>
              <a:ea typeface="Times New Roman"/>
              <a:cs typeface="Times New Roman"/>
              <a:sym typeface="Times New Roman"/>
            </a:endParaRPr>
          </a:p>
          <a:p>
            <a:pPr indent="-285750" lvl="0" marL="457200" rtl="0" algn="l">
              <a:spcBef>
                <a:spcPts val="0"/>
              </a:spcBef>
              <a:spcAft>
                <a:spcPts val="0"/>
              </a:spcAft>
              <a:buSzPts val="900"/>
              <a:buFont typeface="Times New Roman"/>
              <a:buChar char="-"/>
            </a:pPr>
            <a:r>
              <a:rPr lang="ar" sz="900">
                <a:latin typeface="Times New Roman"/>
                <a:ea typeface="Times New Roman"/>
                <a:cs typeface="Times New Roman"/>
                <a:sym typeface="Times New Roman"/>
              </a:rPr>
              <a:t>anterior, the ‘true’ retropharyngeal space</a:t>
            </a:r>
            <a:endParaRPr sz="900">
              <a:latin typeface="Times New Roman"/>
              <a:ea typeface="Times New Roman"/>
              <a:cs typeface="Times New Roman"/>
              <a:sym typeface="Times New Roman"/>
            </a:endParaRPr>
          </a:p>
          <a:p>
            <a:pPr indent="-285750" lvl="0" marL="457200" rtl="0" algn="l">
              <a:spcBef>
                <a:spcPts val="0"/>
              </a:spcBef>
              <a:spcAft>
                <a:spcPts val="0"/>
              </a:spcAft>
              <a:buSzPts val="900"/>
              <a:buFont typeface="Times New Roman"/>
              <a:buChar char="-"/>
            </a:pPr>
            <a:r>
              <a:rPr lang="ar" sz="900">
                <a:latin typeface="Times New Roman"/>
                <a:ea typeface="Times New Roman"/>
                <a:cs typeface="Times New Roman"/>
                <a:sym typeface="Times New Roman"/>
              </a:rPr>
              <a:t>posteriorly, the ‘danger space’.</a:t>
            </a:r>
            <a:endParaRPr sz="900">
              <a:latin typeface="Times New Roman"/>
              <a:ea typeface="Times New Roman"/>
              <a:cs typeface="Times New Roman"/>
              <a:sym typeface="Times New Roman"/>
            </a:endParaRPr>
          </a:p>
          <a:p>
            <a:pPr indent="0" lvl="0" marL="0" rtl="0" algn="l">
              <a:spcBef>
                <a:spcPts val="0"/>
              </a:spcBef>
              <a:spcAft>
                <a:spcPts val="0"/>
              </a:spcAft>
              <a:buNone/>
            </a:pPr>
            <a:r>
              <a:t/>
            </a:r>
            <a:endParaRPr sz="800">
              <a:latin typeface="Times New Roman"/>
              <a:ea typeface="Times New Roman"/>
              <a:cs typeface="Times New Roman"/>
              <a:sym typeface="Times New Roman"/>
            </a:endParaRPr>
          </a:p>
          <a:p>
            <a:pPr indent="0" lvl="0" marL="0" rtl="0" algn="l">
              <a:spcBef>
                <a:spcPts val="0"/>
              </a:spcBef>
              <a:spcAft>
                <a:spcPts val="0"/>
              </a:spcAft>
              <a:buNone/>
            </a:pPr>
            <a:r>
              <a:rPr lang="ar" sz="900">
                <a:latin typeface="Times New Roman"/>
                <a:ea typeface="Times New Roman"/>
                <a:cs typeface="Times New Roman"/>
                <a:sym typeface="Times New Roman"/>
              </a:rPr>
              <a:t>- The RPS communicates laterally with the parapharyngeal  spaces. Clinically, the retropharyngeal space is important, because it repersents a potential pathway for metastasis of disease between the head&amp;neck and the thorax, specifically by means of the “danger space”, which can connect the retropharyngeal space with superior mediastinum of the thorax. </a:t>
            </a:r>
            <a:endParaRPr sz="900">
              <a:latin typeface="Times New Roman"/>
              <a:ea typeface="Times New Roman"/>
              <a:cs typeface="Times New Roman"/>
              <a:sym typeface="Times New Roman"/>
            </a:endParaRPr>
          </a:p>
        </p:txBody>
      </p:sp>
      <p:pic>
        <p:nvPicPr>
          <p:cNvPr id="104" name="Google Shape;104;p16"/>
          <p:cNvPicPr preferRelativeResize="0"/>
          <p:nvPr/>
        </p:nvPicPr>
        <p:blipFill rotWithShape="1">
          <a:blip r:embed="rId4">
            <a:alphaModFix/>
          </a:blip>
          <a:srcRect b="50000" l="0" r="1341" t="0"/>
          <a:stretch/>
        </p:blipFill>
        <p:spPr>
          <a:xfrm>
            <a:off x="3510250" y="2173000"/>
            <a:ext cx="1068201" cy="679151"/>
          </a:xfrm>
          <a:prstGeom prst="rect">
            <a:avLst/>
          </a:prstGeom>
          <a:noFill/>
          <a:ln>
            <a:noFill/>
          </a:ln>
        </p:spPr>
      </p:pic>
      <p:sp>
        <p:nvSpPr>
          <p:cNvPr id="105" name="Google Shape;105;p16"/>
          <p:cNvSpPr txBox="1"/>
          <p:nvPr/>
        </p:nvSpPr>
        <p:spPr>
          <a:xfrm>
            <a:off x="34650" y="6526350"/>
            <a:ext cx="4543800" cy="44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ar" sz="800">
                <a:solidFill>
                  <a:srgbClr val="999999"/>
                </a:solidFill>
              </a:rPr>
              <a:t>In parapharyngeal neck swelling, the neck mass is lateral. But if there is a mass in the retropharyngeal space, when the patient opens his mouth you’ll see the mass in front of you.</a:t>
            </a:r>
            <a:endParaRPr sz="800">
              <a:solidFill>
                <a:srgbClr val="999999"/>
              </a:solidFill>
            </a:endParaRPr>
          </a:p>
          <a:p>
            <a:pPr indent="0" lvl="0" marL="0" rtl="0" algn="l">
              <a:spcBef>
                <a:spcPts val="1200"/>
              </a:spcBef>
              <a:spcAft>
                <a:spcPts val="0"/>
              </a:spcAft>
              <a:buNone/>
            </a:pPr>
            <a:r>
              <a:t/>
            </a:r>
            <a:endParaRPr sz="800"/>
          </a:p>
        </p:txBody>
      </p:sp>
      <p:pic>
        <p:nvPicPr>
          <p:cNvPr id="106" name="Google Shape;106;p16"/>
          <p:cNvPicPr preferRelativeResize="0"/>
          <p:nvPr/>
        </p:nvPicPr>
        <p:blipFill>
          <a:blip r:embed="rId5">
            <a:alphaModFix/>
          </a:blip>
          <a:stretch>
            <a:fillRect/>
          </a:stretch>
        </p:blipFill>
        <p:spPr>
          <a:xfrm>
            <a:off x="2319600" y="2173000"/>
            <a:ext cx="1035749" cy="679150"/>
          </a:xfrm>
          <a:prstGeom prst="rect">
            <a:avLst/>
          </a:prstGeom>
          <a:noFill/>
          <a:ln>
            <a:noFill/>
          </a:ln>
        </p:spPr>
      </p:pic>
      <p:pic>
        <p:nvPicPr>
          <p:cNvPr id="107" name="Google Shape;107;p16"/>
          <p:cNvPicPr preferRelativeResize="0"/>
          <p:nvPr/>
        </p:nvPicPr>
        <p:blipFill>
          <a:blip r:embed="rId6">
            <a:alphaModFix/>
          </a:blip>
          <a:stretch>
            <a:fillRect/>
          </a:stretch>
        </p:blipFill>
        <p:spPr>
          <a:xfrm>
            <a:off x="3971100" y="2894375"/>
            <a:ext cx="706625" cy="8375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lang="ar"/>
              <a:t>‹#›</a:t>
            </a:fld>
            <a:endParaRPr/>
          </a:p>
        </p:txBody>
      </p:sp>
      <p:sp>
        <p:nvSpPr>
          <p:cNvPr id="113" name="Google Shape;113;p17"/>
          <p:cNvSpPr txBox="1"/>
          <p:nvPr/>
        </p:nvSpPr>
        <p:spPr>
          <a:xfrm>
            <a:off x="72150" y="3242800"/>
            <a:ext cx="2065800" cy="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0B5394"/>
                </a:solidFill>
                <a:highlight>
                  <a:srgbClr val="C9DAF8"/>
                </a:highlight>
              </a:rPr>
              <a:t>Physiology of Pharynx:</a:t>
            </a:r>
            <a:endParaRPr>
              <a:solidFill>
                <a:srgbClr val="0B5394"/>
              </a:solidFill>
              <a:highlight>
                <a:srgbClr val="C9DAF8"/>
              </a:highlight>
            </a:endParaRPr>
          </a:p>
          <a:p>
            <a:pPr indent="0" lvl="0" marL="0" rtl="0" algn="l">
              <a:spcBef>
                <a:spcPts val="0"/>
              </a:spcBef>
              <a:spcAft>
                <a:spcPts val="0"/>
              </a:spcAft>
              <a:buNone/>
            </a:pPr>
            <a:r>
              <a:t/>
            </a:r>
            <a:endParaRPr/>
          </a:p>
        </p:txBody>
      </p:sp>
      <p:sp>
        <p:nvSpPr>
          <p:cNvPr id="114" name="Google Shape;114;p17"/>
          <p:cNvSpPr txBox="1"/>
          <p:nvPr/>
        </p:nvSpPr>
        <p:spPr>
          <a:xfrm>
            <a:off x="72150" y="3626862"/>
            <a:ext cx="4618200" cy="14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solidFill>
                  <a:schemeClr val="dk1"/>
                </a:solidFill>
                <a:latin typeface="Times New Roman"/>
                <a:ea typeface="Times New Roman"/>
                <a:cs typeface="Times New Roman"/>
                <a:sym typeface="Times New Roman"/>
              </a:rPr>
              <a:t>Functions of the pharynx:</a:t>
            </a:r>
            <a:endParaRPr b="1"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Swallowing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Immune response to infection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Resonance chamber for modulating vocal sounds</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 </a:t>
            </a:r>
            <a:r>
              <a:rPr lang="ar" sz="1000">
                <a:solidFill>
                  <a:srgbClr val="999999"/>
                </a:solidFill>
                <a:latin typeface="Times New Roman"/>
                <a:ea typeface="Times New Roman"/>
                <a:cs typeface="Times New Roman"/>
                <a:sym typeface="Times New Roman"/>
              </a:rPr>
              <a:t>Respiration</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Speech</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Articulation</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rgbClr val="999999"/>
                </a:solidFill>
                <a:latin typeface="Times New Roman"/>
                <a:ea typeface="Times New Roman"/>
                <a:cs typeface="Times New Roman"/>
                <a:sym typeface="Times New Roman"/>
              </a:rPr>
              <a:t>Taste: taste buds</a:t>
            </a:r>
            <a:endParaRPr sz="10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p:txBody>
      </p:sp>
      <p:sp>
        <p:nvSpPr>
          <p:cNvPr id="115" name="Google Shape;115;p17"/>
          <p:cNvSpPr txBox="1"/>
          <p:nvPr/>
        </p:nvSpPr>
        <p:spPr>
          <a:xfrm>
            <a:off x="72150" y="303050"/>
            <a:ext cx="4185300" cy="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Times New Roman"/>
                <a:ea typeface="Times New Roman"/>
                <a:cs typeface="Times New Roman"/>
                <a:sym typeface="Times New Roman"/>
              </a:rPr>
              <a:t>Waldeyer’s Ring: </a:t>
            </a:r>
            <a:r>
              <a:rPr lang="ar" sz="1200">
                <a:solidFill>
                  <a:srgbClr val="6AA84F"/>
                </a:solidFill>
                <a:latin typeface="Times New Roman"/>
                <a:ea typeface="Times New Roman"/>
                <a:cs typeface="Times New Roman"/>
                <a:sym typeface="Times New Roman"/>
              </a:rPr>
              <a:t>(</a:t>
            </a:r>
            <a:r>
              <a:rPr lang="ar" sz="1100">
                <a:solidFill>
                  <a:srgbClr val="6AA84F"/>
                </a:solidFill>
                <a:latin typeface="Times New Roman"/>
                <a:ea typeface="Times New Roman"/>
                <a:cs typeface="Times New Roman"/>
                <a:sym typeface="Times New Roman"/>
              </a:rPr>
              <a:t>This ring is important for fighting infections)</a:t>
            </a:r>
            <a:endParaRPr sz="11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sp>
        <p:nvSpPr>
          <p:cNvPr id="116" name="Google Shape;116;p17"/>
          <p:cNvSpPr txBox="1"/>
          <p:nvPr/>
        </p:nvSpPr>
        <p:spPr>
          <a:xfrm>
            <a:off x="72150" y="672900"/>
            <a:ext cx="4618200" cy="20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100"/>
              <a:t>-</a:t>
            </a:r>
            <a:r>
              <a:rPr lang="ar" sz="1100">
                <a:latin typeface="Times New Roman"/>
                <a:ea typeface="Times New Roman"/>
                <a:cs typeface="Times New Roman"/>
                <a:sym typeface="Times New Roman"/>
              </a:rPr>
              <a:t> </a:t>
            </a:r>
            <a:r>
              <a:rPr lang="ar" sz="1100">
                <a:latin typeface="Times New Roman"/>
                <a:ea typeface="Times New Roman"/>
                <a:cs typeface="Times New Roman"/>
                <a:sym typeface="Times New Roman"/>
              </a:rPr>
              <a:t>It is formed by lymphatic tissue in pharynx and larynx:</a:t>
            </a:r>
            <a:endParaRPr sz="1100">
              <a:latin typeface="Times New Roman"/>
              <a:ea typeface="Times New Roman"/>
              <a:cs typeface="Times New Roman"/>
              <a:sym typeface="Times New Roman"/>
            </a:endParaRPr>
          </a:p>
          <a:p>
            <a:pPr indent="0" lvl="0" marL="457200" rtl="0" algn="l">
              <a:spcBef>
                <a:spcPts val="0"/>
              </a:spcBef>
              <a:spcAft>
                <a:spcPts val="0"/>
              </a:spcAft>
              <a:buNone/>
            </a:pPr>
            <a:r>
              <a:t/>
            </a:r>
            <a:endParaRPr sz="1100">
              <a:latin typeface="Times New Roman"/>
              <a:ea typeface="Times New Roman"/>
              <a:cs typeface="Times New Roman"/>
              <a:sym typeface="Times New Roman"/>
            </a:endParaRPr>
          </a:p>
          <a:p>
            <a:pPr indent="-298450" lvl="0" marL="457200" rtl="0" algn="l">
              <a:spcBef>
                <a:spcPts val="0"/>
              </a:spcBef>
              <a:spcAft>
                <a:spcPts val="0"/>
              </a:spcAft>
              <a:buSzPts val="1100"/>
              <a:buFont typeface="Times New Roman"/>
              <a:buChar char="-"/>
            </a:pPr>
            <a:r>
              <a:rPr lang="ar" sz="1100">
                <a:latin typeface="Times New Roman"/>
                <a:ea typeface="Times New Roman"/>
                <a:cs typeface="Times New Roman"/>
                <a:sym typeface="Times New Roman"/>
              </a:rPr>
              <a:t>Adenoid - in nasopharyngeal vault</a:t>
            </a:r>
            <a:endParaRPr sz="1100">
              <a:latin typeface="Times New Roman"/>
              <a:ea typeface="Times New Roman"/>
              <a:cs typeface="Times New Roman"/>
              <a:sym typeface="Times New Roman"/>
            </a:endParaRPr>
          </a:p>
          <a:p>
            <a:pPr indent="0" lvl="0" marL="457200" rtl="0" algn="l">
              <a:spcBef>
                <a:spcPts val="0"/>
              </a:spcBef>
              <a:spcAft>
                <a:spcPts val="0"/>
              </a:spcAft>
              <a:buNone/>
            </a:pPr>
            <a:r>
              <a:t/>
            </a:r>
            <a:endParaRPr sz="1100">
              <a:latin typeface="Times New Roman"/>
              <a:ea typeface="Times New Roman"/>
              <a:cs typeface="Times New Roman"/>
              <a:sym typeface="Times New Roman"/>
            </a:endParaRPr>
          </a:p>
          <a:p>
            <a:pPr indent="-298450" lvl="0" marL="457200" rtl="0" algn="l">
              <a:spcBef>
                <a:spcPts val="0"/>
              </a:spcBef>
              <a:spcAft>
                <a:spcPts val="0"/>
              </a:spcAft>
              <a:buSzPts val="1100"/>
              <a:buFont typeface="Times New Roman"/>
              <a:buChar char="-"/>
            </a:pPr>
            <a:r>
              <a:rPr lang="ar" sz="1100">
                <a:latin typeface="Times New Roman"/>
                <a:ea typeface="Times New Roman"/>
                <a:cs typeface="Times New Roman"/>
                <a:sym typeface="Times New Roman"/>
              </a:rPr>
              <a:t>Tubal Tonsils (Gerlachi) - in fossa rosenmulleri </a:t>
            </a:r>
            <a:r>
              <a:rPr lang="ar" sz="1100">
                <a:solidFill>
                  <a:srgbClr val="6AA84F"/>
                </a:solidFill>
                <a:latin typeface="Times New Roman"/>
                <a:ea typeface="Times New Roman"/>
                <a:cs typeface="Times New Roman"/>
                <a:sym typeface="Times New Roman"/>
              </a:rPr>
              <a:t>(the opening of eustachian tube)</a:t>
            </a:r>
            <a:endParaRPr sz="1100">
              <a:solidFill>
                <a:srgbClr val="6AA84F"/>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100">
              <a:latin typeface="Times New Roman"/>
              <a:ea typeface="Times New Roman"/>
              <a:cs typeface="Times New Roman"/>
              <a:sym typeface="Times New Roman"/>
            </a:endParaRPr>
          </a:p>
          <a:p>
            <a:pPr indent="-298450" lvl="0" marL="457200" rtl="0" algn="l">
              <a:spcBef>
                <a:spcPts val="0"/>
              </a:spcBef>
              <a:spcAft>
                <a:spcPts val="0"/>
              </a:spcAft>
              <a:buSzPts val="1100"/>
              <a:buFont typeface="Times New Roman"/>
              <a:buChar char="-"/>
            </a:pPr>
            <a:r>
              <a:rPr lang="ar" sz="1100">
                <a:latin typeface="Times New Roman"/>
                <a:ea typeface="Times New Roman"/>
                <a:cs typeface="Times New Roman"/>
                <a:sym typeface="Times New Roman"/>
              </a:rPr>
              <a:t>Palatine Tonsils - between palatal arches, they are divided from pharyngeal muscles by fibrous capsule. </a:t>
            </a:r>
            <a:endParaRPr sz="1100">
              <a:latin typeface="Times New Roman"/>
              <a:ea typeface="Times New Roman"/>
              <a:cs typeface="Times New Roman"/>
              <a:sym typeface="Times New Roman"/>
            </a:endParaRPr>
          </a:p>
          <a:p>
            <a:pPr indent="0" lvl="0" marL="457200" rtl="0" algn="l">
              <a:spcBef>
                <a:spcPts val="0"/>
              </a:spcBef>
              <a:spcAft>
                <a:spcPts val="0"/>
              </a:spcAft>
              <a:buNone/>
            </a:pPr>
            <a:r>
              <a:t/>
            </a:r>
            <a:endParaRPr sz="1100">
              <a:latin typeface="Times New Roman"/>
              <a:ea typeface="Times New Roman"/>
              <a:cs typeface="Times New Roman"/>
              <a:sym typeface="Times New Roman"/>
            </a:endParaRPr>
          </a:p>
          <a:p>
            <a:pPr indent="-298450" lvl="0" marL="457200" rtl="0" algn="l">
              <a:spcBef>
                <a:spcPts val="0"/>
              </a:spcBef>
              <a:spcAft>
                <a:spcPts val="0"/>
              </a:spcAft>
              <a:buSzPts val="1100"/>
              <a:buFont typeface="Times New Roman"/>
              <a:buChar char="-"/>
            </a:pPr>
            <a:r>
              <a:rPr lang="ar" sz="1100">
                <a:latin typeface="Times New Roman"/>
                <a:ea typeface="Times New Roman"/>
                <a:cs typeface="Times New Roman"/>
                <a:sym typeface="Times New Roman"/>
              </a:rPr>
              <a:t>Lingual tonsils - on the base of the tongue</a:t>
            </a:r>
            <a:endParaRPr sz="1100">
              <a:latin typeface="Times New Roman"/>
              <a:ea typeface="Times New Roman"/>
              <a:cs typeface="Times New Roman"/>
              <a:sym typeface="Times New Roman"/>
            </a:endParaRPr>
          </a:p>
          <a:p>
            <a:pPr indent="0" lvl="0" marL="457200" rtl="0" algn="l">
              <a:spcBef>
                <a:spcPts val="0"/>
              </a:spcBef>
              <a:spcAft>
                <a:spcPts val="0"/>
              </a:spcAft>
              <a:buNone/>
            </a:pPr>
            <a:r>
              <a:t/>
            </a:r>
            <a:endParaRPr sz="1100">
              <a:latin typeface="Times New Roman"/>
              <a:ea typeface="Times New Roman"/>
              <a:cs typeface="Times New Roman"/>
              <a:sym typeface="Times New Roman"/>
            </a:endParaRPr>
          </a:p>
          <a:p>
            <a:pPr indent="-298450" lvl="0" marL="457200" rtl="0" algn="l">
              <a:spcBef>
                <a:spcPts val="0"/>
              </a:spcBef>
              <a:spcAft>
                <a:spcPts val="0"/>
              </a:spcAft>
              <a:buSzPts val="1100"/>
              <a:buFont typeface="Times New Roman"/>
              <a:buChar char="-"/>
            </a:pPr>
            <a:r>
              <a:rPr lang="ar" sz="1100">
                <a:latin typeface="Times New Roman"/>
                <a:ea typeface="Times New Roman"/>
                <a:cs typeface="Times New Roman"/>
                <a:sym typeface="Times New Roman"/>
              </a:rPr>
              <a:t>Lymphatic tissue in the pharyngeal wall - on the dorsal and lateral walls</a:t>
            </a:r>
            <a:endParaRPr sz="1100">
              <a:solidFill>
                <a:srgbClr val="6AA84F"/>
              </a:solidFill>
              <a:latin typeface="Times New Roman"/>
              <a:ea typeface="Times New Roman"/>
              <a:cs typeface="Times New Roman"/>
              <a:sym typeface="Times New Roman"/>
            </a:endParaRPr>
          </a:p>
        </p:txBody>
      </p:sp>
      <p:pic>
        <p:nvPicPr>
          <p:cNvPr id="117" name="Google Shape;117;p17"/>
          <p:cNvPicPr preferRelativeResize="0"/>
          <p:nvPr/>
        </p:nvPicPr>
        <p:blipFill>
          <a:blip r:embed="rId3">
            <a:alphaModFix/>
          </a:blip>
          <a:stretch>
            <a:fillRect/>
          </a:stretch>
        </p:blipFill>
        <p:spPr>
          <a:xfrm>
            <a:off x="2917408" y="3296050"/>
            <a:ext cx="1772945" cy="1120100"/>
          </a:xfrm>
          <a:prstGeom prst="rect">
            <a:avLst/>
          </a:prstGeom>
          <a:noFill/>
          <a:ln>
            <a:noFill/>
          </a:ln>
        </p:spPr>
      </p:pic>
      <p:sp>
        <p:nvSpPr>
          <p:cNvPr id="118" name="Google Shape;118;p17"/>
          <p:cNvSpPr txBox="1"/>
          <p:nvPr/>
        </p:nvSpPr>
        <p:spPr>
          <a:xfrm>
            <a:off x="121775" y="4967850"/>
            <a:ext cx="3126300" cy="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0B5394"/>
                </a:solidFill>
                <a:highlight>
                  <a:srgbClr val="C9DAF8"/>
                </a:highlight>
              </a:rPr>
              <a:t>Acute and chronic pharyngitis</a:t>
            </a:r>
            <a:endParaRPr>
              <a:solidFill>
                <a:srgbClr val="0B5394"/>
              </a:solidFill>
              <a:highlight>
                <a:srgbClr val="C9DAF8"/>
              </a:highlight>
            </a:endParaRPr>
          </a:p>
          <a:p>
            <a:pPr indent="0" lvl="0" marL="0" rtl="0" algn="l">
              <a:spcBef>
                <a:spcPts val="0"/>
              </a:spcBef>
              <a:spcAft>
                <a:spcPts val="0"/>
              </a:spcAft>
              <a:buNone/>
            </a:pPr>
            <a:r>
              <a:t/>
            </a:r>
            <a:endParaRPr/>
          </a:p>
        </p:txBody>
      </p:sp>
      <p:sp>
        <p:nvSpPr>
          <p:cNvPr id="119" name="Google Shape;119;p17"/>
          <p:cNvSpPr txBox="1"/>
          <p:nvPr/>
        </p:nvSpPr>
        <p:spPr>
          <a:xfrm>
            <a:off x="121775" y="5312375"/>
            <a:ext cx="2334900" cy="14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solidFill>
                  <a:schemeClr val="dk1"/>
                </a:solidFill>
                <a:latin typeface="Times New Roman"/>
                <a:ea typeface="Times New Roman"/>
                <a:cs typeface="Times New Roman"/>
                <a:sym typeface="Times New Roman"/>
              </a:rPr>
              <a:t>Acute</a:t>
            </a:r>
            <a:r>
              <a:rPr lang="ar" sz="1000">
                <a:solidFill>
                  <a:schemeClr val="dk1"/>
                </a:solidFill>
                <a:latin typeface="Times New Roman"/>
                <a:ea typeface="Times New Roman"/>
                <a:cs typeface="Times New Roman"/>
                <a:sym typeface="Times New Roman"/>
              </a:rPr>
              <a:t> </a:t>
            </a:r>
            <a:r>
              <a:rPr b="1" lang="ar" sz="1000">
                <a:solidFill>
                  <a:schemeClr val="dk1"/>
                </a:solidFill>
                <a:latin typeface="Times New Roman"/>
                <a:ea typeface="Times New Roman"/>
                <a:cs typeface="Times New Roman"/>
                <a:sym typeface="Times New Roman"/>
              </a:rPr>
              <a:t>:</a:t>
            </a:r>
            <a:r>
              <a:rPr lang="ar" sz="1000">
                <a:solidFill>
                  <a:schemeClr val="dk1"/>
                </a:solidFill>
                <a:latin typeface="Times New Roman"/>
                <a:ea typeface="Times New Roman"/>
                <a:cs typeface="Times New Roman"/>
                <a:sym typeface="Times New Roman"/>
              </a:rPr>
              <a:t> </a:t>
            </a:r>
            <a:r>
              <a:rPr lang="ar" sz="1000">
                <a:solidFill>
                  <a:schemeClr val="dk1"/>
                </a:solidFill>
                <a:latin typeface="Times New Roman"/>
                <a:ea typeface="Times New Roman"/>
                <a:cs typeface="Times New Roman"/>
                <a:sym typeface="Times New Roman"/>
              </a:rPr>
              <a:t>Infectious</a:t>
            </a:r>
            <a:r>
              <a:rPr lang="ar" sz="1000">
                <a:solidFill>
                  <a:schemeClr val="dk1"/>
                </a:solidFill>
                <a:latin typeface="Times New Roman"/>
                <a:ea typeface="Times New Roman"/>
                <a:cs typeface="Times New Roman"/>
                <a:sym typeface="Times New Roman"/>
              </a:rPr>
              <a:t> cases</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1-Viruses 40%-60%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Rhinovirus - </a:t>
            </a:r>
            <a:r>
              <a:rPr lang="ar" sz="1000">
                <a:solidFill>
                  <a:schemeClr val="dk1"/>
                </a:solidFill>
                <a:latin typeface="Times New Roman"/>
                <a:ea typeface="Times New Roman"/>
                <a:cs typeface="Times New Roman"/>
                <a:sym typeface="Times New Roman"/>
              </a:rPr>
              <a:t>commonest</a:t>
            </a:r>
            <a:r>
              <a:rPr lang="ar" sz="1000">
                <a:solidFill>
                  <a:schemeClr val="dk1"/>
                </a:solidFill>
                <a:latin typeface="Times New Roman"/>
                <a:ea typeface="Times New Roman"/>
                <a:cs typeface="Times New Roman"/>
                <a:sym typeface="Times New Roman"/>
              </a:rPr>
              <a:t> - spring &amp; fall</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Coronavirus - winter</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Adenovirus - early summer - sever</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Herpes simplex virus (HSV) 1 and 2</a:t>
            </a:r>
            <a:endParaRPr sz="1000">
              <a:latin typeface="Times New Roman"/>
              <a:ea typeface="Times New Roman"/>
              <a:cs typeface="Times New Roman"/>
              <a:sym typeface="Times New Roman"/>
            </a:endParaRPr>
          </a:p>
          <a:p>
            <a:pPr indent="0" lvl="0" marL="0" rtl="0" algn="l">
              <a:spcBef>
                <a:spcPts val="0"/>
              </a:spcBef>
              <a:spcAft>
                <a:spcPts val="0"/>
              </a:spcAft>
              <a:buNone/>
            </a:pPr>
            <a:r>
              <a:rPr lang="ar" sz="1000">
                <a:latin typeface="Times New Roman"/>
                <a:ea typeface="Times New Roman"/>
                <a:cs typeface="Times New Roman"/>
                <a:sym typeface="Times New Roman"/>
              </a:rPr>
              <a:t>Influenza A and B</a:t>
            </a:r>
            <a:endParaRPr sz="1000">
              <a:latin typeface="Times New Roman"/>
              <a:ea typeface="Times New Roman"/>
              <a:cs typeface="Times New Roman"/>
              <a:sym typeface="Times New Roman"/>
            </a:endParaRPr>
          </a:p>
        </p:txBody>
      </p:sp>
      <p:sp>
        <p:nvSpPr>
          <p:cNvPr id="120" name="Google Shape;120;p17"/>
          <p:cNvSpPr txBox="1"/>
          <p:nvPr/>
        </p:nvSpPr>
        <p:spPr>
          <a:xfrm>
            <a:off x="2456675" y="5631000"/>
            <a:ext cx="2334900" cy="121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Parainfluenza virus</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Epstein-Barr virus (EBV)</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Cytomegalovirus (CMV)</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Human herpesvirus (HHV) 6</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HIV</a:t>
            </a:r>
            <a:endParaRPr sz="1000">
              <a:solidFill>
                <a:schemeClr val="dk1"/>
              </a:solidFill>
              <a:latin typeface="Times New Roman"/>
              <a:ea typeface="Times New Roman"/>
              <a:cs typeface="Times New Roman"/>
              <a:sym typeface="Times New Roman"/>
            </a:endParaRPr>
          </a:p>
        </p:txBody>
      </p:sp>
      <p:pic>
        <p:nvPicPr>
          <p:cNvPr id="121" name="Google Shape;121;p17"/>
          <p:cNvPicPr preferRelativeResize="0"/>
          <p:nvPr/>
        </p:nvPicPr>
        <p:blipFill>
          <a:blip r:embed="rId4">
            <a:alphaModFix/>
          </a:blip>
          <a:stretch>
            <a:fillRect/>
          </a:stretch>
        </p:blipFill>
        <p:spPr>
          <a:xfrm>
            <a:off x="3146953" y="4628103"/>
            <a:ext cx="1265800" cy="1002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lang="ar"/>
              <a:t>‹#›</a:t>
            </a:fld>
            <a:endParaRPr/>
          </a:p>
        </p:txBody>
      </p:sp>
      <p:sp>
        <p:nvSpPr>
          <p:cNvPr id="127" name="Google Shape;127;p18"/>
          <p:cNvSpPr txBox="1"/>
          <p:nvPr/>
        </p:nvSpPr>
        <p:spPr>
          <a:xfrm>
            <a:off x="476247" y="48432"/>
            <a:ext cx="3810000" cy="44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100">
                <a:solidFill>
                  <a:srgbClr val="CC0000"/>
                </a:solidFill>
                <a:highlight>
                  <a:srgbClr val="C9DAF8"/>
                </a:highlight>
              </a:rPr>
              <a:t>INFECTIOUS MONONUCLEOSIS</a:t>
            </a:r>
            <a:endParaRPr sz="1100">
              <a:solidFill>
                <a:srgbClr val="CC0000"/>
              </a:solidFill>
              <a:highlight>
                <a:srgbClr val="C9DAF8"/>
              </a:highlight>
            </a:endParaRPr>
          </a:p>
        </p:txBody>
      </p:sp>
      <p:sp>
        <p:nvSpPr>
          <p:cNvPr id="128" name="Google Shape;128;p18"/>
          <p:cNvSpPr txBox="1"/>
          <p:nvPr/>
        </p:nvSpPr>
        <p:spPr>
          <a:xfrm>
            <a:off x="192623" y="369850"/>
            <a:ext cx="45699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t>Pathogen: </a:t>
            </a:r>
            <a:r>
              <a:rPr lang="ar" sz="900">
                <a:solidFill>
                  <a:srgbClr val="CC0000"/>
                </a:solidFill>
              </a:rPr>
              <a:t>Epstein bar virus.</a:t>
            </a:r>
            <a:r>
              <a:rPr lang="ar" sz="900"/>
              <a:t> Adolescents are especially susceptible (kissing disease). Transmission through oral contact</a:t>
            </a:r>
            <a:endParaRPr sz="900"/>
          </a:p>
          <a:p>
            <a:pPr indent="0" lvl="0" marL="0" rtl="0" algn="l">
              <a:spcBef>
                <a:spcPts val="0"/>
              </a:spcBef>
              <a:spcAft>
                <a:spcPts val="0"/>
              </a:spcAft>
              <a:buNone/>
            </a:pPr>
            <a:r>
              <a:t/>
            </a:r>
            <a:endParaRPr sz="900"/>
          </a:p>
        </p:txBody>
      </p:sp>
      <p:sp>
        <p:nvSpPr>
          <p:cNvPr id="129" name="Google Shape;129;p18"/>
          <p:cNvSpPr txBox="1"/>
          <p:nvPr/>
        </p:nvSpPr>
        <p:spPr>
          <a:xfrm>
            <a:off x="31950" y="725724"/>
            <a:ext cx="4698600" cy="24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900" u="sng"/>
              <a:t>Signs and Symptoms :</a:t>
            </a:r>
            <a:endParaRPr b="1" sz="900" u="sng"/>
          </a:p>
          <a:p>
            <a:pPr indent="0" lvl="0" marL="0" rtl="0" algn="l">
              <a:spcBef>
                <a:spcPts val="0"/>
              </a:spcBef>
              <a:spcAft>
                <a:spcPts val="0"/>
              </a:spcAft>
              <a:buNone/>
            </a:pPr>
            <a:r>
              <a:rPr lang="ar" sz="900">
                <a:solidFill>
                  <a:srgbClr val="BF9000"/>
                </a:solidFill>
              </a:rPr>
              <a:t>High Fever</a:t>
            </a:r>
            <a:endParaRPr sz="900">
              <a:solidFill>
                <a:srgbClr val="BF9000"/>
              </a:solidFill>
            </a:endParaRPr>
          </a:p>
          <a:p>
            <a:pPr indent="0" lvl="0" marL="0" rtl="0" algn="l">
              <a:spcBef>
                <a:spcPts val="0"/>
              </a:spcBef>
              <a:spcAft>
                <a:spcPts val="0"/>
              </a:spcAft>
              <a:buNone/>
            </a:pPr>
            <a:r>
              <a:rPr lang="ar" sz="900">
                <a:solidFill>
                  <a:srgbClr val="BF9000"/>
                </a:solidFill>
              </a:rPr>
              <a:t>Generalized Lymphadenopathy</a:t>
            </a:r>
            <a:r>
              <a:rPr lang="ar" sz="900"/>
              <a:t>. </a:t>
            </a:r>
            <a:r>
              <a:rPr lang="ar" sz="900">
                <a:solidFill>
                  <a:srgbClr val="6AA84F"/>
                </a:solidFill>
              </a:rPr>
              <a:t>(Tender)</a:t>
            </a:r>
            <a:endParaRPr sz="900">
              <a:solidFill>
                <a:srgbClr val="6AA84F"/>
              </a:solidFill>
            </a:endParaRPr>
          </a:p>
          <a:p>
            <a:pPr indent="0" lvl="0" marL="0" rtl="0" algn="l">
              <a:spcBef>
                <a:spcPts val="0"/>
              </a:spcBef>
              <a:spcAft>
                <a:spcPts val="0"/>
              </a:spcAft>
              <a:buNone/>
            </a:pPr>
            <a:r>
              <a:rPr lang="ar" sz="900"/>
              <a:t> Malaise, fatigue</a:t>
            </a:r>
            <a:endParaRPr sz="900"/>
          </a:p>
          <a:p>
            <a:pPr indent="0" lvl="0" marL="0" rtl="0" algn="l">
              <a:spcBef>
                <a:spcPts val="0"/>
              </a:spcBef>
              <a:spcAft>
                <a:spcPts val="0"/>
              </a:spcAft>
              <a:buNone/>
            </a:pPr>
            <a:r>
              <a:rPr lang="ar" sz="900"/>
              <a:t> Exudative tonsillitis. </a:t>
            </a:r>
            <a:endParaRPr sz="900"/>
          </a:p>
          <a:p>
            <a:pPr indent="0" lvl="0" marL="0" rtl="0" algn="l">
              <a:spcBef>
                <a:spcPts val="0"/>
              </a:spcBef>
              <a:spcAft>
                <a:spcPts val="0"/>
              </a:spcAft>
              <a:buNone/>
            </a:pPr>
            <a:r>
              <a:rPr lang="ar" sz="900"/>
              <a:t>Hepatosplenomegaly.</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b="1" lang="ar" sz="900" u="sng">
                <a:solidFill>
                  <a:srgbClr val="CC0000"/>
                </a:solidFill>
              </a:rPr>
              <a:t>O/E</a:t>
            </a:r>
            <a:r>
              <a:rPr lang="ar" sz="900"/>
              <a:t> : </a:t>
            </a:r>
            <a:r>
              <a:rPr lang="ar" sz="900">
                <a:solidFill>
                  <a:srgbClr val="990000"/>
                </a:solidFill>
              </a:rPr>
              <a:t>Huge tonsils with a Membrane (membranous tonsillitis), petechiae and ulcer on soft palate</a:t>
            </a:r>
            <a:endParaRPr sz="900">
              <a:solidFill>
                <a:srgbClr val="990000"/>
              </a:solidFill>
            </a:endParaRPr>
          </a:p>
          <a:p>
            <a:pPr indent="0" lvl="0" marL="0" rtl="0" algn="l">
              <a:spcBef>
                <a:spcPts val="0"/>
              </a:spcBef>
              <a:spcAft>
                <a:spcPts val="0"/>
              </a:spcAft>
              <a:buNone/>
            </a:pPr>
            <a:r>
              <a:t/>
            </a:r>
            <a:endParaRPr sz="900"/>
          </a:p>
        </p:txBody>
      </p:sp>
      <p:sp>
        <p:nvSpPr>
          <p:cNvPr id="130" name="Google Shape;130;p18"/>
          <p:cNvSpPr txBox="1"/>
          <p:nvPr/>
        </p:nvSpPr>
        <p:spPr>
          <a:xfrm>
            <a:off x="2" y="1982018"/>
            <a:ext cx="4476600" cy="79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u="sng"/>
              <a:t>Diagnosis:</a:t>
            </a:r>
            <a:endParaRPr sz="900"/>
          </a:p>
          <a:p>
            <a:pPr indent="0" lvl="0" marL="0" rtl="0" algn="l">
              <a:spcBef>
                <a:spcPts val="0"/>
              </a:spcBef>
              <a:spcAft>
                <a:spcPts val="0"/>
              </a:spcAft>
              <a:buNone/>
            </a:pPr>
            <a:r>
              <a:rPr lang="ar" sz="900"/>
              <a:t>Paul bunnel test (</a:t>
            </a:r>
            <a:r>
              <a:rPr lang="ar" sz="900">
                <a:solidFill>
                  <a:schemeClr val="dk1"/>
                </a:solidFill>
              </a:rPr>
              <a:t>Monospot test.) </a:t>
            </a:r>
            <a:r>
              <a:rPr lang="ar" sz="900">
                <a:solidFill>
                  <a:srgbClr val="999999"/>
                </a:solidFill>
              </a:rPr>
              <a:t>(heterophile antibodies in serum) 80% mononuclear and 10%</a:t>
            </a:r>
            <a:endParaRPr sz="900">
              <a:solidFill>
                <a:srgbClr val="999999"/>
              </a:solidFill>
            </a:endParaRPr>
          </a:p>
          <a:p>
            <a:pPr indent="0" lvl="0" marL="0" rtl="0" algn="l">
              <a:spcBef>
                <a:spcPts val="0"/>
              </a:spcBef>
              <a:spcAft>
                <a:spcPts val="0"/>
              </a:spcAft>
              <a:buNone/>
            </a:pPr>
            <a:r>
              <a:rPr lang="ar" sz="900">
                <a:solidFill>
                  <a:srgbClr val="999999"/>
                </a:solidFill>
              </a:rPr>
              <a:t>atypical lymphocytes on smear.</a:t>
            </a:r>
            <a:endParaRPr sz="900">
              <a:solidFill>
                <a:srgbClr val="999999"/>
              </a:solidFill>
            </a:endParaRPr>
          </a:p>
          <a:p>
            <a:pPr indent="0" lvl="0" marL="0" rtl="0" algn="l">
              <a:spcBef>
                <a:spcPts val="0"/>
              </a:spcBef>
              <a:spcAft>
                <a:spcPts val="0"/>
              </a:spcAft>
              <a:buNone/>
            </a:pPr>
            <a:r>
              <a:rPr lang="ar" sz="900">
                <a:solidFill>
                  <a:srgbClr val="6AA84F"/>
                </a:solidFill>
              </a:rPr>
              <a:t>(Usually diagnosed clinically)</a:t>
            </a:r>
            <a:endParaRPr sz="900">
              <a:solidFill>
                <a:srgbClr val="6AA84F"/>
              </a:solidFill>
            </a:endParaRPr>
          </a:p>
          <a:p>
            <a:pPr indent="0" lvl="0" marL="0" rtl="0" algn="l">
              <a:spcBef>
                <a:spcPts val="0"/>
              </a:spcBef>
              <a:spcAft>
                <a:spcPts val="0"/>
              </a:spcAft>
              <a:buNone/>
            </a:pPr>
            <a:r>
              <a:t/>
            </a:r>
            <a:endParaRPr sz="900"/>
          </a:p>
        </p:txBody>
      </p:sp>
      <p:sp>
        <p:nvSpPr>
          <p:cNvPr id="131" name="Google Shape;131;p18"/>
          <p:cNvSpPr txBox="1"/>
          <p:nvPr/>
        </p:nvSpPr>
        <p:spPr>
          <a:xfrm>
            <a:off x="-46650" y="2793812"/>
            <a:ext cx="4569900" cy="13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900" u="sng">
                <a:solidFill>
                  <a:srgbClr val="999999"/>
                </a:solidFill>
              </a:rPr>
              <a:t>Complication:</a:t>
            </a:r>
            <a:endParaRPr b="1" sz="900" u="sng">
              <a:solidFill>
                <a:srgbClr val="999999"/>
              </a:solidFill>
            </a:endParaRPr>
          </a:p>
          <a:p>
            <a:pPr indent="0" lvl="0" marL="0" rtl="0" algn="l">
              <a:spcBef>
                <a:spcPts val="0"/>
              </a:spcBef>
              <a:spcAft>
                <a:spcPts val="0"/>
              </a:spcAft>
              <a:buNone/>
            </a:pPr>
            <a:r>
              <a:rPr lang="ar" sz="900">
                <a:solidFill>
                  <a:srgbClr val="999999"/>
                </a:solidFill>
              </a:rPr>
              <a:t>Involvement of cranial nerves. </a:t>
            </a:r>
            <a:endParaRPr sz="900">
              <a:solidFill>
                <a:srgbClr val="999999"/>
              </a:solidFill>
            </a:endParaRPr>
          </a:p>
          <a:p>
            <a:pPr indent="0" lvl="0" marL="0" rtl="0" algn="l">
              <a:spcBef>
                <a:spcPts val="0"/>
              </a:spcBef>
              <a:spcAft>
                <a:spcPts val="0"/>
              </a:spcAft>
              <a:buNone/>
            </a:pPr>
            <a:r>
              <a:rPr lang="ar" sz="900">
                <a:solidFill>
                  <a:srgbClr val="999999"/>
                </a:solidFill>
              </a:rPr>
              <a:t>Meningitis.</a:t>
            </a:r>
            <a:endParaRPr sz="900">
              <a:solidFill>
                <a:srgbClr val="999999"/>
              </a:solidFill>
            </a:endParaRPr>
          </a:p>
          <a:p>
            <a:pPr indent="0" lvl="0" marL="0" rtl="0" algn="l">
              <a:spcBef>
                <a:spcPts val="0"/>
              </a:spcBef>
              <a:spcAft>
                <a:spcPts val="0"/>
              </a:spcAft>
              <a:buNone/>
            </a:pPr>
            <a:r>
              <a:rPr lang="ar" sz="900">
                <a:solidFill>
                  <a:srgbClr val="999999"/>
                </a:solidFill>
              </a:rPr>
              <a:t>Autoimmune hemolytic anemia.</a:t>
            </a:r>
            <a:endParaRPr sz="900">
              <a:solidFill>
                <a:srgbClr val="999999"/>
              </a:solidFill>
            </a:endParaRPr>
          </a:p>
          <a:p>
            <a:pPr indent="0" lvl="0" marL="0" rtl="0" algn="l">
              <a:spcBef>
                <a:spcPts val="0"/>
              </a:spcBef>
              <a:spcAft>
                <a:spcPts val="0"/>
              </a:spcAft>
              <a:buNone/>
            </a:pPr>
            <a:r>
              <a:rPr lang="ar" sz="900">
                <a:solidFill>
                  <a:srgbClr val="999999"/>
                </a:solidFill>
              </a:rPr>
              <a:t>Splenic rupture (activity restriction may be necessary to prevent splenic rupture in patients with splenic enlargement).</a:t>
            </a:r>
            <a:endParaRPr sz="900">
              <a:solidFill>
                <a:srgbClr val="999999"/>
              </a:solidFill>
            </a:endParaRPr>
          </a:p>
          <a:p>
            <a:pPr indent="0" lvl="0" marL="0" rtl="0" algn="l">
              <a:spcBef>
                <a:spcPts val="0"/>
              </a:spcBef>
              <a:spcAft>
                <a:spcPts val="0"/>
              </a:spcAft>
              <a:buNone/>
            </a:pPr>
            <a:r>
              <a:t/>
            </a:r>
            <a:endParaRPr/>
          </a:p>
        </p:txBody>
      </p:sp>
      <p:sp>
        <p:nvSpPr>
          <p:cNvPr id="132" name="Google Shape;132;p18"/>
          <p:cNvSpPr txBox="1"/>
          <p:nvPr/>
        </p:nvSpPr>
        <p:spPr>
          <a:xfrm>
            <a:off x="-46651" y="3631216"/>
            <a:ext cx="4399500" cy="9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u="sng"/>
              <a:t>Treatment:</a:t>
            </a:r>
            <a:endParaRPr b="1" sz="1200" u="sng"/>
          </a:p>
          <a:p>
            <a:pPr indent="0" lvl="0" marL="0" rtl="0" algn="l">
              <a:spcBef>
                <a:spcPts val="0"/>
              </a:spcBef>
              <a:spcAft>
                <a:spcPts val="0"/>
              </a:spcAft>
              <a:buNone/>
            </a:pPr>
            <a:r>
              <a:rPr lang="ar" sz="900"/>
              <a:t>Hydration, analgesia and oral hygiene. Avoid ampicillin </a:t>
            </a:r>
            <a:r>
              <a:rPr lang="ar" sz="900">
                <a:solidFill>
                  <a:srgbClr val="999999"/>
                </a:solidFill>
              </a:rPr>
              <a:t>causes maculopapular</a:t>
            </a:r>
            <a:endParaRPr sz="900">
              <a:solidFill>
                <a:srgbClr val="999999"/>
              </a:solidFill>
            </a:endParaRPr>
          </a:p>
          <a:p>
            <a:pPr indent="0" lvl="0" marL="0" rtl="0" algn="l">
              <a:spcBef>
                <a:spcPts val="0"/>
              </a:spcBef>
              <a:spcAft>
                <a:spcPts val="0"/>
              </a:spcAft>
              <a:buNone/>
            </a:pPr>
            <a:r>
              <a:rPr lang="ar" sz="900">
                <a:solidFill>
                  <a:srgbClr val="999999"/>
                </a:solidFill>
              </a:rPr>
              <a:t>rash. </a:t>
            </a:r>
            <a:r>
              <a:rPr lang="ar" sz="900">
                <a:solidFill>
                  <a:srgbClr val="6AA84F"/>
                </a:solidFill>
              </a:rPr>
              <a:t>(if the tonsils causing airway obstruction we can give steroids to reduce the edema)</a:t>
            </a:r>
            <a:endParaRPr sz="900">
              <a:solidFill>
                <a:srgbClr val="6AA84F"/>
              </a:solidFill>
            </a:endParaRPr>
          </a:p>
          <a:p>
            <a:pPr indent="0" lvl="0" marL="0" rtl="0" algn="l">
              <a:spcBef>
                <a:spcPts val="0"/>
              </a:spcBef>
              <a:spcAft>
                <a:spcPts val="0"/>
              </a:spcAft>
              <a:buNone/>
            </a:pPr>
            <a:r>
              <a:t/>
            </a:r>
            <a:endParaRPr/>
          </a:p>
        </p:txBody>
      </p:sp>
      <p:pic>
        <p:nvPicPr>
          <p:cNvPr id="133" name="Google Shape;133;p18"/>
          <p:cNvPicPr preferRelativeResize="0"/>
          <p:nvPr/>
        </p:nvPicPr>
        <p:blipFill>
          <a:blip r:embed="rId3">
            <a:alphaModFix/>
          </a:blip>
          <a:stretch>
            <a:fillRect/>
          </a:stretch>
        </p:blipFill>
        <p:spPr>
          <a:xfrm>
            <a:off x="2992623" y="725725"/>
            <a:ext cx="1420134" cy="919500"/>
          </a:xfrm>
          <a:prstGeom prst="rect">
            <a:avLst/>
          </a:prstGeom>
          <a:noFill/>
          <a:ln>
            <a:noFill/>
          </a:ln>
        </p:spPr>
      </p:pic>
      <p:pic>
        <p:nvPicPr>
          <p:cNvPr id="134" name="Google Shape;134;p18"/>
          <p:cNvPicPr preferRelativeResize="0"/>
          <p:nvPr/>
        </p:nvPicPr>
        <p:blipFill>
          <a:blip r:embed="rId4">
            <a:alphaModFix/>
          </a:blip>
          <a:stretch>
            <a:fillRect/>
          </a:stretch>
        </p:blipFill>
        <p:spPr>
          <a:xfrm>
            <a:off x="3395682" y="2363082"/>
            <a:ext cx="957175" cy="1006004"/>
          </a:xfrm>
          <a:prstGeom prst="rect">
            <a:avLst/>
          </a:prstGeom>
          <a:noFill/>
          <a:ln>
            <a:noFill/>
          </a:ln>
        </p:spPr>
      </p:pic>
      <p:sp>
        <p:nvSpPr>
          <p:cNvPr id="135" name="Google Shape;135;p18"/>
          <p:cNvSpPr txBox="1"/>
          <p:nvPr/>
        </p:nvSpPr>
        <p:spPr>
          <a:xfrm>
            <a:off x="31950" y="4317075"/>
            <a:ext cx="40383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0B5394"/>
                </a:solidFill>
                <a:highlight>
                  <a:srgbClr val="C9DAF8"/>
                </a:highlight>
              </a:rPr>
              <a:t>Acute and chronic pharyngitis Con..</a:t>
            </a:r>
            <a:endParaRPr>
              <a:solidFill>
                <a:srgbClr val="0B5394"/>
              </a:solidFill>
              <a:highlight>
                <a:srgbClr val="C9DAF8"/>
              </a:highlight>
            </a:endParaRPr>
          </a:p>
        </p:txBody>
      </p:sp>
      <p:sp>
        <p:nvSpPr>
          <p:cNvPr id="136" name="Google Shape;136;p18"/>
          <p:cNvSpPr txBox="1"/>
          <p:nvPr/>
        </p:nvSpPr>
        <p:spPr>
          <a:xfrm>
            <a:off x="69150" y="4568050"/>
            <a:ext cx="4624200" cy="151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solidFill>
                  <a:schemeClr val="dk1"/>
                </a:solidFill>
                <a:latin typeface="Times New Roman"/>
                <a:ea typeface="Times New Roman"/>
                <a:cs typeface="Times New Roman"/>
                <a:sym typeface="Times New Roman"/>
              </a:rPr>
              <a:t>Acute</a:t>
            </a:r>
            <a:r>
              <a:rPr lang="ar" sz="1000">
                <a:solidFill>
                  <a:schemeClr val="dk1"/>
                </a:solidFill>
                <a:latin typeface="Times New Roman"/>
                <a:ea typeface="Times New Roman"/>
                <a:cs typeface="Times New Roman"/>
                <a:sym typeface="Times New Roman"/>
              </a:rPr>
              <a:t> </a:t>
            </a:r>
            <a:r>
              <a:rPr b="1" lang="ar" sz="1000">
                <a:solidFill>
                  <a:schemeClr val="dk1"/>
                </a:solidFill>
                <a:latin typeface="Times New Roman"/>
                <a:ea typeface="Times New Roman"/>
                <a:cs typeface="Times New Roman"/>
                <a:sym typeface="Times New Roman"/>
              </a:rPr>
              <a:t>:</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2-Bacteria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GABHS</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Group C beta-hemolytic streptococci</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Neisseria gonorrhoeae</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Corynebacterium diphtheriae</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Mycoplasma pneumoniae</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chlamydophila pneumoniae</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fusobacterium necrophorum</a:t>
            </a:r>
            <a:endParaRPr sz="1000">
              <a:solidFill>
                <a:schemeClr val="dk1"/>
              </a:solidFill>
              <a:latin typeface="Times New Roman"/>
              <a:ea typeface="Times New Roman"/>
              <a:cs typeface="Times New Roman"/>
              <a:sym typeface="Times New Roman"/>
            </a:endParaRPr>
          </a:p>
        </p:txBody>
      </p:sp>
      <p:pic>
        <p:nvPicPr>
          <p:cNvPr id="137" name="Google Shape;137;p18"/>
          <p:cNvPicPr preferRelativeResize="0"/>
          <p:nvPr/>
        </p:nvPicPr>
        <p:blipFill>
          <a:blip r:embed="rId5">
            <a:alphaModFix/>
          </a:blip>
          <a:stretch>
            <a:fillRect/>
          </a:stretch>
        </p:blipFill>
        <p:spPr>
          <a:xfrm>
            <a:off x="2896950" y="4812863"/>
            <a:ext cx="1611450" cy="1271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9"/>
          <p:cNvSpPr txBox="1"/>
          <p:nvPr>
            <p:ph idx="12" type="sldNum"/>
          </p:nvPr>
        </p:nvSpPr>
        <p:spPr>
          <a:xfrm>
            <a:off x="4444613" y="6527140"/>
            <a:ext cx="285900" cy="5466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lang="ar"/>
              <a:t>‹#›</a:t>
            </a:fld>
            <a:endParaRPr/>
          </a:p>
        </p:txBody>
      </p:sp>
      <p:sp>
        <p:nvSpPr>
          <p:cNvPr id="143" name="Google Shape;143;p19"/>
          <p:cNvSpPr txBox="1"/>
          <p:nvPr/>
        </p:nvSpPr>
        <p:spPr>
          <a:xfrm>
            <a:off x="365224" y="0"/>
            <a:ext cx="3810000" cy="44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solidFill>
                  <a:srgbClr val="CC0000"/>
                </a:solidFill>
                <a:highlight>
                  <a:srgbClr val="C9DAF8"/>
                </a:highlight>
              </a:rPr>
              <a:t>Scarlet fever</a:t>
            </a:r>
            <a:r>
              <a:rPr lang="ar" sz="1200">
                <a:solidFill>
                  <a:srgbClr val="999999"/>
                </a:solidFill>
                <a:highlight>
                  <a:srgbClr val="C9DAF8"/>
                </a:highlight>
              </a:rPr>
              <a:t> (Scarlatina)</a:t>
            </a:r>
            <a:endParaRPr sz="1200">
              <a:solidFill>
                <a:srgbClr val="999999"/>
              </a:solidFill>
              <a:highlight>
                <a:srgbClr val="C9DAF8"/>
              </a:highlight>
            </a:endParaRPr>
          </a:p>
        </p:txBody>
      </p:sp>
      <p:sp>
        <p:nvSpPr>
          <p:cNvPr id="144" name="Google Shape;144;p19"/>
          <p:cNvSpPr txBox="1"/>
          <p:nvPr/>
        </p:nvSpPr>
        <p:spPr>
          <a:xfrm>
            <a:off x="75125" y="290450"/>
            <a:ext cx="4369500" cy="21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900" u="sng"/>
              <a:t>Etiology</a:t>
            </a:r>
            <a:r>
              <a:rPr lang="ar" sz="900"/>
              <a:t>: Endotoxin produced by by </a:t>
            </a:r>
            <a:r>
              <a:rPr lang="ar" sz="900">
                <a:solidFill>
                  <a:srgbClr val="CC0000"/>
                </a:solidFill>
              </a:rPr>
              <a:t>type A B-hemolytic streptococcus (GABHS) </a:t>
            </a:r>
            <a:r>
              <a:rPr lang="ar" sz="900">
                <a:solidFill>
                  <a:srgbClr val="999999"/>
                </a:solidFill>
              </a:rPr>
              <a:t>➔ The rash of scarlet fever is caused by the streptococcal pyrogenic exotoxins (ie, SPE A, B, C, and F).</a:t>
            </a:r>
            <a:endParaRPr sz="900">
              <a:solidFill>
                <a:srgbClr val="999999"/>
              </a:solidFill>
            </a:endParaRPr>
          </a:p>
          <a:p>
            <a:pPr indent="0" lvl="0" marL="0" rtl="0" algn="l">
              <a:spcBef>
                <a:spcPts val="0"/>
              </a:spcBef>
              <a:spcAft>
                <a:spcPts val="0"/>
              </a:spcAft>
              <a:buNone/>
            </a:pPr>
            <a:r>
              <a:t/>
            </a:r>
            <a:endParaRPr sz="900"/>
          </a:p>
          <a:p>
            <a:pPr indent="0" lvl="0" marL="0" rtl="0" algn="l">
              <a:spcBef>
                <a:spcPts val="0"/>
              </a:spcBef>
              <a:spcAft>
                <a:spcPts val="0"/>
              </a:spcAft>
              <a:buNone/>
            </a:pPr>
            <a:r>
              <a:rPr b="1" lang="ar" sz="900" u="sng"/>
              <a:t>Signs and symptoms:</a:t>
            </a:r>
            <a:endParaRPr b="1" sz="900" u="sng"/>
          </a:p>
          <a:p>
            <a:pPr indent="0" lvl="0" marL="0" rtl="0" algn="l">
              <a:spcBef>
                <a:spcPts val="0"/>
              </a:spcBef>
              <a:spcAft>
                <a:spcPts val="0"/>
              </a:spcAft>
              <a:buNone/>
            </a:pPr>
            <a:r>
              <a:rPr lang="ar" sz="900">
                <a:solidFill>
                  <a:srgbClr val="999999"/>
                </a:solidFill>
              </a:rPr>
              <a:t>Red pharynx </a:t>
            </a:r>
            <a:endParaRPr sz="900">
              <a:solidFill>
                <a:srgbClr val="999999"/>
              </a:solidFill>
            </a:endParaRPr>
          </a:p>
          <a:p>
            <a:pPr indent="0" lvl="0" marL="0" rtl="0" algn="l">
              <a:spcBef>
                <a:spcPts val="0"/>
              </a:spcBef>
              <a:spcAft>
                <a:spcPts val="0"/>
              </a:spcAft>
              <a:buNone/>
            </a:pPr>
            <a:r>
              <a:rPr lang="ar" sz="900"/>
              <a:t> </a:t>
            </a:r>
            <a:r>
              <a:rPr lang="ar" sz="900">
                <a:solidFill>
                  <a:srgbClr val="CC0000"/>
                </a:solidFill>
              </a:rPr>
              <a:t>Strawberry tongue (glossitis) </a:t>
            </a:r>
            <a:r>
              <a:rPr lang="ar" sz="900">
                <a:solidFill>
                  <a:srgbClr val="6AA84F"/>
                </a:solidFill>
              </a:rPr>
              <a:t>(</a:t>
            </a:r>
            <a:endParaRPr sz="900">
              <a:solidFill>
                <a:srgbClr val="6AA84F"/>
              </a:solidFill>
            </a:endParaRPr>
          </a:p>
          <a:p>
            <a:pPr indent="0" lvl="0" marL="0" rtl="0" algn="l">
              <a:spcBef>
                <a:spcPts val="0"/>
              </a:spcBef>
              <a:spcAft>
                <a:spcPts val="0"/>
              </a:spcAft>
              <a:buNone/>
            </a:pPr>
            <a:r>
              <a:rPr lang="ar" sz="900">
                <a:solidFill>
                  <a:srgbClr val="999999"/>
                </a:solidFill>
              </a:rPr>
              <a:t> Perioral skin erythema and desquamation </a:t>
            </a:r>
            <a:endParaRPr sz="900">
              <a:solidFill>
                <a:srgbClr val="999999"/>
              </a:solidFill>
            </a:endParaRPr>
          </a:p>
          <a:p>
            <a:pPr indent="0" lvl="0" marL="0" rtl="0" algn="l">
              <a:spcBef>
                <a:spcPts val="0"/>
              </a:spcBef>
              <a:spcAft>
                <a:spcPts val="0"/>
              </a:spcAft>
              <a:buNone/>
            </a:pPr>
            <a:r>
              <a:rPr lang="ar" sz="900">
                <a:solidFill>
                  <a:srgbClr val="666666"/>
                </a:solidFill>
              </a:rPr>
              <a:t>Dysphagia</a:t>
            </a:r>
            <a:endParaRPr sz="900">
              <a:solidFill>
                <a:srgbClr val="666666"/>
              </a:solidFill>
            </a:endParaRPr>
          </a:p>
          <a:p>
            <a:pPr indent="0" lvl="0" marL="0" rtl="0" algn="l">
              <a:spcBef>
                <a:spcPts val="0"/>
              </a:spcBef>
              <a:spcAft>
                <a:spcPts val="0"/>
              </a:spcAft>
              <a:buNone/>
            </a:pPr>
            <a:r>
              <a:rPr lang="ar" sz="900"/>
              <a:t> </a:t>
            </a:r>
            <a:r>
              <a:rPr lang="ar" sz="900">
                <a:solidFill>
                  <a:srgbClr val="666666"/>
                </a:solidFill>
              </a:rPr>
              <a:t>Malaise</a:t>
            </a:r>
            <a:endParaRPr sz="900">
              <a:solidFill>
                <a:srgbClr val="666666"/>
              </a:solidFill>
            </a:endParaRPr>
          </a:p>
          <a:p>
            <a:pPr indent="0" lvl="0" marL="0" rtl="0" algn="l">
              <a:spcBef>
                <a:spcPts val="0"/>
              </a:spcBef>
              <a:spcAft>
                <a:spcPts val="0"/>
              </a:spcAft>
              <a:buNone/>
            </a:pPr>
            <a:r>
              <a:rPr lang="ar" sz="900"/>
              <a:t> </a:t>
            </a:r>
            <a:r>
              <a:rPr lang="ar" sz="900">
                <a:solidFill>
                  <a:srgbClr val="666666"/>
                </a:solidFill>
              </a:rPr>
              <a:t>Severe cervical lymphadenopathy.</a:t>
            </a:r>
            <a:endParaRPr sz="900">
              <a:solidFill>
                <a:srgbClr val="666666"/>
              </a:solidFill>
            </a:endParaRPr>
          </a:p>
          <a:p>
            <a:pPr indent="0" lvl="0" marL="0" rtl="0" algn="l">
              <a:spcBef>
                <a:spcPts val="0"/>
              </a:spcBef>
              <a:spcAft>
                <a:spcPts val="0"/>
              </a:spcAft>
              <a:buNone/>
            </a:pPr>
            <a:r>
              <a:rPr lang="ar" sz="900"/>
              <a:t>Diffuse erythematous rash</a:t>
            </a:r>
            <a:endParaRPr sz="900"/>
          </a:p>
          <a:p>
            <a:pPr indent="0" lvl="0" marL="0" rtl="0" algn="l">
              <a:spcBef>
                <a:spcPts val="0"/>
              </a:spcBef>
              <a:spcAft>
                <a:spcPts val="0"/>
              </a:spcAft>
              <a:buNone/>
            </a:pPr>
            <a:r>
              <a:rPr lang="ar" sz="900"/>
              <a:t>Circumoral pallor</a:t>
            </a:r>
            <a:endParaRPr sz="900"/>
          </a:p>
        </p:txBody>
      </p:sp>
      <p:sp>
        <p:nvSpPr>
          <p:cNvPr id="145" name="Google Shape;145;p19"/>
          <p:cNvSpPr txBox="1"/>
          <p:nvPr/>
        </p:nvSpPr>
        <p:spPr>
          <a:xfrm>
            <a:off x="31924" y="2231675"/>
            <a:ext cx="38100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900" u="sng"/>
              <a:t>Dx: </a:t>
            </a:r>
            <a:r>
              <a:rPr b="1" lang="ar" sz="900"/>
              <a:t>Clinically, Rapid antigen test (strep test), throat culture </a:t>
            </a:r>
            <a:endParaRPr b="1" sz="900"/>
          </a:p>
        </p:txBody>
      </p:sp>
      <p:sp>
        <p:nvSpPr>
          <p:cNvPr id="146" name="Google Shape;146;p19"/>
          <p:cNvSpPr txBox="1"/>
          <p:nvPr/>
        </p:nvSpPr>
        <p:spPr>
          <a:xfrm>
            <a:off x="31928" y="2488119"/>
            <a:ext cx="38100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900" u="sng"/>
              <a:t>Treatment:</a:t>
            </a:r>
            <a:r>
              <a:rPr lang="ar" sz="900"/>
              <a:t> Penicillin </a:t>
            </a:r>
            <a:r>
              <a:rPr lang="ar" sz="900">
                <a:solidFill>
                  <a:srgbClr val="6AA84F"/>
                </a:solidFill>
              </a:rPr>
              <a:t>(Macrolides if allergic)</a:t>
            </a:r>
            <a:endParaRPr sz="900">
              <a:solidFill>
                <a:srgbClr val="6AA84F"/>
              </a:solidFill>
            </a:endParaRPr>
          </a:p>
        </p:txBody>
      </p:sp>
      <p:pic>
        <p:nvPicPr>
          <p:cNvPr id="147" name="Google Shape;147;p19"/>
          <p:cNvPicPr preferRelativeResize="0"/>
          <p:nvPr/>
        </p:nvPicPr>
        <p:blipFill>
          <a:blip r:embed="rId3">
            <a:alphaModFix/>
          </a:blip>
          <a:stretch>
            <a:fillRect/>
          </a:stretch>
        </p:blipFill>
        <p:spPr>
          <a:xfrm>
            <a:off x="3201200" y="756863"/>
            <a:ext cx="1066800" cy="1066800"/>
          </a:xfrm>
          <a:prstGeom prst="rect">
            <a:avLst/>
          </a:prstGeom>
          <a:noFill/>
          <a:ln>
            <a:noFill/>
          </a:ln>
        </p:spPr>
      </p:pic>
      <p:pic>
        <p:nvPicPr>
          <p:cNvPr id="148" name="Google Shape;148;p19"/>
          <p:cNvPicPr preferRelativeResize="0"/>
          <p:nvPr/>
        </p:nvPicPr>
        <p:blipFill>
          <a:blip r:embed="rId4">
            <a:alphaModFix/>
          </a:blip>
          <a:stretch>
            <a:fillRect/>
          </a:stretch>
        </p:blipFill>
        <p:spPr>
          <a:xfrm>
            <a:off x="3441625" y="1878972"/>
            <a:ext cx="1214675" cy="797300"/>
          </a:xfrm>
          <a:prstGeom prst="rect">
            <a:avLst/>
          </a:prstGeom>
          <a:noFill/>
          <a:ln>
            <a:noFill/>
          </a:ln>
        </p:spPr>
      </p:pic>
      <p:sp>
        <p:nvSpPr>
          <p:cNvPr id="149" name="Google Shape;149;p19"/>
          <p:cNvSpPr txBox="1"/>
          <p:nvPr/>
        </p:nvSpPr>
        <p:spPr>
          <a:xfrm>
            <a:off x="31925" y="2806075"/>
            <a:ext cx="40383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0B5394"/>
                </a:solidFill>
                <a:highlight>
                  <a:srgbClr val="C9DAF8"/>
                </a:highlight>
              </a:rPr>
              <a:t>Acute and chronic pharyngitis Con..</a:t>
            </a:r>
            <a:endParaRPr>
              <a:solidFill>
                <a:srgbClr val="0B5394"/>
              </a:solidFill>
              <a:highlight>
                <a:srgbClr val="C9DAF8"/>
              </a:highlight>
            </a:endParaRPr>
          </a:p>
        </p:txBody>
      </p:sp>
      <p:sp>
        <p:nvSpPr>
          <p:cNvPr id="150" name="Google Shape;150;p19"/>
          <p:cNvSpPr txBox="1"/>
          <p:nvPr/>
        </p:nvSpPr>
        <p:spPr>
          <a:xfrm>
            <a:off x="31925" y="3170125"/>
            <a:ext cx="4624200" cy="151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solidFill>
                  <a:schemeClr val="dk1"/>
                </a:solidFill>
                <a:latin typeface="Times New Roman"/>
                <a:ea typeface="Times New Roman"/>
                <a:cs typeface="Times New Roman"/>
                <a:sym typeface="Times New Roman"/>
              </a:rPr>
              <a:t>Acute</a:t>
            </a:r>
            <a:r>
              <a:rPr lang="ar" sz="1000">
                <a:solidFill>
                  <a:schemeClr val="dk1"/>
                </a:solidFill>
                <a:latin typeface="Times New Roman"/>
                <a:ea typeface="Times New Roman"/>
                <a:cs typeface="Times New Roman"/>
                <a:sym typeface="Times New Roman"/>
              </a:rPr>
              <a:t> </a:t>
            </a:r>
            <a:r>
              <a:rPr b="1" lang="ar" sz="1000">
                <a:solidFill>
                  <a:schemeClr val="dk1"/>
                </a:solidFill>
                <a:latin typeface="Times New Roman"/>
                <a:ea typeface="Times New Roman"/>
                <a:cs typeface="Times New Roman"/>
                <a:sym typeface="Times New Roman"/>
              </a:rPr>
              <a:t>:</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3-Noninfectious causes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Persistent cough</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Postnasal drip</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Gastroesophageal</a:t>
            </a:r>
            <a:r>
              <a:rPr lang="ar" sz="1000">
                <a:solidFill>
                  <a:schemeClr val="dk1"/>
                </a:solidFill>
                <a:latin typeface="Times New Roman"/>
                <a:ea typeface="Times New Roman"/>
                <a:cs typeface="Times New Roman"/>
                <a:sym typeface="Times New Roman"/>
              </a:rPr>
              <a:t> </a:t>
            </a:r>
            <a:r>
              <a:rPr lang="ar" sz="1000">
                <a:solidFill>
                  <a:schemeClr val="dk1"/>
                </a:solidFill>
                <a:latin typeface="Times New Roman"/>
                <a:ea typeface="Times New Roman"/>
                <a:cs typeface="Times New Roman"/>
                <a:sym typeface="Times New Roman"/>
              </a:rPr>
              <a:t>reflux</a:t>
            </a:r>
            <a:r>
              <a:rPr lang="ar" sz="1000">
                <a:solidFill>
                  <a:schemeClr val="dk1"/>
                </a:solidFill>
                <a:latin typeface="Times New Roman"/>
                <a:ea typeface="Times New Roman"/>
                <a:cs typeface="Times New Roman"/>
                <a:sym typeface="Times New Roman"/>
              </a:rPr>
              <a:t> disease (GERD)</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Acute </a:t>
            </a:r>
            <a:r>
              <a:rPr lang="ar" sz="1000">
                <a:solidFill>
                  <a:schemeClr val="dk1"/>
                </a:solidFill>
                <a:latin typeface="Times New Roman"/>
                <a:ea typeface="Times New Roman"/>
                <a:cs typeface="Times New Roman"/>
                <a:sym typeface="Times New Roman"/>
              </a:rPr>
              <a:t>thyroiditis</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Neoplasm</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Allergies</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ar" sz="1000">
                <a:solidFill>
                  <a:schemeClr val="dk1"/>
                </a:solidFill>
                <a:latin typeface="Times New Roman"/>
                <a:ea typeface="Times New Roman"/>
                <a:cs typeface="Times New Roman"/>
                <a:sym typeface="Times New Roman"/>
              </a:rPr>
              <a:t>Smoking</a:t>
            </a:r>
            <a:endParaRPr sz="1000">
              <a:solidFill>
                <a:schemeClr val="dk1"/>
              </a:solidFill>
              <a:latin typeface="Times New Roman"/>
              <a:ea typeface="Times New Roman"/>
              <a:cs typeface="Times New Roman"/>
              <a:sym typeface="Times New Roman"/>
            </a:endParaRPr>
          </a:p>
        </p:txBody>
      </p:sp>
      <p:sp>
        <p:nvSpPr>
          <p:cNvPr id="151" name="Google Shape;151;p19"/>
          <p:cNvSpPr txBox="1"/>
          <p:nvPr/>
        </p:nvSpPr>
        <p:spPr>
          <a:xfrm>
            <a:off x="551385" y="4531807"/>
            <a:ext cx="3810000" cy="44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solidFill>
                  <a:srgbClr val="0B5394"/>
                </a:solidFill>
                <a:highlight>
                  <a:srgbClr val="C9DAF8"/>
                </a:highlight>
              </a:rPr>
              <a:t>Chronic pharyngitis</a:t>
            </a:r>
            <a:endParaRPr sz="1200">
              <a:solidFill>
                <a:srgbClr val="0B5394"/>
              </a:solidFill>
              <a:highlight>
                <a:srgbClr val="C9DAF8"/>
              </a:highlight>
            </a:endParaRPr>
          </a:p>
          <a:p>
            <a:pPr indent="0" lvl="0" marL="0" rtl="0" algn="l">
              <a:spcBef>
                <a:spcPts val="0"/>
              </a:spcBef>
              <a:spcAft>
                <a:spcPts val="0"/>
              </a:spcAft>
              <a:buNone/>
            </a:pPr>
            <a:r>
              <a:t/>
            </a:r>
            <a:endParaRPr/>
          </a:p>
        </p:txBody>
      </p:sp>
      <p:sp>
        <p:nvSpPr>
          <p:cNvPr id="152" name="Google Shape;152;p19"/>
          <p:cNvSpPr txBox="1"/>
          <p:nvPr/>
        </p:nvSpPr>
        <p:spPr>
          <a:xfrm>
            <a:off x="75124" y="4976408"/>
            <a:ext cx="4605600" cy="12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txBox="1"/>
          <p:nvPr/>
        </p:nvSpPr>
        <p:spPr>
          <a:xfrm>
            <a:off x="75125" y="4761350"/>
            <a:ext cx="4762500" cy="231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100" u="sng"/>
              <a:t>Pathogenesis</a:t>
            </a:r>
            <a:r>
              <a:rPr lang="ar" sz="900"/>
              <a:t>: </a:t>
            </a:r>
            <a:endParaRPr sz="900"/>
          </a:p>
          <a:p>
            <a:pPr indent="0" lvl="0" marL="0" rtl="0" algn="l">
              <a:spcBef>
                <a:spcPts val="0"/>
              </a:spcBef>
              <a:spcAft>
                <a:spcPts val="0"/>
              </a:spcAft>
              <a:buNone/>
            </a:pPr>
            <a:r>
              <a:rPr lang="ar" sz="900"/>
              <a:t>Functional disorders of mucosa, chronically acting exogenous agents. </a:t>
            </a:r>
            <a:r>
              <a:rPr lang="ar" sz="900">
                <a:solidFill>
                  <a:srgbClr val="6AA84F"/>
                </a:solidFill>
              </a:rPr>
              <a:t>(smoking, allergies)</a:t>
            </a:r>
            <a:endParaRPr sz="900">
              <a:solidFill>
                <a:srgbClr val="6AA84F"/>
              </a:solidFill>
            </a:endParaRPr>
          </a:p>
          <a:p>
            <a:pPr indent="0" lvl="0" marL="0" rtl="0" algn="l">
              <a:spcBef>
                <a:spcPts val="0"/>
              </a:spcBef>
              <a:spcAft>
                <a:spcPts val="0"/>
              </a:spcAft>
              <a:buNone/>
            </a:pPr>
            <a:r>
              <a:rPr lang="ar" sz="900"/>
              <a:t> It is more often in adults. </a:t>
            </a:r>
            <a:endParaRPr sz="900"/>
          </a:p>
          <a:p>
            <a:pPr indent="0" lvl="0" marL="0" rtl="0" algn="l">
              <a:spcBef>
                <a:spcPts val="0"/>
              </a:spcBef>
              <a:spcAft>
                <a:spcPts val="0"/>
              </a:spcAft>
              <a:buNone/>
            </a:pPr>
            <a:r>
              <a:t/>
            </a:r>
            <a:endParaRPr b="1" i="1" sz="900"/>
          </a:p>
          <a:p>
            <a:pPr indent="0" lvl="0" marL="0" rtl="0" algn="l">
              <a:spcBef>
                <a:spcPts val="0"/>
              </a:spcBef>
              <a:spcAft>
                <a:spcPts val="0"/>
              </a:spcAft>
              <a:buNone/>
            </a:pPr>
            <a:r>
              <a:rPr b="1" lang="ar" sz="900" u="sng"/>
              <a:t>Symptoms</a:t>
            </a:r>
            <a:r>
              <a:rPr lang="ar" sz="900"/>
              <a:t>:</a:t>
            </a:r>
            <a:endParaRPr sz="900"/>
          </a:p>
          <a:p>
            <a:pPr indent="0" lvl="0" marL="0" rtl="0" algn="l">
              <a:spcBef>
                <a:spcPts val="0"/>
              </a:spcBef>
              <a:spcAft>
                <a:spcPts val="0"/>
              </a:spcAft>
              <a:buNone/>
            </a:pPr>
            <a:r>
              <a:rPr lang="ar" sz="900"/>
              <a:t>-Dry pharyngeal mucosa or on the contrary erythema with secretion increase, usually without fever.  </a:t>
            </a:r>
            <a:endParaRPr sz="900"/>
          </a:p>
          <a:p>
            <a:pPr indent="0" lvl="0" marL="0" rtl="0" algn="l">
              <a:spcBef>
                <a:spcPts val="0"/>
              </a:spcBef>
              <a:spcAft>
                <a:spcPts val="0"/>
              </a:spcAft>
              <a:buNone/>
            </a:pPr>
            <a:r>
              <a:rPr lang="ar" sz="900"/>
              <a:t>-Thickness, swelling of pharyngeal  mucosa with prominences of islets or strips of lymphatic tissue, production of secretion, which often irritates and forces cough (especially in the morning) ,sense of foregin body in throat.</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b="1" lang="ar" sz="1000" u="sng"/>
              <a:t>Dx</a:t>
            </a:r>
            <a:r>
              <a:rPr lang="ar" sz="1000"/>
              <a:t>:</a:t>
            </a:r>
            <a:r>
              <a:rPr lang="ar" sz="900"/>
              <a:t> </a:t>
            </a:r>
            <a:r>
              <a:rPr lang="ar" sz="900">
                <a:solidFill>
                  <a:srgbClr val="CC0000"/>
                </a:solidFill>
              </a:rPr>
              <a:t>Clinically by examination </a:t>
            </a:r>
            <a:endParaRPr sz="900">
              <a:solidFill>
                <a:srgbClr val="CC0000"/>
              </a:solidFill>
            </a:endParaRPr>
          </a:p>
          <a:p>
            <a:pPr indent="0" lvl="0" marL="0" rtl="0" algn="l">
              <a:spcBef>
                <a:spcPts val="0"/>
              </a:spcBef>
              <a:spcAft>
                <a:spcPts val="0"/>
              </a:spcAft>
              <a:buNone/>
            </a:pPr>
            <a:r>
              <a:t/>
            </a:r>
            <a:endParaRPr sz="900">
              <a:solidFill>
                <a:srgbClr val="CC0000"/>
              </a:solidFill>
            </a:endParaRPr>
          </a:p>
          <a:p>
            <a:pPr indent="0" lvl="0" marL="0" rtl="0" algn="l">
              <a:spcBef>
                <a:spcPts val="0"/>
              </a:spcBef>
              <a:spcAft>
                <a:spcPts val="0"/>
              </a:spcAft>
              <a:buNone/>
            </a:pPr>
            <a:r>
              <a:rPr b="1" lang="ar" sz="900" u="sng"/>
              <a:t>DDx</a:t>
            </a:r>
            <a:r>
              <a:rPr lang="ar" sz="900"/>
              <a:t>: specific pharyngitis , Sjógren Disease</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b="1" lang="ar" sz="900" u="sng"/>
              <a:t>Treatment</a:t>
            </a:r>
            <a:r>
              <a:rPr lang="ar" sz="900"/>
              <a:t>: </a:t>
            </a:r>
            <a:r>
              <a:rPr lang="ar" sz="900">
                <a:solidFill>
                  <a:srgbClr val="CC0000"/>
                </a:solidFill>
              </a:rPr>
              <a:t>Symptomatic</a:t>
            </a:r>
            <a:r>
              <a:rPr lang="ar" sz="900"/>
              <a:t>- fluids, Steam inhalation, local antiseptics</a:t>
            </a:r>
            <a:endParaRPr sz="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0"/>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lang="ar"/>
              <a:t>‹#›</a:t>
            </a:fld>
            <a:endParaRPr/>
          </a:p>
        </p:txBody>
      </p:sp>
      <p:sp>
        <p:nvSpPr>
          <p:cNvPr id="159" name="Google Shape;159;p20"/>
          <p:cNvSpPr txBox="1"/>
          <p:nvPr/>
        </p:nvSpPr>
        <p:spPr>
          <a:xfrm>
            <a:off x="476253" y="-5"/>
            <a:ext cx="3810000" cy="44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solidFill>
                  <a:srgbClr val="1155CC"/>
                </a:solidFill>
                <a:highlight>
                  <a:srgbClr val="C9DAF8"/>
                </a:highlight>
              </a:rPr>
              <a:t>Zenker's diverticulum</a:t>
            </a:r>
            <a:endParaRPr sz="1200">
              <a:solidFill>
                <a:srgbClr val="1155CC"/>
              </a:solidFill>
              <a:highlight>
                <a:srgbClr val="C9DAF8"/>
              </a:highlight>
            </a:endParaRPr>
          </a:p>
        </p:txBody>
      </p:sp>
      <p:sp>
        <p:nvSpPr>
          <p:cNvPr id="160" name="Google Shape;160;p20"/>
          <p:cNvSpPr txBox="1"/>
          <p:nvPr/>
        </p:nvSpPr>
        <p:spPr>
          <a:xfrm>
            <a:off x="0" y="250299"/>
            <a:ext cx="4762500" cy="11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t>- is a hypopharyngeal pouch caused by herniation of all muscular layers through an area of weakness between the transverse fibers of the cricopharyngeal muscle and the oblique fibers of the lower inferior constrictor muscle, called Killian’s dehiscence or triangle of Killian.</a:t>
            </a:r>
            <a:endParaRPr sz="900"/>
          </a:p>
          <a:p>
            <a:pPr indent="0" lvl="0" marL="0" rtl="0" algn="l">
              <a:spcBef>
                <a:spcPts val="0"/>
              </a:spcBef>
              <a:spcAft>
                <a:spcPts val="0"/>
              </a:spcAft>
              <a:buClr>
                <a:schemeClr val="dk1"/>
              </a:buClr>
              <a:buSzPts val="1100"/>
              <a:buFont typeface="Arial"/>
              <a:buNone/>
            </a:pPr>
            <a:r>
              <a:rPr lang="ar" sz="900">
                <a:solidFill>
                  <a:schemeClr val="dk1"/>
                </a:solidFill>
              </a:rPr>
              <a:t>- It is uncommon, but the most common type of esophageal diverticulum</a:t>
            </a:r>
            <a:endParaRPr sz="900"/>
          </a:p>
          <a:p>
            <a:pPr indent="0" lvl="0" marL="0" rtl="0" algn="l">
              <a:spcBef>
                <a:spcPts val="0"/>
              </a:spcBef>
              <a:spcAft>
                <a:spcPts val="0"/>
              </a:spcAft>
              <a:buNone/>
            </a:pPr>
            <a:r>
              <a:rPr lang="ar" sz="900"/>
              <a:t>- </a:t>
            </a:r>
            <a:r>
              <a:rPr lang="ar" sz="900"/>
              <a:t>Patients regularly present with symptoms of dysphagia, </a:t>
            </a:r>
            <a:r>
              <a:rPr lang="ar" sz="900"/>
              <a:t>regurgitation</a:t>
            </a:r>
            <a:r>
              <a:rPr lang="ar" sz="900"/>
              <a:t>, aspiration, chronic cough and weight loss. the diagnosis is more frequent in elderly males and has a peak incidence </a:t>
            </a:r>
            <a:r>
              <a:rPr lang="ar" sz="900"/>
              <a:t> </a:t>
            </a:r>
            <a:r>
              <a:rPr lang="ar" sz="900">
                <a:solidFill>
                  <a:srgbClr val="BF9000"/>
                </a:solidFill>
              </a:rPr>
              <a:t>between the age of 70 and 90</a:t>
            </a:r>
            <a:r>
              <a:rPr lang="ar" sz="900"/>
              <a:t>.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p:txBody>
      </p:sp>
      <p:sp>
        <p:nvSpPr>
          <p:cNvPr id="161" name="Google Shape;161;p20"/>
          <p:cNvSpPr txBox="1"/>
          <p:nvPr/>
        </p:nvSpPr>
        <p:spPr>
          <a:xfrm>
            <a:off x="-1" y="2793598"/>
            <a:ext cx="4762500" cy="9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u="sng"/>
              <a:t>Signs and symptoms:</a:t>
            </a:r>
            <a:endParaRPr sz="900"/>
          </a:p>
          <a:p>
            <a:pPr indent="0" lvl="0" marL="0" rtl="0" algn="l">
              <a:spcBef>
                <a:spcPts val="0"/>
              </a:spcBef>
              <a:spcAft>
                <a:spcPts val="0"/>
              </a:spcAft>
              <a:buNone/>
            </a:pPr>
            <a:r>
              <a:rPr lang="ar" sz="900">
                <a:solidFill>
                  <a:srgbClr val="CC0000"/>
                </a:solidFill>
              </a:rPr>
              <a:t>Dysphagia </a:t>
            </a:r>
            <a:endParaRPr sz="900">
              <a:solidFill>
                <a:srgbClr val="CC0000"/>
              </a:solidFill>
            </a:endParaRPr>
          </a:p>
          <a:p>
            <a:pPr indent="0" lvl="0" marL="0" rtl="0" algn="l">
              <a:spcBef>
                <a:spcPts val="0"/>
              </a:spcBef>
              <a:spcAft>
                <a:spcPts val="0"/>
              </a:spcAft>
              <a:buNone/>
            </a:pPr>
            <a:r>
              <a:rPr lang="ar" sz="900">
                <a:solidFill>
                  <a:srgbClr val="CC0000"/>
                </a:solidFill>
              </a:rPr>
              <a:t>Regurgitation of undigested food </a:t>
            </a:r>
            <a:endParaRPr sz="900">
              <a:solidFill>
                <a:srgbClr val="CC0000"/>
              </a:solidFill>
            </a:endParaRPr>
          </a:p>
          <a:p>
            <a:pPr indent="0" lvl="0" marL="0" rtl="0" algn="l">
              <a:spcBef>
                <a:spcPts val="0"/>
              </a:spcBef>
              <a:spcAft>
                <a:spcPts val="0"/>
              </a:spcAft>
              <a:buNone/>
            </a:pPr>
            <a:r>
              <a:rPr lang="ar" sz="900">
                <a:solidFill>
                  <a:srgbClr val="CC0000"/>
                </a:solidFill>
              </a:rPr>
              <a:t>Aspiration </a:t>
            </a:r>
            <a:endParaRPr sz="900">
              <a:solidFill>
                <a:srgbClr val="CC0000"/>
              </a:solidFill>
            </a:endParaRPr>
          </a:p>
          <a:p>
            <a:pPr indent="0" lvl="0" marL="0" rtl="0" algn="l">
              <a:spcBef>
                <a:spcPts val="0"/>
              </a:spcBef>
              <a:spcAft>
                <a:spcPts val="0"/>
              </a:spcAft>
              <a:buNone/>
            </a:pPr>
            <a:r>
              <a:rPr lang="ar" sz="900">
                <a:solidFill>
                  <a:srgbClr val="CC0000"/>
                </a:solidFill>
              </a:rPr>
              <a:t>Chronic Cough</a:t>
            </a:r>
            <a:endParaRPr sz="900">
              <a:solidFill>
                <a:srgbClr val="CC0000"/>
              </a:solidFill>
            </a:endParaRPr>
          </a:p>
          <a:p>
            <a:pPr indent="0" lvl="0" marL="0" rtl="0" algn="l">
              <a:spcBef>
                <a:spcPts val="0"/>
              </a:spcBef>
              <a:spcAft>
                <a:spcPts val="0"/>
              </a:spcAft>
              <a:buNone/>
            </a:pPr>
            <a:r>
              <a:rPr lang="ar" sz="900">
                <a:solidFill>
                  <a:srgbClr val="CC0000"/>
                </a:solidFill>
              </a:rPr>
              <a:t>Weight loss</a:t>
            </a:r>
            <a:endParaRPr sz="900">
              <a:solidFill>
                <a:srgbClr val="CC0000"/>
              </a:solidFill>
            </a:endParaRPr>
          </a:p>
        </p:txBody>
      </p:sp>
      <p:sp>
        <p:nvSpPr>
          <p:cNvPr id="162" name="Google Shape;162;p20"/>
          <p:cNvSpPr txBox="1"/>
          <p:nvPr/>
        </p:nvSpPr>
        <p:spPr>
          <a:xfrm>
            <a:off x="78450" y="3761700"/>
            <a:ext cx="4605600" cy="90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u="sng"/>
              <a:t>DX</a:t>
            </a:r>
            <a:r>
              <a:rPr lang="ar" sz="1000"/>
              <a:t>: </a:t>
            </a:r>
            <a:r>
              <a:rPr lang="ar" sz="1000">
                <a:solidFill>
                  <a:srgbClr val="BF9000"/>
                </a:solidFill>
              </a:rPr>
              <a:t>Barium swallow</a:t>
            </a:r>
            <a:endParaRPr sz="1000">
              <a:solidFill>
                <a:srgbClr val="BF9000"/>
              </a:solidFill>
            </a:endParaRPr>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b="1" lang="ar" sz="1000" u="sng"/>
              <a:t>Rx</a:t>
            </a:r>
            <a:r>
              <a:rPr lang="ar" sz="1000"/>
              <a:t>: </a:t>
            </a:r>
            <a:r>
              <a:rPr lang="ar" sz="1000">
                <a:solidFill>
                  <a:srgbClr val="990000"/>
                </a:solidFill>
              </a:rPr>
              <a:t>Cricopharyngeal myotomy. either through a transoral (CO2 laser or stapler) approach or by open surgery.</a:t>
            </a:r>
            <a:endParaRPr sz="1000">
              <a:solidFill>
                <a:srgbClr val="990000"/>
              </a:solidFill>
            </a:endParaRPr>
          </a:p>
        </p:txBody>
      </p:sp>
      <p:pic>
        <p:nvPicPr>
          <p:cNvPr id="163" name="Google Shape;163;p20"/>
          <p:cNvPicPr preferRelativeResize="0"/>
          <p:nvPr/>
        </p:nvPicPr>
        <p:blipFill>
          <a:blip r:embed="rId3">
            <a:alphaModFix/>
          </a:blip>
          <a:stretch>
            <a:fillRect/>
          </a:stretch>
        </p:blipFill>
        <p:spPr>
          <a:xfrm>
            <a:off x="3357100" y="1618785"/>
            <a:ext cx="1189274" cy="1161324"/>
          </a:xfrm>
          <a:prstGeom prst="rect">
            <a:avLst/>
          </a:prstGeom>
          <a:noFill/>
          <a:ln>
            <a:noFill/>
          </a:ln>
        </p:spPr>
      </p:pic>
      <p:sp>
        <p:nvSpPr>
          <p:cNvPr id="164" name="Google Shape;164;p20"/>
          <p:cNvSpPr txBox="1"/>
          <p:nvPr/>
        </p:nvSpPr>
        <p:spPr>
          <a:xfrm>
            <a:off x="78450" y="1605300"/>
            <a:ext cx="3190200" cy="11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t>- </a:t>
            </a:r>
            <a:r>
              <a:rPr lang="ar" sz="900"/>
              <a:t>Pathogenesis is due to a combination of increased hypopharyngeal pressure, brought forth during deglutition and dysfunction of the cricopharyngeal muscle.</a:t>
            </a:r>
            <a:endParaRPr sz="900"/>
          </a:p>
          <a:p>
            <a:pPr indent="0" lvl="0" marL="0" rtl="0" algn="l">
              <a:spcBef>
                <a:spcPts val="0"/>
              </a:spcBef>
              <a:spcAft>
                <a:spcPts val="0"/>
              </a:spcAft>
              <a:buNone/>
            </a:pPr>
            <a:r>
              <a:rPr lang="ar" sz="900"/>
              <a:t>- The only known curative treatment for ZD is surgery by dividing the </a:t>
            </a:r>
            <a:r>
              <a:rPr lang="ar" sz="900"/>
              <a:t>cricopharyngeal</a:t>
            </a:r>
            <a:r>
              <a:rPr lang="ar" sz="900"/>
              <a:t> muscle either through a transoral(CO2 laser or stapler) approach or by open surgery (cervical cricopharyngeal myotomy)</a:t>
            </a:r>
            <a:endParaRPr sz="900"/>
          </a:p>
        </p:txBody>
      </p:sp>
      <p:sp>
        <p:nvSpPr>
          <p:cNvPr id="165" name="Google Shape;165;p20"/>
          <p:cNvSpPr txBox="1"/>
          <p:nvPr/>
        </p:nvSpPr>
        <p:spPr>
          <a:xfrm>
            <a:off x="78450" y="4748825"/>
            <a:ext cx="4620300" cy="7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t>Conclusion :</a:t>
            </a:r>
            <a:endParaRPr sz="900"/>
          </a:p>
          <a:p>
            <a:pPr indent="0" lvl="0" marL="0" rtl="0" algn="l">
              <a:spcBef>
                <a:spcPts val="0"/>
              </a:spcBef>
              <a:spcAft>
                <a:spcPts val="0"/>
              </a:spcAft>
              <a:buNone/>
            </a:pPr>
            <a:r>
              <a:rPr lang="ar" sz="900"/>
              <a:t>- A wide variety of pathology can present with a sore throat</a:t>
            </a:r>
            <a:endParaRPr sz="900"/>
          </a:p>
          <a:p>
            <a:pPr indent="0" lvl="0" marL="0" rtl="0" algn="l">
              <a:spcBef>
                <a:spcPts val="0"/>
              </a:spcBef>
              <a:spcAft>
                <a:spcPts val="0"/>
              </a:spcAft>
              <a:buNone/>
            </a:pPr>
            <a:r>
              <a:rPr lang="ar" sz="900"/>
              <a:t>- comprehensive history and clinical examination are essential</a:t>
            </a:r>
            <a:endParaRPr sz="900"/>
          </a:p>
          <a:p>
            <a:pPr indent="0" lvl="0" marL="0" rtl="0" algn="l">
              <a:spcBef>
                <a:spcPts val="0"/>
              </a:spcBef>
              <a:spcAft>
                <a:spcPts val="0"/>
              </a:spcAft>
              <a:buNone/>
            </a:pPr>
            <a:r>
              <a:rPr lang="ar" sz="900"/>
              <a:t>- Referral is important to clarify diagnosis and further treatment</a:t>
            </a:r>
            <a:endParaRPr sz="900"/>
          </a:p>
        </p:txBody>
      </p:sp>
      <p:sp>
        <p:nvSpPr>
          <p:cNvPr id="166" name="Google Shape;166;p20"/>
          <p:cNvSpPr txBox="1"/>
          <p:nvPr/>
        </p:nvSpPr>
        <p:spPr>
          <a:xfrm>
            <a:off x="1611750" y="5590450"/>
            <a:ext cx="15390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100"/>
              <a:t>End of First </a:t>
            </a:r>
            <a:r>
              <a:rPr b="1" lang="ar" sz="1100"/>
              <a:t>Lecture</a:t>
            </a:r>
            <a:endParaRPr b="1"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1"/>
          <p:cNvSpPr txBox="1"/>
          <p:nvPr>
            <p:ph idx="12" type="sldNum"/>
          </p:nvPr>
        </p:nvSpPr>
        <p:spPr>
          <a:xfrm>
            <a:off x="4412738" y="6476690"/>
            <a:ext cx="285900" cy="546600"/>
          </a:xfrm>
          <a:prstGeom prst="rect">
            <a:avLst/>
          </a:prstGeom>
        </p:spPr>
        <p:txBody>
          <a:bodyPr anchorCtr="0" anchor="ctr" bIns="84775" lIns="84775" spcFirstLastPara="1" rIns="84775" wrap="square" tIns="84775">
            <a:noAutofit/>
          </a:bodyPr>
          <a:lstStyle/>
          <a:p>
            <a:pPr indent="0" lvl="0" marL="0" rtl="0" algn="r">
              <a:spcBef>
                <a:spcPts val="0"/>
              </a:spcBef>
              <a:spcAft>
                <a:spcPts val="0"/>
              </a:spcAft>
              <a:buNone/>
            </a:pPr>
            <a:fld id="{00000000-1234-1234-1234-123412341234}" type="slidenum">
              <a:rPr lang="ar"/>
              <a:t>‹#›</a:t>
            </a:fld>
            <a:endParaRPr/>
          </a:p>
        </p:txBody>
      </p:sp>
      <p:sp>
        <p:nvSpPr>
          <p:cNvPr id="172" name="Google Shape;172;p21"/>
          <p:cNvSpPr txBox="1"/>
          <p:nvPr/>
        </p:nvSpPr>
        <p:spPr>
          <a:xfrm>
            <a:off x="64950" y="1044200"/>
            <a:ext cx="4638000" cy="28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t>Etiology: </a:t>
            </a:r>
            <a:endParaRPr sz="900"/>
          </a:p>
          <a:p>
            <a:pPr indent="0" lvl="0" marL="0" rtl="0" algn="l">
              <a:spcBef>
                <a:spcPts val="0"/>
              </a:spcBef>
              <a:spcAft>
                <a:spcPts val="0"/>
              </a:spcAft>
              <a:buNone/>
            </a:pPr>
            <a:r>
              <a:rPr lang="ar" sz="900"/>
              <a:t>- most common indication for adenotonsillectomy </a:t>
            </a:r>
            <a:endParaRPr sz="900"/>
          </a:p>
          <a:p>
            <a:pPr indent="0" lvl="0" marL="0" rtl="0" algn="l">
              <a:spcBef>
                <a:spcPts val="0"/>
              </a:spcBef>
              <a:spcAft>
                <a:spcPts val="0"/>
              </a:spcAft>
              <a:buNone/>
            </a:pPr>
            <a:r>
              <a:rPr lang="ar" sz="900"/>
              <a:t>- increased immunologic activity </a:t>
            </a:r>
            <a:endParaRPr sz="900"/>
          </a:p>
          <a:p>
            <a:pPr indent="0" lvl="0" marL="0" rtl="0" algn="l">
              <a:spcBef>
                <a:spcPts val="0"/>
              </a:spcBef>
              <a:spcAft>
                <a:spcPts val="0"/>
              </a:spcAft>
              <a:buNone/>
            </a:pPr>
            <a:r>
              <a:rPr lang="ar" sz="900"/>
              <a:t>- loads of pathogenic bacteria, especially B- lactamase producers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ar" sz="900"/>
              <a:t>Airway obstruction : </a:t>
            </a:r>
            <a:endParaRPr sz="900"/>
          </a:p>
          <a:p>
            <a:pPr indent="0" lvl="0" marL="0" rtl="0" algn="l">
              <a:spcBef>
                <a:spcPts val="0"/>
              </a:spcBef>
              <a:spcAft>
                <a:spcPts val="0"/>
              </a:spcAft>
              <a:buNone/>
            </a:pPr>
            <a:r>
              <a:rPr lang="ar" sz="900">
                <a:solidFill>
                  <a:srgbClr val="CC0000"/>
                </a:solidFill>
              </a:rPr>
              <a:t>- </a:t>
            </a:r>
            <a:r>
              <a:rPr lang="ar" sz="900">
                <a:solidFill>
                  <a:srgbClr val="CC0000"/>
                </a:solidFill>
              </a:rPr>
              <a:t>obstructive sleep apnea is the most common indication for </a:t>
            </a:r>
            <a:endParaRPr sz="900">
              <a:solidFill>
                <a:srgbClr val="CC0000"/>
              </a:solidFill>
            </a:endParaRPr>
          </a:p>
          <a:p>
            <a:pPr indent="0" lvl="0" marL="0" rtl="0" algn="l">
              <a:spcBef>
                <a:spcPts val="0"/>
              </a:spcBef>
              <a:spcAft>
                <a:spcPts val="0"/>
              </a:spcAft>
              <a:buNone/>
            </a:pPr>
            <a:r>
              <a:rPr lang="ar" sz="900">
                <a:solidFill>
                  <a:srgbClr val="CC0000"/>
                </a:solidFill>
              </a:rPr>
              <a:t>tonsillectomy in the paediatric population.</a:t>
            </a:r>
            <a:endParaRPr sz="900">
              <a:solidFill>
                <a:srgbClr val="CC0000"/>
              </a:solidFill>
            </a:endParaRPr>
          </a:p>
          <a:p>
            <a:pPr indent="0" lvl="0" marL="0" rtl="0" algn="l">
              <a:spcBef>
                <a:spcPts val="0"/>
              </a:spcBef>
              <a:spcAft>
                <a:spcPts val="0"/>
              </a:spcAft>
              <a:buNone/>
            </a:pPr>
            <a:r>
              <a:rPr lang="ar" sz="900"/>
              <a:t>- </a:t>
            </a:r>
            <a:r>
              <a:rPr lang="ar" sz="900"/>
              <a:t>paediatric obstructive sleep apnea incidence of 1% to 3%     </a:t>
            </a:r>
            <a:endParaRPr sz="900"/>
          </a:p>
          <a:p>
            <a:pPr indent="0" lvl="0" marL="0" rtl="0" algn="l">
              <a:spcBef>
                <a:spcPts val="0"/>
              </a:spcBef>
              <a:spcAft>
                <a:spcPts val="0"/>
              </a:spcAft>
              <a:buNone/>
            </a:pPr>
            <a:r>
              <a:rPr lang="ar" sz="900"/>
              <a:t>- </a:t>
            </a:r>
            <a:r>
              <a:rPr lang="ar" sz="900"/>
              <a:t>worse in supine and asleep (gravity) and the relaxation of surrounding soft tissue. </a:t>
            </a:r>
            <a:endParaRPr sz="900"/>
          </a:p>
          <a:p>
            <a:pPr indent="0" lvl="0" marL="0" rtl="0" algn="l">
              <a:spcBef>
                <a:spcPts val="0"/>
              </a:spcBef>
              <a:spcAft>
                <a:spcPts val="0"/>
              </a:spcAft>
              <a:buNone/>
            </a:pPr>
            <a:r>
              <a:rPr lang="ar" sz="900"/>
              <a:t>- snoring, apnea and oxygen desaturation. </a:t>
            </a:r>
            <a:r>
              <a:rPr lang="ar" sz="900">
                <a:solidFill>
                  <a:srgbClr val="6AA84F"/>
                </a:solidFill>
              </a:rPr>
              <a:t>(apnea is pausing of breathing for more than 7 seconds in children, and more than 10 seconds in adults)</a:t>
            </a:r>
            <a:endParaRPr sz="900">
              <a:solidFill>
                <a:srgbClr val="6AA84F"/>
              </a:solidFill>
            </a:endParaRPr>
          </a:p>
          <a:p>
            <a:pPr indent="0" lvl="0" marL="0" rtl="0" algn="l">
              <a:spcBef>
                <a:spcPts val="0"/>
              </a:spcBef>
              <a:spcAft>
                <a:spcPts val="0"/>
              </a:spcAft>
              <a:buNone/>
            </a:pPr>
            <a:r>
              <a:t/>
            </a:r>
            <a:endParaRPr sz="900"/>
          </a:p>
          <a:p>
            <a:pPr indent="0" lvl="0" marL="0" rtl="0" algn="l">
              <a:spcBef>
                <a:spcPts val="0"/>
              </a:spcBef>
              <a:spcAft>
                <a:spcPts val="0"/>
              </a:spcAft>
              <a:buNone/>
            </a:pPr>
            <a:r>
              <a:rPr b="1" lang="ar" sz="900" u="sng"/>
              <a:t>Symptoms</a:t>
            </a:r>
            <a:r>
              <a:rPr lang="ar" sz="900"/>
              <a:t>: </a:t>
            </a:r>
            <a:endParaRPr sz="900"/>
          </a:p>
          <a:p>
            <a:pPr indent="0" lvl="0" marL="0" rtl="0" algn="l">
              <a:spcBef>
                <a:spcPts val="0"/>
              </a:spcBef>
              <a:spcAft>
                <a:spcPts val="0"/>
              </a:spcAft>
              <a:buNone/>
            </a:pPr>
            <a:r>
              <a:rPr lang="ar" sz="900"/>
              <a:t>- Pulmonary hypertension and cor pulmonale, failure to thrive, and developmental delay. - Loud “heroic” breathing, diaphoresis, apnea, gasping, mouth-breathing, restless sleep,enuresis, drooling, night terrors, and sleepwalking.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ar" sz="900"/>
              <a:t>- Daytime sleepiness, morning headache, dry mouth, halitosis, swallowing difficulty, behavioural difficulties  and hyponasal speech.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ar" sz="900"/>
              <a:t>- Hyperactivity, inattentiveness in the classroom, problems with academic performance, and rebellious or aggressive behaviour. attention deficit Hyperactivity disorder (ADHD).</a:t>
            </a:r>
            <a:endParaRPr sz="900"/>
          </a:p>
        </p:txBody>
      </p:sp>
      <p:sp>
        <p:nvSpPr>
          <p:cNvPr id="173" name="Google Shape;173;p21"/>
          <p:cNvSpPr txBox="1"/>
          <p:nvPr/>
        </p:nvSpPr>
        <p:spPr>
          <a:xfrm>
            <a:off x="478953" y="3349625"/>
            <a:ext cx="38100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1"/>
          <p:cNvSpPr txBox="1"/>
          <p:nvPr/>
        </p:nvSpPr>
        <p:spPr>
          <a:xfrm>
            <a:off x="88350" y="230610"/>
            <a:ext cx="2930700" cy="44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300">
                <a:solidFill>
                  <a:srgbClr val="FF0000"/>
                </a:solidFill>
                <a:highlight>
                  <a:srgbClr val="C9DAF8"/>
                </a:highlight>
                <a:latin typeface="Times New Roman"/>
                <a:ea typeface="Times New Roman"/>
                <a:cs typeface="Times New Roman"/>
                <a:sym typeface="Times New Roman"/>
              </a:rPr>
              <a:t>Chronic adenotonsillar Hypertrophy</a:t>
            </a:r>
            <a:r>
              <a:rPr lang="ar" sz="1100">
                <a:solidFill>
                  <a:srgbClr val="FF0000"/>
                </a:solidFill>
                <a:highlight>
                  <a:srgbClr val="C9DAF8"/>
                </a:highlight>
                <a:latin typeface="Times New Roman"/>
                <a:ea typeface="Times New Roman"/>
                <a:cs typeface="Times New Roman"/>
                <a:sym typeface="Times New Roman"/>
              </a:rPr>
              <a:t>  </a:t>
            </a:r>
            <a:endParaRPr sz="1100">
              <a:solidFill>
                <a:srgbClr val="FF0000"/>
              </a:solidFill>
              <a:highlight>
                <a:srgbClr val="C9DAF8"/>
              </a:highlight>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ar" sz="900">
                <a:solidFill>
                  <a:srgbClr val="6AA84F"/>
                </a:solidFill>
                <a:highlight>
                  <a:srgbClr val="FFFFFF"/>
                </a:highlight>
                <a:latin typeface="Times New Roman"/>
                <a:ea typeface="Times New Roman"/>
                <a:cs typeface="Times New Roman"/>
                <a:sym typeface="Times New Roman"/>
              </a:rPr>
              <a:t>(basically in young adults)</a:t>
            </a:r>
            <a:endParaRPr sz="900">
              <a:solidFill>
                <a:srgbClr val="6AA84F"/>
              </a:solidFill>
              <a:highlight>
                <a:srgbClr val="FFFFFF"/>
              </a:highlight>
              <a:latin typeface="Times New Roman"/>
              <a:ea typeface="Times New Roman"/>
              <a:cs typeface="Times New Roman"/>
              <a:sym typeface="Times New Roman"/>
            </a:endParaRPr>
          </a:p>
        </p:txBody>
      </p:sp>
      <p:sp>
        <p:nvSpPr>
          <p:cNvPr id="175" name="Google Shape;175;p21"/>
          <p:cNvSpPr txBox="1"/>
          <p:nvPr/>
        </p:nvSpPr>
        <p:spPr>
          <a:xfrm>
            <a:off x="88350" y="3883100"/>
            <a:ext cx="4585800" cy="27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00"/>
          </a:p>
          <a:p>
            <a:pPr indent="0" lvl="0" marL="0" rtl="0" algn="l">
              <a:spcBef>
                <a:spcPts val="0"/>
              </a:spcBef>
              <a:spcAft>
                <a:spcPts val="0"/>
              </a:spcAft>
              <a:buNone/>
            </a:pPr>
            <a:r>
              <a:t/>
            </a:r>
            <a:endParaRPr sz="900"/>
          </a:p>
        </p:txBody>
      </p:sp>
      <p:pic>
        <p:nvPicPr>
          <p:cNvPr id="176" name="Google Shape;176;p21"/>
          <p:cNvPicPr preferRelativeResize="0"/>
          <p:nvPr/>
        </p:nvPicPr>
        <p:blipFill>
          <a:blip r:embed="rId3">
            <a:alphaModFix/>
          </a:blip>
          <a:stretch>
            <a:fillRect/>
          </a:stretch>
        </p:blipFill>
        <p:spPr>
          <a:xfrm>
            <a:off x="60636" y="4482722"/>
            <a:ext cx="3394475" cy="2284100"/>
          </a:xfrm>
          <a:prstGeom prst="rect">
            <a:avLst/>
          </a:prstGeom>
          <a:noFill/>
          <a:ln>
            <a:noFill/>
          </a:ln>
        </p:spPr>
      </p:pic>
      <p:pic>
        <p:nvPicPr>
          <p:cNvPr id="177" name="Google Shape;177;p21"/>
          <p:cNvPicPr preferRelativeResize="0"/>
          <p:nvPr/>
        </p:nvPicPr>
        <p:blipFill rotWithShape="1">
          <a:blip r:embed="rId4">
            <a:alphaModFix/>
          </a:blip>
          <a:srcRect b="16464" l="52433" r="5565" t="25151"/>
          <a:stretch/>
        </p:blipFill>
        <p:spPr>
          <a:xfrm>
            <a:off x="3818341" y="1393282"/>
            <a:ext cx="828091" cy="863300"/>
          </a:xfrm>
          <a:prstGeom prst="rect">
            <a:avLst/>
          </a:prstGeom>
          <a:noFill/>
          <a:ln>
            <a:noFill/>
          </a:ln>
        </p:spPr>
      </p:pic>
      <p:pic>
        <p:nvPicPr>
          <p:cNvPr id="178" name="Google Shape;178;p21"/>
          <p:cNvPicPr preferRelativeResize="0"/>
          <p:nvPr/>
        </p:nvPicPr>
        <p:blipFill rotWithShape="1">
          <a:blip r:embed="rId5">
            <a:alphaModFix/>
          </a:blip>
          <a:srcRect b="4259" l="-1614" r="42040" t="13819"/>
          <a:stretch/>
        </p:blipFill>
        <p:spPr>
          <a:xfrm>
            <a:off x="3288425" y="358025"/>
            <a:ext cx="1410225" cy="971426"/>
          </a:xfrm>
          <a:prstGeom prst="rect">
            <a:avLst/>
          </a:prstGeom>
          <a:noFill/>
          <a:ln>
            <a:noFill/>
          </a:ln>
        </p:spPr>
      </p:pic>
      <p:sp>
        <p:nvSpPr>
          <p:cNvPr id="179" name="Google Shape;179;p21"/>
          <p:cNvSpPr txBox="1"/>
          <p:nvPr/>
        </p:nvSpPr>
        <p:spPr>
          <a:xfrm>
            <a:off x="3600750" y="4756950"/>
            <a:ext cx="1073400" cy="13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800">
                <a:solidFill>
                  <a:srgbClr val="6AA84F"/>
                </a:solidFill>
              </a:rPr>
              <a:t>Witnessed apnea:</a:t>
            </a:r>
            <a:endParaRPr sz="800">
              <a:solidFill>
                <a:srgbClr val="6AA84F"/>
              </a:solidFill>
            </a:endParaRPr>
          </a:p>
          <a:p>
            <a:pPr indent="0" lvl="0" marL="0" rtl="0" algn="l">
              <a:spcBef>
                <a:spcPts val="0"/>
              </a:spcBef>
              <a:spcAft>
                <a:spcPts val="0"/>
              </a:spcAft>
              <a:buNone/>
            </a:pPr>
            <a:r>
              <a:t/>
            </a:r>
            <a:endParaRPr sz="800">
              <a:solidFill>
                <a:srgbClr val="6AA84F"/>
              </a:solidFill>
            </a:endParaRPr>
          </a:p>
          <a:p>
            <a:pPr indent="0" lvl="0" marL="0" rtl="0" algn="l">
              <a:spcBef>
                <a:spcPts val="0"/>
              </a:spcBef>
              <a:spcAft>
                <a:spcPts val="0"/>
              </a:spcAft>
              <a:buNone/>
            </a:pPr>
            <a:r>
              <a:rPr lang="ar" sz="800">
                <a:solidFill>
                  <a:srgbClr val="6AA84F"/>
                </a:solidFill>
              </a:rPr>
              <a:t>One episode of apnea in one hour of sleep in children or 3-5 episodes in adults. </a:t>
            </a:r>
            <a:endParaRPr sz="800">
              <a:solidFill>
                <a:srgbClr val="6AA84F"/>
              </a:solidFill>
            </a:endParaRPr>
          </a:p>
        </p:txBody>
      </p:sp>
      <p:pic>
        <p:nvPicPr>
          <p:cNvPr id="180" name="Google Shape;180;p21"/>
          <p:cNvPicPr preferRelativeResize="0"/>
          <p:nvPr/>
        </p:nvPicPr>
        <p:blipFill>
          <a:blip r:embed="rId6">
            <a:alphaModFix/>
          </a:blip>
          <a:stretch>
            <a:fillRect/>
          </a:stretch>
        </p:blipFill>
        <p:spPr>
          <a:xfrm>
            <a:off x="2521425" y="592950"/>
            <a:ext cx="721339" cy="654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