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60" r:id="rId4"/>
    <p:sldId id="261" r:id="rId5"/>
    <p:sldId id="262" r:id="rId6"/>
    <p:sldId id="266" r:id="rId7"/>
    <p:sldId id="265" r:id="rId8"/>
    <p:sldId id="264" r:id="rId9"/>
    <p:sldId id="263" r:id="rId10"/>
    <p:sldId id="268" r:id="rId11"/>
    <p:sldId id="269" r:id="rId12"/>
    <p:sldId id="270" r:id="rId13"/>
    <p:sldId id="267" r:id="rId14"/>
    <p:sldId id="271" r:id="rId15"/>
    <p:sldId id="277" r:id="rId16"/>
    <p:sldId id="276" r:id="rId17"/>
    <p:sldId id="275" r:id="rId18"/>
    <p:sldId id="274" r:id="rId19"/>
    <p:sldId id="273" r:id="rId20"/>
  </p:sldIdLst>
  <p:sldSz cx="4762500" cy="7143750"/>
  <p:notesSz cx="6858000" cy="9144000"/>
  <p:embeddedFontLst>
    <p:embeddedFont>
      <p:font typeface="Arvo"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0">
          <p15:clr>
            <a:srgbClr val="A4A3A4"/>
          </p15:clr>
        </p15:guide>
        <p15:guide id="2" pos="15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62D163-302E-4713-9A0B-536C64078CA7}">
  <a:tblStyle styleId="{D762D163-302E-4713-9A0B-536C64078C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104" d="100"/>
          <a:sy n="104" d="100"/>
        </p:scale>
        <p:origin x="642" y="96"/>
      </p:cViewPr>
      <p:guideLst>
        <p:guide orient="horz" pos="2250"/>
        <p:guide pos="150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33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90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2063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927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50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3613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4384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303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2898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736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712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969ec3bbe2_0_13: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969ec3bbe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69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826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373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8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962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58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69ec3bbe2_0_17:notes"/>
          <p:cNvSpPr>
            <a:spLocks noGrp="1" noRot="1" noChangeAspect="1"/>
          </p:cNvSpPr>
          <p:nvPr>
            <p:ph type="sldImg" idx="2"/>
          </p:nvPr>
        </p:nvSpPr>
        <p:spPr>
          <a:xfrm>
            <a:off x="2286000" y="685800"/>
            <a:ext cx="228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969ec3bbe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546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2348" y="1034132"/>
            <a:ext cx="4437900" cy="2850900"/>
          </a:xfrm>
          <a:prstGeom prst="rect">
            <a:avLst/>
          </a:prstGeom>
        </p:spPr>
        <p:txBody>
          <a:bodyPr spcFirstLastPara="1" wrap="square" lIns="84775" tIns="84775" rIns="84775" bIns="8477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162344" y="3936285"/>
            <a:ext cx="4437900" cy="1100700"/>
          </a:xfrm>
          <a:prstGeom prst="rect">
            <a:avLst/>
          </a:prstGeom>
        </p:spPr>
        <p:txBody>
          <a:bodyPr spcFirstLastPara="1" wrap="square" lIns="84775" tIns="84775" rIns="84775" bIns="84775"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12" name="Google Shape;12;p2"/>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62344" y="618090"/>
            <a:ext cx="4437900" cy="795300"/>
          </a:xfrm>
          <a:prstGeom prst="rect">
            <a:avLst/>
          </a:prstGeom>
        </p:spPr>
        <p:txBody>
          <a:bodyPr spcFirstLastPara="1" wrap="square" lIns="84775" tIns="84775" rIns="84775" bIns="8477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8" name="Google Shape;18;p4"/>
          <p:cNvSpPr txBox="1">
            <a:spLocks noGrp="1"/>
          </p:cNvSpPr>
          <p:nvPr>
            <p:ph type="body" idx="1"/>
          </p:nvPr>
        </p:nvSpPr>
        <p:spPr>
          <a:xfrm>
            <a:off x="162344" y="1600660"/>
            <a:ext cx="4437900" cy="4745100"/>
          </a:xfrm>
          <a:prstGeom prst="rect">
            <a:avLst/>
          </a:prstGeom>
        </p:spPr>
        <p:txBody>
          <a:bodyPr spcFirstLastPara="1" wrap="square" lIns="84775" tIns="84775" rIns="84775" bIns="84775" anchor="t" anchorCtr="0">
            <a:noAutofit/>
          </a:bodyPr>
          <a:lstStyle>
            <a:lvl1pPr marL="457200" lvl="0" indent="-336550">
              <a:spcBef>
                <a:spcPts val="0"/>
              </a:spcBef>
              <a:spcAft>
                <a:spcPts val="0"/>
              </a:spcAft>
              <a:buSzPts val="1700"/>
              <a:buChar char="●"/>
              <a:defRPr/>
            </a:lvl1pPr>
            <a:lvl2pPr marL="914400" lvl="1" indent="-311150">
              <a:spcBef>
                <a:spcPts val="1500"/>
              </a:spcBef>
              <a:spcAft>
                <a:spcPts val="0"/>
              </a:spcAft>
              <a:buSzPts val="1300"/>
              <a:buChar char="○"/>
              <a:defRPr/>
            </a:lvl2pPr>
            <a:lvl3pPr marL="1371600" lvl="2" indent="-311150">
              <a:spcBef>
                <a:spcPts val="1500"/>
              </a:spcBef>
              <a:spcAft>
                <a:spcPts val="0"/>
              </a:spcAft>
              <a:buSzPts val="1300"/>
              <a:buChar char="■"/>
              <a:defRPr/>
            </a:lvl3pPr>
            <a:lvl4pPr marL="1828800" lvl="3" indent="-311150">
              <a:spcBef>
                <a:spcPts val="1500"/>
              </a:spcBef>
              <a:spcAft>
                <a:spcPts val="0"/>
              </a:spcAft>
              <a:buSzPts val="1300"/>
              <a:buChar char="●"/>
              <a:defRPr/>
            </a:lvl4pPr>
            <a:lvl5pPr marL="2286000" lvl="4" indent="-311150">
              <a:spcBef>
                <a:spcPts val="1500"/>
              </a:spcBef>
              <a:spcAft>
                <a:spcPts val="0"/>
              </a:spcAft>
              <a:buSzPts val="1300"/>
              <a:buChar char="○"/>
              <a:defRPr/>
            </a:lvl5pPr>
            <a:lvl6pPr marL="2743200" lvl="5" indent="-311150">
              <a:spcBef>
                <a:spcPts val="1500"/>
              </a:spcBef>
              <a:spcAft>
                <a:spcPts val="0"/>
              </a:spcAft>
              <a:buSzPts val="1300"/>
              <a:buChar char="■"/>
              <a:defRPr/>
            </a:lvl6pPr>
            <a:lvl7pPr marL="3200400" lvl="6" indent="-311150">
              <a:spcBef>
                <a:spcPts val="1500"/>
              </a:spcBef>
              <a:spcAft>
                <a:spcPts val="0"/>
              </a:spcAft>
              <a:buSzPts val="1300"/>
              <a:buChar char="●"/>
              <a:defRPr/>
            </a:lvl7pPr>
            <a:lvl8pPr marL="3657600" lvl="7" indent="-311150">
              <a:spcBef>
                <a:spcPts val="1500"/>
              </a:spcBef>
              <a:spcAft>
                <a:spcPts val="0"/>
              </a:spcAft>
              <a:buSzPts val="1300"/>
              <a:buChar char="○"/>
              <a:defRPr/>
            </a:lvl8pPr>
            <a:lvl9pPr marL="4114800" lvl="8" indent="-311150">
              <a:spcBef>
                <a:spcPts val="1500"/>
              </a:spcBef>
              <a:spcAft>
                <a:spcPts val="1500"/>
              </a:spcAft>
              <a:buSzPts val="1300"/>
              <a:buChar char="■"/>
              <a:defRPr/>
            </a:lvl9pPr>
          </a:lstStyle>
          <a:p>
            <a:endParaRPr/>
          </a:p>
        </p:txBody>
      </p:sp>
      <p:sp>
        <p:nvSpPr>
          <p:cNvPr id="19" name="Google Shape;19;p4"/>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62344" y="618090"/>
            <a:ext cx="4437900" cy="795300"/>
          </a:xfrm>
          <a:prstGeom prst="rect">
            <a:avLst/>
          </a:prstGeom>
        </p:spPr>
        <p:txBody>
          <a:bodyPr spcFirstLastPara="1" wrap="square" lIns="84775" tIns="84775" rIns="84775" bIns="8477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162344" y="1600660"/>
            <a:ext cx="2083200" cy="4745100"/>
          </a:xfrm>
          <a:prstGeom prst="rect">
            <a:avLst/>
          </a:prstGeom>
        </p:spPr>
        <p:txBody>
          <a:bodyPr spcFirstLastPara="1" wrap="square" lIns="84775" tIns="84775" rIns="84775" bIns="84775" anchor="t" anchorCtr="0">
            <a:noAutofit/>
          </a:bodyPr>
          <a:lstStyle>
            <a:lvl1pPr marL="457200" lvl="0" indent="-311150">
              <a:spcBef>
                <a:spcPts val="0"/>
              </a:spcBef>
              <a:spcAft>
                <a:spcPts val="0"/>
              </a:spcAft>
              <a:buSzPts val="1300"/>
              <a:buChar char="●"/>
              <a:defRPr sz="1300"/>
            </a:lvl1pPr>
            <a:lvl2pPr marL="914400" lvl="1" indent="-298450">
              <a:spcBef>
                <a:spcPts val="1500"/>
              </a:spcBef>
              <a:spcAft>
                <a:spcPts val="0"/>
              </a:spcAft>
              <a:buSzPts val="1100"/>
              <a:buChar char="○"/>
              <a:defRPr sz="1100"/>
            </a:lvl2pPr>
            <a:lvl3pPr marL="1371600" lvl="2" indent="-298450">
              <a:spcBef>
                <a:spcPts val="1500"/>
              </a:spcBef>
              <a:spcAft>
                <a:spcPts val="0"/>
              </a:spcAft>
              <a:buSzPts val="1100"/>
              <a:buChar char="■"/>
              <a:defRPr sz="1100"/>
            </a:lvl3pPr>
            <a:lvl4pPr marL="1828800" lvl="3" indent="-298450">
              <a:spcBef>
                <a:spcPts val="1500"/>
              </a:spcBef>
              <a:spcAft>
                <a:spcPts val="0"/>
              </a:spcAft>
              <a:buSzPts val="1100"/>
              <a:buChar char="●"/>
              <a:defRPr sz="1100"/>
            </a:lvl4pPr>
            <a:lvl5pPr marL="2286000" lvl="4" indent="-298450">
              <a:spcBef>
                <a:spcPts val="1500"/>
              </a:spcBef>
              <a:spcAft>
                <a:spcPts val="0"/>
              </a:spcAft>
              <a:buSzPts val="1100"/>
              <a:buChar char="○"/>
              <a:defRPr sz="1100"/>
            </a:lvl5pPr>
            <a:lvl6pPr marL="2743200" lvl="5" indent="-298450">
              <a:spcBef>
                <a:spcPts val="1500"/>
              </a:spcBef>
              <a:spcAft>
                <a:spcPts val="0"/>
              </a:spcAft>
              <a:buSzPts val="1100"/>
              <a:buChar char="■"/>
              <a:defRPr sz="1100"/>
            </a:lvl6pPr>
            <a:lvl7pPr marL="3200400" lvl="6" indent="-298450">
              <a:spcBef>
                <a:spcPts val="1500"/>
              </a:spcBef>
              <a:spcAft>
                <a:spcPts val="0"/>
              </a:spcAft>
              <a:buSzPts val="1100"/>
              <a:buChar char="●"/>
              <a:defRPr sz="1100"/>
            </a:lvl7pPr>
            <a:lvl8pPr marL="3657600" lvl="7" indent="-298450">
              <a:spcBef>
                <a:spcPts val="1500"/>
              </a:spcBef>
              <a:spcAft>
                <a:spcPts val="0"/>
              </a:spcAft>
              <a:buSzPts val="1100"/>
              <a:buChar char="○"/>
              <a:defRPr sz="1100"/>
            </a:lvl8pPr>
            <a:lvl9pPr marL="4114800" lvl="8" indent="-298450">
              <a:spcBef>
                <a:spcPts val="1500"/>
              </a:spcBef>
              <a:spcAft>
                <a:spcPts val="1500"/>
              </a:spcAft>
              <a:buSzPts val="1100"/>
              <a:buChar char="■"/>
              <a:defRPr sz="1100"/>
            </a:lvl9pPr>
          </a:lstStyle>
          <a:p>
            <a:endParaRPr/>
          </a:p>
        </p:txBody>
      </p:sp>
      <p:sp>
        <p:nvSpPr>
          <p:cNvPr id="23" name="Google Shape;23;p5"/>
          <p:cNvSpPr txBox="1">
            <a:spLocks noGrp="1"/>
          </p:cNvSpPr>
          <p:nvPr>
            <p:ph type="body" idx="2"/>
          </p:nvPr>
        </p:nvSpPr>
        <p:spPr>
          <a:xfrm>
            <a:off x="2516875" y="1600660"/>
            <a:ext cx="2083200" cy="4745100"/>
          </a:xfrm>
          <a:prstGeom prst="rect">
            <a:avLst/>
          </a:prstGeom>
        </p:spPr>
        <p:txBody>
          <a:bodyPr spcFirstLastPara="1" wrap="square" lIns="84775" tIns="84775" rIns="84775" bIns="84775" anchor="t" anchorCtr="0">
            <a:noAutofit/>
          </a:bodyPr>
          <a:lstStyle>
            <a:lvl1pPr marL="457200" lvl="0" indent="-311150">
              <a:spcBef>
                <a:spcPts val="0"/>
              </a:spcBef>
              <a:spcAft>
                <a:spcPts val="0"/>
              </a:spcAft>
              <a:buSzPts val="1300"/>
              <a:buChar char="●"/>
              <a:defRPr sz="1300"/>
            </a:lvl1pPr>
            <a:lvl2pPr marL="914400" lvl="1" indent="-298450">
              <a:spcBef>
                <a:spcPts val="1500"/>
              </a:spcBef>
              <a:spcAft>
                <a:spcPts val="0"/>
              </a:spcAft>
              <a:buSzPts val="1100"/>
              <a:buChar char="○"/>
              <a:defRPr sz="1100"/>
            </a:lvl2pPr>
            <a:lvl3pPr marL="1371600" lvl="2" indent="-298450">
              <a:spcBef>
                <a:spcPts val="1500"/>
              </a:spcBef>
              <a:spcAft>
                <a:spcPts val="0"/>
              </a:spcAft>
              <a:buSzPts val="1100"/>
              <a:buChar char="■"/>
              <a:defRPr sz="1100"/>
            </a:lvl3pPr>
            <a:lvl4pPr marL="1828800" lvl="3" indent="-298450">
              <a:spcBef>
                <a:spcPts val="1500"/>
              </a:spcBef>
              <a:spcAft>
                <a:spcPts val="0"/>
              </a:spcAft>
              <a:buSzPts val="1100"/>
              <a:buChar char="●"/>
              <a:defRPr sz="1100"/>
            </a:lvl4pPr>
            <a:lvl5pPr marL="2286000" lvl="4" indent="-298450">
              <a:spcBef>
                <a:spcPts val="1500"/>
              </a:spcBef>
              <a:spcAft>
                <a:spcPts val="0"/>
              </a:spcAft>
              <a:buSzPts val="1100"/>
              <a:buChar char="○"/>
              <a:defRPr sz="1100"/>
            </a:lvl5pPr>
            <a:lvl6pPr marL="2743200" lvl="5" indent="-298450">
              <a:spcBef>
                <a:spcPts val="1500"/>
              </a:spcBef>
              <a:spcAft>
                <a:spcPts val="0"/>
              </a:spcAft>
              <a:buSzPts val="1100"/>
              <a:buChar char="■"/>
              <a:defRPr sz="1100"/>
            </a:lvl6pPr>
            <a:lvl7pPr marL="3200400" lvl="6" indent="-298450">
              <a:spcBef>
                <a:spcPts val="1500"/>
              </a:spcBef>
              <a:spcAft>
                <a:spcPts val="0"/>
              </a:spcAft>
              <a:buSzPts val="1100"/>
              <a:buChar char="●"/>
              <a:defRPr sz="1100"/>
            </a:lvl7pPr>
            <a:lvl8pPr marL="3657600" lvl="7" indent="-298450">
              <a:spcBef>
                <a:spcPts val="1500"/>
              </a:spcBef>
              <a:spcAft>
                <a:spcPts val="0"/>
              </a:spcAft>
              <a:buSzPts val="1100"/>
              <a:buChar char="○"/>
              <a:defRPr sz="1100"/>
            </a:lvl8pPr>
            <a:lvl9pPr marL="4114800" lvl="8" indent="-298450">
              <a:spcBef>
                <a:spcPts val="1500"/>
              </a:spcBef>
              <a:spcAft>
                <a:spcPts val="1500"/>
              </a:spcAft>
              <a:buSzPts val="1100"/>
              <a:buChar char="■"/>
              <a:defRPr sz="1100"/>
            </a:lvl9pPr>
          </a:lstStyle>
          <a:p>
            <a:endParaRPr/>
          </a:p>
        </p:txBody>
      </p:sp>
      <p:sp>
        <p:nvSpPr>
          <p:cNvPr id="24" name="Google Shape;24;p5"/>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62344" y="618090"/>
            <a:ext cx="4437900" cy="795300"/>
          </a:xfrm>
          <a:prstGeom prst="rect">
            <a:avLst/>
          </a:prstGeom>
        </p:spPr>
        <p:txBody>
          <a:bodyPr spcFirstLastPara="1" wrap="square" lIns="84775" tIns="84775" rIns="84775" bIns="8477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7" name="Google Shape;27;p6"/>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62344" y="771667"/>
            <a:ext cx="1462500" cy="1049700"/>
          </a:xfrm>
          <a:prstGeom prst="rect">
            <a:avLst/>
          </a:prstGeom>
        </p:spPr>
        <p:txBody>
          <a:bodyPr spcFirstLastPara="1" wrap="square" lIns="84775" tIns="84775" rIns="84775" bIns="84775" anchor="b" anchorCtr="0">
            <a:noAutofit/>
          </a:bodyPr>
          <a:lstStyle>
            <a:lvl1pPr lvl="0">
              <a:spcBef>
                <a:spcPts val="0"/>
              </a:spcBef>
              <a:spcAft>
                <a:spcPts val="0"/>
              </a:spcAft>
              <a:buSzPts val="2200"/>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 name="Google Shape;30;p7"/>
          <p:cNvSpPr txBox="1">
            <a:spLocks noGrp="1"/>
          </p:cNvSpPr>
          <p:nvPr>
            <p:ph type="body" idx="1"/>
          </p:nvPr>
        </p:nvSpPr>
        <p:spPr>
          <a:xfrm>
            <a:off x="162344" y="1930000"/>
            <a:ext cx="1462500" cy="4415700"/>
          </a:xfrm>
          <a:prstGeom prst="rect">
            <a:avLst/>
          </a:prstGeom>
        </p:spPr>
        <p:txBody>
          <a:bodyPr spcFirstLastPara="1" wrap="square" lIns="84775" tIns="84775" rIns="84775" bIns="84775" anchor="t" anchorCtr="0">
            <a:noAutofit/>
          </a:bodyPr>
          <a:lstStyle>
            <a:lvl1pPr marL="457200" lvl="0" indent="-298450">
              <a:spcBef>
                <a:spcPts val="0"/>
              </a:spcBef>
              <a:spcAft>
                <a:spcPts val="0"/>
              </a:spcAft>
              <a:buSzPts val="1100"/>
              <a:buChar char="●"/>
              <a:defRPr sz="1100"/>
            </a:lvl1pPr>
            <a:lvl2pPr marL="914400" lvl="1" indent="-298450">
              <a:spcBef>
                <a:spcPts val="1500"/>
              </a:spcBef>
              <a:spcAft>
                <a:spcPts val="0"/>
              </a:spcAft>
              <a:buSzPts val="1100"/>
              <a:buChar char="○"/>
              <a:defRPr sz="1100"/>
            </a:lvl2pPr>
            <a:lvl3pPr marL="1371600" lvl="2" indent="-298450">
              <a:spcBef>
                <a:spcPts val="1500"/>
              </a:spcBef>
              <a:spcAft>
                <a:spcPts val="0"/>
              </a:spcAft>
              <a:buSzPts val="1100"/>
              <a:buChar char="■"/>
              <a:defRPr sz="1100"/>
            </a:lvl3pPr>
            <a:lvl4pPr marL="1828800" lvl="3" indent="-298450">
              <a:spcBef>
                <a:spcPts val="1500"/>
              </a:spcBef>
              <a:spcAft>
                <a:spcPts val="0"/>
              </a:spcAft>
              <a:buSzPts val="1100"/>
              <a:buChar char="●"/>
              <a:defRPr sz="1100"/>
            </a:lvl4pPr>
            <a:lvl5pPr marL="2286000" lvl="4" indent="-298450">
              <a:spcBef>
                <a:spcPts val="1500"/>
              </a:spcBef>
              <a:spcAft>
                <a:spcPts val="0"/>
              </a:spcAft>
              <a:buSzPts val="1100"/>
              <a:buChar char="○"/>
              <a:defRPr sz="1100"/>
            </a:lvl5pPr>
            <a:lvl6pPr marL="2743200" lvl="5" indent="-298450">
              <a:spcBef>
                <a:spcPts val="1500"/>
              </a:spcBef>
              <a:spcAft>
                <a:spcPts val="0"/>
              </a:spcAft>
              <a:buSzPts val="1100"/>
              <a:buChar char="■"/>
              <a:defRPr sz="1100"/>
            </a:lvl6pPr>
            <a:lvl7pPr marL="3200400" lvl="6" indent="-298450">
              <a:spcBef>
                <a:spcPts val="1500"/>
              </a:spcBef>
              <a:spcAft>
                <a:spcPts val="0"/>
              </a:spcAft>
              <a:buSzPts val="1100"/>
              <a:buChar char="●"/>
              <a:defRPr sz="1100"/>
            </a:lvl7pPr>
            <a:lvl8pPr marL="3657600" lvl="7" indent="-298450">
              <a:spcBef>
                <a:spcPts val="1500"/>
              </a:spcBef>
              <a:spcAft>
                <a:spcPts val="0"/>
              </a:spcAft>
              <a:buSzPts val="1100"/>
              <a:buChar char="○"/>
              <a:defRPr sz="1100"/>
            </a:lvl8pPr>
            <a:lvl9pPr marL="4114800" lvl="8" indent="-298450">
              <a:spcBef>
                <a:spcPts val="1500"/>
              </a:spcBef>
              <a:spcAft>
                <a:spcPts val="1500"/>
              </a:spcAft>
              <a:buSzPts val="1100"/>
              <a:buChar char="■"/>
              <a:defRPr sz="1100"/>
            </a:lvl9pPr>
          </a:lstStyle>
          <a:p>
            <a:endParaRPr/>
          </a:p>
        </p:txBody>
      </p:sp>
      <p:sp>
        <p:nvSpPr>
          <p:cNvPr id="31" name="Google Shape;31;p7"/>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55339" y="625208"/>
            <a:ext cx="3316800" cy="5681700"/>
          </a:xfrm>
          <a:prstGeom prst="rect">
            <a:avLst/>
          </a:prstGeom>
        </p:spPr>
        <p:txBody>
          <a:bodyPr spcFirstLastPara="1" wrap="square" lIns="84775" tIns="84775" rIns="84775" bIns="84775" anchor="ctr" anchorCtr="0">
            <a:noAutofit/>
          </a:bodyPr>
          <a:lstStyle>
            <a:lvl1pPr lvl="0">
              <a:spcBef>
                <a:spcPts val="0"/>
              </a:spcBef>
              <a:spcAft>
                <a:spcPts val="0"/>
              </a:spcAft>
              <a:buSzPts val="4500"/>
              <a:buNone/>
              <a:defRPr sz="4500"/>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a:endParaRPr/>
          </a:p>
        </p:txBody>
      </p:sp>
      <p:sp>
        <p:nvSpPr>
          <p:cNvPr id="34" name="Google Shape;34;p8"/>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381250" y="-174"/>
            <a:ext cx="2381400" cy="7143900"/>
          </a:xfrm>
          <a:prstGeom prst="rect">
            <a:avLst/>
          </a:prstGeom>
          <a:solidFill>
            <a:schemeClr val="lt2"/>
          </a:solidFill>
          <a:ln>
            <a:noFill/>
          </a:ln>
        </p:spPr>
        <p:txBody>
          <a:bodyPr spcFirstLastPara="1" wrap="square" lIns="84775" tIns="84775" rIns="84775" bIns="8477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138281" y="1712743"/>
            <a:ext cx="2106900" cy="2058900"/>
          </a:xfrm>
          <a:prstGeom prst="rect">
            <a:avLst/>
          </a:prstGeom>
        </p:spPr>
        <p:txBody>
          <a:bodyPr spcFirstLastPara="1" wrap="square" lIns="84775" tIns="84775" rIns="84775" bIns="84775" anchor="b" anchorCtr="0">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a:endParaRPr/>
          </a:p>
        </p:txBody>
      </p:sp>
      <p:sp>
        <p:nvSpPr>
          <p:cNvPr id="38" name="Google Shape;38;p9"/>
          <p:cNvSpPr txBox="1">
            <a:spLocks noGrp="1"/>
          </p:cNvSpPr>
          <p:nvPr>
            <p:ph type="subTitle" idx="1"/>
          </p:nvPr>
        </p:nvSpPr>
        <p:spPr>
          <a:xfrm>
            <a:off x="138281" y="3893160"/>
            <a:ext cx="2106900" cy="1715700"/>
          </a:xfrm>
          <a:prstGeom prst="rect">
            <a:avLst/>
          </a:prstGeom>
        </p:spPr>
        <p:txBody>
          <a:bodyPr spcFirstLastPara="1" wrap="square" lIns="84775" tIns="84775" rIns="84775" bIns="84775" anchor="t" anchorCtr="0">
            <a:noAutofit/>
          </a:bodyPr>
          <a:lstStyle>
            <a:lvl1pPr lvl="0" algn="ctr">
              <a:lnSpc>
                <a:spcPct val="100000"/>
              </a:lnSpc>
              <a:spcBef>
                <a:spcPts val="0"/>
              </a:spcBef>
              <a:spcAft>
                <a:spcPts val="0"/>
              </a:spcAft>
              <a:buSzPts val="1900"/>
              <a:buNone/>
              <a:defRPr sz="1900"/>
            </a:lvl1pPr>
            <a:lvl2pPr lvl="1" algn="ctr">
              <a:lnSpc>
                <a:spcPct val="100000"/>
              </a:lnSpc>
              <a:spcBef>
                <a:spcPts val="0"/>
              </a:spcBef>
              <a:spcAft>
                <a:spcPts val="0"/>
              </a:spcAft>
              <a:buSzPts val="1900"/>
              <a:buNone/>
              <a:defRPr sz="1900"/>
            </a:lvl2pPr>
            <a:lvl3pPr lvl="2" algn="ctr">
              <a:lnSpc>
                <a:spcPct val="100000"/>
              </a:lnSpc>
              <a:spcBef>
                <a:spcPts val="0"/>
              </a:spcBef>
              <a:spcAft>
                <a:spcPts val="0"/>
              </a:spcAft>
              <a:buSzPts val="1900"/>
              <a:buNone/>
              <a:defRPr sz="1900"/>
            </a:lvl3pPr>
            <a:lvl4pPr lvl="3" algn="ctr">
              <a:lnSpc>
                <a:spcPct val="100000"/>
              </a:lnSpc>
              <a:spcBef>
                <a:spcPts val="0"/>
              </a:spcBef>
              <a:spcAft>
                <a:spcPts val="0"/>
              </a:spcAft>
              <a:buSzPts val="1900"/>
              <a:buNone/>
              <a:defRPr sz="1900"/>
            </a:lvl4pPr>
            <a:lvl5pPr lvl="4" algn="ctr">
              <a:lnSpc>
                <a:spcPct val="100000"/>
              </a:lnSpc>
              <a:spcBef>
                <a:spcPts val="0"/>
              </a:spcBef>
              <a:spcAft>
                <a:spcPts val="0"/>
              </a:spcAft>
              <a:buSzPts val="1900"/>
              <a:buNone/>
              <a:defRPr sz="1900"/>
            </a:lvl5pPr>
            <a:lvl6pPr lvl="5" algn="ctr">
              <a:lnSpc>
                <a:spcPct val="100000"/>
              </a:lnSpc>
              <a:spcBef>
                <a:spcPts val="0"/>
              </a:spcBef>
              <a:spcAft>
                <a:spcPts val="0"/>
              </a:spcAft>
              <a:buSzPts val="1900"/>
              <a:buNone/>
              <a:defRPr sz="1900"/>
            </a:lvl6pPr>
            <a:lvl7pPr lvl="6" algn="ctr">
              <a:lnSpc>
                <a:spcPct val="100000"/>
              </a:lnSpc>
              <a:spcBef>
                <a:spcPts val="0"/>
              </a:spcBef>
              <a:spcAft>
                <a:spcPts val="0"/>
              </a:spcAft>
              <a:buSzPts val="1900"/>
              <a:buNone/>
              <a:defRPr sz="1900"/>
            </a:lvl7pPr>
            <a:lvl8pPr lvl="7" algn="ctr">
              <a:lnSpc>
                <a:spcPct val="100000"/>
              </a:lnSpc>
              <a:spcBef>
                <a:spcPts val="0"/>
              </a:spcBef>
              <a:spcAft>
                <a:spcPts val="0"/>
              </a:spcAft>
              <a:buSzPts val="1900"/>
              <a:buNone/>
              <a:defRPr sz="1900"/>
            </a:lvl8pPr>
            <a:lvl9pPr lvl="8" algn="ctr">
              <a:lnSpc>
                <a:spcPct val="100000"/>
              </a:lnSpc>
              <a:spcBef>
                <a:spcPts val="0"/>
              </a:spcBef>
              <a:spcAft>
                <a:spcPts val="0"/>
              </a:spcAft>
              <a:buSzPts val="1900"/>
              <a:buNone/>
              <a:defRPr sz="1900"/>
            </a:lvl9pPr>
          </a:lstStyle>
          <a:p>
            <a:endParaRPr/>
          </a:p>
        </p:txBody>
      </p:sp>
      <p:sp>
        <p:nvSpPr>
          <p:cNvPr id="39" name="Google Shape;39;p9"/>
          <p:cNvSpPr txBox="1">
            <a:spLocks noGrp="1"/>
          </p:cNvSpPr>
          <p:nvPr>
            <p:ph type="body" idx="2"/>
          </p:nvPr>
        </p:nvSpPr>
        <p:spPr>
          <a:xfrm>
            <a:off x="2572656" y="1005660"/>
            <a:ext cx="1998300" cy="5132100"/>
          </a:xfrm>
          <a:prstGeom prst="rect">
            <a:avLst/>
          </a:prstGeom>
        </p:spPr>
        <p:txBody>
          <a:bodyPr spcFirstLastPara="1" wrap="square" lIns="84775" tIns="84775" rIns="84775" bIns="84775" anchor="ctr" anchorCtr="0">
            <a:noAutofit/>
          </a:bodyPr>
          <a:lstStyle>
            <a:lvl1pPr marL="457200" lvl="0" indent="-336550">
              <a:spcBef>
                <a:spcPts val="0"/>
              </a:spcBef>
              <a:spcAft>
                <a:spcPts val="0"/>
              </a:spcAft>
              <a:buSzPts val="1700"/>
              <a:buChar char="●"/>
              <a:defRPr/>
            </a:lvl1pPr>
            <a:lvl2pPr marL="914400" lvl="1" indent="-311150">
              <a:spcBef>
                <a:spcPts val="1500"/>
              </a:spcBef>
              <a:spcAft>
                <a:spcPts val="0"/>
              </a:spcAft>
              <a:buSzPts val="1300"/>
              <a:buChar char="○"/>
              <a:defRPr/>
            </a:lvl2pPr>
            <a:lvl3pPr marL="1371600" lvl="2" indent="-311150">
              <a:spcBef>
                <a:spcPts val="1500"/>
              </a:spcBef>
              <a:spcAft>
                <a:spcPts val="0"/>
              </a:spcAft>
              <a:buSzPts val="1300"/>
              <a:buChar char="■"/>
              <a:defRPr/>
            </a:lvl3pPr>
            <a:lvl4pPr marL="1828800" lvl="3" indent="-311150">
              <a:spcBef>
                <a:spcPts val="1500"/>
              </a:spcBef>
              <a:spcAft>
                <a:spcPts val="0"/>
              </a:spcAft>
              <a:buSzPts val="1300"/>
              <a:buChar char="●"/>
              <a:defRPr/>
            </a:lvl4pPr>
            <a:lvl5pPr marL="2286000" lvl="4" indent="-311150">
              <a:spcBef>
                <a:spcPts val="1500"/>
              </a:spcBef>
              <a:spcAft>
                <a:spcPts val="0"/>
              </a:spcAft>
              <a:buSzPts val="1300"/>
              <a:buChar char="○"/>
              <a:defRPr/>
            </a:lvl5pPr>
            <a:lvl6pPr marL="2743200" lvl="5" indent="-311150">
              <a:spcBef>
                <a:spcPts val="1500"/>
              </a:spcBef>
              <a:spcAft>
                <a:spcPts val="0"/>
              </a:spcAft>
              <a:buSzPts val="1300"/>
              <a:buChar char="■"/>
              <a:defRPr/>
            </a:lvl6pPr>
            <a:lvl7pPr marL="3200400" lvl="6" indent="-311150">
              <a:spcBef>
                <a:spcPts val="1500"/>
              </a:spcBef>
              <a:spcAft>
                <a:spcPts val="0"/>
              </a:spcAft>
              <a:buSzPts val="1300"/>
              <a:buChar char="●"/>
              <a:defRPr/>
            </a:lvl7pPr>
            <a:lvl8pPr marL="3657600" lvl="7" indent="-311150">
              <a:spcBef>
                <a:spcPts val="1500"/>
              </a:spcBef>
              <a:spcAft>
                <a:spcPts val="0"/>
              </a:spcAft>
              <a:buSzPts val="1300"/>
              <a:buChar char="○"/>
              <a:defRPr/>
            </a:lvl8pPr>
            <a:lvl9pPr marL="4114800" lvl="8" indent="-311150">
              <a:spcBef>
                <a:spcPts val="1500"/>
              </a:spcBef>
              <a:spcAft>
                <a:spcPts val="1500"/>
              </a:spcAft>
              <a:buSzPts val="1300"/>
              <a:buChar char="■"/>
              <a:defRPr/>
            </a:lvl9pPr>
          </a:lstStyle>
          <a:p>
            <a:endParaRPr/>
          </a:p>
        </p:txBody>
      </p:sp>
      <p:sp>
        <p:nvSpPr>
          <p:cNvPr id="40" name="Google Shape;40;p9"/>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62344" y="5875799"/>
            <a:ext cx="3124500" cy="840300"/>
          </a:xfrm>
          <a:prstGeom prst="rect">
            <a:avLst/>
          </a:prstGeom>
        </p:spPr>
        <p:txBody>
          <a:bodyPr spcFirstLastPara="1" wrap="square" lIns="84775" tIns="84775" rIns="84775" bIns="84775" anchor="ctr" anchorCtr="0">
            <a:noAutofit/>
          </a:bodyPr>
          <a:lstStyle>
            <a:lvl1pPr marL="457200" lvl="0" indent="-228600">
              <a:lnSpc>
                <a:spcPct val="100000"/>
              </a:lnSpc>
              <a:spcBef>
                <a:spcPts val="0"/>
              </a:spcBef>
              <a:spcAft>
                <a:spcPts val="0"/>
              </a:spcAft>
              <a:buSzPts val="1700"/>
              <a:buNone/>
              <a:defRPr/>
            </a:lvl1pPr>
          </a:lstStyle>
          <a:p>
            <a:endParaRPr/>
          </a:p>
        </p:txBody>
      </p:sp>
      <p:sp>
        <p:nvSpPr>
          <p:cNvPr id="43" name="Google Shape;43;p10"/>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62344" y="1536285"/>
            <a:ext cx="4437900" cy="2727300"/>
          </a:xfrm>
          <a:prstGeom prst="rect">
            <a:avLst/>
          </a:prstGeom>
        </p:spPr>
        <p:txBody>
          <a:bodyPr spcFirstLastPara="1" wrap="square" lIns="84775" tIns="84775" rIns="84775" bIns="84775" anchor="b" anchorCtr="0">
            <a:noAutofit/>
          </a:bodyPr>
          <a:lstStyle>
            <a:lvl1pPr lvl="0" algn="ctr">
              <a:spcBef>
                <a:spcPts val="0"/>
              </a:spcBef>
              <a:spcAft>
                <a:spcPts val="0"/>
              </a:spcAft>
              <a:buSzPts val="11100"/>
              <a:buNone/>
              <a:defRPr sz="11100"/>
            </a:lvl1pPr>
            <a:lvl2pPr lvl="1" algn="ctr">
              <a:spcBef>
                <a:spcPts val="0"/>
              </a:spcBef>
              <a:spcAft>
                <a:spcPts val="0"/>
              </a:spcAft>
              <a:buSzPts val="11100"/>
              <a:buNone/>
              <a:defRPr sz="11100"/>
            </a:lvl2pPr>
            <a:lvl3pPr lvl="2" algn="ctr">
              <a:spcBef>
                <a:spcPts val="0"/>
              </a:spcBef>
              <a:spcAft>
                <a:spcPts val="0"/>
              </a:spcAft>
              <a:buSzPts val="11100"/>
              <a:buNone/>
              <a:defRPr sz="11100"/>
            </a:lvl3pPr>
            <a:lvl4pPr lvl="3" algn="ctr">
              <a:spcBef>
                <a:spcPts val="0"/>
              </a:spcBef>
              <a:spcAft>
                <a:spcPts val="0"/>
              </a:spcAft>
              <a:buSzPts val="11100"/>
              <a:buNone/>
              <a:defRPr sz="11100"/>
            </a:lvl4pPr>
            <a:lvl5pPr lvl="4" algn="ctr">
              <a:spcBef>
                <a:spcPts val="0"/>
              </a:spcBef>
              <a:spcAft>
                <a:spcPts val="0"/>
              </a:spcAft>
              <a:buSzPts val="11100"/>
              <a:buNone/>
              <a:defRPr sz="11100"/>
            </a:lvl5pPr>
            <a:lvl6pPr lvl="5" algn="ctr">
              <a:spcBef>
                <a:spcPts val="0"/>
              </a:spcBef>
              <a:spcAft>
                <a:spcPts val="0"/>
              </a:spcAft>
              <a:buSzPts val="11100"/>
              <a:buNone/>
              <a:defRPr sz="11100"/>
            </a:lvl6pPr>
            <a:lvl7pPr lvl="6" algn="ctr">
              <a:spcBef>
                <a:spcPts val="0"/>
              </a:spcBef>
              <a:spcAft>
                <a:spcPts val="0"/>
              </a:spcAft>
              <a:buSzPts val="11100"/>
              <a:buNone/>
              <a:defRPr sz="11100"/>
            </a:lvl7pPr>
            <a:lvl8pPr lvl="7" algn="ctr">
              <a:spcBef>
                <a:spcPts val="0"/>
              </a:spcBef>
              <a:spcAft>
                <a:spcPts val="0"/>
              </a:spcAft>
              <a:buSzPts val="11100"/>
              <a:buNone/>
              <a:defRPr sz="11100"/>
            </a:lvl8pPr>
            <a:lvl9pPr lvl="8" algn="ctr">
              <a:spcBef>
                <a:spcPts val="0"/>
              </a:spcBef>
              <a:spcAft>
                <a:spcPts val="0"/>
              </a:spcAft>
              <a:buSzPts val="11100"/>
              <a:buNone/>
              <a:defRPr sz="11100"/>
            </a:lvl9pPr>
          </a:lstStyle>
          <a:p>
            <a:r>
              <a:t>xx%</a:t>
            </a:r>
          </a:p>
        </p:txBody>
      </p:sp>
      <p:sp>
        <p:nvSpPr>
          <p:cNvPr id="46" name="Google Shape;46;p11"/>
          <p:cNvSpPr txBox="1">
            <a:spLocks noGrp="1"/>
          </p:cNvSpPr>
          <p:nvPr>
            <p:ph type="body" idx="1"/>
          </p:nvPr>
        </p:nvSpPr>
        <p:spPr>
          <a:xfrm>
            <a:off x="162344" y="4378090"/>
            <a:ext cx="4437900" cy="1806600"/>
          </a:xfrm>
          <a:prstGeom prst="rect">
            <a:avLst/>
          </a:prstGeom>
        </p:spPr>
        <p:txBody>
          <a:bodyPr spcFirstLastPara="1" wrap="square" lIns="84775" tIns="84775" rIns="84775" bIns="84775" anchor="t" anchorCtr="0">
            <a:noAutofit/>
          </a:bodyPr>
          <a:lstStyle>
            <a:lvl1pPr marL="457200" lvl="0" indent="-336550" algn="ctr">
              <a:spcBef>
                <a:spcPts val="0"/>
              </a:spcBef>
              <a:spcAft>
                <a:spcPts val="0"/>
              </a:spcAft>
              <a:buSzPts val="1700"/>
              <a:buChar char="●"/>
              <a:defRPr/>
            </a:lvl1pPr>
            <a:lvl2pPr marL="914400" lvl="1" indent="-311150" algn="ctr">
              <a:spcBef>
                <a:spcPts val="1500"/>
              </a:spcBef>
              <a:spcAft>
                <a:spcPts val="0"/>
              </a:spcAft>
              <a:buSzPts val="1300"/>
              <a:buChar char="○"/>
              <a:defRPr/>
            </a:lvl2pPr>
            <a:lvl3pPr marL="1371600" lvl="2" indent="-311150" algn="ctr">
              <a:spcBef>
                <a:spcPts val="1500"/>
              </a:spcBef>
              <a:spcAft>
                <a:spcPts val="0"/>
              </a:spcAft>
              <a:buSzPts val="1300"/>
              <a:buChar char="■"/>
              <a:defRPr/>
            </a:lvl3pPr>
            <a:lvl4pPr marL="1828800" lvl="3" indent="-311150" algn="ctr">
              <a:spcBef>
                <a:spcPts val="1500"/>
              </a:spcBef>
              <a:spcAft>
                <a:spcPts val="0"/>
              </a:spcAft>
              <a:buSzPts val="1300"/>
              <a:buChar char="●"/>
              <a:defRPr/>
            </a:lvl4pPr>
            <a:lvl5pPr marL="2286000" lvl="4" indent="-311150" algn="ctr">
              <a:spcBef>
                <a:spcPts val="1500"/>
              </a:spcBef>
              <a:spcAft>
                <a:spcPts val="0"/>
              </a:spcAft>
              <a:buSzPts val="1300"/>
              <a:buChar char="○"/>
              <a:defRPr/>
            </a:lvl5pPr>
            <a:lvl6pPr marL="2743200" lvl="5" indent="-311150" algn="ctr">
              <a:spcBef>
                <a:spcPts val="1500"/>
              </a:spcBef>
              <a:spcAft>
                <a:spcPts val="0"/>
              </a:spcAft>
              <a:buSzPts val="1300"/>
              <a:buChar char="■"/>
              <a:defRPr/>
            </a:lvl6pPr>
            <a:lvl7pPr marL="3200400" lvl="6" indent="-311150" algn="ctr">
              <a:spcBef>
                <a:spcPts val="1500"/>
              </a:spcBef>
              <a:spcAft>
                <a:spcPts val="0"/>
              </a:spcAft>
              <a:buSzPts val="1300"/>
              <a:buChar char="●"/>
              <a:defRPr/>
            </a:lvl7pPr>
            <a:lvl8pPr marL="3657600" lvl="7" indent="-311150" algn="ctr">
              <a:spcBef>
                <a:spcPts val="1500"/>
              </a:spcBef>
              <a:spcAft>
                <a:spcPts val="0"/>
              </a:spcAft>
              <a:buSzPts val="1300"/>
              <a:buChar char="○"/>
              <a:defRPr/>
            </a:lvl8pPr>
            <a:lvl9pPr marL="4114800" lvl="8" indent="-311150" algn="ctr">
              <a:spcBef>
                <a:spcPts val="1500"/>
              </a:spcBef>
              <a:spcAft>
                <a:spcPts val="1500"/>
              </a:spcAft>
              <a:buSzPts val="1300"/>
              <a:buChar char="■"/>
              <a:defRPr/>
            </a:lvl9pPr>
          </a:lstStyle>
          <a:p>
            <a:endParaRPr/>
          </a:p>
        </p:txBody>
      </p:sp>
      <p:sp>
        <p:nvSpPr>
          <p:cNvPr id="47" name="Google Shape;47;p11"/>
          <p:cNvSpPr txBox="1">
            <a:spLocks noGrp="1"/>
          </p:cNvSpPr>
          <p:nvPr>
            <p:ph type="sldNum" idx="12"/>
          </p:nvPr>
        </p:nvSpPr>
        <p:spPr>
          <a:xfrm>
            <a:off x="4412738" y="6476690"/>
            <a:ext cx="285900" cy="546600"/>
          </a:xfrm>
          <a:prstGeom prst="rect">
            <a:avLst/>
          </a:prstGeom>
        </p:spPr>
        <p:txBody>
          <a:bodyPr spcFirstLastPara="1" wrap="square" lIns="84775" tIns="84775" rIns="84775" bIns="847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2344" y="618090"/>
            <a:ext cx="4437900" cy="795300"/>
          </a:xfrm>
          <a:prstGeom prst="rect">
            <a:avLst/>
          </a:prstGeom>
          <a:noFill/>
          <a:ln>
            <a:noFill/>
          </a:ln>
        </p:spPr>
        <p:txBody>
          <a:bodyPr spcFirstLastPara="1" wrap="square" lIns="84775" tIns="84775" rIns="84775" bIns="84775" anchor="t" anchorCtr="0">
            <a:no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dk1"/>
              </a:buClr>
              <a:buSzPts val="2600"/>
              <a:buNone/>
              <a:defRPr sz="2600">
                <a:solidFill>
                  <a:schemeClr val="dk1"/>
                </a:solidFill>
              </a:defRPr>
            </a:lvl2pPr>
            <a:lvl3pPr lvl="2">
              <a:spcBef>
                <a:spcPts val="0"/>
              </a:spcBef>
              <a:spcAft>
                <a:spcPts val="0"/>
              </a:spcAft>
              <a:buClr>
                <a:schemeClr val="dk1"/>
              </a:buClr>
              <a:buSzPts val="2600"/>
              <a:buNone/>
              <a:defRPr sz="2600">
                <a:solidFill>
                  <a:schemeClr val="dk1"/>
                </a:solidFill>
              </a:defRPr>
            </a:lvl3pPr>
            <a:lvl4pPr lvl="3">
              <a:spcBef>
                <a:spcPts val="0"/>
              </a:spcBef>
              <a:spcAft>
                <a:spcPts val="0"/>
              </a:spcAft>
              <a:buClr>
                <a:schemeClr val="dk1"/>
              </a:buClr>
              <a:buSzPts val="2600"/>
              <a:buNone/>
              <a:defRPr sz="2600">
                <a:solidFill>
                  <a:schemeClr val="dk1"/>
                </a:solidFill>
              </a:defRPr>
            </a:lvl4pPr>
            <a:lvl5pPr lvl="4">
              <a:spcBef>
                <a:spcPts val="0"/>
              </a:spcBef>
              <a:spcAft>
                <a:spcPts val="0"/>
              </a:spcAft>
              <a:buClr>
                <a:schemeClr val="dk1"/>
              </a:buClr>
              <a:buSzPts val="2600"/>
              <a:buNone/>
              <a:defRPr sz="2600">
                <a:solidFill>
                  <a:schemeClr val="dk1"/>
                </a:solidFill>
              </a:defRPr>
            </a:lvl5pPr>
            <a:lvl6pPr lvl="5">
              <a:spcBef>
                <a:spcPts val="0"/>
              </a:spcBef>
              <a:spcAft>
                <a:spcPts val="0"/>
              </a:spcAft>
              <a:buClr>
                <a:schemeClr val="dk1"/>
              </a:buClr>
              <a:buSzPts val="2600"/>
              <a:buNone/>
              <a:defRPr sz="2600">
                <a:solidFill>
                  <a:schemeClr val="dk1"/>
                </a:solidFill>
              </a:defRPr>
            </a:lvl6pPr>
            <a:lvl7pPr lvl="6">
              <a:spcBef>
                <a:spcPts val="0"/>
              </a:spcBef>
              <a:spcAft>
                <a:spcPts val="0"/>
              </a:spcAft>
              <a:buClr>
                <a:schemeClr val="dk1"/>
              </a:buClr>
              <a:buSzPts val="2600"/>
              <a:buNone/>
              <a:defRPr sz="2600">
                <a:solidFill>
                  <a:schemeClr val="dk1"/>
                </a:solidFill>
              </a:defRPr>
            </a:lvl7pPr>
            <a:lvl8pPr lvl="7">
              <a:spcBef>
                <a:spcPts val="0"/>
              </a:spcBef>
              <a:spcAft>
                <a:spcPts val="0"/>
              </a:spcAft>
              <a:buClr>
                <a:schemeClr val="dk1"/>
              </a:buClr>
              <a:buSzPts val="2600"/>
              <a:buNone/>
              <a:defRPr sz="2600">
                <a:solidFill>
                  <a:schemeClr val="dk1"/>
                </a:solidFill>
              </a:defRPr>
            </a:lvl8pPr>
            <a:lvl9pPr lvl="8">
              <a:spcBef>
                <a:spcPts val="0"/>
              </a:spcBef>
              <a:spcAft>
                <a:spcPts val="0"/>
              </a:spcAft>
              <a:buClr>
                <a:schemeClr val="dk1"/>
              </a:buClr>
              <a:buSzPts val="2600"/>
              <a:buNone/>
              <a:defRPr sz="2600">
                <a:solidFill>
                  <a:schemeClr val="dk1"/>
                </a:solidFill>
              </a:defRPr>
            </a:lvl9pPr>
          </a:lstStyle>
          <a:p>
            <a:endParaRPr/>
          </a:p>
        </p:txBody>
      </p:sp>
      <p:sp>
        <p:nvSpPr>
          <p:cNvPr id="7" name="Google Shape;7;p1"/>
          <p:cNvSpPr txBox="1">
            <a:spLocks noGrp="1"/>
          </p:cNvSpPr>
          <p:nvPr>
            <p:ph type="body" idx="1"/>
          </p:nvPr>
        </p:nvSpPr>
        <p:spPr>
          <a:xfrm>
            <a:off x="162344" y="1600660"/>
            <a:ext cx="4437900" cy="4745100"/>
          </a:xfrm>
          <a:prstGeom prst="rect">
            <a:avLst/>
          </a:prstGeom>
          <a:noFill/>
          <a:ln>
            <a:noFill/>
          </a:ln>
        </p:spPr>
        <p:txBody>
          <a:bodyPr spcFirstLastPara="1" wrap="square" lIns="84775" tIns="84775" rIns="84775" bIns="84775" anchor="t" anchorCtr="0">
            <a:noAutofit/>
          </a:bodyPr>
          <a:lstStyle>
            <a:lvl1pPr marL="457200" lvl="0" indent="-336550">
              <a:lnSpc>
                <a:spcPct val="115000"/>
              </a:lnSpc>
              <a:spcBef>
                <a:spcPts val="0"/>
              </a:spcBef>
              <a:spcAft>
                <a:spcPts val="0"/>
              </a:spcAft>
              <a:buClr>
                <a:schemeClr val="dk2"/>
              </a:buClr>
              <a:buSzPts val="1700"/>
              <a:buChar char="●"/>
              <a:defRPr sz="1700">
                <a:solidFill>
                  <a:schemeClr val="dk2"/>
                </a:solidFill>
              </a:defRPr>
            </a:lvl1pPr>
            <a:lvl2pPr marL="914400" lvl="1" indent="-311150">
              <a:lnSpc>
                <a:spcPct val="115000"/>
              </a:lnSpc>
              <a:spcBef>
                <a:spcPts val="1500"/>
              </a:spcBef>
              <a:spcAft>
                <a:spcPts val="0"/>
              </a:spcAft>
              <a:buClr>
                <a:schemeClr val="dk2"/>
              </a:buClr>
              <a:buSzPts val="1300"/>
              <a:buChar char="○"/>
              <a:defRPr sz="1300">
                <a:solidFill>
                  <a:schemeClr val="dk2"/>
                </a:solidFill>
              </a:defRPr>
            </a:lvl2pPr>
            <a:lvl3pPr marL="1371600" lvl="2" indent="-311150">
              <a:lnSpc>
                <a:spcPct val="115000"/>
              </a:lnSpc>
              <a:spcBef>
                <a:spcPts val="1500"/>
              </a:spcBef>
              <a:spcAft>
                <a:spcPts val="0"/>
              </a:spcAft>
              <a:buClr>
                <a:schemeClr val="dk2"/>
              </a:buClr>
              <a:buSzPts val="1300"/>
              <a:buChar char="■"/>
              <a:defRPr sz="1300">
                <a:solidFill>
                  <a:schemeClr val="dk2"/>
                </a:solidFill>
              </a:defRPr>
            </a:lvl3pPr>
            <a:lvl4pPr marL="1828800" lvl="3" indent="-311150">
              <a:lnSpc>
                <a:spcPct val="115000"/>
              </a:lnSpc>
              <a:spcBef>
                <a:spcPts val="1500"/>
              </a:spcBef>
              <a:spcAft>
                <a:spcPts val="0"/>
              </a:spcAft>
              <a:buClr>
                <a:schemeClr val="dk2"/>
              </a:buClr>
              <a:buSzPts val="1300"/>
              <a:buChar char="●"/>
              <a:defRPr sz="1300">
                <a:solidFill>
                  <a:schemeClr val="dk2"/>
                </a:solidFill>
              </a:defRPr>
            </a:lvl4pPr>
            <a:lvl5pPr marL="2286000" lvl="4" indent="-311150">
              <a:lnSpc>
                <a:spcPct val="115000"/>
              </a:lnSpc>
              <a:spcBef>
                <a:spcPts val="1500"/>
              </a:spcBef>
              <a:spcAft>
                <a:spcPts val="0"/>
              </a:spcAft>
              <a:buClr>
                <a:schemeClr val="dk2"/>
              </a:buClr>
              <a:buSzPts val="1300"/>
              <a:buChar char="○"/>
              <a:defRPr sz="1300">
                <a:solidFill>
                  <a:schemeClr val="dk2"/>
                </a:solidFill>
              </a:defRPr>
            </a:lvl5pPr>
            <a:lvl6pPr marL="2743200" lvl="5" indent="-311150">
              <a:lnSpc>
                <a:spcPct val="115000"/>
              </a:lnSpc>
              <a:spcBef>
                <a:spcPts val="1500"/>
              </a:spcBef>
              <a:spcAft>
                <a:spcPts val="0"/>
              </a:spcAft>
              <a:buClr>
                <a:schemeClr val="dk2"/>
              </a:buClr>
              <a:buSzPts val="1300"/>
              <a:buChar char="■"/>
              <a:defRPr sz="1300">
                <a:solidFill>
                  <a:schemeClr val="dk2"/>
                </a:solidFill>
              </a:defRPr>
            </a:lvl6pPr>
            <a:lvl7pPr marL="3200400" lvl="6" indent="-311150">
              <a:lnSpc>
                <a:spcPct val="115000"/>
              </a:lnSpc>
              <a:spcBef>
                <a:spcPts val="1500"/>
              </a:spcBef>
              <a:spcAft>
                <a:spcPts val="0"/>
              </a:spcAft>
              <a:buClr>
                <a:schemeClr val="dk2"/>
              </a:buClr>
              <a:buSzPts val="1300"/>
              <a:buChar char="●"/>
              <a:defRPr sz="1300">
                <a:solidFill>
                  <a:schemeClr val="dk2"/>
                </a:solidFill>
              </a:defRPr>
            </a:lvl7pPr>
            <a:lvl8pPr marL="3657600" lvl="7" indent="-311150">
              <a:lnSpc>
                <a:spcPct val="115000"/>
              </a:lnSpc>
              <a:spcBef>
                <a:spcPts val="1500"/>
              </a:spcBef>
              <a:spcAft>
                <a:spcPts val="0"/>
              </a:spcAft>
              <a:buClr>
                <a:schemeClr val="dk2"/>
              </a:buClr>
              <a:buSzPts val="1300"/>
              <a:buChar char="○"/>
              <a:defRPr sz="1300">
                <a:solidFill>
                  <a:schemeClr val="dk2"/>
                </a:solidFill>
              </a:defRPr>
            </a:lvl8pPr>
            <a:lvl9pPr marL="4114800" lvl="8" indent="-311150">
              <a:lnSpc>
                <a:spcPct val="115000"/>
              </a:lnSpc>
              <a:spcBef>
                <a:spcPts val="1500"/>
              </a:spcBef>
              <a:spcAft>
                <a:spcPts val="1500"/>
              </a:spcAft>
              <a:buClr>
                <a:schemeClr val="dk2"/>
              </a:buClr>
              <a:buSzPts val="1300"/>
              <a:buChar char="■"/>
              <a:defRPr sz="1300">
                <a:solidFill>
                  <a:schemeClr val="dk2"/>
                </a:solidFill>
              </a:defRPr>
            </a:lvl9pPr>
          </a:lstStyle>
          <a:p>
            <a:endParaRPr/>
          </a:p>
        </p:txBody>
      </p:sp>
      <p:sp>
        <p:nvSpPr>
          <p:cNvPr id="8" name="Google Shape;8;p1"/>
          <p:cNvSpPr txBox="1">
            <a:spLocks noGrp="1"/>
          </p:cNvSpPr>
          <p:nvPr>
            <p:ph type="sldNum" idx="12"/>
          </p:nvPr>
        </p:nvSpPr>
        <p:spPr>
          <a:xfrm>
            <a:off x="4412738" y="6476690"/>
            <a:ext cx="285900" cy="546600"/>
          </a:xfrm>
          <a:prstGeom prst="rect">
            <a:avLst/>
          </a:prstGeom>
          <a:noFill/>
          <a:ln>
            <a:noFill/>
          </a:ln>
        </p:spPr>
        <p:txBody>
          <a:bodyPr spcFirstLastPara="1" wrap="square" lIns="84775" tIns="84775" rIns="84775" bIns="84775" anchor="ctr" anchorCtr="0">
            <a:no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marL="0" lvl="0" indent="0" algn="r" rtl="0">
              <a:spcBef>
                <a:spcPts val="0"/>
              </a:spcBef>
              <a:spcAft>
                <a:spcPts val="0"/>
              </a:spcAft>
              <a:buNone/>
            </a:pPr>
            <a:fld id="{00000000-1234-1234-1234-123412341234}" type="slidenum">
              <a:rPr lang="a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ldNum" idx="12"/>
          </p:nvPr>
        </p:nvSpPr>
        <p:spPr>
          <a:xfrm>
            <a:off x="4389900" y="6749155"/>
            <a:ext cx="285900" cy="394500"/>
          </a:xfrm>
          <a:prstGeom prst="rect">
            <a:avLst/>
          </a:prstGeom>
        </p:spPr>
        <p:txBody>
          <a:bodyPr spcFirstLastPara="1" wrap="square" lIns="84775" tIns="84775" rIns="84775" bIns="84775" anchor="ctr" anchorCtr="0">
            <a:noAutofit/>
          </a:bodyPr>
          <a:lstStyle/>
          <a:p>
            <a:pPr marL="0" marR="0" lvl="0" indent="0" algn="r" rtl="0">
              <a:lnSpc>
                <a:spcPct val="100000"/>
              </a:lnSpc>
              <a:spcBef>
                <a:spcPts val="0"/>
              </a:spcBef>
              <a:spcAft>
                <a:spcPts val="0"/>
              </a:spcAft>
              <a:buNone/>
            </a:pPr>
            <a:fld id="{00000000-1234-1234-1234-123412341234}" type="slidenum">
              <a:rPr lang="ar" sz="1600" b="1">
                <a:solidFill>
                  <a:srgbClr val="FFFFFF"/>
                </a:solidFill>
              </a:rPr>
              <a:t>1</a:t>
            </a:fld>
            <a:endParaRPr/>
          </a:p>
        </p:txBody>
      </p:sp>
      <p:pic>
        <p:nvPicPr>
          <p:cNvPr id="55" name="Google Shape;55;p13"/>
          <p:cNvPicPr preferRelativeResize="0"/>
          <p:nvPr/>
        </p:nvPicPr>
        <p:blipFill rotWithShape="1">
          <a:blip r:embed="rId4">
            <a:alphaModFix/>
          </a:blip>
          <a:srcRect l="12700" t="5871" r="19091" b="6883"/>
          <a:stretch/>
        </p:blipFill>
        <p:spPr>
          <a:xfrm>
            <a:off x="101075" y="86375"/>
            <a:ext cx="1071498" cy="964348"/>
          </a:xfrm>
          <a:prstGeom prst="rect">
            <a:avLst/>
          </a:prstGeom>
          <a:noFill/>
          <a:ln>
            <a:noFill/>
          </a:ln>
        </p:spPr>
      </p:pic>
      <p:sp>
        <p:nvSpPr>
          <p:cNvPr id="56" name="Google Shape;56;p13"/>
          <p:cNvSpPr txBox="1"/>
          <p:nvPr/>
        </p:nvSpPr>
        <p:spPr>
          <a:xfrm>
            <a:off x="1334100" y="543750"/>
            <a:ext cx="3255600" cy="80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 sz="3000">
                <a:highlight>
                  <a:srgbClr val="FFFFFF"/>
                </a:highlight>
                <a:latin typeface="Times New Roman"/>
                <a:ea typeface="Times New Roman"/>
                <a:cs typeface="Times New Roman"/>
                <a:sym typeface="Times New Roman"/>
              </a:rPr>
              <a:t>Larynx I-II</a:t>
            </a:r>
            <a:endParaRPr sz="3000">
              <a:latin typeface="Times New Roman"/>
              <a:ea typeface="Times New Roman"/>
              <a:cs typeface="Times New Roman"/>
              <a:sym typeface="Times New Roman"/>
            </a:endParaRPr>
          </a:p>
        </p:txBody>
      </p:sp>
      <p:sp>
        <p:nvSpPr>
          <p:cNvPr id="57" name="Google Shape;57;p13"/>
          <p:cNvSpPr txBox="1"/>
          <p:nvPr/>
        </p:nvSpPr>
        <p:spPr>
          <a:xfrm>
            <a:off x="47550" y="1795900"/>
            <a:ext cx="4714800" cy="22479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SzPts val="1300"/>
              <a:buFont typeface="Times New Roman"/>
              <a:buAutoNum type="arabicPeriod"/>
            </a:pPr>
            <a:r>
              <a:rPr lang="en-US" sz="1200" dirty="0"/>
              <a:t> To know the basic larynx anatomy and physiology. </a:t>
            </a:r>
          </a:p>
          <a:p>
            <a:pPr marL="457200" lvl="0" indent="-311150" algn="l" rtl="0">
              <a:spcBef>
                <a:spcPts val="0"/>
              </a:spcBef>
              <a:spcAft>
                <a:spcPts val="0"/>
              </a:spcAft>
              <a:buSzPts val="1300"/>
              <a:buFont typeface="Times New Roman"/>
              <a:buAutoNum type="arabicPeriod"/>
            </a:pPr>
            <a:r>
              <a:rPr lang="en-US" sz="1200" dirty="0"/>
              <a:t> To recognize assessment and management of common laryngeal diseases, include ability</a:t>
            </a:r>
          </a:p>
          <a:p>
            <a:pPr marL="457200" lvl="0" indent="-311150" algn="l" rtl="0">
              <a:spcBef>
                <a:spcPts val="0"/>
              </a:spcBef>
              <a:spcAft>
                <a:spcPts val="0"/>
              </a:spcAft>
              <a:buSzPts val="1300"/>
              <a:buFont typeface="Times New Roman"/>
              <a:buAutoNum type="arabicPeriod"/>
            </a:pPr>
            <a:r>
              <a:rPr lang="en-US" sz="1200" dirty="0"/>
              <a:t> to obtain patients’ history, perform comprehensive physical and mental status assessment, interprets findings. </a:t>
            </a:r>
          </a:p>
          <a:p>
            <a:pPr marL="457200" lvl="0" indent="-311150" algn="l" rtl="0">
              <a:spcBef>
                <a:spcPts val="0"/>
              </a:spcBef>
              <a:spcAft>
                <a:spcPts val="0"/>
              </a:spcAft>
              <a:buSzPts val="1300"/>
              <a:buFont typeface="Times New Roman"/>
              <a:buAutoNum type="arabicPeriod"/>
            </a:pPr>
            <a:r>
              <a:rPr lang="en-US" sz="1200" dirty="0"/>
              <a:t>- To know how to handle common laryngeal emergencies. – </a:t>
            </a:r>
          </a:p>
          <a:p>
            <a:pPr marL="457200" lvl="0" indent="-311150" algn="l" rtl="0">
              <a:spcBef>
                <a:spcPts val="0"/>
              </a:spcBef>
              <a:spcAft>
                <a:spcPts val="0"/>
              </a:spcAft>
              <a:buSzPts val="1300"/>
              <a:buFont typeface="Times New Roman"/>
              <a:buAutoNum type="arabicPeriod"/>
            </a:pPr>
            <a:r>
              <a:rPr lang="en-US" sz="1200" dirty="0"/>
              <a:t>To be aware of common laryngeal operations.</a:t>
            </a:r>
            <a:r>
              <a:rPr lang="ar"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p:txBody>
      </p:sp>
      <p:sp>
        <p:nvSpPr>
          <p:cNvPr id="58" name="Google Shape;58;p13"/>
          <p:cNvSpPr/>
          <p:nvPr/>
        </p:nvSpPr>
        <p:spPr>
          <a:xfrm>
            <a:off x="47550" y="1349025"/>
            <a:ext cx="1695600" cy="394500"/>
          </a:xfrm>
          <a:prstGeom prst="rect">
            <a:avLst/>
          </a:prstGeom>
          <a:solidFill>
            <a:srgbClr val="8AB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ar" sz="1600" b="1" dirty="0">
                <a:solidFill>
                  <a:srgbClr val="FFFFFF"/>
                </a:solidFill>
                <a:latin typeface="Arvo"/>
                <a:ea typeface="Arvo"/>
                <a:cs typeface="Arvo"/>
                <a:sym typeface="Arvo"/>
              </a:rPr>
              <a:t>Objectives:</a:t>
            </a:r>
            <a:endParaRPr sz="1600" b="1" dirty="0">
              <a:solidFill>
                <a:srgbClr val="FFFFFF"/>
              </a:solidFill>
              <a:latin typeface="Arvo"/>
              <a:ea typeface="Arvo"/>
              <a:cs typeface="Arvo"/>
              <a:sym typeface="Arvo"/>
            </a:endParaRPr>
          </a:p>
        </p:txBody>
      </p:sp>
      <p:sp>
        <p:nvSpPr>
          <p:cNvPr id="59" name="Google Shape;59;p13"/>
          <p:cNvSpPr txBox="1"/>
          <p:nvPr/>
        </p:nvSpPr>
        <p:spPr>
          <a:xfrm>
            <a:off x="376125" y="4467675"/>
            <a:ext cx="3999600" cy="12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ar" dirty="0">
                <a:solidFill>
                  <a:srgbClr val="3D85C6"/>
                </a:solidFill>
                <a:latin typeface="Times New Roman"/>
                <a:ea typeface="Times New Roman"/>
                <a:cs typeface="Times New Roman"/>
                <a:sym typeface="Times New Roman"/>
              </a:rPr>
              <a:t>Resources:</a:t>
            </a:r>
            <a:r>
              <a:rPr lang="en-US" dirty="0">
                <a:solidFill>
                  <a:srgbClr val="3D85C6"/>
                </a:solidFill>
                <a:latin typeface="Times New Roman"/>
                <a:ea typeface="Times New Roman"/>
                <a:cs typeface="Times New Roman"/>
                <a:sym typeface="Times New Roman"/>
              </a:rPr>
              <a:t> </a:t>
            </a:r>
          </a:p>
          <a:p>
            <a:r>
              <a:rPr lang="ar" dirty="0">
                <a:solidFill>
                  <a:srgbClr val="3D85C6"/>
                </a:solidFill>
                <a:latin typeface="Times New Roman"/>
                <a:ea typeface="Times New Roman"/>
                <a:cs typeface="Times New Roman"/>
                <a:sym typeface="Times New Roman"/>
              </a:rPr>
              <a:t>Done by:</a:t>
            </a:r>
            <a:r>
              <a:rPr lang="en-US" dirty="0" err="1">
                <a:solidFill>
                  <a:srgbClr val="3D85C6"/>
                </a:solidFill>
                <a:latin typeface="Times New Roman"/>
                <a:ea typeface="Times New Roman"/>
                <a:cs typeface="Times New Roman"/>
                <a:sym typeface="Times New Roman"/>
              </a:rPr>
              <a:t>Abdulmajeed</a:t>
            </a:r>
            <a:r>
              <a:rPr lang="en-US" dirty="0">
                <a:solidFill>
                  <a:srgbClr val="3D85C6"/>
                </a:solidFill>
                <a:latin typeface="Times New Roman"/>
                <a:ea typeface="Times New Roman"/>
                <a:cs typeface="Times New Roman"/>
                <a:sym typeface="Times New Roman"/>
              </a:rPr>
              <a:t> Alotaibi , Ali </a:t>
            </a:r>
            <a:r>
              <a:rPr lang="en-US" dirty="0" err="1">
                <a:solidFill>
                  <a:srgbClr val="3D85C6"/>
                </a:solidFill>
                <a:latin typeface="Times New Roman"/>
                <a:ea typeface="Times New Roman"/>
                <a:cs typeface="Times New Roman"/>
                <a:sym typeface="Times New Roman"/>
              </a:rPr>
              <a:t>shehadah</a:t>
            </a:r>
            <a:endParaRPr dirty="0">
              <a:solidFill>
                <a:srgbClr val="3D85C6"/>
              </a:solidFill>
              <a:latin typeface="Times New Roman"/>
              <a:ea typeface="Times New Roman"/>
              <a:cs typeface="Times New Roman"/>
              <a:sym typeface="Times New Roman"/>
            </a:endParaRPr>
          </a:p>
          <a:p>
            <a:pPr marL="0" lvl="0" indent="0" algn="l" rtl="0">
              <a:spcBef>
                <a:spcPts val="0"/>
              </a:spcBef>
              <a:spcAft>
                <a:spcPts val="0"/>
              </a:spcAft>
              <a:buNone/>
            </a:pPr>
            <a:r>
              <a:rPr lang="ar" dirty="0">
                <a:solidFill>
                  <a:srgbClr val="3D85C6"/>
                </a:solidFill>
                <a:latin typeface="Times New Roman"/>
                <a:ea typeface="Times New Roman"/>
                <a:cs typeface="Times New Roman"/>
                <a:sym typeface="Times New Roman"/>
              </a:rPr>
              <a:t>Edited by:</a:t>
            </a:r>
            <a:endParaRPr dirty="0">
              <a:solidFill>
                <a:srgbClr val="3D85C6"/>
              </a:solidFill>
              <a:latin typeface="Times New Roman"/>
              <a:ea typeface="Times New Roman"/>
              <a:cs typeface="Times New Roman"/>
              <a:sym typeface="Times New Roman"/>
            </a:endParaRPr>
          </a:p>
          <a:p>
            <a:pPr marL="0" lvl="0" indent="0" algn="l" rtl="0">
              <a:spcBef>
                <a:spcPts val="0"/>
              </a:spcBef>
              <a:spcAft>
                <a:spcPts val="0"/>
              </a:spcAft>
              <a:buNone/>
            </a:pPr>
            <a:r>
              <a:rPr lang="ar" dirty="0">
                <a:solidFill>
                  <a:srgbClr val="3D85C6"/>
                </a:solidFill>
                <a:latin typeface="Times New Roman"/>
                <a:ea typeface="Times New Roman"/>
                <a:cs typeface="Times New Roman"/>
                <a:sym typeface="Times New Roman"/>
              </a:rPr>
              <a:t>Revised by:</a:t>
            </a:r>
            <a:r>
              <a:rPr lang="en-US" dirty="0">
                <a:solidFill>
                  <a:srgbClr val="3D85C6"/>
                </a:solidFill>
                <a:latin typeface="Times New Roman"/>
                <a:ea typeface="Times New Roman"/>
                <a:cs typeface="Times New Roman"/>
                <a:sym typeface="Times New Roman"/>
              </a:rPr>
              <a:t> </a:t>
            </a:r>
            <a:r>
              <a:rPr lang="en-US" dirty="0" err="1">
                <a:solidFill>
                  <a:srgbClr val="3D85C6"/>
                </a:solidFill>
                <a:latin typeface="Times New Roman"/>
                <a:ea typeface="Times New Roman"/>
                <a:cs typeface="Times New Roman"/>
                <a:sym typeface="Times New Roman"/>
              </a:rPr>
              <a:t>Naif</a:t>
            </a:r>
            <a:r>
              <a:rPr lang="en-US">
                <a:solidFill>
                  <a:srgbClr val="3D85C6"/>
                </a:solidFill>
                <a:latin typeface="Times New Roman"/>
                <a:ea typeface="Times New Roman"/>
                <a:cs typeface="Times New Roman"/>
                <a:sym typeface="Times New Roman"/>
              </a:rPr>
              <a:t> Almutairi</a:t>
            </a:r>
            <a:endParaRPr dirty="0">
              <a:solidFill>
                <a:srgbClr val="3D85C6"/>
              </a:solidFill>
              <a:latin typeface="Times New Roman"/>
              <a:ea typeface="Times New Roman"/>
              <a:cs typeface="Times New Roman"/>
              <a:sym typeface="Times New Roman"/>
            </a:endParaRPr>
          </a:p>
        </p:txBody>
      </p:sp>
      <p:sp>
        <p:nvSpPr>
          <p:cNvPr id="60" name="Google Shape;60;p13"/>
          <p:cNvSpPr txBox="1"/>
          <p:nvPr/>
        </p:nvSpPr>
        <p:spPr>
          <a:xfrm>
            <a:off x="854850" y="6315650"/>
            <a:ext cx="3117000" cy="433500"/>
          </a:xfrm>
          <a:prstGeom prst="rect">
            <a:avLst/>
          </a:prstGeom>
          <a:noFill/>
          <a:ln>
            <a:noFill/>
          </a:ln>
        </p:spPr>
        <p:txBody>
          <a:bodyPr spcFirstLastPara="1" wrap="square" lIns="91425" tIns="91425" rIns="91425" bIns="91425" anchor="t" anchorCtr="0">
            <a:noAutofit/>
          </a:bodyPr>
          <a:lstStyle/>
          <a:p>
            <a:pPr lvl="0"/>
            <a:r>
              <a:rPr lang="ar" dirty="0">
                <a:latin typeface="Times New Roman"/>
                <a:ea typeface="Times New Roman"/>
                <a:cs typeface="Times New Roman"/>
                <a:sym typeface="Times New Roman"/>
              </a:rPr>
              <a:t>[ Color index: </a:t>
            </a:r>
            <a:r>
              <a:rPr lang="ar" dirty="0">
                <a:solidFill>
                  <a:srgbClr val="E03535"/>
                </a:solidFill>
                <a:latin typeface="Times New Roman"/>
                <a:ea typeface="Times New Roman"/>
                <a:cs typeface="Times New Roman"/>
                <a:sym typeface="Times New Roman"/>
              </a:rPr>
              <a:t>Important </a:t>
            </a:r>
            <a:r>
              <a:rPr lang="ar" dirty="0">
                <a:latin typeface="Times New Roman"/>
                <a:ea typeface="Times New Roman"/>
                <a:cs typeface="Times New Roman"/>
                <a:sym typeface="Times New Roman"/>
              </a:rPr>
              <a:t>| | </a:t>
            </a:r>
            <a:r>
              <a:rPr lang="ar" dirty="0">
                <a:solidFill>
                  <a:srgbClr val="6AA84F"/>
                </a:solidFill>
                <a:latin typeface="Times New Roman"/>
                <a:ea typeface="Times New Roman"/>
                <a:cs typeface="Times New Roman"/>
                <a:sym typeface="Times New Roman"/>
              </a:rPr>
              <a:t>Notes </a:t>
            </a:r>
            <a:r>
              <a:rPr lang="ar" dirty="0">
                <a:solidFill>
                  <a:srgbClr val="B7B7B7"/>
                </a:solidFill>
                <a:latin typeface="Times New Roman"/>
                <a:ea typeface="Times New Roman"/>
                <a:cs typeface="Times New Roman"/>
                <a:sym typeface="Times New Roman"/>
              </a:rPr>
              <a:t>Extra </a:t>
            </a:r>
            <a:r>
              <a:rPr lang="ar"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10</a:t>
            </a:fld>
            <a:endParaRPr sz="1600" b="1">
              <a:solidFill>
                <a:srgbClr val="FFFFFF"/>
              </a:solidFill>
            </a:endParaRPr>
          </a:p>
        </p:txBody>
      </p:sp>
      <p:sp>
        <p:nvSpPr>
          <p:cNvPr id="2" name="Google Shape;58;p13">
            <a:extLst>
              <a:ext uri="{FF2B5EF4-FFF2-40B4-BE49-F238E27FC236}">
                <a16:creationId xmlns:a16="http://schemas.microsoft.com/office/drawing/2014/main" id="{EA71B9C5-BFD0-443D-8FBE-9ACCB0C0E9BB}"/>
              </a:ext>
            </a:extLst>
          </p:cNvPr>
          <p:cNvSpPr/>
          <p:nvPr/>
        </p:nvSpPr>
        <p:spPr>
          <a:xfrm>
            <a:off x="88190" y="115147"/>
            <a:ext cx="1695600" cy="394500"/>
          </a:xfrm>
          <a:prstGeom prst="rect">
            <a:avLst/>
          </a:prstGeom>
          <a:solidFill>
            <a:srgbClr val="8AB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a:solidFill>
                  <a:srgbClr val="FFFFFF"/>
                </a:solidFill>
                <a:latin typeface="Arvo"/>
                <a:ea typeface="Arvo"/>
                <a:cs typeface="Arvo"/>
                <a:sym typeface="Arvo"/>
              </a:rPr>
              <a:t>Larynx II</a:t>
            </a:r>
            <a:endParaRPr sz="1600" b="1" dirty="0">
              <a:solidFill>
                <a:srgbClr val="FFFFFF"/>
              </a:solidFill>
              <a:latin typeface="Arvo"/>
              <a:ea typeface="Arvo"/>
              <a:cs typeface="Arvo"/>
              <a:sym typeface="Arvo"/>
            </a:endParaRPr>
          </a:p>
        </p:txBody>
      </p:sp>
      <p:sp>
        <p:nvSpPr>
          <p:cNvPr id="4" name="مربع نص 3">
            <a:extLst>
              <a:ext uri="{FF2B5EF4-FFF2-40B4-BE49-F238E27FC236}">
                <a16:creationId xmlns:a16="http://schemas.microsoft.com/office/drawing/2014/main" id="{6238BAD3-D8DF-4B7C-A6E2-0EDEB7336E8C}"/>
              </a:ext>
            </a:extLst>
          </p:cNvPr>
          <p:cNvSpPr txBox="1"/>
          <p:nvPr/>
        </p:nvSpPr>
        <p:spPr>
          <a:xfrm>
            <a:off x="88190" y="623145"/>
            <a:ext cx="4456717" cy="5278368"/>
          </a:xfrm>
          <a:prstGeom prst="rect">
            <a:avLst/>
          </a:prstGeom>
          <a:noFill/>
        </p:spPr>
        <p:txBody>
          <a:bodyPr wrap="square" rtlCol="1">
            <a:spAutoFit/>
          </a:bodyPr>
          <a:lstStyle/>
          <a:p>
            <a:pPr marL="171450" indent="-171450">
              <a:buFont typeface="Arial" panose="020B0604020202020204" pitchFamily="34" charset="0"/>
              <a:buChar char="•"/>
            </a:pPr>
            <a:r>
              <a:rPr lang="en-US" sz="700" b="1" dirty="0">
                <a:solidFill>
                  <a:schemeClr val="bg1">
                    <a:lumMod val="75000"/>
                  </a:schemeClr>
                </a:solidFill>
              </a:rPr>
              <a:t>Introduction</a:t>
            </a:r>
          </a:p>
          <a:p>
            <a:r>
              <a:rPr lang="en-US" sz="700" dirty="0">
                <a:solidFill>
                  <a:schemeClr val="bg1">
                    <a:lumMod val="75000"/>
                  </a:schemeClr>
                </a:solidFill>
              </a:rPr>
              <a:t>Symptoms and signs of laryngeal disease: </a:t>
            </a:r>
          </a:p>
          <a:p>
            <a:r>
              <a:rPr lang="en-US" sz="700" dirty="0">
                <a:solidFill>
                  <a:schemeClr val="bg1">
                    <a:lumMod val="75000"/>
                  </a:schemeClr>
                </a:solidFill>
              </a:rPr>
              <a:t>● Lesions on or around the vocal cords cause hoarseness. </a:t>
            </a:r>
          </a:p>
          <a:p>
            <a:r>
              <a:rPr lang="en-US" sz="700" dirty="0">
                <a:solidFill>
                  <a:schemeClr val="bg1">
                    <a:lumMod val="75000"/>
                  </a:schemeClr>
                </a:solidFill>
              </a:rPr>
              <a:t>● Failure of the laryngeal inlet to close on swallowing causes aspiration; the patient will cough and splutter on swallowing – food ‘going down the wrong way’. </a:t>
            </a:r>
          </a:p>
          <a:p>
            <a:r>
              <a:rPr lang="en-US" sz="700" dirty="0">
                <a:solidFill>
                  <a:schemeClr val="bg1">
                    <a:lumMod val="75000"/>
                  </a:schemeClr>
                </a:solidFill>
              </a:rPr>
              <a:t>● The most dangerous laryngeal pathology is narrowing of the airway. This causes reduced air entry and turbulent flow so that the patient makes a high-pitched noise when breathing (stridor). </a:t>
            </a:r>
          </a:p>
          <a:p>
            <a:r>
              <a:rPr lang="en-US" sz="700" dirty="0">
                <a:solidFill>
                  <a:schemeClr val="bg1">
                    <a:lumMod val="75000"/>
                  </a:schemeClr>
                </a:solidFill>
              </a:rPr>
              <a:t>● Increasing difficulty causes a rise in respiratory rate (tachypnoea), and the patient will struggle to breathe and become distressed as he uses the accessory muscles of respiration to maintain airflow. </a:t>
            </a:r>
          </a:p>
          <a:p>
            <a:r>
              <a:rPr lang="en-US" sz="700" dirty="0">
                <a:solidFill>
                  <a:schemeClr val="bg1">
                    <a:lumMod val="75000"/>
                  </a:schemeClr>
                </a:solidFill>
              </a:rPr>
              <a:t>● In severe cases there may be cyanosis, cessation of air entry (</a:t>
            </a:r>
            <a:r>
              <a:rPr lang="en-US" sz="700" dirty="0" err="1">
                <a:solidFill>
                  <a:schemeClr val="bg1">
                    <a:lumMod val="75000"/>
                  </a:schemeClr>
                </a:solidFill>
              </a:rPr>
              <a:t>apnoea</a:t>
            </a:r>
            <a:r>
              <a:rPr lang="en-US" sz="700" dirty="0">
                <a:solidFill>
                  <a:schemeClr val="bg1">
                    <a:lumMod val="75000"/>
                  </a:schemeClr>
                </a:solidFill>
              </a:rPr>
              <a:t>) and death</a:t>
            </a:r>
          </a:p>
          <a:p>
            <a:endParaRPr lang="en-US" sz="900" dirty="0">
              <a:solidFill>
                <a:schemeClr val="bg1">
                  <a:lumMod val="75000"/>
                </a:schemeClr>
              </a:solidFill>
            </a:endParaRPr>
          </a:p>
          <a:p>
            <a:pPr marL="171450" indent="-171450">
              <a:buFont typeface="Wingdings" panose="05000000000000000000" pitchFamily="2" charset="2"/>
              <a:buChar char="v"/>
            </a:pPr>
            <a:r>
              <a:rPr lang="en-US" sz="1600" b="1" dirty="0">
                <a:solidFill>
                  <a:srgbClr val="0070C0"/>
                </a:solidFill>
                <a:highlight>
                  <a:srgbClr val="00FFFF"/>
                </a:highlight>
              </a:rPr>
              <a:t>Disease of Larynx</a:t>
            </a:r>
          </a:p>
          <a:p>
            <a:pPr marL="171450" indent="-171450">
              <a:buFont typeface="Wingdings" panose="05000000000000000000" pitchFamily="2" charset="2"/>
              <a:buChar char="v"/>
            </a:pPr>
            <a:r>
              <a:rPr lang="en-US" sz="1200" b="1" u="sng" dirty="0">
                <a:solidFill>
                  <a:schemeClr val="tx1"/>
                </a:solidFill>
              </a:rPr>
              <a:t>Congenital Abnormalities</a:t>
            </a:r>
            <a:r>
              <a:rPr lang="en-US" sz="1200" b="1" dirty="0">
                <a:solidFill>
                  <a:schemeClr val="tx1"/>
                </a:solidFill>
              </a:rPr>
              <a:t>:</a:t>
            </a:r>
          </a:p>
          <a:p>
            <a:r>
              <a:rPr lang="en-US" sz="1050" b="1" dirty="0"/>
              <a:t>❖ </a:t>
            </a:r>
            <a:r>
              <a:rPr lang="en-US" sz="1050" b="1" dirty="0">
                <a:solidFill>
                  <a:srgbClr val="0070C0"/>
                </a:solidFill>
              </a:rPr>
              <a:t>Laryngomalacia </a:t>
            </a:r>
            <a:r>
              <a:rPr lang="en-US" sz="1050" dirty="0">
                <a:solidFill>
                  <a:srgbClr val="0070C0"/>
                </a:solidFill>
              </a:rPr>
              <a:t>:</a:t>
            </a:r>
            <a:r>
              <a:rPr lang="en-US" sz="1050" dirty="0"/>
              <a:t> </a:t>
            </a:r>
          </a:p>
          <a:p>
            <a:r>
              <a:rPr lang="en-US" sz="1050" dirty="0"/>
              <a:t>● </a:t>
            </a:r>
            <a:r>
              <a:rPr lang="en-US" sz="1000" dirty="0">
                <a:solidFill>
                  <a:srgbClr val="C00000"/>
                </a:solidFill>
              </a:rPr>
              <a:t>Most common cause of stridor( high pitched sound) in neonate and infants very common. </a:t>
            </a:r>
          </a:p>
          <a:p>
            <a:r>
              <a:rPr lang="en-US" sz="1000" dirty="0"/>
              <a:t>● Laryngeal finding: </a:t>
            </a:r>
          </a:p>
          <a:p>
            <a:pPr marL="171450" indent="-171450">
              <a:buFont typeface="Wingdings" panose="05000000000000000000" pitchFamily="2" charset="2"/>
              <a:buChar char="Ø"/>
            </a:pPr>
            <a:r>
              <a:rPr lang="en-US" sz="900" dirty="0"/>
              <a:t> Inward collapse of aryepiglottic fold (short) into laryngeal inlet during inspiration </a:t>
            </a:r>
            <a:r>
              <a:rPr lang="en-US" sz="900" dirty="0">
                <a:solidFill>
                  <a:srgbClr val="C00000"/>
                </a:solidFill>
              </a:rPr>
              <a:t>(inspirational stridor). </a:t>
            </a:r>
          </a:p>
          <a:p>
            <a:pPr marL="171450" indent="-171450">
              <a:buFont typeface="Wingdings" panose="05000000000000000000" pitchFamily="2" charset="2"/>
              <a:buChar char="Ø"/>
            </a:pPr>
            <a:r>
              <a:rPr lang="en-US" sz="900" dirty="0"/>
              <a:t> Epiglottis collapses into laryngeal inlet.</a:t>
            </a:r>
          </a:p>
          <a:p>
            <a:pPr marL="171450" indent="-171450">
              <a:buFont typeface="Wingdings" panose="05000000000000000000" pitchFamily="2" charset="2"/>
              <a:buChar char="Ø"/>
            </a:pPr>
            <a:r>
              <a:rPr lang="en-US" sz="900" dirty="0"/>
              <a:t>Omega shaped epiglottis with short aryepiglottic fold </a:t>
            </a:r>
          </a:p>
          <a:p>
            <a:r>
              <a:rPr lang="en-US" sz="900" dirty="0"/>
              <a:t>● </a:t>
            </a:r>
            <a:r>
              <a:rPr lang="en-US" sz="900" dirty="0" err="1"/>
              <a:t>SSx</a:t>
            </a:r>
            <a:r>
              <a:rPr lang="en-US" sz="900" dirty="0"/>
              <a:t>: </a:t>
            </a:r>
            <a:r>
              <a:rPr lang="en-US" sz="900" dirty="0">
                <a:solidFill>
                  <a:srgbClr val="C00000"/>
                </a:solidFill>
              </a:rPr>
              <a:t>Intermittent inspiratory stridor that improve in prone position. </a:t>
            </a:r>
          </a:p>
          <a:p>
            <a:r>
              <a:rPr lang="en-US" sz="900" dirty="0"/>
              <a:t>● Dx: HX and endoscopy “</a:t>
            </a:r>
            <a:r>
              <a:rPr lang="en-US" sz="900" dirty="0">
                <a:solidFill>
                  <a:schemeClr val="bg1">
                    <a:lumMod val="65000"/>
                  </a:schemeClr>
                </a:solidFill>
              </a:rPr>
              <a:t>flexible endoscope through the nose” it can’t be diagnosed in the OR when the patient is sedated </a:t>
            </a:r>
          </a:p>
          <a:p>
            <a:r>
              <a:rPr lang="en-US" sz="900" dirty="0"/>
              <a:t>● Rx: ○</a:t>
            </a:r>
          </a:p>
          <a:p>
            <a:pPr marL="171450" indent="-171450">
              <a:buFont typeface="Wingdings" panose="05000000000000000000" pitchFamily="2" charset="2"/>
              <a:buChar char="Ø"/>
            </a:pPr>
            <a:r>
              <a:rPr lang="en-US" sz="900" dirty="0"/>
              <a:t> Observation </a:t>
            </a:r>
            <a:r>
              <a:rPr lang="en-US" sz="900" dirty="0">
                <a:solidFill>
                  <a:schemeClr val="bg1">
                    <a:lumMod val="65000"/>
                  </a:schemeClr>
                </a:solidFill>
              </a:rPr>
              <a:t>most of the time cause the condition will improve with time.</a:t>
            </a:r>
          </a:p>
          <a:p>
            <a:pPr marL="171450" indent="-171450">
              <a:buFont typeface="Wingdings" panose="05000000000000000000" pitchFamily="2" charset="2"/>
              <a:buChar char="Ø"/>
            </a:pPr>
            <a:r>
              <a:rPr lang="en-US" sz="900" dirty="0"/>
              <a:t> </a:t>
            </a:r>
            <a:r>
              <a:rPr lang="en-US" sz="900" dirty="0" err="1"/>
              <a:t>Supraglottoplasty</a:t>
            </a:r>
            <a:r>
              <a:rPr lang="en-US" sz="900" dirty="0"/>
              <a:t> </a:t>
            </a:r>
            <a:r>
              <a:rPr lang="en-US" sz="900" dirty="0">
                <a:solidFill>
                  <a:schemeClr val="bg1">
                    <a:lumMod val="65000"/>
                  </a:schemeClr>
                </a:solidFill>
              </a:rPr>
              <a:t>(we will consider this surgery in case of severe laryngomalacia, when there is signs of growth retardation, signs of airway obstruction like: cyanosis, sleep apnea, and desaturation). </a:t>
            </a:r>
          </a:p>
          <a:p>
            <a:pPr marL="171450" indent="-171450">
              <a:buFont typeface="Wingdings" panose="05000000000000000000" pitchFamily="2" charset="2"/>
              <a:buChar char="Ø"/>
            </a:pPr>
            <a:r>
              <a:rPr lang="en-US" sz="900" dirty="0"/>
              <a:t>Tracheostomy </a:t>
            </a:r>
            <a:r>
              <a:rPr lang="en-US" sz="900" dirty="0">
                <a:solidFill>
                  <a:schemeClr val="bg1">
                    <a:lumMod val="65000"/>
                  </a:schemeClr>
                </a:solidFill>
              </a:rPr>
              <a:t>old method </a:t>
            </a:r>
          </a:p>
          <a:p>
            <a:pPr marL="171450" indent="-171450">
              <a:buFont typeface="Wingdings" panose="05000000000000000000" pitchFamily="2" charset="2"/>
              <a:buChar char="Ø"/>
            </a:pPr>
            <a:r>
              <a:rPr lang="en-US" sz="900" dirty="0">
                <a:solidFill>
                  <a:schemeClr val="accent4">
                    <a:lumMod val="75000"/>
                  </a:schemeClr>
                </a:solidFill>
              </a:rPr>
              <a:t>the percentage of children with laryngomalacia that will need surgical intervention is only 10% </a:t>
            </a:r>
            <a:endParaRPr lang="en-US" sz="900" b="1" dirty="0"/>
          </a:p>
          <a:p>
            <a:pPr marL="171450" indent="-171450">
              <a:buFont typeface="Arial" panose="020B0604020202020204" pitchFamily="34" charset="0"/>
              <a:buChar char="•"/>
            </a:pPr>
            <a:r>
              <a:rPr lang="en-US" sz="900" b="1" dirty="0">
                <a:solidFill>
                  <a:schemeClr val="accent4">
                    <a:lumMod val="75000"/>
                  </a:schemeClr>
                </a:solidFill>
              </a:rPr>
              <a:t>Case scenario</a:t>
            </a:r>
          </a:p>
          <a:p>
            <a:pPr marL="171450" indent="-171450">
              <a:buFont typeface="Arial" panose="020B0604020202020204" pitchFamily="34" charset="0"/>
              <a:buChar char="•"/>
            </a:pPr>
            <a:r>
              <a:rPr lang="en-US" sz="900" dirty="0">
                <a:solidFill>
                  <a:schemeClr val="accent4">
                    <a:lumMod val="75000"/>
                  </a:schemeClr>
                </a:solidFill>
              </a:rPr>
              <a:t> 10-months baby, his mother noticed noisy voice when breathing., on </a:t>
            </a:r>
            <a:r>
              <a:rPr lang="en-US" sz="900" dirty="0" err="1">
                <a:solidFill>
                  <a:schemeClr val="accent4">
                    <a:lumMod val="75000"/>
                  </a:schemeClr>
                </a:solidFill>
              </a:rPr>
              <a:t>aryngoscope</a:t>
            </a:r>
            <a:r>
              <a:rPr lang="en-US" sz="900" dirty="0">
                <a:solidFill>
                  <a:schemeClr val="accent4">
                    <a:lumMod val="75000"/>
                  </a:schemeClr>
                </a:solidFill>
              </a:rPr>
              <a:t> there was an omega shape epiglottis and short aryepiglottic.</a:t>
            </a:r>
          </a:p>
          <a:p>
            <a:pPr marL="171450" indent="-171450">
              <a:buFont typeface="Arial" panose="020B0604020202020204" pitchFamily="34" charset="0"/>
              <a:buChar char="•"/>
            </a:pPr>
            <a:r>
              <a:rPr lang="en-US" sz="900" dirty="0">
                <a:solidFill>
                  <a:schemeClr val="accent4">
                    <a:lumMod val="75000"/>
                  </a:schemeClr>
                </a:solidFill>
              </a:rPr>
              <a:t> What is the diagnosis? </a:t>
            </a:r>
            <a:r>
              <a:rPr lang="en-US" sz="900" dirty="0">
                <a:solidFill>
                  <a:srgbClr val="C00000"/>
                </a:solidFill>
              </a:rPr>
              <a:t>Laryngomalacia</a:t>
            </a:r>
            <a:r>
              <a:rPr lang="en-US" sz="900" dirty="0">
                <a:solidFill>
                  <a:schemeClr val="accent4">
                    <a:lumMod val="75000"/>
                  </a:schemeClr>
                </a:solidFill>
              </a:rPr>
              <a:t> </a:t>
            </a:r>
          </a:p>
          <a:p>
            <a:pPr marL="171450" indent="-171450">
              <a:buFont typeface="Arial" panose="020B0604020202020204" pitchFamily="34" charset="0"/>
              <a:buChar char="•"/>
            </a:pPr>
            <a:r>
              <a:rPr lang="en-US" sz="900" dirty="0">
                <a:solidFill>
                  <a:schemeClr val="accent4">
                    <a:lumMod val="75000"/>
                  </a:schemeClr>
                </a:solidFill>
              </a:rPr>
              <a:t>What is the most appropriate management? *If no signs of growth retardation or airway obstruction, </a:t>
            </a:r>
            <a:r>
              <a:rPr lang="en-US" sz="900" dirty="0">
                <a:solidFill>
                  <a:srgbClr val="C00000"/>
                </a:solidFill>
              </a:rPr>
              <a:t>Reassurance</a:t>
            </a:r>
            <a:r>
              <a:rPr lang="en-US" sz="900" dirty="0">
                <a:solidFill>
                  <a:schemeClr val="accent4">
                    <a:lumMod val="75000"/>
                  </a:schemeClr>
                </a:solidFill>
              </a:rPr>
              <a:t> * If there is, then do </a:t>
            </a:r>
            <a:r>
              <a:rPr lang="en-US" sz="900" dirty="0" err="1">
                <a:solidFill>
                  <a:srgbClr val="C00000"/>
                </a:solidFill>
              </a:rPr>
              <a:t>Supraglottoplasty</a:t>
            </a:r>
            <a:r>
              <a:rPr lang="en-US" sz="900" dirty="0">
                <a:solidFill>
                  <a:schemeClr val="accent4">
                    <a:lumMod val="75000"/>
                  </a:schemeClr>
                </a:solidFill>
              </a:rPr>
              <a:t> .</a:t>
            </a:r>
            <a:endParaRPr lang="ar-SA" sz="900" dirty="0">
              <a:solidFill>
                <a:schemeClr val="accent4">
                  <a:lumMod val="75000"/>
                </a:schemeClr>
              </a:solidFill>
            </a:endParaRPr>
          </a:p>
        </p:txBody>
      </p:sp>
      <p:pic>
        <p:nvPicPr>
          <p:cNvPr id="5" name="Slide">
            <a:extLst>
              <a:ext uri="{FF2B5EF4-FFF2-40B4-BE49-F238E27FC236}">
                <a16:creationId xmlns:a16="http://schemas.microsoft.com/office/drawing/2014/main" id="{44034CB2-C6C2-4D3C-904D-30903F11D648}"/>
              </a:ext>
            </a:extLst>
          </p:cNvPr>
          <p:cNvPicPr>
            <a:picLocks noChangeAspect="1"/>
          </p:cNvPicPr>
          <p:nvPr/>
        </p:nvPicPr>
        <p:blipFill rotWithShape="1">
          <a:blip r:embed="rId4"/>
          <a:srcRect l="16405" t="22333" r="7528" b="27929"/>
          <a:stretch/>
        </p:blipFill>
        <p:spPr>
          <a:xfrm>
            <a:off x="1039774" y="5853074"/>
            <a:ext cx="2553548" cy="772980"/>
          </a:xfrm>
          <a:prstGeom prst="rect">
            <a:avLst/>
          </a:prstGeom>
        </p:spPr>
      </p:pic>
      <p:sp>
        <p:nvSpPr>
          <p:cNvPr id="7" name="مربع نص 6">
            <a:extLst>
              <a:ext uri="{FF2B5EF4-FFF2-40B4-BE49-F238E27FC236}">
                <a16:creationId xmlns:a16="http://schemas.microsoft.com/office/drawing/2014/main" id="{AC116261-2B74-4F9C-A3FF-80A87E61575D}"/>
              </a:ext>
            </a:extLst>
          </p:cNvPr>
          <p:cNvSpPr txBox="1"/>
          <p:nvPr/>
        </p:nvSpPr>
        <p:spPr>
          <a:xfrm>
            <a:off x="972260" y="6577615"/>
            <a:ext cx="1483360" cy="477054"/>
          </a:xfrm>
          <a:prstGeom prst="rect">
            <a:avLst/>
          </a:prstGeom>
          <a:noFill/>
        </p:spPr>
        <p:txBody>
          <a:bodyPr wrap="square" rtlCol="1">
            <a:spAutoFit/>
          </a:bodyPr>
          <a:lstStyle/>
          <a:p>
            <a:r>
              <a:rPr lang="en-US" sz="700" dirty="0"/>
              <a:t>Omega shaped epiglottis</a:t>
            </a:r>
          </a:p>
          <a:p>
            <a:endParaRPr lang="en-US" sz="900" dirty="0"/>
          </a:p>
          <a:p>
            <a:endParaRPr lang="ar-SA" sz="900" dirty="0"/>
          </a:p>
        </p:txBody>
      </p:sp>
      <p:sp>
        <p:nvSpPr>
          <p:cNvPr id="9" name="مربع نص 8">
            <a:extLst>
              <a:ext uri="{FF2B5EF4-FFF2-40B4-BE49-F238E27FC236}">
                <a16:creationId xmlns:a16="http://schemas.microsoft.com/office/drawing/2014/main" id="{CDED4048-0D0D-4AB2-BB65-3A6A5A24D5A2}"/>
              </a:ext>
            </a:extLst>
          </p:cNvPr>
          <p:cNvSpPr txBox="1"/>
          <p:nvPr/>
        </p:nvSpPr>
        <p:spPr>
          <a:xfrm>
            <a:off x="2215863" y="6585309"/>
            <a:ext cx="1574377" cy="276999"/>
          </a:xfrm>
          <a:prstGeom prst="rect">
            <a:avLst/>
          </a:prstGeom>
          <a:noFill/>
        </p:spPr>
        <p:txBody>
          <a:bodyPr wrap="square" rtlCol="1">
            <a:spAutoFit/>
          </a:bodyPr>
          <a:lstStyle/>
          <a:p>
            <a:r>
              <a:rPr lang="en-US" sz="600" dirty="0"/>
              <a:t>Normally in inspiration: the epiglottis is open and vocal cords are abducted.</a:t>
            </a:r>
            <a:endParaRPr lang="ar-SA" sz="600" dirty="0"/>
          </a:p>
        </p:txBody>
      </p:sp>
    </p:spTree>
    <p:extLst>
      <p:ext uri="{BB962C8B-B14F-4D97-AF65-F5344CB8AC3E}">
        <p14:creationId xmlns:p14="http://schemas.microsoft.com/office/powerpoint/2010/main" val="12915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11</a:t>
            </a:fld>
            <a:endParaRPr sz="1600" b="1">
              <a:solidFill>
                <a:srgbClr val="FFFFFF"/>
              </a:solidFill>
            </a:endParaRPr>
          </a:p>
        </p:txBody>
      </p:sp>
      <p:sp>
        <p:nvSpPr>
          <p:cNvPr id="6" name="مربع نص 5">
            <a:extLst>
              <a:ext uri="{FF2B5EF4-FFF2-40B4-BE49-F238E27FC236}">
                <a16:creationId xmlns:a16="http://schemas.microsoft.com/office/drawing/2014/main" id="{C6735C5C-F55E-465D-8923-3D1C62922CF5}"/>
              </a:ext>
            </a:extLst>
          </p:cNvPr>
          <p:cNvSpPr txBox="1"/>
          <p:nvPr/>
        </p:nvSpPr>
        <p:spPr>
          <a:xfrm>
            <a:off x="98125" y="109280"/>
            <a:ext cx="4549228" cy="4893647"/>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Subglottic stenosis </a:t>
            </a:r>
            <a:r>
              <a:rPr lang="en-US" sz="1000" b="1" dirty="0">
                <a:solidFill>
                  <a:schemeClr val="accent6">
                    <a:lumMod val="50000"/>
                  </a:schemeClr>
                </a:solidFill>
              </a:rPr>
              <a:t>stridor is noticed since birth</a:t>
            </a:r>
            <a:endParaRPr lang="en-US" sz="1200" b="1" dirty="0">
              <a:solidFill>
                <a:srgbClr val="0070C0"/>
              </a:solidFill>
            </a:endParaRPr>
          </a:p>
          <a:p>
            <a:pPr marL="171450" indent="-171450">
              <a:buFont typeface="Arial" panose="020B0604020202020204" pitchFamily="34" charset="0"/>
              <a:buChar char="•"/>
            </a:pPr>
            <a:r>
              <a:rPr lang="en-US" sz="900" b="1" dirty="0"/>
              <a:t>Incomplete recanalization, small cricoid ring </a:t>
            </a:r>
          </a:p>
          <a:p>
            <a:pPr marL="171450" indent="-171450">
              <a:buFont typeface="Arial" panose="020B0604020202020204" pitchFamily="34" charset="0"/>
              <a:buChar char="•"/>
            </a:pPr>
            <a:r>
              <a:rPr lang="en-US" sz="900" dirty="0">
                <a:solidFill>
                  <a:schemeClr val="bg1">
                    <a:lumMod val="65000"/>
                  </a:schemeClr>
                </a:solidFill>
              </a:rPr>
              <a:t>Can be acquired or congenital</a:t>
            </a:r>
            <a:r>
              <a:rPr lang="en-US" sz="900" dirty="0">
                <a:solidFill>
                  <a:schemeClr val="accent4">
                    <a:lumMod val="60000"/>
                    <a:lumOff val="40000"/>
                  </a:schemeClr>
                </a:solidFill>
              </a:rPr>
              <a:t>, acquired due to prolonged intubation</a:t>
            </a:r>
            <a:r>
              <a:rPr lang="en-US" sz="900" dirty="0">
                <a:solidFill>
                  <a:schemeClr val="bg1">
                    <a:lumMod val="65000"/>
                  </a:schemeClr>
                </a:solidFill>
              </a:rPr>
              <a:t> and it’s more common than the congenital. </a:t>
            </a:r>
          </a:p>
          <a:p>
            <a:pPr marL="171450" indent="-171450">
              <a:buFont typeface="Arial" panose="020B0604020202020204" pitchFamily="34" charset="0"/>
              <a:buChar char="•"/>
            </a:pPr>
            <a:r>
              <a:rPr lang="en-US" sz="900" b="1" dirty="0">
                <a:solidFill>
                  <a:schemeClr val="tx1"/>
                </a:solidFill>
              </a:rPr>
              <a:t>Types: </a:t>
            </a:r>
          </a:p>
          <a:p>
            <a:pPr marL="171450" indent="-171450">
              <a:buFont typeface="Wingdings" panose="05000000000000000000" pitchFamily="2" charset="2"/>
              <a:buChar char="Ø"/>
            </a:pPr>
            <a:r>
              <a:rPr lang="en-US" sz="900" dirty="0"/>
              <a:t>Membranous </a:t>
            </a:r>
          </a:p>
          <a:p>
            <a:pPr marL="171450" indent="-171450">
              <a:buFont typeface="Wingdings" panose="05000000000000000000" pitchFamily="2" charset="2"/>
              <a:buChar char="Ø"/>
            </a:pPr>
            <a:r>
              <a:rPr lang="en-US" sz="900" dirty="0"/>
              <a:t>Cartilaginous </a:t>
            </a:r>
          </a:p>
          <a:p>
            <a:pPr marL="171450" indent="-171450">
              <a:buFont typeface="Wingdings" panose="05000000000000000000" pitchFamily="2" charset="2"/>
              <a:buChar char="Ø"/>
            </a:pPr>
            <a:r>
              <a:rPr lang="en-US" sz="900" dirty="0"/>
              <a:t>Mixed </a:t>
            </a:r>
          </a:p>
          <a:p>
            <a:pPr marL="171450" indent="-171450">
              <a:buFont typeface="Arial" panose="020B0604020202020204" pitchFamily="34" charset="0"/>
              <a:buChar char="•"/>
            </a:pPr>
            <a:r>
              <a:rPr lang="en-US" sz="900" dirty="0">
                <a:solidFill>
                  <a:schemeClr val="accent4">
                    <a:lumMod val="60000"/>
                    <a:lumOff val="40000"/>
                  </a:schemeClr>
                </a:solidFill>
              </a:rPr>
              <a:t>Failure of intubation again due to a history of prolonged intubation that result as subglottic stenosis. (SAQ) </a:t>
            </a:r>
          </a:p>
          <a:p>
            <a:pPr marL="171450" indent="-171450">
              <a:buFont typeface="Wingdings" panose="05000000000000000000" pitchFamily="2" charset="2"/>
              <a:buChar char="v"/>
            </a:pPr>
            <a:endParaRPr lang="en-US" sz="900" b="1" dirty="0">
              <a:solidFill>
                <a:srgbClr val="FF0000"/>
              </a:solidFill>
            </a:endParaRPr>
          </a:p>
          <a:p>
            <a:pPr marL="171450" indent="-171450">
              <a:buFont typeface="Wingdings" panose="05000000000000000000" pitchFamily="2" charset="2"/>
              <a:buChar char="v"/>
            </a:pPr>
            <a:r>
              <a:rPr lang="en-US" sz="900" b="1" dirty="0">
                <a:solidFill>
                  <a:srgbClr val="FF0000"/>
                </a:solidFill>
              </a:rPr>
              <a:t>Grades(Cotton-Myer grading system):</a:t>
            </a:r>
          </a:p>
          <a:p>
            <a:pPr marL="171450" indent="-171450">
              <a:buFont typeface="Wingdings" panose="05000000000000000000" pitchFamily="2" charset="2"/>
              <a:buChar char="Ø"/>
            </a:pPr>
            <a:r>
              <a:rPr lang="en-US" sz="900" dirty="0">
                <a:solidFill>
                  <a:srgbClr val="FF0000"/>
                </a:solidFill>
              </a:rPr>
              <a:t> I &lt;50%. </a:t>
            </a:r>
          </a:p>
          <a:p>
            <a:pPr marL="171450" indent="-171450">
              <a:buFont typeface="Wingdings" panose="05000000000000000000" pitchFamily="2" charset="2"/>
              <a:buChar char="Ø"/>
            </a:pPr>
            <a:r>
              <a:rPr lang="en-US" sz="900" dirty="0">
                <a:solidFill>
                  <a:srgbClr val="FF0000"/>
                </a:solidFill>
              </a:rPr>
              <a:t> II 51--70%.</a:t>
            </a:r>
          </a:p>
          <a:p>
            <a:pPr marL="171450" indent="-171450">
              <a:buFont typeface="Wingdings" panose="05000000000000000000" pitchFamily="2" charset="2"/>
              <a:buChar char="Ø"/>
            </a:pPr>
            <a:r>
              <a:rPr lang="en-US" sz="900" dirty="0">
                <a:solidFill>
                  <a:srgbClr val="FF0000"/>
                </a:solidFill>
              </a:rPr>
              <a:t> III 71--99%.</a:t>
            </a:r>
          </a:p>
          <a:p>
            <a:pPr marL="171450" indent="-171450">
              <a:buFont typeface="Wingdings" panose="05000000000000000000" pitchFamily="2" charset="2"/>
              <a:buChar char="Ø"/>
            </a:pPr>
            <a:r>
              <a:rPr lang="en-US" sz="900" dirty="0">
                <a:solidFill>
                  <a:srgbClr val="FF0000"/>
                </a:solidFill>
              </a:rPr>
              <a:t> IV complete obstruction (no detectable lumen)</a:t>
            </a:r>
          </a:p>
          <a:p>
            <a:pPr marL="171450" indent="-171450">
              <a:buFont typeface="Arial" panose="020B0604020202020204" pitchFamily="34" charset="0"/>
              <a:buChar char="•"/>
            </a:pPr>
            <a:endParaRPr lang="en-US" sz="900" b="1" dirty="0">
              <a:solidFill>
                <a:schemeClr val="tx1"/>
              </a:solidFill>
            </a:endParaRPr>
          </a:p>
          <a:p>
            <a:pPr marL="171450" indent="-171450">
              <a:buFont typeface="Arial" panose="020B0604020202020204" pitchFamily="34" charset="0"/>
              <a:buChar char="•"/>
            </a:pPr>
            <a:r>
              <a:rPr lang="en-US" sz="900" b="1" dirty="0" err="1">
                <a:solidFill>
                  <a:schemeClr val="tx1"/>
                </a:solidFill>
              </a:rPr>
              <a:t>SSx</a:t>
            </a:r>
            <a:r>
              <a:rPr lang="en-US" sz="900" b="1" dirty="0">
                <a:solidFill>
                  <a:schemeClr val="tx1"/>
                </a:solidFill>
              </a:rPr>
              <a:t>:</a:t>
            </a:r>
          </a:p>
          <a:p>
            <a:pPr marL="171450" indent="-171450">
              <a:buFont typeface="Wingdings" panose="05000000000000000000" pitchFamily="2" charset="2"/>
              <a:buChar char="Ø"/>
            </a:pPr>
            <a:r>
              <a:rPr lang="en-US" sz="900" dirty="0">
                <a:solidFill>
                  <a:schemeClr val="tx1"/>
                </a:solidFill>
              </a:rPr>
              <a:t>Biphasic stridor </a:t>
            </a:r>
            <a:r>
              <a:rPr lang="en-US" sz="900" dirty="0">
                <a:solidFill>
                  <a:schemeClr val="bg1">
                    <a:lumMod val="65000"/>
                  </a:schemeClr>
                </a:solidFill>
              </a:rPr>
              <a:t>“during inspiration and expiration “ because of a fixed stenosis unlike laryngomalacia which is dynamic.</a:t>
            </a:r>
          </a:p>
          <a:p>
            <a:pPr marL="171450" indent="-171450">
              <a:buFont typeface="Wingdings" panose="05000000000000000000" pitchFamily="2" charset="2"/>
              <a:buChar char="Ø"/>
            </a:pPr>
            <a:r>
              <a:rPr lang="en-US" sz="900" dirty="0">
                <a:solidFill>
                  <a:schemeClr val="tx1"/>
                </a:solidFill>
              </a:rPr>
              <a:t>Failure to thrive.</a:t>
            </a:r>
          </a:p>
          <a:p>
            <a:pPr marL="171450" indent="-171450">
              <a:buFont typeface="Arial" panose="020B0604020202020204" pitchFamily="34" charset="0"/>
              <a:buChar char="•"/>
            </a:pPr>
            <a:r>
              <a:rPr lang="en-US" sz="900" b="1" dirty="0">
                <a:solidFill>
                  <a:schemeClr val="tx1"/>
                </a:solidFill>
              </a:rPr>
              <a:t>Dx</a:t>
            </a:r>
            <a:r>
              <a:rPr lang="en-US" sz="900" dirty="0">
                <a:solidFill>
                  <a:schemeClr val="tx1"/>
                </a:solidFill>
              </a:rPr>
              <a:t>:</a:t>
            </a:r>
          </a:p>
          <a:p>
            <a:pPr marL="171450" indent="-171450">
              <a:buFont typeface="Wingdings" panose="05000000000000000000" pitchFamily="2" charset="2"/>
              <a:buChar char="Ø"/>
            </a:pPr>
            <a:r>
              <a:rPr lang="en-US" sz="900" dirty="0">
                <a:solidFill>
                  <a:schemeClr val="tx1"/>
                </a:solidFill>
              </a:rPr>
              <a:t>Chest and neck X-ray, flexible endoscope</a:t>
            </a:r>
          </a:p>
          <a:p>
            <a:pPr marL="171450" indent="-171450">
              <a:buFont typeface="Arial" panose="020B0604020202020204" pitchFamily="34" charset="0"/>
              <a:buChar char="•"/>
            </a:pPr>
            <a:r>
              <a:rPr lang="en-US" sz="900" b="1" dirty="0">
                <a:solidFill>
                  <a:schemeClr val="tx1"/>
                </a:solidFill>
              </a:rPr>
              <a:t>Rx</a:t>
            </a:r>
            <a:r>
              <a:rPr lang="en-US" sz="900" dirty="0">
                <a:solidFill>
                  <a:schemeClr val="tx1"/>
                </a:solidFill>
              </a:rPr>
              <a:t>:</a:t>
            </a:r>
            <a:r>
              <a:rPr lang="en-US" sz="900" dirty="0">
                <a:solidFill>
                  <a:schemeClr val="accent4">
                    <a:lumMod val="60000"/>
                    <a:lumOff val="40000"/>
                  </a:schemeClr>
                </a:solidFill>
              </a:rPr>
              <a:t> tracheostomy </a:t>
            </a:r>
            <a:r>
              <a:rPr lang="en-US" sz="900" dirty="0">
                <a:solidFill>
                  <a:schemeClr val="tx1"/>
                </a:solidFill>
              </a:rPr>
              <a:t>in severe cases. Or rural areas </a:t>
            </a:r>
          </a:p>
          <a:p>
            <a:pPr marL="171450" indent="-171450">
              <a:buFont typeface="Wingdings" panose="05000000000000000000" pitchFamily="2" charset="2"/>
              <a:buChar char="Ø"/>
            </a:pPr>
            <a:r>
              <a:rPr lang="en-US" sz="1050" dirty="0"/>
              <a:t>Grade 1-2</a:t>
            </a:r>
            <a:endParaRPr lang="en-US" sz="900" dirty="0">
              <a:solidFill>
                <a:schemeClr val="tx1"/>
              </a:solidFill>
            </a:endParaRPr>
          </a:p>
          <a:p>
            <a:pPr marL="171450" indent="-171450">
              <a:buFont typeface="Courier New" panose="02070309020205020404" pitchFamily="49" charset="0"/>
              <a:buChar char="o"/>
            </a:pPr>
            <a:r>
              <a:rPr lang="en-US" sz="900" dirty="0">
                <a:solidFill>
                  <a:schemeClr val="tx1"/>
                </a:solidFill>
              </a:rPr>
              <a:t>Endoscope (CO2 or excision with dilation </a:t>
            </a:r>
            <a:r>
              <a:rPr lang="en-US" sz="900" dirty="0">
                <a:solidFill>
                  <a:srgbClr val="FF0000"/>
                </a:solidFill>
              </a:rPr>
              <a:t>using a balloon</a:t>
            </a:r>
            <a:r>
              <a:rPr lang="en-US" sz="900" dirty="0">
                <a:solidFill>
                  <a:schemeClr val="tx1"/>
                </a:solidFill>
              </a:rPr>
              <a:t>).</a:t>
            </a:r>
          </a:p>
          <a:p>
            <a:r>
              <a:rPr lang="en-US" sz="900" dirty="0">
                <a:solidFill>
                  <a:schemeClr val="bg1">
                    <a:lumMod val="65000"/>
                  </a:schemeClr>
                </a:solidFill>
              </a:rPr>
              <a:t>-more commonly done nowadays.</a:t>
            </a:r>
          </a:p>
          <a:p>
            <a:r>
              <a:rPr lang="en-US" sz="900" dirty="0">
                <a:solidFill>
                  <a:schemeClr val="bg1">
                    <a:lumMod val="65000"/>
                  </a:schemeClr>
                </a:solidFill>
              </a:rPr>
              <a:t>-esophageal atresia is more common than laryngeal</a:t>
            </a:r>
          </a:p>
          <a:p>
            <a:r>
              <a:rPr lang="en-US" sz="900" dirty="0">
                <a:solidFill>
                  <a:schemeClr val="bg1">
                    <a:lumMod val="65000"/>
                  </a:schemeClr>
                </a:solidFill>
              </a:rPr>
              <a:t>atresia, both same concept of treatment.</a:t>
            </a:r>
          </a:p>
          <a:p>
            <a:pPr marL="171450" indent="-171450">
              <a:buFont typeface="Wingdings" panose="05000000000000000000" pitchFamily="2" charset="2"/>
              <a:buChar char="Ø"/>
            </a:pPr>
            <a:r>
              <a:rPr lang="en-US" sz="1050" dirty="0"/>
              <a:t>Grade 3-4</a:t>
            </a:r>
            <a:endParaRPr lang="en-US" sz="900" dirty="0">
              <a:solidFill>
                <a:schemeClr val="bg1">
                  <a:lumMod val="65000"/>
                </a:schemeClr>
              </a:solidFill>
            </a:endParaRPr>
          </a:p>
          <a:p>
            <a:pPr marL="171450" indent="-171450">
              <a:buFont typeface="Courier New" panose="02070309020205020404" pitchFamily="49" charset="0"/>
              <a:buChar char="o"/>
            </a:pPr>
            <a:r>
              <a:rPr lang="en-US" sz="900" dirty="0">
                <a:solidFill>
                  <a:schemeClr val="tx1"/>
                </a:solidFill>
              </a:rPr>
              <a:t>Open procedure:</a:t>
            </a:r>
          </a:p>
          <a:p>
            <a:r>
              <a:rPr lang="en-US" sz="900" dirty="0">
                <a:solidFill>
                  <a:srgbClr val="FF0000"/>
                </a:solidFill>
              </a:rPr>
              <a:t>- LTR (Laryngotracheal reconstruction)</a:t>
            </a:r>
          </a:p>
          <a:p>
            <a:r>
              <a:rPr lang="en-US" sz="900" dirty="0">
                <a:solidFill>
                  <a:schemeClr val="tx1"/>
                </a:solidFill>
              </a:rPr>
              <a:t>- Ant cricoid split</a:t>
            </a:r>
          </a:p>
          <a:p>
            <a:pPr marL="171450" indent="-171450">
              <a:buFont typeface="Arial" panose="020B0604020202020204" pitchFamily="34" charset="0"/>
              <a:buChar char="•"/>
            </a:pPr>
            <a:endParaRPr lang="ar-SA" sz="900" dirty="0">
              <a:solidFill>
                <a:schemeClr val="tx1"/>
              </a:solidFill>
            </a:endParaRPr>
          </a:p>
        </p:txBody>
      </p:sp>
      <p:pic>
        <p:nvPicPr>
          <p:cNvPr id="7" name="Slide">
            <a:extLst>
              <a:ext uri="{FF2B5EF4-FFF2-40B4-BE49-F238E27FC236}">
                <a16:creationId xmlns:a16="http://schemas.microsoft.com/office/drawing/2014/main" id="{EB24725C-D388-4EBD-8F0A-03CAEE4765BA}"/>
              </a:ext>
            </a:extLst>
          </p:cNvPr>
          <p:cNvPicPr>
            <a:picLocks noChangeAspect="1"/>
          </p:cNvPicPr>
          <p:nvPr/>
        </p:nvPicPr>
        <p:blipFill rotWithShape="1">
          <a:blip r:embed="rId4"/>
          <a:srcRect l="7865" t="25019" r="10674" b="21348"/>
          <a:stretch/>
        </p:blipFill>
        <p:spPr>
          <a:xfrm>
            <a:off x="1075645" y="4892477"/>
            <a:ext cx="2594187" cy="1046530"/>
          </a:xfrm>
          <a:prstGeom prst="rect">
            <a:avLst/>
          </a:prstGeom>
        </p:spPr>
      </p:pic>
      <p:sp>
        <p:nvSpPr>
          <p:cNvPr id="2" name="TextBox 1">
            <a:extLst>
              <a:ext uri="{FF2B5EF4-FFF2-40B4-BE49-F238E27FC236}">
                <a16:creationId xmlns:a16="http://schemas.microsoft.com/office/drawing/2014/main" id="{8C952D5A-6258-471C-9BCA-0EB15285FF7B}"/>
              </a:ext>
            </a:extLst>
          </p:cNvPr>
          <p:cNvSpPr txBox="1"/>
          <p:nvPr/>
        </p:nvSpPr>
        <p:spPr>
          <a:xfrm>
            <a:off x="2869324" y="1618486"/>
            <a:ext cx="1732972" cy="1015663"/>
          </a:xfrm>
          <a:prstGeom prst="rect">
            <a:avLst/>
          </a:prstGeom>
          <a:noFill/>
        </p:spPr>
        <p:txBody>
          <a:bodyPr wrap="square" rtlCol="0">
            <a:spAutoFit/>
          </a:bodyPr>
          <a:lstStyle/>
          <a:p>
            <a:r>
              <a:rPr lang="en-US" sz="1000" dirty="0">
                <a:solidFill>
                  <a:schemeClr val="accent6">
                    <a:lumMod val="50000"/>
                  </a:schemeClr>
                </a:solidFill>
              </a:rPr>
              <a:t>Grades 1 and 2 are treated by endoscopy and balloon dilation, While in grade 3 and 4 we first secure the airway by tracheostomy and we treat by LTR</a:t>
            </a:r>
          </a:p>
        </p:txBody>
      </p:sp>
      <p:sp>
        <p:nvSpPr>
          <p:cNvPr id="4" name="TextBox 3">
            <a:extLst>
              <a:ext uri="{FF2B5EF4-FFF2-40B4-BE49-F238E27FC236}">
                <a16:creationId xmlns:a16="http://schemas.microsoft.com/office/drawing/2014/main" id="{A41A23E0-EC9D-4823-8DC6-A4A23E82AF08}"/>
              </a:ext>
            </a:extLst>
          </p:cNvPr>
          <p:cNvSpPr txBox="1"/>
          <p:nvPr/>
        </p:nvSpPr>
        <p:spPr>
          <a:xfrm>
            <a:off x="915413" y="5905501"/>
            <a:ext cx="1457325" cy="707886"/>
          </a:xfrm>
          <a:prstGeom prst="rect">
            <a:avLst/>
          </a:prstGeom>
          <a:noFill/>
        </p:spPr>
        <p:txBody>
          <a:bodyPr wrap="square" rtlCol="0">
            <a:spAutoFit/>
          </a:bodyPr>
          <a:lstStyle/>
          <a:p>
            <a:r>
              <a:rPr lang="en-US" sz="1000" dirty="0">
                <a:solidFill>
                  <a:schemeClr val="accent6">
                    <a:lumMod val="50000"/>
                  </a:schemeClr>
                </a:solidFill>
              </a:rPr>
              <a:t>Grade 2 stenosis, the redness underneath the opening is a wound</a:t>
            </a:r>
          </a:p>
        </p:txBody>
      </p:sp>
      <p:sp>
        <p:nvSpPr>
          <p:cNvPr id="5" name="TextBox 4">
            <a:extLst>
              <a:ext uri="{FF2B5EF4-FFF2-40B4-BE49-F238E27FC236}">
                <a16:creationId xmlns:a16="http://schemas.microsoft.com/office/drawing/2014/main" id="{0B220926-71F5-41BE-A7E4-35BDCB3CB91A}"/>
              </a:ext>
            </a:extLst>
          </p:cNvPr>
          <p:cNvSpPr txBox="1"/>
          <p:nvPr/>
        </p:nvSpPr>
        <p:spPr>
          <a:xfrm>
            <a:off x="2386014" y="5953660"/>
            <a:ext cx="1457325" cy="246221"/>
          </a:xfrm>
          <a:prstGeom prst="rect">
            <a:avLst/>
          </a:prstGeom>
          <a:noFill/>
        </p:spPr>
        <p:txBody>
          <a:bodyPr wrap="square" rtlCol="0">
            <a:spAutoFit/>
          </a:bodyPr>
          <a:lstStyle/>
          <a:p>
            <a:r>
              <a:rPr lang="en-US" sz="1000" dirty="0">
                <a:solidFill>
                  <a:schemeClr val="accent6">
                    <a:lumMod val="50000"/>
                  </a:schemeClr>
                </a:solidFill>
              </a:rPr>
              <a:t>Grade 3 stenosis</a:t>
            </a:r>
          </a:p>
        </p:txBody>
      </p:sp>
    </p:spTree>
    <p:extLst>
      <p:ext uri="{BB962C8B-B14F-4D97-AF65-F5344CB8AC3E}">
        <p14:creationId xmlns:p14="http://schemas.microsoft.com/office/powerpoint/2010/main" val="341136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12</a:t>
            </a:fld>
            <a:endParaRPr sz="1600" b="1">
              <a:solidFill>
                <a:srgbClr val="FFFFFF"/>
              </a:solidFill>
            </a:endParaRPr>
          </a:p>
        </p:txBody>
      </p:sp>
      <p:sp>
        <p:nvSpPr>
          <p:cNvPr id="2" name="مربع نص 1">
            <a:extLst>
              <a:ext uri="{FF2B5EF4-FFF2-40B4-BE49-F238E27FC236}">
                <a16:creationId xmlns:a16="http://schemas.microsoft.com/office/drawing/2014/main" id="{2EE7C691-0F7F-4219-88F2-B32DD39215C4}"/>
              </a:ext>
            </a:extLst>
          </p:cNvPr>
          <p:cNvSpPr txBox="1"/>
          <p:nvPr/>
        </p:nvSpPr>
        <p:spPr>
          <a:xfrm>
            <a:off x="352214" y="169333"/>
            <a:ext cx="2932854" cy="6109365"/>
          </a:xfrm>
          <a:prstGeom prst="rect">
            <a:avLst/>
          </a:prstGeom>
          <a:noFill/>
        </p:spPr>
        <p:txBody>
          <a:bodyPr wrap="square" rtlCol="1">
            <a:spAutoFit/>
          </a:bodyPr>
          <a:lstStyle/>
          <a:p>
            <a:pPr marL="171450" indent="-171450">
              <a:buFont typeface="Wingdings" panose="05000000000000000000" pitchFamily="2" charset="2"/>
              <a:buChar char="v"/>
            </a:pPr>
            <a:r>
              <a:rPr lang="en-US" sz="1100" b="1" dirty="0">
                <a:solidFill>
                  <a:srgbClr val="0070C0"/>
                </a:solidFill>
              </a:rPr>
              <a:t>Laryngeal web </a:t>
            </a:r>
            <a:r>
              <a:rPr lang="en-US" dirty="0"/>
              <a:t>(vocal cord web) </a:t>
            </a:r>
          </a:p>
          <a:p>
            <a:r>
              <a:rPr lang="en-US" dirty="0"/>
              <a:t>● </a:t>
            </a:r>
            <a:r>
              <a:rPr lang="en-US" sz="900" dirty="0"/>
              <a:t>Incomplete canalization. (didn’t open completely)</a:t>
            </a:r>
          </a:p>
          <a:p>
            <a:r>
              <a:rPr lang="en-US" sz="900" b="1" dirty="0"/>
              <a:t>● Types:</a:t>
            </a:r>
          </a:p>
          <a:p>
            <a:r>
              <a:rPr lang="en-US" sz="900" dirty="0"/>
              <a:t>○ Supraglottic</a:t>
            </a:r>
          </a:p>
          <a:p>
            <a:r>
              <a:rPr lang="en-US" sz="900" dirty="0"/>
              <a:t>○ Glottis</a:t>
            </a:r>
          </a:p>
          <a:p>
            <a:r>
              <a:rPr lang="en-US" sz="900" dirty="0"/>
              <a:t>○ Subglottic</a:t>
            </a:r>
          </a:p>
          <a:p>
            <a:r>
              <a:rPr lang="en-US" sz="900" dirty="0"/>
              <a:t>● </a:t>
            </a:r>
            <a:r>
              <a:rPr lang="en-US" sz="900" b="1" dirty="0" err="1"/>
              <a:t>SSx</a:t>
            </a:r>
            <a:r>
              <a:rPr lang="en-US" sz="900" b="1" dirty="0">
                <a:solidFill>
                  <a:schemeClr val="bg1">
                    <a:lumMod val="65000"/>
                  </a:schemeClr>
                </a:solidFill>
              </a:rPr>
              <a:t>:</a:t>
            </a:r>
            <a:r>
              <a:rPr lang="en-US" sz="900" dirty="0">
                <a:solidFill>
                  <a:schemeClr val="bg1">
                    <a:lumMod val="65000"/>
                  </a:schemeClr>
                </a:solidFill>
              </a:rPr>
              <a:t> </a:t>
            </a:r>
            <a:r>
              <a:rPr lang="en-US" sz="900" dirty="0">
                <a:solidFill>
                  <a:schemeClr val="accent4">
                    <a:lumMod val="60000"/>
                    <a:lumOff val="40000"/>
                  </a:schemeClr>
                </a:solidFill>
              </a:rPr>
              <a:t>3 month baby came with abnormal noisy breath (stridor), no airway obstruction, no cyanosis, no history of previous intubation, other things are normal. The most likely diagnosis is Laryngeal Web</a:t>
            </a:r>
          </a:p>
          <a:p>
            <a:r>
              <a:rPr lang="en-US" sz="900" dirty="0"/>
              <a:t>○ Weak cry at birth</a:t>
            </a:r>
          </a:p>
          <a:p>
            <a:r>
              <a:rPr lang="en-US" sz="900" dirty="0"/>
              <a:t>○ Variable degrees of respiratory obstruction</a:t>
            </a:r>
          </a:p>
          <a:p>
            <a:r>
              <a:rPr lang="en-US" sz="900" dirty="0"/>
              <a:t>○ On and off stridor</a:t>
            </a:r>
          </a:p>
          <a:p>
            <a:r>
              <a:rPr lang="en-US" sz="900" b="1" dirty="0"/>
              <a:t>● Dx</a:t>
            </a:r>
            <a:r>
              <a:rPr lang="en-US" sz="900" dirty="0"/>
              <a:t>:</a:t>
            </a:r>
          </a:p>
          <a:p>
            <a:r>
              <a:rPr lang="en-US" sz="900" dirty="0"/>
              <a:t>○ Flexible endoscope</a:t>
            </a:r>
          </a:p>
          <a:p>
            <a:r>
              <a:rPr lang="en-US" sz="900" dirty="0"/>
              <a:t>● </a:t>
            </a:r>
            <a:r>
              <a:rPr lang="en-US" sz="900" b="1" dirty="0"/>
              <a:t>Rx:</a:t>
            </a:r>
          </a:p>
          <a:p>
            <a:r>
              <a:rPr lang="en-US" sz="900" dirty="0"/>
              <a:t>○ No treatment (</a:t>
            </a:r>
            <a:r>
              <a:rPr lang="en-US" sz="900" dirty="0">
                <a:solidFill>
                  <a:schemeClr val="accent6">
                    <a:lumMod val="50000"/>
                  </a:schemeClr>
                </a:solidFill>
              </a:rPr>
              <a:t>in small web)</a:t>
            </a:r>
            <a:endParaRPr lang="en-US" sz="900" dirty="0"/>
          </a:p>
          <a:p>
            <a:r>
              <a:rPr lang="en-US" sz="900" dirty="0"/>
              <a:t>○ Laser excision (</a:t>
            </a:r>
            <a:r>
              <a:rPr lang="en-US" sz="900" dirty="0">
                <a:solidFill>
                  <a:schemeClr val="accent6">
                    <a:lumMod val="50000"/>
                  </a:schemeClr>
                </a:solidFill>
              </a:rPr>
              <a:t>in large web</a:t>
            </a:r>
            <a:r>
              <a:rPr lang="en-US" sz="900" dirty="0"/>
              <a:t>)</a:t>
            </a:r>
          </a:p>
          <a:p>
            <a:r>
              <a:rPr lang="en-US" sz="900" dirty="0"/>
              <a:t>○ Open procedure + tracheostomy </a:t>
            </a:r>
            <a:r>
              <a:rPr lang="en-US" sz="900" dirty="0">
                <a:solidFill>
                  <a:schemeClr val="accent6">
                    <a:lumMod val="50000"/>
                  </a:schemeClr>
                </a:solidFill>
              </a:rPr>
              <a:t>(if there is difficulty in breathing)</a:t>
            </a:r>
          </a:p>
          <a:p>
            <a:r>
              <a:rPr lang="en-US" sz="900" dirty="0"/>
              <a:t>★ Patient with Anterior laryngeal web</a:t>
            </a:r>
          </a:p>
          <a:p>
            <a:r>
              <a:rPr lang="en-US" sz="900" dirty="0"/>
              <a:t>○ dysphonia</a:t>
            </a:r>
          </a:p>
          <a:p>
            <a:r>
              <a:rPr lang="en-US" sz="900" dirty="0"/>
              <a:t>★ Patient with Posterior laryngeal web</a:t>
            </a:r>
          </a:p>
          <a:p>
            <a:r>
              <a:rPr lang="en-US" sz="900" dirty="0"/>
              <a:t>○ dysphonia and stridor</a:t>
            </a:r>
          </a:p>
          <a:p>
            <a:endParaRPr lang="en-US" sz="900" dirty="0"/>
          </a:p>
          <a:p>
            <a:r>
              <a:rPr lang="en-US" sz="900" dirty="0"/>
              <a:t>❖ </a:t>
            </a:r>
            <a:r>
              <a:rPr lang="en-US" sz="1200" b="1" dirty="0">
                <a:solidFill>
                  <a:srgbClr val="0070C0"/>
                </a:solidFill>
              </a:rPr>
              <a:t>Subglottic hemangioma</a:t>
            </a:r>
          </a:p>
          <a:p>
            <a:r>
              <a:rPr lang="en-US" sz="900" dirty="0"/>
              <a:t>● The most common congenital pediatric tumor, and it is most common in subglottic space.</a:t>
            </a:r>
          </a:p>
          <a:p>
            <a:r>
              <a:rPr lang="en-US" sz="900" dirty="0"/>
              <a:t>● 50% of subglottic hemangiomas associated with cutaneous involvement.</a:t>
            </a:r>
          </a:p>
          <a:p>
            <a:r>
              <a:rPr lang="en-US" sz="900" dirty="0"/>
              <a:t>● </a:t>
            </a:r>
            <a:r>
              <a:rPr lang="en-US" sz="900" b="1" dirty="0"/>
              <a:t>Types:</a:t>
            </a:r>
          </a:p>
          <a:p>
            <a:r>
              <a:rPr lang="en-US" sz="900" dirty="0"/>
              <a:t>○ Capillary (typically resolve)</a:t>
            </a:r>
          </a:p>
          <a:p>
            <a:r>
              <a:rPr lang="en-US" sz="900" dirty="0"/>
              <a:t>○ Cavernous.</a:t>
            </a:r>
          </a:p>
          <a:p>
            <a:r>
              <a:rPr lang="en-US" sz="900" b="1" dirty="0"/>
              <a:t>● </a:t>
            </a:r>
            <a:r>
              <a:rPr lang="en-US" sz="900" b="1" dirty="0" err="1"/>
              <a:t>SSx</a:t>
            </a:r>
            <a:r>
              <a:rPr lang="en-US" sz="900" dirty="0"/>
              <a:t>: biphasic stridor.</a:t>
            </a:r>
          </a:p>
          <a:p>
            <a:r>
              <a:rPr lang="en-US" sz="900" dirty="0"/>
              <a:t>● Dx: endoscope.</a:t>
            </a:r>
          </a:p>
          <a:p>
            <a:r>
              <a:rPr lang="en-US" sz="900" b="1" dirty="0"/>
              <a:t>● Rx:</a:t>
            </a:r>
          </a:p>
          <a:p>
            <a:r>
              <a:rPr lang="en-US" sz="900" dirty="0"/>
              <a:t>○ </a:t>
            </a:r>
            <a:r>
              <a:rPr lang="en-US" sz="900" dirty="0">
                <a:solidFill>
                  <a:srgbClr val="FF0000"/>
                </a:solidFill>
              </a:rPr>
              <a:t>Observation.</a:t>
            </a:r>
          </a:p>
          <a:p>
            <a:r>
              <a:rPr lang="en-US" sz="900" dirty="0"/>
              <a:t>○ Corticosteroid ( old treatment).</a:t>
            </a:r>
          </a:p>
          <a:p>
            <a:r>
              <a:rPr lang="en-US" sz="900" dirty="0"/>
              <a:t>○ </a:t>
            </a:r>
            <a:r>
              <a:rPr lang="en-US" sz="900" dirty="0">
                <a:solidFill>
                  <a:srgbClr val="FF0000"/>
                </a:solidFill>
              </a:rPr>
              <a:t>Propranolol</a:t>
            </a:r>
            <a:r>
              <a:rPr lang="en-US" sz="900" dirty="0"/>
              <a:t> (to decrease neovascularization).very</a:t>
            </a:r>
          </a:p>
          <a:p>
            <a:r>
              <a:rPr lang="en-US" sz="900" dirty="0"/>
              <a:t>effective.</a:t>
            </a:r>
          </a:p>
          <a:p>
            <a:r>
              <a:rPr lang="en-US" sz="900" dirty="0"/>
              <a:t>○ CO2 Laser.</a:t>
            </a:r>
          </a:p>
          <a:p>
            <a:endParaRPr lang="ar-SA" sz="900" dirty="0"/>
          </a:p>
        </p:txBody>
      </p:sp>
      <p:pic>
        <p:nvPicPr>
          <p:cNvPr id="3" name="Slide">
            <a:extLst>
              <a:ext uri="{FF2B5EF4-FFF2-40B4-BE49-F238E27FC236}">
                <a16:creationId xmlns:a16="http://schemas.microsoft.com/office/drawing/2014/main" id="{DB5162BE-BAB6-4BA8-A90E-C20EBF514261}"/>
              </a:ext>
            </a:extLst>
          </p:cNvPr>
          <p:cNvPicPr>
            <a:picLocks noChangeAspect="1"/>
          </p:cNvPicPr>
          <p:nvPr/>
        </p:nvPicPr>
        <p:blipFill rotWithShape="1">
          <a:blip r:embed="rId4"/>
          <a:srcRect l="10786" t="16030" r="52023" b="16704"/>
          <a:stretch/>
        </p:blipFill>
        <p:spPr>
          <a:xfrm>
            <a:off x="3408667" y="231662"/>
            <a:ext cx="1183653" cy="1862374"/>
          </a:xfrm>
          <a:prstGeom prst="rect">
            <a:avLst/>
          </a:prstGeom>
        </p:spPr>
      </p:pic>
      <p:pic>
        <p:nvPicPr>
          <p:cNvPr id="5" name="Slide">
            <a:extLst>
              <a:ext uri="{FF2B5EF4-FFF2-40B4-BE49-F238E27FC236}">
                <a16:creationId xmlns:a16="http://schemas.microsoft.com/office/drawing/2014/main" id="{BC832FAF-6FE5-4B85-98EE-2F30B67DE10B}"/>
              </a:ext>
            </a:extLst>
          </p:cNvPr>
          <p:cNvPicPr>
            <a:picLocks noChangeAspect="1"/>
          </p:cNvPicPr>
          <p:nvPr/>
        </p:nvPicPr>
        <p:blipFill rotWithShape="1">
          <a:blip r:embed="rId4"/>
          <a:srcRect l="58652" t="18577" r="14943" b="33034"/>
          <a:stretch/>
        </p:blipFill>
        <p:spPr>
          <a:xfrm>
            <a:off x="3408667" y="2094036"/>
            <a:ext cx="918722" cy="1262754"/>
          </a:xfrm>
          <a:prstGeom prst="rect">
            <a:avLst/>
          </a:prstGeom>
        </p:spPr>
      </p:pic>
      <p:pic>
        <p:nvPicPr>
          <p:cNvPr id="7" name="Slide">
            <a:extLst>
              <a:ext uri="{FF2B5EF4-FFF2-40B4-BE49-F238E27FC236}">
                <a16:creationId xmlns:a16="http://schemas.microsoft.com/office/drawing/2014/main" id="{D410C054-DE6E-42AA-BFCE-287F079BD387}"/>
              </a:ext>
            </a:extLst>
          </p:cNvPr>
          <p:cNvPicPr>
            <a:picLocks noChangeAspect="1"/>
          </p:cNvPicPr>
          <p:nvPr/>
        </p:nvPicPr>
        <p:blipFill rotWithShape="1">
          <a:blip r:embed="rId5"/>
          <a:srcRect l="14269" t="17988" r="51911" b="19390"/>
          <a:stretch/>
        </p:blipFill>
        <p:spPr>
          <a:xfrm>
            <a:off x="3427996" y="3810343"/>
            <a:ext cx="997904" cy="1239371"/>
          </a:xfrm>
          <a:prstGeom prst="rect">
            <a:avLst/>
          </a:prstGeom>
        </p:spPr>
      </p:pic>
      <p:pic>
        <p:nvPicPr>
          <p:cNvPr id="9" name="Slide">
            <a:extLst>
              <a:ext uri="{FF2B5EF4-FFF2-40B4-BE49-F238E27FC236}">
                <a16:creationId xmlns:a16="http://schemas.microsoft.com/office/drawing/2014/main" id="{7A92C00D-2ABE-4EA2-874A-FFA178E96E5E}"/>
              </a:ext>
            </a:extLst>
          </p:cNvPr>
          <p:cNvPicPr>
            <a:picLocks noChangeAspect="1"/>
          </p:cNvPicPr>
          <p:nvPr/>
        </p:nvPicPr>
        <p:blipFill rotWithShape="1">
          <a:blip r:embed="rId5"/>
          <a:srcRect l="49999" t="17988" r="15844" b="19390"/>
          <a:stretch/>
        </p:blipFill>
        <p:spPr>
          <a:xfrm>
            <a:off x="3456163" y="5289669"/>
            <a:ext cx="997903" cy="1210085"/>
          </a:xfrm>
          <a:prstGeom prst="rect">
            <a:avLst/>
          </a:prstGeom>
        </p:spPr>
      </p:pic>
      <p:sp>
        <p:nvSpPr>
          <p:cNvPr id="11" name="مربع نص 10">
            <a:extLst>
              <a:ext uri="{FF2B5EF4-FFF2-40B4-BE49-F238E27FC236}">
                <a16:creationId xmlns:a16="http://schemas.microsoft.com/office/drawing/2014/main" id="{B2E24DD6-A973-4E08-92B5-1CC21A84AEFD}"/>
              </a:ext>
            </a:extLst>
          </p:cNvPr>
          <p:cNvSpPr txBox="1"/>
          <p:nvPr/>
        </p:nvSpPr>
        <p:spPr>
          <a:xfrm>
            <a:off x="3558395" y="5061969"/>
            <a:ext cx="1140832" cy="215444"/>
          </a:xfrm>
          <a:prstGeom prst="rect">
            <a:avLst/>
          </a:prstGeom>
          <a:noFill/>
        </p:spPr>
        <p:txBody>
          <a:bodyPr wrap="square" rtlCol="1">
            <a:spAutoFit/>
          </a:bodyPr>
          <a:lstStyle/>
          <a:p>
            <a:r>
              <a:rPr lang="en-US" sz="800" dirty="0"/>
              <a:t>Unilateral</a:t>
            </a:r>
            <a:endParaRPr lang="ar-SA" sz="800" dirty="0"/>
          </a:p>
        </p:txBody>
      </p:sp>
      <p:sp>
        <p:nvSpPr>
          <p:cNvPr id="12" name="مربع نص 11">
            <a:extLst>
              <a:ext uri="{FF2B5EF4-FFF2-40B4-BE49-F238E27FC236}">
                <a16:creationId xmlns:a16="http://schemas.microsoft.com/office/drawing/2014/main" id="{70975823-019E-479D-901A-E115F4675E46}"/>
              </a:ext>
            </a:extLst>
          </p:cNvPr>
          <p:cNvSpPr txBox="1"/>
          <p:nvPr/>
        </p:nvSpPr>
        <p:spPr>
          <a:xfrm>
            <a:off x="3634400" y="6504045"/>
            <a:ext cx="953970" cy="230832"/>
          </a:xfrm>
          <a:prstGeom prst="rect">
            <a:avLst/>
          </a:prstGeom>
          <a:noFill/>
        </p:spPr>
        <p:txBody>
          <a:bodyPr wrap="square" rtlCol="1">
            <a:spAutoFit/>
          </a:bodyPr>
          <a:lstStyle/>
          <a:p>
            <a:r>
              <a:rPr lang="en-US" sz="900" dirty="0"/>
              <a:t>Bilateral</a:t>
            </a:r>
            <a:endParaRPr lang="ar-SA" sz="900" dirty="0"/>
          </a:p>
        </p:txBody>
      </p:sp>
      <p:cxnSp>
        <p:nvCxnSpPr>
          <p:cNvPr id="6" name="Straight Arrow Connector 5">
            <a:extLst>
              <a:ext uri="{FF2B5EF4-FFF2-40B4-BE49-F238E27FC236}">
                <a16:creationId xmlns:a16="http://schemas.microsoft.com/office/drawing/2014/main" id="{749187CC-F102-4665-B935-3AE18514B70D}"/>
              </a:ext>
            </a:extLst>
          </p:cNvPr>
          <p:cNvCxnSpPr/>
          <p:nvPr/>
        </p:nvCxnSpPr>
        <p:spPr>
          <a:xfrm>
            <a:off x="3733800" y="90488"/>
            <a:ext cx="80963" cy="6334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9284A8E-B8F2-4CBE-B886-7A57B9F904E0}"/>
              </a:ext>
            </a:extLst>
          </p:cNvPr>
          <p:cNvSpPr txBox="1"/>
          <p:nvPr/>
        </p:nvSpPr>
        <p:spPr>
          <a:xfrm>
            <a:off x="2612801" y="-59951"/>
            <a:ext cx="1591732" cy="338554"/>
          </a:xfrm>
          <a:prstGeom prst="rect">
            <a:avLst/>
          </a:prstGeom>
          <a:noFill/>
        </p:spPr>
        <p:txBody>
          <a:bodyPr wrap="square" rtlCol="0">
            <a:spAutoFit/>
          </a:bodyPr>
          <a:lstStyle/>
          <a:p>
            <a:r>
              <a:rPr lang="en-US" sz="800" dirty="0">
                <a:solidFill>
                  <a:schemeClr val="accent6">
                    <a:lumMod val="50000"/>
                  </a:schemeClr>
                </a:solidFill>
              </a:rPr>
              <a:t>The vocal cords are still attached to each other</a:t>
            </a:r>
          </a:p>
        </p:txBody>
      </p:sp>
      <p:sp>
        <p:nvSpPr>
          <p:cNvPr id="10" name="TextBox 9">
            <a:extLst>
              <a:ext uri="{FF2B5EF4-FFF2-40B4-BE49-F238E27FC236}">
                <a16:creationId xmlns:a16="http://schemas.microsoft.com/office/drawing/2014/main" id="{561A91A1-E016-4DA4-AE47-91D4720BAC1B}"/>
              </a:ext>
            </a:extLst>
          </p:cNvPr>
          <p:cNvSpPr txBox="1"/>
          <p:nvPr/>
        </p:nvSpPr>
        <p:spPr>
          <a:xfrm>
            <a:off x="3307573" y="3339555"/>
            <a:ext cx="1391654" cy="461665"/>
          </a:xfrm>
          <a:prstGeom prst="rect">
            <a:avLst/>
          </a:prstGeom>
          <a:noFill/>
        </p:spPr>
        <p:txBody>
          <a:bodyPr wrap="square" rtlCol="0">
            <a:spAutoFit/>
          </a:bodyPr>
          <a:lstStyle/>
          <a:p>
            <a:r>
              <a:rPr lang="en-US" sz="800" dirty="0">
                <a:solidFill>
                  <a:schemeClr val="accent6">
                    <a:lumMod val="50000"/>
                  </a:schemeClr>
                </a:solidFill>
              </a:rPr>
              <a:t>Here the cartilages and membranes are attached to each other</a:t>
            </a:r>
          </a:p>
        </p:txBody>
      </p:sp>
      <p:sp>
        <p:nvSpPr>
          <p:cNvPr id="13" name="TextBox 12">
            <a:extLst>
              <a:ext uri="{FF2B5EF4-FFF2-40B4-BE49-F238E27FC236}">
                <a16:creationId xmlns:a16="http://schemas.microsoft.com/office/drawing/2014/main" id="{704602E8-0D91-4D0D-8496-445C823798E4}"/>
              </a:ext>
            </a:extLst>
          </p:cNvPr>
          <p:cNvSpPr txBox="1"/>
          <p:nvPr/>
        </p:nvSpPr>
        <p:spPr>
          <a:xfrm>
            <a:off x="386872" y="6037356"/>
            <a:ext cx="2054834" cy="1015663"/>
          </a:xfrm>
          <a:prstGeom prst="rect">
            <a:avLst/>
          </a:prstGeom>
          <a:noFill/>
        </p:spPr>
        <p:txBody>
          <a:bodyPr wrap="square" rtlCol="0">
            <a:spAutoFit/>
          </a:bodyPr>
          <a:lstStyle/>
          <a:p>
            <a:r>
              <a:rPr lang="en-US" sz="1000" dirty="0">
                <a:solidFill>
                  <a:schemeClr val="bg1">
                    <a:lumMod val="50000"/>
                  </a:schemeClr>
                </a:solidFill>
              </a:rPr>
              <a:t>From 436, what are the commonest causes of stridor in pediatrics?</a:t>
            </a:r>
          </a:p>
          <a:p>
            <a:r>
              <a:rPr lang="en-US" sz="1000" dirty="0">
                <a:solidFill>
                  <a:schemeClr val="bg1">
                    <a:lumMod val="50000"/>
                  </a:schemeClr>
                </a:solidFill>
              </a:rPr>
              <a:t>1- Laryngomalacia</a:t>
            </a:r>
          </a:p>
          <a:p>
            <a:r>
              <a:rPr lang="en-US" sz="1000" dirty="0">
                <a:solidFill>
                  <a:schemeClr val="bg1">
                    <a:lumMod val="50000"/>
                  </a:schemeClr>
                </a:solidFill>
              </a:rPr>
              <a:t>2- Subglottic stenosis</a:t>
            </a:r>
          </a:p>
          <a:p>
            <a:r>
              <a:rPr lang="en-US" sz="1000" dirty="0">
                <a:solidFill>
                  <a:schemeClr val="bg1">
                    <a:lumMod val="50000"/>
                  </a:schemeClr>
                </a:solidFill>
              </a:rPr>
              <a:t>3- Bilateral Vocal cord paralysis</a:t>
            </a:r>
          </a:p>
        </p:txBody>
      </p:sp>
    </p:spTree>
    <p:extLst>
      <p:ext uri="{BB962C8B-B14F-4D97-AF65-F5344CB8AC3E}">
        <p14:creationId xmlns:p14="http://schemas.microsoft.com/office/powerpoint/2010/main" val="3229916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13</a:t>
            </a:fld>
            <a:endParaRPr sz="1600" b="1">
              <a:solidFill>
                <a:srgbClr val="FFFFFF"/>
              </a:solidFill>
            </a:endParaRPr>
          </a:p>
        </p:txBody>
      </p:sp>
      <p:sp>
        <p:nvSpPr>
          <p:cNvPr id="2" name="مربع نص 1">
            <a:extLst>
              <a:ext uri="{FF2B5EF4-FFF2-40B4-BE49-F238E27FC236}">
                <a16:creationId xmlns:a16="http://schemas.microsoft.com/office/drawing/2014/main" id="{56903328-EA40-4570-A6AC-1EFCE2164EA3}"/>
              </a:ext>
            </a:extLst>
          </p:cNvPr>
          <p:cNvSpPr txBox="1"/>
          <p:nvPr/>
        </p:nvSpPr>
        <p:spPr>
          <a:xfrm>
            <a:off x="64605" y="119269"/>
            <a:ext cx="3841473" cy="3816429"/>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Traumatic Conditions of the Larynx :</a:t>
            </a:r>
          </a:p>
          <a:p>
            <a:r>
              <a:rPr lang="en-US" sz="900" dirty="0"/>
              <a:t>● Direct injuries (blows). </a:t>
            </a:r>
            <a:r>
              <a:rPr lang="en-US" sz="900" dirty="0">
                <a:solidFill>
                  <a:schemeClr val="accent6">
                    <a:lumMod val="50000"/>
                  </a:schemeClr>
                </a:solidFill>
              </a:rPr>
              <a:t>Common in RTA</a:t>
            </a:r>
            <a:endParaRPr lang="en-US" sz="900" dirty="0"/>
          </a:p>
          <a:p>
            <a:r>
              <a:rPr lang="en-US" sz="900" dirty="0"/>
              <a:t>● Penetration (open). knife</a:t>
            </a:r>
          </a:p>
          <a:p>
            <a:r>
              <a:rPr lang="en-US" sz="900" dirty="0"/>
              <a:t>● Burns (inhalation, corrosive fluids).</a:t>
            </a:r>
          </a:p>
          <a:p>
            <a:r>
              <a:rPr lang="en-US" sz="900" dirty="0"/>
              <a:t>● Inhalation foreign bodies. common in pediatric </a:t>
            </a:r>
            <a:r>
              <a:rPr lang="en-US" sz="900" dirty="0">
                <a:solidFill>
                  <a:schemeClr val="accent6">
                    <a:lumMod val="50000"/>
                  </a:schemeClr>
                </a:solidFill>
              </a:rPr>
              <a:t> usually vegetables in pediatrics</a:t>
            </a:r>
            <a:endParaRPr lang="en-US" sz="900" dirty="0"/>
          </a:p>
          <a:p>
            <a:r>
              <a:rPr lang="en-US" sz="900" dirty="0"/>
              <a:t>➔ </a:t>
            </a:r>
            <a:r>
              <a:rPr lang="en-US" sz="900" b="1" dirty="0"/>
              <a:t>Intubations injuries:</a:t>
            </a:r>
          </a:p>
          <a:p>
            <a:r>
              <a:rPr lang="en-US" sz="900" dirty="0"/>
              <a:t>● Prolonged intubation</a:t>
            </a:r>
            <a:r>
              <a:rPr lang="en-US" sz="900" dirty="0">
                <a:solidFill>
                  <a:schemeClr val="bg1">
                    <a:lumMod val="65000"/>
                  </a:schemeClr>
                </a:solidFill>
              </a:rPr>
              <a:t>(more than 2 weeks in adults, more than 3 weeks in pediatrics). </a:t>
            </a:r>
            <a:r>
              <a:rPr lang="en-US" sz="900" dirty="0">
                <a:solidFill>
                  <a:schemeClr val="accent6">
                    <a:lumMod val="50000"/>
                  </a:schemeClr>
                </a:solidFill>
              </a:rPr>
              <a:t>If intubation is needed for a longer time use tracheostomy</a:t>
            </a:r>
            <a:endParaRPr lang="en-US" sz="900" dirty="0">
              <a:solidFill>
                <a:schemeClr val="bg1">
                  <a:lumMod val="65000"/>
                </a:schemeClr>
              </a:solidFill>
            </a:endParaRPr>
          </a:p>
          <a:p>
            <a:r>
              <a:rPr lang="en-US" sz="900" dirty="0"/>
              <a:t>● Blind intubation.</a:t>
            </a:r>
          </a:p>
          <a:p>
            <a:r>
              <a:rPr lang="en-US" sz="900" dirty="0"/>
              <a:t>● </a:t>
            </a:r>
            <a:r>
              <a:rPr lang="en-US" sz="900" dirty="0">
                <a:solidFill>
                  <a:schemeClr val="tx1"/>
                </a:solidFill>
              </a:rPr>
              <a:t>Too large tube</a:t>
            </a:r>
            <a:r>
              <a:rPr lang="en-US" sz="900" dirty="0">
                <a:solidFill>
                  <a:schemeClr val="bg1">
                    <a:lumMod val="65000"/>
                  </a:schemeClr>
                </a:solidFill>
              </a:rPr>
              <a:t>.</a:t>
            </a:r>
          </a:p>
          <a:p>
            <a:r>
              <a:rPr lang="en-US" sz="900" dirty="0">
                <a:solidFill>
                  <a:schemeClr val="bg1">
                    <a:lumMod val="65000"/>
                  </a:schemeClr>
                </a:solidFill>
              </a:rPr>
              <a:t>● Inhalation “sloughing and carbonized tissue”</a:t>
            </a:r>
          </a:p>
          <a:p>
            <a:r>
              <a:rPr lang="en-US" sz="900" dirty="0">
                <a:solidFill>
                  <a:schemeClr val="bg1">
                    <a:lumMod val="65000"/>
                  </a:schemeClr>
                </a:solidFill>
              </a:rPr>
              <a:t>○ Give steroid, antibiotic and Anti-Reflux Drugs</a:t>
            </a:r>
          </a:p>
          <a:p>
            <a:endParaRPr lang="en-US" sz="900" b="1" dirty="0"/>
          </a:p>
          <a:p>
            <a:r>
              <a:rPr lang="en-US" sz="900" b="1" dirty="0"/>
              <a:t>Pathology:</a:t>
            </a:r>
          </a:p>
          <a:p>
            <a:r>
              <a:rPr lang="en-US" sz="900" dirty="0"/>
              <a:t>● Abrasion (injury to the mucosa) ➜ granulomatous formation9 ➜ subglottic stenosis due to scaring.</a:t>
            </a:r>
          </a:p>
          <a:p>
            <a:r>
              <a:rPr lang="en-US" sz="900" dirty="0"/>
              <a:t>● </a:t>
            </a:r>
            <a:r>
              <a:rPr lang="en-US" sz="900" dirty="0" err="1"/>
              <a:t>SSx</a:t>
            </a:r>
            <a:r>
              <a:rPr lang="en-US" sz="900" dirty="0"/>
              <a:t>: hoarseness, dyspnea</a:t>
            </a:r>
          </a:p>
          <a:p>
            <a:r>
              <a:rPr lang="en-US" sz="900" dirty="0"/>
              <a:t>● Rx:</a:t>
            </a:r>
          </a:p>
          <a:p>
            <a:r>
              <a:rPr lang="en-US" sz="900" dirty="0"/>
              <a:t>○ Voice rest.</a:t>
            </a:r>
          </a:p>
          <a:p>
            <a:r>
              <a:rPr lang="en-US" sz="900" dirty="0"/>
              <a:t>○ Endoscopic removal.</a:t>
            </a:r>
          </a:p>
          <a:p>
            <a:r>
              <a:rPr lang="en-US" sz="900" dirty="0"/>
              <a:t>○ Prevention.</a:t>
            </a:r>
          </a:p>
          <a:p>
            <a:endParaRPr lang="en-US" sz="900" dirty="0">
              <a:solidFill>
                <a:schemeClr val="bg2">
                  <a:lumMod val="40000"/>
                  <a:lumOff val="60000"/>
                </a:schemeClr>
              </a:solidFill>
            </a:endParaRPr>
          </a:p>
          <a:p>
            <a:endParaRPr lang="en-US" sz="900" dirty="0">
              <a:solidFill>
                <a:schemeClr val="bg2">
                  <a:lumMod val="40000"/>
                  <a:lumOff val="60000"/>
                </a:schemeClr>
              </a:solidFill>
            </a:endParaRPr>
          </a:p>
          <a:p>
            <a:endParaRPr lang="en-US" sz="900" dirty="0">
              <a:solidFill>
                <a:schemeClr val="bg2">
                  <a:lumMod val="40000"/>
                  <a:lumOff val="60000"/>
                </a:schemeClr>
              </a:solidFill>
            </a:endParaRPr>
          </a:p>
          <a:p>
            <a:endParaRPr lang="ar-SA" dirty="0"/>
          </a:p>
        </p:txBody>
      </p:sp>
      <p:pic>
        <p:nvPicPr>
          <p:cNvPr id="3" name="Slide">
            <a:extLst>
              <a:ext uri="{FF2B5EF4-FFF2-40B4-BE49-F238E27FC236}">
                <a16:creationId xmlns:a16="http://schemas.microsoft.com/office/drawing/2014/main" id="{AC8D0FB5-F3DB-446B-91D0-62A69FFC3222}"/>
              </a:ext>
            </a:extLst>
          </p:cNvPr>
          <p:cNvPicPr>
            <a:picLocks noChangeAspect="1"/>
          </p:cNvPicPr>
          <p:nvPr/>
        </p:nvPicPr>
        <p:blipFill rotWithShape="1">
          <a:blip r:embed="rId4"/>
          <a:srcRect l="11798" t="28026" r="10337" b="20588"/>
          <a:stretch/>
        </p:blipFill>
        <p:spPr>
          <a:xfrm>
            <a:off x="2520340" y="2480957"/>
            <a:ext cx="1452492" cy="718910"/>
          </a:xfrm>
          <a:prstGeom prst="rect">
            <a:avLst/>
          </a:prstGeom>
        </p:spPr>
      </p:pic>
      <p:pic>
        <p:nvPicPr>
          <p:cNvPr id="5" name="Slide">
            <a:extLst>
              <a:ext uri="{FF2B5EF4-FFF2-40B4-BE49-F238E27FC236}">
                <a16:creationId xmlns:a16="http://schemas.microsoft.com/office/drawing/2014/main" id="{A6C0C8F0-203B-41E0-B3E5-57D55C0440FA}"/>
              </a:ext>
            </a:extLst>
          </p:cNvPr>
          <p:cNvPicPr>
            <a:picLocks noChangeAspect="1"/>
          </p:cNvPicPr>
          <p:nvPr/>
        </p:nvPicPr>
        <p:blipFill rotWithShape="1">
          <a:blip r:embed="rId5"/>
          <a:srcRect l="7334" t="-17632" r="5000" b="3397"/>
          <a:stretch/>
        </p:blipFill>
        <p:spPr>
          <a:xfrm>
            <a:off x="845380" y="2892669"/>
            <a:ext cx="2907196" cy="2191531"/>
          </a:xfrm>
          <a:prstGeom prst="rect">
            <a:avLst/>
          </a:prstGeom>
        </p:spPr>
      </p:pic>
      <p:pic>
        <p:nvPicPr>
          <p:cNvPr id="7" name="Slide">
            <a:extLst>
              <a:ext uri="{FF2B5EF4-FFF2-40B4-BE49-F238E27FC236}">
                <a16:creationId xmlns:a16="http://schemas.microsoft.com/office/drawing/2014/main" id="{0A54649C-FE4D-47A0-AF32-487CFC97EFA3}"/>
              </a:ext>
            </a:extLst>
          </p:cNvPr>
          <p:cNvPicPr>
            <a:picLocks noChangeAspect="1"/>
          </p:cNvPicPr>
          <p:nvPr/>
        </p:nvPicPr>
        <p:blipFill rotWithShape="1">
          <a:blip r:embed="rId6"/>
          <a:srcRect l="14157" t="22483" r="14157" b="26731"/>
          <a:stretch/>
        </p:blipFill>
        <p:spPr>
          <a:xfrm>
            <a:off x="845380" y="5084200"/>
            <a:ext cx="2907196" cy="1136988"/>
          </a:xfrm>
          <a:prstGeom prst="rect">
            <a:avLst/>
          </a:prstGeom>
        </p:spPr>
      </p:pic>
      <p:sp>
        <p:nvSpPr>
          <p:cNvPr id="4" name="TextBox 3">
            <a:extLst>
              <a:ext uri="{FF2B5EF4-FFF2-40B4-BE49-F238E27FC236}">
                <a16:creationId xmlns:a16="http://schemas.microsoft.com/office/drawing/2014/main" id="{A89EE79A-EE1F-466C-8A9E-CEBA68E27E4F}"/>
              </a:ext>
            </a:extLst>
          </p:cNvPr>
          <p:cNvSpPr txBox="1"/>
          <p:nvPr/>
        </p:nvSpPr>
        <p:spPr>
          <a:xfrm>
            <a:off x="4091331" y="2609850"/>
            <a:ext cx="668983" cy="400110"/>
          </a:xfrm>
          <a:prstGeom prst="rect">
            <a:avLst/>
          </a:prstGeom>
          <a:noFill/>
        </p:spPr>
        <p:txBody>
          <a:bodyPr wrap="square" rtlCol="0">
            <a:spAutoFit/>
          </a:bodyPr>
          <a:lstStyle/>
          <a:p>
            <a:r>
              <a:rPr lang="en-US" sz="1000" dirty="0">
                <a:solidFill>
                  <a:schemeClr val="accent6">
                    <a:lumMod val="50000"/>
                  </a:schemeClr>
                </a:solidFill>
              </a:rPr>
              <a:t>Burn injury</a:t>
            </a:r>
          </a:p>
        </p:txBody>
      </p:sp>
      <p:sp>
        <p:nvSpPr>
          <p:cNvPr id="6" name="TextBox 5">
            <a:extLst>
              <a:ext uri="{FF2B5EF4-FFF2-40B4-BE49-F238E27FC236}">
                <a16:creationId xmlns:a16="http://schemas.microsoft.com/office/drawing/2014/main" id="{5B3FF203-BC61-4C5F-BBC7-D0641E57F8F9}"/>
              </a:ext>
            </a:extLst>
          </p:cNvPr>
          <p:cNvSpPr txBox="1"/>
          <p:nvPr/>
        </p:nvSpPr>
        <p:spPr>
          <a:xfrm>
            <a:off x="340941" y="4046245"/>
            <a:ext cx="668983" cy="400110"/>
          </a:xfrm>
          <a:prstGeom prst="rect">
            <a:avLst/>
          </a:prstGeom>
          <a:noFill/>
        </p:spPr>
        <p:txBody>
          <a:bodyPr wrap="square" rtlCol="0">
            <a:spAutoFit/>
          </a:bodyPr>
          <a:lstStyle/>
          <a:p>
            <a:r>
              <a:rPr lang="en-US" sz="1000" dirty="0">
                <a:solidFill>
                  <a:schemeClr val="accent6">
                    <a:lumMod val="50000"/>
                  </a:schemeClr>
                </a:solidFill>
              </a:rPr>
              <a:t>Open wound</a:t>
            </a:r>
          </a:p>
        </p:txBody>
      </p:sp>
      <p:sp>
        <p:nvSpPr>
          <p:cNvPr id="9" name="TextBox 8">
            <a:extLst>
              <a:ext uri="{FF2B5EF4-FFF2-40B4-BE49-F238E27FC236}">
                <a16:creationId xmlns:a16="http://schemas.microsoft.com/office/drawing/2014/main" id="{96AB989A-1060-48A8-8840-ED87721303D3}"/>
              </a:ext>
            </a:extLst>
          </p:cNvPr>
          <p:cNvSpPr txBox="1"/>
          <p:nvPr/>
        </p:nvSpPr>
        <p:spPr>
          <a:xfrm>
            <a:off x="3886084" y="4126752"/>
            <a:ext cx="778291" cy="246221"/>
          </a:xfrm>
          <a:prstGeom prst="rect">
            <a:avLst/>
          </a:prstGeom>
          <a:noFill/>
        </p:spPr>
        <p:txBody>
          <a:bodyPr wrap="square" rtlCol="0">
            <a:spAutoFit/>
          </a:bodyPr>
          <a:lstStyle/>
          <a:p>
            <a:r>
              <a:rPr lang="en-US" sz="1000" dirty="0">
                <a:solidFill>
                  <a:schemeClr val="accent6">
                    <a:lumMod val="50000"/>
                  </a:schemeClr>
                </a:solidFill>
              </a:rPr>
              <a:t>adhesion</a:t>
            </a:r>
          </a:p>
        </p:txBody>
      </p:sp>
      <p:sp>
        <p:nvSpPr>
          <p:cNvPr id="11" name="TextBox 10">
            <a:extLst>
              <a:ext uri="{FF2B5EF4-FFF2-40B4-BE49-F238E27FC236}">
                <a16:creationId xmlns:a16="http://schemas.microsoft.com/office/drawing/2014/main" id="{529D9945-AA41-46C2-81D1-64C6DA3CF82C}"/>
              </a:ext>
            </a:extLst>
          </p:cNvPr>
          <p:cNvSpPr txBox="1"/>
          <p:nvPr/>
        </p:nvSpPr>
        <p:spPr>
          <a:xfrm>
            <a:off x="3246586" y="4735322"/>
            <a:ext cx="778291" cy="246221"/>
          </a:xfrm>
          <a:prstGeom prst="rect">
            <a:avLst/>
          </a:prstGeom>
          <a:noFill/>
        </p:spPr>
        <p:txBody>
          <a:bodyPr wrap="square" rtlCol="0">
            <a:spAutoFit/>
          </a:bodyPr>
          <a:lstStyle/>
          <a:p>
            <a:r>
              <a:rPr lang="en-US" sz="1000" dirty="0">
                <a:solidFill>
                  <a:schemeClr val="accent6">
                    <a:lumMod val="50000"/>
                  </a:schemeClr>
                </a:solidFill>
              </a:rPr>
              <a:t>nodule</a:t>
            </a:r>
          </a:p>
        </p:txBody>
      </p:sp>
      <p:cxnSp>
        <p:nvCxnSpPr>
          <p:cNvPr id="14" name="Straight Arrow Connector 13">
            <a:extLst>
              <a:ext uri="{FF2B5EF4-FFF2-40B4-BE49-F238E27FC236}">
                <a16:creationId xmlns:a16="http://schemas.microsoft.com/office/drawing/2014/main" id="{0A0541FC-E294-4765-9F21-38AA3D346782}"/>
              </a:ext>
            </a:extLst>
          </p:cNvPr>
          <p:cNvCxnSpPr/>
          <p:nvPr/>
        </p:nvCxnSpPr>
        <p:spPr>
          <a:xfrm flipH="1">
            <a:off x="1922392" y="4246300"/>
            <a:ext cx="1994728" cy="789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031004B-8CF5-49EF-AAD0-731A6784ED54}"/>
              </a:ext>
            </a:extLst>
          </p:cNvPr>
          <p:cNvCxnSpPr/>
          <p:nvPr/>
        </p:nvCxnSpPr>
        <p:spPr>
          <a:xfrm flipH="1" flipV="1">
            <a:off x="2858920" y="4744730"/>
            <a:ext cx="508026" cy="68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0D3AA4F5-E8F7-4A98-9D9E-69F542F70ADE}"/>
              </a:ext>
            </a:extLst>
          </p:cNvPr>
          <p:cNvSpPr/>
          <p:nvPr/>
        </p:nvSpPr>
        <p:spPr>
          <a:xfrm>
            <a:off x="0" y="6218442"/>
            <a:ext cx="4540106" cy="830997"/>
          </a:xfrm>
          <a:prstGeom prst="rect">
            <a:avLst/>
          </a:prstGeom>
        </p:spPr>
        <p:txBody>
          <a:bodyPr wrap="square">
            <a:spAutoFit/>
          </a:bodyPr>
          <a:lstStyle/>
          <a:p>
            <a:r>
              <a:rPr lang="en-US" sz="800" dirty="0">
                <a:solidFill>
                  <a:schemeClr val="bg1">
                    <a:lumMod val="50000"/>
                  </a:schemeClr>
                </a:solidFill>
                <a:latin typeface="Times New Roman" panose="02020603050405020304" pitchFamily="18" charset="0"/>
                <a:cs typeface="Times New Roman" panose="02020603050405020304" pitchFamily="18" charset="0"/>
              </a:rPr>
              <a:t>The safest time to keep the Intubation tube is from 2-3 weeks maximum, after that time it has to be removed and instead put the </a:t>
            </a:r>
            <a:r>
              <a:rPr lang="en-US" sz="800" dirty="0" err="1">
                <a:solidFill>
                  <a:schemeClr val="bg1">
                    <a:lumMod val="50000"/>
                  </a:schemeClr>
                </a:solidFill>
                <a:latin typeface="Times New Roman" panose="02020603050405020304" pitchFamily="18" charset="0"/>
                <a:cs typeface="Times New Roman" panose="02020603050405020304" pitchFamily="18" charset="0"/>
              </a:rPr>
              <a:t>pt</a:t>
            </a:r>
            <a:r>
              <a:rPr lang="en-US" sz="800" dirty="0">
                <a:solidFill>
                  <a:schemeClr val="bg1">
                    <a:lumMod val="50000"/>
                  </a:schemeClr>
                </a:solidFill>
                <a:latin typeface="Times New Roman" panose="02020603050405020304" pitchFamily="18" charset="0"/>
                <a:cs typeface="Times New Roman" panose="02020603050405020304" pitchFamily="18" charset="0"/>
              </a:rPr>
              <a:t> on tracheostomy, because if longer than that it will cause granulation tissue, granuloma around it and scars and at the level of subglottic area it will cause narrowing and stenosis. E.g. When a comatose </a:t>
            </a:r>
            <a:r>
              <a:rPr lang="en-US" sz="800" dirty="0" err="1">
                <a:solidFill>
                  <a:schemeClr val="bg1">
                    <a:lumMod val="50000"/>
                  </a:schemeClr>
                </a:solidFill>
                <a:latin typeface="Times New Roman" panose="02020603050405020304" pitchFamily="18" charset="0"/>
                <a:cs typeface="Times New Roman" panose="02020603050405020304" pitchFamily="18" charset="0"/>
              </a:rPr>
              <a:t>pt</a:t>
            </a:r>
            <a:r>
              <a:rPr lang="en-US" sz="800" dirty="0">
                <a:solidFill>
                  <a:schemeClr val="bg1">
                    <a:lumMod val="50000"/>
                  </a:schemeClr>
                </a:solidFill>
                <a:latin typeface="Times New Roman" panose="02020603050405020304" pitchFamily="18" charset="0"/>
                <a:cs typeface="Times New Roman" panose="02020603050405020304" pitchFamily="18" charset="0"/>
              </a:rPr>
              <a:t> admitted after an RTA, they intubate him for long time. So, the most common cause of subglottic stenosis is iatrogenic (Prolonged intubation). Another scenario when the </a:t>
            </a:r>
            <a:r>
              <a:rPr lang="en-US" sz="800" dirty="0" err="1">
                <a:solidFill>
                  <a:schemeClr val="bg1">
                    <a:lumMod val="50000"/>
                  </a:schemeClr>
                </a:solidFill>
                <a:latin typeface="Times New Roman" panose="02020603050405020304" pitchFamily="18" charset="0"/>
                <a:cs typeface="Times New Roman" panose="02020603050405020304" pitchFamily="18" charset="0"/>
              </a:rPr>
              <a:t>pt</a:t>
            </a:r>
            <a:r>
              <a:rPr lang="en-US" sz="800" dirty="0">
                <a:solidFill>
                  <a:schemeClr val="bg1">
                    <a:lumMod val="50000"/>
                  </a:schemeClr>
                </a:solidFill>
                <a:latin typeface="Times New Roman" panose="02020603050405020304" pitchFamily="18" charset="0"/>
                <a:cs typeface="Times New Roman" panose="02020603050405020304" pitchFamily="18" charset="0"/>
              </a:rPr>
              <a:t> intubated with improper technique due to bad ventilators or improper size of tubes or bad tubes, etc.</a:t>
            </a:r>
          </a:p>
        </p:txBody>
      </p:sp>
    </p:spTree>
    <p:extLst>
      <p:ext uri="{BB962C8B-B14F-4D97-AF65-F5344CB8AC3E}">
        <p14:creationId xmlns:p14="http://schemas.microsoft.com/office/powerpoint/2010/main" val="197673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14</a:t>
            </a:fld>
            <a:endParaRPr sz="1600" b="1">
              <a:solidFill>
                <a:srgbClr val="FFFFFF"/>
              </a:solidFill>
            </a:endParaRPr>
          </a:p>
        </p:txBody>
      </p:sp>
      <p:sp>
        <p:nvSpPr>
          <p:cNvPr id="4" name="مربع نص 3">
            <a:extLst>
              <a:ext uri="{FF2B5EF4-FFF2-40B4-BE49-F238E27FC236}">
                <a16:creationId xmlns:a16="http://schemas.microsoft.com/office/drawing/2014/main" id="{BDF6BC1A-9F2E-43E4-88CB-564B08B4A7A4}"/>
              </a:ext>
            </a:extLst>
          </p:cNvPr>
          <p:cNvSpPr txBox="1"/>
          <p:nvPr/>
        </p:nvSpPr>
        <p:spPr>
          <a:xfrm>
            <a:off x="99391" y="193813"/>
            <a:ext cx="4368247" cy="6932667"/>
          </a:xfrm>
          <a:prstGeom prst="rect">
            <a:avLst/>
          </a:prstGeom>
          <a:noFill/>
        </p:spPr>
        <p:txBody>
          <a:bodyPr wrap="square" rtlCol="1">
            <a:spAutoFit/>
          </a:bodyPr>
          <a:lstStyle/>
          <a:p>
            <a:pPr marL="171450" indent="-171450">
              <a:buFont typeface="Wingdings" panose="05000000000000000000" pitchFamily="2" charset="2"/>
              <a:buChar char="v"/>
            </a:pPr>
            <a:r>
              <a:rPr lang="en-US" sz="1100" b="1" dirty="0">
                <a:solidFill>
                  <a:srgbClr val="0070C0"/>
                </a:solidFill>
              </a:rPr>
              <a:t>Vocal Fold Lesions Secondary To Vocal Abuse and trauma</a:t>
            </a:r>
          </a:p>
          <a:p>
            <a:pPr marL="171450" indent="-171450">
              <a:buFont typeface="Wingdings" panose="05000000000000000000" pitchFamily="2" charset="2"/>
              <a:buChar char="q"/>
            </a:pPr>
            <a:r>
              <a:rPr lang="en-US" sz="900" b="1" dirty="0">
                <a:solidFill>
                  <a:schemeClr val="accent4">
                    <a:lumMod val="75000"/>
                  </a:schemeClr>
                </a:solidFill>
              </a:rPr>
              <a:t>Vocal nodules (singer’s nodules</a:t>
            </a:r>
            <a:r>
              <a:rPr lang="en-US" sz="900" b="1" dirty="0"/>
              <a:t>). </a:t>
            </a:r>
            <a:r>
              <a:rPr lang="en-US" sz="900" b="1" dirty="0">
                <a:solidFill>
                  <a:schemeClr val="accent6">
                    <a:lumMod val="50000"/>
                  </a:schemeClr>
                </a:solidFill>
              </a:rPr>
              <a:t>Seen in teachers, kids and singers</a:t>
            </a:r>
            <a:endParaRPr lang="en-US" sz="900" dirty="0"/>
          </a:p>
          <a:p>
            <a:r>
              <a:rPr lang="en-US" sz="900" dirty="0"/>
              <a:t>● At junction of ant ⅓ or mid ⅓. (</a:t>
            </a:r>
            <a:r>
              <a:rPr lang="en-US" sz="900" dirty="0">
                <a:solidFill>
                  <a:schemeClr val="accent4">
                    <a:lumMod val="75000"/>
                  </a:schemeClr>
                </a:solidFill>
              </a:rPr>
              <a:t>Ant ⅓ and post ⅔)</a:t>
            </a:r>
          </a:p>
          <a:p>
            <a:r>
              <a:rPr lang="en-US" sz="900" dirty="0"/>
              <a:t>● </a:t>
            </a:r>
            <a:r>
              <a:rPr lang="en-US" sz="900" b="1" dirty="0"/>
              <a:t>Rx </a:t>
            </a:r>
            <a:r>
              <a:rPr lang="en-US" sz="900" dirty="0"/>
              <a:t>: </a:t>
            </a:r>
            <a:r>
              <a:rPr lang="en-US" sz="900" dirty="0">
                <a:solidFill>
                  <a:schemeClr val="accent6">
                    <a:lumMod val="50000"/>
                  </a:schemeClr>
                </a:solidFill>
              </a:rPr>
              <a:t>drink lots of water, rest your voice</a:t>
            </a:r>
            <a:endParaRPr lang="en-US" sz="900" dirty="0"/>
          </a:p>
          <a:p>
            <a:r>
              <a:rPr lang="en-US" sz="900" dirty="0"/>
              <a:t>○ </a:t>
            </a:r>
            <a:r>
              <a:rPr lang="en-US" sz="900" dirty="0">
                <a:solidFill>
                  <a:schemeClr val="accent4">
                    <a:lumMod val="75000"/>
                  </a:schemeClr>
                </a:solidFill>
              </a:rPr>
              <a:t>voice therapy </a:t>
            </a:r>
            <a:r>
              <a:rPr lang="en-US" sz="900" dirty="0">
                <a:solidFill>
                  <a:schemeClr val="bg1">
                    <a:lumMod val="65000"/>
                  </a:schemeClr>
                </a:solidFill>
              </a:rPr>
              <a:t>refer to speech therapy to learn who to not stress on voice.</a:t>
            </a:r>
          </a:p>
          <a:p>
            <a:r>
              <a:rPr lang="en-US" sz="900" dirty="0"/>
              <a:t>○ surgical excision (</a:t>
            </a:r>
            <a:r>
              <a:rPr lang="en-US" sz="900" dirty="0" err="1">
                <a:solidFill>
                  <a:schemeClr val="bg1">
                    <a:lumMod val="65000"/>
                  </a:schemeClr>
                </a:solidFill>
              </a:rPr>
              <a:t>microlaryngoscopy</a:t>
            </a:r>
            <a:r>
              <a:rPr lang="en-US" sz="900" dirty="0">
                <a:solidFill>
                  <a:schemeClr val="bg1">
                    <a:lumMod val="65000"/>
                  </a:schemeClr>
                </a:solidFill>
              </a:rPr>
              <a:t>) if large but therapy is usually effective.</a:t>
            </a: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pPr marL="171450" indent="-171450">
              <a:buFont typeface="Wingdings" panose="05000000000000000000" pitchFamily="2" charset="2"/>
              <a:buChar char="q"/>
            </a:pPr>
            <a:endParaRPr lang="en-US" sz="900" b="1" dirty="0"/>
          </a:p>
          <a:p>
            <a:pPr marL="171450" indent="-171450">
              <a:buFont typeface="Wingdings" panose="05000000000000000000" pitchFamily="2" charset="2"/>
              <a:buChar char="q"/>
            </a:pPr>
            <a:r>
              <a:rPr lang="en-US" sz="900" b="1" dirty="0"/>
              <a:t>Vocal fold polyp:</a:t>
            </a:r>
          </a:p>
          <a:p>
            <a:r>
              <a:rPr lang="en-US" sz="900" dirty="0"/>
              <a:t>● Middle and ant 1/3, free edge, unilateral (</a:t>
            </a:r>
            <a:r>
              <a:rPr lang="en-US" sz="900" dirty="0">
                <a:solidFill>
                  <a:schemeClr val="bg1">
                    <a:lumMod val="65000"/>
                  </a:schemeClr>
                </a:solidFill>
              </a:rPr>
              <a:t>Usually anterior)</a:t>
            </a:r>
          </a:p>
          <a:p>
            <a:r>
              <a:rPr lang="en-US" sz="900" dirty="0"/>
              <a:t>● Mucoid, hemorrhagic. (</a:t>
            </a:r>
            <a:r>
              <a:rPr lang="en-US" sz="900" dirty="0">
                <a:solidFill>
                  <a:schemeClr val="accent4">
                    <a:lumMod val="75000"/>
                  </a:schemeClr>
                </a:solidFill>
              </a:rPr>
              <a:t>Vocal cord hemorrhagic polyp)</a:t>
            </a:r>
          </a:p>
          <a:p>
            <a:r>
              <a:rPr lang="en-US" sz="900" dirty="0"/>
              <a:t>● </a:t>
            </a:r>
            <a:r>
              <a:rPr lang="en-US" sz="900" dirty="0">
                <a:solidFill>
                  <a:schemeClr val="bg1">
                    <a:lumMod val="65000"/>
                  </a:schemeClr>
                </a:solidFill>
              </a:rPr>
              <a:t>can occur after trauma. like concert or long speech.</a:t>
            </a:r>
          </a:p>
          <a:p>
            <a:r>
              <a:rPr lang="en-US" sz="900" dirty="0">
                <a:solidFill>
                  <a:schemeClr val="bg1">
                    <a:lumMod val="65000"/>
                  </a:schemeClr>
                </a:solidFill>
              </a:rPr>
              <a:t>● they may present with dysphonia.</a:t>
            </a:r>
          </a:p>
          <a:p>
            <a:r>
              <a:rPr lang="en-US" sz="900" dirty="0"/>
              <a:t>● Rx: surgical excision.</a:t>
            </a:r>
          </a:p>
          <a:p>
            <a:r>
              <a:rPr lang="en-US" sz="900" dirty="0">
                <a:solidFill>
                  <a:schemeClr val="bg1">
                    <a:lumMod val="65000"/>
                  </a:schemeClr>
                </a:solidFill>
              </a:rPr>
              <a:t>complication: dysphonia , pain while talking , aphonia’</a:t>
            </a: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bg1">
                  <a:lumMod val="65000"/>
                </a:schemeClr>
              </a:solidFill>
            </a:endParaRPr>
          </a:p>
          <a:p>
            <a:endParaRPr lang="en-US" sz="900" dirty="0">
              <a:solidFill>
                <a:schemeClr val="accent4">
                  <a:lumMod val="75000"/>
                </a:schemeClr>
              </a:solidFill>
            </a:endParaRPr>
          </a:p>
          <a:p>
            <a:r>
              <a:rPr lang="en-US" sz="700" dirty="0">
                <a:solidFill>
                  <a:schemeClr val="accent4">
                    <a:lumMod val="75000"/>
                  </a:schemeClr>
                </a:solidFill>
              </a:rPr>
              <a:t>Don’t miss it in the exam, they'll bring a case of acute voice injury and then they will describe a lesion on the vocal cord focus on the lesion b/c the treatment depends on it. If Tiny mass, voice therapy. If </a:t>
            </a:r>
            <a:r>
              <a:rPr lang="en-US" sz="700" dirty="0" err="1">
                <a:solidFill>
                  <a:schemeClr val="accent4">
                    <a:lumMod val="75000"/>
                  </a:schemeClr>
                </a:solidFill>
              </a:rPr>
              <a:t>it,s</a:t>
            </a:r>
            <a:r>
              <a:rPr lang="en-US" sz="700" dirty="0">
                <a:solidFill>
                  <a:schemeClr val="accent4">
                    <a:lumMod val="75000"/>
                  </a:schemeClr>
                </a:solidFill>
              </a:rPr>
              <a:t> large mass, then the treatment is surgical excision. </a:t>
            </a:r>
          </a:p>
          <a:p>
            <a:endParaRPr lang="en-US" sz="700" dirty="0">
              <a:solidFill>
                <a:schemeClr val="accent4">
                  <a:lumMod val="75000"/>
                </a:schemeClr>
              </a:solidFill>
            </a:endParaRPr>
          </a:p>
          <a:p>
            <a:endParaRPr lang="en-US" sz="700" dirty="0">
              <a:solidFill>
                <a:schemeClr val="accent4">
                  <a:lumMod val="75000"/>
                </a:schemeClr>
              </a:solidFill>
            </a:endParaRPr>
          </a:p>
          <a:p>
            <a:endParaRPr lang="en-US" sz="700" dirty="0">
              <a:solidFill>
                <a:schemeClr val="accent4">
                  <a:lumMod val="75000"/>
                </a:schemeClr>
              </a:solidFill>
            </a:endParaRPr>
          </a:p>
          <a:p>
            <a:pPr marL="171450" indent="-171450">
              <a:buFont typeface="Wingdings" panose="05000000000000000000" pitchFamily="2" charset="2"/>
              <a:buChar char="v"/>
            </a:pPr>
            <a:r>
              <a:rPr lang="en-US" sz="1050" b="1" dirty="0">
                <a:solidFill>
                  <a:srgbClr val="0070C0"/>
                </a:solidFill>
              </a:rPr>
              <a:t>Vocal fold cyst:</a:t>
            </a:r>
          </a:p>
          <a:p>
            <a:r>
              <a:rPr lang="en-US" sz="900" dirty="0">
                <a:solidFill>
                  <a:schemeClr val="tx1"/>
                </a:solidFill>
              </a:rPr>
              <a:t>● Congenital dermoid cyst</a:t>
            </a:r>
          </a:p>
          <a:p>
            <a:r>
              <a:rPr lang="en-US" sz="900" dirty="0">
                <a:solidFill>
                  <a:schemeClr val="tx1"/>
                </a:solidFill>
              </a:rPr>
              <a:t>● Mucus retention cyst </a:t>
            </a:r>
          </a:p>
          <a:p>
            <a:r>
              <a:rPr lang="en-US" sz="900" dirty="0">
                <a:solidFill>
                  <a:schemeClr val="accent6">
                    <a:lumMod val="50000"/>
                  </a:schemeClr>
                </a:solidFill>
              </a:rPr>
              <a:t>Due to blockade of mucus drainage</a:t>
            </a:r>
          </a:p>
          <a:p>
            <a:r>
              <a:rPr lang="en-US" sz="1050" dirty="0"/>
              <a:t>● Rx: surgical excision dissection</a:t>
            </a:r>
          </a:p>
          <a:p>
            <a:endParaRPr lang="en-US" sz="1050" dirty="0">
              <a:solidFill>
                <a:schemeClr val="tx1"/>
              </a:solidFill>
            </a:endParaRPr>
          </a:p>
          <a:p>
            <a:r>
              <a:rPr lang="en-US" sz="900" dirty="0">
                <a:solidFill>
                  <a:schemeClr val="tx1"/>
                </a:solidFill>
              </a:rPr>
              <a:t>❖ </a:t>
            </a:r>
            <a:r>
              <a:rPr lang="en-US" sz="1100" b="1" dirty="0">
                <a:solidFill>
                  <a:srgbClr val="0070C0"/>
                </a:solidFill>
              </a:rPr>
              <a:t>Reinke’s edema </a:t>
            </a:r>
            <a:r>
              <a:rPr lang="en-US" sz="900" dirty="0">
                <a:solidFill>
                  <a:schemeClr val="tx1"/>
                </a:solidFill>
              </a:rPr>
              <a:t>(al </a:t>
            </a:r>
            <a:r>
              <a:rPr lang="en-US" sz="900" dirty="0" err="1">
                <a:solidFill>
                  <a:schemeClr val="tx1"/>
                </a:solidFill>
              </a:rPr>
              <a:t>pacino’s</a:t>
            </a:r>
            <a:r>
              <a:rPr lang="en-US" sz="900" dirty="0">
                <a:solidFill>
                  <a:schemeClr val="tx1"/>
                </a:solidFill>
              </a:rPr>
              <a:t> voice). </a:t>
            </a:r>
            <a:r>
              <a:rPr lang="en-US" sz="900" dirty="0">
                <a:solidFill>
                  <a:schemeClr val="accent6">
                    <a:lumMod val="50000"/>
                  </a:schemeClr>
                </a:solidFill>
              </a:rPr>
              <a:t>Caused by smoking and acid reflux</a:t>
            </a:r>
          </a:p>
          <a:p>
            <a:r>
              <a:rPr lang="en-US" sz="900" dirty="0">
                <a:solidFill>
                  <a:schemeClr val="tx1"/>
                </a:solidFill>
              </a:rPr>
              <a:t>• Rx:</a:t>
            </a:r>
          </a:p>
          <a:p>
            <a:r>
              <a:rPr lang="en-US" sz="900" dirty="0">
                <a:solidFill>
                  <a:schemeClr val="tx1"/>
                </a:solidFill>
              </a:rPr>
              <a:t>○ </a:t>
            </a:r>
            <a:r>
              <a:rPr lang="en-US" sz="900" dirty="0">
                <a:solidFill>
                  <a:schemeClr val="accent4">
                    <a:lumMod val="75000"/>
                  </a:schemeClr>
                </a:solidFill>
              </a:rPr>
              <a:t>Voice rest stop smoking.</a:t>
            </a:r>
          </a:p>
          <a:p>
            <a:r>
              <a:rPr lang="en-US" sz="900" dirty="0">
                <a:solidFill>
                  <a:schemeClr val="tx1"/>
                </a:solidFill>
              </a:rPr>
              <a:t>○ Anti-reflux therapy.</a:t>
            </a:r>
          </a:p>
          <a:p>
            <a:r>
              <a:rPr lang="en-US" sz="900" dirty="0">
                <a:solidFill>
                  <a:schemeClr val="tx1"/>
                </a:solidFill>
              </a:rPr>
              <a:t>○ Surgical excision.</a:t>
            </a:r>
          </a:p>
          <a:p>
            <a:r>
              <a:rPr lang="en-US" sz="900" dirty="0">
                <a:solidFill>
                  <a:schemeClr val="tx1"/>
                </a:solidFill>
              </a:rPr>
              <a:t>○ </a:t>
            </a:r>
            <a:r>
              <a:rPr lang="en-US" sz="900" dirty="0">
                <a:solidFill>
                  <a:schemeClr val="bg1">
                    <a:lumMod val="65000"/>
                  </a:schemeClr>
                </a:solidFill>
              </a:rPr>
              <a:t>Accumulation of fluid in Reinke’s space </a:t>
            </a:r>
          </a:p>
          <a:p>
            <a:r>
              <a:rPr lang="en-US" sz="900" dirty="0">
                <a:solidFill>
                  <a:schemeClr val="bg1">
                    <a:lumMod val="65000"/>
                  </a:schemeClr>
                </a:solidFill>
              </a:rPr>
              <a:t>(Common in smokers).</a:t>
            </a:r>
          </a:p>
          <a:p>
            <a:r>
              <a:rPr lang="en-US" sz="900" dirty="0">
                <a:solidFill>
                  <a:schemeClr val="bg1">
                    <a:lumMod val="65000"/>
                  </a:schemeClr>
                </a:solidFill>
              </a:rPr>
              <a:t>spot dx in women who smoke (thick voice)</a:t>
            </a:r>
          </a:p>
          <a:p>
            <a:endParaRPr lang="en-US" sz="900" dirty="0">
              <a:solidFill>
                <a:schemeClr val="tx1"/>
              </a:solidFill>
            </a:endParaRPr>
          </a:p>
          <a:p>
            <a:endParaRPr lang="en-US" sz="900" dirty="0">
              <a:solidFill>
                <a:schemeClr val="tx1"/>
              </a:solidFill>
            </a:endParaRPr>
          </a:p>
          <a:p>
            <a:endParaRPr lang="ar-SA" sz="700" dirty="0">
              <a:solidFill>
                <a:schemeClr val="accent4">
                  <a:lumMod val="75000"/>
                </a:schemeClr>
              </a:solidFill>
            </a:endParaRPr>
          </a:p>
        </p:txBody>
      </p:sp>
      <p:pic>
        <p:nvPicPr>
          <p:cNvPr id="6" name="Slide">
            <a:extLst>
              <a:ext uri="{FF2B5EF4-FFF2-40B4-BE49-F238E27FC236}">
                <a16:creationId xmlns:a16="http://schemas.microsoft.com/office/drawing/2014/main" id="{C506FAD5-3A3B-45AD-B073-4FEB69115653}"/>
              </a:ext>
            </a:extLst>
          </p:cNvPr>
          <p:cNvPicPr>
            <a:picLocks noChangeAspect="1"/>
          </p:cNvPicPr>
          <p:nvPr/>
        </p:nvPicPr>
        <p:blipFill rotWithShape="1">
          <a:blip r:embed="rId4"/>
          <a:srcRect l="13257" t="55806" r="25506" b="7179"/>
          <a:stretch/>
        </p:blipFill>
        <p:spPr>
          <a:xfrm>
            <a:off x="457201" y="1143000"/>
            <a:ext cx="1826314" cy="704003"/>
          </a:xfrm>
          <a:prstGeom prst="rect">
            <a:avLst/>
          </a:prstGeom>
        </p:spPr>
      </p:pic>
      <p:pic>
        <p:nvPicPr>
          <p:cNvPr id="9" name="Slide">
            <a:extLst>
              <a:ext uri="{FF2B5EF4-FFF2-40B4-BE49-F238E27FC236}">
                <a16:creationId xmlns:a16="http://schemas.microsoft.com/office/drawing/2014/main" id="{EF976F64-F146-4FDE-831F-B31434F167BF}"/>
              </a:ext>
            </a:extLst>
          </p:cNvPr>
          <p:cNvPicPr>
            <a:picLocks noChangeAspect="1"/>
          </p:cNvPicPr>
          <p:nvPr/>
        </p:nvPicPr>
        <p:blipFill rotWithShape="1">
          <a:blip r:embed="rId4"/>
          <a:srcRect l="65618" t="23916" r="5955" b="45902"/>
          <a:stretch/>
        </p:blipFill>
        <p:spPr>
          <a:xfrm>
            <a:off x="2478987" y="1143000"/>
            <a:ext cx="805896" cy="704004"/>
          </a:xfrm>
          <a:prstGeom prst="rect">
            <a:avLst/>
          </a:prstGeom>
        </p:spPr>
      </p:pic>
      <p:pic>
        <p:nvPicPr>
          <p:cNvPr id="11" name="Slide">
            <a:extLst>
              <a:ext uri="{FF2B5EF4-FFF2-40B4-BE49-F238E27FC236}">
                <a16:creationId xmlns:a16="http://schemas.microsoft.com/office/drawing/2014/main" id="{B7201F41-AD6A-42B0-825D-7FC67F950023}"/>
              </a:ext>
            </a:extLst>
          </p:cNvPr>
          <p:cNvPicPr>
            <a:picLocks noChangeAspect="1"/>
          </p:cNvPicPr>
          <p:nvPr/>
        </p:nvPicPr>
        <p:blipFill rotWithShape="1">
          <a:blip r:embed="rId5"/>
          <a:srcRect l="7979" t="43457" r="11685" b="12499"/>
          <a:stretch/>
        </p:blipFill>
        <p:spPr>
          <a:xfrm>
            <a:off x="1018761" y="2972018"/>
            <a:ext cx="2227862" cy="916072"/>
          </a:xfrm>
          <a:prstGeom prst="rect">
            <a:avLst/>
          </a:prstGeom>
        </p:spPr>
      </p:pic>
      <p:pic>
        <p:nvPicPr>
          <p:cNvPr id="13" name="Slide">
            <a:extLst>
              <a:ext uri="{FF2B5EF4-FFF2-40B4-BE49-F238E27FC236}">
                <a16:creationId xmlns:a16="http://schemas.microsoft.com/office/drawing/2014/main" id="{1E61469B-A4C0-4242-B1D7-633933FA8186}"/>
              </a:ext>
            </a:extLst>
          </p:cNvPr>
          <p:cNvPicPr>
            <a:picLocks noChangeAspect="1"/>
          </p:cNvPicPr>
          <p:nvPr/>
        </p:nvPicPr>
        <p:blipFill rotWithShape="1">
          <a:blip r:embed="rId6"/>
          <a:srcRect l="10899" t="45254" r="15618" b="16543"/>
          <a:stretch/>
        </p:blipFill>
        <p:spPr>
          <a:xfrm>
            <a:off x="2478986" y="4415096"/>
            <a:ext cx="1728005" cy="843092"/>
          </a:xfrm>
          <a:prstGeom prst="rect">
            <a:avLst/>
          </a:prstGeom>
        </p:spPr>
      </p:pic>
      <p:pic>
        <p:nvPicPr>
          <p:cNvPr id="15" name="Slide">
            <a:extLst>
              <a:ext uri="{FF2B5EF4-FFF2-40B4-BE49-F238E27FC236}">
                <a16:creationId xmlns:a16="http://schemas.microsoft.com/office/drawing/2014/main" id="{2A3D9EEE-DDD1-4E1A-B01A-36A35C3600C4}"/>
              </a:ext>
            </a:extLst>
          </p:cNvPr>
          <p:cNvPicPr>
            <a:picLocks noChangeAspect="1"/>
          </p:cNvPicPr>
          <p:nvPr/>
        </p:nvPicPr>
        <p:blipFill rotWithShape="1">
          <a:blip r:embed="rId7"/>
          <a:srcRect l="9888" t="43457" r="16516" b="15794"/>
          <a:stretch/>
        </p:blipFill>
        <p:spPr>
          <a:xfrm>
            <a:off x="2478986" y="5646741"/>
            <a:ext cx="2030239" cy="843092"/>
          </a:xfrm>
          <a:prstGeom prst="rect">
            <a:avLst/>
          </a:prstGeom>
        </p:spPr>
      </p:pic>
      <p:sp>
        <p:nvSpPr>
          <p:cNvPr id="3" name="TextBox 2">
            <a:extLst>
              <a:ext uri="{FF2B5EF4-FFF2-40B4-BE49-F238E27FC236}">
                <a16:creationId xmlns:a16="http://schemas.microsoft.com/office/drawing/2014/main" id="{1F5CE4F4-1B45-4F72-9336-4071479F4100}"/>
              </a:ext>
            </a:extLst>
          </p:cNvPr>
          <p:cNvSpPr txBox="1"/>
          <p:nvPr/>
        </p:nvSpPr>
        <p:spPr>
          <a:xfrm>
            <a:off x="3246623" y="6538435"/>
            <a:ext cx="1728005" cy="246221"/>
          </a:xfrm>
          <a:prstGeom prst="rect">
            <a:avLst/>
          </a:prstGeom>
          <a:noFill/>
        </p:spPr>
        <p:txBody>
          <a:bodyPr wrap="square" rtlCol="0">
            <a:spAutoFit/>
          </a:bodyPr>
          <a:lstStyle/>
          <a:p>
            <a:r>
              <a:rPr lang="en-US" sz="1000" dirty="0">
                <a:solidFill>
                  <a:schemeClr val="accent6">
                    <a:lumMod val="50000"/>
                  </a:schemeClr>
                </a:solidFill>
              </a:rPr>
              <a:t>Thickened vocal cords</a:t>
            </a:r>
          </a:p>
        </p:txBody>
      </p:sp>
    </p:spTree>
    <p:extLst>
      <p:ext uri="{BB962C8B-B14F-4D97-AF65-F5344CB8AC3E}">
        <p14:creationId xmlns:p14="http://schemas.microsoft.com/office/powerpoint/2010/main" val="300455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15</a:t>
            </a:fld>
            <a:endParaRPr sz="1600" b="1">
              <a:solidFill>
                <a:srgbClr val="FFFFFF"/>
              </a:solidFill>
            </a:endParaRPr>
          </a:p>
        </p:txBody>
      </p:sp>
      <p:sp>
        <p:nvSpPr>
          <p:cNvPr id="2" name="مربع نص 1">
            <a:extLst>
              <a:ext uri="{FF2B5EF4-FFF2-40B4-BE49-F238E27FC236}">
                <a16:creationId xmlns:a16="http://schemas.microsoft.com/office/drawing/2014/main" id="{70C8EEAD-C9B4-4FB4-B829-33199E6C1C5B}"/>
              </a:ext>
            </a:extLst>
          </p:cNvPr>
          <p:cNvSpPr txBox="1"/>
          <p:nvPr/>
        </p:nvSpPr>
        <p:spPr>
          <a:xfrm>
            <a:off x="163995" y="154056"/>
            <a:ext cx="2797866" cy="2062103"/>
          </a:xfrm>
          <a:prstGeom prst="rect">
            <a:avLst/>
          </a:prstGeom>
          <a:noFill/>
        </p:spPr>
        <p:txBody>
          <a:bodyPr wrap="square" rtlCol="1">
            <a:spAutoFit/>
          </a:bodyPr>
          <a:lstStyle/>
          <a:p>
            <a:pPr marL="171450" indent="-171450">
              <a:buFont typeface="Wingdings" panose="05000000000000000000" pitchFamily="2" charset="2"/>
              <a:buChar char="v"/>
            </a:pPr>
            <a:r>
              <a:rPr lang="en-US" sz="1100" b="1" dirty="0">
                <a:solidFill>
                  <a:srgbClr val="0070C0"/>
                </a:solidFill>
              </a:rPr>
              <a:t>Laryngocele </a:t>
            </a:r>
            <a:r>
              <a:rPr lang="en-US" sz="1000" b="1" dirty="0">
                <a:solidFill>
                  <a:schemeClr val="accent6">
                    <a:lumMod val="50000"/>
                  </a:schemeClr>
                </a:solidFill>
              </a:rPr>
              <a:t>air filled cyst</a:t>
            </a:r>
          </a:p>
          <a:p>
            <a:r>
              <a:rPr lang="en-US" sz="900" dirty="0"/>
              <a:t>● Air filled dilation of the appendix of the ventricle, communicates with laryngeal lumen.</a:t>
            </a:r>
          </a:p>
          <a:p>
            <a:r>
              <a:rPr lang="en-US" sz="900" dirty="0"/>
              <a:t>● Congenital or acquired.</a:t>
            </a:r>
          </a:p>
          <a:p>
            <a:r>
              <a:rPr lang="en-US" sz="900" dirty="0">
                <a:solidFill>
                  <a:schemeClr val="bg1">
                    <a:lumMod val="65000"/>
                  </a:schemeClr>
                </a:solidFill>
              </a:rPr>
              <a:t>● Common site: ventricle.</a:t>
            </a:r>
          </a:p>
          <a:p>
            <a:r>
              <a:rPr lang="en-US" sz="900" dirty="0">
                <a:solidFill>
                  <a:schemeClr val="bg1">
                    <a:lumMod val="65000"/>
                  </a:schemeClr>
                </a:solidFill>
              </a:rPr>
              <a:t>● it could close the airway if happened congenital in children and may</a:t>
            </a:r>
          </a:p>
          <a:p>
            <a:r>
              <a:rPr lang="en-US" sz="900" dirty="0">
                <a:solidFill>
                  <a:schemeClr val="bg1">
                    <a:lumMod val="65000"/>
                  </a:schemeClr>
                </a:solidFill>
              </a:rPr>
              <a:t>even cause dysphagia or discomfort.</a:t>
            </a:r>
          </a:p>
          <a:p>
            <a:r>
              <a:rPr lang="en-US" sz="900" dirty="0"/>
              <a:t>● Types:</a:t>
            </a:r>
          </a:p>
          <a:p>
            <a:r>
              <a:rPr lang="en-US" sz="900" dirty="0"/>
              <a:t>○ External: through thyrohyoid membrane.</a:t>
            </a:r>
          </a:p>
          <a:p>
            <a:r>
              <a:rPr lang="en-US" sz="900" dirty="0"/>
              <a:t>○ Internal.</a:t>
            </a:r>
          </a:p>
          <a:p>
            <a:r>
              <a:rPr lang="en-US" sz="900" dirty="0"/>
              <a:t>○ Combined</a:t>
            </a:r>
          </a:p>
          <a:p>
            <a:r>
              <a:rPr lang="en-US" sz="900" dirty="0"/>
              <a:t>● Rx: Marsupialization: partial removal of the mass.</a:t>
            </a:r>
          </a:p>
          <a:p>
            <a:endParaRPr lang="en-US" sz="900" dirty="0"/>
          </a:p>
        </p:txBody>
      </p:sp>
      <p:pic>
        <p:nvPicPr>
          <p:cNvPr id="3" name="Slide">
            <a:extLst>
              <a:ext uri="{FF2B5EF4-FFF2-40B4-BE49-F238E27FC236}">
                <a16:creationId xmlns:a16="http://schemas.microsoft.com/office/drawing/2014/main" id="{2891EA4E-6948-484F-8FAD-8D41A50C0A05}"/>
              </a:ext>
            </a:extLst>
          </p:cNvPr>
          <p:cNvPicPr>
            <a:picLocks noChangeAspect="1"/>
          </p:cNvPicPr>
          <p:nvPr/>
        </p:nvPicPr>
        <p:blipFill rotWithShape="1">
          <a:blip r:embed="rId4"/>
          <a:srcRect l="11460" t="15891" r="53933" b="25382"/>
          <a:stretch/>
        </p:blipFill>
        <p:spPr>
          <a:xfrm>
            <a:off x="3493604" y="154056"/>
            <a:ext cx="743646" cy="1319701"/>
          </a:xfrm>
          <a:prstGeom prst="rect">
            <a:avLst/>
          </a:prstGeom>
        </p:spPr>
      </p:pic>
      <p:pic>
        <p:nvPicPr>
          <p:cNvPr id="5" name="Slide">
            <a:extLst>
              <a:ext uri="{FF2B5EF4-FFF2-40B4-BE49-F238E27FC236}">
                <a16:creationId xmlns:a16="http://schemas.microsoft.com/office/drawing/2014/main" id="{B6654AFB-0BF4-43BF-9164-C83258E5E788}"/>
              </a:ext>
            </a:extLst>
          </p:cNvPr>
          <p:cNvPicPr>
            <a:picLocks noChangeAspect="1"/>
          </p:cNvPicPr>
          <p:nvPr/>
        </p:nvPicPr>
        <p:blipFill rotWithShape="1">
          <a:blip r:embed="rId4"/>
          <a:srcRect l="53258" t="24581" r="11685" b="30775"/>
          <a:stretch/>
        </p:blipFill>
        <p:spPr>
          <a:xfrm>
            <a:off x="3493604" y="1473758"/>
            <a:ext cx="743646" cy="712852"/>
          </a:xfrm>
          <a:prstGeom prst="rect">
            <a:avLst/>
          </a:prstGeom>
        </p:spPr>
      </p:pic>
      <p:sp>
        <p:nvSpPr>
          <p:cNvPr id="7" name="مربع نص 6">
            <a:extLst>
              <a:ext uri="{FF2B5EF4-FFF2-40B4-BE49-F238E27FC236}">
                <a16:creationId xmlns:a16="http://schemas.microsoft.com/office/drawing/2014/main" id="{8C546D40-024D-468C-9796-D2B117790582}"/>
              </a:ext>
            </a:extLst>
          </p:cNvPr>
          <p:cNvSpPr txBox="1"/>
          <p:nvPr/>
        </p:nvSpPr>
        <p:spPr>
          <a:xfrm>
            <a:off x="163995" y="2132489"/>
            <a:ext cx="3990849" cy="5216813"/>
          </a:xfrm>
          <a:prstGeom prst="rect">
            <a:avLst/>
          </a:prstGeom>
          <a:noFill/>
        </p:spPr>
        <p:txBody>
          <a:bodyPr wrap="square" rtlCol="1">
            <a:spAutoFit/>
          </a:bodyPr>
          <a:lstStyle/>
          <a:p>
            <a:pPr marL="171450" indent="-171450">
              <a:buFont typeface="Wingdings" panose="05000000000000000000" pitchFamily="2" charset="2"/>
              <a:buChar char="v"/>
            </a:pPr>
            <a:r>
              <a:rPr lang="en-US" sz="1100" b="1" dirty="0">
                <a:solidFill>
                  <a:srgbClr val="0070C0"/>
                </a:solidFill>
              </a:rPr>
              <a:t>Vocal cord paralysis </a:t>
            </a:r>
          </a:p>
          <a:p>
            <a:r>
              <a:rPr lang="en-US" sz="900" dirty="0">
                <a:solidFill>
                  <a:schemeClr val="bg1">
                    <a:lumMod val="65000"/>
                  </a:schemeClr>
                </a:solidFill>
              </a:rPr>
              <a:t>Vocal cord paralysis occurs when the nerve impulses to your voice box (larynx) are disrupted. This results in</a:t>
            </a:r>
          </a:p>
          <a:p>
            <a:r>
              <a:rPr lang="en-US" sz="900" dirty="0">
                <a:solidFill>
                  <a:schemeClr val="bg1">
                    <a:lumMod val="65000"/>
                  </a:schemeClr>
                </a:solidFill>
              </a:rPr>
              <a:t>paralysis of the vocal cord muscles.</a:t>
            </a:r>
          </a:p>
          <a:p>
            <a:r>
              <a:rPr lang="en-US" sz="900" dirty="0">
                <a:solidFill>
                  <a:schemeClr val="bg1">
                    <a:lumMod val="65000"/>
                  </a:schemeClr>
                </a:solidFill>
              </a:rPr>
              <a:t>Vocal cord paralysis can affect your ability to speak and even breathe. That's because your vocal cords, sometimes called vocal folds, do more than just produce sound. They also protect your airway by preventing food, drink and even your saliva from entering your windpipe (trachea) and causing you to choke.</a:t>
            </a:r>
          </a:p>
          <a:p>
            <a:r>
              <a:rPr lang="en-US" sz="900" dirty="0">
                <a:solidFill>
                  <a:schemeClr val="bg1">
                    <a:lumMod val="65000"/>
                  </a:schemeClr>
                </a:solidFill>
              </a:rPr>
              <a:t>it occurs to </a:t>
            </a:r>
            <a:r>
              <a:rPr lang="en-US" sz="900" dirty="0">
                <a:solidFill>
                  <a:srgbClr val="FFC000"/>
                </a:solidFill>
              </a:rPr>
              <a:t>the left recurrent laryngeal </a:t>
            </a:r>
            <a:r>
              <a:rPr lang="en-US" sz="900" dirty="0">
                <a:solidFill>
                  <a:schemeClr val="bg1">
                    <a:lumMod val="65000"/>
                  </a:schemeClr>
                </a:solidFill>
              </a:rPr>
              <a:t>nerve more due to its anatomical location(pass behind aortic arch).</a:t>
            </a:r>
          </a:p>
          <a:p>
            <a:pPr marL="171450" indent="-171450">
              <a:buFont typeface="Arial" panose="020B0604020202020204" pitchFamily="34" charset="0"/>
              <a:buChar char="•"/>
            </a:pPr>
            <a:r>
              <a:rPr lang="en-US" sz="1100" b="1" dirty="0">
                <a:solidFill>
                  <a:schemeClr val="tx1"/>
                </a:solidFill>
              </a:rPr>
              <a:t>Causes</a:t>
            </a:r>
          </a:p>
          <a:p>
            <a:pPr marL="171450" indent="-171450">
              <a:buFont typeface="Courier New" panose="02070309020205020404" pitchFamily="49" charset="0"/>
              <a:buChar char="o"/>
            </a:pPr>
            <a:r>
              <a:rPr lang="en-US" sz="900" b="1" dirty="0">
                <a:solidFill>
                  <a:schemeClr val="tx1"/>
                </a:solidFill>
              </a:rPr>
              <a:t>Adult</a:t>
            </a:r>
          </a:p>
          <a:p>
            <a:pPr marL="171450" indent="-171450">
              <a:buFont typeface="Wingdings" panose="05000000000000000000" pitchFamily="2" charset="2"/>
              <a:buChar char="Ø"/>
            </a:pPr>
            <a:r>
              <a:rPr lang="en-US" sz="900" dirty="0">
                <a:solidFill>
                  <a:schemeClr val="tx1"/>
                </a:solidFill>
              </a:rPr>
              <a:t>Neoplastic</a:t>
            </a:r>
          </a:p>
          <a:p>
            <a:pPr marL="171450" indent="-171450">
              <a:buFont typeface="Wingdings" panose="05000000000000000000" pitchFamily="2" charset="2"/>
              <a:buChar char="Ø"/>
            </a:pPr>
            <a:r>
              <a:rPr lang="en-US" sz="900" dirty="0">
                <a:solidFill>
                  <a:schemeClr val="tx1"/>
                </a:solidFill>
              </a:rPr>
              <a:t>iatrogenic</a:t>
            </a:r>
          </a:p>
          <a:p>
            <a:pPr marL="171450" indent="-171450">
              <a:buFont typeface="Wingdings" panose="05000000000000000000" pitchFamily="2" charset="2"/>
              <a:buChar char="Ø"/>
            </a:pPr>
            <a:r>
              <a:rPr lang="en-US" sz="900" dirty="0">
                <a:solidFill>
                  <a:schemeClr val="tx1"/>
                </a:solidFill>
              </a:rPr>
              <a:t>Idiopathic</a:t>
            </a:r>
          </a:p>
          <a:p>
            <a:pPr marL="171450" indent="-171450">
              <a:buFont typeface="Wingdings" panose="05000000000000000000" pitchFamily="2" charset="2"/>
              <a:buChar char="Ø"/>
            </a:pPr>
            <a:r>
              <a:rPr lang="en-US" sz="900" dirty="0">
                <a:solidFill>
                  <a:schemeClr val="tx1"/>
                </a:solidFill>
              </a:rPr>
              <a:t>Trauma</a:t>
            </a:r>
          </a:p>
          <a:p>
            <a:pPr marL="171450" indent="-171450">
              <a:buFont typeface="Wingdings" panose="05000000000000000000" pitchFamily="2" charset="2"/>
              <a:buChar char="Ø"/>
            </a:pPr>
            <a:r>
              <a:rPr lang="en-US" sz="900" dirty="0">
                <a:solidFill>
                  <a:schemeClr val="tx1"/>
                </a:solidFill>
              </a:rPr>
              <a:t>Infection</a:t>
            </a:r>
          </a:p>
          <a:p>
            <a:pPr marL="171450" indent="-171450">
              <a:buFont typeface="Wingdings" panose="05000000000000000000" pitchFamily="2" charset="2"/>
              <a:buChar char="Ø"/>
            </a:pPr>
            <a:r>
              <a:rPr lang="en-US" sz="900" dirty="0">
                <a:solidFill>
                  <a:schemeClr val="tx1"/>
                </a:solidFill>
              </a:rPr>
              <a:t>Toxins</a:t>
            </a:r>
          </a:p>
          <a:p>
            <a:pPr marL="171450" indent="-171450">
              <a:buFont typeface="Wingdings" panose="05000000000000000000" pitchFamily="2" charset="2"/>
              <a:buChar char="Ø"/>
            </a:pPr>
            <a:r>
              <a:rPr lang="en-US" sz="900" dirty="0">
                <a:solidFill>
                  <a:schemeClr val="bg1">
                    <a:lumMod val="75000"/>
                  </a:schemeClr>
                </a:solidFill>
              </a:rPr>
              <a:t>cervical surgery</a:t>
            </a:r>
          </a:p>
          <a:p>
            <a:pPr marL="171450" indent="-171450">
              <a:buFont typeface="Wingdings" panose="05000000000000000000" pitchFamily="2" charset="2"/>
              <a:buChar char="Ø"/>
            </a:pPr>
            <a:r>
              <a:rPr lang="en-US" sz="900" dirty="0">
                <a:solidFill>
                  <a:srgbClr val="FFC000"/>
                </a:solidFill>
              </a:rPr>
              <a:t>Thoracic surgery</a:t>
            </a:r>
          </a:p>
          <a:p>
            <a:pPr marL="171450" indent="-171450">
              <a:buFont typeface="Wingdings" panose="05000000000000000000" pitchFamily="2" charset="2"/>
              <a:buChar char="Ø"/>
            </a:pPr>
            <a:r>
              <a:rPr lang="en-US" sz="900" dirty="0">
                <a:solidFill>
                  <a:schemeClr val="bg1">
                    <a:lumMod val="75000"/>
                  </a:schemeClr>
                </a:solidFill>
              </a:rPr>
              <a:t>Skull base surgery (</a:t>
            </a:r>
            <a:r>
              <a:rPr lang="en-US" sz="900" dirty="0" err="1">
                <a:solidFill>
                  <a:schemeClr val="bg1">
                    <a:lumMod val="75000"/>
                  </a:schemeClr>
                </a:solidFill>
              </a:rPr>
              <a:t>vagus</a:t>
            </a:r>
            <a:r>
              <a:rPr lang="en-US" sz="900" dirty="0">
                <a:solidFill>
                  <a:schemeClr val="bg1">
                    <a:lumMod val="75000"/>
                  </a:schemeClr>
                </a:solidFill>
              </a:rPr>
              <a:t> nerve injury</a:t>
            </a:r>
            <a:r>
              <a:rPr lang="en-US" sz="900" dirty="0">
                <a:solidFill>
                  <a:schemeClr val="tx1"/>
                </a:solidFill>
              </a:rPr>
              <a:t>)</a:t>
            </a:r>
          </a:p>
          <a:p>
            <a:pPr marL="171450" indent="-171450">
              <a:buFont typeface="Wingdings" panose="05000000000000000000" pitchFamily="2" charset="2"/>
              <a:buChar char="Ø"/>
            </a:pPr>
            <a:r>
              <a:rPr lang="en-US" sz="900" dirty="0">
                <a:solidFill>
                  <a:schemeClr val="bg1">
                    <a:lumMod val="75000"/>
                  </a:schemeClr>
                </a:solidFill>
              </a:rPr>
              <a:t>Other medical procedure</a:t>
            </a:r>
            <a:r>
              <a:rPr lang="en-US" sz="900" dirty="0">
                <a:solidFill>
                  <a:schemeClr val="tx1"/>
                </a:solidFill>
              </a:rPr>
              <a:t>: </a:t>
            </a:r>
            <a:r>
              <a:rPr lang="en-US" sz="900" dirty="0">
                <a:solidFill>
                  <a:srgbClr val="FFC000"/>
                </a:solidFill>
              </a:rPr>
              <a:t>Thyroidectom</a:t>
            </a:r>
            <a:r>
              <a:rPr lang="en-US" sz="900" dirty="0">
                <a:solidFill>
                  <a:schemeClr val="accent1">
                    <a:lumMod val="75000"/>
                  </a:schemeClr>
                </a:solidFill>
              </a:rPr>
              <a:t>y</a:t>
            </a:r>
          </a:p>
          <a:p>
            <a:pPr marL="171450" indent="-171450">
              <a:buFont typeface="Courier New" panose="02070309020205020404" pitchFamily="49" charset="0"/>
              <a:buChar char="o"/>
            </a:pPr>
            <a:r>
              <a:rPr lang="en-US" sz="900" b="1" dirty="0">
                <a:solidFill>
                  <a:schemeClr val="tx1"/>
                </a:solidFill>
              </a:rPr>
              <a:t>Children</a:t>
            </a:r>
          </a:p>
          <a:p>
            <a:pPr marL="171450" indent="-171450">
              <a:buFont typeface="Wingdings" panose="05000000000000000000" pitchFamily="2" charset="2"/>
              <a:buChar char="Ø"/>
            </a:pPr>
            <a:r>
              <a:rPr lang="en-US" sz="900" dirty="0">
                <a:solidFill>
                  <a:schemeClr val="tx1"/>
                </a:solidFill>
              </a:rPr>
              <a:t>Arnold </a:t>
            </a:r>
            <a:r>
              <a:rPr lang="en-US" sz="900" dirty="0" err="1">
                <a:solidFill>
                  <a:schemeClr val="tx1"/>
                </a:solidFill>
              </a:rPr>
              <a:t>chiari</a:t>
            </a:r>
            <a:r>
              <a:rPr lang="en-US" sz="900" dirty="0">
                <a:solidFill>
                  <a:schemeClr val="tx1"/>
                </a:solidFill>
              </a:rPr>
              <a:t> malformation </a:t>
            </a:r>
          </a:p>
          <a:p>
            <a:pPr marL="171450" indent="-171450">
              <a:buFont typeface="Wingdings" panose="05000000000000000000" pitchFamily="2" charset="2"/>
              <a:buChar char="Ø"/>
            </a:pPr>
            <a:r>
              <a:rPr lang="en-US" sz="900" dirty="0">
                <a:solidFill>
                  <a:schemeClr val="tx1"/>
                </a:solidFill>
              </a:rPr>
              <a:t>Birth trauma “Forceps delivery”</a:t>
            </a:r>
          </a:p>
          <a:p>
            <a:pPr marL="171450" indent="-171450">
              <a:buFont typeface="Courier New" panose="02070309020205020404" pitchFamily="49" charset="0"/>
              <a:buChar char="o"/>
            </a:pPr>
            <a:r>
              <a:rPr lang="en-US" sz="900" dirty="0" err="1">
                <a:solidFill>
                  <a:schemeClr val="tx1"/>
                </a:solidFill>
              </a:rPr>
              <a:t>SSx</a:t>
            </a:r>
            <a:r>
              <a:rPr lang="en-US" sz="900" dirty="0">
                <a:solidFill>
                  <a:schemeClr val="tx1"/>
                </a:solidFill>
              </a:rPr>
              <a:t>:</a:t>
            </a:r>
          </a:p>
          <a:p>
            <a:pPr marL="171450" indent="-171450">
              <a:buFont typeface="Wingdings" panose="05000000000000000000" pitchFamily="2" charset="2"/>
              <a:buChar char="Ø"/>
            </a:pPr>
            <a:r>
              <a:rPr lang="en-US" sz="900" dirty="0">
                <a:solidFill>
                  <a:schemeClr val="tx1"/>
                </a:solidFill>
              </a:rPr>
              <a:t>Dysphonia.</a:t>
            </a:r>
          </a:p>
          <a:p>
            <a:pPr marL="171450" indent="-171450">
              <a:buFont typeface="Wingdings" panose="05000000000000000000" pitchFamily="2" charset="2"/>
              <a:buChar char="Ø"/>
            </a:pPr>
            <a:r>
              <a:rPr lang="en-US" sz="900" dirty="0">
                <a:solidFill>
                  <a:schemeClr val="tx1"/>
                </a:solidFill>
              </a:rPr>
              <a:t>Choking </a:t>
            </a:r>
            <a:r>
              <a:rPr lang="en-US" sz="900" dirty="0">
                <a:solidFill>
                  <a:schemeClr val="bg1">
                    <a:lumMod val="75000"/>
                  </a:schemeClr>
                </a:solidFill>
              </a:rPr>
              <a:t>in recurrent laryngeal nerve injury.</a:t>
            </a:r>
          </a:p>
          <a:p>
            <a:pPr marL="171450" indent="-171450">
              <a:buFont typeface="Wingdings" panose="05000000000000000000" pitchFamily="2" charset="2"/>
              <a:buChar char="Ø"/>
            </a:pPr>
            <a:r>
              <a:rPr lang="en-US" sz="900" dirty="0">
                <a:solidFill>
                  <a:schemeClr val="tx1"/>
                </a:solidFill>
              </a:rPr>
              <a:t>Stridor </a:t>
            </a:r>
            <a:r>
              <a:rPr lang="en-US" sz="900" dirty="0">
                <a:solidFill>
                  <a:schemeClr val="bg1">
                    <a:lumMod val="75000"/>
                  </a:schemeClr>
                </a:solidFill>
              </a:rPr>
              <a:t>in pediatric patients or if there’s bilateral paralysis.</a:t>
            </a:r>
          </a:p>
          <a:p>
            <a:endParaRPr lang="en-US" sz="900" dirty="0">
              <a:solidFill>
                <a:schemeClr val="tx1"/>
              </a:solidFill>
            </a:endParaRPr>
          </a:p>
          <a:p>
            <a:r>
              <a:rPr lang="en-US" sz="900" dirty="0">
                <a:solidFill>
                  <a:srgbClr val="FFC000"/>
                </a:solidFill>
              </a:rPr>
              <a:t>In unilateral we have one that’s moving and one not and that’s usually give us voice problems, but if bilateral usually respiratory problem.</a:t>
            </a:r>
          </a:p>
          <a:p>
            <a:pPr marL="171450" indent="-171450">
              <a:buFont typeface="Wingdings" panose="05000000000000000000" pitchFamily="2" charset="2"/>
              <a:buChar char="Ø"/>
            </a:pPr>
            <a:endParaRPr lang="ar-SA" sz="900" dirty="0">
              <a:solidFill>
                <a:schemeClr val="accent1">
                  <a:lumMod val="75000"/>
                </a:schemeClr>
              </a:solidFill>
            </a:endParaRPr>
          </a:p>
          <a:p>
            <a:endParaRPr lang="ar-SA" dirty="0"/>
          </a:p>
        </p:txBody>
      </p:sp>
      <p:cxnSp>
        <p:nvCxnSpPr>
          <p:cNvPr id="11" name="Straight Arrow Connector 10">
            <a:extLst>
              <a:ext uri="{FF2B5EF4-FFF2-40B4-BE49-F238E27FC236}">
                <a16:creationId xmlns:a16="http://schemas.microsoft.com/office/drawing/2014/main" id="{B0B0E147-945D-40A9-80ED-1187405A3B19}"/>
              </a:ext>
            </a:extLst>
          </p:cNvPr>
          <p:cNvCxnSpPr/>
          <p:nvPr/>
        </p:nvCxnSpPr>
        <p:spPr>
          <a:xfrm flipV="1">
            <a:off x="3835400" y="1768475"/>
            <a:ext cx="28575" cy="549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A1644C-E213-444A-8489-B908F21E73F8}"/>
              </a:ext>
            </a:extLst>
          </p:cNvPr>
          <p:cNvSpPr txBox="1"/>
          <p:nvPr/>
        </p:nvSpPr>
        <p:spPr>
          <a:xfrm>
            <a:off x="3806128" y="2205312"/>
            <a:ext cx="1430593" cy="246221"/>
          </a:xfrm>
          <a:prstGeom prst="rect">
            <a:avLst/>
          </a:prstGeom>
          <a:noFill/>
        </p:spPr>
        <p:txBody>
          <a:bodyPr wrap="square" rtlCol="0">
            <a:spAutoFit/>
          </a:bodyPr>
          <a:lstStyle/>
          <a:p>
            <a:r>
              <a:rPr lang="en-US" sz="1000" dirty="0">
                <a:solidFill>
                  <a:schemeClr val="accent6">
                    <a:lumMod val="50000"/>
                  </a:schemeClr>
                </a:solidFill>
              </a:rPr>
              <a:t>Laryngocele</a:t>
            </a:r>
          </a:p>
        </p:txBody>
      </p:sp>
    </p:spTree>
    <p:extLst>
      <p:ext uri="{BB962C8B-B14F-4D97-AF65-F5344CB8AC3E}">
        <p14:creationId xmlns:p14="http://schemas.microsoft.com/office/powerpoint/2010/main" val="2793719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16</a:t>
            </a:fld>
            <a:endParaRPr sz="1600" b="1">
              <a:solidFill>
                <a:srgbClr val="FFFFFF"/>
              </a:solidFill>
            </a:endParaRPr>
          </a:p>
        </p:txBody>
      </p:sp>
      <p:sp>
        <p:nvSpPr>
          <p:cNvPr id="2" name="مربع نص 1">
            <a:extLst>
              <a:ext uri="{FF2B5EF4-FFF2-40B4-BE49-F238E27FC236}">
                <a16:creationId xmlns:a16="http://schemas.microsoft.com/office/drawing/2014/main" id="{3FE53C60-7D7D-42B8-8467-E7D823BDE8E1}"/>
              </a:ext>
            </a:extLst>
          </p:cNvPr>
          <p:cNvSpPr txBox="1"/>
          <p:nvPr/>
        </p:nvSpPr>
        <p:spPr>
          <a:xfrm>
            <a:off x="223629" y="163996"/>
            <a:ext cx="3022812" cy="6586418"/>
          </a:xfrm>
          <a:prstGeom prst="rect">
            <a:avLst/>
          </a:prstGeom>
          <a:noFill/>
        </p:spPr>
        <p:txBody>
          <a:bodyPr wrap="square" rtlCol="1">
            <a:spAutoFit/>
          </a:bodyPr>
          <a:lstStyle/>
          <a:p>
            <a:pPr marL="171450" indent="-171450">
              <a:buFont typeface="Wingdings" panose="05000000000000000000" pitchFamily="2" charset="2"/>
              <a:buChar char="v"/>
            </a:pPr>
            <a:r>
              <a:rPr lang="en-US" sz="1100" b="1" dirty="0">
                <a:solidFill>
                  <a:srgbClr val="0070C0"/>
                </a:solidFill>
              </a:rPr>
              <a:t>Vocal Cord Position</a:t>
            </a:r>
          </a:p>
          <a:p>
            <a:r>
              <a:rPr lang="en-US" sz="900" dirty="0"/>
              <a:t>➔ Median, paramedian, cadaveric</a:t>
            </a:r>
          </a:p>
          <a:p>
            <a:r>
              <a:rPr lang="en-US" sz="900" dirty="0"/>
              <a:t>● </a:t>
            </a:r>
            <a:r>
              <a:rPr lang="en-US" sz="900" b="1" dirty="0"/>
              <a:t>Rx</a:t>
            </a:r>
            <a:r>
              <a:rPr lang="en-US" sz="900" dirty="0"/>
              <a:t>: Self-limiting or permanent paralysis</a:t>
            </a:r>
          </a:p>
          <a:p>
            <a:r>
              <a:rPr lang="en-US" sz="900" dirty="0"/>
              <a:t>★ For medialization: </a:t>
            </a:r>
            <a:r>
              <a:rPr lang="en-US" sz="900" dirty="0">
                <a:solidFill>
                  <a:schemeClr val="bg1">
                    <a:lumMod val="75000"/>
                  </a:schemeClr>
                </a:solidFill>
              </a:rPr>
              <a:t>we perform it if we have a problem in the voice. the problem in abductors</a:t>
            </a:r>
          </a:p>
          <a:p>
            <a:r>
              <a:rPr lang="en-US" sz="900" dirty="0"/>
              <a:t>○ Vocal cord injections </a:t>
            </a:r>
            <a:r>
              <a:rPr lang="en-US" sz="900" dirty="0" err="1"/>
              <a:t>Gelfoam</a:t>
            </a:r>
            <a:r>
              <a:rPr lang="en-US" sz="900" dirty="0"/>
              <a:t>, fat, Collagen and Teflon</a:t>
            </a:r>
            <a:endParaRPr lang="en-US" sz="900" dirty="0">
              <a:solidFill>
                <a:schemeClr val="bg1">
                  <a:lumMod val="65000"/>
                </a:schemeClr>
              </a:solidFill>
            </a:endParaRPr>
          </a:p>
          <a:p>
            <a:r>
              <a:rPr lang="en-US" sz="900" dirty="0">
                <a:solidFill>
                  <a:schemeClr val="bg1">
                    <a:lumMod val="65000"/>
                  </a:schemeClr>
                </a:solidFill>
              </a:rPr>
              <a:t>○ </a:t>
            </a:r>
            <a:r>
              <a:rPr lang="en-US" sz="900" dirty="0" err="1">
                <a:solidFill>
                  <a:schemeClr val="bg1">
                    <a:lumMod val="65000"/>
                  </a:schemeClr>
                </a:solidFill>
              </a:rPr>
              <a:t>Thyroplasty</a:t>
            </a:r>
            <a:r>
              <a:rPr lang="en-US" sz="900" dirty="0">
                <a:solidFill>
                  <a:schemeClr val="bg1">
                    <a:lumMod val="65000"/>
                  </a:schemeClr>
                </a:solidFill>
              </a:rPr>
              <a:t> type 1 (Silicon Block “Permanent”)</a:t>
            </a:r>
          </a:p>
          <a:p>
            <a:r>
              <a:rPr lang="en-US" sz="900" dirty="0"/>
              <a:t>★ For lateralization: </a:t>
            </a:r>
            <a:r>
              <a:rPr lang="en-US" sz="900" dirty="0">
                <a:solidFill>
                  <a:schemeClr val="bg1">
                    <a:lumMod val="65000"/>
                  </a:schemeClr>
                </a:solidFill>
              </a:rPr>
              <a:t>if the problem is respiratory. the problem in adductors</a:t>
            </a:r>
          </a:p>
          <a:p>
            <a:r>
              <a:rPr lang="en-US" sz="900" dirty="0"/>
              <a:t>○ Cordotomy</a:t>
            </a:r>
          </a:p>
          <a:p>
            <a:r>
              <a:rPr lang="en-US" sz="900" dirty="0"/>
              <a:t>○ Tracheotomy</a:t>
            </a:r>
          </a:p>
          <a:p>
            <a:r>
              <a:rPr lang="en-US" sz="900" dirty="0"/>
              <a:t>● </a:t>
            </a:r>
            <a:r>
              <a:rPr lang="en-US" sz="900" dirty="0">
                <a:solidFill>
                  <a:schemeClr val="bg1">
                    <a:lumMod val="65000"/>
                  </a:schemeClr>
                </a:solidFill>
              </a:rPr>
              <a:t>Vocal cord paralysis can be unilateral or bilateral.</a:t>
            </a:r>
          </a:p>
          <a:p>
            <a:r>
              <a:rPr lang="en-US" sz="900" dirty="0">
                <a:solidFill>
                  <a:schemeClr val="bg1">
                    <a:lumMod val="65000"/>
                  </a:schemeClr>
                </a:solidFill>
              </a:rPr>
              <a:t>➔ Unilateral: One work and the other is paralyzed with gap in between affects voice (Breathy).</a:t>
            </a:r>
          </a:p>
          <a:p>
            <a:r>
              <a:rPr lang="en-US" sz="900" dirty="0">
                <a:solidFill>
                  <a:schemeClr val="bg1">
                    <a:lumMod val="65000"/>
                  </a:schemeClr>
                </a:solidFill>
              </a:rPr>
              <a:t>○ Treatment: medialization “inject the paralyzed cord to inflate it closure of the gap.</a:t>
            </a:r>
          </a:p>
          <a:p>
            <a:r>
              <a:rPr lang="en-US" sz="900" dirty="0">
                <a:solidFill>
                  <a:schemeClr val="bg1">
                    <a:lumMod val="65000"/>
                  </a:schemeClr>
                </a:solidFill>
              </a:rPr>
              <a:t>➔ Bilateral: Adduction of the cords can’t open and it will cause stridor, and dyspnea, voice is fine.</a:t>
            </a:r>
          </a:p>
          <a:p>
            <a:r>
              <a:rPr lang="en-US" sz="900" dirty="0">
                <a:solidFill>
                  <a:schemeClr val="bg1">
                    <a:lumMod val="65000"/>
                  </a:schemeClr>
                </a:solidFill>
              </a:rPr>
              <a:t>○ Treatment: lateralization</a:t>
            </a:r>
            <a:r>
              <a:rPr lang="en-US" sz="900" dirty="0"/>
              <a:t>.</a:t>
            </a:r>
          </a:p>
          <a:p>
            <a:endParaRPr lang="en-US" sz="900" dirty="0"/>
          </a:p>
          <a:p>
            <a:endParaRPr lang="en-US" sz="900" dirty="0"/>
          </a:p>
          <a:p>
            <a:pPr marL="171450" indent="-171450">
              <a:buFont typeface="Wingdings" panose="05000000000000000000" pitchFamily="2" charset="2"/>
              <a:buChar char="v"/>
            </a:pPr>
            <a:r>
              <a:rPr lang="en-US" sz="1100" b="1" dirty="0">
                <a:solidFill>
                  <a:srgbClr val="0070C0"/>
                </a:solidFill>
              </a:rPr>
              <a:t>Inflammation of the larynx</a:t>
            </a:r>
          </a:p>
          <a:p>
            <a:pPr marL="171450" indent="-171450">
              <a:buFont typeface="Wingdings" panose="05000000000000000000" pitchFamily="2" charset="2"/>
              <a:buChar char="q"/>
            </a:pPr>
            <a:r>
              <a:rPr lang="en-US" sz="900" b="1" dirty="0"/>
              <a:t>Acute Laryngitis</a:t>
            </a:r>
            <a:r>
              <a:rPr lang="ar-SA" sz="900" b="1" dirty="0">
                <a:solidFill>
                  <a:schemeClr val="accent6">
                    <a:lumMod val="50000"/>
                  </a:schemeClr>
                </a:solidFill>
              </a:rPr>
              <a:t>  الخناق </a:t>
            </a:r>
            <a:endParaRPr lang="en-US" sz="900" b="1" dirty="0"/>
          </a:p>
          <a:p>
            <a:r>
              <a:rPr lang="en-US" sz="900" dirty="0"/>
              <a:t>● Rhinovirus ● Parainfluenza</a:t>
            </a:r>
          </a:p>
          <a:p>
            <a:r>
              <a:rPr lang="en-US" sz="900" b="1" dirty="0" err="1"/>
              <a:t>SSx</a:t>
            </a:r>
            <a:r>
              <a:rPr lang="en-US" sz="900" b="1" dirty="0"/>
              <a:t>:</a:t>
            </a:r>
          </a:p>
          <a:p>
            <a:r>
              <a:rPr lang="en-US" sz="900" dirty="0"/>
              <a:t>● Dysphonia ● Fever ● Cough</a:t>
            </a:r>
          </a:p>
          <a:p>
            <a:r>
              <a:rPr lang="en-US" sz="900" b="1" dirty="0"/>
              <a:t>Rx:</a:t>
            </a:r>
          </a:p>
          <a:p>
            <a:r>
              <a:rPr lang="en-US" sz="900" dirty="0"/>
              <a:t>● Conservative ● </a:t>
            </a:r>
            <a:r>
              <a:rPr lang="en-US" sz="900" dirty="0">
                <a:solidFill>
                  <a:schemeClr val="bg1">
                    <a:lumMod val="75000"/>
                  </a:schemeClr>
                </a:solidFill>
              </a:rPr>
              <a:t>steroids</a:t>
            </a:r>
          </a:p>
          <a:p>
            <a:pPr marL="171450" indent="-171450">
              <a:buFont typeface="Wingdings" panose="05000000000000000000" pitchFamily="2" charset="2"/>
              <a:buChar char="q"/>
            </a:pPr>
            <a:endParaRPr lang="en-US" sz="900" b="1" dirty="0"/>
          </a:p>
          <a:p>
            <a:pPr marL="171450" indent="-171450">
              <a:buFont typeface="Wingdings" panose="05000000000000000000" pitchFamily="2" charset="2"/>
              <a:buChar char="q"/>
            </a:pPr>
            <a:r>
              <a:rPr lang="en-US" sz="900" b="1" dirty="0"/>
              <a:t>Acute Epiglottitis</a:t>
            </a:r>
          </a:p>
          <a:p>
            <a:r>
              <a:rPr lang="en-US" sz="900" b="1" dirty="0">
                <a:solidFill>
                  <a:schemeClr val="bg1">
                    <a:lumMod val="75000"/>
                  </a:schemeClr>
                </a:solidFill>
              </a:rPr>
              <a:t>Used to be a threatening infection but know due to vaccinations it is seen less,</a:t>
            </a:r>
          </a:p>
          <a:p>
            <a:pPr marL="171450" indent="-171450">
              <a:buFont typeface="Arial" panose="020B0604020202020204" pitchFamily="34" charset="0"/>
              <a:buChar char="•"/>
            </a:pPr>
            <a:r>
              <a:rPr lang="en-US" sz="900" dirty="0" err="1"/>
              <a:t>Haemophilus</a:t>
            </a:r>
            <a:r>
              <a:rPr lang="en-US" sz="900" dirty="0"/>
              <a:t> influenza B</a:t>
            </a:r>
          </a:p>
          <a:p>
            <a:pPr marL="171450" indent="-171450">
              <a:buFont typeface="Arial" panose="020B0604020202020204" pitchFamily="34" charset="0"/>
              <a:buChar char="•"/>
            </a:pPr>
            <a:r>
              <a:rPr lang="en-US" sz="900" dirty="0"/>
              <a:t>vaccine (2-6 year).</a:t>
            </a:r>
          </a:p>
          <a:p>
            <a:r>
              <a:rPr lang="en-US" sz="900" b="1" dirty="0">
                <a:solidFill>
                  <a:schemeClr val="accent1">
                    <a:lumMod val="60000"/>
                    <a:lumOff val="40000"/>
                  </a:schemeClr>
                </a:solidFill>
              </a:rPr>
              <a:t>What is the most common organism causes Acute Epiglottitis? </a:t>
            </a:r>
            <a:r>
              <a:rPr lang="en-US" sz="900" b="1" dirty="0" err="1">
                <a:solidFill>
                  <a:schemeClr val="accent1">
                    <a:lumMod val="60000"/>
                    <a:lumOff val="40000"/>
                  </a:schemeClr>
                </a:solidFill>
              </a:rPr>
              <a:t>H.influenza</a:t>
            </a:r>
            <a:r>
              <a:rPr lang="en-US" sz="900" b="1" dirty="0">
                <a:solidFill>
                  <a:schemeClr val="accent1">
                    <a:lumMod val="60000"/>
                    <a:lumOff val="40000"/>
                  </a:schemeClr>
                </a:solidFill>
              </a:rPr>
              <a:t> B</a:t>
            </a:r>
          </a:p>
          <a:p>
            <a:r>
              <a:rPr lang="en-US" sz="900" b="1" dirty="0" err="1"/>
              <a:t>SSx</a:t>
            </a:r>
            <a:endParaRPr lang="en-US" sz="900" b="1" dirty="0"/>
          </a:p>
          <a:p>
            <a:r>
              <a:rPr lang="en-US" sz="900" dirty="0"/>
              <a:t>● Dysphonia ● No cough ● Normal voice ● Fever</a:t>
            </a:r>
          </a:p>
          <a:p>
            <a:r>
              <a:rPr lang="en-US" sz="900" dirty="0"/>
              <a:t>● Drooling ● Dyspnea ● Sniffing position</a:t>
            </a:r>
          </a:p>
          <a:p>
            <a:r>
              <a:rPr lang="en-US" sz="800" b="1" dirty="0">
                <a:solidFill>
                  <a:schemeClr val="tx1"/>
                </a:solidFill>
              </a:rPr>
              <a:t>Rx</a:t>
            </a:r>
          </a:p>
          <a:p>
            <a:r>
              <a:rPr lang="en-US" sz="800" dirty="0">
                <a:solidFill>
                  <a:schemeClr val="tx1"/>
                </a:solidFill>
              </a:rPr>
              <a:t>● </a:t>
            </a:r>
            <a:r>
              <a:rPr lang="en-US" sz="800" dirty="0">
                <a:solidFill>
                  <a:srgbClr val="FF0000"/>
                </a:solidFill>
              </a:rPr>
              <a:t>Do not Examine in the ER.</a:t>
            </a:r>
          </a:p>
          <a:p>
            <a:r>
              <a:rPr lang="en-US" sz="800" dirty="0">
                <a:solidFill>
                  <a:schemeClr val="tx1"/>
                </a:solidFill>
              </a:rPr>
              <a:t>● </a:t>
            </a:r>
            <a:r>
              <a:rPr lang="en-US" sz="800" dirty="0">
                <a:solidFill>
                  <a:schemeClr val="accent1">
                    <a:lumMod val="60000"/>
                    <a:lumOff val="40000"/>
                  </a:schemeClr>
                </a:solidFill>
              </a:rPr>
              <a:t>Intubate in the OR.</a:t>
            </a:r>
          </a:p>
          <a:p>
            <a:r>
              <a:rPr lang="en-US" sz="800" dirty="0">
                <a:solidFill>
                  <a:schemeClr val="tx1"/>
                </a:solidFill>
              </a:rPr>
              <a:t>● IV Antibiotics.</a:t>
            </a:r>
          </a:p>
          <a:p>
            <a:r>
              <a:rPr lang="en-US" sz="800" dirty="0">
                <a:solidFill>
                  <a:schemeClr val="tx1"/>
                </a:solidFill>
              </a:rPr>
              <a:t>● Corticosteroids (For the Edema).</a:t>
            </a:r>
          </a:p>
          <a:p>
            <a:endParaRPr lang="en-US" sz="900" dirty="0"/>
          </a:p>
          <a:p>
            <a:endParaRPr lang="ar-SA" sz="900" dirty="0"/>
          </a:p>
        </p:txBody>
      </p:sp>
      <p:pic>
        <p:nvPicPr>
          <p:cNvPr id="3" name="Slide">
            <a:extLst>
              <a:ext uri="{FF2B5EF4-FFF2-40B4-BE49-F238E27FC236}">
                <a16:creationId xmlns:a16="http://schemas.microsoft.com/office/drawing/2014/main" id="{E082FEF0-7CD3-4C4B-AA0B-98AB99ACE88C}"/>
              </a:ext>
            </a:extLst>
          </p:cNvPr>
          <p:cNvPicPr>
            <a:picLocks noChangeAspect="1"/>
          </p:cNvPicPr>
          <p:nvPr/>
        </p:nvPicPr>
        <p:blipFill rotWithShape="1">
          <a:blip r:embed="rId4"/>
          <a:srcRect l="55667" t="25046" r="7528" b="28528"/>
          <a:stretch/>
        </p:blipFill>
        <p:spPr>
          <a:xfrm>
            <a:off x="3246441" y="163996"/>
            <a:ext cx="1178873" cy="1115253"/>
          </a:xfrm>
          <a:prstGeom prst="rect">
            <a:avLst/>
          </a:prstGeom>
        </p:spPr>
      </p:pic>
      <p:pic>
        <p:nvPicPr>
          <p:cNvPr id="5" name="Slide">
            <a:extLst>
              <a:ext uri="{FF2B5EF4-FFF2-40B4-BE49-F238E27FC236}">
                <a16:creationId xmlns:a16="http://schemas.microsoft.com/office/drawing/2014/main" id="{93400E68-7B27-443A-9F36-65AC82C8154A}"/>
              </a:ext>
            </a:extLst>
          </p:cNvPr>
          <p:cNvPicPr>
            <a:picLocks noChangeAspect="1"/>
          </p:cNvPicPr>
          <p:nvPr/>
        </p:nvPicPr>
        <p:blipFill rotWithShape="1">
          <a:blip r:embed="rId5"/>
          <a:srcRect l="13708" t="6753" r="13258" b="45307"/>
          <a:stretch/>
        </p:blipFill>
        <p:spPr>
          <a:xfrm>
            <a:off x="2951923" y="1441280"/>
            <a:ext cx="1473392" cy="670785"/>
          </a:xfrm>
          <a:prstGeom prst="rect">
            <a:avLst/>
          </a:prstGeom>
        </p:spPr>
      </p:pic>
      <p:pic>
        <p:nvPicPr>
          <p:cNvPr id="7" name="Slide">
            <a:extLst>
              <a:ext uri="{FF2B5EF4-FFF2-40B4-BE49-F238E27FC236}">
                <a16:creationId xmlns:a16="http://schemas.microsoft.com/office/drawing/2014/main" id="{A5898D9E-4675-45AA-ACC8-87A8710A3927}"/>
              </a:ext>
            </a:extLst>
          </p:cNvPr>
          <p:cNvPicPr>
            <a:picLocks noChangeAspect="1"/>
          </p:cNvPicPr>
          <p:nvPr/>
        </p:nvPicPr>
        <p:blipFill rotWithShape="1">
          <a:blip r:embed="rId6"/>
          <a:srcRect l="10337" t="16791" r="56180" b="17891"/>
          <a:stretch/>
        </p:blipFill>
        <p:spPr>
          <a:xfrm>
            <a:off x="3460307" y="4449264"/>
            <a:ext cx="751141" cy="1164844"/>
          </a:xfrm>
          <a:prstGeom prst="rect">
            <a:avLst/>
          </a:prstGeom>
        </p:spPr>
      </p:pic>
      <p:sp>
        <p:nvSpPr>
          <p:cNvPr id="9" name="مربع نص 8">
            <a:extLst>
              <a:ext uri="{FF2B5EF4-FFF2-40B4-BE49-F238E27FC236}">
                <a16:creationId xmlns:a16="http://schemas.microsoft.com/office/drawing/2014/main" id="{B076B80E-D4CC-4563-BF38-60D988ACFE05}"/>
              </a:ext>
            </a:extLst>
          </p:cNvPr>
          <p:cNvSpPr txBox="1"/>
          <p:nvPr/>
        </p:nvSpPr>
        <p:spPr>
          <a:xfrm>
            <a:off x="3162013" y="5594748"/>
            <a:ext cx="1376858" cy="215444"/>
          </a:xfrm>
          <a:prstGeom prst="rect">
            <a:avLst/>
          </a:prstGeom>
          <a:noFill/>
        </p:spPr>
        <p:txBody>
          <a:bodyPr wrap="square" rtlCol="1">
            <a:spAutoFit/>
          </a:bodyPr>
          <a:lstStyle/>
          <a:p>
            <a:r>
              <a:rPr lang="en-US" sz="800" dirty="0">
                <a:solidFill>
                  <a:srgbClr val="FF0000"/>
                </a:solidFill>
              </a:rPr>
              <a:t> X-ray (Thumbprint sign)</a:t>
            </a:r>
            <a:endParaRPr lang="ar-SA" sz="800" dirty="0">
              <a:solidFill>
                <a:srgbClr val="FF0000"/>
              </a:solidFill>
            </a:endParaRPr>
          </a:p>
        </p:txBody>
      </p:sp>
      <p:pic>
        <p:nvPicPr>
          <p:cNvPr id="10" name="Slide">
            <a:extLst>
              <a:ext uri="{FF2B5EF4-FFF2-40B4-BE49-F238E27FC236}">
                <a16:creationId xmlns:a16="http://schemas.microsoft.com/office/drawing/2014/main" id="{909BAE6F-D9EC-4DEB-98A5-3B30CE73E039}"/>
              </a:ext>
            </a:extLst>
          </p:cNvPr>
          <p:cNvPicPr>
            <a:picLocks noChangeAspect="1"/>
          </p:cNvPicPr>
          <p:nvPr/>
        </p:nvPicPr>
        <p:blipFill rotWithShape="1">
          <a:blip r:embed="rId6"/>
          <a:srcRect l="51685" t="26228" r="9214" b="29278"/>
          <a:stretch/>
        </p:blipFill>
        <p:spPr>
          <a:xfrm>
            <a:off x="3484659" y="5810192"/>
            <a:ext cx="815994" cy="696409"/>
          </a:xfrm>
          <a:prstGeom prst="rect">
            <a:avLst/>
          </a:prstGeom>
        </p:spPr>
      </p:pic>
      <p:cxnSp>
        <p:nvCxnSpPr>
          <p:cNvPr id="6" name="Straight Arrow Connector 5">
            <a:extLst>
              <a:ext uri="{FF2B5EF4-FFF2-40B4-BE49-F238E27FC236}">
                <a16:creationId xmlns:a16="http://schemas.microsoft.com/office/drawing/2014/main" id="{FEF75440-9857-464A-89AD-73CDA2FA3650}"/>
              </a:ext>
            </a:extLst>
          </p:cNvPr>
          <p:cNvCxnSpPr>
            <a:cxnSpLocks/>
          </p:cNvCxnSpPr>
          <p:nvPr/>
        </p:nvCxnSpPr>
        <p:spPr>
          <a:xfrm flipH="1" flipV="1">
            <a:off x="3267075" y="1807369"/>
            <a:ext cx="62088" cy="4993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065797B-D52B-4F74-BE24-7366BA64E473}"/>
              </a:ext>
            </a:extLst>
          </p:cNvPr>
          <p:cNvSpPr txBox="1"/>
          <p:nvPr/>
        </p:nvSpPr>
        <p:spPr>
          <a:xfrm>
            <a:off x="3034796" y="2199188"/>
            <a:ext cx="1123950" cy="338554"/>
          </a:xfrm>
          <a:prstGeom prst="rect">
            <a:avLst/>
          </a:prstGeom>
          <a:noFill/>
        </p:spPr>
        <p:txBody>
          <a:bodyPr wrap="square" rtlCol="0">
            <a:spAutoFit/>
          </a:bodyPr>
          <a:lstStyle/>
          <a:p>
            <a:r>
              <a:rPr lang="en-US" sz="800" dirty="0">
                <a:solidFill>
                  <a:schemeClr val="accent6">
                    <a:lumMod val="50000"/>
                  </a:schemeClr>
                </a:solidFill>
              </a:rPr>
              <a:t>Thin, paralyzed and atrophic cord</a:t>
            </a:r>
          </a:p>
        </p:txBody>
      </p:sp>
      <p:cxnSp>
        <p:nvCxnSpPr>
          <p:cNvPr id="13" name="Straight Arrow Connector 12">
            <a:extLst>
              <a:ext uri="{FF2B5EF4-FFF2-40B4-BE49-F238E27FC236}">
                <a16:creationId xmlns:a16="http://schemas.microsoft.com/office/drawing/2014/main" id="{F84C9772-353F-4208-B24A-2340B2BB7A3F}"/>
              </a:ext>
            </a:extLst>
          </p:cNvPr>
          <p:cNvCxnSpPr/>
          <p:nvPr/>
        </p:nvCxnSpPr>
        <p:spPr>
          <a:xfrm>
            <a:off x="4211448" y="1645338"/>
            <a:ext cx="167027" cy="1108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43C83BD9-4AFA-4462-9BA8-E3C3EE123D63}"/>
              </a:ext>
            </a:extLst>
          </p:cNvPr>
          <p:cNvSpPr txBox="1"/>
          <p:nvPr/>
        </p:nvSpPr>
        <p:spPr>
          <a:xfrm>
            <a:off x="3649473" y="2784464"/>
            <a:ext cx="1123950" cy="338554"/>
          </a:xfrm>
          <a:prstGeom prst="rect">
            <a:avLst/>
          </a:prstGeom>
          <a:noFill/>
        </p:spPr>
        <p:txBody>
          <a:bodyPr wrap="square" rtlCol="0">
            <a:spAutoFit/>
          </a:bodyPr>
          <a:lstStyle/>
          <a:p>
            <a:r>
              <a:rPr lang="en-US" sz="800" dirty="0">
                <a:solidFill>
                  <a:schemeClr val="accent6">
                    <a:lumMod val="50000"/>
                  </a:schemeClr>
                </a:solidFill>
              </a:rPr>
              <a:t>Material is injected to push cord inward</a:t>
            </a:r>
          </a:p>
        </p:txBody>
      </p:sp>
      <p:sp>
        <p:nvSpPr>
          <p:cNvPr id="16" name="TextBox 15">
            <a:extLst>
              <a:ext uri="{FF2B5EF4-FFF2-40B4-BE49-F238E27FC236}">
                <a16:creationId xmlns:a16="http://schemas.microsoft.com/office/drawing/2014/main" id="{2279B284-A19D-4F68-BA5A-8735037E7838}"/>
              </a:ext>
            </a:extLst>
          </p:cNvPr>
          <p:cNvSpPr txBox="1"/>
          <p:nvPr/>
        </p:nvSpPr>
        <p:spPr>
          <a:xfrm>
            <a:off x="2295078" y="6553283"/>
            <a:ext cx="2358379" cy="369332"/>
          </a:xfrm>
          <a:prstGeom prst="rect">
            <a:avLst/>
          </a:prstGeom>
          <a:noFill/>
        </p:spPr>
        <p:txBody>
          <a:bodyPr wrap="square" rtlCol="0">
            <a:spAutoFit/>
          </a:bodyPr>
          <a:lstStyle/>
          <a:p>
            <a:r>
              <a:rPr lang="en-US" sz="900" dirty="0">
                <a:solidFill>
                  <a:schemeClr val="accent6">
                    <a:lumMod val="50000"/>
                  </a:schemeClr>
                </a:solidFill>
              </a:rPr>
              <a:t>Epiglottis is inflamed and airway is obstructed</a:t>
            </a:r>
          </a:p>
        </p:txBody>
      </p:sp>
    </p:spTree>
    <p:extLst>
      <p:ext uri="{BB962C8B-B14F-4D97-AF65-F5344CB8AC3E}">
        <p14:creationId xmlns:p14="http://schemas.microsoft.com/office/powerpoint/2010/main" val="2589219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17</a:t>
            </a:fld>
            <a:endParaRPr sz="1600" b="1">
              <a:solidFill>
                <a:srgbClr val="FFFFFF"/>
              </a:solidFill>
            </a:endParaRPr>
          </a:p>
        </p:txBody>
      </p:sp>
      <p:sp>
        <p:nvSpPr>
          <p:cNvPr id="2" name="مربع نص 1">
            <a:extLst>
              <a:ext uri="{FF2B5EF4-FFF2-40B4-BE49-F238E27FC236}">
                <a16:creationId xmlns:a16="http://schemas.microsoft.com/office/drawing/2014/main" id="{A5E07C31-5254-4D12-BDBE-A52BB4AE337F}"/>
              </a:ext>
            </a:extLst>
          </p:cNvPr>
          <p:cNvSpPr txBox="1"/>
          <p:nvPr/>
        </p:nvSpPr>
        <p:spPr>
          <a:xfrm>
            <a:off x="98125" y="54665"/>
            <a:ext cx="3463788" cy="7440498"/>
          </a:xfrm>
          <a:prstGeom prst="rect">
            <a:avLst/>
          </a:prstGeom>
          <a:noFill/>
        </p:spPr>
        <p:txBody>
          <a:bodyPr wrap="square" rtlCol="1">
            <a:spAutoFit/>
          </a:bodyPr>
          <a:lstStyle/>
          <a:p>
            <a:pPr marL="171450" indent="-171450">
              <a:buFont typeface="Wingdings" panose="05000000000000000000" pitchFamily="2" charset="2"/>
              <a:buChar char="q"/>
            </a:pPr>
            <a:r>
              <a:rPr lang="en-US" sz="1050" b="1" dirty="0"/>
              <a:t>Croup (Laryngotracheobronchitis)</a:t>
            </a:r>
          </a:p>
          <a:p>
            <a:r>
              <a:rPr lang="en-US" sz="900" dirty="0"/>
              <a:t>● Primarily involves the subglottic region. </a:t>
            </a:r>
            <a:r>
              <a:rPr lang="en-US" sz="900" dirty="0">
                <a:solidFill>
                  <a:schemeClr val="accent6">
                    <a:lumMod val="50000"/>
                  </a:schemeClr>
                </a:solidFill>
              </a:rPr>
              <a:t>Edema in sub glottis</a:t>
            </a:r>
            <a:endParaRPr lang="en-US" sz="900" dirty="0"/>
          </a:p>
          <a:p>
            <a:r>
              <a:rPr lang="en-US" sz="900" dirty="0"/>
              <a:t>● Parainfluenza 1-3</a:t>
            </a:r>
          </a:p>
          <a:p>
            <a:r>
              <a:rPr lang="en-US" sz="900" dirty="0"/>
              <a:t>● (1-5 years) Pediatric.</a:t>
            </a:r>
          </a:p>
          <a:p>
            <a:r>
              <a:rPr lang="en-US" sz="900" b="1" dirty="0" err="1"/>
              <a:t>SSx</a:t>
            </a:r>
            <a:r>
              <a:rPr lang="en-US" sz="900" b="1" dirty="0"/>
              <a:t>:</a:t>
            </a:r>
          </a:p>
          <a:p>
            <a:r>
              <a:rPr lang="en-US" sz="900" dirty="0"/>
              <a:t>● Biphasic stridor</a:t>
            </a:r>
          </a:p>
          <a:p>
            <a:r>
              <a:rPr lang="en-US" sz="900" dirty="0"/>
              <a:t>● Fever</a:t>
            </a:r>
          </a:p>
          <a:p>
            <a:r>
              <a:rPr lang="en-US" sz="900" dirty="0"/>
              <a:t>● Brassy cough</a:t>
            </a:r>
          </a:p>
          <a:p>
            <a:r>
              <a:rPr lang="en-US" sz="900" dirty="0"/>
              <a:t>● No Dysphagia</a:t>
            </a:r>
          </a:p>
          <a:p>
            <a:r>
              <a:rPr lang="en-US" sz="900" dirty="0"/>
              <a:t>● Hoarseness</a:t>
            </a:r>
          </a:p>
          <a:p>
            <a:r>
              <a:rPr lang="en-US" sz="900" b="1" dirty="0"/>
              <a:t>Rx:</a:t>
            </a:r>
          </a:p>
          <a:p>
            <a:r>
              <a:rPr lang="en-US" sz="900" dirty="0"/>
              <a:t>● Humidified O2.</a:t>
            </a:r>
          </a:p>
          <a:p>
            <a:r>
              <a:rPr lang="en-US" sz="900" dirty="0"/>
              <a:t>● </a:t>
            </a:r>
            <a:r>
              <a:rPr lang="en-US" sz="900" dirty="0" err="1">
                <a:solidFill>
                  <a:srgbClr val="FF0000"/>
                </a:solidFill>
              </a:rPr>
              <a:t>Racmic</a:t>
            </a:r>
            <a:r>
              <a:rPr lang="en-US" sz="900" dirty="0">
                <a:solidFill>
                  <a:srgbClr val="FF0000"/>
                </a:solidFill>
              </a:rPr>
              <a:t> Epinephrine (IMP).</a:t>
            </a:r>
          </a:p>
          <a:p>
            <a:r>
              <a:rPr lang="en-US" sz="900" dirty="0"/>
              <a:t>● Steroids. </a:t>
            </a:r>
            <a:r>
              <a:rPr lang="en-US" sz="900" dirty="0">
                <a:solidFill>
                  <a:schemeClr val="accent6">
                    <a:lumMod val="50000"/>
                  </a:schemeClr>
                </a:solidFill>
              </a:rPr>
              <a:t>To resolve edema quickly</a:t>
            </a:r>
          </a:p>
          <a:p>
            <a:r>
              <a:rPr lang="en-US" sz="900" dirty="0"/>
              <a:t>Dx</a:t>
            </a:r>
            <a:r>
              <a:rPr lang="en-US" sz="900" dirty="0">
                <a:solidFill>
                  <a:srgbClr val="FF0000"/>
                </a:solidFill>
              </a:rPr>
              <a:t>: ● Xray (Steeple sign)</a:t>
            </a:r>
          </a:p>
          <a:p>
            <a:endParaRPr lang="en-US" sz="900" dirty="0">
              <a:solidFill>
                <a:srgbClr val="FF0000"/>
              </a:solidFill>
            </a:endParaRPr>
          </a:p>
          <a:p>
            <a:pPr marL="171450" indent="-171450">
              <a:buFont typeface="Wingdings" panose="05000000000000000000" pitchFamily="2" charset="2"/>
              <a:buChar char="q"/>
            </a:pPr>
            <a:r>
              <a:rPr lang="en-US" sz="900" dirty="0">
                <a:solidFill>
                  <a:srgbClr val="FF0000"/>
                </a:solidFill>
              </a:rPr>
              <a:t> </a:t>
            </a:r>
            <a:r>
              <a:rPr lang="en-US" sz="1000" b="1" dirty="0" err="1">
                <a:solidFill>
                  <a:schemeClr val="tx1"/>
                </a:solidFill>
              </a:rPr>
              <a:t>Diphtheric</a:t>
            </a:r>
            <a:r>
              <a:rPr lang="en-US" sz="1000" b="1" dirty="0">
                <a:solidFill>
                  <a:schemeClr val="tx1"/>
                </a:solidFill>
              </a:rPr>
              <a:t> Laryngitis </a:t>
            </a:r>
            <a:r>
              <a:rPr lang="en-US" sz="1000" b="1" dirty="0">
                <a:solidFill>
                  <a:schemeClr val="accent6">
                    <a:lumMod val="50000"/>
                  </a:schemeClr>
                </a:solidFill>
              </a:rPr>
              <a:t>rare due to vaccination</a:t>
            </a:r>
            <a:endParaRPr lang="en-US" sz="900" b="1" dirty="0">
              <a:solidFill>
                <a:schemeClr val="tx1"/>
              </a:solidFill>
            </a:endParaRPr>
          </a:p>
          <a:p>
            <a:r>
              <a:rPr lang="en-US" sz="900" dirty="0">
                <a:solidFill>
                  <a:schemeClr val="tx1"/>
                </a:solidFill>
              </a:rPr>
              <a:t>➔ Causes: ● Corynebacterium diphtheriae.</a:t>
            </a:r>
          </a:p>
          <a:p>
            <a:r>
              <a:rPr lang="en-US" sz="900" dirty="0">
                <a:solidFill>
                  <a:schemeClr val="tx1"/>
                </a:solidFill>
              </a:rPr>
              <a:t>➔ </a:t>
            </a:r>
            <a:r>
              <a:rPr lang="en-US" sz="900" b="1" dirty="0" err="1">
                <a:solidFill>
                  <a:schemeClr val="tx1"/>
                </a:solidFill>
              </a:rPr>
              <a:t>SSx</a:t>
            </a:r>
            <a:r>
              <a:rPr lang="en-US" sz="900" b="1" dirty="0">
                <a:solidFill>
                  <a:schemeClr val="tx1"/>
                </a:solidFill>
              </a:rPr>
              <a:t>:</a:t>
            </a:r>
          </a:p>
          <a:p>
            <a:r>
              <a:rPr lang="en-US" sz="900" dirty="0">
                <a:solidFill>
                  <a:schemeClr val="tx1"/>
                </a:solidFill>
              </a:rPr>
              <a:t>● Cough, stridor (</a:t>
            </a:r>
            <a:r>
              <a:rPr lang="en-US" sz="900" dirty="0">
                <a:solidFill>
                  <a:schemeClr val="bg1">
                    <a:lumMod val="75000"/>
                  </a:schemeClr>
                </a:solidFill>
              </a:rPr>
              <a:t>suggests the spread of the membrane to the larynx and trachea), </a:t>
            </a:r>
            <a:r>
              <a:rPr lang="en-US" sz="900" dirty="0">
                <a:solidFill>
                  <a:schemeClr val="tx1"/>
                </a:solidFill>
              </a:rPr>
              <a:t>dysphonia, fever.</a:t>
            </a:r>
          </a:p>
          <a:p>
            <a:r>
              <a:rPr lang="en-US" sz="900" dirty="0">
                <a:solidFill>
                  <a:schemeClr val="tx1"/>
                </a:solidFill>
              </a:rPr>
              <a:t>● Greyish –white membrane.</a:t>
            </a:r>
          </a:p>
          <a:p>
            <a:r>
              <a:rPr lang="en-US" sz="900" dirty="0">
                <a:solidFill>
                  <a:schemeClr val="tx1"/>
                </a:solidFill>
              </a:rPr>
              <a:t>➔ </a:t>
            </a:r>
            <a:r>
              <a:rPr lang="en-US" sz="900" b="1" dirty="0">
                <a:solidFill>
                  <a:schemeClr val="tx1"/>
                </a:solidFill>
              </a:rPr>
              <a:t>Treatment:</a:t>
            </a:r>
          </a:p>
          <a:p>
            <a:r>
              <a:rPr lang="en-US" sz="900" dirty="0">
                <a:solidFill>
                  <a:schemeClr val="tx1"/>
                </a:solidFill>
              </a:rPr>
              <a:t>● Antitoxin injection.</a:t>
            </a:r>
          </a:p>
          <a:p>
            <a:r>
              <a:rPr lang="en-US" sz="900" dirty="0">
                <a:solidFill>
                  <a:schemeClr val="tx1"/>
                </a:solidFill>
              </a:rPr>
              <a:t>● Systemic penicillin.</a:t>
            </a:r>
          </a:p>
          <a:p>
            <a:r>
              <a:rPr lang="en-US" sz="900" dirty="0">
                <a:solidFill>
                  <a:schemeClr val="tx1"/>
                </a:solidFill>
              </a:rPr>
              <a:t>● Oxygen.</a:t>
            </a:r>
          </a:p>
          <a:p>
            <a:r>
              <a:rPr lang="en-US" sz="900" dirty="0">
                <a:solidFill>
                  <a:schemeClr val="tx1"/>
                </a:solidFill>
              </a:rPr>
              <a:t>● Tracheostomy.</a:t>
            </a:r>
          </a:p>
          <a:p>
            <a:pPr marL="171450" indent="-171450">
              <a:buFont typeface="Wingdings" panose="05000000000000000000" pitchFamily="2" charset="2"/>
              <a:buChar char="q"/>
            </a:pPr>
            <a:endParaRPr lang="en-US" sz="1050" b="1" dirty="0">
              <a:solidFill>
                <a:schemeClr val="tx1"/>
              </a:solidFill>
            </a:endParaRPr>
          </a:p>
          <a:p>
            <a:pPr marL="171450" indent="-171450">
              <a:buFont typeface="Wingdings" panose="05000000000000000000" pitchFamily="2" charset="2"/>
              <a:buChar char="q"/>
            </a:pPr>
            <a:r>
              <a:rPr lang="en-US" sz="1050" b="1" dirty="0">
                <a:solidFill>
                  <a:schemeClr val="tx1"/>
                </a:solidFill>
              </a:rPr>
              <a:t>Fungal Laryngitis</a:t>
            </a:r>
          </a:p>
          <a:p>
            <a:r>
              <a:rPr lang="en-US" sz="900" dirty="0">
                <a:solidFill>
                  <a:schemeClr val="tx1"/>
                </a:solidFill>
              </a:rPr>
              <a:t>● seen in diabetics and Immunocompromised patients.</a:t>
            </a:r>
          </a:p>
          <a:p>
            <a:r>
              <a:rPr lang="en-US" sz="900" dirty="0">
                <a:solidFill>
                  <a:schemeClr val="tx1"/>
                </a:solidFill>
              </a:rPr>
              <a:t>● Candidiasis, aspergillosis</a:t>
            </a:r>
          </a:p>
          <a:p>
            <a:r>
              <a:rPr lang="en-US" sz="900" dirty="0">
                <a:solidFill>
                  <a:schemeClr val="tx1"/>
                </a:solidFill>
              </a:rPr>
              <a:t>➔ </a:t>
            </a:r>
            <a:r>
              <a:rPr lang="en-US" sz="900" dirty="0" err="1">
                <a:solidFill>
                  <a:schemeClr val="tx1"/>
                </a:solidFill>
              </a:rPr>
              <a:t>SSx</a:t>
            </a:r>
            <a:r>
              <a:rPr lang="en-US" sz="900" dirty="0">
                <a:solidFill>
                  <a:schemeClr val="tx1"/>
                </a:solidFill>
              </a:rPr>
              <a:t>: ● Dysphonia, Cough, Odynophagia.</a:t>
            </a:r>
          </a:p>
          <a:p>
            <a:r>
              <a:rPr lang="en-US" sz="900" dirty="0">
                <a:solidFill>
                  <a:schemeClr val="tx1"/>
                </a:solidFill>
              </a:rPr>
              <a:t>➔ Rx: Antifungal regimen</a:t>
            </a:r>
          </a:p>
          <a:p>
            <a:pPr marL="171450" indent="-171450">
              <a:buFont typeface="Wingdings" panose="05000000000000000000" pitchFamily="2" charset="2"/>
              <a:buChar char="q"/>
            </a:pPr>
            <a:endParaRPr lang="en-US" sz="1100" b="1" dirty="0">
              <a:solidFill>
                <a:schemeClr val="tx1"/>
              </a:solidFill>
            </a:endParaRPr>
          </a:p>
          <a:p>
            <a:pPr marL="171450" indent="-171450">
              <a:buFont typeface="Wingdings" panose="05000000000000000000" pitchFamily="2" charset="2"/>
              <a:buChar char="q"/>
            </a:pPr>
            <a:r>
              <a:rPr lang="en-US" sz="1100" b="1" dirty="0">
                <a:solidFill>
                  <a:schemeClr val="tx1"/>
                </a:solidFill>
              </a:rPr>
              <a:t>Recurrent Respiratory Papillomatosis</a:t>
            </a:r>
          </a:p>
          <a:p>
            <a:r>
              <a:rPr lang="en-US" sz="900" dirty="0">
                <a:solidFill>
                  <a:schemeClr val="tx1"/>
                </a:solidFill>
              </a:rPr>
              <a:t>● 2/3 before age 15 (juvenile).</a:t>
            </a:r>
          </a:p>
          <a:p>
            <a:r>
              <a:rPr lang="en-US" sz="900" dirty="0">
                <a:solidFill>
                  <a:schemeClr val="tx1"/>
                </a:solidFill>
              </a:rPr>
              <a:t>● Rarely malignant change.</a:t>
            </a:r>
          </a:p>
          <a:p>
            <a:r>
              <a:rPr lang="en-US" sz="900" dirty="0">
                <a:solidFill>
                  <a:schemeClr val="tx1"/>
                </a:solidFill>
              </a:rPr>
              <a:t>● </a:t>
            </a:r>
            <a:r>
              <a:rPr lang="en-US" sz="900" dirty="0">
                <a:solidFill>
                  <a:srgbClr val="FF0000"/>
                </a:solidFill>
              </a:rPr>
              <a:t>HPV 6-11 (common).</a:t>
            </a:r>
          </a:p>
          <a:p>
            <a:r>
              <a:rPr lang="en-US" sz="900" dirty="0">
                <a:solidFill>
                  <a:srgbClr val="FF0000"/>
                </a:solidFill>
              </a:rPr>
              <a:t>● HPV 16-18 (malignancy).</a:t>
            </a:r>
          </a:p>
          <a:p>
            <a:pPr marL="171450" indent="-171450">
              <a:buFont typeface="Wingdings" panose="05000000000000000000" pitchFamily="2" charset="2"/>
              <a:buChar char="ü"/>
            </a:pPr>
            <a:r>
              <a:rPr lang="en-US" sz="900" b="1" dirty="0">
                <a:solidFill>
                  <a:schemeClr val="tx1"/>
                </a:solidFill>
              </a:rPr>
              <a:t>Risks:</a:t>
            </a:r>
          </a:p>
          <a:p>
            <a:r>
              <a:rPr lang="en-US" sz="900" dirty="0">
                <a:solidFill>
                  <a:schemeClr val="tx1"/>
                </a:solidFill>
              </a:rPr>
              <a:t>○ Younger first time mother (condyloma acuminata)</a:t>
            </a:r>
          </a:p>
          <a:p>
            <a:r>
              <a:rPr lang="en-US" sz="900" dirty="0">
                <a:solidFill>
                  <a:schemeClr val="tx1"/>
                </a:solidFill>
              </a:rPr>
              <a:t>○ Lesions: wart like (cluster of grapes). in genital area.</a:t>
            </a:r>
          </a:p>
          <a:p>
            <a:r>
              <a:rPr lang="en-US" sz="900" dirty="0">
                <a:solidFill>
                  <a:schemeClr val="tx1"/>
                </a:solidFill>
              </a:rPr>
              <a:t>● </a:t>
            </a:r>
            <a:r>
              <a:rPr lang="en-US" sz="900" b="1" dirty="0">
                <a:solidFill>
                  <a:schemeClr val="tx1"/>
                </a:solidFill>
              </a:rPr>
              <a:t>Types:</a:t>
            </a:r>
          </a:p>
          <a:p>
            <a:r>
              <a:rPr lang="en-US" sz="900" dirty="0">
                <a:solidFill>
                  <a:schemeClr val="tx1"/>
                </a:solidFill>
              </a:rPr>
              <a:t>○ Juvenile “</a:t>
            </a:r>
            <a:r>
              <a:rPr lang="en-US" sz="900" dirty="0">
                <a:solidFill>
                  <a:schemeClr val="bg1">
                    <a:lumMod val="75000"/>
                  </a:schemeClr>
                </a:solidFill>
              </a:rPr>
              <a:t>affect children and it’s very aggressive”.</a:t>
            </a:r>
          </a:p>
          <a:p>
            <a:r>
              <a:rPr lang="en-US" sz="900" dirty="0">
                <a:solidFill>
                  <a:schemeClr val="tx1"/>
                </a:solidFill>
              </a:rPr>
              <a:t>○ Senile.</a:t>
            </a:r>
          </a:p>
          <a:p>
            <a:r>
              <a:rPr lang="en-US" sz="900" dirty="0">
                <a:solidFill>
                  <a:schemeClr val="tx1"/>
                </a:solidFill>
              </a:rPr>
              <a:t>● </a:t>
            </a:r>
            <a:r>
              <a:rPr lang="en-US" sz="900" b="1" dirty="0" err="1">
                <a:solidFill>
                  <a:schemeClr val="tx1"/>
                </a:solidFill>
              </a:rPr>
              <a:t>SSx</a:t>
            </a:r>
            <a:r>
              <a:rPr lang="en-US" sz="900" b="1" dirty="0">
                <a:solidFill>
                  <a:schemeClr val="tx1"/>
                </a:solidFill>
              </a:rPr>
              <a:t>:</a:t>
            </a:r>
            <a:r>
              <a:rPr lang="en-US" sz="900" dirty="0">
                <a:solidFill>
                  <a:schemeClr val="tx1"/>
                </a:solidFill>
              </a:rPr>
              <a:t>  Hoarseness, stridor.</a:t>
            </a:r>
          </a:p>
          <a:p>
            <a:r>
              <a:rPr lang="en-US" sz="900" dirty="0">
                <a:solidFill>
                  <a:schemeClr val="tx1"/>
                </a:solidFill>
              </a:rPr>
              <a:t>●</a:t>
            </a:r>
            <a:r>
              <a:rPr lang="en-US" sz="900" b="1" dirty="0">
                <a:solidFill>
                  <a:schemeClr val="tx1"/>
                </a:solidFill>
              </a:rPr>
              <a:t> Rx</a:t>
            </a:r>
            <a:r>
              <a:rPr lang="en-US" sz="900" dirty="0">
                <a:solidFill>
                  <a:schemeClr val="tx1"/>
                </a:solidFill>
              </a:rPr>
              <a:t>:</a:t>
            </a:r>
          </a:p>
          <a:p>
            <a:r>
              <a:rPr lang="en-US" sz="900" dirty="0">
                <a:solidFill>
                  <a:schemeClr val="tx1"/>
                </a:solidFill>
              </a:rPr>
              <a:t>○ Laser excision, </a:t>
            </a:r>
            <a:r>
              <a:rPr lang="en-US" sz="900" dirty="0" err="1">
                <a:solidFill>
                  <a:schemeClr val="tx1"/>
                </a:solidFill>
              </a:rPr>
              <a:t>microdebrider</a:t>
            </a:r>
            <a:r>
              <a:rPr lang="en-US" sz="900" dirty="0">
                <a:solidFill>
                  <a:schemeClr val="tx1"/>
                </a:solidFill>
              </a:rPr>
              <a:t>.</a:t>
            </a:r>
          </a:p>
          <a:p>
            <a:r>
              <a:rPr lang="en-US" sz="900" dirty="0">
                <a:solidFill>
                  <a:schemeClr val="tx1"/>
                </a:solidFill>
              </a:rPr>
              <a:t>○ Adjunctive therapy: </a:t>
            </a:r>
            <a:r>
              <a:rPr lang="en-US" sz="900" dirty="0">
                <a:solidFill>
                  <a:srgbClr val="FF0000"/>
                </a:solidFill>
              </a:rPr>
              <a:t>Cidofovir</a:t>
            </a:r>
            <a:r>
              <a:rPr lang="en-US" sz="900" dirty="0">
                <a:solidFill>
                  <a:schemeClr val="tx1"/>
                </a:solidFill>
              </a:rPr>
              <a:t>, acyclovir </a:t>
            </a:r>
            <a:r>
              <a:rPr lang="en-US" sz="900" dirty="0" err="1">
                <a:solidFill>
                  <a:schemeClr val="tx1"/>
                </a:solidFill>
              </a:rPr>
              <a:t>interfero</a:t>
            </a:r>
            <a:r>
              <a:rPr lang="en-US" sz="900" dirty="0">
                <a:solidFill>
                  <a:schemeClr val="tx1"/>
                </a:solidFill>
              </a:rPr>
              <a:t>(</a:t>
            </a:r>
            <a:r>
              <a:rPr lang="en-US" sz="900" dirty="0">
                <a:solidFill>
                  <a:schemeClr val="bg1">
                    <a:lumMod val="75000"/>
                  </a:schemeClr>
                </a:solidFill>
              </a:rPr>
              <a:t>new treatment :Avastin)</a:t>
            </a:r>
          </a:p>
        </p:txBody>
      </p:sp>
      <p:pic>
        <p:nvPicPr>
          <p:cNvPr id="3" name="Slide">
            <a:extLst>
              <a:ext uri="{FF2B5EF4-FFF2-40B4-BE49-F238E27FC236}">
                <a16:creationId xmlns:a16="http://schemas.microsoft.com/office/drawing/2014/main" id="{8D9BD7FD-9154-4ED5-B56B-52EF9AB799D2}"/>
              </a:ext>
            </a:extLst>
          </p:cNvPr>
          <p:cNvPicPr>
            <a:picLocks noChangeAspect="1"/>
          </p:cNvPicPr>
          <p:nvPr/>
        </p:nvPicPr>
        <p:blipFill rotWithShape="1">
          <a:blip r:embed="rId4"/>
          <a:srcRect l="29214" t="29673" r="23820" b="25383"/>
          <a:stretch/>
        </p:blipFill>
        <p:spPr>
          <a:xfrm>
            <a:off x="2826654" y="676291"/>
            <a:ext cx="1587212" cy="1139147"/>
          </a:xfrm>
          <a:prstGeom prst="rect">
            <a:avLst/>
          </a:prstGeom>
        </p:spPr>
      </p:pic>
      <p:pic>
        <p:nvPicPr>
          <p:cNvPr id="5" name="Slide">
            <a:extLst>
              <a:ext uri="{FF2B5EF4-FFF2-40B4-BE49-F238E27FC236}">
                <a16:creationId xmlns:a16="http://schemas.microsoft.com/office/drawing/2014/main" id="{CE95616F-F4A8-48C3-ADAD-D65C050DD2C9}"/>
              </a:ext>
            </a:extLst>
          </p:cNvPr>
          <p:cNvPicPr>
            <a:picLocks noChangeAspect="1"/>
          </p:cNvPicPr>
          <p:nvPr/>
        </p:nvPicPr>
        <p:blipFill rotWithShape="1">
          <a:blip r:embed="rId5"/>
          <a:srcRect l="16742" t="11846" r="15618" b="17442"/>
          <a:stretch/>
        </p:blipFill>
        <p:spPr>
          <a:xfrm>
            <a:off x="3132090" y="4840356"/>
            <a:ext cx="1532285" cy="1201393"/>
          </a:xfrm>
          <a:prstGeom prst="rect">
            <a:avLst/>
          </a:prstGeom>
        </p:spPr>
      </p:pic>
      <p:cxnSp>
        <p:nvCxnSpPr>
          <p:cNvPr id="6" name="Straight Arrow Connector 5">
            <a:extLst>
              <a:ext uri="{FF2B5EF4-FFF2-40B4-BE49-F238E27FC236}">
                <a16:creationId xmlns:a16="http://schemas.microsoft.com/office/drawing/2014/main" id="{441ADFF8-6F90-433F-8B3E-15B2F5953891}"/>
              </a:ext>
            </a:extLst>
          </p:cNvPr>
          <p:cNvCxnSpPr/>
          <p:nvPr/>
        </p:nvCxnSpPr>
        <p:spPr>
          <a:xfrm>
            <a:off x="3924300" y="5603875"/>
            <a:ext cx="0" cy="71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FD2D5CA-B4E7-4A40-8A68-5F55CCB6008B}"/>
              </a:ext>
            </a:extLst>
          </p:cNvPr>
          <p:cNvCxnSpPr/>
          <p:nvPr/>
        </p:nvCxnSpPr>
        <p:spPr>
          <a:xfrm flipH="1">
            <a:off x="4057650" y="5616575"/>
            <a:ext cx="482600" cy="682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9BEB5D-2EDB-4821-B0D2-A6664BED9D28}"/>
              </a:ext>
            </a:extLst>
          </p:cNvPr>
          <p:cNvSpPr txBox="1"/>
          <p:nvPr/>
        </p:nvSpPr>
        <p:spPr>
          <a:xfrm>
            <a:off x="3673475" y="6297596"/>
            <a:ext cx="787400" cy="246221"/>
          </a:xfrm>
          <a:prstGeom prst="rect">
            <a:avLst/>
          </a:prstGeom>
          <a:noFill/>
        </p:spPr>
        <p:txBody>
          <a:bodyPr wrap="square" rtlCol="0">
            <a:spAutoFit/>
          </a:bodyPr>
          <a:lstStyle/>
          <a:p>
            <a:r>
              <a:rPr lang="en-US" sz="1000" dirty="0">
                <a:solidFill>
                  <a:schemeClr val="accent6">
                    <a:lumMod val="50000"/>
                  </a:schemeClr>
                </a:solidFill>
              </a:rPr>
              <a:t>Papilloma</a:t>
            </a:r>
          </a:p>
        </p:txBody>
      </p:sp>
    </p:spTree>
    <p:extLst>
      <p:ext uri="{BB962C8B-B14F-4D97-AF65-F5344CB8AC3E}">
        <p14:creationId xmlns:p14="http://schemas.microsoft.com/office/powerpoint/2010/main" val="74834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18</a:t>
            </a:fld>
            <a:endParaRPr sz="1600" b="1">
              <a:solidFill>
                <a:srgbClr val="FFFFFF"/>
              </a:solidFill>
            </a:endParaRPr>
          </a:p>
        </p:txBody>
      </p:sp>
      <p:sp>
        <p:nvSpPr>
          <p:cNvPr id="2" name="مربع نص 1">
            <a:extLst>
              <a:ext uri="{FF2B5EF4-FFF2-40B4-BE49-F238E27FC236}">
                <a16:creationId xmlns:a16="http://schemas.microsoft.com/office/drawing/2014/main" id="{72A773F7-B7EB-4F41-8BD9-E217A7548ABC}"/>
              </a:ext>
            </a:extLst>
          </p:cNvPr>
          <p:cNvSpPr txBox="1"/>
          <p:nvPr/>
        </p:nvSpPr>
        <p:spPr>
          <a:xfrm>
            <a:off x="283265" y="218661"/>
            <a:ext cx="3513483" cy="4870564"/>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Malignant Neoplasm Of The Larynx</a:t>
            </a:r>
          </a:p>
          <a:p>
            <a:r>
              <a:rPr lang="en-US" sz="900" dirty="0"/>
              <a:t>● 1-5 % of all malignancies. Of head and neck</a:t>
            </a:r>
          </a:p>
          <a:p>
            <a:r>
              <a:rPr lang="en-US" sz="900" dirty="0"/>
              <a:t>● All are </a:t>
            </a:r>
            <a:r>
              <a:rPr lang="en-US" sz="900" dirty="0">
                <a:solidFill>
                  <a:schemeClr val="accent1">
                    <a:lumMod val="40000"/>
                    <a:lumOff val="60000"/>
                  </a:schemeClr>
                </a:solidFill>
              </a:rPr>
              <a:t>squamous cell carcinomas.</a:t>
            </a:r>
          </a:p>
          <a:p>
            <a:pPr marL="171450" indent="-171450">
              <a:buFont typeface="Wingdings" panose="05000000000000000000" pitchFamily="2" charset="2"/>
              <a:buChar char="q"/>
            </a:pPr>
            <a:endParaRPr lang="en-US" sz="900" dirty="0"/>
          </a:p>
          <a:p>
            <a:pPr marL="171450" indent="-171450">
              <a:buFont typeface="Wingdings" panose="05000000000000000000" pitchFamily="2" charset="2"/>
              <a:buChar char="q"/>
            </a:pPr>
            <a:r>
              <a:rPr lang="en-US" sz="900" dirty="0"/>
              <a:t> </a:t>
            </a:r>
            <a:r>
              <a:rPr lang="en-US" sz="900" b="1" dirty="0" err="1"/>
              <a:t>SSx</a:t>
            </a:r>
            <a:r>
              <a:rPr lang="en-US" sz="900" b="1" dirty="0"/>
              <a:t>:</a:t>
            </a:r>
          </a:p>
          <a:p>
            <a:pPr marL="171450" indent="-171450">
              <a:buFont typeface="Wingdings" panose="05000000000000000000" pitchFamily="2" charset="2"/>
              <a:buChar char="Ø"/>
            </a:pPr>
            <a:r>
              <a:rPr lang="en-US" sz="900" dirty="0"/>
              <a:t> Hoarseness,</a:t>
            </a:r>
          </a:p>
          <a:p>
            <a:pPr marL="171450" indent="-171450">
              <a:buFont typeface="Wingdings" panose="05000000000000000000" pitchFamily="2" charset="2"/>
              <a:buChar char="Ø"/>
            </a:pPr>
            <a:r>
              <a:rPr lang="en-US" sz="900" dirty="0"/>
              <a:t> aspiration,</a:t>
            </a:r>
          </a:p>
          <a:p>
            <a:pPr marL="171450" indent="-171450">
              <a:buFont typeface="Wingdings" panose="05000000000000000000" pitchFamily="2" charset="2"/>
              <a:buChar char="Ø"/>
            </a:pPr>
            <a:r>
              <a:rPr lang="en-US" sz="900" dirty="0"/>
              <a:t> dysphagia(</a:t>
            </a:r>
            <a:r>
              <a:rPr lang="en-US" sz="900" dirty="0" err="1"/>
              <a:t>functinal</a:t>
            </a:r>
            <a:r>
              <a:rPr lang="en-US" sz="900" dirty="0"/>
              <a:t> issue),</a:t>
            </a:r>
          </a:p>
          <a:p>
            <a:pPr marL="171450" indent="-171450">
              <a:buFont typeface="Wingdings" panose="05000000000000000000" pitchFamily="2" charset="2"/>
              <a:buChar char="Ø"/>
            </a:pPr>
            <a:r>
              <a:rPr lang="en-US" sz="900" dirty="0"/>
              <a:t> stridor,</a:t>
            </a:r>
          </a:p>
          <a:p>
            <a:pPr marL="171450" indent="-171450">
              <a:buFont typeface="Wingdings" panose="05000000000000000000" pitchFamily="2" charset="2"/>
              <a:buChar char="Ø"/>
            </a:pPr>
            <a:r>
              <a:rPr lang="en-US" sz="900" dirty="0"/>
              <a:t> weight lost.</a:t>
            </a:r>
          </a:p>
          <a:p>
            <a:pPr marL="171450" indent="-171450">
              <a:buFont typeface="Wingdings" panose="05000000000000000000" pitchFamily="2" charset="2"/>
              <a:buChar char="q"/>
            </a:pPr>
            <a:endParaRPr lang="en-US" sz="900" dirty="0"/>
          </a:p>
          <a:p>
            <a:pPr marL="171450" indent="-171450">
              <a:buFont typeface="Wingdings" panose="05000000000000000000" pitchFamily="2" charset="2"/>
              <a:buChar char="q"/>
            </a:pPr>
            <a:r>
              <a:rPr lang="en-US" sz="900" dirty="0"/>
              <a:t> </a:t>
            </a:r>
            <a:r>
              <a:rPr lang="en-US" sz="900" b="1" dirty="0"/>
              <a:t>Risks:</a:t>
            </a:r>
          </a:p>
          <a:p>
            <a:pPr marL="171450" indent="-171450">
              <a:buFont typeface="Wingdings" panose="05000000000000000000" pitchFamily="2" charset="2"/>
              <a:buChar char="Ø"/>
            </a:pPr>
            <a:r>
              <a:rPr lang="en-US" sz="900" dirty="0"/>
              <a:t> </a:t>
            </a:r>
            <a:r>
              <a:rPr lang="en-US" sz="900" dirty="0">
                <a:solidFill>
                  <a:schemeClr val="accent1">
                    <a:lumMod val="40000"/>
                    <a:lumOff val="60000"/>
                  </a:schemeClr>
                </a:solidFill>
              </a:rPr>
              <a:t>Smoking</a:t>
            </a:r>
            <a:r>
              <a:rPr lang="en-US" sz="900" dirty="0"/>
              <a:t>, alcohol, radiation exposure.</a:t>
            </a:r>
          </a:p>
          <a:p>
            <a:pPr marL="171450" indent="-171450">
              <a:buFont typeface="Wingdings" panose="05000000000000000000" pitchFamily="2" charset="2"/>
              <a:buChar char="q"/>
            </a:pPr>
            <a:endParaRPr lang="en-US" sz="1050" b="1" dirty="0"/>
          </a:p>
          <a:p>
            <a:pPr marL="171450" indent="-171450">
              <a:buFont typeface="Wingdings" panose="05000000000000000000" pitchFamily="2" charset="2"/>
              <a:buChar char="q"/>
            </a:pPr>
            <a:r>
              <a:rPr lang="en-US" sz="1050" b="1" dirty="0" err="1"/>
              <a:t>Classifcation</a:t>
            </a:r>
            <a:r>
              <a:rPr lang="en-US" sz="900" dirty="0" err="1"/>
              <a:t>s</a:t>
            </a:r>
            <a:endParaRPr lang="en-US" sz="900" dirty="0"/>
          </a:p>
          <a:p>
            <a:pPr marL="171450" indent="-171450">
              <a:buFont typeface="Arial" panose="020B0604020202020204" pitchFamily="34" charset="0"/>
              <a:buChar char="•"/>
            </a:pPr>
            <a:r>
              <a:rPr lang="en-US" sz="1050" dirty="0"/>
              <a:t>Supraglottic</a:t>
            </a:r>
          </a:p>
          <a:p>
            <a:pPr marL="171450" indent="-171450">
              <a:buFont typeface="Wingdings" panose="05000000000000000000" pitchFamily="2" charset="2"/>
              <a:buChar char="Ø"/>
            </a:pPr>
            <a:r>
              <a:rPr lang="en-US" sz="900" dirty="0"/>
              <a:t>30-40% of Laryngeal Ca.</a:t>
            </a:r>
          </a:p>
          <a:p>
            <a:pPr marL="171450" indent="-171450">
              <a:buFont typeface="Wingdings" panose="05000000000000000000" pitchFamily="2" charset="2"/>
              <a:buChar char="Ø"/>
            </a:pPr>
            <a:r>
              <a:rPr lang="en-US" sz="900" dirty="0"/>
              <a:t>25-75% Nodal metastasis</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Glottic</a:t>
            </a:r>
          </a:p>
          <a:p>
            <a:pPr marL="171450" indent="-171450">
              <a:buFont typeface="Wingdings" panose="05000000000000000000" pitchFamily="2" charset="2"/>
              <a:buChar char="Ø"/>
            </a:pPr>
            <a:r>
              <a:rPr lang="en-US" sz="900" dirty="0"/>
              <a:t>50-75%. commonest</a:t>
            </a:r>
          </a:p>
          <a:p>
            <a:pPr marL="171450" indent="-171450">
              <a:buFont typeface="Wingdings" panose="05000000000000000000" pitchFamily="2" charset="2"/>
              <a:buChar char="Ø"/>
            </a:pPr>
            <a:r>
              <a:rPr lang="en-US" sz="900" dirty="0"/>
              <a:t>Limited regional metastasis</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r>
              <a:rPr lang="en-US" sz="1050" dirty="0"/>
              <a:t>Subglottic</a:t>
            </a:r>
          </a:p>
          <a:p>
            <a:pPr marL="171450" indent="-171450">
              <a:buFont typeface="Wingdings" panose="05000000000000000000" pitchFamily="2" charset="2"/>
              <a:buChar char="Ø"/>
            </a:pPr>
            <a:r>
              <a:rPr lang="en-US" sz="900" dirty="0"/>
              <a:t>Rare.</a:t>
            </a:r>
          </a:p>
          <a:p>
            <a:pPr marL="171450" indent="-171450">
              <a:buFont typeface="Wingdings" panose="05000000000000000000" pitchFamily="2" charset="2"/>
              <a:buChar char="Ø"/>
            </a:pPr>
            <a:r>
              <a:rPr lang="en-US" sz="900" dirty="0"/>
              <a:t>20% regional metastasis</a:t>
            </a:r>
          </a:p>
          <a:p>
            <a:endParaRPr lang="en-US" sz="900" dirty="0"/>
          </a:p>
          <a:p>
            <a:r>
              <a:rPr lang="en-US" sz="900" dirty="0"/>
              <a:t>● Rx:</a:t>
            </a:r>
          </a:p>
          <a:p>
            <a:r>
              <a:rPr lang="en-US" sz="900" dirty="0"/>
              <a:t>○ </a:t>
            </a:r>
            <a:r>
              <a:rPr lang="en-US" sz="900" dirty="0">
                <a:solidFill>
                  <a:schemeClr val="accent1">
                    <a:lumMod val="40000"/>
                    <a:lumOff val="60000"/>
                  </a:schemeClr>
                </a:solidFill>
              </a:rPr>
              <a:t>Radiotherapy.</a:t>
            </a:r>
          </a:p>
          <a:p>
            <a:r>
              <a:rPr lang="en-US" sz="900" dirty="0"/>
              <a:t>○ </a:t>
            </a:r>
            <a:r>
              <a:rPr lang="en-US" sz="900" dirty="0" err="1"/>
              <a:t>Hemilaryngectolmy</a:t>
            </a:r>
            <a:r>
              <a:rPr lang="en-US" sz="900" dirty="0"/>
              <a:t>.</a:t>
            </a:r>
          </a:p>
          <a:p>
            <a:r>
              <a:rPr lang="en-US" sz="900" dirty="0"/>
              <a:t>○ Total Laryngectomy + Neck dissection (lymphadenectomy.</a:t>
            </a:r>
          </a:p>
          <a:p>
            <a:endParaRPr lang="en-US" sz="900" dirty="0"/>
          </a:p>
          <a:p>
            <a:endParaRPr lang="ar-SA" sz="900" dirty="0"/>
          </a:p>
        </p:txBody>
      </p:sp>
      <p:pic>
        <p:nvPicPr>
          <p:cNvPr id="3" name="Slide">
            <a:extLst>
              <a:ext uri="{FF2B5EF4-FFF2-40B4-BE49-F238E27FC236}">
                <a16:creationId xmlns:a16="http://schemas.microsoft.com/office/drawing/2014/main" id="{49E9F762-D2B8-4A07-A0AC-73D5B9DCFD14}"/>
              </a:ext>
            </a:extLst>
          </p:cNvPr>
          <p:cNvPicPr>
            <a:picLocks noChangeAspect="1"/>
          </p:cNvPicPr>
          <p:nvPr/>
        </p:nvPicPr>
        <p:blipFill rotWithShape="1">
          <a:blip r:embed="rId4"/>
          <a:srcRect l="7754" t="17100" r="6179" b="28229"/>
          <a:stretch/>
        </p:blipFill>
        <p:spPr>
          <a:xfrm>
            <a:off x="556592" y="4867085"/>
            <a:ext cx="3766662" cy="1794461"/>
          </a:xfrm>
          <a:prstGeom prst="rect">
            <a:avLst/>
          </a:prstGeom>
        </p:spPr>
      </p:pic>
    </p:spTree>
    <p:extLst>
      <p:ext uri="{BB962C8B-B14F-4D97-AF65-F5344CB8AC3E}">
        <p14:creationId xmlns:p14="http://schemas.microsoft.com/office/powerpoint/2010/main" val="3445985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19</a:t>
            </a:fld>
            <a:endParaRPr sz="1600" b="1">
              <a:solidFill>
                <a:srgbClr val="FFFFFF"/>
              </a:solidFill>
            </a:endParaRPr>
          </a:p>
        </p:txBody>
      </p:sp>
      <p:sp>
        <p:nvSpPr>
          <p:cNvPr id="2" name="مربع نص 1">
            <a:extLst>
              <a:ext uri="{FF2B5EF4-FFF2-40B4-BE49-F238E27FC236}">
                <a16:creationId xmlns:a16="http://schemas.microsoft.com/office/drawing/2014/main" id="{F45455B4-791F-4830-A982-ACB49665790C}"/>
              </a:ext>
            </a:extLst>
          </p:cNvPr>
          <p:cNvSpPr txBox="1"/>
          <p:nvPr/>
        </p:nvSpPr>
        <p:spPr>
          <a:xfrm>
            <a:off x="0" y="188843"/>
            <a:ext cx="4288735" cy="6601807"/>
          </a:xfrm>
          <a:prstGeom prst="rect">
            <a:avLst/>
          </a:prstGeom>
          <a:noFill/>
        </p:spPr>
        <p:txBody>
          <a:bodyPr wrap="square" rtlCol="1">
            <a:spAutoFit/>
          </a:bodyPr>
          <a:lstStyle/>
          <a:p>
            <a:r>
              <a:rPr lang="en-US" sz="1050" dirty="0">
                <a:solidFill>
                  <a:schemeClr val="bg1">
                    <a:lumMod val="65000"/>
                  </a:schemeClr>
                </a:solidFill>
              </a:rPr>
              <a:t>Extra Notes</a:t>
            </a:r>
          </a:p>
          <a:p>
            <a:r>
              <a:rPr lang="en-US" sz="900" dirty="0">
                <a:solidFill>
                  <a:schemeClr val="bg1">
                    <a:lumMod val="65000"/>
                  </a:schemeClr>
                </a:solidFill>
              </a:rPr>
              <a:t>Vocal Cord Paralysis:</a:t>
            </a:r>
          </a:p>
          <a:p>
            <a:r>
              <a:rPr lang="en-US" sz="900" dirty="0">
                <a:solidFill>
                  <a:schemeClr val="bg1">
                    <a:lumMod val="65000"/>
                  </a:schemeClr>
                </a:solidFill>
              </a:rPr>
              <a:t>Unilateral: affected cord lies in the paramedian position, inadequate glottic closure during phonation &gt;</a:t>
            </a:r>
          </a:p>
          <a:p>
            <a:r>
              <a:rPr lang="en-US" sz="900" dirty="0">
                <a:solidFill>
                  <a:schemeClr val="bg1">
                    <a:lumMod val="65000"/>
                  </a:schemeClr>
                </a:solidFill>
              </a:rPr>
              <a:t>weak, breathy voice.</a:t>
            </a:r>
          </a:p>
          <a:p>
            <a:r>
              <a:rPr lang="en-US" sz="900" dirty="0">
                <a:solidFill>
                  <a:schemeClr val="bg1">
                    <a:lumMod val="65000"/>
                  </a:schemeClr>
                </a:solidFill>
              </a:rPr>
              <a:t>Usually medializes with time whereby phonation and aspiration improve. Treatment options include voice therapy, injection laryngoplasty (</a:t>
            </a:r>
            <a:r>
              <a:rPr lang="en-US" sz="900" dirty="0" err="1">
                <a:solidFill>
                  <a:schemeClr val="bg1">
                    <a:lumMod val="65000"/>
                  </a:schemeClr>
                </a:solidFill>
              </a:rPr>
              <a:t>Radiesse</a:t>
            </a:r>
            <a:r>
              <a:rPr lang="en-US" sz="900" dirty="0">
                <a:solidFill>
                  <a:schemeClr val="bg1">
                    <a:lumMod val="65000"/>
                  </a:schemeClr>
                </a:solidFill>
              </a:rPr>
              <a:t>), medialization using silastic block.</a:t>
            </a:r>
          </a:p>
          <a:p>
            <a:r>
              <a:rPr lang="en-US" sz="900" dirty="0">
                <a:solidFill>
                  <a:schemeClr val="bg1">
                    <a:lumMod val="65000"/>
                  </a:schemeClr>
                </a:solidFill>
              </a:rPr>
              <a:t>Bilateral: cords rest in midline therefore voice remains good but respiratory function is compromised and may present as stridor.</a:t>
            </a:r>
          </a:p>
          <a:p>
            <a:r>
              <a:rPr lang="en-US" sz="900" dirty="0">
                <a:solidFill>
                  <a:schemeClr val="bg1">
                    <a:lumMod val="65000"/>
                  </a:schemeClr>
                </a:solidFill>
              </a:rPr>
              <a:t>If no respiratory issues, may monitor closely and wait for improvement. If respiratory issues, intubate and will likely require a tracheotomy.</a:t>
            </a:r>
          </a:p>
          <a:p>
            <a:r>
              <a:rPr lang="en-US" sz="900" dirty="0">
                <a:solidFill>
                  <a:schemeClr val="bg1">
                    <a:lumMod val="65000"/>
                  </a:schemeClr>
                </a:solidFill>
              </a:rPr>
              <a:t>Benign Laryngeal </a:t>
            </a:r>
            <a:r>
              <a:rPr lang="en-US" sz="900" dirty="0" err="1">
                <a:solidFill>
                  <a:schemeClr val="bg1">
                    <a:lumMod val="65000"/>
                  </a:schemeClr>
                </a:solidFill>
              </a:rPr>
              <a:t>Papillomas</a:t>
            </a:r>
            <a:r>
              <a:rPr lang="en-US" sz="900" dirty="0">
                <a:solidFill>
                  <a:schemeClr val="bg1">
                    <a:lumMod val="65000"/>
                  </a:schemeClr>
                </a:solidFill>
              </a:rPr>
              <a:t> (from Toronto notes):</a:t>
            </a:r>
          </a:p>
          <a:p>
            <a:r>
              <a:rPr lang="en-US" sz="900" dirty="0">
                <a:solidFill>
                  <a:schemeClr val="bg1">
                    <a:lumMod val="65000"/>
                  </a:schemeClr>
                </a:solidFill>
              </a:rPr>
              <a:t>Etiology</a:t>
            </a:r>
          </a:p>
          <a:p>
            <a:r>
              <a:rPr lang="en-US" sz="900" dirty="0">
                <a:solidFill>
                  <a:schemeClr val="bg1">
                    <a:lumMod val="65000"/>
                  </a:schemeClr>
                </a:solidFill>
              </a:rPr>
              <a:t>HPV types 6, 11</a:t>
            </a:r>
          </a:p>
          <a:p>
            <a:r>
              <a:rPr lang="en-US" sz="900" dirty="0">
                <a:solidFill>
                  <a:schemeClr val="bg1">
                    <a:lumMod val="65000"/>
                  </a:schemeClr>
                </a:solidFill>
              </a:rPr>
              <a:t>❏ possible hormonal influence, possibly acquired during delivery</a:t>
            </a:r>
          </a:p>
          <a:p>
            <a:r>
              <a:rPr lang="en-US" sz="900" dirty="0">
                <a:solidFill>
                  <a:schemeClr val="bg1">
                    <a:lumMod val="65000"/>
                  </a:schemeClr>
                </a:solidFill>
              </a:rPr>
              <a:t>Epidemiology Biphasic distribution:</a:t>
            </a:r>
          </a:p>
          <a:p>
            <a:r>
              <a:rPr lang="en-US" sz="900" dirty="0">
                <a:solidFill>
                  <a:schemeClr val="bg1">
                    <a:lumMod val="65000"/>
                  </a:schemeClr>
                </a:solidFill>
              </a:rPr>
              <a:t>❏ Birth to puberty (most common laryngeal </a:t>
            </a:r>
            <a:r>
              <a:rPr lang="en-US" sz="900" dirty="0" err="1">
                <a:solidFill>
                  <a:schemeClr val="bg1">
                    <a:lumMod val="65000"/>
                  </a:schemeClr>
                </a:solidFill>
              </a:rPr>
              <a:t>tumour</a:t>
            </a:r>
            <a:r>
              <a:rPr lang="en-US" sz="900" dirty="0">
                <a:solidFill>
                  <a:schemeClr val="bg1">
                    <a:lumMod val="65000"/>
                  </a:schemeClr>
                </a:solidFill>
              </a:rPr>
              <a:t>) and adulthood</a:t>
            </a:r>
          </a:p>
          <a:p>
            <a:r>
              <a:rPr lang="en-US" sz="900" dirty="0">
                <a:solidFill>
                  <a:schemeClr val="bg1">
                    <a:lumMod val="65000"/>
                  </a:schemeClr>
                </a:solidFill>
              </a:rPr>
              <a:t>Clinical Features</a:t>
            </a:r>
          </a:p>
          <a:p>
            <a:r>
              <a:rPr lang="en-US" sz="900" dirty="0">
                <a:solidFill>
                  <a:schemeClr val="bg1">
                    <a:lumMod val="65000"/>
                  </a:schemeClr>
                </a:solidFill>
              </a:rPr>
              <a:t>❏ hoarseness and airway obstruction</a:t>
            </a:r>
          </a:p>
          <a:p>
            <a:r>
              <a:rPr lang="en-US" sz="900" dirty="0">
                <a:solidFill>
                  <a:schemeClr val="bg1">
                    <a:lumMod val="65000"/>
                  </a:schemeClr>
                </a:solidFill>
              </a:rPr>
              <a:t>❏ can seed into tracheobronchial tree</a:t>
            </a:r>
          </a:p>
          <a:p>
            <a:r>
              <a:rPr lang="en-US" sz="900" dirty="0">
                <a:solidFill>
                  <a:schemeClr val="bg1">
                    <a:lumMod val="65000"/>
                  </a:schemeClr>
                </a:solidFill>
              </a:rPr>
              <a:t>❏ highly resistant to complete removal</a:t>
            </a:r>
          </a:p>
          <a:p>
            <a:r>
              <a:rPr lang="en-US" sz="900" dirty="0">
                <a:solidFill>
                  <a:schemeClr val="bg1">
                    <a:lumMod val="65000"/>
                  </a:schemeClr>
                </a:solidFill>
              </a:rPr>
              <a:t>❏ some juvenile </a:t>
            </a:r>
            <a:r>
              <a:rPr lang="en-US" sz="900" dirty="0" err="1">
                <a:solidFill>
                  <a:schemeClr val="bg1">
                    <a:lumMod val="65000"/>
                  </a:schemeClr>
                </a:solidFill>
              </a:rPr>
              <a:t>papillomas</a:t>
            </a:r>
            <a:r>
              <a:rPr lang="en-US" sz="900" dirty="0">
                <a:solidFill>
                  <a:schemeClr val="bg1">
                    <a:lumMod val="65000"/>
                  </a:schemeClr>
                </a:solidFill>
              </a:rPr>
              <a:t> resolve spontaneously at puberty</a:t>
            </a:r>
          </a:p>
          <a:p>
            <a:r>
              <a:rPr lang="en-US" sz="900" dirty="0">
                <a:solidFill>
                  <a:schemeClr val="bg1">
                    <a:lumMod val="65000"/>
                  </a:schemeClr>
                </a:solidFill>
              </a:rPr>
              <a:t>❏ may undergo malignant transformation</a:t>
            </a:r>
          </a:p>
          <a:p>
            <a:r>
              <a:rPr lang="en-US" sz="900" dirty="0">
                <a:solidFill>
                  <a:schemeClr val="bg1">
                    <a:lumMod val="65000"/>
                  </a:schemeClr>
                </a:solidFill>
              </a:rPr>
              <a:t>❏ laryngoscopy shows wart--like lesions in supraglottic larynx and trachea</a:t>
            </a:r>
          </a:p>
          <a:p>
            <a:r>
              <a:rPr lang="en-US" sz="900" dirty="0">
                <a:solidFill>
                  <a:schemeClr val="bg1">
                    <a:lumMod val="65000"/>
                  </a:schemeClr>
                </a:solidFill>
              </a:rPr>
              <a:t>Treatment</a:t>
            </a:r>
          </a:p>
          <a:p>
            <a:r>
              <a:rPr lang="en-US" sz="900" dirty="0">
                <a:solidFill>
                  <a:schemeClr val="bg1">
                    <a:lumMod val="65000"/>
                  </a:schemeClr>
                </a:solidFill>
              </a:rPr>
              <a:t>❏ </a:t>
            </a:r>
            <a:r>
              <a:rPr lang="en-US" sz="900" dirty="0" err="1">
                <a:solidFill>
                  <a:schemeClr val="bg1">
                    <a:lumMod val="65000"/>
                  </a:schemeClr>
                </a:solidFill>
              </a:rPr>
              <a:t>microdebridement</a:t>
            </a:r>
            <a:r>
              <a:rPr lang="en-US" sz="900" dirty="0">
                <a:solidFill>
                  <a:schemeClr val="bg1">
                    <a:lumMod val="65000"/>
                  </a:schemeClr>
                </a:solidFill>
              </a:rPr>
              <a:t> or CO2 laser</a:t>
            </a:r>
          </a:p>
          <a:p>
            <a:r>
              <a:rPr lang="en-US" sz="900" dirty="0">
                <a:solidFill>
                  <a:schemeClr val="bg1">
                    <a:lumMod val="65000"/>
                  </a:schemeClr>
                </a:solidFill>
              </a:rPr>
              <a:t>❏ adjuvants under investigation: interferon, cidofovir, acyclovir</a:t>
            </a:r>
          </a:p>
          <a:p>
            <a:r>
              <a:rPr lang="en-US" sz="900" dirty="0">
                <a:solidFill>
                  <a:schemeClr val="bg1">
                    <a:lumMod val="65000"/>
                  </a:schemeClr>
                </a:solidFill>
              </a:rPr>
              <a:t>❏ HPV vaccine may prevent/decrease the incidence but more research is needed</a:t>
            </a:r>
          </a:p>
          <a:p>
            <a:endParaRPr lang="en-US" sz="900" dirty="0">
              <a:solidFill>
                <a:schemeClr val="bg1">
                  <a:lumMod val="65000"/>
                </a:schemeClr>
              </a:solidFill>
            </a:endParaRPr>
          </a:p>
          <a:p>
            <a:r>
              <a:rPr lang="en-US" sz="900" dirty="0">
                <a:solidFill>
                  <a:schemeClr val="bg1">
                    <a:lumMod val="65000"/>
                  </a:schemeClr>
                </a:solidFill>
              </a:rPr>
              <a:t>Laryngeal Carcinoma (from Toronto notes):</a:t>
            </a:r>
          </a:p>
          <a:p>
            <a:r>
              <a:rPr lang="en-US" sz="900" dirty="0">
                <a:solidFill>
                  <a:schemeClr val="bg1">
                    <a:lumMod val="65000"/>
                  </a:schemeClr>
                </a:solidFill>
              </a:rPr>
              <a:t>Etiology</a:t>
            </a:r>
          </a:p>
          <a:p>
            <a:r>
              <a:rPr lang="en-US" sz="900" dirty="0">
                <a:solidFill>
                  <a:schemeClr val="bg1">
                    <a:lumMod val="65000"/>
                  </a:schemeClr>
                </a:solidFill>
              </a:rPr>
              <a:t>SCC most common 3 sites:</a:t>
            </a:r>
          </a:p>
          <a:p>
            <a:r>
              <a:rPr lang="en-US" sz="900" dirty="0">
                <a:solidFill>
                  <a:schemeClr val="bg1">
                    <a:lumMod val="65000"/>
                  </a:schemeClr>
                </a:solidFill>
              </a:rPr>
              <a:t>1. Supraglottic (30 to 35%)</a:t>
            </a:r>
          </a:p>
          <a:p>
            <a:r>
              <a:rPr lang="en-US" sz="900" dirty="0">
                <a:solidFill>
                  <a:schemeClr val="bg1">
                    <a:lumMod val="65000"/>
                  </a:schemeClr>
                </a:solidFill>
              </a:rPr>
              <a:t>2. Glottic (60 to 65%)</a:t>
            </a:r>
          </a:p>
          <a:p>
            <a:r>
              <a:rPr lang="en-US" sz="900" dirty="0">
                <a:solidFill>
                  <a:schemeClr val="bg1">
                    <a:lumMod val="65000"/>
                  </a:schemeClr>
                </a:solidFill>
              </a:rPr>
              <a:t>3. Subglottic (1%)</a:t>
            </a:r>
          </a:p>
          <a:p>
            <a:r>
              <a:rPr lang="en-US" sz="900" dirty="0">
                <a:solidFill>
                  <a:schemeClr val="bg1">
                    <a:lumMod val="65000"/>
                  </a:schemeClr>
                </a:solidFill>
              </a:rPr>
              <a:t>Mean age: 45 to 75 M:F = 10:1 Risk factors:</a:t>
            </a:r>
          </a:p>
          <a:p>
            <a:r>
              <a:rPr lang="en-US" sz="900" dirty="0">
                <a:solidFill>
                  <a:schemeClr val="bg1">
                    <a:lumMod val="65000"/>
                  </a:schemeClr>
                </a:solidFill>
              </a:rPr>
              <a:t>❏ Smoking/EtOH</a:t>
            </a:r>
          </a:p>
          <a:p>
            <a:r>
              <a:rPr lang="en-US" sz="900" dirty="0">
                <a:solidFill>
                  <a:schemeClr val="bg1">
                    <a:lumMod val="65000"/>
                  </a:schemeClr>
                </a:solidFill>
              </a:rPr>
              <a:t>❏ HPV 16 infection strongly associated with the risk of laryngeal squamous cell cancers</a:t>
            </a:r>
          </a:p>
          <a:p>
            <a:r>
              <a:rPr lang="en-US" sz="900" dirty="0">
                <a:solidFill>
                  <a:schemeClr val="bg1">
                    <a:lumMod val="65000"/>
                  </a:schemeClr>
                </a:solidFill>
              </a:rPr>
              <a:t>Clinical Features:</a:t>
            </a:r>
          </a:p>
          <a:p>
            <a:r>
              <a:rPr lang="en-US" sz="900" dirty="0">
                <a:solidFill>
                  <a:schemeClr val="bg1">
                    <a:lumMod val="65000"/>
                  </a:schemeClr>
                </a:solidFill>
              </a:rPr>
              <a:t>❏ Dysphagia, odynophagia, globus Otalgia, hoarseness, Dyspnea/stridor Cough/hemoptysis</a:t>
            </a:r>
          </a:p>
          <a:p>
            <a:r>
              <a:rPr lang="en-US" sz="900" dirty="0">
                <a:solidFill>
                  <a:schemeClr val="bg1">
                    <a:lumMod val="65000"/>
                  </a:schemeClr>
                </a:solidFill>
              </a:rPr>
              <a:t>Cervical nodes: rare w/glottic CA</a:t>
            </a:r>
          </a:p>
          <a:p>
            <a:r>
              <a:rPr lang="en-US" sz="900" dirty="0">
                <a:solidFill>
                  <a:schemeClr val="bg1">
                    <a:lumMod val="65000"/>
                  </a:schemeClr>
                </a:solidFill>
              </a:rPr>
              <a:t>Diagnosis: Laryngoscopy CT/MRI</a:t>
            </a:r>
          </a:p>
          <a:p>
            <a:r>
              <a:rPr lang="en-US" sz="900" dirty="0">
                <a:solidFill>
                  <a:schemeClr val="bg1">
                    <a:lumMod val="65000"/>
                  </a:schemeClr>
                </a:solidFill>
              </a:rPr>
              <a:t>Treatment: 1ry radiation -2ry surgery -1ry surgery for bulky T4 disease</a:t>
            </a:r>
          </a:p>
        </p:txBody>
      </p:sp>
    </p:spTree>
    <p:extLst>
      <p:ext uri="{BB962C8B-B14F-4D97-AF65-F5344CB8AC3E}">
        <p14:creationId xmlns:p14="http://schemas.microsoft.com/office/powerpoint/2010/main" val="353586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2</a:t>
            </a:fld>
            <a:endParaRPr sz="1600" b="1">
              <a:solidFill>
                <a:srgbClr val="FFFFFF"/>
              </a:solidFill>
            </a:endParaRPr>
          </a:p>
        </p:txBody>
      </p:sp>
      <p:sp>
        <p:nvSpPr>
          <p:cNvPr id="66" name="Google Shape;66;p14"/>
          <p:cNvSpPr/>
          <p:nvPr/>
        </p:nvSpPr>
        <p:spPr>
          <a:xfrm>
            <a:off x="0" y="173824"/>
            <a:ext cx="1695600" cy="394500"/>
          </a:xfrm>
          <a:prstGeom prst="rect">
            <a:avLst/>
          </a:prstGeom>
          <a:solidFill>
            <a:srgbClr val="8AB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FFFFFF"/>
                </a:solidFill>
                <a:latin typeface="Arvo"/>
                <a:ea typeface="Arvo"/>
                <a:cs typeface="Arvo"/>
                <a:sym typeface="Arvo"/>
              </a:rPr>
              <a:t>Larynx I</a:t>
            </a:r>
            <a:endParaRPr sz="1600" dirty="0">
              <a:solidFill>
                <a:srgbClr val="FFFFFF"/>
              </a:solidFill>
              <a:latin typeface="Arvo"/>
              <a:ea typeface="Arvo"/>
              <a:cs typeface="Arvo"/>
              <a:sym typeface="Arvo"/>
            </a:endParaRPr>
          </a:p>
        </p:txBody>
      </p:sp>
      <p:sp>
        <p:nvSpPr>
          <p:cNvPr id="70" name="Google Shape;70;p14"/>
          <p:cNvSpPr txBox="1"/>
          <p:nvPr/>
        </p:nvSpPr>
        <p:spPr>
          <a:xfrm>
            <a:off x="-1" y="561314"/>
            <a:ext cx="4435929" cy="54288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dirty="0">
                <a:solidFill>
                  <a:schemeClr val="bg1">
                    <a:lumMod val="65000"/>
                  </a:schemeClr>
                </a:solidFill>
              </a:rPr>
              <a:t>The larynx or voice-box is part of the upper respiratory tract. </a:t>
            </a:r>
          </a:p>
          <a:p>
            <a:pPr marL="0" lvl="0" indent="0" algn="l" rtl="0">
              <a:spcBef>
                <a:spcPts val="0"/>
              </a:spcBef>
              <a:spcAft>
                <a:spcPts val="0"/>
              </a:spcAft>
              <a:buNone/>
            </a:pPr>
            <a:r>
              <a:rPr lang="en-US" sz="900" dirty="0">
                <a:solidFill>
                  <a:schemeClr val="bg1">
                    <a:lumMod val="65000"/>
                  </a:schemeClr>
                </a:solidFill>
              </a:rPr>
              <a:t>● It is lined with ciliated columnar epithelium except over the vocal folds or ‘cords’ which are covered with squamous epithelium. so when you take a sample from the larynx and you see that it’s lined with squamous epithelium then you have to rule out cancer (metaplasia), and </a:t>
            </a:r>
            <a:r>
              <a:rPr lang="en-US" sz="900" dirty="0" err="1">
                <a:solidFill>
                  <a:schemeClr val="bg1">
                    <a:lumMod val="65000"/>
                  </a:schemeClr>
                </a:solidFill>
              </a:rPr>
              <a:t>vica</a:t>
            </a:r>
            <a:r>
              <a:rPr lang="en-US" sz="900" dirty="0">
                <a:solidFill>
                  <a:schemeClr val="bg1">
                    <a:lumMod val="65000"/>
                  </a:schemeClr>
                </a:solidFill>
              </a:rPr>
              <a:t> versa. </a:t>
            </a:r>
          </a:p>
          <a:p>
            <a:pPr marL="0" lvl="0" indent="0" algn="l" rtl="0">
              <a:spcBef>
                <a:spcPts val="0"/>
              </a:spcBef>
              <a:spcAft>
                <a:spcPts val="0"/>
              </a:spcAft>
              <a:buNone/>
            </a:pPr>
            <a:r>
              <a:rPr lang="en-US" sz="900" dirty="0">
                <a:solidFill>
                  <a:schemeClr val="bg1">
                    <a:lumMod val="65000"/>
                  </a:schemeClr>
                </a:solidFill>
              </a:rPr>
              <a:t>● It is made of a series of cartilages, the main ones being the epiglottis, the cricoid cartilage (a complete ring just above the trachea) and the thyroid cartilage, which you can palpate as the ‘Adam’s Apple’ externally in the neck. between the thyroid cartilage and the cricoid cartilage is the cricothyroid membrane.</a:t>
            </a:r>
          </a:p>
          <a:p>
            <a:pPr marL="0" lvl="0" indent="0" algn="l" rtl="0">
              <a:spcBef>
                <a:spcPts val="0"/>
              </a:spcBef>
              <a:spcAft>
                <a:spcPts val="0"/>
              </a:spcAft>
              <a:buNone/>
            </a:pPr>
            <a:r>
              <a:rPr lang="en-US" sz="900" dirty="0">
                <a:solidFill>
                  <a:schemeClr val="bg1">
                    <a:lumMod val="65000"/>
                  </a:schemeClr>
                </a:solidFill>
              </a:rPr>
              <a:t> ● Various membranes, muscles and ligaments complete the structure of the larynx</a:t>
            </a:r>
          </a:p>
          <a:p>
            <a:pPr marL="0" lvl="0" indent="0" algn="l" rtl="0">
              <a:spcBef>
                <a:spcPts val="0"/>
              </a:spcBef>
              <a:spcAft>
                <a:spcPts val="0"/>
              </a:spcAft>
              <a:buNone/>
            </a:pPr>
            <a:r>
              <a:rPr lang="en-US" sz="900" dirty="0">
                <a:solidFill>
                  <a:schemeClr val="bg1">
                    <a:lumMod val="65000"/>
                  </a:schemeClr>
                </a:solidFill>
              </a:rPr>
              <a:t>● The Larynx extends from the epiglottis to the cricoid cartilage. </a:t>
            </a:r>
          </a:p>
          <a:p>
            <a:pPr marL="0" lvl="0" indent="0" algn="l" rtl="0">
              <a:spcBef>
                <a:spcPts val="0"/>
              </a:spcBef>
              <a:spcAft>
                <a:spcPts val="0"/>
              </a:spcAft>
              <a:buNone/>
            </a:pPr>
            <a:r>
              <a:rPr lang="en-US" sz="900" dirty="0">
                <a:solidFill>
                  <a:schemeClr val="bg1">
                    <a:lumMod val="65000"/>
                  </a:schemeClr>
                </a:solidFill>
              </a:rPr>
              <a:t>● The epiglottis is on top behind the Arytenoid cartilages and the hyoid bone (436) .</a:t>
            </a:r>
          </a:p>
          <a:p>
            <a:pPr marL="0" lvl="0" indent="0" algn="l" rtl="0">
              <a:spcBef>
                <a:spcPts val="0"/>
              </a:spcBef>
              <a:spcAft>
                <a:spcPts val="0"/>
              </a:spcAft>
              <a:buNone/>
            </a:pPr>
            <a:endParaRPr lang="en-US" sz="900" b="1" u="sng" dirty="0"/>
          </a:p>
          <a:p>
            <a:pPr marL="0" lvl="0" indent="0" algn="l" rtl="0">
              <a:spcBef>
                <a:spcPts val="0"/>
              </a:spcBef>
              <a:spcAft>
                <a:spcPts val="0"/>
              </a:spcAft>
              <a:buNone/>
            </a:pPr>
            <a:r>
              <a:rPr lang="en-US" sz="900" b="1" u="sng" dirty="0"/>
              <a:t>Definitions</a:t>
            </a:r>
          </a:p>
          <a:p>
            <a:pPr marL="171450" lvl="0" indent="-171450" algn="l" rtl="0">
              <a:spcBef>
                <a:spcPts val="0"/>
              </a:spcBef>
              <a:spcAft>
                <a:spcPts val="0"/>
              </a:spcAft>
              <a:buFont typeface="Arial" panose="020B0604020202020204" pitchFamily="34" charset="0"/>
              <a:buChar char="•"/>
            </a:pPr>
            <a:r>
              <a:rPr lang="en-US" sz="900" b="1" dirty="0">
                <a:solidFill>
                  <a:schemeClr val="bg1">
                    <a:lumMod val="65000"/>
                  </a:schemeClr>
                </a:solidFill>
              </a:rPr>
              <a:t> Dysphonia</a:t>
            </a:r>
            <a:r>
              <a:rPr lang="en-US" sz="900" dirty="0">
                <a:solidFill>
                  <a:schemeClr val="bg1">
                    <a:lumMod val="65000"/>
                  </a:schemeClr>
                </a:solidFill>
              </a:rPr>
              <a:t>: is a descriptive medical term meaning disorder of voice. </a:t>
            </a:r>
          </a:p>
          <a:p>
            <a:pPr marL="171450" lvl="0" indent="-171450" algn="l" rtl="0">
              <a:spcBef>
                <a:spcPts val="0"/>
              </a:spcBef>
              <a:spcAft>
                <a:spcPts val="0"/>
              </a:spcAft>
              <a:buFont typeface="Arial" panose="020B0604020202020204" pitchFamily="34" charset="0"/>
              <a:buChar char="•"/>
            </a:pPr>
            <a:r>
              <a:rPr lang="en-US" sz="900" b="1" dirty="0">
                <a:solidFill>
                  <a:schemeClr val="bg1">
                    <a:lumMod val="65000"/>
                  </a:schemeClr>
                </a:solidFill>
              </a:rPr>
              <a:t>Hoarseness </a:t>
            </a:r>
            <a:r>
              <a:rPr lang="en-US" sz="900" dirty="0">
                <a:solidFill>
                  <a:schemeClr val="bg1">
                    <a:lumMod val="65000"/>
                  </a:schemeClr>
                </a:solidFill>
              </a:rPr>
              <a:t>: is a subjective term, and usually refers to a weak or altered voice.</a:t>
            </a:r>
          </a:p>
          <a:p>
            <a:pPr marL="171450" lvl="0" indent="-171450" algn="l" rtl="0">
              <a:spcBef>
                <a:spcPts val="0"/>
              </a:spcBef>
              <a:spcAft>
                <a:spcPts val="0"/>
              </a:spcAft>
              <a:buFont typeface="Arial" panose="020B0604020202020204" pitchFamily="34" charset="0"/>
              <a:buChar char="•"/>
            </a:pPr>
            <a:r>
              <a:rPr lang="en-US" sz="900" dirty="0">
                <a:solidFill>
                  <a:schemeClr val="bg1">
                    <a:lumMod val="65000"/>
                  </a:schemeClr>
                </a:solidFill>
              </a:rPr>
              <a:t> </a:t>
            </a:r>
            <a:r>
              <a:rPr lang="en-US" sz="900" b="1" dirty="0">
                <a:solidFill>
                  <a:schemeClr val="bg1">
                    <a:lumMod val="65000"/>
                  </a:schemeClr>
                </a:solidFill>
              </a:rPr>
              <a:t>Voice changes</a:t>
            </a:r>
            <a:r>
              <a:rPr lang="en-US" sz="900" dirty="0">
                <a:solidFill>
                  <a:schemeClr val="bg1">
                    <a:lumMod val="65000"/>
                  </a:schemeClr>
                </a:solidFill>
              </a:rPr>
              <a:t> are: breathy, harsh, tremulous, weak, reduced to a whisper, or vocal fatigue (voice deteriorates with use). 436 .  </a:t>
            </a:r>
            <a:r>
              <a:rPr lang="en-US" sz="900" dirty="0">
                <a:solidFill>
                  <a:schemeClr val="accent6">
                    <a:lumMod val="50000"/>
                  </a:schemeClr>
                </a:solidFill>
              </a:rPr>
              <a:t>Breathy voice occurs due incomplete closure of the vocal cords causing air to escape</a:t>
            </a:r>
            <a:endParaRPr sz="900" b="1" dirty="0">
              <a:solidFill>
                <a:schemeClr val="bg1">
                  <a:lumMod val="65000"/>
                </a:schemeClr>
              </a:solidFill>
              <a:latin typeface="Times New Roman"/>
              <a:ea typeface="Times New Roman"/>
              <a:cs typeface="Times New Roman"/>
              <a:sym typeface="Times New Roman"/>
            </a:endParaRPr>
          </a:p>
        </p:txBody>
      </p:sp>
      <p:sp>
        <p:nvSpPr>
          <p:cNvPr id="2" name="Google Shape;66;p14">
            <a:extLst>
              <a:ext uri="{FF2B5EF4-FFF2-40B4-BE49-F238E27FC236}">
                <a16:creationId xmlns:a16="http://schemas.microsoft.com/office/drawing/2014/main" id="{E50F18B2-EA18-4323-AC6C-5A1088692EB5}"/>
              </a:ext>
            </a:extLst>
          </p:cNvPr>
          <p:cNvSpPr/>
          <p:nvPr/>
        </p:nvSpPr>
        <p:spPr>
          <a:xfrm>
            <a:off x="84076" y="3483817"/>
            <a:ext cx="2748575" cy="293133"/>
          </a:xfrm>
          <a:prstGeom prst="rect">
            <a:avLst/>
          </a:prstGeom>
          <a:solidFill>
            <a:srgbClr val="8AB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50" dirty="0" err="1">
                <a:solidFill>
                  <a:schemeClr val="bg1"/>
                </a:solidFill>
              </a:rPr>
              <a:t>Skeletomembranous</a:t>
            </a:r>
            <a:r>
              <a:rPr lang="en-US" sz="1050" dirty="0">
                <a:solidFill>
                  <a:schemeClr val="bg1"/>
                </a:solidFill>
              </a:rPr>
              <a:t> framework of larynx</a:t>
            </a:r>
            <a:endParaRPr sz="1050" dirty="0">
              <a:solidFill>
                <a:schemeClr val="bg1"/>
              </a:solidFill>
              <a:latin typeface="Arvo"/>
              <a:ea typeface="Arvo"/>
              <a:cs typeface="Arvo"/>
              <a:sym typeface="Arvo"/>
            </a:endParaRPr>
          </a:p>
        </p:txBody>
      </p:sp>
      <p:sp>
        <p:nvSpPr>
          <p:cNvPr id="3" name="مربع نص 2">
            <a:extLst>
              <a:ext uri="{FF2B5EF4-FFF2-40B4-BE49-F238E27FC236}">
                <a16:creationId xmlns:a16="http://schemas.microsoft.com/office/drawing/2014/main" id="{58273798-FDEC-4396-8DA1-0F692DF71D11}"/>
              </a:ext>
            </a:extLst>
          </p:cNvPr>
          <p:cNvSpPr txBox="1"/>
          <p:nvPr/>
        </p:nvSpPr>
        <p:spPr>
          <a:xfrm>
            <a:off x="-1" y="3880757"/>
            <a:ext cx="2868900" cy="784830"/>
          </a:xfrm>
          <a:prstGeom prst="rect">
            <a:avLst/>
          </a:prstGeom>
          <a:noFill/>
        </p:spPr>
        <p:txBody>
          <a:bodyPr wrap="square" rtlCol="1">
            <a:spAutoFit/>
          </a:bodyPr>
          <a:lstStyle/>
          <a:p>
            <a:pPr marL="171450" indent="-171450">
              <a:buFont typeface="Arial" panose="020B0604020202020204" pitchFamily="34" charset="0"/>
              <a:buChar char="•"/>
            </a:pPr>
            <a:r>
              <a:rPr lang="en-US" sz="900" dirty="0"/>
              <a:t>Thyroid cartilage </a:t>
            </a:r>
          </a:p>
          <a:p>
            <a:pPr marL="171450" indent="-171450">
              <a:buFont typeface="Arial" panose="020B0604020202020204" pitchFamily="34" charset="0"/>
              <a:buChar char="•"/>
            </a:pPr>
            <a:r>
              <a:rPr lang="en-US" sz="900" dirty="0"/>
              <a:t>Cricoid cartilage</a:t>
            </a:r>
          </a:p>
          <a:p>
            <a:pPr marL="171450" indent="-171450">
              <a:buFont typeface="Arial" panose="020B0604020202020204" pitchFamily="34" charset="0"/>
              <a:buChar char="•"/>
            </a:pPr>
            <a:r>
              <a:rPr lang="en-US" sz="900" dirty="0"/>
              <a:t>paired arytenoids cartilage</a:t>
            </a:r>
          </a:p>
          <a:p>
            <a:pPr marL="171450" indent="-171450">
              <a:buFont typeface="Arial" panose="020B0604020202020204" pitchFamily="34" charset="0"/>
              <a:buChar char="•"/>
            </a:pPr>
            <a:r>
              <a:rPr lang="en-US" sz="900" dirty="0"/>
              <a:t>Epiglottis </a:t>
            </a:r>
          </a:p>
          <a:p>
            <a:pPr marL="171450" indent="-171450">
              <a:buFont typeface="Arial" panose="020B0604020202020204" pitchFamily="34" charset="0"/>
              <a:buChar char="•"/>
            </a:pPr>
            <a:r>
              <a:rPr lang="en-US" sz="900" dirty="0"/>
              <a:t>Hyoid bone</a:t>
            </a:r>
            <a:endParaRPr lang="ar-SA" sz="900" dirty="0"/>
          </a:p>
        </p:txBody>
      </p:sp>
      <p:pic>
        <p:nvPicPr>
          <p:cNvPr id="4" name="Slide">
            <a:extLst>
              <a:ext uri="{FF2B5EF4-FFF2-40B4-BE49-F238E27FC236}">
                <a16:creationId xmlns:a16="http://schemas.microsoft.com/office/drawing/2014/main" id="{5CB82C03-2DB1-41DD-A2C8-CE844FB1C3BC}"/>
              </a:ext>
            </a:extLst>
          </p:cNvPr>
          <p:cNvPicPr>
            <a:picLocks noChangeAspect="1"/>
          </p:cNvPicPr>
          <p:nvPr/>
        </p:nvPicPr>
        <p:blipFill rotWithShape="1">
          <a:blip r:embed="rId4"/>
          <a:srcRect l="25730" t="18738" r="21798" b="9952"/>
          <a:stretch/>
        </p:blipFill>
        <p:spPr>
          <a:xfrm>
            <a:off x="1948069" y="3993018"/>
            <a:ext cx="2295548" cy="23397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3</a:t>
            </a:fld>
            <a:endParaRPr sz="1600" b="1">
              <a:solidFill>
                <a:srgbClr val="FFFFFF"/>
              </a:solidFill>
            </a:endParaRPr>
          </a:p>
        </p:txBody>
      </p:sp>
      <p:sp>
        <p:nvSpPr>
          <p:cNvPr id="6" name="مربع نص 5">
            <a:extLst>
              <a:ext uri="{FF2B5EF4-FFF2-40B4-BE49-F238E27FC236}">
                <a16:creationId xmlns:a16="http://schemas.microsoft.com/office/drawing/2014/main" id="{3543EF35-14E1-4470-99DF-B19260FD7FCA}"/>
              </a:ext>
            </a:extLst>
          </p:cNvPr>
          <p:cNvSpPr txBox="1"/>
          <p:nvPr/>
        </p:nvSpPr>
        <p:spPr>
          <a:xfrm>
            <a:off x="141515" y="179614"/>
            <a:ext cx="2884713" cy="6955750"/>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Thyroid cartilage</a:t>
            </a:r>
          </a:p>
          <a:p>
            <a:pPr marL="171450" indent="-171450">
              <a:buFont typeface="Arial" panose="020B0604020202020204" pitchFamily="34" charset="0"/>
              <a:buChar char="•"/>
            </a:pPr>
            <a:r>
              <a:rPr lang="en-US" sz="1000" dirty="0"/>
              <a:t>Shield like - </a:t>
            </a:r>
            <a:r>
              <a:rPr lang="en-US" sz="1000" dirty="0">
                <a:solidFill>
                  <a:schemeClr val="bg1">
                    <a:lumMod val="65000"/>
                  </a:schemeClr>
                </a:solidFill>
              </a:rPr>
              <a:t>Thyroid cartilage is opened posteriorly. In men it is noted as Adam’s apple. </a:t>
            </a:r>
            <a:r>
              <a:rPr lang="en-US" sz="1000" dirty="0">
                <a:solidFill>
                  <a:schemeClr val="accent6">
                    <a:lumMod val="50000"/>
                  </a:schemeClr>
                </a:solidFill>
              </a:rPr>
              <a:t>it’s</a:t>
            </a:r>
            <a:r>
              <a:rPr lang="en-US" sz="1000" dirty="0">
                <a:solidFill>
                  <a:schemeClr val="bg1">
                    <a:lumMod val="65000"/>
                  </a:schemeClr>
                </a:solidFill>
              </a:rPr>
              <a:t> more prominent in men .It is attached to the cricoid.</a:t>
            </a:r>
          </a:p>
          <a:p>
            <a:pPr marL="171450" indent="-171450">
              <a:buFont typeface="Wingdings" panose="05000000000000000000" pitchFamily="2" charset="2"/>
              <a:buChar char="v"/>
            </a:pPr>
            <a:r>
              <a:rPr lang="en-US" sz="1200" b="1" dirty="0">
                <a:solidFill>
                  <a:srgbClr val="0070C0"/>
                </a:solidFill>
              </a:rPr>
              <a:t>Cricoid cartilage </a:t>
            </a:r>
          </a:p>
          <a:p>
            <a:pPr marL="171450" indent="-171450">
              <a:buFont typeface="Arial" panose="020B0604020202020204" pitchFamily="34" charset="0"/>
              <a:buChar char="•"/>
            </a:pPr>
            <a:r>
              <a:rPr lang="en-US" sz="1000" dirty="0"/>
              <a:t>Signet ring shaped. </a:t>
            </a:r>
          </a:p>
          <a:p>
            <a:pPr marL="171450" indent="-171450">
              <a:buFont typeface="Arial" panose="020B0604020202020204" pitchFamily="34" charset="0"/>
              <a:buChar char="•"/>
            </a:pPr>
            <a:r>
              <a:rPr lang="en-US" sz="1000" dirty="0"/>
              <a:t> the only complete skeletal ring for the air way. </a:t>
            </a:r>
            <a:r>
              <a:rPr lang="en-US" sz="1000" dirty="0">
                <a:solidFill>
                  <a:schemeClr val="bg1">
                    <a:lumMod val="65000"/>
                  </a:schemeClr>
                </a:solidFill>
              </a:rPr>
              <a:t>it facilitates the opening and shunting of the airway </a:t>
            </a:r>
          </a:p>
          <a:p>
            <a:pPr marL="171450" indent="-171450">
              <a:buFont typeface="Arial" panose="020B0604020202020204" pitchFamily="34" charset="0"/>
              <a:buChar char="•"/>
            </a:pPr>
            <a:r>
              <a:rPr lang="en-US" sz="1000" dirty="0"/>
              <a:t> Both thyroid and cricoid cartilage are hyaline (calcification). </a:t>
            </a:r>
          </a:p>
          <a:p>
            <a:pPr marL="171450" indent="-171450">
              <a:buFont typeface="Arial" panose="020B0604020202020204" pitchFamily="34" charset="0"/>
              <a:buChar char="•"/>
            </a:pPr>
            <a:r>
              <a:rPr lang="en-US" sz="1000" dirty="0"/>
              <a:t> Cricothyroid joint is a Synovial joint (hinge motion)1 .</a:t>
            </a:r>
          </a:p>
          <a:p>
            <a:pPr marL="171450" indent="-171450">
              <a:buFont typeface="Arial" panose="020B0604020202020204" pitchFamily="34" charset="0"/>
              <a:buChar char="•"/>
            </a:pPr>
            <a:r>
              <a:rPr lang="en-US" sz="1000" dirty="0"/>
              <a:t> </a:t>
            </a:r>
            <a:r>
              <a:rPr lang="en-US" sz="1000" dirty="0">
                <a:solidFill>
                  <a:schemeClr val="bg1">
                    <a:lumMod val="65000"/>
                  </a:schemeClr>
                </a:solidFill>
              </a:rPr>
              <a:t>Cricoid Cartilage is the narrowest area where the airway obstruction usually happens because it is a complete ring. </a:t>
            </a:r>
          </a:p>
          <a:p>
            <a:pPr marL="171450" indent="-171450">
              <a:buFont typeface="Arial" panose="020B0604020202020204" pitchFamily="34" charset="0"/>
              <a:buChar char="•"/>
            </a:pPr>
            <a:r>
              <a:rPr lang="en-US" sz="1000" dirty="0">
                <a:solidFill>
                  <a:schemeClr val="bg1">
                    <a:lumMod val="65000"/>
                  </a:schemeClr>
                </a:solidFill>
              </a:rPr>
              <a:t> Thyroid and cricoid might be seen as bones (calcified) in an X--Ray of a 40-- year old patient</a:t>
            </a:r>
          </a:p>
          <a:p>
            <a:pPr marL="171450" indent="-171450">
              <a:buFont typeface="Wingdings" panose="05000000000000000000" pitchFamily="2" charset="2"/>
              <a:buChar char="v"/>
            </a:pPr>
            <a:r>
              <a:rPr lang="en-US" sz="1100" b="1" dirty="0">
                <a:solidFill>
                  <a:srgbClr val="0070C0"/>
                </a:solidFill>
              </a:rPr>
              <a:t>Arytenoid Cartilage: </a:t>
            </a:r>
            <a:r>
              <a:rPr lang="en-US" sz="1000" dirty="0">
                <a:solidFill>
                  <a:schemeClr val="accent6">
                    <a:lumMod val="50000"/>
                  </a:schemeClr>
                </a:solidFill>
              </a:rPr>
              <a:t>a pair of cartilages directly above the cricoid cartilage</a:t>
            </a:r>
            <a:endParaRPr lang="en-US" sz="1100" b="1" dirty="0">
              <a:solidFill>
                <a:srgbClr val="0070C0"/>
              </a:solidFill>
            </a:endParaRPr>
          </a:p>
          <a:p>
            <a:pPr marL="171450" indent="-171450">
              <a:buFont typeface="Arial" panose="020B0604020202020204" pitchFamily="34" charset="0"/>
              <a:buChar char="•"/>
            </a:pPr>
            <a:r>
              <a:rPr lang="en-US" sz="1000" dirty="0"/>
              <a:t>Pyramidal shaped ➢ </a:t>
            </a:r>
            <a:r>
              <a:rPr lang="en-US" sz="1000" dirty="0">
                <a:solidFill>
                  <a:schemeClr val="bg1">
                    <a:lumMod val="65000"/>
                  </a:schemeClr>
                </a:solidFill>
              </a:rPr>
              <a:t>it has an anterior (vocal) process and posterior (muscular) process.</a:t>
            </a:r>
          </a:p>
          <a:p>
            <a:pPr marL="171450" indent="-171450">
              <a:buFont typeface="Arial" panose="020B0604020202020204" pitchFamily="34" charset="0"/>
              <a:buChar char="•"/>
            </a:pPr>
            <a:r>
              <a:rPr lang="en-US" sz="1000" dirty="0"/>
              <a:t>Apex, vocal processes </a:t>
            </a:r>
            <a:r>
              <a:rPr lang="en-US" sz="1000" dirty="0">
                <a:solidFill>
                  <a:schemeClr val="bg1">
                    <a:lumMod val="65000"/>
                  </a:schemeClr>
                </a:solidFill>
              </a:rPr>
              <a:t>attached to the vocal cords &amp;</a:t>
            </a:r>
            <a:r>
              <a:rPr lang="en-US" sz="1000" dirty="0"/>
              <a:t> </a:t>
            </a:r>
            <a:r>
              <a:rPr lang="en-US" sz="1000" dirty="0">
                <a:solidFill>
                  <a:schemeClr val="tx1"/>
                </a:solidFill>
              </a:rPr>
              <a:t>muscular processes</a:t>
            </a:r>
            <a:r>
              <a:rPr lang="en-US" sz="1000" dirty="0">
                <a:solidFill>
                  <a:schemeClr val="bg1">
                    <a:lumMod val="65000"/>
                  </a:schemeClr>
                </a:solidFill>
              </a:rPr>
              <a:t> attached to the muscles that moves the vocal cords. </a:t>
            </a:r>
            <a:r>
              <a:rPr lang="en-US" sz="1000" dirty="0">
                <a:solidFill>
                  <a:schemeClr val="accent6">
                    <a:lumMod val="50000"/>
                  </a:schemeClr>
                </a:solidFill>
              </a:rPr>
              <a:t>It facilitates the opening and closure of the vocal cords</a:t>
            </a:r>
            <a:r>
              <a:rPr lang="en-US" sz="1000" dirty="0"/>
              <a:t> </a:t>
            </a:r>
          </a:p>
          <a:p>
            <a:pPr marL="171450" indent="-171450">
              <a:buFont typeface="Arial" panose="020B0604020202020204" pitchFamily="34" charset="0"/>
              <a:buChar char="•"/>
            </a:pPr>
            <a:r>
              <a:rPr lang="en-US" sz="1000" dirty="0"/>
              <a:t> Cricoarytenoid joint: Synovial (Rocking motion).  </a:t>
            </a:r>
            <a:r>
              <a:rPr lang="en-US" sz="1000" dirty="0">
                <a:solidFill>
                  <a:schemeClr val="bg1">
                    <a:lumMod val="65000"/>
                  </a:schemeClr>
                </a:solidFill>
              </a:rPr>
              <a:t>the only muscle that causes abduction to the vocal cords is posterior Cricoarytenoid muscle.</a:t>
            </a:r>
            <a:endParaRPr lang="ar-SA" sz="1000" dirty="0">
              <a:solidFill>
                <a:schemeClr val="bg1">
                  <a:lumMod val="65000"/>
                </a:schemeClr>
              </a:solidFill>
            </a:endParaRPr>
          </a:p>
          <a:p>
            <a:pPr marL="171450" indent="-171450">
              <a:buFont typeface="Wingdings" panose="05000000000000000000" pitchFamily="2" charset="2"/>
              <a:buChar char="v"/>
            </a:pPr>
            <a:r>
              <a:rPr lang="en-US" sz="1100" b="1" dirty="0">
                <a:solidFill>
                  <a:srgbClr val="0070C0"/>
                </a:solidFill>
              </a:rPr>
              <a:t>Corniculate and Cuneiform Cartilage</a:t>
            </a:r>
          </a:p>
          <a:p>
            <a:pPr marL="171450" indent="-171450">
              <a:buFont typeface="Arial" panose="020B0604020202020204" pitchFamily="34" charset="0"/>
              <a:buChar char="•"/>
            </a:pPr>
            <a:r>
              <a:rPr lang="en-US" sz="1000" dirty="0">
                <a:solidFill>
                  <a:schemeClr val="bg1">
                    <a:lumMod val="65000"/>
                  </a:schemeClr>
                </a:solidFill>
              </a:rPr>
              <a:t>above the arytenoid cartilage is another small cartilage called corniculate cartilage. it helps to prolong arytenoid cartilage posteriorly and medially. </a:t>
            </a:r>
            <a:r>
              <a:rPr lang="en-US" sz="1000" dirty="0">
                <a:solidFill>
                  <a:schemeClr val="accent6">
                    <a:lumMod val="50000"/>
                  </a:schemeClr>
                </a:solidFill>
              </a:rPr>
              <a:t>It has no significant function</a:t>
            </a:r>
            <a:endParaRPr lang="ar-SA" sz="1000" dirty="0">
              <a:solidFill>
                <a:schemeClr val="bg1">
                  <a:lumMod val="65000"/>
                </a:schemeClr>
              </a:solidFill>
            </a:endParaRP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solidFill>
                <a:srgbClr val="FFFFFF"/>
              </a:solidFill>
              <a:latin typeface="Arvo"/>
              <a:ea typeface="Arvo"/>
              <a:cs typeface="Arvo"/>
              <a:sym typeface="Arvo"/>
            </a:endParaRPr>
          </a:p>
          <a:p>
            <a:pPr marL="171450" indent="-171450">
              <a:buFont typeface="Arial" panose="020B0604020202020204" pitchFamily="34" charset="0"/>
              <a:buChar char="•"/>
            </a:pPr>
            <a:endParaRPr lang="en-US" sz="1000" dirty="0">
              <a:solidFill>
                <a:srgbClr val="FFFFFF"/>
              </a:solidFill>
              <a:latin typeface="Arvo"/>
              <a:ea typeface="Arvo"/>
              <a:cs typeface="Arvo"/>
              <a:sym typeface="Arvo"/>
            </a:endParaRPr>
          </a:p>
          <a:p>
            <a:endParaRPr lang="ar-SA" sz="1000" dirty="0"/>
          </a:p>
        </p:txBody>
      </p:sp>
      <p:pic>
        <p:nvPicPr>
          <p:cNvPr id="8" name="Slide">
            <a:extLst>
              <a:ext uri="{FF2B5EF4-FFF2-40B4-BE49-F238E27FC236}">
                <a16:creationId xmlns:a16="http://schemas.microsoft.com/office/drawing/2014/main" id="{9EA27B05-B909-4E4D-9BEA-EB8ABDDF5810}"/>
              </a:ext>
            </a:extLst>
          </p:cNvPr>
          <p:cNvPicPr>
            <a:picLocks noChangeAspect="1"/>
          </p:cNvPicPr>
          <p:nvPr/>
        </p:nvPicPr>
        <p:blipFill rotWithShape="1">
          <a:blip r:embed="rId4"/>
          <a:srcRect l="53889" t="22666" r="8111" b="9926"/>
          <a:stretch/>
        </p:blipFill>
        <p:spPr>
          <a:xfrm>
            <a:off x="2958084" y="3440248"/>
            <a:ext cx="1706291" cy="2533836"/>
          </a:xfrm>
          <a:prstGeom prst="rect">
            <a:avLst/>
          </a:prstGeom>
        </p:spPr>
      </p:pic>
      <p:pic>
        <p:nvPicPr>
          <p:cNvPr id="11" name="Slide">
            <a:extLst>
              <a:ext uri="{FF2B5EF4-FFF2-40B4-BE49-F238E27FC236}">
                <a16:creationId xmlns:a16="http://schemas.microsoft.com/office/drawing/2014/main" id="{C51208D9-B44F-4B38-AAEB-151656871714}"/>
              </a:ext>
            </a:extLst>
          </p:cNvPr>
          <p:cNvPicPr>
            <a:picLocks noChangeAspect="1"/>
          </p:cNvPicPr>
          <p:nvPr/>
        </p:nvPicPr>
        <p:blipFill rotWithShape="1">
          <a:blip r:embed="rId5"/>
          <a:srcRect l="55333" t="22380" r="9445" b="10213"/>
          <a:stretch/>
        </p:blipFill>
        <p:spPr>
          <a:xfrm>
            <a:off x="2958084" y="326571"/>
            <a:ext cx="1706291" cy="3113677"/>
          </a:xfrm>
          <a:prstGeom prst="rect">
            <a:avLst/>
          </a:prstGeom>
        </p:spPr>
      </p:pic>
    </p:spTree>
    <p:extLst>
      <p:ext uri="{BB962C8B-B14F-4D97-AF65-F5344CB8AC3E}">
        <p14:creationId xmlns:p14="http://schemas.microsoft.com/office/powerpoint/2010/main" val="428110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4</a:t>
            </a:fld>
            <a:endParaRPr sz="1600" b="1">
              <a:solidFill>
                <a:srgbClr val="FFFFFF"/>
              </a:solidFill>
            </a:endParaRPr>
          </a:p>
        </p:txBody>
      </p:sp>
      <p:sp>
        <p:nvSpPr>
          <p:cNvPr id="2" name="مربع نص 1">
            <a:extLst>
              <a:ext uri="{FF2B5EF4-FFF2-40B4-BE49-F238E27FC236}">
                <a16:creationId xmlns:a16="http://schemas.microsoft.com/office/drawing/2014/main" id="{5840FB64-2E3A-4BF9-82F8-3CB4C2A6272E}"/>
              </a:ext>
            </a:extLst>
          </p:cNvPr>
          <p:cNvSpPr txBox="1"/>
          <p:nvPr/>
        </p:nvSpPr>
        <p:spPr>
          <a:xfrm>
            <a:off x="56791" y="130630"/>
            <a:ext cx="2963342" cy="6894195"/>
          </a:xfrm>
          <a:prstGeom prst="rect">
            <a:avLst/>
          </a:prstGeom>
          <a:noFill/>
        </p:spPr>
        <p:txBody>
          <a:bodyPr wrap="square" rtlCol="1">
            <a:spAutoFit/>
          </a:bodyPr>
          <a:lstStyle/>
          <a:p>
            <a:r>
              <a:rPr lang="en-US" sz="1100" b="1" dirty="0">
                <a:solidFill>
                  <a:srgbClr val="0070C0"/>
                </a:solidFill>
              </a:rPr>
              <a:t>❖ Epiglottic Cartilage</a:t>
            </a:r>
            <a:r>
              <a:rPr lang="en-US" sz="1100" b="1" dirty="0"/>
              <a:t>:  </a:t>
            </a:r>
            <a:r>
              <a:rPr lang="en-US" sz="1000" dirty="0">
                <a:solidFill>
                  <a:schemeClr val="accent6">
                    <a:lumMod val="50000"/>
                  </a:schemeClr>
                </a:solidFill>
              </a:rPr>
              <a:t>It is elastic so unlike other cartilages it does not get calcified with age.</a:t>
            </a:r>
            <a:endParaRPr lang="en-US" sz="1100" b="1" dirty="0"/>
          </a:p>
          <a:p>
            <a:pPr marL="171450" indent="-171450">
              <a:buFont typeface="Arial" panose="020B0604020202020204" pitchFamily="34" charset="0"/>
              <a:buChar char="•"/>
            </a:pPr>
            <a:r>
              <a:rPr lang="en-US" sz="1000" dirty="0"/>
              <a:t>Leaf like structure.</a:t>
            </a:r>
          </a:p>
          <a:p>
            <a:pPr marL="171450" indent="-171450">
              <a:buFont typeface="Arial" panose="020B0604020202020204" pitchFamily="34" charset="0"/>
              <a:buChar char="•"/>
            </a:pPr>
            <a:r>
              <a:rPr lang="en-US" sz="1000" dirty="0"/>
              <a:t>Elastic cartilage.</a:t>
            </a:r>
          </a:p>
          <a:p>
            <a:pPr marL="171450" indent="-171450">
              <a:buFont typeface="Arial" panose="020B0604020202020204" pitchFamily="34" charset="0"/>
              <a:buChar char="•"/>
            </a:pPr>
            <a:r>
              <a:rPr lang="en-US" sz="1000" dirty="0"/>
              <a:t>Its ligaments and fold:</a:t>
            </a:r>
          </a:p>
          <a:p>
            <a:pPr marL="171450" indent="-171450">
              <a:buFont typeface="Courier New" panose="02070309020205020404" pitchFamily="49" charset="0"/>
              <a:buChar char="o"/>
            </a:pPr>
            <a:r>
              <a:rPr lang="en-US" sz="1000" dirty="0" err="1"/>
              <a:t>Thyroepiglottic</a:t>
            </a:r>
            <a:r>
              <a:rPr lang="en-US" sz="1000" dirty="0"/>
              <a:t> ligament </a:t>
            </a:r>
            <a:r>
              <a:rPr lang="en-US" sz="1000" dirty="0">
                <a:solidFill>
                  <a:schemeClr val="bg1">
                    <a:lumMod val="65000"/>
                  </a:schemeClr>
                </a:solidFill>
              </a:rPr>
              <a:t>(to thyroid). anteriorly.it provides the stability to the epiglottis </a:t>
            </a:r>
          </a:p>
          <a:p>
            <a:pPr marL="171450" indent="-171450">
              <a:buFont typeface="Courier New" panose="02070309020205020404" pitchFamily="49" charset="0"/>
              <a:buChar char="o"/>
            </a:pPr>
            <a:r>
              <a:rPr lang="en-US" sz="1000" dirty="0" err="1"/>
              <a:t>Hyoepiglottic</a:t>
            </a:r>
            <a:r>
              <a:rPr lang="en-US" sz="1000" dirty="0"/>
              <a:t> ligament </a:t>
            </a:r>
            <a:r>
              <a:rPr lang="en-US" sz="1000" dirty="0">
                <a:solidFill>
                  <a:schemeClr val="bg1">
                    <a:lumMod val="65000"/>
                  </a:schemeClr>
                </a:solidFill>
              </a:rPr>
              <a:t>(to hyoid bone</a:t>
            </a:r>
            <a:r>
              <a:rPr lang="en-US" sz="1000" dirty="0"/>
              <a:t>). </a:t>
            </a:r>
          </a:p>
          <a:p>
            <a:pPr marL="171450" indent="-171450">
              <a:buFont typeface="Courier New" panose="02070309020205020404" pitchFamily="49" charset="0"/>
              <a:buChar char="o"/>
            </a:pPr>
            <a:r>
              <a:rPr lang="en-US" sz="1000" dirty="0" err="1">
                <a:solidFill>
                  <a:schemeClr val="tx1"/>
                </a:solidFill>
              </a:rPr>
              <a:t>Glossoepiglottic</a:t>
            </a:r>
            <a:r>
              <a:rPr lang="en-US" sz="1000" dirty="0">
                <a:solidFill>
                  <a:schemeClr val="tx1"/>
                </a:solidFill>
              </a:rPr>
              <a:t> fold ➜ </a:t>
            </a:r>
            <a:r>
              <a:rPr lang="en-US" sz="1000" dirty="0" err="1">
                <a:solidFill>
                  <a:schemeClr val="tx1"/>
                </a:solidFill>
              </a:rPr>
              <a:t>valleculae</a:t>
            </a:r>
            <a:r>
              <a:rPr lang="en-US" sz="1000" dirty="0">
                <a:solidFill>
                  <a:schemeClr val="tx1"/>
                </a:solidFill>
              </a:rPr>
              <a:t> </a:t>
            </a:r>
            <a:r>
              <a:rPr lang="en-US" sz="1000" dirty="0">
                <a:solidFill>
                  <a:schemeClr val="bg1">
                    <a:lumMod val="65000"/>
                  </a:schemeClr>
                </a:solidFill>
              </a:rPr>
              <a:t>(</a:t>
            </a:r>
            <a:r>
              <a:rPr lang="en-US" sz="1000" dirty="0" err="1">
                <a:solidFill>
                  <a:schemeClr val="bg1">
                    <a:lumMod val="65000"/>
                  </a:schemeClr>
                </a:solidFill>
              </a:rPr>
              <a:t>Valleculae</a:t>
            </a:r>
            <a:r>
              <a:rPr lang="en-US" sz="1000" dirty="0">
                <a:solidFill>
                  <a:schemeClr val="bg1">
                    <a:lumMod val="65000"/>
                  </a:schemeClr>
                </a:solidFill>
              </a:rPr>
              <a:t> is the base of the tongue where the tongue is attached to the epiglottis).the one we see it during intubation. </a:t>
            </a:r>
          </a:p>
          <a:p>
            <a:pPr marL="171450" indent="-171450">
              <a:buFont typeface="Courier New" panose="02070309020205020404" pitchFamily="49" charset="0"/>
              <a:buChar char="o"/>
            </a:pPr>
            <a:r>
              <a:rPr lang="en-US" sz="1000" dirty="0">
                <a:solidFill>
                  <a:schemeClr val="bg1">
                    <a:lumMod val="65000"/>
                  </a:schemeClr>
                </a:solidFill>
              </a:rPr>
              <a:t> The epiglottis on top is attached to the thyroid cartilage midline, inner margin of thyroid, it’s an elastic cartilage while swallowing it covers the airway and directs the food to </a:t>
            </a:r>
            <a:r>
              <a:rPr lang="en-US" sz="1000" dirty="0" err="1">
                <a:solidFill>
                  <a:schemeClr val="bg1">
                    <a:lumMod val="65000"/>
                  </a:schemeClr>
                </a:solidFill>
              </a:rPr>
              <a:t>cricopharaynegus</a:t>
            </a:r>
            <a:r>
              <a:rPr lang="en-US" sz="1000" dirty="0">
                <a:solidFill>
                  <a:schemeClr val="bg1">
                    <a:lumMod val="65000"/>
                  </a:schemeClr>
                </a:solidFill>
              </a:rPr>
              <a:t>.  </a:t>
            </a:r>
            <a:r>
              <a:rPr lang="en-US" sz="1000" dirty="0">
                <a:solidFill>
                  <a:schemeClr val="accent6">
                    <a:lumMod val="50000"/>
                  </a:schemeClr>
                </a:solidFill>
              </a:rPr>
              <a:t>Its main function is to prevent food from passing down the trachea  </a:t>
            </a:r>
          </a:p>
          <a:p>
            <a:pPr marL="171450" indent="-171450">
              <a:buFont typeface="Courier New" panose="02070309020205020404" pitchFamily="49" charset="0"/>
              <a:buChar char="o"/>
            </a:pPr>
            <a:r>
              <a:rPr lang="en-US" sz="1000" dirty="0">
                <a:solidFill>
                  <a:schemeClr val="bg1">
                    <a:lumMod val="65000"/>
                  </a:schemeClr>
                </a:solidFill>
              </a:rPr>
              <a:t> Thyroid, cricoid and epiglottis are all single cartilages unlike the others are paired. </a:t>
            </a:r>
          </a:p>
          <a:p>
            <a:pPr marL="171450" indent="-171450">
              <a:buFont typeface="Courier New" panose="02070309020205020404" pitchFamily="49" charset="0"/>
              <a:buChar char="o"/>
            </a:pPr>
            <a:r>
              <a:rPr lang="en-US" sz="1000" dirty="0">
                <a:solidFill>
                  <a:schemeClr val="accent6">
                    <a:lumMod val="50000"/>
                  </a:schemeClr>
                </a:solidFill>
              </a:rPr>
              <a:t>It is attached to the thyroid cartilage as well as to the tongue, </a:t>
            </a:r>
            <a:r>
              <a:rPr lang="en-US" sz="1000" dirty="0" err="1">
                <a:solidFill>
                  <a:schemeClr val="accent6">
                    <a:lumMod val="50000"/>
                  </a:schemeClr>
                </a:solidFill>
              </a:rPr>
              <a:t>thyroepiglottic</a:t>
            </a:r>
            <a:r>
              <a:rPr lang="en-US" sz="1000" dirty="0">
                <a:solidFill>
                  <a:schemeClr val="accent6">
                    <a:lumMod val="50000"/>
                  </a:schemeClr>
                </a:solidFill>
              </a:rPr>
              <a:t> ligament, </a:t>
            </a:r>
            <a:r>
              <a:rPr lang="en-US" sz="1000" dirty="0" err="1">
                <a:solidFill>
                  <a:schemeClr val="accent6">
                    <a:lumMod val="50000"/>
                  </a:schemeClr>
                </a:solidFill>
              </a:rPr>
              <a:t>hyoepiglottic</a:t>
            </a:r>
            <a:r>
              <a:rPr lang="en-US" sz="1000" dirty="0">
                <a:solidFill>
                  <a:schemeClr val="accent6">
                    <a:lumMod val="50000"/>
                  </a:schemeClr>
                </a:solidFill>
              </a:rPr>
              <a:t> ligament and </a:t>
            </a:r>
            <a:r>
              <a:rPr lang="en-US" sz="1000" dirty="0" err="1">
                <a:solidFill>
                  <a:schemeClr val="accent6">
                    <a:lumMod val="50000"/>
                  </a:schemeClr>
                </a:solidFill>
              </a:rPr>
              <a:t>glossiepiglottic</a:t>
            </a:r>
            <a:r>
              <a:rPr lang="en-US" sz="1000" dirty="0">
                <a:solidFill>
                  <a:schemeClr val="bg1">
                    <a:lumMod val="65000"/>
                  </a:schemeClr>
                </a:solidFill>
              </a:rPr>
              <a:t>. </a:t>
            </a:r>
            <a:endParaRPr lang="en-US" sz="1000" dirty="0">
              <a:solidFill>
                <a:schemeClr val="accent6">
                  <a:lumMod val="50000"/>
                </a:schemeClr>
              </a:solidFill>
            </a:endParaRPr>
          </a:p>
          <a:p>
            <a:r>
              <a:rPr lang="en-US" sz="1100" b="1" dirty="0">
                <a:solidFill>
                  <a:srgbClr val="0070C0"/>
                </a:solidFill>
              </a:rPr>
              <a:t>❖ Laryngeal Membranes:</a:t>
            </a:r>
            <a:r>
              <a:rPr lang="en-US" sz="1000" dirty="0"/>
              <a:t> </a:t>
            </a:r>
          </a:p>
          <a:p>
            <a:r>
              <a:rPr lang="en-US" sz="1000" dirty="0"/>
              <a:t>The cartilages are covered by membranes that form folds and ligaments. </a:t>
            </a:r>
          </a:p>
          <a:p>
            <a:pPr marL="171450" indent="-171450">
              <a:buFont typeface="Arial" panose="020B0604020202020204" pitchFamily="34" charset="0"/>
              <a:buChar char="•"/>
            </a:pPr>
            <a:r>
              <a:rPr lang="en-US" sz="1000" dirty="0"/>
              <a:t>Quadrangular membrane: Upper and lower border ➜ thickened </a:t>
            </a:r>
          </a:p>
          <a:p>
            <a:pPr marL="171450" indent="-171450">
              <a:buFont typeface="Arial" panose="020B0604020202020204" pitchFamily="34" charset="0"/>
              <a:buChar char="•"/>
            </a:pPr>
            <a:r>
              <a:rPr lang="en-US" sz="1000" dirty="0"/>
              <a:t>Aryepiglottic fold </a:t>
            </a:r>
            <a:r>
              <a:rPr lang="en-US" sz="1000" dirty="0">
                <a:solidFill>
                  <a:schemeClr val="bg1">
                    <a:lumMod val="65000"/>
                  </a:schemeClr>
                </a:solidFill>
              </a:rPr>
              <a:t>(it goes up covering the epiglottis)</a:t>
            </a:r>
            <a:r>
              <a:rPr lang="en-US" sz="1000" dirty="0"/>
              <a:t> </a:t>
            </a:r>
          </a:p>
          <a:p>
            <a:pPr marL="171450" indent="-171450">
              <a:buFont typeface="Arial" panose="020B0604020202020204" pitchFamily="34" charset="0"/>
              <a:buChar char="•"/>
            </a:pPr>
            <a:r>
              <a:rPr lang="en-US" sz="1000" dirty="0"/>
              <a:t>Vestibular fold </a:t>
            </a:r>
            <a:r>
              <a:rPr lang="en-US" sz="1000" dirty="0">
                <a:solidFill>
                  <a:schemeClr val="bg1">
                    <a:lumMod val="65000"/>
                  </a:schemeClr>
                </a:solidFill>
              </a:rPr>
              <a:t>(or ventricular fold inferiorly also called false vocal cord) ventricle is the area between the true and the false vocal cords </a:t>
            </a:r>
          </a:p>
          <a:p>
            <a:pPr marL="171450" indent="-171450">
              <a:buFont typeface="Arial" panose="020B0604020202020204" pitchFamily="34" charset="0"/>
              <a:buChar char="•"/>
            </a:pPr>
            <a:r>
              <a:rPr lang="en-US" sz="1000" dirty="0"/>
              <a:t>Triangular membrane (conus </a:t>
            </a:r>
            <a:r>
              <a:rPr lang="en-US" sz="1000" dirty="0" err="1"/>
              <a:t>elasticus</a:t>
            </a:r>
            <a:r>
              <a:rPr lang="en-US" sz="1000" dirty="0"/>
              <a:t>): Medial and lateral border is free ➜ thickened ➜ vocal ligament  </a:t>
            </a:r>
            <a:r>
              <a:rPr lang="en-US" sz="1000" dirty="0">
                <a:solidFill>
                  <a:schemeClr val="bg1">
                    <a:lumMod val="65000"/>
                  </a:schemeClr>
                </a:solidFill>
              </a:rPr>
              <a:t>Covers the trachea going up and ends at the level of vocal ligaments or fold. Between the upper membrane (quadrangular m) and the lower membrane (triangular m) there is a very weak area (in the larynx) which is not covered by any membrane we call it the ventricle or vestibule or saccule.</a:t>
            </a:r>
            <a:endParaRPr lang="ar-SA" sz="1000" dirty="0">
              <a:solidFill>
                <a:schemeClr val="bg1">
                  <a:lumMod val="65000"/>
                </a:schemeClr>
              </a:solidFill>
            </a:endParaRPr>
          </a:p>
        </p:txBody>
      </p:sp>
      <p:pic>
        <p:nvPicPr>
          <p:cNvPr id="3" name="Slide">
            <a:extLst>
              <a:ext uri="{FF2B5EF4-FFF2-40B4-BE49-F238E27FC236}">
                <a16:creationId xmlns:a16="http://schemas.microsoft.com/office/drawing/2014/main" id="{CF3487D0-E7EA-48F5-94F0-275E0C59AE99}"/>
              </a:ext>
            </a:extLst>
          </p:cNvPr>
          <p:cNvPicPr>
            <a:picLocks noChangeAspect="1"/>
          </p:cNvPicPr>
          <p:nvPr/>
        </p:nvPicPr>
        <p:blipFill rotWithShape="1">
          <a:blip r:embed="rId4"/>
          <a:srcRect l="53554" t="11407" r="6223" b="48445"/>
          <a:stretch/>
        </p:blipFill>
        <p:spPr>
          <a:xfrm>
            <a:off x="2941756" y="130629"/>
            <a:ext cx="1763954" cy="2157983"/>
          </a:xfrm>
          <a:prstGeom prst="rect">
            <a:avLst/>
          </a:prstGeom>
        </p:spPr>
      </p:pic>
      <p:pic>
        <p:nvPicPr>
          <p:cNvPr id="9" name="Slide">
            <a:extLst>
              <a:ext uri="{FF2B5EF4-FFF2-40B4-BE49-F238E27FC236}">
                <a16:creationId xmlns:a16="http://schemas.microsoft.com/office/drawing/2014/main" id="{041838A4-1794-4F4D-B743-D93BF6E2963C}"/>
              </a:ext>
            </a:extLst>
          </p:cNvPr>
          <p:cNvPicPr>
            <a:picLocks noChangeAspect="1"/>
          </p:cNvPicPr>
          <p:nvPr/>
        </p:nvPicPr>
        <p:blipFill rotWithShape="1">
          <a:blip r:embed="rId4"/>
          <a:srcRect l="56555" t="51703" r="4666" b="10221"/>
          <a:stretch/>
        </p:blipFill>
        <p:spPr>
          <a:xfrm>
            <a:off x="2941756" y="2578888"/>
            <a:ext cx="1763954" cy="2157983"/>
          </a:xfrm>
          <a:prstGeom prst="rect">
            <a:avLst/>
          </a:prstGeom>
        </p:spPr>
      </p:pic>
    </p:spTree>
    <p:extLst>
      <p:ext uri="{BB962C8B-B14F-4D97-AF65-F5344CB8AC3E}">
        <p14:creationId xmlns:p14="http://schemas.microsoft.com/office/powerpoint/2010/main" val="114043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5</a:t>
            </a:fld>
            <a:endParaRPr sz="1600" b="1">
              <a:solidFill>
                <a:srgbClr val="FFFFFF"/>
              </a:solidFill>
            </a:endParaRPr>
          </a:p>
        </p:txBody>
      </p:sp>
      <p:sp>
        <p:nvSpPr>
          <p:cNvPr id="4" name="مربع نص 3">
            <a:extLst>
              <a:ext uri="{FF2B5EF4-FFF2-40B4-BE49-F238E27FC236}">
                <a16:creationId xmlns:a16="http://schemas.microsoft.com/office/drawing/2014/main" id="{6DFFDE00-79F4-45A4-A7C8-99139CBE384C}"/>
              </a:ext>
            </a:extLst>
          </p:cNvPr>
          <p:cNvSpPr txBox="1"/>
          <p:nvPr/>
        </p:nvSpPr>
        <p:spPr>
          <a:xfrm>
            <a:off x="112088" y="88605"/>
            <a:ext cx="4201383" cy="1446550"/>
          </a:xfrm>
          <a:prstGeom prst="rect">
            <a:avLst/>
          </a:prstGeom>
          <a:noFill/>
        </p:spPr>
        <p:txBody>
          <a:bodyPr wrap="square" rtlCol="1">
            <a:spAutoFit/>
          </a:bodyPr>
          <a:lstStyle/>
          <a:p>
            <a:r>
              <a:rPr lang="en-US" b="1" dirty="0">
                <a:solidFill>
                  <a:srgbClr val="0070C0"/>
                </a:solidFill>
              </a:rPr>
              <a:t>❖ Laryngeal Mucosa:</a:t>
            </a:r>
          </a:p>
          <a:p>
            <a:r>
              <a:rPr lang="en-US" dirty="0"/>
              <a:t> </a:t>
            </a:r>
            <a:r>
              <a:rPr lang="en-US" sz="1000" dirty="0"/>
              <a:t>All mucosa from trachea to aryepiglottic fold. (ciliated columnar epithelium) with goblet cells. </a:t>
            </a:r>
            <a:r>
              <a:rPr lang="en-US" sz="1000" dirty="0">
                <a:solidFill>
                  <a:srgbClr val="C00000"/>
                </a:solidFill>
              </a:rPr>
              <a:t>Common tumor is Adenocarcinoma 436</a:t>
            </a:r>
          </a:p>
          <a:p>
            <a:r>
              <a:rPr lang="en-US" sz="1000" dirty="0"/>
              <a:t>Except vocal cord and aryepiglottic fold. (squamous epithelium.) </a:t>
            </a:r>
            <a:r>
              <a:rPr lang="en-US" sz="1000" dirty="0">
                <a:solidFill>
                  <a:srgbClr val="C00000"/>
                </a:solidFill>
              </a:rPr>
              <a:t>Commonest tumor in larynx is Squamous Cell Epithelium. Most common tumor of vocal cords is squamous cell carcinoma 436</a:t>
            </a:r>
          </a:p>
          <a:p>
            <a:pPr marL="171450" indent="-171450">
              <a:buFont typeface="Arial" panose="020B0604020202020204" pitchFamily="34" charset="0"/>
              <a:buChar char="•"/>
            </a:pPr>
            <a:r>
              <a:rPr lang="en-US" sz="1000" dirty="0">
                <a:solidFill>
                  <a:schemeClr val="accent6">
                    <a:lumMod val="50000"/>
                  </a:schemeClr>
                </a:solidFill>
              </a:rPr>
              <a:t>Due to movement in vocal cords a more robust epithelium is needed</a:t>
            </a:r>
          </a:p>
          <a:p>
            <a:endParaRPr lang="ar-SA" sz="1000" dirty="0">
              <a:solidFill>
                <a:srgbClr val="C00000"/>
              </a:solidFill>
            </a:endParaRPr>
          </a:p>
        </p:txBody>
      </p:sp>
      <p:sp>
        <p:nvSpPr>
          <p:cNvPr id="5" name="مربع نص 4">
            <a:extLst>
              <a:ext uri="{FF2B5EF4-FFF2-40B4-BE49-F238E27FC236}">
                <a16:creationId xmlns:a16="http://schemas.microsoft.com/office/drawing/2014/main" id="{32FC4614-AB4E-4FA5-822D-85D76E2589B4}"/>
              </a:ext>
            </a:extLst>
          </p:cNvPr>
          <p:cNvSpPr txBox="1"/>
          <p:nvPr/>
        </p:nvSpPr>
        <p:spPr>
          <a:xfrm>
            <a:off x="112088" y="1343397"/>
            <a:ext cx="2926080" cy="2823850"/>
          </a:xfrm>
          <a:prstGeom prst="rect">
            <a:avLst/>
          </a:prstGeom>
          <a:noFill/>
        </p:spPr>
        <p:txBody>
          <a:bodyPr wrap="square" rtlCol="1">
            <a:spAutoFit/>
          </a:bodyPr>
          <a:lstStyle/>
          <a:p>
            <a:pPr marL="171450" indent="-171450">
              <a:buFont typeface="Wingdings" panose="05000000000000000000" pitchFamily="2" charset="2"/>
              <a:buChar char="v"/>
            </a:pPr>
            <a:r>
              <a:rPr lang="en-US" b="1" dirty="0">
                <a:solidFill>
                  <a:srgbClr val="0070C0"/>
                </a:solidFill>
              </a:rPr>
              <a:t>Laryngeal Musculature</a:t>
            </a:r>
            <a:r>
              <a:rPr lang="en-US" sz="1100" dirty="0"/>
              <a:t>: </a:t>
            </a:r>
          </a:p>
          <a:p>
            <a:pPr marL="171450" indent="-171450">
              <a:buFont typeface="Arial" panose="020B0604020202020204" pitchFamily="34" charset="0"/>
              <a:buChar char="•"/>
            </a:pPr>
            <a:r>
              <a:rPr lang="en-US" sz="1100" b="1" u="sng" dirty="0"/>
              <a:t>Extrinsic: </a:t>
            </a:r>
            <a:r>
              <a:rPr lang="en-US" sz="1000" dirty="0">
                <a:solidFill>
                  <a:schemeClr val="accent6">
                    <a:lumMod val="50000"/>
                  </a:schemeClr>
                </a:solidFill>
              </a:rPr>
              <a:t>they only move the larynx up and down during swallowing</a:t>
            </a:r>
          </a:p>
          <a:p>
            <a:pPr marL="171450" indent="-171450">
              <a:buFont typeface="Arial" panose="020B0604020202020204" pitchFamily="34" charset="0"/>
              <a:buChar char="•"/>
            </a:pPr>
            <a:r>
              <a:rPr lang="en-US" sz="1000" b="1" dirty="0"/>
              <a:t>Extrinsic depressors:</a:t>
            </a:r>
            <a:r>
              <a:rPr lang="en-US" sz="1000" dirty="0"/>
              <a:t> (C1-C3) (Sternohyoid, sternothyroid, thyrohyoid, </a:t>
            </a:r>
            <a:r>
              <a:rPr lang="en-US" sz="1000" dirty="0" err="1"/>
              <a:t>omhyoid</a:t>
            </a:r>
            <a:r>
              <a:rPr lang="en-US" sz="1000" dirty="0"/>
              <a:t>.) </a:t>
            </a:r>
          </a:p>
          <a:p>
            <a:pPr marL="171450" indent="-171450">
              <a:buFont typeface="Arial" panose="020B0604020202020204" pitchFamily="34" charset="0"/>
              <a:buChar char="•"/>
            </a:pPr>
            <a:r>
              <a:rPr lang="en-US" sz="1050" b="1" dirty="0" err="1"/>
              <a:t>Extrensic</a:t>
            </a:r>
            <a:r>
              <a:rPr lang="en-US" sz="1050" b="1" dirty="0"/>
              <a:t> elevators: </a:t>
            </a:r>
            <a:r>
              <a:rPr lang="en-US" sz="1000" dirty="0"/>
              <a:t>above the hyoid bone (</a:t>
            </a:r>
            <a:r>
              <a:rPr lang="en-US" sz="1000" dirty="0" err="1"/>
              <a:t>Genohyoid</a:t>
            </a:r>
            <a:r>
              <a:rPr lang="en-US" sz="1000" dirty="0"/>
              <a:t> (C1), </a:t>
            </a:r>
            <a:r>
              <a:rPr lang="en-US" sz="1000" dirty="0" err="1"/>
              <a:t>diagastric</a:t>
            </a:r>
            <a:r>
              <a:rPr lang="en-US" sz="1000" dirty="0"/>
              <a:t> (CNV--CNVII) mylohyoid (v) stylohyoid (VII) </a:t>
            </a:r>
            <a:r>
              <a:rPr lang="en-US" sz="1000" dirty="0">
                <a:solidFill>
                  <a:schemeClr val="bg1">
                    <a:lumMod val="65000"/>
                  </a:schemeClr>
                </a:solidFill>
              </a:rPr>
              <a:t>Used in swallowing</a:t>
            </a:r>
            <a:r>
              <a:rPr lang="en-US" sz="1000" dirty="0"/>
              <a:t>.</a:t>
            </a:r>
          </a:p>
          <a:p>
            <a:pPr marL="171450" indent="-171450">
              <a:buFont typeface="Arial" panose="020B0604020202020204" pitchFamily="34" charset="0"/>
              <a:buChar char="•"/>
            </a:pPr>
            <a:r>
              <a:rPr lang="en-US" sz="1200" b="1" u="sng" dirty="0"/>
              <a:t>Intrinsic</a:t>
            </a:r>
            <a:r>
              <a:rPr lang="en-US" sz="1200" u="sng" dirty="0"/>
              <a:t>:</a:t>
            </a:r>
            <a:r>
              <a:rPr lang="en-US" sz="1200" dirty="0"/>
              <a:t> </a:t>
            </a:r>
            <a:r>
              <a:rPr lang="en-US" sz="1000" dirty="0">
                <a:solidFill>
                  <a:schemeClr val="accent6">
                    <a:lumMod val="50000"/>
                  </a:schemeClr>
                </a:solidFill>
              </a:rPr>
              <a:t>responsible for vocal cord movement</a:t>
            </a:r>
          </a:p>
          <a:p>
            <a:pPr marL="171450" indent="-171450">
              <a:buFont typeface="Arial" panose="020B0604020202020204" pitchFamily="34" charset="0"/>
              <a:buChar char="•"/>
            </a:pPr>
            <a:r>
              <a:rPr lang="en-US" sz="1000" b="1" dirty="0"/>
              <a:t> </a:t>
            </a:r>
            <a:r>
              <a:rPr lang="en-US" sz="1000" b="1" dirty="0">
                <a:solidFill>
                  <a:schemeClr val="accent1">
                    <a:lumMod val="60000"/>
                    <a:lumOff val="40000"/>
                  </a:schemeClr>
                </a:solidFill>
              </a:rPr>
              <a:t>Abductors:</a:t>
            </a:r>
            <a:r>
              <a:rPr lang="en-US" sz="1000" dirty="0">
                <a:solidFill>
                  <a:schemeClr val="accent1">
                    <a:lumMod val="60000"/>
                    <a:lumOff val="40000"/>
                  </a:schemeClr>
                </a:solidFill>
              </a:rPr>
              <a:t> (breathing: open the airway)  </a:t>
            </a:r>
          </a:p>
          <a:p>
            <a:pPr marL="171450" indent="-171450">
              <a:buFont typeface="Courier New" panose="02070309020205020404" pitchFamily="49" charset="0"/>
              <a:buChar char="o"/>
            </a:pPr>
            <a:r>
              <a:rPr lang="en-US" sz="1000" dirty="0">
                <a:solidFill>
                  <a:schemeClr val="accent1">
                    <a:lumMod val="60000"/>
                    <a:lumOff val="40000"/>
                  </a:schemeClr>
                </a:solidFill>
              </a:rPr>
              <a:t>posterior cricoarytenoid (PCA). </a:t>
            </a:r>
            <a:r>
              <a:rPr lang="en-US" sz="1000" dirty="0">
                <a:solidFill>
                  <a:schemeClr val="bg1">
                    <a:lumMod val="65000"/>
                  </a:schemeClr>
                </a:solidFill>
              </a:rPr>
              <a:t>when the two muscles move laterally the vocal cords open. </a:t>
            </a:r>
          </a:p>
          <a:p>
            <a:pPr marL="171450" indent="-171450">
              <a:buFont typeface="Arial" panose="020B0604020202020204" pitchFamily="34" charset="0"/>
              <a:buChar char="•"/>
            </a:pPr>
            <a:r>
              <a:rPr lang="en-US" sz="1000" b="1" dirty="0">
                <a:solidFill>
                  <a:schemeClr val="accent1">
                    <a:lumMod val="60000"/>
                    <a:lumOff val="40000"/>
                  </a:schemeClr>
                </a:solidFill>
              </a:rPr>
              <a:t>Adductors:</a:t>
            </a:r>
            <a:r>
              <a:rPr lang="en-US" sz="1000" dirty="0">
                <a:solidFill>
                  <a:schemeClr val="accent1">
                    <a:lumMod val="60000"/>
                    <a:lumOff val="40000"/>
                  </a:schemeClr>
                </a:solidFill>
              </a:rPr>
              <a:t> (talking: phonation) </a:t>
            </a:r>
          </a:p>
          <a:p>
            <a:pPr marL="171450" indent="-171450">
              <a:buFont typeface="Courier New" panose="02070309020205020404" pitchFamily="49" charset="0"/>
              <a:buChar char="o"/>
            </a:pPr>
            <a:r>
              <a:rPr lang="en-US" sz="1000" dirty="0">
                <a:solidFill>
                  <a:srgbClr val="FF0000"/>
                </a:solidFill>
              </a:rPr>
              <a:t>thyroarytenoid (TA4 ), lateral cricoarytenoid (LCA), cricothyroid, </a:t>
            </a:r>
            <a:r>
              <a:rPr lang="en-US" sz="1000" dirty="0" err="1">
                <a:solidFill>
                  <a:srgbClr val="FF0000"/>
                </a:solidFill>
              </a:rPr>
              <a:t>interarytenoid</a:t>
            </a:r>
            <a:r>
              <a:rPr lang="en-US" sz="1000" dirty="0">
                <a:solidFill>
                  <a:srgbClr val="FF0000"/>
                </a:solidFill>
              </a:rPr>
              <a:t> . </a:t>
            </a:r>
            <a:endParaRPr lang="ar-SA" sz="1000" dirty="0">
              <a:solidFill>
                <a:srgbClr val="FF0000"/>
              </a:solidFill>
            </a:endParaRPr>
          </a:p>
        </p:txBody>
      </p:sp>
      <p:pic>
        <p:nvPicPr>
          <p:cNvPr id="6" name="Slide">
            <a:extLst>
              <a:ext uri="{FF2B5EF4-FFF2-40B4-BE49-F238E27FC236}">
                <a16:creationId xmlns:a16="http://schemas.microsoft.com/office/drawing/2014/main" id="{80ABAE70-74B7-4254-BC5F-13BCCD4E935E}"/>
              </a:ext>
            </a:extLst>
          </p:cNvPr>
          <p:cNvPicPr>
            <a:picLocks noChangeAspect="1"/>
          </p:cNvPicPr>
          <p:nvPr/>
        </p:nvPicPr>
        <p:blipFill rotWithShape="1">
          <a:blip r:embed="rId4"/>
          <a:srcRect l="46555" t="17639" r="8556" b="48436"/>
          <a:stretch/>
        </p:blipFill>
        <p:spPr>
          <a:xfrm>
            <a:off x="2957297" y="1343397"/>
            <a:ext cx="1805203" cy="1216923"/>
          </a:xfrm>
          <a:prstGeom prst="rect">
            <a:avLst/>
          </a:prstGeom>
        </p:spPr>
      </p:pic>
      <p:pic>
        <p:nvPicPr>
          <p:cNvPr id="7" name="Slide">
            <a:extLst>
              <a:ext uri="{FF2B5EF4-FFF2-40B4-BE49-F238E27FC236}">
                <a16:creationId xmlns:a16="http://schemas.microsoft.com/office/drawing/2014/main" id="{011E0631-C763-45B4-8FDE-C20666B08A27}"/>
              </a:ext>
            </a:extLst>
          </p:cNvPr>
          <p:cNvPicPr>
            <a:picLocks noChangeAspect="1"/>
          </p:cNvPicPr>
          <p:nvPr/>
        </p:nvPicPr>
        <p:blipFill rotWithShape="1">
          <a:blip r:embed="rId4"/>
          <a:srcRect l="44000" t="51418" r="9000" b="7397"/>
          <a:stretch/>
        </p:blipFill>
        <p:spPr>
          <a:xfrm>
            <a:off x="2957297" y="2560320"/>
            <a:ext cx="1805203" cy="1693115"/>
          </a:xfrm>
          <a:prstGeom prst="rect">
            <a:avLst/>
          </a:prstGeom>
        </p:spPr>
      </p:pic>
      <p:sp>
        <p:nvSpPr>
          <p:cNvPr id="11" name="مربع نص 10">
            <a:extLst>
              <a:ext uri="{FF2B5EF4-FFF2-40B4-BE49-F238E27FC236}">
                <a16:creationId xmlns:a16="http://schemas.microsoft.com/office/drawing/2014/main" id="{667A4EA1-D426-40D2-95BE-C74925AD60BE}"/>
              </a:ext>
            </a:extLst>
          </p:cNvPr>
          <p:cNvSpPr txBox="1"/>
          <p:nvPr/>
        </p:nvSpPr>
        <p:spPr>
          <a:xfrm>
            <a:off x="149486" y="4259579"/>
            <a:ext cx="4572768" cy="1015663"/>
          </a:xfrm>
          <a:prstGeom prst="rect">
            <a:avLst/>
          </a:prstGeom>
          <a:noFill/>
        </p:spPr>
        <p:txBody>
          <a:bodyPr wrap="square" rtlCol="1">
            <a:spAutoFit/>
          </a:bodyPr>
          <a:lstStyle/>
          <a:p>
            <a:r>
              <a:rPr lang="en-US" sz="1000" dirty="0">
                <a:solidFill>
                  <a:schemeClr val="bg1">
                    <a:lumMod val="65000"/>
                  </a:schemeClr>
                </a:solidFill>
              </a:rPr>
              <a:t>Vocal cords have 2 movements:</a:t>
            </a:r>
          </a:p>
          <a:p>
            <a:r>
              <a:rPr lang="en-US" sz="1000" dirty="0">
                <a:solidFill>
                  <a:schemeClr val="bg1">
                    <a:lumMod val="65000"/>
                  </a:schemeClr>
                </a:solidFill>
              </a:rPr>
              <a:t>  Adductors (4 muscles) are used for speaking, Abductor (1 muscle) used for breathing and located Posteriorly. (Important for MCQs) ○ </a:t>
            </a:r>
            <a:r>
              <a:rPr lang="en-US" sz="1000" dirty="0" err="1">
                <a:solidFill>
                  <a:schemeClr val="bg1">
                    <a:lumMod val="65000"/>
                  </a:schemeClr>
                </a:solidFill>
              </a:rPr>
              <a:t>Cricoidthyroid</a:t>
            </a:r>
            <a:r>
              <a:rPr lang="en-US" sz="1000" dirty="0">
                <a:solidFill>
                  <a:schemeClr val="bg1">
                    <a:lumMod val="65000"/>
                  </a:schemeClr>
                </a:solidFill>
              </a:rPr>
              <a:t> is an adductor muscle. But mainly it is responsible for the Vocal Cord tension of the vocal cords and supplied by the Superior Laryngeal Nerve (SLN). (Important for MCQs)</a:t>
            </a:r>
            <a:endParaRPr lang="ar-SA" sz="1000" dirty="0">
              <a:solidFill>
                <a:schemeClr val="bg1">
                  <a:lumMod val="65000"/>
                </a:schemeClr>
              </a:solidFill>
            </a:endParaRPr>
          </a:p>
        </p:txBody>
      </p:sp>
    </p:spTree>
    <p:extLst>
      <p:ext uri="{BB962C8B-B14F-4D97-AF65-F5344CB8AC3E}">
        <p14:creationId xmlns:p14="http://schemas.microsoft.com/office/powerpoint/2010/main" val="1749866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6</a:t>
            </a:fld>
            <a:endParaRPr sz="1600" b="1">
              <a:solidFill>
                <a:srgbClr val="FFFFFF"/>
              </a:solidFill>
            </a:endParaRPr>
          </a:p>
        </p:txBody>
      </p:sp>
      <p:sp>
        <p:nvSpPr>
          <p:cNvPr id="2" name="مربع نص 1">
            <a:extLst>
              <a:ext uri="{FF2B5EF4-FFF2-40B4-BE49-F238E27FC236}">
                <a16:creationId xmlns:a16="http://schemas.microsoft.com/office/drawing/2014/main" id="{FEF86155-DBC8-48E6-89EE-A597A8FD916E}"/>
              </a:ext>
            </a:extLst>
          </p:cNvPr>
          <p:cNvSpPr txBox="1"/>
          <p:nvPr/>
        </p:nvSpPr>
        <p:spPr>
          <a:xfrm>
            <a:off x="108856" y="136072"/>
            <a:ext cx="2928258" cy="2154436"/>
          </a:xfrm>
          <a:prstGeom prst="rect">
            <a:avLst/>
          </a:prstGeom>
          <a:noFill/>
        </p:spPr>
        <p:txBody>
          <a:bodyPr wrap="square" rtlCol="1">
            <a:spAutoFit/>
          </a:bodyPr>
          <a:lstStyle/>
          <a:p>
            <a:pPr marL="285750" indent="-285750">
              <a:buFont typeface="Wingdings" panose="05000000000000000000" pitchFamily="2" charset="2"/>
              <a:buChar char="v"/>
            </a:pPr>
            <a:r>
              <a:rPr lang="en-US" sz="1200" b="1" dirty="0">
                <a:solidFill>
                  <a:srgbClr val="0070C0"/>
                </a:solidFill>
              </a:rPr>
              <a:t>Vocal cord layers</a:t>
            </a:r>
            <a:r>
              <a:rPr lang="en-US" dirty="0"/>
              <a:t>:</a:t>
            </a:r>
          </a:p>
          <a:p>
            <a:pPr marL="171450" indent="-171450">
              <a:buFont typeface="Arial" panose="020B0604020202020204" pitchFamily="34" charset="0"/>
              <a:buChar char="•"/>
            </a:pPr>
            <a:r>
              <a:rPr lang="en-US" sz="1000" b="1" dirty="0"/>
              <a:t>Squamous epithelium</a:t>
            </a:r>
            <a:r>
              <a:rPr lang="en-US" sz="1000" dirty="0">
                <a:solidFill>
                  <a:schemeClr val="bg1">
                    <a:lumMod val="65000"/>
                  </a:schemeClr>
                </a:solidFill>
              </a:rPr>
              <a:t>. No lymphoid tissue </a:t>
            </a:r>
          </a:p>
          <a:p>
            <a:pPr marL="171450" indent="-171450">
              <a:buFont typeface="Arial" panose="020B0604020202020204" pitchFamily="34" charset="0"/>
              <a:buChar char="•"/>
            </a:pPr>
            <a:r>
              <a:rPr lang="en-US" sz="1000" b="1" dirty="0"/>
              <a:t>Lamina propria</a:t>
            </a:r>
            <a:r>
              <a:rPr lang="en-US" sz="1000" dirty="0"/>
              <a:t>: </a:t>
            </a:r>
            <a:r>
              <a:rPr lang="en-US" sz="1000" dirty="0">
                <a:solidFill>
                  <a:schemeClr val="bg1">
                    <a:lumMod val="65000"/>
                  </a:schemeClr>
                </a:solidFill>
              </a:rPr>
              <a:t>it helps to provide elasticity and protection to the vocal cords, the squamous epithelium glides on it to produce sound</a:t>
            </a:r>
            <a:r>
              <a:rPr lang="en-US" sz="1000" dirty="0"/>
              <a:t>. ○ superficial layer Reinke’s space</a:t>
            </a:r>
            <a:r>
              <a:rPr lang="en-US" sz="1000" dirty="0">
                <a:solidFill>
                  <a:schemeClr val="bg1">
                    <a:lumMod val="65000"/>
                  </a:schemeClr>
                </a:solidFill>
              </a:rPr>
              <a:t>. </a:t>
            </a:r>
            <a:r>
              <a:rPr lang="en-US" sz="1000" dirty="0">
                <a:solidFill>
                  <a:schemeClr val="accent4">
                    <a:lumMod val="60000"/>
                    <a:lumOff val="40000"/>
                  </a:schemeClr>
                </a:solidFill>
              </a:rPr>
              <a:t>Reinke’s edema is the collection of fluid within the Reinke’s space that causes heavy voice in smoker</a:t>
            </a:r>
            <a:r>
              <a:rPr lang="en-US" sz="1000" dirty="0">
                <a:solidFill>
                  <a:schemeClr val="bg1">
                    <a:lumMod val="65000"/>
                  </a:schemeClr>
                </a:solidFill>
              </a:rPr>
              <a:t>. </a:t>
            </a:r>
            <a:r>
              <a:rPr lang="en-US" sz="1000" dirty="0"/>
              <a:t>○ Intermediate layer. ○ Deep layer </a:t>
            </a:r>
          </a:p>
          <a:p>
            <a:pPr marL="171450" indent="-171450">
              <a:buFont typeface="Arial" panose="020B0604020202020204" pitchFamily="34" charset="0"/>
              <a:buChar char="•"/>
            </a:pPr>
            <a:r>
              <a:rPr lang="en-US" sz="1000" dirty="0" err="1"/>
              <a:t>Intermedate</a:t>
            </a:r>
            <a:r>
              <a:rPr lang="en-US" sz="1000" dirty="0"/>
              <a:t> + deep layers = vocal ligament </a:t>
            </a:r>
            <a:r>
              <a:rPr lang="en-US" sz="1000" dirty="0">
                <a:solidFill>
                  <a:schemeClr val="bg1">
                    <a:lumMod val="65000"/>
                  </a:schemeClr>
                </a:solidFill>
              </a:rPr>
              <a:t>(the two layers are attached to each other </a:t>
            </a:r>
          </a:p>
          <a:p>
            <a:pPr marL="171450" indent="-171450">
              <a:buFont typeface="Arial" panose="020B0604020202020204" pitchFamily="34" charset="0"/>
              <a:buChar char="•"/>
            </a:pPr>
            <a:r>
              <a:rPr lang="en-US" sz="1000" b="1" dirty="0"/>
              <a:t>Vocalis </a:t>
            </a:r>
            <a:r>
              <a:rPr lang="en-US" sz="1000" dirty="0"/>
              <a:t>(thyroarytenoid muscle) </a:t>
            </a:r>
          </a:p>
          <a:p>
            <a:endParaRPr lang="en-US" sz="1000" dirty="0"/>
          </a:p>
        </p:txBody>
      </p:sp>
      <p:pic>
        <p:nvPicPr>
          <p:cNvPr id="3" name="Slide">
            <a:extLst>
              <a:ext uri="{FF2B5EF4-FFF2-40B4-BE49-F238E27FC236}">
                <a16:creationId xmlns:a16="http://schemas.microsoft.com/office/drawing/2014/main" id="{B2C590C6-B301-42C2-856E-097F678677E8}"/>
              </a:ext>
            </a:extLst>
          </p:cNvPr>
          <p:cNvPicPr>
            <a:picLocks noChangeAspect="1"/>
          </p:cNvPicPr>
          <p:nvPr/>
        </p:nvPicPr>
        <p:blipFill rotWithShape="1">
          <a:blip r:embed="rId4"/>
          <a:srcRect l="50000" t="3268" r="5000" b="28287"/>
          <a:stretch/>
        </p:blipFill>
        <p:spPr>
          <a:xfrm>
            <a:off x="3064174" y="58304"/>
            <a:ext cx="1600201" cy="2024742"/>
          </a:xfrm>
          <a:prstGeom prst="rect">
            <a:avLst/>
          </a:prstGeom>
        </p:spPr>
      </p:pic>
      <p:sp>
        <p:nvSpPr>
          <p:cNvPr id="5" name="مربع نص 4">
            <a:extLst>
              <a:ext uri="{FF2B5EF4-FFF2-40B4-BE49-F238E27FC236}">
                <a16:creationId xmlns:a16="http://schemas.microsoft.com/office/drawing/2014/main" id="{9993655E-206B-4396-B65F-6FCA05F5BB87}"/>
              </a:ext>
            </a:extLst>
          </p:cNvPr>
          <p:cNvSpPr txBox="1"/>
          <p:nvPr/>
        </p:nvSpPr>
        <p:spPr>
          <a:xfrm>
            <a:off x="234043" y="2193471"/>
            <a:ext cx="4354286" cy="1631216"/>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Blood Supply: </a:t>
            </a:r>
          </a:p>
          <a:p>
            <a:r>
              <a:rPr lang="en-US" sz="1000" dirty="0"/>
              <a:t>Superior and inferior laryngeal artery and veins</a:t>
            </a:r>
            <a:r>
              <a:rPr lang="en-US" sz="1100" dirty="0"/>
              <a:t>.</a:t>
            </a:r>
          </a:p>
          <a:p>
            <a:pPr marL="171450" indent="-171450">
              <a:buFont typeface="Wingdings" panose="05000000000000000000" pitchFamily="2" charset="2"/>
              <a:buChar char="v"/>
            </a:pPr>
            <a:r>
              <a:rPr lang="en-US" sz="1100" b="1" dirty="0">
                <a:solidFill>
                  <a:srgbClr val="0070C0"/>
                </a:solidFill>
              </a:rPr>
              <a:t>Lymphatic Drainage:</a:t>
            </a:r>
          </a:p>
          <a:p>
            <a:pPr marL="171450" indent="-171450">
              <a:buFont typeface="Arial" panose="020B0604020202020204" pitchFamily="34" charset="0"/>
              <a:buChar char="•"/>
            </a:pPr>
            <a:r>
              <a:rPr lang="en-US" dirty="0"/>
              <a:t> </a:t>
            </a:r>
            <a:r>
              <a:rPr lang="en-US" sz="1000" dirty="0"/>
              <a:t>Above vocal cord ► upper deep cervical lymph node. </a:t>
            </a:r>
          </a:p>
          <a:p>
            <a:pPr marL="171450" indent="-171450">
              <a:buFont typeface="Arial" panose="020B0604020202020204" pitchFamily="34" charset="0"/>
              <a:buChar char="•"/>
            </a:pPr>
            <a:r>
              <a:rPr lang="en-US" sz="1000" dirty="0"/>
              <a:t> Below vocal cord ► lower deep cervical lymph node. </a:t>
            </a:r>
          </a:p>
          <a:p>
            <a:pPr marL="171450" indent="-171450">
              <a:buFont typeface="Arial" panose="020B0604020202020204" pitchFamily="34" charset="0"/>
              <a:buChar char="•"/>
            </a:pPr>
            <a:r>
              <a:rPr lang="en-US" sz="900" dirty="0">
                <a:solidFill>
                  <a:schemeClr val="bg1">
                    <a:lumMod val="65000"/>
                  </a:schemeClr>
                </a:solidFill>
              </a:rPr>
              <a:t>Vocal Cords have no lymphatic drainage, so when the patient has vocal cord carcinoma, he won’t have metastasis unless it goes supraglottic or subglottic he can start to have metastasis from there</a:t>
            </a:r>
            <a:r>
              <a:rPr lang="en-US" sz="1000" dirty="0">
                <a:solidFill>
                  <a:schemeClr val="bg1">
                    <a:lumMod val="65000"/>
                  </a:schemeClr>
                </a:solidFill>
              </a:rPr>
              <a:t>. </a:t>
            </a:r>
            <a:endParaRPr lang="ar-SA" sz="1000" dirty="0">
              <a:solidFill>
                <a:schemeClr val="bg1">
                  <a:lumMod val="65000"/>
                </a:schemeClr>
              </a:solidFill>
            </a:endParaRPr>
          </a:p>
          <a:p>
            <a:endParaRPr lang="ar-SA" dirty="0"/>
          </a:p>
        </p:txBody>
      </p:sp>
      <p:sp>
        <p:nvSpPr>
          <p:cNvPr id="6" name="مربع نص 5">
            <a:extLst>
              <a:ext uri="{FF2B5EF4-FFF2-40B4-BE49-F238E27FC236}">
                <a16:creationId xmlns:a16="http://schemas.microsoft.com/office/drawing/2014/main" id="{C271A0E8-82B5-4FA3-AFB4-E08E31E61B76}"/>
              </a:ext>
            </a:extLst>
          </p:cNvPr>
          <p:cNvSpPr txBox="1"/>
          <p:nvPr/>
        </p:nvSpPr>
        <p:spPr>
          <a:xfrm>
            <a:off x="174170" y="3641271"/>
            <a:ext cx="2890003" cy="2893100"/>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Nerve supply: </a:t>
            </a:r>
            <a:endParaRPr lang="en-US" sz="1050" b="1" dirty="0">
              <a:solidFill>
                <a:srgbClr val="0070C0"/>
              </a:solidFill>
            </a:endParaRPr>
          </a:p>
          <a:p>
            <a:pPr marL="171450" indent="-171450">
              <a:buFont typeface="Arial" panose="020B0604020202020204" pitchFamily="34" charset="0"/>
              <a:buChar char="•"/>
            </a:pPr>
            <a:r>
              <a:rPr lang="en-US" sz="1000" dirty="0"/>
              <a:t> </a:t>
            </a:r>
            <a:r>
              <a:rPr lang="en-US" sz="1000" dirty="0" err="1"/>
              <a:t>Vagus</a:t>
            </a:r>
            <a:r>
              <a:rPr lang="en-US" sz="1000" dirty="0"/>
              <a:t> gives 2 branches: from the right side </a:t>
            </a:r>
          </a:p>
          <a:p>
            <a:pPr marL="171450" indent="-171450">
              <a:buFont typeface="Arial" panose="020B0604020202020204" pitchFamily="34" charset="0"/>
              <a:buChar char="•"/>
            </a:pPr>
            <a:r>
              <a:rPr lang="en-US" sz="1000" b="1" u="sng" dirty="0"/>
              <a:t>Superior laryngeal nerve </a:t>
            </a:r>
            <a:r>
              <a:rPr lang="en-US" sz="1000" dirty="0"/>
              <a:t>(SLN) </a:t>
            </a:r>
          </a:p>
          <a:p>
            <a:pPr marL="171450" indent="-171450">
              <a:buFont typeface="Arial" panose="020B0604020202020204" pitchFamily="34" charset="0"/>
              <a:buChar char="•"/>
            </a:pPr>
            <a:r>
              <a:rPr lang="en-US" sz="1000" dirty="0"/>
              <a:t>Internal branch (sensory) + superior laryngeal artery. </a:t>
            </a:r>
          </a:p>
          <a:p>
            <a:pPr marL="171450" indent="-171450">
              <a:buFont typeface="Arial" panose="020B0604020202020204" pitchFamily="34" charset="0"/>
              <a:buChar char="•"/>
            </a:pPr>
            <a:r>
              <a:rPr lang="en-US" sz="1000" dirty="0"/>
              <a:t>External branch (motor) cricothyroid muscle only. </a:t>
            </a:r>
            <a:r>
              <a:rPr lang="en-US" sz="1000" dirty="0">
                <a:solidFill>
                  <a:schemeClr val="bg1">
                    <a:lumMod val="65000"/>
                  </a:schemeClr>
                </a:solidFill>
              </a:rPr>
              <a:t>the one that gets contracted while shouting. </a:t>
            </a:r>
          </a:p>
          <a:p>
            <a:pPr marL="171450" indent="-171450">
              <a:buFont typeface="Arial" panose="020B0604020202020204" pitchFamily="34" charset="0"/>
              <a:buChar char="•"/>
            </a:pPr>
            <a:r>
              <a:rPr lang="en-US" sz="1000" b="1" u="sng" dirty="0">
                <a:solidFill>
                  <a:schemeClr val="accent4">
                    <a:lumMod val="60000"/>
                    <a:lumOff val="40000"/>
                  </a:schemeClr>
                </a:solidFill>
              </a:rPr>
              <a:t>Recurrent laryngeal nerve </a:t>
            </a:r>
            <a:r>
              <a:rPr lang="en-US" sz="1000" dirty="0"/>
              <a:t>(RLN) </a:t>
            </a:r>
          </a:p>
          <a:p>
            <a:pPr marL="171450" indent="-171450">
              <a:buFont typeface="Arial" panose="020B0604020202020204" pitchFamily="34" charset="0"/>
              <a:buChar char="•"/>
            </a:pPr>
            <a:r>
              <a:rPr lang="en-US" sz="1000" dirty="0"/>
              <a:t> RT side: crosses the subclavian artery </a:t>
            </a:r>
          </a:p>
          <a:p>
            <a:pPr marL="171450" indent="-171450">
              <a:buFont typeface="Arial" panose="020B0604020202020204" pitchFamily="34" charset="0"/>
              <a:buChar char="•"/>
            </a:pPr>
            <a:r>
              <a:rPr lang="en-US" sz="1000" dirty="0"/>
              <a:t> </a:t>
            </a:r>
            <a:r>
              <a:rPr lang="en-US" sz="1000" dirty="0">
                <a:solidFill>
                  <a:srgbClr val="FF0000"/>
                </a:solidFill>
              </a:rPr>
              <a:t>LT side: arises on the arch of the aorta deep to ligamentum arteriosum 436</a:t>
            </a:r>
            <a:r>
              <a:rPr lang="en-US" sz="1000" dirty="0"/>
              <a:t> (left is longer)</a:t>
            </a:r>
            <a:r>
              <a:rPr lang="en-US" sz="1000" dirty="0">
                <a:solidFill>
                  <a:schemeClr val="accent6">
                    <a:lumMod val="50000"/>
                  </a:schemeClr>
                </a:solidFill>
              </a:rPr>
              <a:t> more prone to trauma due to longer trajectory</a:t>
            </a:r>
            <a:r>
              <a:rPr lang="en-US" sz="1000" dirty="0"/>
              <a:t> It is divided behind the </a:t>
            </a:r>
            <a:r>
              <a:rPr lang="en-US" sz="1000" b="1" dirty="0"/>
              <a:t>cricothyroid joint</a:t>
            </a:r>
            <a:r>
              <a:rPr lang="en-US" sz="1000" dirty="0"/>
              <a:t>. </a:t>
            </a:r>
          </a:p>
          <a:p>
            <a:pPr marL="171450" indent="-171450">
              <a:buFont typeface="Arial" panose="020B0604020202020204" pitchFamily="34" charset="0"/>
              <a:buChar char="•"/>
            </a:pPr>
            <a:r>
              <a:rPr lang="en-US" sz="1000" dirty="0"/>
              <a:t>Motor ► all the intrinsic muscles except the cricothyroid. </a:t>
            </a:r>
          </a:p>
          <a:p>
            <a:pPr marL="171450" indent="-171450">
              <a:buFont typeface="Arial" panose="020B0604020202020204" pitchFamily="34" charset="0"/>
              <a:buChar char="•"/>
            </a:pPr>
            <a:r>
              <a:rPr lang="en-US" sz="1000" dirty="0"/>
              <a:t> Sensory.</a:t>
            </a:r>
            <a:endParaRPr lang="ar-SA" sz="1000" dirty="0"/>
          </a:p>
        </p:txBody>
      </p:sp>
      <p:pic>
        <p:nvPicPr>
          <p:cNvPr id="9" name="Slide">
            <a:extLst>
              <a:ext uri="{FF2B5EF4-FFF2-40B4-BE49-F238E27FC236}">
                <a16:creationId xmlns:a16="http://schemas.microsoft.com/office/drawing/2014/main" id="{D31C4D7F-D3EE-439D-9D14-F8E7C3F65C09}"/>
              </a:ext>
            </a:extLst>
          </p:cNvPr>
          <p:cNvPicPr>
            <a:picLocks noChangeAspect="1"/>
          </p:cNvPicPr>
          <p:nvPr/>
        </p:nvPicPr>
        <p:blipFill rotWithShape="1">
          <a:blip r:embed="rId5"/>
          <a:srcRect l="53333" t="14972" r="6111" b="13917"/>
          <a:stretch/>
        </p:blipFill>
        <p:spPr>
          <a:xfrm>
            <a:off x="2977242" y="3955211"/>
            <a:ext cx="1698018" cy="2245214"/>
          </a:xfrm>
          <a:prstGeom prst="rect">
            <a:avLst/>
          </a:prstGeom>
        </p:spPr>
      </p:pic>
      <p:sp>
        <p:nvSpPr>
          <p:cNvPr id="4" name="TextBox 3">
            <a:extLst>
              <a:ext uri="{FF2B5EF4-FFF2-40B4-BE49-F238E27FC236}">
                <a16:creationId xmlns:a16="http://schemas.microsoft.com/office/drawing/2014/main" id="{6C031184-2004-4B20-B091-594C929132E8}"/>
              </a:ext>
            </a:extLst>
          </p:cNvPr>
          <p:cNvSpPr txBox="1"/>
          <p:nvPr/>
        </p:nvSpPr>
        <p:spPr>
          <a:xfrm>
            <a:off x="190577" y="6435864"/>
            <a:ext cx="4441217" cy="707886"/>
          </a:xfrm>
          <a:prstGeom prst="rect">
            <a:avLst/>
          </a:prstGeom>
          <a:noFill/>
        </p:spPr>
        <p:txBody>
          <a:bodyPr wrap="square" rtlCol="0">
            <a:spAutoFit/>
          </a:bodyPr>
          <a:lstStyle/>
          <a:p>
            <a:pPr marL="171450" indent="-171450">
              <a:buFont typeface="Arial" panose="020B0604020202020204" pitchFamily="34" charset="0"/>
              <a:buChar char="•"/>
            </a:pPr>
            <a:r>
              <a:rPr lang="en-US" sz="800" dirty="0">
                <a:solidFill>
                  <a:schemeClr val="accent6">
                    <a:lumMod val="50000"/>
                  </a:schemeClr>
                </a:solidFill>
              </a:rPr>
              <a:t>Superior laryngeal gives motor supply to cricothyroid muscle only and sensory supply to structures above the vocal cords</a:t>
            </a:r>
          </a:p>
          <a:p>
            <a:pPr marL="171450" indent="-171450">
              <a:buFont typeface="Arial" panose="020B0604020202020204" pitchFamily="34" charset="0"/>
              <a:buChar char="•"/>
            </a:pPr>
            <a:r>
              <a:rPr lang="en-US" sz="800" dirty="0">
                <a:solidFill>
                  <a:schemeClr val="accent6">
                    <a:lumMod val="50000"/>
                  </a:schemeClr>
                </a:solidFill>
              </a:rPr>
              <a:t>Recurrent laryngeal gives motor to the rest of the muscles and sensory to below the vocal cord</a:t>
            </a:r>
          </a:p>
          <a:p>
            <a:pPr marL="171450" indent="-171450">
              <a:buFont typeface="Arial" panose="020B0604020202020204" pitchFamily="34" charset="0"/>
              <a:buChar char="•"/>
            </a:pPr>
            <a:r>
              <a:rPr lang="en-US" sz="800" dirty="0">
                <a:solidFill>
                  <a:schemeClr val="accent6">
                    <a:lumMod val="50000"/>
                  </a:schemeClr>
                </a:solidFill>
              </a:rPr>
              <a:t>Both arise from the </a:t>
            </a:r>
            <a:r>
              <a:rPr lang="en-US" sz="800" dirty="0" err="1">
                <a:solidFill>
                  <a:schemeClr val="accent6">
                    <a:lumMod val="50000"/>
                  </a:schemeClr>
                </a:solidFill>
              </a:rPr>
              <a:t>vagus</a:t>
            </a:r>
            <a:r>
              <a:rPr lang="en-US" sz="800" dirty="0">
                <a:solidFill>
                  <a:schemeClr val="accent6">
                    <a:lumMod val="50000"/>
                  </a:schemeClr>
                </a:solidFill>
              </a:rPr>
              <a:t> nerve</a:t>
            </a:r>
          </a:p>
        </p:txBody>
      </p:sp>
    </p:spTree>
    <p:extLst>
      <p:ext uri="{BB962C8B-B14F-4D97-AF65-F5344CB8AC3E}">
        <p14:creationId xmlns:p14="http://schemas.microsoft.com/office/powerpoint/2010/main" val="162828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7</a:t>
            </a:fld>
            <a:endParaRPr sz="1600" b="1">
              <a:solidFill>
                <a:srgbClr val="FFFFFF"/>
              </a:solidFill>
            </a:endParaRPr>
          </a:p>
        </p:txBody>
      </p:sp>
      <p:sp>
        <p:nvSpPr>
          <p:cNvPr id="2" name="مربع نص 1">
            <a:extLst>
              <a:ext uri="{FF2B5EF4-FFF2-40B4-BE49-F238E27FC236}">
                <a16:creationId xmlns:a16="http://schemas.microsoft.com/office/drawing/2014/main" id="{86BE697B-5153-4B28-9E0E-50EC50591EE0}"/>
              </a:ext>
            </a:extLst>
          </p:cNvPr>
          <p:cNvSpPr txBox="1"/>
          <p:nvPr/>
        </p:nvSpPr>
        <p:spPr>
          <a:xfrm>
            <a:off x="119744" y="146958"/>
            <a:ext cx="4299856" cy="7071167"/>
          </a:xfrm>
          <a:prstGeom prst="rect">
            <a:avLst/>
          </a:prstGeom>
          <a:noFill/>
        </p:spPr>
        <p:txBody>
          <a:bodyPr wrap="square" rtlCol="1">
            <a:spAutoFit/>
          </a:bodyPr>
          <a:lstStyle/>
          <a:p>
            <a:r>
              <a:rPr lang="en-US" sz="1000" u="sng" dirty="0">
                <a:solidFill>
                  <a:schemeClr val="bg1">
                    <a:lumMod val="65000"/>
                  </a:schemeClr>
                </a:solidFill>
              </a:rPr>
              <a:t>How to manage vocal cord paralysis</a:t>
            </a:r>
            <a:r>
              <a:rPr lang="en-US" sz="800" dirty="0">
                <a:solidFill>
                  <a:schemeClr val="bg1">
                    <a:lumMod val="65000"/>
                  </a:schemeClr>
                </a:solidFill>
              </a:rPr>
              <a:t>? Wait for 6 months it might resolve by its own. If it didn’t or the patient count on his voice for living, you interfere earlier. by injecting materials absorbable within six months to close the vocal cord temporary. </a:t>
            </a:r>
          </a:p>
          <a:p>
            <a:r>
              <a:rPr lang="en-US" sz="800" dirty="0">
                <a:solidFill>
                  <a:schemeClr val="bg1">
                    <a:lumMod val="65000"/>
                  </a:schemeClr>
                </a:solidFill>
              </a:rPr>
              <a:t>SLN: sensation above the vocal cords, choking means (they are working well, good sensation).</a:t>
            </a:r>
          </a:p>
          <a:p>
            <a:r>
              <a:rPr lang="en-US" sz="800" dirty="0">
                <a:solidFill>
                  <a:schemeClr val="bg1">
                    <a:lumMod val="65000"/>
                  </a:schemeClr>
                </a:solidFill>
              </a:rPr>
              <a:t> RLN: sensation of vocal cords and below. Left course is longer than the right course. However, vocal cord paralysis might be caused by: thyroidectomy - most common), brain tumor, vocal cord tumor, esophageal, mediastinal. Tumors compressing the nerve, </a:t>
            </a:r>
            <a:r>
              <a:rPr lang="en-US" sz="800" dirty="0">
                <a:solidFill>
                  <a:schemeClr val="accent4">
                    <a:lumMod val="60000"/>
                    <a:lumOff val="40000"/>
                  </a:schemeClr>
                </a:solidFill>
              </a:rPr>
              <a:t>iatrogenic causes: in cardiac thoracic surgery </a:t>
            </a:r>
            <a:r>
              <a:rPr lang="en-US" sz="800" dirty="0">
                <a:solidFill>
                  <a:schemeClr val="bg1">
                    <a:lumMod val="65000"/>
                  </a:schemeClr>
                </a:solidFill>
              </a:rPr>
              <a:t>or idiopathic: waking up in the morning sounding weird). </a:t>
            </a:r>
          </a:p>
          <a:p>
            <a:r>
              <a:rPr lang="en-US" sz="800" dirty="0">
                <a:solidFill>
                  <a:schemeClr val="bg1">
                    <a:lumMod val="65000"/>
                  </a:schemeClr>
                </a:solidFill>
              </a:rPr>
              <a:t>Most common is to have left vocal cord paralysis due to the long course of the left recurrent laryngeal nerve. </a:t>
            </a:r>
          </a:p>
          <a:p>
            <a:endParaRPr lang="en-US" sz="900" dirty="0">
              <a:solidFill>
                <a:schemeClr val="bg1">
                  <a:lumMod val="65000"/>
                </a:schemeClr>
              </a:solidFill>
            </a:endParaRPr>
          </a:p>
          <a:p>
            <a:pPr marL="171450" indent="-171450">
              <a:buFont typeface="Wingdings" panose="05000000000000000000" pitchFamily="2" charset="2"/>
              <a:buChar char="v"/>
            </a:pPr>
            <a:r>
              <a:rPr lang="en-US" sz="1200" b="1" dirty="0">
                <a:solidFill>
                  <a:srgbClr val="0070C0"/>
                </a:solidFill>
              </a:rPr>
              <a:t>Pediatric Airway Anatomy</a:t>
            </a:r>
            <a:r>
              <a:rPr lang="en-US" sz="1050" dirty="0"/>
              <a:t>: </a:t>
            </a:r>
          </a:p>
          <a:p>
            <a:pPr marL="171450" indent="-171450">
              <a:buFont typeface="Arial" panose="020B0604020202020204" pitchFamily="34" charset="0"/>
              <a:buChar char="•"/>
            </a:pPr>
            <a:r>
              <a:rPr lang="en-US" sz="1050" dirty="0"/>
              <a:t>The neonates are obligate nasal breathers until 2 months. </a:t>
            </a:r>
            <a:r>
              <a:rPr lang="en-US" sz="1050" dirty="0">
                <a:solidFill>
                  <a:schemeClr val="bg1">
                    <a:lumMod val="75000"/>
                  </a:schemeClr>
                </a:solidFill>
              </a:rPr>
              <a:t>They can’t breathe from their mouth first when they are born. they have high larynx and epiglottis so the soft palate will cover the central side (mouth airway) witch will guide the milk to move to the lateral sides. that’s why they can eat and breath at the same time.</a:t>
            </a:r>
          </a:p>
          <a:p>
            <a:pPr marL="171450" indent="-171450">
              <a:buFont typeface="Arial" panose="020B0604020202020204" pitchFamily="34" charset="0"/>
              <a:buChar char="•"/>
            </a:pPr>
            <a:r>
              <a:rPr lang="en-US" sz="1050" dirty="0"/>
              <a:t>The epiglottis at birth is omega Ώ shaped. </a:t>
            </a:r>
            <a:r>
              <a:rPr lang="en-US" sz="1000" dirty="0">
                <a:solidFill>
                  <a:schemeClr val="accent6">
                    <a:lumMod val="50000"/>
                  </a:schemeClr>
                </a:solidFill>
              </a:rPr>
              <a:t>Its very high and descends with age</a:t>
            </a:r>
            <a:endParaRPr lang="en-US" sz="1050" dirty="0"/>
          </a:p>
          <a:p>
            <a:pPr marL="171450" indent="-171450">
              <a:buFont typeface="Arial" panose="020B0604020202020204" pitchFamily="34" charset="0"/>
              <a:buChar char="•"/>
            </a:pPr>
            <a:r>
              <a:rPr lang="en-US" sz="1050" dirty="0"/>
              <a:t>The infants have high larynx C1-C4.</a:t>
            </a:r>
          </a:p>
          <a:p>
            <a:pPr marL="171450" indent="-171450">
              <a:buFont typeface="Arial" panose="020B0604020202020204" pitchFamily="34" charset="0"/>
              <a:buChar char="•"/>
            </a:pPr>
            <a:endParaRPr lang="en-US" sz="1050" dirty="0">
              <a:solidFill>
                <a:schemeClr val="bg1">
                  <a:lumMod val="65000"/>
                </a:schemeClr>
              </a:solidFill>
            </a:endParaRPr>
          </a:p>
          <a:p>
            <a:pPr marL="171450" indent="-171450">
              <a:buFont typeface="Wingdings" panose="05000000000000000000" pitchFamily="2" charset="2"/>
              <a:buChar char="v"/>
            </a:pPr>
            <a:r>
              <a:rPr lang="en-US" sz="1200" b="1" dirty="0">
                <a:solidFill>
                  <a:srgbClr val="0070C0"/>
                </a:solidFill>
              </a:rPr>
              <a:t>Physiology</a:t>
            </a:r>
          </a:p>
          <a:p>
            <a:pPr marL="171450" indent="-171450">
              <a:buFont typeface="Arial" panose="020B0604020202020204" pitchFamily="34" charset="0"/>
              <a:buChar char="•"/>
            </a:pPr>
            <a:r>
              <a:rPr lang="en-US" sz="1050" b="1" dirty="0"/>
              <a:t>Protection: of the lower airway passage </a:t>
            </a:r>
            <a:r>
              <a:rPr lang="en-US" sz="1050" dirty="0"/>
              <a:t> </a:t>
            </a:r>
          </a:p>
          <a:p>
            <a:pPr marL="171450" indent="-171450">
              <a:buFont typeface="Wingdings" panose="05000000000000000000" pitchFamily="2" charset="2"/>
              <a:buChar char="Ø"/>
            </a:pPr>
            <a:r>
              <a:rPr lang="en-US" sz="1000" dirty="0"/>
              <a:t>Closure of the laryngeal inlet. </a:t>
            </a:r>
          </a:p>
          <a:p>
            <a:pPr marL="171450" indent="-171450">
              <a:buFont typeface="Wingdings" panose="05000000000000000000" pitchFamily="2" charset="2"/>
              <a:buChar char="Ø"/>
            </a:pPr>
            <a:r>
              <a:rPr lang="en-US" sz="1000" dirty="0"/>
              <a:t>Closure of the glottis. </a:t>
            </a:r>
          </a:p>
          <a:p>
            <a:pPr marL="171450" indent="-171450">
              <a:buFont typeface="Wingdings" panose="05000000000000000000" pitchFamily="2" charset="2"/>
              <a:buChar char="Ø"/>
            </a:pPr>
            <a:r>
              <a:rPr lang="en-US" sz="1000" dirty="0"/>
              <a:t>Cessation of respiration. </a:t>
            </a:r>
          </a:p>
          <a:p>
            <a:pPr marL="171450" indent="-171450">
              <a:buFont typeface="Wingdings" panose="05000000000000000000" pitchFamily="2" charset="2"/>
              <a:buChar char="Ø"/>
            </a:pPr>
            <a:r>
              <a:rPr lang="en-US" sz="1000" dirty="0"/>
              <a:t>Cough reflex (forced expiration is made against a closed larynx).</a:t>
            </a:r>
          </a:p>
          <a:p>
            <a:pPr marL="171450" indent="-171450">
              <a:buFont typeface="Wingdings" panose="05000000000000000000" pitchFamily="2" charset="2"/>
              <a:buChar char="Ø"/>
            </a:pPr>
            <a:r>
              <a:rPr lang="en-US" sz="1000" dirty="0">
                <a:solidFill>
                  <a:schemeClr val="bg1">
                    <a:lumMod val="65000"/>
                  </a:schemeClr>
                </a:solidFill>
              </a:rPr>
              <a:t>Closure of the airways during swallowing the bolus. </a:t>
            </a:r>
          </a:p>
          <a:p>
            <a:pPr marL="171450" indent="-171450">
              <a:buFont typeface="Wingdings" panose="05000000000000000000" pitchFamily="2" charset="2"/>
              <a:buChar char="Ø"/>
            </a:pPr>
            <a:r>
              <a:rPr lang="en-US" sz="1000" dirty="0">
                <a:solidFill>
                  <a:schemeClr val="bg1">
                    <a:lumMod val="65000"/>
                  </a:schemeClr>
                </a:solidFill>
              </a:rPr>
              <a:t>Patient with CVA or neurological problem have loss of sensation so all the time they aspirate or choke</a:t>
            </a:r>
            <a:r>
              <a:rPr lang="en-US" sz="1050" dirty="0">
                <a:solidFill>
                  <a:schemeClr val="bg1">
                    <a:lumMod val="65000"/>
                  </a:schemeClr>
                </a:solidFill>
              </a:rPr>
              <a:t>. </a:t>
            </a:r>
          </a:p>
          <a:p>
            <a:pPr marL="171450" indent="-171450">
              <a:buFont typeface="Arial" panose="020B0604020202020204" pitchFamily="34" charset="0"/>
              <a:buChar char="•"/>
            </a:pPr>
            <a:r>
              <a:rPr lang="en-US" sz="1050" b="1" dirty="0"/>
              <a:t>Phonation: </a:t>
            </a:r>
          </a:p>
          <a:p>
            <a:pPr marL="171450" indent="-171450">
              <a:buFont typeface="Wingdings" panose="05000000000000000000" pitchFamily="2" charset="2"/>
              <a:buChar char="Ø"/>
            </a:pPr>
            <a:r>
              <a:rPr lang="en-US" sz="1050" dirty="0"/>
              <a:t>Voice is produced by vibration of the vocal cord. </a:t>
            </a:r>
            <a:r>
              <a:rPr lang="en-US" sz="1050" dirty="0">
                <a:solidFill>
                  <a:schemeClr val="accent6">
                    <a:lumMod val="50000"/>
                  </a:schemeClr>
                </a:solidFill>
              </a:rPr>
              <a:t>Resonance is caused by mouth, nose and sinuses</a:t>
            </a:r>
            <a:endParaRPr lang="en-US" sz="1050" dirty="0"/>
          </a:p>
          <a:p>
            <a:pPr marL="171450" indent="-171450">
              <a:buFont typeface="Wingdings" panose="05000000000000000000" pitchFamily="2" charset="2"/>
              <a:buChar char="Ø"/>
            </a:pPr>
            <a:r>
              <a:rPr lang="en-US" sz="1050" dirty="0"/>
              <a:t>Source of energy is the airflow (good lung ➜ good voice). </a:t>
            </a:r>
          </a:p>
          <a:p>
            <a:pPr marL="171450" indent="-171450">
              <a:buFont typeface="Wingdings" panose="05000000000000000000" pitchFamily="2" charset="2"/>
              <a:buChar char="Ø"/>
            </a:pPr>
            <a:r>
              <a:rPr lang="en-US" sz="1050" dirty="0"/>
              <a:t>Normal vocal fold vibration occurs vertically from inferior to superior.</a:t>
            </a:r>
          </a:p>
          <a:p>
            <a:pPr marL="171450" indent="-171450">
              <a:buFont typeface="Wingdings" panose="05000000000000000000" pitchFamily="2" charset="2"/>
              <a:buChar char="Ø"/>
            </a:pPr>
            <a:r>
              <a:rPr lang="en-US" sz="1050" dirty="0"/>
              <a:t>The mouth ,pharynx ,nose ,chest (are resonating chambers). </a:t>
            </a:r>
            <a:r>
              <a:rPr lang="en-US" sz="1050" dirty="0">
                <a:solidFill>
                  <a:schemeClr val="bg1">
                    <a:lumMod val="65000"/>
                  </a:schemeClr>
                </a:solidFill>
              </a:rPr>
              <a:t>We talk during expiration (we take deep breath feel pressure in subglottic area this pressure help in pushing the air between the vocal cords and start vibrating them). If I have bronchial asthma it means that the amount of air is little, I won’t be able to talk for long time because the pressure was so </a:t>
            </a:r>
            <a:r>
              <a:rPr lang="en-US" sz="1050" dirty="0" err="1">
                <a:solidFill>
                  <a:schemeClr val="bg1">
                    <a:lumMod val="65000"/>
                  </a:schemeClr>
                </a:solidFill>
              </a:rPr>
              <a:t>little.COPD</a:t>
            </a:r>
            <a:r>
              <a:rPr lang="en-US" sz="1050" dirty="0">
                <a:solidFill>
                  <a:schemeClr val="bg1">
                    <a:lumMod val="65000"/>
                  </a:schemeClr>
                </a:solidFill>
              </a:rPr>
              <a:t>, Smoker ➜ low air amount ➜ low vocal vibration ➜ dysphonia. </a:t>
            </a:r>
          </a:p>
          <a:p>
            <a:pPr marL="171450" indent="-171450">
              <a:buFont typeface="Arial" panose="020B0604020202020204" pitchFamily="34" charset="0"/>
              <a:buChar char="•"/>
            </a:pPr>
            <a:r>
              <a:rPr lang="en-US" sz="1100" b="1" dirty="0"/>
              <a:t>Respiration.</a:t>
            </a:r>
            <a:endParaRPr lang="ar-SA" sz="1000" dirty="0">
              <a:solidFill>
                <a:schemeClr val="bg1">
                  <a:lumMod val="65000"/>
                </a:schemeClr>
              </a:solidFill>
            </a:endParaRPr>
          </a:p>
        </p:txBody>
      </p:sp>
    </p:spTree>
    <p:extLst>
      <p:ext uri="{BB962C8B-B14F-4D97-AF65-F5344CB8AC3E}">
        <p14:creationId xmlns:p14="http://schemas.microsoft.com/office/powerpoint/2010/main" val="50132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8</a:t>
            </a:fld>
            <a:endParaRPr sz="1600" b="1">
              <a:solidFill>
                <a:srgbClr val="FFFFFF"/>
              </a:solidFill>
            </a:endParaRPr>
          </a:p>
        </p:txBody>
      </p:sp>
      <p:sp>
        <p:nvSpPr>
          <p:cNvPr id="2" name="مربع نص 1">
            <a:extLst>
              <a:ext uri="{FF2B5EF4-FFF2-40B4-BE49-F238E27FC236}">
                <a16:creationId xmlns:a16="http://schemas.microsoft.com/office/drawing/2014/main" id="{5035F0C1-9581-4151-84F3-2BAE823FEF47}"/>
              </a:ext>
            </a:extLst>
          </p:cNvPr>
          <p:cNvSpPr txBox="1"/>
          <p:nvPr/>
        </p:nvSpPr>
        <p:spPr>
          <a:xfrm>
            <a:off x="77274" y="107324"/>
            <a:ext cx="2524258" cy="1646605"/>
          </a:xfrm>
          <a:prstGeom prst="rect">
            <a:avLst/>
          </a:prstGeom>
          <a:noFill/>
        </p:spPr>
        <p:txBody>
          <a:bodyPr wrap="square" rtlCol="1">
            <a:spAutoFit/>
          </a:bodyPr>
          <a:lstStyle/>
          <a:p>
            <a:pPr marL="171450" indent="-171450">
              <a:buFont typeface="Wingdings" panose="05000000000000000000" pitchFamily="2" charset="2"/>
              <a:buChar char="v"/>
            </a:pPr>
            <a:r>
              <a:rPr lang="en-US" sz="1100" b="1" dirty="0">
                <a:solidFill>
                  <a:srgbClr val="0070C0"/>
                </a:solidFill>
              </a:rPr>
              <a:t>Laryngeal Sphincters</a:t>
            </a:r>
            <a:r>
              <a:rPr lang="en-US" sz="1000" dirty="0"/>
              <a:t>: </a:t>
            </a:r>
          </a:p>
          <a:p>
            <a:pPr marL="171450" indent="-171450">
              <a:buFont typeface="Arial" panose="020B0604020202020204" pitchFamily="34" charset="0"/>
              <a:buChar char="•"/>
            </a:pPr>
            <a:r>
              <a:rPr lang="en-US" sz="1000" dirty="0"/>
              <a:t>True vocal cord.</a:t>
            </a:r>
          </a:p>
          <a:p>
            <a:pPr marL="171450" indent="-171450">
              <a:buFont typeface="Arial" panose="020B0604020202020204" pitchFamily="34" charset="0"/>
              <a:buChar char="•"/>
            </a:pPr>
            <a:r>
              <a:rPr lang="en-US" sz="1000" dirty="0"/>
              <a:t>false vocal cord. </a:t>
            </a:r>
            <a:r>
              <a:rPr lang="en-US" sz="1000" dirty="0">
                <a:solidFill>
                  <a:schemeClr val="accent6">
                    <a:lumMod val="50000"/>
                  </a:schemeClr>
                </a:solidFill>
              </a:rPr>
              <a:t>Helps protect the airways, located above the true vocal cord</a:t>
            </a:r>
            <a:endParaRPr lang="en-US" sz="1000" dirty="0"/>
          </a:p>
          <a:p>
            <a:pPr marL="171450" indent="-171450">
              <a:buFont typeface="Arial" panose="020B0604020202020204" pitchFamily="34" charset="0"/>
              <a:buChar char="•"/>
            </a:pPr>
            <a:r>
              <a:rPr lang="en-US" sz="1000" dirty="0"/>
              <a:t>Aryepiglottic sphincter. </a:t>
            </a:r>
          </a:p>
          <a:p>
            <a:pPr marL="171450" indent="-171450">
              <a:buFont typeface="Arial" panose="020B0604020202020204" pitchFamily="34" charset="0"/>
              <a:buChar char="•"/>
            </a:pPr>
            <a:r>
              <a:rPr lang="en-US" sz="1000" dirty="0">
                <a:solidFill>
                  <a:schemeClr val="bg1">
                    <a:lumMod val="65000"/>
                  </a:schemeClr>
                </a:solidFill>
              </a:rPr>
              <a:t>Aryepiglottic fold is between the epiglottis and arytenoid. If it is short, then the epiglottis will always be covering the airway (air obstruction)</a:t>
            </a:r>
            <a:endParaRPr lang="ar-SA" sz="1000" dirty="0">
              <a:solidFill>
                <a:schemeClr val="bg1">
                  <a:lumMod val="65000"/>
                </a:schemeClr>
              </a:solidFill>
            </a:endParaRPr>
          </a:p>
        </p:txBody>
      </p:sp>
      <p:pic>
        <p:nvPicPr>
          <p:cNvPr id="3" name="Slide">
            <a:extLst>
              <a:ext uri="{FF2B5EF4-FFF2-40B4-BE49-F238E27FC236}">
                <a16:creationId xmlns:a16="http://schemas.microsoft.com/office/drawing/2014/main" id="{3BF066B6-C6A1-4839-9841-3CC407F0D306}"/>
              </a:ext>
            </a:extLst>
          </p:cNvPr>
          <p:cNvPicPr>
            <a:picLocks noChangeAspect="1"/>
          </p:cNvPicPr>
          <p:nvPr/>
        </p:nvPicPr>
        <p:blipFill rotWithShape="1">
          <a:blip r:embed="rId4"/>
          <a:srcRect l="11236" t="41498" r="9663" b="8314"/>
          <a:stretch/>
        </p:blipFill>
        <p:spPr>
          <a:xfrm>
            <a:off x="2541431" y="218394"/>
            <a:ext cx="2039155" cy="1073870"/>
          </a:xfrm>
          <a:prstGeom prst="rect">
            <a:avLst/>
          </a:prstGeom>
        </p:spPr>
      </p:pic>
      <p:sp>
        <p:nvSpPr>
          <p:cNvPr id="5" name="مربع نص 4">
            <a:extLst>
              <a:ext uri="{FF2B5EF4-FFF2-40B4-BE49-F238E27FC236}">
                <a16:creationId xmlns:a16="http://schemas.microsoft.com/office/drawing/2014/main" id="{933E2337-7B91-4619-9446-5D99724D78F0}"/>
              </a:ext>
            </a:extLst>
          </p:cNvPr>
          <p:cNvSpPr txBox="1"/>
          <p:nvPr/>
        </p:nvSpPr>
        <p:spPr>
          <a:xfrm>
            <a:off x="248991" y="1712890"/>
            <a:ext cx="3408609" cy="5047536"/>
          </a:xfrm>
          <a:prstGeom prst="rect">
            <a:avLst/>
          </a:prstGeom>
          <a:noFill/>
        </p:spPr>
        <p:txBody>
          <a:bodyPr wrap="square" rtlCol="1">
            <a:spAutoFit/>
          </a:bodyPr>
          <a:lstStyle/>
          <a:p>
            <a:pPr marL="171450" indent="-171450">
              <a:buFont typeface="Wingdings" panose="05000000000000000000" pitchFamily="2" charset="2"/>
              <a:buChar char="v"/>
            </a:pPr>
            <a:r>
              <a:rPr lang="en-US" sz="1200" b="1" dirty="0">
                <a:solidFill>
                  <a:srgbClr val="0070C0"/>
                </a:solidFill>
              </a:rPr>
              <a:t>Evaluation of dysphonic patients</a:t>
            </a:r>
            <a:endParaRPr lang="en-US" sz="1050" b="1" dirty="0">
              <a:solidFill>
                <a:srgbClr val="0070C0"/>
              </a:solidFill>
            </a:endParaRPr>
          </a:p>
          <a:p>
            <a:pPr marL="171450" indent="-171450">
              <a:buFont typeface="Arial" panose="020B0604020202020204" pitchFamily="34" charset="0"/>
              <a:buChar char="•"/>
            </a:pPr>
            <a:r>
              <a:rPr lang="en-US" sz="1000" b="1" dirty="0"/>
              <a:t>History of Dysphonia (hoarseness): </a:t>
            </a:r>
          </a:p>
          <a:p>
            <a:pPr marL="171450" indent="-171450">
              <a:buFont typeface="Wingdings" panose="05000000000000000000" pitchFamily="2" charset="2"/>
              <a:buChar char="Ø"/>
            </a:pPr>
            <a:r>
              <a:rPr lang="en-US" sz="1000" dirty="0"/>
              <a:t> </a:t>
            </a:r>
            <a:r>
              <a:rPr lang="en-US" sz="900" dirty="0"/>
              <a:t>Onset. duration. severity. </a:t>
            </a:r>
          </a:p>
          <a:p>
            <a:pPr marL="171450" indent="-171450">
              <a:buFont typeface="Wingdings" panose="05000000000000000000" pitchFamily="2" charset="2"/>
              <a:buChar char="Ø"/>
            </a:pPr>
            <a:r>
              <a:rPr lang="en-US" sz="900" dirty="0"/>
              <a:t> URTI. fever. cough. </a:t>
            </a:r>
          </a:p>
          <a:p>
            <a:pPr marL="171450" indent="-171450">
              <a:buFont typeface="Wingdings" panose="05000000000000000000" pitchFamily="2" charset="2"/>
              <a:buChar char="Ø"/>
            </a:pPr>
            <a:r>
              <a:rPr lang="en-US" sz="900" dirty="0"/>
              <a:t> voice abuse (job). tobacco or alcohol. </a:t>
            </a:r>
          </a:p>
          <a:p>
            <a:pPr marL="171450" indent="-171450">
              <a:buFont typeface="Wingdings" panose="05000000000000000000" pitchFamily="2" charset="2"/>
              <a:buChar char="Ø"/>
            </a:pPr>
            <a:r>
              <a:rPr lang="en-US" sz="900" dirty="0"/>
              <a:t> dysphagia. aspiration. </a:t>
            </a:r>
          </a:p>
          <a:p>
            <a:pPr marL="171450" indent="-171450">
              <a:buFont typeface="Wingdings" panose="05000000000000000000" pitchFamily="2" charset="2"/>
              <a:buChar char="Ø"/>
            </a:pPr>
            <a:r>
              <a:rPr lang="en-US" sz="900" dirty="0"/>
              <a:t> breathing difficulty (stridor). </a:t>
            </a:r>
          </a:p>
          <a:p>
            <a:pPr marL="171450" indent="-171450">
              <a:buFont typeface="Wingdings" panose="05000000000000000000" pitchFamily="2" charset="2"/>
              <a:buChar char="Ø"/>
            </a:pPr>
            <a:r>
              <a:rPr lang="en-US" sz="900" dirty="0"/>
              <a:t> weight loss. think about cancer </a:t>
            </a:r>
          </a:p>
          <a:p>
            <a:pPr marL="171450" indent="-171450">
              <a:buFont typeface="Wingdings" panose="05000000000000000000" pitchFamily="2" charset="2"/>
              <a:buChar char="Ø"/>
            </a:pPr>
            <a:r>
              <a:rPr lang="en-US" sz="900" dirty="0"/>
              <a:t> GERD. </a:t>
            </a:r>
            <a:r>
              <a:rPr lang="en-US" sz="900" dirty="0">
                <a:solidFill>
                  <a:schemeClr val="accent6">
                    <a:lumMod val="50000"/>
                  </a:schemeClr>
                </a:solidFill>
              </a:rPr>
              <a:t>Commonest cause nowadays </a:t>
            </a:r>
          </a:p>
          <a:p>
            <a:pPr marL="171450" indent="-171450">
              <a:buFont typeface="Wingdings" panose="05000000000000000000" pitchFamily="2" charset="2"/>
              <a:buChar char="Ø"/>
            </a:pPr>
            <a:r>
              <a:rPr lang="en-US" sz="900" dirty="0"/>
              <a:t>trauma. </a:t>
            </a:r>
          </a:p>
          <a:p>
            <a:pPr marL="171450" indent="-171450">
              <a:buFont typeface="Wingdings" panose="05000000000000000000" pitchFamily="2" charset="2"/>
              <a:buChar char="Ø"/>
            </a:pPr>
            <a:r>
              <a:rPr lang="en-US" sz="900" dirty="0"/>
              <a:t> previous surgery. neck mass. </a:t>
            </a:r>
          </a:p>
          <a:p>
            <a:pPr marL="171450" indent="-171450">
              <a:buFont typeface="Wingdings" panose="05000000000000000000" pitchFamily="2" charset="2"/>
              <a:buChar char="Ø"/>
            </a:pPr>
            <a:r>
              <a:rPr lang="en-US" sz="900" dirty="0"/>
              <a:t> Laryngopharyngeal reflux (throat clearance). </a:t>
            </a:r>
          </a:p>
          <a:p>
            <a:pPr marL="171450" indent="-171450">
              <a:buFont typeface="Wingdings" panose="05000000000000000000" pitchFamily="2" charset="2"/>
              <a:buChar char="Ø"/>
            </a:pPr>
            <a:r>
              <a:rPr lang="en-US" sz="900" dirty="0"/>
              <a:t>(Occupation and medication are important).</a:t>
            </a:r>
          </a:p>
          <a:p>
            <a:pPr marL="171450" indent="-171450">
              <a:buFont typeface="Wingdings" panose="05000000000000000000" pitchFamily="2" charset="2"/>
              <a:buChar char="Ø"/>
            </a:pPr>
            <a:endParaRPr lang="en-US" sz="900" dirty="0"/>
          </a:p>
          <a:p>
            <a:pPr marL="171450" indent="-171450">
              <a:buFont typeface="Arial" panose="020B0604020202020204" pitchFamily="34" charset="0"/>
              <a:buChar char="•"/>
            </a:pPr>
            <a:r>
              <a:rPr lang="en-US" sz="1100" b="1" dirty="0">
                <a:solidFill>
                  <a:schemeClr val="tx1"/>
                </a:solidFill>
              </a:rPr>
              <a:t>Examination</a:t>
            </a:r>
            <a:r>
              <a:rPr lang="en-US" sz="1100" b="1" dirty="0">
                <a:solidFill>
                  <a:srgbClr val="0070C0"/>
                </a:solidFill>
              </a:rPr>
              <a:t> </a:t>
            </a:r>
          </a:p>
          <a:p>
            <a:pPr marL="171450" indent="-171450">
              <a:buFont typeface="Wingdings" panose="05000000000000000000" pitchFamily="2" charset="2"/>
              <a:buChar char="Ø"/>
            </a:pPr>
            <a:r>
              <a:rPr lang="en-US" sz="900" dirty="0"/>
              <a:t> Laryngeal examination and voice assessments: </a:t>
            </a:r>
          </a:p>
          <a:p>
            <a:pPr marL="171450" indent="-171450">
              <a:buFont typeface="Wingdings" panose="05000000000000000000" pitchFamily="2" charset="2"/>
              <a:buChar char="Ø"/>
            </a:pPr>
            <a:r>
              <a:rPr lang="en-US" sz="900" dirty="0"/>
              <a:t>Indirect laryngoscope (using mirror in old days) </a:t>
            </a:r>
            <a:r>
              <a:rPr lang="en-US" sz="900" dirty="0">
                <a:solidFill>
                  <a:schemeClr val="bg1">
                    <a:lumMod val="75000"/>
                  </a:schemeClr>
                </a:solidFill>
              </a:rPr>
              <a:t>they used to do it before.</a:t>
            </a:r>
          </a:p>
          <a:p>
            <a:pPr marL="171450" indent="-171450">
              <a:buFont typeface="Wingdings" panose="05000000000000000000" pitchFamily="2" charset="2"/>
              <a:buChar char="Ø"/>
            </a:pPr>
            <a:r>
              <a:rPr lang="en-US" sz="900" dirty="0"/>
              <a:t>Direct laryngoscope </a:t>
            </a:r>
            <a:r>
              <a:rPr lang="en-US" sz="900" dirty="0">
                <a:solidFill>
                  <a:schemeClr val="bg1">
                    <a:lumMod val="75000"/>
                  </a:schemeClr>
                </a:solidFill>
              </a:rPr>
              <a:t>done in the OR</a:t>
            </a:r>
          </a:p>
          <a:p>
            <a:pPr marL="171450" indent="-171450">
              <a:buFont typeface="Wingdings" panose="05000000000000000000" pitchFamily="2" charset="2"/>
              <a:buChar char="Ø"/>
            </a:pPr>
            <a:r>
              <a:rPr lang="en-US" sz="900" dirty="0" err="1"/>
              <a:t>Fibreoptic</a:t>
            </a:r>
            <a:r>
              <a:rPr lang="en-US" sz="900" dirty="0"/>
              <a:t> flexible scope </a:t>
            </a:r>
            <a:r>
              <a:rPr lang="en-US" sz="900" dirty="0">
                <a:solidFill>
                  <a:schemeClr val="bg1">
                    <a:lumMod val="75000"/>
                  </a:schemeClr>
                </a:solidFill>
              </a:rPr>
              <a:t>(MCQ: indications are examination of nose, nasopharynx). small scope that goes inside the nose all the way to the larynx</a:t>
            </a:r>
            <a:r>
              <a:rPr lang="en-US" sz="900" dirty="0"/>
              <a:t>. </a:t>
            </a:r>
          </a:p>
          <a:p>
            <a:pPr marL="171450" indent="-171450">
              <a:buFont typeface="Wingdings" panose="05000000000000000000" pitchFamily="2" charset="2"/>
              <a:buChar char="Ø"/>
            </a:pPr>
            <a:r>
              <a:rPr lang="en-US" sz="900" dirty="0" err="1"/>
              <a:t>Stroboscopy</a:t>
            </a:r>
            <a:r>
              <a:rPr lang="en-US" sz="900" dirty="0"/>
              <a:t> </a:t>
            </a:r>
            <a:r>
              <a:rPr lang="en-US" sz="900" dirty="0">
                <a:solidFill>
                  <a:schemeClr val="bg1">
                    <a:lumMod val="75000"/>
                  </a:schemeClr>
                </a:solidFill>
              </a:rPr>
              <a:t>for vocal cord vibration assessment. to check if there is any scars or cysts. done for patients with voice problems. </a:t>
            </a:r>
          </a:p>
          <a:p>
            <a:pPr marL="171450" indent="-171450">
              <a:buFont typeface="Wingdings" panose="05000000000000000000" pitchFamily="2" charset="2"/>
              <a:buChar char="Ø"/>
            </a:pPr>
            <a:r>
              <a:rPr lang="en-US" sz="900" dirty="0"/>
              <a:t>Acoustic analysis </a:t>
            </a:r>
          </a:p>
          <a:p>
            <a:pPr marL="171450" indent="-171450">
              <a:buFont typeface="Wingdings" panose="05000000000000000000" pitchFamily="2" charset="2"/>
              <a:buChar char="Ø"/>
            </a:pPr>
            <a:r>
              <a:rPr lang="en-US" sz="900" dirty="0">
                <a:solidFill>
                  <a:schemeClr val="bg1">
                    <a:lumMod val="75000"/>
                  </a:schemeClr>
                </a:solidFill>
              </a:rPr>
              <a:t>Cranial nerves (tumors might be compressing the involved nerves) Neck examination </a:t>
            </a:r>
          </a:p>
          <a:p>
            <a:pPr marL="171450" indent="-171450">
              <a:buFont typeface="Wingdings" panose="05000000000000000000" pitchFamily="2" charset="2"/>
              <a:buChar char="Ø"/>
            </a:pPr>
            <a:r>
              <a:rPr lang="en-US" sz="900" dirty="0">
                <a:solidFill>
                  <a:schemeClr val="bg1">
                    <a:lumMod val="75000"/>
                  </a:schemeClr>
                </a:solidFill>
              </a:rPr>
              <a:t>You always have to examine the patient nose, throat and vocal cords the difference between laryngoscopy and bronchoscopy is that bronchoscopy has an opening for breathing so you can ventilate at the same time. </a:t>
            </a:r>
          </a:p>
          <a:p>
            <a:pPr marL="171450" indent="-171450">
              <a:buFont typeface="Wingdings" panose="05000000000000000000" pitchFamily="2" charset="2"/>
              <a:buChar char="Ø"/>
            </a:pPr>
            <a:r>
              <a:rPr lang="en-US" sz="900" dirty="0">
                <a:solidFill>
                  <a:schemeClr val="bg1">
                    <a:lumMod val="75000"/>
                  </a:schemeClr>
                </a:solidFill>
              </a:rPr>
              <a:t>you always have to examine the patient </a:t>
            </a:r>
            <a:r>
              <a:rPr lang="en-US" sz="900" dirty="0" err="1">
                <a:solidFill>
                  <a:schemeClr val="bg1">
                    <a:lumMod val="75000"/>
                  </a:schemeClr>
                </a:solidFill>
              </a:rPr>
              <a:t>nose,throat,and</a:t>
            </a:r>
            <a:r>
              <a:rPr lang="en-US" sz="900" dirty="0">
                <a:solidFill>
                  <a:schemeClr val="bg1">
                    <a:lumMod val="75000"/>
                  </a:schemeClr>
                </a:solidFill>
              </a:rPr>
              <a:t> vocal cords and always mention in the OSCE you need to examine the cranial nerve</a:t>
            </a:r>
            <a:endParaRPr lang="ar-SA" sz="700" dirty="0">
              <a:solidFill>
                <a:schemeClr val="bg1">
                  <a:lumMod val="75000"/>
                </a:schemeClr>
              </a:solidFill>
            </a:endParaRPr>
          </a:p>
        </p:txBody>
      </p:sp>
      <p:cxnSp>
        <p:nvCxnSpPr>
          <p:cNvPr id="6" name="Straight Arrow Connector 5">
            <a:extLst>
              <a:ext uri="{FF2B5EF4-FFF2-40B4-BE49-F238E27FC236}">
                <a16:creationId xmlns:a16="http://schemas.microsoft.com/office/drawing/2014/main" id="{924111D0-11AD-49A0-B868-4FF5887F1C32}"/>
              </a:ext>
            </a:extLst>
          </p:cNvPr>
          <p:cNvCxnSpPr>
            <a:cxnSpLocks/>
          </p:cNvCxnSpPr>
          <p:nvPr/>
        </p:nvCxnSpPr>
        <p:spPr>
          <a:xfrm flipH="1" flipV="1">
            <a:off x="3495004" y="918241"/>
            <a:ext cx="438549" cy="5843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10E53F60-4728-4317-8000-264C45D8E566}"/>
              </a:ext>
            </a:extLst>
          </p:cNvPr>
          <p:cNvSpPr txBox="1"/>
          <p:nvPr/>
        </p:nvSpPr>
        <p:spPr>
          <a:xfrm>
            <a:off x="3665516" y="1487195"/>
            <a:ext cx="855909" cy="246221"/>
          </a:xfrm>
          <a:prstGeom prst="rect">
            <a:avLst/>
          </a:prstGeom>
          <a:noFill/>
        </p:spPr>
        <p:txBody>
          <a:bodyPr wrap="square" rtlCol="0">
            <a:spAutoFit/>
          </a:bodyPr>
          <a:lstStyle/>
          <a:p>
            <a:r>
              <a:rPr lang="en-US" sz="1000" dirty="0">
                <a:solidFill>
                  <a:schemeClr val="accent6">
                    <a:lumMod val="50000"/>
                  </a:schemeClr>
                </a:solidFill>
              </a:rPr>
              <a:t>Esophagus</a:t>
            </a:r>
          </a:p>
        </p:txBody>
      </p:sp>
      <p:cxnSp>
        <p:nvCxnSpPr>
          <p:cNvPr id="9" name="Straight Arrow Connector 8">
            <a:extLst>
              <a:ext uri="{FF2B5EF4-FFF2-40B4-BE49-F238E27FC236}">
                <a16:creationId xmlns:a16="http://schemas.microsoft.com/office/drawing/2014/main" id="{6ED784B0-C597-4FB5-9C49-316ACB73830D}"/>
              </a:ext>
            </a:extLst>
          </p:cNvPr>
          <p:cNvCxnSpPr>
            <a:cxnSpLocks/>
          </p:cNvCxnSpPr>
          <p:nvPr/>
        </p:nvCxnSpPr>
        <p:spPr>
          <a:xfrm flipH="1" flipV="1">
            <a:off x="3470201" y="644445"/>
            <a:ext cx="488157" cy="3234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E0EA45CE-B0DF-4311-B587-E909D97AE2F9}"/>
              </a:ext>
            </a:extLst>
          </p:cNvPr>
          <p:cNvSpPr txBox="1"/>
          <p:nvPr/>
        </p:nvSpPr>
        <p:spPr>
          <a:xfrm>
            <a:off x="3824288" y="876300"/>
            <a:ext cx="855909" cy="246221"/>
          </a:xfrm>
          <a:prstGeom prst="rect">
            <a:avLst/>
          </a:prstGeom>
          <a:noFill/>
        </p:spPr>
        <p:txBody>
          <a:bodyPr wrap="square" rtlCol="0">
            <a:spAutoFit/>
          </a:bodyPr>
          <a:lstStyle/>
          <a:p>
            <a:r>
              <a:rPr lang="en-US" sz="1000" dirty="0">
                <a:solidFill>
                  <a:schemeClr val="accent6">
                    <a:lumMod val="50000"/>
                  </a:schemeClr>
                </a:solidFill>
              </a:rPr>
              <a:t>Larynx</a:t>
            </a:r>
          </a:p>
        </p:txBody>
      </p:sp>
      <p:cxnSp>
        <p:nvCxnSpPr>
          <p:cNvPr id="14" name="Straight Arrow Connector 13">
            <a:extLst>
              <a:ext uri="{FF2B5EF4-FFF2-40B4-BE49-F238E27FC236}">
                <a16:creationId xmlns:a16="http://schemas.microsoft.com/office/drawing/2014/main" id="{42C7431D-32A3-451D-8CAE-150DA4C2A71A}"/>
              </a:ext>
            </a:extLst>
          </p:cNvPr>
          <p:cNvCxnSpPr>
            <a:cxnSpLocks/>
          </p:cNvCxnSpPr>
          <p:nvPr/>
        </p:nvCxnSpPr>
        <p:spPr>
          <a:xfrm>
            <a:off x="2857500" y="218394"/>
            <a:ext cx="0" cy="303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A844820D-ED01-45AE-8460-58A8E58FEA5C}"/>
              </a:ext>
            </a:extLst>
          </p:cNvPr>
          <p:cNvSpPr txBox="1"/>
          <p:nvPr/>
        </p:nvSpPr>
        <p:spPr>
          <a:xfrm>
            <a:off x="2736364" y="33472"/>
            <a:ext cx="786402" cy="246221"/>
          </a:xfrm>
          <a:prstGeom prst="rect">
            <a:avLst/>
          </a:prstGeom>
          <a:noFill/>
        </p:spPr>
        <p:txBody>
          <a:bodyPr wrap="square" rtlCol="0">
            <a:spAutoFit/>
          </a:bodyPr>
          <a:lstStyle/>
          <a:p>
            <a:r>
              <a:rPr lang="en-US" sz="1000" dirty="0">
                <a:solidFill>
                  <a:schemeClr val="accent6">
                    <a:lumMod val="50000"/>
                  </a:schemeClr>
                </a:solidFill>
              </a:rPr>
              <a:t>Epiglottis</a:t>
            </a:r>
          </a:p>
        </p:txBody>
      </p:sp>
      <p:cxnSp>
        <p:nvCxnSpPr>
          <p:cNvPr id="26" name="Straight Arrow Connector 25">
            <a:extLst>
              <a:ext uri="{FF2B5EF4-FFF2-40B4-BE49-F238E27FC236}">
                <a16:creationId xmlns:a16="http://schemas.microsoft.com/office/drawing/2014/main" id="{824AA474-656F-43A8-81D1-0C82DBE11591}"/>
              </a:ext>
            </a:extLst>
          </p:cNvPr>
          <p:cNvCxnSpPr>
            <a:cxnSpLocks/>
          </p:cNvCxnSpPr>
          <p:nvPr/>
        </p:nvCxnSpPr>
        <p:spPr>
          <a:xfrm flipV="1">
            <a:off x="2538684" y="677875"/>
            <a:ext cx="284484" cy="740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058042E8-8BE1-45CC-9B89-8FA883C149CA}"/>
              </a:ext>
            </a:extLst>
          </p:cNvPr>
          <p:cNvSpPr txBox="1"/>
          <p:nvPr/>
        </p:nvSpPr>
        <p:spPr>
          <a:xfrm>
            <a:off x="2307195" y="1356377"/>
            <a:ext cx="855909" cy="246221"/>
          </a:xfrm>
          <a:prstGeom prst="rect">
            <a:avLst/>
          </a:prstGeom>
          <a:noFill/>
        </p:spPr>
        <p:txBody>
          <a:bodyPr wrap="square" rtlCol="0">
            <a:spAutoFit/>
          </a:bodyPr>
          <a:lstStyle/>
          <a:p>
            <a:r>
              <a:rPr lang="en-US" sz="1000" dirty="0">
                <a:solidFill>
                  <a:schemeClr val="accent6">
                    <a:lumMod val="50000"/>
                  </a:schemeClr>
                </a:solidFill>
              </a:rPr>
              <a:t>Vocal cords</a:t>
            </a:r>
          </a:p>
        </p:txBody>
      </p:sp>
      <p:cxnSp>
        <p:nvCxnSpPr>
          <p:cNvPr id="33" name="Straight Arrow Connector 32">
            <a:extLst>
              <a:ext uri="{FF2B5EF4-FFF2-40B4-BE49-F238E27FC236}">
                <a16:creationId xmlns:a16="http://schemas.microsoft.com/office/drawing/2014/main" id="{FF34D860-84A6-4534-9833-5611708518D8}"/>
              </a:ext>
            </a:extLst>
          </p:cNvPr>
          <p:cNvCxnSpPr>
            <a:cxnSpLocks/>
          </p:cNvCxnSpPr>
          <p:nvPr/>
        </p:nvCxnSpPr>
        <p:spPr>
          <a:xfrm flipH="1" flipV="1">
            <a:off x="2879550" y="657042"/>
            <a:ext cx="116448" cy="745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0830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sldNum" idx="12"/>
          </p:nvPr>
        </p:nvSpPr>
        <p:spPr>
          <a:xfrm>
            <a:off x="4378475" y="6661546"/>
            <a:ext cx="285900" cy="423900"/>
          </a:xfrm>
          <a:prstGeom prst="rect">
            <a:avLst/>
          </a:prstGeom>
        </p:spPr>
        <p:txBody>
          <a:bodyPr spcFirstLastPara="1" wrap="square" lIns="84775" tIns="84775" rIns="84775" bIns="84775" anchor="ctr" anchorCtr="0">
            <a:noAutofit/>
          </a:bodyPr>
          <a:lstStyle/>
          <a:p>
            <a:pPr marL="0" lvl="0" indent="0" algn="r" rtl="0">
              <a:spcBef>
                <a:spcPts val="0"/>
              </a:spcBef>
              <a:spcAft>
                <a:spcPts val="0"/>
              </a:spcAft>
              <a:buNone/>
            </a:pPr>
            <a:fld id="{00000000-1234-1234-1234-123412341234}" type="slidenum">
              <a:rPr lang="ar" sz="1600" b="1">
                <a:solidFill>
                  <a:srgbClr val="FFFFFF"/>
                </a:solidFill>
              </a:rPr>
              <a:t>9</a:t>
            </a:fld>
            <a:endParaRPr sz="1600" b="1">
              <a:solidFill>
                <a:srgbClr val="FFFFFF"/>
              </a:solidFill>
            </a:endParaRPr>
          </a:p>
        </p:txBody>
      </p:sp>
      <p:pic>
        <p:nvPicPr>
          <p:cNvPr id="2" name="Slide">
            <a:extLst>
              <a:ext uri="{FF2B5EF4-FFF2-40B4-BE49-F238E27FC236}">
                <a16:creationId xmlns:a16="http://schemas.microsoft.com/office/drawing/2014/main" id="{D09B62CB-52AC-445C-9CD0-BFABFE8BB9F8}"/>
              </a:ext>
            </a:extLst>
          </p:cNvPr>
          <p:cNvPicPr>
            <a:picLocks noChangeAspect="1"/>
          </p:cNvPicPr>
          <p:nvPr/>
        </p:nvPicPr>
        <p:blipFill rotWithShape="1">
          <a:blip r:embed="rId4"/>
          <a:srcRect l="53034" t="25779" r="8876" b="30625"/>
          <a:stretch/>
        </p:blipFill>
        <p:spPr>
          <a:xfrm>
            <a:off x="2742743" y="201701"/>
            <a:ext cx="1696659" cy="1456424"/>
          </a:xfrm>
          <a:prstGeom prst="rect">
            <a:avLst/>
          </a:prstGeom>
        </p:spPr>
      </p:pic>
      <p:pic>
        <p:nvPicPr>
          <p:cNvPr id="4" name="Slide">
            <a:extLst>
              <a:ext uri="{FF2B5EF4-FFF2-40B4-BE49-F238E27FC236}">
                <a16:creationId xmlns:a16="http://schemas.microsoft.com/office/drawing/2014/main" id="{67FE80F5-E1A9-48A4-91D9-D58DA5525F61}"/>
              </a:ext>
            </a:extLst>
          </p:cNvPr>
          <p:cNvPicPr>
            <a:picLocks noChangeAspect="1"/>
          </p:cNvPicPr>
          <p:nvPr/>
        </p:nvPicPr>
        <p:blipFill rotWithShape="1">
          <a:blip r:embed="rId5"/>
          <a:srcRect l="16292" t="24280" r="14495" b="44259"/>
          <a:stretch/>
        </p:blipFill>
        <p:spPr>
          <a:xfrm>
            <a:off x="582507" y="1683963"/>
            <a:ext cx="3940117" cy="1048114"/>
          </a:xfrm>
          <a:prstGeom prst="rect">
            <a:avLst/>
          </a:prstGeom>
        </p:spPr>
      </p:pic>
      <p:pic>
        <p:nvPicPr>
          <p:cNvPr id="6" name="Slide">
            <a:extLst>
              <a:ext uri="{FF2B5EF4-FFF2-40B4-BE49-F238E27FC236}">
                <a16:creationId xmlns:a16="http://schemas.microsoft.com/office/drawing/2014/main" id="{DEDFE677-E04C-4188-9DB4-E16E84B00C65}"/>
              </a:ext>
            </a:extLst>
          </p:cNvPr>
          <p:cNvPicPr>
            <a:picLocks noChangeAspect="1"/>
          </p:cNvPicPr>
          <p:nvPr/>
        </p:nvPicPr>
        <p:blipFill rotWithShape="1">
          <a:blip r:embed="rId6"/>
          <a:srcRect l="6740" t="21734" r="30450" b="33322"/>
          <a:stretch/>
        </p:blipFill>
        <p:spPr>
          <a:xfrm>
            <a:off x="1533290" y="2949195"/>
            <a:ext cx="2418907" cy="1048115"/>
          </a:xfrm>
          <a:prstGeom prst="rect">
            <a:avLst/>
          </a:prstGeom>
        </p:spPr>
      </p:pic>
      <p:pic>
        <p:nvPicPr>
          <p:cNvPr id="8" name="Slide">
            <a:extLst>
              <a:ext uri="{FF2B5EF4-FFF2-40B4-BE49-F238E27FC236}">
                <a16:creationId xmlns:a16="http://schemas.microsoft.com/office/drawing/2014/main" id="{50641D76-53BE-4AE2-917E-AF794C5051C8}"/>
              </a:ext>
            </a:extLst>
          </p:cNvPr>
          <p:cNvPicPr>
            <a:picLocks noChangeAspect="1"/>
          </p:cNvPicPr>
          <p:nvPr/>
        </p:nvPicPr>
        <p:blipFill rotWithShape="1">
          <a:blip r:embed="rId6"/>
          <a:srcRect l="73820" t="12595" r="6741" b="26281"/>
          <a:stretch/>
        </p:blipFill>
        <p:spPr>
          <a:xfrm>
            <a:off x="3952197" y="2949196"/>
            <a:ext cx="569228" cy="1048114"/>
          </a:xfrm>
          <a:prstGeom prst="rect">
            <a:avLst/>
          </a:prstGeom>
        </p:spPr>
      </p:pic>
      <p:pic>
        <p:nvPicPr>
          <p:cNvPr id="10" name="Slide">
            <a:extLst>
              <a:ext uri="{FF2B5EF4-FFF2-40B4-BE49-F238E27FC236}">
                <a16:creationId xmlns:a16="http://schemas.microsoft.com/office/drawing/2014/main" id="{CA7FF3D2-CFB5-4081-9BAE-688A65D11F9A}"/>
              </a:ext>
            </a:extLst>
          </p:cNvPr>
          <p:cNvPicPr>
            <a:picLocks noChangeAspect="1"/>
          </p:cNvPicPr>
          <p:nvPr/>
        </p:nvPicPr>
        <p:blipFill rotWithShape="1">
          <a:blip r:embed="rId7"/>
          <a:srcRect l="16742" t="54692" r="19551" b="11150"/>
          <a:stretch/>
        </p:blipFill>
        <p:spPr>
          <a:xfrm>
            <a:off x="1226499" y="4130983"/>
            <a:ext cx="2418907" cy="972682"/>
          </a:xfrm>
          <a:prstGeom prst="rect">
            <a:avLst/>
          </a:prstGeom>
        </p:spPr>
      </p:pic>
      <p:pic>
        <p:nvPicPr>
          <p:cNvPr id="12" name="Slide">
            <a:extLst>
              <a:ext uri="{FF2B5EF4-FFF2-40B4-BE49-F238E27FC236}">
                <a16:creationId xmlns:a16="http://schemas.microsoft.com/office/drawing/2014/main" id="{CB856960-154A-4DF4-B62C-45C056EA9552}"/>
              </a:ext>
            </a:extLst>
          </p:cNvPr>
          <p:cNvPicPr>
            <a:picLocks noChangeAspect="1"/>
          </p:cNvPicPr>
          <p:nvPr/>
        </p:nvPicPr>
        <p:blipFill rotWithShape="1">
          <a:blip r:embed="rId7"/>
          <a:srcRect l="9888" t="5551" r="57416" b="51601"/>
          <a:stretch/>
        </p:blipFill>
        <p:spPr>
          <a:xfrm>
            <a:off x="2470456" y="5146220"/>
            <a:ext cx="1120616" cy="792658"/>
          </a:xfrm>
          <a:prstGeom prst="rect">
            <a:avLst/>
          </a:prstGeom>
        </p:spPr>
      </p:pic>
      <p:pic>
        <p:nvPicPr>
          <p:cNvPr id="14" name="Slide">
            <a:extLst>
              <a:ext uri="{FF2B5EF4-FFF2-40B4-BE49-F238E27FC236}">
                <a16:creationId xmlns:a16="http://schemas.microsoft.com/office/drawing/2014/main" id="{43F2BC0D-F393-4FEB-9C04-9044EB84E961}"/>
              </a:ext>
            </a:extLst>
          </p:cNvPr>
          <p:cNvPicPr>
            <a:picLocks noChangeAspect="1"/>
          </p:cNvPicPr>
          <p:nvPr/>
        </p:nvPicPr>
        <p:blipFill rotWithShape="1">
          <a:blip r:embed="rId7"/>
          <a:srcRect l="52808" t="11694" r="9328" b="52499"/>
          <a:stretch/>
        </p:blipFill>
        <p:spPr>
          <a:xfrm>
            <a:off x="1260634" y="5144138"/>
            <a:ext cx="1120616" cy="794740"/>
          </a:xfrm>
          <a:prstGeom prst="rect">
            <a:avLst/>
          </a:prstGeom>
        </p:spPr>
      </p:pic>
      <p:sp>
        <p:nvSpPr>
          <p:cNvPr id="16" name="مربع نص 15">
            <a:extLst>
              <a:ext uri="{FF2B5EF4-FFF2-40B4-BE49-F238E27FC236}">
                <a16:creationId xmlns:a16="http://schemas.microsoft.com/office/drawing/2014/main" id="{0C90064E-1ED6-4567-9783-BC709ADAE21E}"/>
              </a:ext>
            </a:extLst>
          </p:cNvPr>
          <p:cNvSpPr txBox="1"/>
          <p:nvPr/>
        </p:nvSpPr>
        <p:spPr>
          <a:xfrm>
            <a:off x="1183691" y="506564"/>
            <a:ext cx="1460077" cy="830997"/>
          </a:xfrm>
          <a:prstGeom prst="rect">
            <a:avLst/>
          </a:prstGeom>
          <a:noFill/>
        </p:spPr>
        <p:txBody>
          <a:bodyPr wrap="square" rtlCol="1">
            <a:spAutoFit/>
          </a:bodyPr>
          <a:lstStyle/>
          <a:p>
            <a:r>
              <a:rPr lang="en-US" dirty="0"/>
              <a:t>Indirect</a:t>
            </a:r>
          </a:p>
          <a:p>
            <a:r>
              <a:rPr lang="en-US" dirty="0"/>
              <a:t>Laryngoscope</a:t>
            </a:r>
            <a:r>
              <a:rPr lang="en-US" dirty="0">
                <a:solidFill>
                  <a:schemeClr val="accent6">
                    <a:lumMod val="50000"/>
                  </a:schemeClr>
                </a:solidFill>
              </a:rPr>
              <a:t> </a:t>
            </a:r>
            <a:r>
              <a:rPr lang="en-US" sz="1000" dirty="0">
                <a:solidFill>
                  <a:schemeClr val="accent6">
                    <a:lumMod val="50000"/>
                  </a:schemeClr>
                </a:solidFill>
              </a:rPr>
              <a:t>the flexible scope is most used</a:t>
            </a:r>
            <a:endParaRPr lang="ar-SA" sz="1000" dirty="0"/>
          </a:p>
        </p:txBody>
      </p:sp>
      <p:sp>
        <p:nvSpPr>
          <p:cNvPr id="17" name="مربع نص 16">
            <a:extLst>
              <a:ext uri="{FF2B5EF4-FFF2-40B4-BE49-F238E27FC236}">
                <a16:creationId xmlns:a16="http://schemas.microsoft.com/office/drawing/2014/main" id="{7F48745E-C1C6-4731-A5F2-E08FB7433EE9}"/>
              </a:ext>
            </a:extLst>
          </p:cNvPr>
          <p:cNvSpPr txBox="1"/>
          <p:nvPr/>
        </p:nvSpPr>
        <p:spPr>
          <a:xfrm>
            <a:off x="142240" y="3169920"/>
            <a:ext cx="1317043" cy="677108"/>
          </a:xfrm>
          <a:prstGeom prst="rect">
            <a:avLst/>
          </a:prstGeom>
          <a:noFill/>
        </p:spPr>
        <p:txBody>
          <a:bodyPr wrap="square" rtlCol="1">
            <a:spAutoFit/>
          </a:bodyPr>
          <a:lstStyle/>
          <a:p>
            <a:r>
              <a:rPr lang="en-US" dirty="0"/>
              <a:t>Direct</a:t>
            </a:r>
          </a:p>
          <a:p>
            <a:r>
              <a:rPr lang="en-US" dirty="0"/>
              <a:t>Laryngoscope </a:t>
            </a:r>
            <a:r>
              <a:rPr lang="en-US" sz="1000" dirty="0">
                <a:solidFill>
                  <a:schemeClr val="accent6">
                    <a:lumMod val="50000"/>
                  </a:schemeClr>
                </a:solidFill>
              </a:rPr>
              <a:t>used in surgery</a:t>
            </a:r>
            <a:endParaRPr lang="ar-SA" dirty="0">
              <a:solidFill>
                <a:schemeClr val="accent6">
                  <a:lumMod val="50000"/>
                </a:schemeClr>
              </a:solidFill>
            </a:endParaRPr>
          </a:p>
        </p:txBody>
      </p:sp>
      <p:sp>
        <p:nvSpPr>
          <p:cNvPr id="18" name="مربع نص 17">
            <a:extLst>
              <a:ext uri="{FF2B5EF4-FFF2-40B4-BE49-F238E27FC236}">
                <a16:creationId xmlns:a16="http://schemas.microsoft.com/office/drawing/2014/main" id="{8C456D02-2306-4FCF-BDB3-AA1C9DE11121}"/>
              </a:ext>
            </a:extLst>
          </p:cNvPr>
          <p:cNvSpPr txBox="1"/>
          <p:nvPr/>
        </p:nvSpPr>
        <p:spPr>
          <a:xfrm>
            <a:off x="2470456" y="6075680"/>
            <a:ext cx="1370024" cy="523220"/>
          </a:xfrm>
          <a:prstGeom prst="rect">
            <a:avLst/>
          </a:prstGeom>
          <a:noFill/>
        </p:spPr>
        <p:txBody>
          <a:bodyPr wrap="square" rtlCol="1">
            <a:spAutoFit/>
          </a:bodyPr>
          <a:lstStyle/>
          <a:p>
            <a:r>
              <a:rPr lang="en-US" dirty="0"/>
              <a:t>Rigid bronchoscopy</a:t>
            </a:r>
            <a:endParaRPr lang="ar-SA" dirty="0"/>
          </a:p>
        </p:txBody>
      </p:sp>
      <p:sp>
        <p:nvSpPr>
          <p:cNvPr id="3" name="TextBox 2">
            <a:extLst>
              <a:ext uri="{FF2B5EF4-FFF2-40B4-BE49-F238E27FC236}">
                <a16:creationId xmlns:a16="http://schemas.microsoft.com/office/drawing/2014/main" id="{E5B00A6E-6F1E-4A4C-A312-1FC24A2E9AFB}"/>
              </a:ext>
            </a:extLst>
          </p:cNvPr>
          <p:cNvSpPr txBox="1"/>
          <p:nvPr/>
        </p:nvSpPr>
        <p:spPr>
          <a:xfrm>
            <a:off x="214009" y="5359940"/>
            <a:ext cx="1046625" cy="246221"/>
          </a:xfrm>
          <a:prstGeom prst="rect">
            <a:avLst/>
          </a:prstGeom>
          <a:noFill/>
        </p:spPr>
        <p:txBody>
          <a:bodyPr wrap="square" rtlCol="0">
            <a:spAutoFit/>
          </a:bodyPr>
          <a:lstStyle/>
          <a:p>
            <a:r>
              <a:rPr lang="en-US" sz="1000" dirty="0">
                <a:solidFill>
                  <a:schemeClr val="accent6">
                    <a:lumMod val="50000"/>
                  </a:schemeClr>
                </a:solidFill>
              </a:rPr>
              <a:t>Laryngoscope</a:t>
            </a:r>
          </a:p>
        </p:txBody>
      </p:sp>
      <p:sp>
        <p:nvSpPr>
          <p:cNvPr id="5" name="TextBox 4">
            <a:extLst>
              <a:ext uri="{FF2B5EF4-FFF2-40B4-BE49-F238E27FC236}">
                <a16:creationId xmlns:a16="http://schemas.microsoft.com/office/drawing/2014/main" id="{D1AD3A08-2F59-4E06-98D1-C617BFC48DC0}"/>
              </a:ext>
            </a:extLst>
          </p:cNvPr>
          <p:cNvSpPr txBox="1"/>
          <p:nvPr/>
        </p:nvSpPr>
        <p:spPr>
          <a:xfrm>
            <a:off x="59194" y="3864820"/>
            <a:ext cx="1201440" cy="1323439"/>
          </a:xfrm>
          <a:prstGeom prst="rect">
            <a:avLst/>
          </a:prstGeom>
          <a:noFill/>
        </p:spPr>
        <p:txBody>
          <a:bodyPr wrap="square" rtlCol="0">
            <a:spAutoFit/>
          </a:bodyPr>
          <a:lstStyle/>
          <a:p>
            <a:r>
              <a:rPr lang="en-US" sz="1000" dirty="0">
                <a:solidFill>
                  <a:schemeClr val="accent6">
                    <a:lumMod val="50000"/>
                  </a:schemeClr>
                </a:solidFill>
              </a:rPr>
              <a:t>Right bronchoscope used for examination of trachea and bronchi and removal of foreign bodies</a:t>
            </a:r>
          </a:p>
        </p:txBody>
      </p:sp>
    </p:spTree>
    <p:extLst>
      <p:ext uri="{BB962C8B-B14F-4D97-AF65-F5344CB8AC3E}">
        <p14:creationId xmlns:p14="http://schemas.microsoft.com/office/powerpoint/2010/main" val="259521131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TM03090430[[fn=تنسيق خاص]]</Template>
  <TotalTime>633</TotalTime>
  <Words>4916</Words>
  <Application>Microsoft Office PowerPoint</Application>
  <PresentationFormat>Custom</PresentationFormat>
  <Paragraphs>562</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Arvo</vt:lpstr>
      <vt:lpstr>Wingdings</vt:lpstr>
      <vt:lpstr>Times New Roman</vt:lpstr>
      <vt:lpstr>Courier New</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عبدالمجيد العتيبي</dc:creator>
  <cp:lastModifiedBy>Admin</cp:lastModifiedBy>
  <cp:revision>55</cp:revision>
  <dcterms:modified xsi:type="dcterms:W3CDTF">2020-10-04T14:11:08Z</dcterms:modified>
</cp:coreProperties>
</file>