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7143750" cx="4762500"/>
  <p:notesSz cx="6858000" cy="9144000"/>
  <p:embeddedFontLst>
    <p:embeddedFont>
      <p:font typeface="Arv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50">
          <p15:clr>
            <a:srgbClr val="A4A3A4"/>
          </p15:clr>
        </p15:guide>
        <p15:guide id="2" pos="15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1609C8C-CE51-496C-940E-F5D618C1E880}">
  <a:tblStyle styleId="{11609C8C-CE51-496C-940E-F5D618C1E88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50" orient="horz"/>
        <p:guide pos="150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Arvo-bold.fntdata"/><Relationship Id="rId12" Type="http://schemas.openxmlformats.org/officeDocument/2006/relationships/slide" Target="slides/slide6.xml"/><Relationship Id="rId34" Type="http://schemas.openxmlformats.org/officeDocument/2006/relationships/font" Target="fonts/Arvo-regular.fntdata"/><Relationship Id="rId15" Type="http://schemas.openxmlformats.org/officeDocument/2006/relationships/slide" Target="slides/slide9.xml"/><Relationship Id="rId37" Type="http://schemas.openxmlformats.org/officeDocument/2006/relationships/font" Target="fonts/Arvo-boldItalic.fntdata"/><Relationship Id="rId14" Type="http://schemas.openxmlformats.org/officeDocument/2006/relationships/slide" Target="slides/slide8.xml"/><Relationship Id="rId36" Type="http://schemas.openxmlformats.org/officeDocument/2006/relationships/font" Target="fonts/Arv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228633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9cb2b78fb4_0_136: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9cb2b78fb4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9cb2b78fb4_0_140: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9cb2b78fb4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9cb2b78fb4_0_144: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9cb2b78fb4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9cb2b78fb4_0_148: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9cb2b78fb4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9cb2b78fb4_0_182: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9cb2b78fb4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9cb2b78fb4_0_186: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9cb2b78fb4_0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9cb2b78fb4_0_190: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9cb2b78fb4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9cb2b78fb4_0_194: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9cb2b78fb4_0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9cb2b78fb4_0_217: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9cb2b78fb4_0_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9e4317c13a_1_9: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9e4317c13a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9cb2b78fb4_0_221: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9cb2b78fb4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9e4317c13a_1_29: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9e4317c13a_1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9cb2b78fb4_0_225: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9cb2b78fb4_0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9e4317c13a_1_47: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9e4317c13a_1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9cb2b78fb4_0_229: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9cb2b78fb4_0_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9cb2b78fb4_0_233: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9cb2b78fb4_0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9cb2b78fb4_0_270: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9cb2b78fb4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9cb2b78fb4_0_274: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9cb2b78fb4_0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9cb2b78fb4_0_14: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g9cb2b78fb4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9cb2b78fb4_0_49: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g9cb2b78fb4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9cb2b78fb4_0_65: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g9cb2b78fb4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9cb2b78fb4_0_83: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9cb2b78fb4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9cb2b78fb4_0_98: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g9cb2b78fb4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9cb2b78fb4_0_109: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g9cb2b78fb4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9cb2b78fb4_0_115:notes"/>
          <p:cNvSpPr/>
          <p:nvPr>
            <p:ph idx="2" type="sldImg"/>
          </p:nvPr>
        </p:nvSpPr>
        <p:spPr>
          <a:xfrm>
            <a:off x="2286000" y="685800"/>
            <a:ext cx="228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g9cb2b78fb4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62348" y="1034132"/>
            <a:ext cx="4437900" cy="2850900"/>
          </a:xfrm>
          <a:prstGeom prst="rect">
            <a:avLst/>
          </a:prstGeom>
          <a:noFill/>
          <a:ln>
            <a:noFill/>
          </a:ln>
        </p:spPr>
        <p:txBody>
          <a:bodyPr anchorCtr="0" anchor="b" bIns="84775" lIns="84775" spcFirstLastPara="1" rIns="84775" wrap="square" tIns="8477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1" name="Google Shape;11;p2"/>
          <p:cNvSpPr txBox="1"/>
          <p:nvPr>
            <p:ph idx="1" type="subTitle"/>
          </p:nvPr>
        </p:nvSpPr>
        <p:spPr>
          <a:xfrm>
            <a:off x="162344" y="3936285"/>
            <a:ext cx="4437900" cy="1100700"/>
          </a:xfrm>
          <a:prstGeom prst="rect">
            <a:avLst/>
          </a:prstGeom>
          <a:noFill/>
          <a:ln>
            <a:noFill/>
          </a:ln>
        </p:spPr>
        <p:txBody>
          <a:bodyPr anchorCtr="0" anchor="t" bIns="84775" lIns="84775" spcFirstLastPara="1" rIns="84775" wrap="square" tIns="84775">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12" name="Google Shape;12;p2"/>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162344" y="1536285"/>
            <a:ext cx="4437900" cy="2727300"/>
          </a:xfrm>
          <a:prstGeom prst="rect">
            <a:avLst/>
          </a:prstGeom>
          <a:noFill/>
          <a:ln>
            <a:noFill/>
          </a:ln>
        </p:spPr>
        <p:txBody>
          <a:bodyPr anchorCtr="0" anchor="b" bIns="84775" lIns="84775" spcFirstLastPara="1" rIns="84775" wrap="square" tIns="84775">
            <a:noAutofit/>
          </a:bodyPr>
          <a:lstStyle>
            <a:lvl1pPr lvl="0" algn="ctr">
              <a:lnSpc>
                <a:spcPct val="100000"/>
              </a:lnSpc>
              <a:spcBef>
                <a:spcPts val="0"/>
              </a:spcBef>
              <a:spcAft>
                <a:spcPts val="0"/>
              </a:spcAft>
              <a:buSzPts val="11100"/>
              <a:buNone/>
              <a:defRPr sz="11100"/>
            </a:lvl1pPr>
            <a:lvl2pPr lvl="1" algn="ctr">
              <a:lnSpc>
                <a:spcPct val="100000"/>
              </a:lnSpc>
              <a:spcBef>
                <a:spcPts val="0"/>
              </a:spcBef>
              <a:spcAft>
                <a:spcPts val="0"/>
              </a:spcAft>
              <a:buSzPts val="11100"/>
              <a:buNone/>
              <a:defRPr sz="11100"/>
            </a:lvl2pPr>
            <a:lvl3pPr lvl="2" algn="ctr">
              <a:lnSpc>
                <a:spcPct val="100000"/>
              </a:lnSpc>
              <a:spcBef>
                <a:spcPts val="0"/>
              </a:spcBef>
              <a:spcAft>
                <a:spcPts val="0"/>
              </a:spcAft>
              <a:buSzPts val="11100"/>
              <a:buNone/>
              <a:defRPr sz="11100"/>
            </a:lvl3pPr>
            <a:lvl4pPr lvl="3" algn="ctr">
              <a:lnSpc>
                <a:spcPct val="100000"/>
              </a:lnSpc>
              <a:spcBef>
                <a:spcPts val="0"/>
              </a:spcBef>
              <a:spcAft>
                <a:spcPts val="0"/>
              </a:spcAft>
              <a:buSzPts val="11100"/>
              <a:buNone/>
              <a:defRPr sz="11100"/>
            </a:lvl4pPr>
            <a:lvl5pPr lvl="4" algn="ctr">
              <a:lnSpc>
                <a:spcPct val="100000"/>
              </a:lnSpc>
              <a:spcBef>
                <a:spcPts val="0"/>
              </a:spcBef>
              <a:spcAft>
                <a:spcPts val="0"/>
              </a:spcAft>
              <a:buSzPts val="11100"/>
              <a:buNone/>
              <a:defRPr sz="11100"/>
            </a:lvl5pPr>
            <a:lvl6pPr lvl="5" algn="ctr">
              <a:lnSpc>
                <a:spcPct val="100000"/>
              </a:lnSpc>
              <a:spcBef>
                <a:spcPts val="0"/>
              </a:spcBef>
              <a:spcAft>
                <a:spcPts val="0"/>
              </a:spcAft>
              <a:buSzPts val="11100"/>
              <a:buNone/>
              <a:defRPr sz="11100"/>
            </a:lvl6pPr>
            <a:lvl7pPr lvl="6" algn="ctr">
              <a:lnSpc>
                <a:spcPct val="100000"/>
              </a:lnSpc>
              <a:spcBef>
                <a:spcPts val="0"/>
              </a:spcBef>
              <a:spcAft>
                <a:spcPts val="0"/>
              </a:spcAft>
              <a:buSzPts val="11100"/>
              <a:buNone/>
              <a:defRPr sz="11100"/>
            </a:lvl7pPr>
            <a:lvl8pPr lvl="7" algn="ctr">
              <a:lnSpc>
                <a:spcPct val="100000"/>
              </a:lnSpc>
              <a:spcBef>
                <a:spcPts val="0"/>
              </a:spcBef>
              <a:spcAft>
                <a:spcPts val="0"/>
              </a:spcAft>
              <a:buSzPts val="11100"/>
              <a:buNone/>
              <a:defRPr sz="11100"/>
            </a:lvl8pPr>
            <a:lvl9pPr lvl="8" algn="ctr">
              <a:lnSpc>
                <a:spcPct val="100000"/>
              </a:lnSpc>
              <a:spcBef>
                <a:spcPts val="0"/>
              </a:spcBef>
              <a:spcAft>
                <a:spcPts val="0"/>
              </a:spcAft>
              <a:buSzPts val="11100"/>
              <a:buNone/>
              <a:defRPr sz="11100"/>
            </a:lvl9pPr>
          </a:lstStyle>
          <a:p>
            <a:r>
              <a:t>xx%</a:t>
            </a:r>
          </a:p>
        </p:txBody>
      </p:sp>
      <p:sp>
        <p:nvSpPr>
          <p:cNvPr id="46" name="Google Shape;46;p11"/>
          <p:cNvSpPr txBox="1"/>
          <p:nvPr>
            <p:ph idx="1" type="body"/>
          </p:nvPr>
        </p:nvSpPr>
        <p:spPr>
          <a:xfrm>
            <a:off x="162344" y="4378090"/>
            <a:ext cx="4437900" cy="1806600"/>
          </a:xfrm>
          <a:prstGeom prst="rect">
            <a:avLst/>
          </a:prstGeom>
          <a:noFill/>
          <a:ln>
            <a:noFill/>
          </a:ln>
        </p:spPr>
        <p:txBody>
          <a:bodyPr anchorCtr="0" anchor="t" bIns="84775" lIns="84775" spcFirstLastPara="1" rIns="84775" wrap="square" tIns="84775">
            <a:noAutofit/>
          </a:bodyPr>
          <a:lstStyle>
            <a:lvl1pPr indent="-336550" lvl="0" marL="457200" algn="ctr">
              <a:lnSpc>
                <a:spcPct val="115000"/>
              </a:lnSpc>
              <a:spcBef>
                <a:spcPts val="0"/>
              </a:spcBef>
              <a:spcAft>
                <a:spcPts val="0"/>
              </a:spcAft>
              <a:buSzPts val="1700"/>
              <a:buChar char="●"/>
              <a:defRPr/>
            </a:lvl1pPr>
            <a:lvl2pPr indent="-311150" lvl="1" marL="914400" algn="ctr">
              <a:lnSpc>
                <a:spcPct val="115000"/>
              </a:lnSpc>
              <a:spcBef>
                <a:spcPts val="1500"/>
              </a:spcBef>
              <a:spcAft>
                <a:spcPts val="0"/>
              </a:spcAft>
              <a:buSzPts val="1300"/>
              <a:buChar char="○"/>
              <a:defRPr/>
            </a:lvl2pPr>
            <a:lvl3pPr indent="-311150" lvl="2" marL="1371600" algn="ctr">
              <a:lnSpc>
                <a:spcPct val="115000"/>
              </a:lnSpc>
              <a:spcBef>
                <a:spcPts val="1500"/>
              </a:spcBef>
              <a:spcAft>
                <a:spcPts val="0"/>
              </a:spcAft>
              <a:buSzPts val="1300"/>
              <a:buChar char="■"/>
              <a:defRPr/>
            </a:lvl3pPr>
            <a:lvl4pPr indent="-311150" lvl="3" marL="1828800" algn="ctr">
              <a:lnSpc>
                <a:spcPct val="115000"/>
              </a:lnSpc>
              <a:spcBef>
                <a:spcPts val="1500"/>
              </a:spcBef>
              <a:spcAft>
                <a:spcPts val="0"/>
              </a:spcAft>
              <a:buSzPts val="1300"/>
              <a:buChar char="●"/>
              <a:defRPr/>
            </a:lvl4pPr>
            <a:lvl5pPr indent="-311150" lvl="4" marL="2286000" algn="ctr">
              <a:lnSpc>
                <a:spcPct val="115000"/>
              </a:lnSpc>
              <a:spcBef>
                <a:spcPts val="1500"/>
              </a:spcBef>
              <a:spcAft>
                <a:spcPts val="0"/>
              </a:spcAft>
              <a:buSzPts val="1300"/>
              <a:buChar char="○"/>
              <a:defRPr/>
            </a:lvl5pPr>
            <a:lvl6pPr indent="-311150" lvl="5" marL="2743200" algn="ctr">
              <a:lnSpc>
                <a:spcPct val="115000"/>
              </a:lnSpc>
              <a:spcBef>
                <a:spcPts val="1500"/>
              </a:spcBef>
              <a:spcAft>
                <a:spcPts val="0"/>
              </a:spcAft>
              <a:buSzPts val="1300"/>
              <a:buChar char="■"/>
              <a:defRPr/>
            </a:lvl6pPr>
            <a:lvl7pPr indent="-311150" lvl="6" marL="3200400" algn="ctr">
              <a:lnSpc>
                <a:spcPct val="115000"/>
              </a:lnSpc>
              <a:spcBef>
                <a:spcPts val="1500"/>
              </a:spcBef>
              <a:spcAft>
                <a:spcPts val="0"/>
              </a:spcAft>
              <a:buSzPts val="1300"/>
              <a:buChar char="●"/>
              <a:defRPr/>
            </a:lvl7pPr>
            <a:lvl8pPr indent="-311150" lvl="7" marL="3657600" algn="ctr">
              <a:lnSpc>
                <a:spcPct val="115000"/>
              </a:lnSpc>
              <a:spcBef>
                <a:spcPts val="1500"/>
              </a:spcBef>
              <a:spcAft>
                <a:spcPts val="0"/>
              </a:spcAft>
              <a:buSzPts val="1300"/>
              <a:buChar char="○"/>
              <a:defRPr/>
            </a:lvl8pPr>
            <a:lvl9pPr indent="-311150" lvl="8" marL="4114800" algn="ctr">
              <a:lnSpc>
                <a:spcPct val="115000"/>
              </a:lnSpc>
              <a:spcBef>
                <a:spcPts val="1500"/>
              </a:spcBef>
              <a:spcAft>
                <a:spcPts val="1500"/>
              </a:spcAft>
              <a:buSzPts val="1300"/>
              <a:buChar char="■"/>
              <a:defRPr/>
            </a:lvl9pPr>
          </a:lstStyle>
          <a:p/>
        </p:txBody>
      </p:sp>
      <p:sp>
        <p:nvSpPr>
          <p:cNvPr id="47" name="Google Shape;47;p11"/>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162344" y="2987292"/>
            <a:ext cx="4437900" cy="1168800"/>
          </a:xfrm>
          <a:prstGeom prst="rect">
            <a:avLst/>
          </a:prstGeom>
          <a:noFill/>
          <a:ln>
            <a:noFill/>
          </a:ln>
        </p:spPr>
        <p:txBody>
          <a:bodyPr anchorCtr="0" anchor="ctr" bIns="84775" lIns="84775" spcFirstLastPara="1" rIns="84775" wrap="square" tIns="84775">
            <a:noAutofit/>
          </a:bodyPr>
          <a:lstStyle>
            <a:lvl1pPr lvl="0" algn="ctr">
              <a:lnSpc>
                <a:spcPct val="100000"/>
              </a:lnSpc>
              <a:spcBef>
                <a:spcPts val="0"/>
              </a:spcBef>
              <a:spcAft>
                <a:spcPts val="0"/>
              </a:spcAft>
              <a:buSzPts val="3300"/>
              <a:buNone/>
              <a:defRPr sz="33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p:txBody>
      </p:sp>
      <p:sp>
        <p:nvSpPr>
          <p:cNvPr id="15" name="Google Shape;15;p3"/>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162344" y="618090"/>
            <a:ext cx="4437900" cy="795300"/>
          </a:xfrm>
          <a:prstGeom prst="rect">
            <a:avLst/>
          </a:prstGeom>
          <a:noFill/>
          <a:ln>
            <a:noFill/>
          </a:ln>
        </p:spPr>
        <p:txBody>
          <a:bodyPr anchorCtr="0" anchor="t" bIns="84775" lIns="84775" spcFirstLastPara="1" rIns="84775" wrap="square" tIns="84775">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p:txBody>
      </p:sp>
      <p:sp>
        <p:nvSpPr>
          <p:cNvPr id="18" name="Google Shape;18;p4"/>
          <p:cNvSpPr txBox="1"/>
          <p:nvPr>
            <p:ph idx="1" type="body"/>
          </p:nvPr>
        </p:nvSpPr>
        <p:spPr>
          <a:xfrm>
            <a:off x="162344" y="1600660"/>
            <a:ext cx="4437900" cy="4745100"/>
          </a:xfrm>
          <a:prstGeom prst="rect">
            <a:avLst/>
          </a:prstGeom>
          <a:noFill/>
          <a:ln>
            <a:noFill/>
          </a:ln>
        </p:spPr>
        <p:txBody>
          <a:bodyPr anchorCtr="0" anchor="t" bIns="84775" lIns="84775" spcFirstLastPara="1" rIns="84775" wrap="square" tIns="84775">
            <a:noAutofit/>
          </a:bodyPr>
          <a:lstStyle>
            <a:lvl1pPr indent="-336550" lvl="0" marL="457200" algn="l">
              <a:lnSpc>
                <a:spcPct val="115000"/>
              </a:lnSpc>
              <a:spcBef>
                <a:spcPts val="0"/>
              </a:spcBef>
              <a:spcAft>
                <a:spcPts val="0"/>
              </a:spcAft>
              <a:buSzPts val="1700"/>
              <a:buChar char="●"/>
              <a:defRPr/>
            </a:lvl1pPr>
            <a:lvl2pPr indent="-311150" lvl="1" marL="914400" algn="l">
              <a:lnSpc>
                <a:spcPct val="115000"/>
              </a:lnSpc>
              <a:spcBef>
                <a:spcPts val="1500"/>
              </a:spcBef>
              <a:spcAft>
                <a:spcPts val="0"/>
              </a:spcAft>
              <a:buSzPts val="1300"/>
              <a:buChar char="○"/>
              <a:defRPr/>
            </a:lvl2pPr>
            <a:lvl3pPr indent="-311150" lvl="2" marL="1371600" algn="l">
              <a:lnSpc>
                <a:spcPct val="115000"/>
              </a:lnSpc>
              <a:spcBef>
                <a:spcPts val="1500"/>
              </a:spcBef>
              <a:spcAft>
                <a:spcPts val="0"/>
              </a:spcAft>
              <a:buSzPts val="1300"/>
              <a:buChar char="■"/>
              <a:defRPr/>
            </a:lvl3pPr>
            <a:lvl4pPr indent="-311150" lvl="3" marL="1828800" algn="l">
              <a:lnSpc>
                <a:spcPct val="115000"/>
              </a:lnSpc>
              <a:spcBef>
                <a:spcPts val="1500"/>
              </a:spcBef>
              <a:spcAft>
                <a:spcPts val="0"/>
              </a:spcAft>
              <a:buSzPts val="1300"/>
              <a:buChar char="●"/>
              <a:defRPr/>
            </a:lvl4pPr>
            <a:lvl5pPr indent="-311150" lvl="4" marL="2286000" algn="l">
              <a:lnSpc>
                <a:spcPct val="115000"/>
              </a:lnSpc>
              <a:spcBef>
                <a:spcPts val="1500"/>
              </a:spcBef>
              <a:spcAft>
                <a:spcPts val="0"/>
              </a:spcAft>
              <a:buSzPts val="1300"/>
              <a:buChar char="○"/>
              <a:defRPr/>
            </a:lvl5pPr>
            <a:lvl6pPr indent="-311150" lvl="5" marL="2743200" algn="l">
              <a:lnSpc>
                <a:spcPct val="115000"/>
              </a:lnSpc>
              <a:spcBef>
                <a:spcPts val="1500"/>
              </a:spcBef>
              <a:spcAft>
                <a:spcPts val="0"/>
              </a:spcAft>
              <a:buSzPts val="1300"/>
              <a:buChar char="■"/>
              <a:defRPr/>
            </a:lvl6pPr>
            <a:lvl7pPr indent="-311150" lvl="6" marL="3200400" algn="l">
              <a:lnSpc>
                <a:spcPct val="115000"/>
              </a:lnSpc>
              <a:spcBef>
                <a:spcPts val="1500"/>
              </a:spcBef>
              <a:spcAft>
                <a:spcPts val="0"/>
              </a:spcAft>
              <a:buSzPts val="1300"/>
              <a:buChar char="●"/>
              <a:defRPr/>
            </a:lvl7pPr>
            <a:lvl8pPr indent="-311150" lvl="7" marL="3657600" algn="l">
              <a:lnSpc>
                <a:spcPct val="115000"/>
              </a:lnSpc>
              <a:spcBef>
                <a:spcPts val="1500"/>
              </a:spcBef>
              <a:spcAft>
                <a:spcPts val="0"/>
              </a:spcAft>
              <a:buSzPts val="1300"/>
              <a:buChar char="○"/>
              <a:defRPr/>
            </a:lvl8pPr>
            <a:lvl9pPr indent="-311150" lvl="8" marL="4114800" algn="l">
              <a:lnSpc>
                <a:spcPct val="115000"/>
              </a:lnSpc>
              <a:spcBef>
                <a:spcPts val="1500"/>
              </a:spcBef>
              <a:spcAft>
                <a:spcPts val="1500"/>
              </a:spcAft>
              <a:buSzPts val="1300"/>
              <a:buChar char="■"/>
              <a:defRPr/>
            </a:lvl9pPr>
          </a:lstStyle>
          <a:p/>
        </p:txBody>
      </p:sp>
      <p:sp>
        <p:nvSpPr>
          <p:cNvPr id="19" name="Google Shape;19;p4"/>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162344" y="618090"/>
            <a:ext cx="4437900" cy="795300"/>
          </a:xfrm>
          <a:prstGeom prst="rect">
            <a:avLst/>
          </a:prstGeom>
          <a:noFill/>
          <a:ln>
            <a:noFill/>
          </a:ln>
        </p:spPr>
        <p:txBody>
          <a:bodyPr anchorCtr="0" anchor="t" bIns="84775" lIns="84775" spcFirstLastPara="1" rIns="84775" wrap="square" tIns="84775">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p:txBody>
      </p:sp>
      <p:sp>
        <p:nvSpPr>
          <p:cNvPr id="22" name="Google Shape;22;p5"/>
          <p:cNvSpPr txBox="1"/>
          <p:nvPr>
            <p:ph idx="1" type="body"/>
          </p:nvPr>
        </p:nvSpPr>
        <p:spPr>
          <a:xfrm>
            <a:off x="162344" y="1600660"/>
            <a:ext cx="2083200" cy="4745100"/>
          </a:xfrm>
          <a:prstGeom prst="rect">
            <a:avLst/>
          </a:prstGeom>
          <a:noFill/>
          <a:ln>
            <a:noFill/>
          </a:ln>
        </p:spPr>
        <p:txBody>
          <a:bodyPr anchorCtr="0" anchor="t" bIns="84775" lIns="84775" spcFirstLastPara="1" rIns="84775" wrap="square" tIns="84775">
            <a:noAutofit/>
          </a:bodyPr>
          <a:lstStyle>
            <a:lvl1pPr indent="-311150" lvl="0" marL="457200" algn="l">
              <a:lnSpc>
                <a:spcPct val="115000"/>
              </a:lnSpc>
              <a:spcBef>
                <a:spcPts val="0"/>
              </a:spcBef>
              <a:spcAft>
                <a:spcPts val="0"/>
              </a:spcAft>
              <a:buSzPts val="1300"/>
              <a:buChar char="●"/>
              <a:defRPr sz="1300"/>
            </a:lvl1pPr>
            <a:lvl2pPr indent="-298450" lvl="1" marL="914400" algn="l">
              <a:lnSpc>
                <a:spcPct val="115000"/>
              </a:lnSpc>
              <a:spcBef>
                <a:spcPts val="1500"/>
              </a:spcBef>
              <a:spcAft>
                <a:spcPts val="0"/>
              </a:spcAft>
              <a:buSzPts val="1100"/>
              <a:buChar char="○"/>
              <a:defRPr sz="1100"/>
            </a:lvl2pPr>
            <a:lvl3pPr indent="-298450" lvl="2" marL="1371600" algn="l">
              <a:lnSpc>
                <a:spcPct val="115000"/>
              </a:lnSpc>
              <a:spcBef>
                <a:spcPts val="1500"/>
              </a:spcBef>
              <a:spcAft>
                <a:spcPts val="0"/>
              </a:spcAft>
              <a:buSzPts val="1100"/>
              <a:buChar char="■"/>
              <a:defRPr sz="1100"/>
            </a:lvl3pPr>
            <a:lvl4pPr indent="-298450" lvl="3" marL="1828800" algn="l">
              <a:lnSpc>
                <a:spcPct val="115000"/>
              </a:lnSpc>
              <a:spcBef>
                <a:spcPts val="1500"/>
              </a:spcBef>
              <a:spcAft>
                <a:spcPts val="0"/>
              </a:spcAft>
              <a:buSzPts val="1100"/>
              <a:buChar char="●"/>
              <a:defRPr sz="1100"/>
            </a:lvl4pPr>
            <a:lvl5pPr indent="-298450" lvl="4" marL="2286000" algn="l">
              <a:lnSpc>
                <a:spcPct val="115000"/>
              </a:lnSpc>
              <a:spcBef>
                <a:spcPts val="1500"/>
              </a:spcBef>
              <a:spcAft>
                <a:spcPts val="0"/>
              </a:spcAft>
              <a:buSzPts val="1100"/>
              <a:buChar char="○"/>
              <a:defRPr sz="1100"/>
            </a:lvl5pPr>
            <a:lvl6pPr indent="-298450" lvl="5" marL="2743200" algn="l">
              <a:lnSpc>
                <a:spcPct val="115000"/>
              </a:lnSpc>
              <a:spcBef>
                <a:spcPts val="1500"/>
              </a:spcBef>
              <a:spcAft>
                <a:spcPts val="0"/>
              </a:spcAft>
              <a:buSzPts val="1100"/>
              <a:buChar char="■"/>
              <a:defRPr sz="1100"/>
            </a:lvl6pPr>
            <a:lvl7pPr indent="-298450" lvl="6" marL="3200400" algn="l">
              <a:lnSpc>
                <a:spcPct val="115000"/>
              </a:lnSpc>
              <a:spcBef>
                <a:spcPts val="1500"/>
              </a:spcBef>
              <a:spcAft>
                <a:spcPts val="0"/>
              </a:spcAft>
              <a:buSzPts val="1100"/>
              <a:buChar char="●"/>
              <a:defRPr sz="1100"/>
            </a:lvl7pPr>
            <a:lvl8pPr indent="-298450" lvl="7" marL="3657600" algn="l">
              <a:lnSpc>
                <a:spcPct val="115000"/>
              </a:lnSpc>
              <a:spcBef>
                <a:spcPts val="1500"/>
              </a:spcBef>
              <a:spcAft>
                <a:spcPts val="0"/>
              </a:spcAft>
              <a:buSzPts val="1100"/>
              <a:buChar char="○"/>
              <a:defRPr sz="1100"/>
            </a:lvl8pPr>
            <a:lvl9pPr indent="-298450" lvl="8" marL="4114800" algn="l">
              <a:lnSpc>
                <a:spcPct val="115000"/>
              </a:lnSpc>
              <a:spcBef>
                <a:spcPts val="1500"/>
              </a:spcBef>
              <a:spcAft>
                <a:spcPts val="1500"/>
              </a:spcAft>
              <a:buSzPts val="1100"/>
              <a:buChar char="■"/>
              <a:defRPr sz="1100"/>
            </a:lvl9pPr>
          </a:lstStyle>
          <a:p/>
        </p:txBody>
      </p:sp>
      <p:sp>
        <p:nvSpPr>
          <p:cNvPr id="23" name="Google Shape;23;p5"/>
          <p:cNvSpPr txBox="1"/>
          <p:nvPr>
            <p:ph idx="2" type="body"/>
          </p:nvPr>
        </p:nvSpPr>
        <p:spPr>
          <a:xfrm>
            <a:off x="2516875" y="1600660"/>
            <a:ext cx="2083200" cy="4745100"/>
          </a:xfrm>
          <a:prstGeom prst="rect">
            <a:avLst/>
          </a:prstGeom>
          <a:noFill/>
          <a:ln>
            <a:noFill/>
          </a:ln>
        </p:spPr>
        <p:txBody>
          <a:bodyPr anchorCtr="0" anchor="t" bIns="84775" lIns="84775" spcFirstLastPara="1" rIns="84775" wrap="square" tIns="84775">
            <a:noAutofit/>
          </a:bodyPr>
          <a:lstStyle>
            <a:lvl1pPr indent="-311150" lvl="0" marL="457200" algn="l">
              <a:lnSpc>
                <a:spcPct val="115000"/>
              </a:lnSpc>
              <a:spcBef>
                <a:spcPts val="0"/>
              </a:spcBef>
              <a:spcAft>
                <a:spcPts val="0"/>
              </a:spcAft>
              <a:buSzPts val="1300"/>
              <a:buChar char="●"/>
              <a:defRPr sz="1300"/>
            </a:lvl1pPr>
            <a:lvl2pPr indent="-298450" lvl="1" marL="914400" algn="l">
              <a:lnSpc>
                <a:spcPct val="115000"/>
              </a:lnSpc>
              <a:spcBef>
                <a:spcPts val="1500"/>
              </a:spcBef>
              <a:spcAft>
                <a:spcPts val="0"/>
              </a:spcAft>
              <a:buSzPts val="1100"/>
              <a:buChar char="○"/>
              <a:defRPr sz="1100"/>
            </a:lvl2pPr>
            <a:lvl3pPr indent="-298450" lvl="2" marL="1371600" algn="l">
              <a:lnSpc>
                <a:spcPct val="115000"/>
              </a:lnSpc>
              <a:spcBef>
                <a:spcPts val="1500"/>
              </a:spcBef>
              <a:spcAft>
                <a:spcPts val="0"/>
              </a:spcAft>
              <a:buSzPts val="1100"/>
              <a:buChar char="■"/>
              <a:defRPr sz="1100"/>
            </a:lvl3pPr>
            <a:lvl4pPr indent="-298450" lvl="3" marL="1828800" algn="l">
              <a:lnSpc>
                <a:spcPct val="115000"/>
              </a:lnSpc>
              <a:spcBef>
                <a:spcPts val="1500"/>
              </a:spcBef>
              <a:spcAft>
                <a:spcPts val="0"/>
              </a:spcAft>
              <a:buSzPts val="1100"/>
              <a:buChar char="●"/>
              <a:defRPr sz="1100"/>
            </a:lvl4pPr>
            <a:lvl5pPr indent="-298450" lvl="4" marL="2286000" algn="l">
              <a:lnSpc>
                <a:spcPct val="115000"/>
              </a:lnSpc>
              <a:spcBef>
                <a:spcPts val="1500"/>
              </a:spcBef>
              <a:spcAft>
                <a:spcPts val="0"/>
              </a:spcAft>
              <a:buSzPts val="1100"/>
              <a:buChar char="○"/>
              <a:defRPr sz="1100"/>
            </a:lvl5pPr>
            <a:lvl6pPr indent="-298450" lvl="5" marL="2743200" algn="l">
              <a:lnSpc>
                <a:spcPct val="115000"/>
              </a:lnSpc>
              <a:spcBef>
                <a:spcPts val="1500"/>
              </a:spcBef>
              <a:spcAft>
                <a:spcPts val="0"/>
              </a:spcAft>
              <a:buSzPts val="1100"/>
              <a:buChar char="■"/>
              <a:defRPr sz="1100"/>
            </a:lvl6pPr>
            <a:lvl7pPr indent="-298450" lvl="6" marL="3200400" algn="l">
              <a:lnSpc>
                <a:spcPct val="115000"/>
              </a:lnSpc>
              <a:spcBef>
                <a:spcPts val="1500"/>
              </a:spcBef>
              <a:spcAft>
                <a:spcPts val="0"/>
              </a:spcAft>
              <a:buSzPts val="1100"/>
              <a:buChar char="●"/>
              <a:defRPr sz="1100"/>
            </a:lvl7pPr>
            <a:lvl8pPr indent="-298450" lvl="7" marL="3657600" algn="l">
              <a:lnSpc>
                <a:spcPct val="115000"/>
              </a:lnSpc>
              <a:spcBef>
                <a:spcPts val="1500"/>
              </a:spcBef>
              <a:spcAft>
                <a:spcPts val="0"/>
              </a:spcAft>
              <a:buSzPts val="1100"/>
              <a:buChar char="○"/>
              <a:defRPr sz="1100"/>
            </a:lvl8pPr>
            <a:lvl9pPr indent="-298450" lvl="8" marL="4114800" algn="l">
              <a:lnSpc>
                <a:spcPct val="115000"/>
              </a:lnSpc>
              <a:spcBef>
                <a:spcPts val="1500"/>
              </a:spcBef>
              <a:spcAft>
                <a:spcPts val="1500"/>
              </a:spcAft>
              <a:buSzPts val="1100"/>
              <a:buChar char="■"/>
              <a:defRPr sz="1100"/>
            </a:lvl9pPr>
          </a:lstStyle>
          <a:p/>
        </p:txBody>
      </p:sp>
      <p:sp>
        <p:nvSpPr>
          <p:cNvPr id="24" name="Google Shape;24;p5"/>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162344" y="618090"/>
            <a:ext cx="4437900" cy="795300"/>
          </a:xfrm>
          <a:prstGeom prst="rect">
            <a:avLst/>
          </a:prstGeom>
          <a:noFill/>
          <a:ln>
            <a:noFill/>
          </a:ln>
        </p:spPr>
        <p:txBody>
          <a:bodyPr anchorCtr="0" anchor="t" bIns="84775" lIns="84775" spcFirstLastPara="1" rIns="84775" wrap="square" tIns="84775">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600"/>
              <a:buNone/>
              <a:defRPr/>
            </a:lvl2pPr>
            <a:lvl3pPr lvl="2" algn="l">
              <a:lnSpc>
                <a:spcPct val="100000"/>
              </a:lnSpc>
              <a:spcBef>
                <a:spcPts val="0"/>
              </a:spcBef>
              <a:spcAft>
                <a:spcPts val="0"/>
              </a:spcAft>
              <a:buSzPts val="2600"/>
              <a:buNone/>
              <a:defRPr/>
            </a:lvl3pPr>
            <a:lvl4pPr lvl="3" algn="l">
              <a:lnSpc>
                <a:spcPct val="100000"/>
              </a:lnSpc>
              <a:spcBef>
                <a:spcPts val="0"/>
              </a:spcBef>
              <a:spcAft>
                <a:spcPts val="0"/>
              </a:spcAft>
              <a:buSzPts val="2600"/>
              <a:buNone/>
              <a:defRPr/>
            </a:lvl4pPr>
            <a:lvl5pPr lvl="4" algn="l">
              <a:lnSpc>
                <a:spcPct val="100000"/>
              </a:lnSpc>
              <a:spcBef>
                <a:spcPts val="0"/>
              </a:spcBef>
              <a:spcAft>
                <a:spcPts val="0"/>
              </a:spcAft>
              <a:buSzPts val="2600"/>
              <a:buNone/>
              <a:defRPr/>
            </a:lvl5pPr>
            <a:lvl6pPr lvl="5" algn="l">
              <a:lnSpc>
                <a:spcPct val="100000"/>
              </a:lnSpc>
              <a:spcBef>
                <a:spcPts val="0"/>
              </a:spcBef>
              <a:spcAft>
                <a:spcPts val="0"/>
              </a:spcAft>
              <a:buSzPts val="2600"/>
              <a:buNone/>
              <a:defRPr/>
            </a:lvl6pPr>
            <a:lvl7pPr lvl="6" algn="l">
              <a:lnSpc>
                <a:spcPct val="100000"/>
              </a:lnSpc>
              <a:spcBef>
                <a:spcPts val="0"/>
              </a:spcBef>
              <a:spcAft>
                <a:spcPts val="0"/>
              </a:spcAft>
              <a:buSzPts val="2600"/>
              <a:buNone/>
              <a:defRPr/>
            </a:lvl7pPr>
            <a:lvl8pPr lvl="7" algn="l">
              <a:lnSpc>
                <a:spcPct val="100000"/>
              </a:lnSpc>
              <a:spcBef>
                <a:spcPts val="0"/>
              </a:spcBef>
              <a:spcAft>
                <a:spcPts val="0"/>
              </a:spcAft>
              <a:buSzPts val="2600"/>
              <a:buNone/>
              <a:defRPr/>
            </a:lvl8pPr>
            <a:lvl9pPr lvl="8" algn="l">
              <a:lnSpc>
                <a:spcPct val="100000"/>
              </a:lnSpc>
              <a:spcBef>
                <a:spcPts val="0"/>
              </a:spcBef>
              <a:spcAft>
                <a:spcPts val="0"/>
              </a:spcAft>
              <a:buSzPts val="2600"/>
              <a:buNone/>
              <a:defRPr/>
            </a:lvl9pPr>
          </a:lstStyle>
          <a:p/>
        </p:txBody>
      </p:sp>
      <p:sp>
        <p:nvSpPr>
          <p:cNvPr id="27" name="Google Shape;27;p6"/>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162344" y="771667"/>
            <a:ext cx="1462500" cy="1049700"/>
          </a:xfrm>
          <a:prstGeom prst="rect">
            <a:avLst/>
          </a:prstGeom>
          <a:noFill/>
          <a:ln>
            <a:noFill/>
          </a:ln>
        </p:spPr>
        <p:txBody>
          <a:bodyPr anchorCtr="0" anchor="b" bIns="84775" lIns="84775" spcFirstLastPara="1" rIns="84775" wrap="square" tIns="84775">
            <a:noAutofit/>
          </a:bodyPr>
          <a:lstStyle>
            <a:lvl1pPr lvl="0" algn="l">
              <a:lnSpc>
                <a:spcPct val="100000"/>
              </a:lnSpc>
              <a:spcBef>
                <a:spcPts val="0"/>
              </a:spcBef>
              <a:spcAft>
                <a:spcPts val="0"/>
              </a:spcAft>
              <a:buSzPts val="2200"/>
              <a:buNone/>
              <a:defRPr sz="2200"/>
            </a:lvl1pPr>
            <a:lvl2pPr lvl="1" algn="l">
              <a:lnSpc>
                <a:spcPct val="100000"/>
              </a:lnSpc>
              <a:spcBef>
                <a:spcPts val="0"/>
              </a:spcBef>
              <a:spcAft>
                <a:spcPts val="0"/>
              </a:spcAft>
              <a:buSzPts val="2200"/>
              <a:buNone/>
              <a:defRPr sz="2200"/>
            </a:lvl2pPr>
            <a:lvl3pPr lvl="2" algn="l">
              <a:lnSpc>
                <a:spcPct val="100000"/>
              </a:lnSpc>
              <a:spcBef>
                <a:spcPts val="0"/>
              </a:spcBef>
              <a:spcAft>
                <a:spcPts val="0"/>
              </a:spcAft>
              <a:buSzPts val="2200"/>
              <a:buNone/>
              <a:defRPr sz="2200"/>
            </a:lvl3pPr>
            <a:lvl4pPr lvl="3" algn="l">
              <a:lnSpc>
                <a:spcPct val="100000"/>
              </a:lnSpc>
              <a:spcBef>
                <a:spcPts val="0"/>
              </a:spcBef>
              <a:spcAft>
                <a:spcPts val="0"/>
              </a:spcAft>
              <a:buSzPts val="2200"/>
              <a:buNone/>
              <a:defRPr sz="2200"/>
            </a:lvl4pPr>
            <a:lvl5pPr lvl="4" algn="l">
              <a:lnSpc>
                <a:spcPct val="100000"/>
              </a:lnSpc>
              <a:spcBef>
                <a:spcPts val="0"/>
              </a:spcBef>
              <a:spcAft>
                <a:spcPts val="0"/>
              </a:spcAft>
              <a:buSzPts val="2200"/>
              <a:buNone/>
              <a:defRPr sz="2200"/>
            </a:lvl5pPr>
            <a:lvl6pPr lvl="5" algn="l">
              <a:lnSpc>
                <a:spcPct val="100000"/>
              </a:lnSpc>
              <a:spcBef>
                <a:spcPts val="0"/>
              </a:spcBef>
              <a:spcAft>
                <a:spcPts val="0"/>
              </a:spcAft>
              <a:buSzPts val="2200"/>
              <a:buNone/>
              <a:defRPr sz="2200"/>
            </a:lvl6pPr>
            <a:lvl7pPr lvl="6" algn="l">
              <a:lnSpc>
                <a:spcPct val="100000"/>
              </a:lnSpc>
              <a:spcBef>
                <a:spcPts val="0"/>
              </a:spcBef>
              <a:spcAft>
                <a:spcPts val="0"/>
              </a:spcAft>
              <a:buSzPts val="2200"/>
              <a:buNone/>
              <a:defRPr sz="2200"/>
            </a:lvl7pPr>
            <a:lvl8pPr lvl="7" algn="l">
              <a:lnSpc>
                <a:spcPct val="100000"/>
              </a:lnSpc>
              <a:spcBef>
                <a:spcPts val="0"/>
              </a:spcBef>
              <a:spcAft>
                <a:spcPts val="0"/>
              </a:spcAft>
              <a:buSzPts val="2200"/>
              <a:buNone/>
              <a:defRPr sz="2200"/>
            </a:lvl8pPr>
            <a:lvl9pPr lvl="8" algn="l">
              <a:lnSpc>
                <a:spcPct val="100000"/>
              </a:lnSpc>
              <a:spcBef>
                <a:spcPts val="0"/>
              </a:spcBef>
              <a:spcAft>
                <a:spcPts val="0"/>
              </a:spcAft>
              <a:buSzPts val="2200"/>
              <a:buNone/>
              <a:defRPr sz="2200"/>
            </a:lvl9pPr>
          </a:lstStyle>
          <a:p/>
        </p:txBody>
      </p:sp>
      <p:sp>
        <p:nvSpPr>
          <p:cNvPr id="30" name="Google Shape;30;p7"/>
          <p:cNvSpPr txBox="1"/>
          <p:nvPr>
            <p:ph idx="1" type="body"/>
          </p:nvPr>
        </p:nvSpPr>
        <p:spPr>
          <a:xfrm>
            <a:off x="162344" y="1930000"/>
            <a:ext cx="1462500" cy="4415700"/>
          </a:xfrm>
          <a:prstGeom prst="rect">
            <a:avLst/>
          </a:prstGeom>
          <a:noFill/>
          <a:ln>
            <a:noFill/>
          </a:ln>
        </p:spPr>
        <p:txBody>
          <a:bodyPr anchorCtr="0" anchor="t" bIns="84775" lIns="84775" spcFirstLastPara="1" rIns="84775" wrap="square" tIns="84775">
            <a:noAutofit/>
          </a:bodyPr>
          <a:lstStyle>
            <a:lvl1pPr indent="-298450" lvl="0" marL="457200" algn="l">
              <a:lnSpc>
                <a:spcPct val="115000"/>
              </a:lnSpc>
              <a:spcBef>
                <a:spcPts val="0"/>
              </a:spcBef>
              <a:spcAft>
                <a:spcPts val="0"/>
              </a:spcAft>
              <a:buSzPts val="1100"/>
              <a:buChar char="●"/>
              <a:defRPr sz="1100"/>
            </a:lvl1pPr>
            <a:lvl2pPr indent="-298450" lvl="1" marL="914400" algn="l">
              <a:lnSpc>
                <a:spcPct val="115000"/>
              </a:lnSpc>
              <a:spcBef>
                <a:spcPts val="1500"/>
              </a:spcBef>
              <a:spcAft>
                <a:spcPts val="0"/>
              </a:spcAft>
              <a:buSzPts val="1100"/>
              <a:buChar char="○"/>
              <a:defRPr sz="1100"/>
            </a:lvl2pPr>
            <a:lvl3pPr indent="-298450" lvl="2" marL="1371600" algn="l">
              <a:lnSpc>
                <a:spcPct val="115000"/>
              </a:lnSpc>
              <a:spcBef>
                <a:spcPts val="1500"/>
              </a:spcBef>
              <a:spcAft>
                <a:spcPts val="0"/>
              </a:spcAft>
              <a:buSzPts val="1100"/>
              <a:buChar char="■"/>
              <a:defRPr sz="1100"/>
            </a:lvl3pPr>
            <a:lvl4pPr indent="-298450" lvl="3" marL="1828800" algn="l">
              <a:lnSpc>
                <a:spcPct val="115000"/>
              </a:lnSpc>
              <a:spcBef>
                <a:spcPts val="1500"/>
              </a:spcBef>
              <a:spcAft>
                <a:spcPts val="0"/>
              </a:spcAft>
              <a:buSzPts val="1100"/>
              <a:buChar char="●"/>
              <a:defRPr sz="1100"/>
            </a:lvl4pPr>
            <a:lvl5pPr indent="-298450" lvl="4" marL="2286000" algn="l">
              <a:lnSpc>
                <a:spcPct val="115000"/>
              </a:lnSpc>
              <a:spcBef>
                <a:spcPts val="1500"/>
              </a:spcBef>
              <a:spcAft>
                <a:spcPts val="0"/>
              </a:spcAft>
              <a:buSzPts val="1100"/>
              <a:buChar char="○"/>
              <a:defRPr sz="1100"/>
            </a:lvl5pPr>
            <a:lvl6pPr indent="-298450" lvl="5" marL="2743200" algn="l">
              <a:lnSpc>
                <a:spcPct val="115000"/>
              </a:lnSpc>
              <a:spcBef>
                <a:spcPts val="1500"/>
              </a:spcBef>
              <a:spcAft>
                <a:spcPts val="0"/>
              </a:spcAft>
              <a:buSzPts val="1100"/>
              <a:buChar char="■"/>
              <a:defRPr sz="1100"/>
            </a:lvl6pPr>
            <a:lvl7pPr indent="-298450" lvl="6" marL="3200400" algn="l">
              <a:lnSpc>
                <a:spcPct val="115000"/>
              </a:lnSpc>
              <a:spcBef>
                <a:spcPts val="1500"/>
              </a:spcBef>
              <a:spcAft>
                <a:spcPts val="0"/>
              </a:spcAft>
              <a:buSzPts val="1100"/>
              <a:buChar char="●"/>
              <a:defRPr sz="1100"/>
            </a:lvl7pPr>
            <a:lvl8pPr indent="-298450" lvl="7" marL="3657600" algn="l">
              <a:lnSpc>
                <a:spcPct val="115000"/>
              </a:lnSpc>
              <a:spcBef>
                <a:spcPts val="1500"/>
              </a:spcBef>
              <a:spcAft>
                <a:spcPts val="0"/>
              </a:spcAft>
              <a:buSzPts val="1100"/>
              <a:buChar char="○"/>
              <a:defRPr sz="1100"/>
            </a:lvl8pPr>
            <a:lvl9pPr indent="-298450" lvl="8" marL="4114800" algn="l">
              <a:lnSpc>
                <a:spcPct val="115000"/>
              </a:lnSpc>
              <a:spcBef>
                <a:spcPts val="1500"/>
              </a:spcBef>
              <a:spcAft>
                <a:spcPts val="1500"/>
              </a:spcAft>
              <a:buSzPts val="1100"/>
              <a:buChar char="■"/>
              <a:defRPr sz="1100"/>
            </a:lvl9pPr>
          </a:lstStyle>
          <a:p/>
        </p:txBody>
      </p:sp>
      <p:sp>
        <p:nvSpPr>
          <p:cNvPr id="31" name="Google Shape;31;p7"/>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255339" y="625208"/>
            <a:ext cx="3316800" cy="5681700"/>
          </a:xfrm>
          <a:prstGeom prst="rect">
            <a:avLst/>
          </a:prstGeom>
          <a:noFill/>
          <a:ln>
            <a:noFill/>
          </a:ln>
        </p:spPr>
        <p:txBody>
          <a:bodyPr anchorCtr="0" anchor="ctr" bIns="84775" lIns="84775" spcFirstLastPara="1" rIns="84775" wrap="square" tIns="84775">
            <a:noAutofit/>
          </a:bodyPr>
          <a:lstStyle>
            <a:lvl1pPr lvl="0" algn="l">
              <a:lnSpc>
                <a:spcPct val="100000"/>
              </a:lnSpc>
              <a:spcBef>
                <a:spcPts val="0"/>
              </a:spcBef>
              <a:spcAft>
                <a:spcPts val="0"/>
              </a:spcAft>
              <a:buSzPts val="4500"/>
              <a:buNone/>
              <a:defRPr sz="4500"/>
            </a:lvl1pPr>
            <a:lvl2pPr lvl="1" algn="l">
              <a:lnSpc>
                <a:spcPct val="100000"/>
              </a:lnSpc>
              <a:spcBef>
                <a:spcPts val="0"/>
              </a:spcBef>
              <a:spcAft>
                <a:spcPts val="0"/>
              </a:spcAft>
              <a:buSzPts val="4500"/>
              <a:buNone/>
              <a:defRPr sz="4500"/>
            </a:lvl2pPr>
            <a:lvl3pPr lvl="2" algn="l">
              <a:lnSpc>
                <a:spcPct val="100000"/>
              </a:lnSpc>
              <a:spcBef>
                <a:spcPts val="0"/>
              </a:spcBef>
              <a:spcAft>
                <a:spcPts val="0"/>
              </a:spcAft>
              <a:buSzPts val="4500"/>
              <a:buNone/>
              <a:defRPr sz="4500"/>
            </a:lvl3pPr>
            <a:lvl4pPr lvl="3" algn="l">
              <a:lnSpc>
                <a:spcPct val="100000"/>
              </a:lnSpc>
              <a:spcBef>
                <a:spcPts val="0"/>
              </a:spcBef>
              <a:spcAft>
                <a:spcPts val="0"/>
              </a:spcAft>
              <a:buSzPts val="4500"/>
              <a:buNone/>
              <a:defRPr sz="4500"/>
            </a:lvl4pPr>
            <a:lvl5pPr lvl="4" algn="l">
              <a:lnSpc>
                <a:spcPct val="100000"/>
              </a:lnSpc>
              <a:spcBef>
                <a:spcPts val="0"/>
              </a:spcBef>
              <a:spcAft>
                <a:spcPts val="0"/>
              </a:spcAft>
              <a:buSzPts val="4500"/>
              <a:buNone/>
              <a:defRPr sz="4500"/>
            </a:lvl5pPr>
            <a:lvl6pPr lvl="5" algn="l">
              <a:lnSpc>
                <a:spcPct val="100000"/>
              </a:lnSpc>
              <a:spcBef>
                <a:spcPts val="0"/>
              </a:spcBef>
              <a:spcAft>
                <a:spcPts val="0"/>
              </a:spcAft>
              <a:buSzPts val="4500"/>
              <a:buNone/>
              <a:defRPr sz="4500"/>
            </a:lvl6pPr>
            <a:lvl7pPr lvl="6" algn="l">
              <a:lnSpc>
                <a:spcPct val="100000"/>
              </a:lnSpc>
              <a:spcBef>
                <a:spcPts val="0"/>
              </a:spcBef>
              <a:spcAft>
                <a:spcPts val="0"/>
              </a:spcAft>
              <a:buSzPts val="4500"/>
              <a:buNone/>
              <a:defRPr sz="4500"/>
            </a:lvl7pPr>
            <a:lvl8pPr lvl="7" algn="l">
              <a:lnSpc>
                <a:spcPct val="100000"/>
              </a:lnSpc>
              <a:spcBef>
                <a:spcPts val="0"/>
              </a:spcBef>
              <a:spcAft>
                <a:spcPts val="0"/>
              </a:spcAft>
              <a:buSzPts val="4500"/>
              <a:buNone/>
              <a:defRPr sz="4500"/>
            </a:lvl8pPr>
            <a:lvl9pPr lvl="8" algn="l">
              <a:lnSpc>
                <a:spcPct val="100000"/>
              </a:lnSpc>
              <a:spcBef>
                <a:spcPts val="0"/>
              </a:spcBef>
              <a:spcAft>
                <a:spcPts val="0"/>
              </a:spcAft>
              <a:buSzPts val="4500"/>
              <a:buNone/>
              <a:defRPr sz="4500"/>
            </a:lvl9pPr>
          </a:lstStyle>
          <a:p/>
        </p:txBody>
      </p:sp>
      <p:sp>
        <p:nvSpPr>
          <p:cNvPr id="34" name="Google Shape;34;p8"/>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2381250" y="-174"/>
            <a:ext cx="2381400" cy="7143900"/>
          </a:xfrm>
          <a:prstGeom prst="rect">
            <a:avLst/>
          </a:prstGeom>
          <a:solidFill>
            <a:schemeClr val="lt2"/>
          </a:solidFill>
          <a:ln>
            <a:noFill/>
          </a:ln>
        </p:spPr>
        <p:txBody>
          <a:bodyPr anchorCtr="0" anchor="ctr" bIns="84775" lIns="84775" spcFirstLastPara="1" rIns="84775" wrap="square" tIns="847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138281" y="1712743"/>
            <a:ext cx="2106900" cy="2058900"/>
          </a:xfrm>
          <a:prstGeom prst="rect">
            <a:avLst/>
          </a:prstGeom>
          <a:noFill/>
          <a:ln>
            <a:noFill/>
          </a:ln>
        </p:spPr>
        <p:txBody>
          <a:bodyPr anchorCtr="0" anchor="b" bIns="84775" lIns="84775" spcFirstLastPara="1" rIns="84775" wrap="square" tIns="84775">
            <a:noAutofit/>
          </a:bodyPr>
          <a:lstStyle>
            <a:lvl1pPr lvl="0" algn="ctr">
              <a:lnSpc>
                <a:spcPct val="100000"/>
              </a:lnSpc>
              <a:spcBef>
                <a:spcPts val="0"/>
              </a:spcBef>
              <a:spcAft>
                <a:spcPts val="0"/>
              </a:spcAft>
              <a:buSzPts val="3900"/>
              <a:buNone/>
              <a:defRPr sz="3900"/>
            </a:lvl1pPr>
            <a:lvl2pPr lvl="1" algn="ctr">
              <a:lnSpc>
                <a:spcPct val="100000"/>
              </a:lnSpc>
              <a:spcBef>
                <a:spcPts val="0"/>
              </a:spcBef>
              <a:spcAft>
                <a:spcPts val="0"/>
              </a:spcAft>
              <a:buSzPts val="3900"/>
              <a:buNone/>
              <a:defRPr sz="3900"/>
            </a:lvl2pPr>
            <a:lvl3pPr lvl="2" algn="ctr">
              <a:lnSpc>
                <a:spcPct val="100000"/>
              </a:lnSpc>
              <a:spcBef>
                <a:spcPts val="0"/>
              </a:spcBef>
              <a:spcAft>
                <a:spcPts val="0"/>
              </a:spcAft>
              <a:buSzPts val="3900"/>
              <a:buNone/>
              <a:defRPr sz="3900"/>
            </a:lvl3pPr>
            <a:lvl4pPr lvl="3" algn="ctr">
              <a:lnSpc>
                <a:spcPct val="100000"/>
              </a:lnSpc>
              <a:spcBef>
                <a:spcPts val="0"/>
              </a:spcBef>
              <a:spcAft>
                <a:spcPts val="0"/>
              </a:spcAft>
              <a:buSzPts val="3900"/>
              <a:buNone/>
              <a:defRPr sz="3900"/>
            </a:lvl4pPr>
            <a:lvl5pPr lvl="4" algn="ctr">
              <a:lnSpc>
                <a:spcPct val="100000"/>
              </a:lnSpc>
              <a:spcBef>
                <a:spcPts val="0"/>
              </a:spcBef>
              <a:spcAft>
                <a:spcPts val="0"/>
              </a:spcAft>
              <a:buSzPts val="3900"/>
              <a:buNone/>
              <a:defRPr sz="3900"/>
            </a:lvl5pPr>
            <a:lvl6pPr lvl="5" algn="ctr">
              <a:lnSpc>
                <a:spcPct val="100000"/>
              </a:lnSpc>
              <a:spcBef>
                <a:spcPts val="0"/>
              </a:spcBef>
              <a:spcAft>
                <a:spcPts val="0"/>
              </a:spcAft>
              <a:buSzPts val="3900"/>
              <a:buNone/>
              <a:defRPr sz="3900"/>
            </a:lvl6pPr>
            <a:lvl7pPr lvl="6" algn="ctr">
              <a:lnSpc>
                <a:spcPct val="100000"/>
              </a:lnSpc>
              <a:spcBef>
                <a:spcPts val="0"/>
              </a:spcBef>
              <a:spcAft>
                <a:spcPts val="0"/>
              </a:spcAft>
              <a:buSzPts val="3900"/>
              <a:buNone/>
              <a:defRPr sz="3900"/>
            </a:lvl7pPr>
            <a:lvl8pPr lvl="7" algn="ctr">
              <a:lnSpc>
                <a:spcPct val="100000"/>
              </a:lnSpc>
              <a:spcBef>
                <a:spcPts val="0"/>
              </a:spcBef>
              <a:spcAft>
                <a:spcPts val="0"/>
              </a:spcAft>
              <a:buSzPts val="3900"/>
              <a:buNone/>
              <a:defRPr sz="3900"/>
            </a:lvl8pPr>
            <a:lvl9pPr lvl="8" algn="ctr">
              <a:lnSpc>
                <a:spcPct val="100000"/>
              </a:lnSpc>
              <a:spcBef>
                <a:spcPts val="0"/>
              </a:spcBef>
              <a:spcAft>
                <a:spcPts val="0"/>
              </a:spcAft>
              <a:buSzPts val="3900"/>
              <a:buNone/>
              <a:defRPr sz="3900"/>
            </a:lvl9pPr>
          </a:lstStyle>
          <a:p/>
        </p:txBody>
      </p:sp>
      <p:sp>
        <p:nvSpPr>
          <p:cNvPr id="38" name="Google Shape;38;p9"/>
          <p:cNvSpPr txBox="1"/>
          <p:nvPr>
            <p:ph idx="1" type="subTitle"/>
          </p:nvPr>
        </p:nvSpPr>
        <p:spPr>
          <a:xfrm>
            <a:off x="138281" y="3893160"/>
            <a:ext cx="2106900" cy="1715700"/>
          </a:xfrm>
          <a:prstGeom prst="rect">
            <a:avLst/>
          </a:prstGeom>
          <a:noFill/>
          <a:ln>
            <a:noFill/>
          </a:ln>
        </p:spPr>
        <p:txBody>
          <a:bodyPr anchorCtr="0" anchor="t" bIns="84775" lIns="84775" spcFirstLastPara="1" rIns="84775" wrap="square" tIns="84775">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sz="1900"/>
            </a:lvl2pPr>
            <a:lvl3pPr lvl="2" algn="ctr">
              <a:lnSpc>
                <a:spcPct val="100000"/>
              </a:lnSpc>
              <a:spcBef>
                <a:spcPts val="0"/>
              </a:spcBef>
              <a:spcAft>
                <a:spcPts val="0"/>
              </a:spcAft>
              <a:buSzPts val="1900"/>
              <a:buNone/>
              <a:defRPr sz="1900"/>
            </a:lvl3pPr>
            <a:lvl4pPr lvl="3" algn="ctr">
              <a:lnSpc>
                <a:spcPct val="100000"/>
              </a:lnSpc>
              <a:spcBef>
                <a:spcPts val="0"/>
              </a:spcBef>
              <a:spcAft>
                <a:spcPts val="0"/>
              </a:spcAft>
              <a:buSzPts val="1900"/>
              <a:buNone/>
              <a:defRPr sz="1900"/>
            </a:lvl4pPr>
            <a:lvl5pPr lvl="4" algn="ctr">
              <a:lnSpc>
                <a:spcPct val="100000"/>
              </a:lnSpc>
              <a:spcBef>
                <a:spcPts val="0"/>
              </a:spcBef>
              <a:spcAft>
                <a:spcPts val="0"/>
              </a:spcAft>
              <a:buSzPts val="1900"/>
              <a:buNone/>
              <a:defRPr sz="1900"/>
            </a:lvl5pPr>
            <a:lvl6pPr lvl="5" algn="ctr">
              <a:lnSpc>
                <a:spcPct val="100000"/>
              </a:lnSpc>
              <a:spcBef>
                <a:spcPts val="0"/>
              </a:spcBef>
              <a:spcAft>
                <a:spcPts val="0"/>
              </a:spcAft>
              <a:buSzPts val="1900"/>
              <a:buNone/>
              <a:defRPr sz="1900"/>
            </a:lvl6pPr>
            <a:lvl7pPr lvl="6" algn="ctr">
              <a:lnSpc>
                <a:spcPct val="100000"/>
              </a:lnSpc>
              <a:spcBef>
                <a:spcPts val="0"/>
              </a:spcBef>
              <a:spcAft>
                <a:spcPts val="0"/>
              </a:spcAft>
              <a:buSzPts val="1900"/>
              <a:buNone/>
              <a:defRPr sz="1900"/>
            </a:lvl7pPr>
            <a:lvl8pPr lvl="7" algn="ctr">
              <a:lnSpc>
                <a:spcPct val="100000"/>
              </a:lnSpc>
              <a:spcBef>
                <a:spcPts val="0"/>
              </a:spcBef>
              <a:spcAft>
                <a:spcPts val="0"/>
              </a:spcAft>
              <a:buSzPts val="1900"/>
              <a:buNone/>
              <a:defRPr sz="1900"/>
            </a:lvl8pPr>
            <a:lvl9pPr lvl="8" algn="ctr">
              <a:lnSpc>
                <a:spcPct val="100000"/>
              </a:lnSpc>
              <a:spcBef>
                <a:spcPts val="0"/>
              </a:spcBef>
              <a:spcAft>
                <a:spcPts val="0"/>
              </a:spcAft>
              <a:buSzPts val="1900"/>
              <a:buNone/>
              <a:defRPr sz="1900"/>
            </a:lvl9pPr>
          </a:lstStyle>
          <a:p/>
        </p:txBody>
      </p:sp>
      <p:sp>
        <p:nvSpPr>
          <p:cNvPr id="39" name="Google Shape;39;p9"/>
          <p:cNvSpPr txBox="1"/>
          <p:nvPr>
            <p:ph idx="2" type="body"/>
          </p:nvPr>
        </p:nvSpPr>
        <p:spPr>
          <a:xfrm>
            <a:off x="2572656" y="1005660"/>
            <a:ext cx="1998300" cy="5132100"/>
          </a:xfrm>
          <a:prstGeom prst="rect">
            <a:avLst/>
          </a:prstGeom>
          <a:noFill/>
          <a:ln>
            <a:noFill/>
          </a:ln>
        </p:spPr>
        <p:txBody>
          <a:bodyPr anchorCtr="0" anchor="ctr" bIns="84775" lIns="84775" spcFirstLastPara="1" rIns="84775" wrap="square" tIns="84775">
            <a:noAutofit/>
          </a:bodyPr>
          <a:lstStyle>
            <a:lvl1pPr indent="-336550" lvl="0" marL="457200" algn="l">
              <a:lnSpc>
                <a:spcPct val="115000"/>
              </a:lnSpc>
              <a:spcBef>
                <a:spcPts val="0"/>
              </a:spcBef>
              <a:spcAft>
                <a:spcPts val="0"/>
              </a:spcAft>
              <a:buSzPts val="1700"/>
              <a:buChar char="●"/>
              <a:defRPr/>
            </a:lvl1pPr>
            <a:lvl2pPr indent="-311150" lvl="1" marL="914400" algn="l">
              <a:lnSpc>
                <a:spcPct val="115000"/>
              </a:lnSpc>
              <a:spcBef>
                <a:spcPts val="1500"/>
              </a:spcBef>
              <a:spcAft>
                <a:spcPts val="0"/>
              </a:spcAft>
              <a:buSzPts val="1300"/>
              <a:buChar char="○"/>
              <a:defRPr/>
            </a:lvl2pPr>
            <a:lvl3pPr indent="-311150" lvl="2" marL="1371600" algn="l">
              <a:lnSpc>
                <a:spcPct val="115000"/>
              </a:lnSpc>
              <a:spcBef>
                <a:spcPts val="1500"/>
              </a:spcBef>
              <a:spcAft>
                <a:spcPts val="0"/>
              </a:spcAft>
              <a:buSzPts val="1300"/>
              <a:buChar char="■"/>
              <a:defRPr/>
            </a:lvl3pPr>
            <a:lvl4pPr indent="-311150" lvl="3" marL="1828800" algn="l">
              <a:lnSpc>
                <a:spcPct val="115000"/>
              </a:lnSpc>
              <a:spcBef>
                <a:spcPts val="1500"/>
              </a:spcBef>
              <a:spcAft>
                <a:spcPts val="0"/>
              </a:spcAft>
              <a:buSzPts val="1300"/>
              <a:buChar char="●"/>
              <a:defRPr/>
            </a:lvl4pPr>
            <a:lvl5pPr indent="-311150" lvl="4" marL="2286000" algn="l">
              <a:lnSpc>
                <a:spcPct val="115000"/>
              </a:lnSpc>
              <a:spcBef>
                <a:spcPts val="1500"/>
              </a:spcBef>
              <a:spcAft>
                <a:spcPts val="0"/>
              </a:spcAft>
              <a:buSzPts val="1300"/>
              <a:buChar char="○"/>
              <a:defRPr/>
            </a:lvl5pPr>
            <a:lvl6pPr indent="-311150" lvl="5" marL="2743200" algn="l">
              <a:lnSpc>
                <a:spcPct val="115000"/>
              </a:lnSpc>
              <a:spcBef>
                <a:spcPts val="1500"/>
              </a:spcBef>
              <a:spcAft>
                <a:spcPts val="0"/>
              </a:spcAft>
              <a:buSzPts val="1300"/>
              <a:buChar char="■"/>
              <a:defRPr/>
            </a:lvl6pPr>
            <a:lvl7pPr indent="-311150" lvl="6" marL="3200400" algn="l">
              <a:lnSpc>
                <a:spcPct val="115000"/>
              </a:lnSpc>
              <a:spcBef>
                <a:spcPts val="1500"/>
              </a:spcBef>
              <a:spcAft>
                <a:spcPts val="0"/>
              </a:spcAft>
              <a:buSzPts val="1300"/>
              <a:buChar char="●"/>
              <a:defRPr/>
            </a:lvl7pPr>
            <a:lvl8pPr indent="-311150" lvl="7" marL="3657600" algn="l">
              <a:lnSpc>
                <a:spcPct val="115000"/>
              </a:lnSpc>
              <a:spcBef>
                <a:spcPts val="1500"/>
              </a:spcBef>
              <a:spcAft>
                <a:spcPts val="0"/>
              </a:spcAft>
              <a:buSzPts val="1300"/>
              <a:buChar char="○"/>
              <a:defRPr/>
            </a:lvl8pPr>
            <a:lvl9pPr indent="-311150" lvl="8" marL="4114800" algn="l">
              <a:lnSpc>
                <a:spcPct val="115000"/>
              </a:lnSpc>
              <a:spcBef>
                <a:spcPts val="1500"/>
              </a:spcBef>
              <a:spcAft>
                <a:spcPts val="1500"/>
              </a:spcAft>
              <a:buSzPts val="1300"/>
              <a:buChar char="■"/>
              <a:defRPr/>
            </a:lvl9pPr>
          </a:lstStyle>
          <a:p/>
        </p:txBody>
      </p:sp>
      <p:sp>
        <p:nvSpPr>
          <p:cNvPr id="40" name="Google Shape;40;p9"/>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162344" y="5875799"/>
            <a:ext cx="3124500" cy="840300"/>
          </a:xfrm>
          <a:prstGeom prst="rect">
            <a:avLst/>
          </a:prstGeom>
          <a:noFill/>
          <a:ln>
            <a:noFill/>
          </a:ln>
        </p:spPr>
        <p:txBody>
          <a:bodyPr anchorCtr="0" anchor="ctr" bIns="84775" lIns="84775" spcFirstLastPara="1" rIns="84775" wrap="square" tIns="84775">
            <a:noAutofit/>
          </a:bodyPr>
          <a:lstStyle>
            <a:lvl1pPr indent="-228600" lvl="0" marL="457200" algn="l">
              <a:lnSpc>
                <a:spcPct val="100000"/>
              </a:lnSpc>
              <a:spcBef>
                <a:spcPts val="0"/>
              </a:spcBef>
              <a:spcAft>
                <a:spcPts val="0"/>
              </a:spcAft>
              <a:buSzPts val="1700"/>
              <a:buNone/>
              <a:defRPr/>
            </a:lvl1pPr>
          </a:lstStyle>
          <a:p/>
        </p:txBody>
      </p:sp>
      <p:sp>
        <p:nvSpPr>
          <p:cNvPr id="43" name="Google Shape;43;p10"/>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2344" y="618090"/>
            <a:ext cx="4437900" cy="795300"/>
          </a:xfrm>
          <a:prstGeom prst="rect">
            <a:avLst/>
          </a:prstGeom>
          <a:noFill/>
          <a:ln>
            <a:noFill/>
          </a:ln>
        </p:spPr>
        <p:txBody>
          <a:bodyPr anchorCtr="0" anchor="t" bIns="84775" lIns="84775" spcFirstLastPara="1" rIns="84775" wrap="square" tIns="84775">
            <a:noAutofit/>
          </a:bodyPr>
          <a:lstStyle>
            <a:lvl1pPr lvl="0" marR="0" rtl="0" algn="l">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162344" y="1600660"/>
            <a:ext cx="4437900" cy="4745100"/>
          </a:xfrm>
          <a:prstGeom prst="rect">
            <a:avLst/>
          </a:prstGeom>
          <a:noFill/>
          <a:ln>
            <a:noFill/>
          </a:ln>
        </p:spPr>
        <p:txBody>
          <a:bodyPr anchorCtr="0" anchor="t" bIns="84775" lIns="84775" spcFirstLastPara="1" rIns="84775" wrap="square" tIns="84775">
            <a:noAutofit/>
          </a:bodyPr>
          <a:lstStyle>
            <a:lvl1pPr indent="-336550" lvl="0" marL="457200" marR="0" rtl="0" algn="l">
              <a:lnSpc>
                <a:spcPct val="115000"/>
              </a:lnSpc>
              <a:spcBef>
                <a:spcPts val="0"/>
              </a:spcBef>
              <a:spcAft>
                <a:spcPts val="0"/>
              </a:spcAft>
              <a:buClr>
                <a:schemeClr val="dk2"/>
              </a:buClr>
              <a:buSzPts val="1700"/>
              <a:buFont typeface="Arial"/>
              <a:buChar char="●"/>
              <a:defRPr b="0" i="0" sz="1700" u="none" cap="none" strike="noStrike">
                <a:solidFill>
                  <a:schemeClr val="dk2"/>
                </a:solidFill>
                <a:latin typeface="Arial"/>
                <a:ea typeface="Arial"/>
                <a:cs typeface="Arial"/>
                <a:sym typeface="Arial"/>
              </a:defRPr>
            </a:lvl1pPr>
            <a:lvl2pPr indent="-311150" lvl="1" marL="914400" marR="0" rtl="0" algn="l">
              <a:lnSpc>
                <a:spcPct val="115000"/>
              </a:lnSpc>
              <a:spcBef>
                <a:spcPts val="1500"/>
              </a:spcBef>
              <a:spcAft>
                <a:spcPts val="0"/>
              </a:spcAft>
              <a:buClr>
                <a:schemeClr val="dk2"/>
              </a:buClr>
              <a:buSzPts val="1300"/>
              <a:buFont typeface="Arial"/>
              <a:buChar char="○"/>
              <a:defRPr b="0" i="0" sz="1300" u="none" cap="none" strike="noStrike">
                <a:solidFill>
                  <a:schemeClr val="dk2"/>
                </a:solidFill>
                <a:latin typeface="Arial"/>
                <a:ea typeface="Arial"/>
                <a:cs typeface="Arial"/>
                <a:sym typeface="Arial"/>
              </a:defRPr>
            </a:lvl2pPr>
            <a:lvl3pPr indent="-311150" lvl="2" marL="1371600" marR="0" rtl="0" algn="l">
              <a:lnSpc>
                <a:spcPct val="115000"/>
              </a:lnSpc>
              <a:spcBef>
                <a:spcPts val="1500"/>
              </a:spcBef>
              <a:spcAft>
                <a:spcPts val="0"/>
              </a:spcAft>
              <a:buClr>
                <a:schemeClr val="dk2"/>
              </a:buClr>
              <a:buSzPts val="1300"/>
              <a:buFont typeface="Arial"/>
              <a:buChar char="■"/>
              <a:defRPr b="0" i="0" sz="1300" u="none" cap="none" strike="noStrike">
                <a:solidFill>
                  <a:schemeClr val="dk2"/>
                </a:solidFill>
                <a:latin typeface="Arial"/>
                <a:ea typeface="Arial"/>
                <a:cs typeface="Arial"/>
                <a:sym typeface="Arial"/>
              </a:defRPr>
            </a:lvl3pPr>
            <a:lvl4pPr indent="-311150" lvl="3" marL="1828800" marR="0" rtl="0" algn="l">
              <a:lnSpc>
                <a:spcPct val="115000"/>
              </a:lnSpc>
              <a:spcBef>
                <a:spcPts val="1500"/>
              </a:spcBef>
              <a:spcAft>
                <a:spcPts val="0"/>
              </a:spcAft>
              <a:buClr>
                <a:schemeClr val="dk2"/>
              </a:buClr>
              <a:buSzPts val="1300"/>
              <a:buFont typeface="Arial"/>
              <a:buChar char="●"/>
              <a:defRPr b="0" i="0" sz="1300" u="none" cap="none" strike="noStrike">
                <a:solidFill>
                  <a:schemeClr val="dk2"/>
                </a:solidFill>
                <a:latin typeface="Arial"/>
                <a:ea typeface="Arial"/>
                <a:cs typeface="Arial"/>
                <a:sym typeface="Arial"/>
              </a:defRPr>
            </a:lvl4pPr>
            <a:lvl5pPr indent="-311150" lvl="4" marL="2286000" marR="0" rtl="0" algn="l">
              <a:lnSpc>
                <a:spcPct val="115000"/>
              </a:lnSpc>
              <a:spcBef>
                <a:spcPts val="1500"/>
              </a:spcBef>
              <a:spcAft>
                <a:spcPts val="0"/>
              </a:spcAft>
              <a:buClr>
                <a:schemeClr val="dk2"/>
              </a:buClr>
              <a:buSzPts val="1300"/>
              <a:buFont typeface="Arial"/>
              <a:buChar char="○"/>
              <a:defRPr b="0" i="0" sz="1300" u="none" cap="none" strike="noStrike">
                <a:solidFill>
                  <a:schemeClr val="dk2"/>
                </a:solidFill>
                <a:latin typeface="Arial"/>
                <a:ea typeface="Arial"/>
                <a:cs typeface="Arial"/>
                <a:sym typeface="Arial"/>
              </a:defRPr>
            </a:lvl5pPr>
            <a:lvl6pPr indent="-311150" lvl="5" marL="2743200" marR="0" rtl="0" algn="l">
              <a:lnSpc>
                <a:spcPct val="115000"/>
              </a:lnSpc>
              <a:spcBef>
                <a:spcPts val="1500"/>
              </a:spcBef>
              <a:spcAft>
                <a:spcPts val="0"/>
              </a:spcAft>
              <a:buClr>
                <a:schemeClr val="dk2"/>
              </a:buClr>
              <a:buSzPts val="1300"/>
              <a:buFont typeface="Arial"/>
              <a:buChar char="■"/>
              <a:defRPr b="0" i="0" sz="1300" u="none" cap="none" strike="noStrike">
                <a:solidFill>
                  <a:schemeClr val="dk2"/>
                </a:solidFill>
                <a:latin typeface="Arial"/>
                <a:ea typeface="Arial"/>
                <a:cs typeface="Arial"/>
                <a:sym typeface="Arial"/>
              </a:defRPr>
            </a:lvl6pPr>
            <a:lvl7pPr indent="-311150" lvl="6" marL="3200400" marR="0" rtl="0" algn="l">
              <a:lnSpc>
                <a:spcPct val="115000"/>
              </a:lnSpc>
              <a:spcBef>
                <a:spcPts val="1500"/>
              </a:spcBef>
              <a:spcAft>
                <a:spcPts val="0"/>
              </a:spcAft>
              <a:buClr>
                <a:schemeClr val="dk2"/>
              </a:buClr>
              <a:buSzPts val="1300"/>
              <a:buFont typeface="Arial"/>
              <a:buChar char="●"/>
              <a:defRPr b="0" i="0" sz="1300" u="none" cap="none" strike="noStrike">
                <a:solidFill>
                  <a:schemeClr val="dk2"/>
                </a:solidFill>
                <a:latin typeface="Arial"/>
                <a:ea typeface="Arial"/>
                <a:cs typeface="Arial"/>
                <a:sym typeface="Arial"/>
              </a:defRPr>
            </a:lvl7pPr>
            <a:lvl8pPr indent="-311150" lvl="7" marL="3657600" marR="0" rtl="0" algn="l">
              <a:lnSpc>
                <a:spcPct val="115000"/>
              </a:lnSpc>
              <a:spcBef>
                <a:spcPts val="1500"/>
              </a:spcBef>
              <a:spcAft>
                <a:spcPts val="0"/>
              </a:spcAft>
              <a:buClr>
                <a:schemeClr val="dk2"/>
              </a:buClr>
              <a:buSzPts val="1300"/>
              <a:buFont typeface="Arial"/>
              <a:buChar char="○"/>
              <a:defRPr b="0" i="0" sz="1300" u="none" cap="none" strike="noStrike">
                <a:solidFill>
                  <a:schemeClr val="dk2"/>
                </a:solidFill>
                <a:latin typeface="Arial"/>
                <a:ea typeface="Arial"/>
                <a:cs typeface="Arial"/>
                <a:sym typeface="Arial"/>
              </a:defRPr>
            </a:lvl8pPr>
            <a:lvl9pPr indent="-311150" lvl="8" marL="4114800" marR="0" rtl="0" algn="l">
              <a:lnSpc>
                <a:spcPct val="115000"/>
              </a:lnSpc>
              <a:spcBef>
                <a:spcPts val="1500"/>
              </a:spcBef>
              <a:spcAft>
                <a:spcPts val="1500"/>
              </a:spcAft>
              <a:buClr>
                <a:schemeClr val="dk2"/>
              </a:buClr>
              <a:buSzPts val="1300"/>
              <a:buFont typeface="Arial"/>
              <a:buChar char="■"/>
              <a:defRPr b="0" i="0" sz="13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4412738" y="6476690"/>
            <a:ext cx="285900" cy="546600"/>
          </a:xfrm>
          <a:prstGeom prst="rect">
            <a:avLst/>
          </a:prstGeom>
          <a:noFill/>
          <a:ln>
            <a:noFill/>
          </a:ln>
        </p:spPr>
        <p:txBody>
          <a:bodyPr anchorCtr="0" anchor="ctr" bIns="84775" lIns="84775" spcFirstLastPara="1" rIns="84775" wrap="square" tIns="847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52.png"/><Relationship Id="rId6"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24.png"/><Relationship Id="rId6"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26.png"/><Relationship Id="rId6"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32.png"/><Relationship Id="rId6"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43.png"/><Relationship Id="rId5" Type="http://schemas.openxmlformats.org/officeDocument/2006/relationships/image" Target="../media/image37.png"/><Relationship Id="rId6"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33.png"/><Relationship Id="rId11" Type="http://schemas.openxmlformats.org/officeDocument/2006/relationships/image" Target="../media/image62.png"/><Relationship Id="rId10" Type="http://schemas.openxmlformats.org/officeDocument/2006/relationships/image" Target="../media/image41.png"/><Relationship Id="rId9" Type="http://schemas.openxmlformats.org/officeDocument/2006/relationships/image" Target="../media/image44.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53.png"/><Relationship Id="rId5" Type="http://schemas.openxmlformats.org/officeDocument/2006/relationships/image" Target="../media/image45.png"/><Relationship Id="rId6"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42.png"/><Relationship Id="rId11" Type="http://schemas.openxmlformats.org/officeDocument/2006/relationships/image" Target="../media/image45.png"/><Relationship Id="rId10" Type="http://schemas.openxmlformats.org/officeDocument/2006/relationships/image" Target="../media/image55.png"/><Relationship Id="rId9"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68.png"/><Relationship Id="rId11" Type="http://schemas.openxmlformats.org/officeDocument/2006/relationships/image" Target="../media/image59.png"/><Relationship Id="rId10" Type="http://schemas.openxmlformats.org/officeDocument/2006/relationships/image" Target="../media/image66.png"/><Relationship Id="rId12" Type="http://schemas.openxmlformats.org/officeDocument/2006/relationships/image" Target="../media/image63.png"/><Relationship Id="rId9"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61.png"/><Relationship Id="rId7" Type="http://schemas.openxmlformats.org/officeDocument/2006/relationships/image" Target="../media/image60.png"/><Relationship Id="rId8"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67.png"/><Relationship Id="rId7"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72.png"/><Relationship Id="rId5" Type="http://schemas.openxmlformats.org/officeDocument/2006/relationships/image" Target="../media/image71.png"/><Relationship Id="rId6"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70.png"/><Relationship Id="rId5"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69.png"/><Relationship Id="rId5" Type="http://schemas.openxmlformats.org/officeDocument/2006/relationships/image" Target="../media/image75.png"/><Relationship Id="rId6"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idx="12" type="sldNum"/>
          </p:nvPr>
        </p:nvSpPr>
        <p:spPr>
          <a:xfrm>
            <a:off x="4389900" y="6749155"/>
            <a:ext cx="285900" cy="394500"/>
          </a:xfrm>
          <a:prstGeom prst="rect">
            <a:avLst/>
          </a:prstGeom>
          <a:noFill/>
          <a:ln>
            <a:noFill/>
          </a:ln>
        </p:spPr>
        <p:txBody>
          <a:bodyPr anchorCtr="0" anchor="ctr" bIns="84775" lIns="84775" spcFirstLastPara="1" rIns="84775" wrap="square" tIns="84775">
            <a:noAutofit/>
          </a:bodyPr>
          <a:lstStyle/>
          <a:p>
            <a:pPr indent="0" lvl="0" marL="0" marR="0" rtl="0" algn="r">
              <a:lnSpc>
                <a:spcPct val="100000"/>
              </a:lnSpc>
              <a:spcBef>
                <a:spcPts val="0"/>
              </a:spcBef>
              <a:spcAft>
                <a:spcPts val="0"/>
              </a:spcAft>
              <a:buSzPts val="1600"/>
              <a:buNone/>
            </a:pPr>
            <a:fld id="{00000000-1234-1234-1234-123412341234}" type="slidenum">
              <a:rPr b="1" lang="ar" sz="1600">
                <a:solidFill>
                  <a:srgbClr val="FFFFFF"/>
                </a:solidFill>
              </a:rPr>
              <a:t>‹#›</a:t>
            </a:fld>
            <a:endParaRPr/>
          </a:p>
        </p:txBody>
      </p:sp>
      <p:pic>
        <p:nvPicPr>
          <p:cNvPr id="55" name="Google Shape;55;p13"/>
          <p:cNvPicPr preferRelativeResize="0"/>
          <p:nvPr/>
        </p:nvPicPr>
        <p:blipFill rotWithShape="1">
          <a:blip r:embed="rId4">
            <a:alphaModFix/>
          </a:blip>
          <a:srcRect b="6883" l="12700" r="19090" t="5871"/>
          <a:stretch/>
        </p:blipFill>
        <p:spPr>
          <a:xfrm>
            <a:off x="101075" y="86375"/>
            <a:ext cx="1071498" cy="964348"/>
          </a:xfrm>
          <a:prstGeom prst="rect">
            <a:avLst/>
          </a:prstGeom>
          <a:noFill/>
          <a:ln>
            <a:noFill/>
          </a:ln>
        </p:spPr>
      </p:pic>
      <p:sp>
        <p:nvSpPr>
          <p:cNvPr id="56" name="Google Shape;56;p13"/>
          <p:cNvSpPr txBox="1"/>
          <p:nvPr/>
        </p:nvSpPr>
        <p:spPr>
          <a:xfrm>
            <a:off x="997350" y="491450"/>
            <a:ext cx="3765000" cy="805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ar" sz="2600" u="none" cap="none" strike="noStrike">
                <a:solidFill>
                  <a:srgbClr val="000000"/>
                </a:solidFill>
                <a:highlight>
                  <a:srgbClr val="FFFFFF"/>
                </a:highlight>
                <a:latin typeface="Times New Roman"/>
                <a:ea typeface="Times New Roman"/>
                <a:cs typeface="Times New Roman"/>
                <a:sym typeface="Times New Roman"/>
              </a:rPr>
              <a:t>Communication and Swallowing Disorders I-II </a:t>
            </a:r>
            <a:endParaRPr b="0" i="0" sz="2600" u="none" cap="none" strike="noStrike">
              <a:solidFill>
                <a:srgbClr val="000000"/>
              </a:solidFill>
              <a:latin typeface="Times New Roman"/>
              <a:ea typeface="Times New Roman"/>
              <a:cs typeface="Times New Roman"/>
              <a:sym typeface="Times New Roman"/>
            </a:endParaRPr>
          </a:p>
        </p:txBody>
      </p:sp>
      <p:sp>
        <p:nvSpPr>
          <p:cNvPr id="57" name="Google Shape;57;p13"/>
          <p:cNvSpPr txBox="1"/>
          <p:nvPr/>
        </p:nvSpPr>
        <p:spPr>
          <a:xfrm>
            <a:off x="47550" y="1795900"/>
            <a:ext cx="4714800" cy="37560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00000"/>
              </a:lnSpc>
              <a:spcBef>
                <a:spcPts val="0"/>
              </a:spcBef>
              <a:spcAft>
                <a:spcPts val="0"/>
              </a:spcAft>
              <a:buClr>
                <a:srgbClr val="000000"/>
              </a:buClr>
              <a:buSzPts val="1300"/>
              <a:buFont typeface="Times New Roman"/>
              <a:buAutoNum type="arabicPeriod"/>
            </a:pPr>
            <a:r>
              <a:rPr b="0" i="0" lang="ar" sz="1300" u="none" cap="none" strike="noStrike">
                <a:solidFill>
                  <a:srgbClr val="000000"/>
                </a:solidFill>
                <a:latin typeface="Times New Roman"/>
                <a:ea typeface="Times New Roman"/>
                <a:cs typeface="Times New Roman"/>
                <a:sym typeface="Times New Roman"/>
              </a:rPr>
              <a:t>Understand physiology of communication.</a:t>
            </a:r>
            <a:endParaRPr b="0" i="0" sz="1300" u="none" cap="none" strike="noStrike">
              <a:solidFill>
                <a:srgbClr val="000000"/>
              </a:solidFill>
              <a:latin typeface="Times New Roman"/>
              <a:ea typeface="Times New Roman"/>
              <a:cs typeface="Times New Roman"/>
              <a:sym typeface="Times New Roman"/>
            </a:endParaRPr>
          </a:p>
          <a:p>
            <a:pPr indent="-311150" lvl="0" marL="457200" marR="0" rtl="0" algn="l">
              <a:lnSpc>
                <a:spcPct val="100000"/>
              </a:lnSpc>
              <a:spcBef>
                <a:spcPts val="0"/>
              </a:spcBef>
              <a:spcAft>
                <a:spcPts val="0"/>
              </a:spcAft>
              <a:buClr>
                <a:srgbClr val="000000"/>
              </a:buClr>
              <a:buSzPts val="1300"/>
              <a:buFont typeface="Times New Roman"/>
              <a:buAutoNum type="arabicPeriod"/>
            </a:pPr>
            <a:r>
              <a:rPr b="0" i="0" lang="ar" sz="1300" u="none" cap="none" strike="noStrike">
                <a:solidFill>
                  <a:srgbClr val="000000"/>
                </a:solidFill>
                <a:latin typeface="Times New Roman"/>
                <a:ea typeface="Times New Roman"/>
                <a:cs typeface="Times New Roman"/>
                <a:sym typeface="Times New Roman"/>
              </a:rPr>
              <a:t>Recall different categories of communication and swallowing disorders.</a:t>
            </a:r>
            <a:endParaRPr b="0" i="0" sz="1300" u="none" cap="none" strike="noStrike">
              <a:solidFill>
                <a:srgbClr val="000000"/>
              </a:solidFill>
              <a:latin typeface="Times New Roman"/>
              <a:ea typeface="Times New Roman"/>
              <a:cs typeface="Times New Roman"/>
              <a:sym typeface="Times New Roman"/>
            </a:endParaRPr>
          </a:p>
          <a:p>
            <a:pPr indent="-311150" lvl="0" marL="457200" marR="0" rtl="0" algn="l">
              <a:lnSpc>
                <a:spcPct val="100000"/>
              </a:lnSpc>
              <a:spcBef>
                <a:spcPts val="0"/>
              </a:spcBef>
              <a:spcAft>
                <a:spcPts val="0"/>
              </a:spcAft>
              <a:buClr>
                <a:srgbClr val="000000"/>
              </a:buClr>
              <a:buSzPts val="1300"/>
              <a:buFont typeface="Times New Roman"/>
              <a:buAutoNum type="arabicPeriod"/>
            </a:pPr>
            <a:r>
              <a:rPr b="0" i="0" lang="ar" sz="1300" u="none" cap="none" strike="noStrike">
                <a:solidFill>
                  <a:srgbClr val="000000"/>
                </a:solidFill>
                <a:latin typeface="Times New Roman"/>
                <a:ea typeface="Times New Roman"/>
                <a:cs typeface="Times New Roman"/>
                <a:sym typeface="Times New Roman"/>
              </a:rPr>
              <a:t>differentiate different causes of communication and swallowing disorders.</a:t>
            </a:r>
            <a:endParaRPr b="0" i="0" sz="1300" u="none" cap="none" strike="noStrike">
              <a:solidFill>
                <a:srgbClr val="000000"/>
              </a:solidFill>
              <a:latin typeface="Times New Roman"/>
              <a:ea typeface="Times New Roman"/>
              <a:cs typeface="Times New Roman"/>
              <a:sym typeface="Times New Roman"/>
            </a:endParaRPr>
          </a:p>
          <a:p>
            <a:pPr indent="-311150" lvl="0" marL="457200" marR="0" rtl="0" algn="l">
              <a:lnSpc>
                <a:spcPct val="100000"/>
              </a:lnSpc>
              <a:spcBef>
                <a:spcPts val="0"/>
              </a:spcBef>
              <a:spcAft>
                <a:spcPts val="0"/>
              </a:spcAft>
              <a:buClr>
                <a:srgbClr val="000000"/>
              </a:buClr>
              <a:buSzPts val="1300"/>
              <a:buFont typeface="Times New Roman"/>
              <a:buAutoNum type="arabicPeriod"/>
            </a:pPr>
            <a:r>
              <a:rPr b="0" i="0" lang="ar" sz="1300" u="none" cap="none" strike="noStrike">
                <a:solidFill>
                  <a:srgbClr val="000000"/>
                </a:solidFill>
                <a:latin typeface="Times New Roman"/>
                <a:ea typeface="Times New Roman"/>
                <a:cs typeface="Times New Roman"/>
                <a:sym typeface="Times New Roman"/>
              </a:rPr>
              <a:t>assess and manage different communication and swallowing disorders. </a:t>
            </a:r>
            <a:endParaRPr b="0" i="0" sz="13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rPr lang="ar" sz="1300">
                <a:latin typeface="Times New Roman"/>
                <a:ea typeface="Times New Roman"/>
                <a:cs typeface="Times New Roman"/>
                <a:sym typeface="Times New Roman"/>
              </a:rPr>
              <a:t>      </a:t>
            </a:r>
            <a:endParaRPr sz="1300">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rPr lang="ar" sz="1300">
                <a:latin typeface="Times New Roman"/>
                <a:ea typeface="Times New Roman"/>
                <a:cs typeface="Times New Roman"/>
                <a:sym typeface="Times New Roman"/>
              </a:rPr>
              <a:t>         </a:t>
            </a:r>
            <a:r>
              <a:rPr lang="ar" sz="1100">
                <a:solidFill>
                  <a:srgbClr val="FF0000"/>
                </a:solidFill>
                <a:latin typeface="Times New Roman"/>
                <a:ea typeface="Times New Roman"/>
                <a:cs typeface="Times New Roman"/>
                <a:sym typeface="Times New Roman"/>
              </a:rPr>
              <a:t>Most important: </a:t>
            </a:r>
            <a:r>
              <a:rPr lang="ar" sz="800">
                <a:solidFill>
                  <a:srgbClr val="FF0000"/>
                </a:solidFill>
                <a:latin typeface="Times New Roman"/>
                <a:ea typeface="Times New Roman"/>
                <a:cs typeface="Times New Roman"/>
                <a:sym typeface="Times New Roman"/>
              </a:rPr>
              <a:t>VOICE, SWALLOWING AND HYPERNASALITY</a:t>
            </a:r>
            <a:r>
              <a:rPr b="0" i="0" lang="ar" sz="800" u="none" cap="none" strike="noStrike">
                <a:solidFill>
                  <a:srgbClr val="FF0000"/>
                </a:solidFill>
                <a:latin typeface="Times New Roman"/>
                <a:ea typeface="Times New Roman"/>
                <a:cs typeface="Times New Roman"/>
                <a:sym typeface="Times New Roman"/>
              </a:rPr>
              <a:t> </a:t>
            </a:r>
            <a:r>
              <a:rPr b="0" i="0" lang="ar" sz="1300" u="none" cap="none" strike="noStrike">
                <a:solidFill>
                  <a:srgbClr val="000000"/>
                </a:solidFill>
                <a:latin typeface="Times New Roman"/>
                <a:ea typeface="Times New Roman"/>
                <a:cs typeface="Times New Roman"/>
                <a:sym typeface="Times New Roman"/>
              </a:rPr>
              <a:t>   </a:t>
            </a:r>
            <a:endParaRPr b="0" i="0" sz="1300" u="none" cap="none" strike="noStrike">
              <a:solidFill>
                <a:srgbClr val="000000"/>
              </a:solidFill>
              <a:latin typeface="Times New Roman"/>
              <a:ea typeface="Times New Roman"/>
              <a:cs typeface="Times New Roman"/>
              <a:sym typeface="Times New Roman"/>
            </a:endParaRPr>
          </a:p>
        </p:txBody>
      </p:sp>
      <p:sp>
        <p:nvSpPr>
          <p:cNvPr id="58" name="Google Shape;58;p13"/>
          <p:cNvSpPr/>
          <p:nvPr/>
        </p:nvSpPr>
        <p:spPr>
          <a:xfrm>
            <a:off x="47550" y="1349025"/>
            <a:ext cx="1695600" cy="394500"/>
          </a:xfrm>
          <a:prstGeom prst="rect">
            <a:avLst/>
          </a:prstGeom>
          <a:solidFill>
            <a:srgbClr val="8ABD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ar" sz="1600" u="none" cap="none" strike="noStrike">
                <a:solidFill>
                  <a:srgbClr val="FFFFFF"/>
                </a:solidFill>
                <a:latin typeface="Arvo"/>
                <a:ea typeface="Arvo"/>
                <a:cs typeface="Arvo"/>
                <a:sym typeface="Arvo"/>
              </a:rPr>
              <a:t>Objectives:</a:t>
            </a:r>
            <a:endParaRPr b="1" i="0" sz="1600" u="none" cap="none" strike="noStrike">
              <a:solidFill>
                <a:srgbClr val="FFFFFF"/>
              </a:solidFill>
              <a:latin typeface="Arvo"/>
              <a:ea typeface="Arvo"/>
              <a:cs typeface="Arvo"/>
              <a:sym typeface="Arvo"/>
            </a:endParaRPr>
          </a:p>
        </p:txBody>
      </p:sp>
      <p:sp>
        <p:nvSpPr>
          <p:cNvPr id="59" name="Google Shape;59;p13"/>
          <p:cNvSpPr txBox="1"/>
          <p:nvPr/>
        </p:nvSpPr>
        <p:spPr>
          <a:xfrm>
            <a:off x="376125" y="4467675"/>
            <a:ext cx="3999600" cy="127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ar" sz="1400" u="none" cap="none" strike="noStrike">
                <a:solidFill>
                  <a:srgbClr val="3D85C6"/>
                </a:solidFill>
                <a:latin typeface="Times New Roman"/>
                <a:ea typeface="Times New Roman"/>
                <a:cs typeface="Times New Roman"/>
                <a:sym typeface="Times New Roman"/>
              </a:rPr>
              <a:t>Resources: </a:t>
            </a:r>
            <a:r>
              <a:rPr b="0" i="0" lang="ar" sz="1400" u="none" cap="none" strike="noStrike">
                <a:solidFill>
                  <a:srgbClr val="000000"/>
                </a:solidFill>
                <a:latin typeface="Times New Roman"/>
                <a:ea typeface="Times New Roman"/>
                <a:cs typeface="Times New Roman"/>
                <a:sym typeface="Times New Roman"/>
              </a:rPr>
              <a:t>Team 436 </a:t>
            </a:r>
            <a:r>
              <a:rPr lang="ar">
                <a:latin typeface="Times New Roman"/>
                <a:ea typeface="Times New Roman"/>
                <a:cs typeface="Times New Roman"/>
                <a:sym typeface="Times New Roman"/>
              </a:rPr>
              <a:t>F</a:t>
            </a:r>
            <a:r>
              <a:rPr b="0" i="0" lang="ar" sz="1400" u="none" cap="none" strike="noStrike">
                <a:solidFill>
                  <a:srgbClr val="000000"/>
                </a:solidFill>
                <a:latin typeface="Times New Roman"/>
                <a:ea typeface="Times New Roman"/>
                <a:cs typeface="Times New Roman"/>
                <a:sym typeface="Times New Roman"/>
              </a:rPr>
              <a:t>, Doctor Slides.</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0" lang="ar" sz="1400" u="none" cap="none" strike="noStrike">
                <a:solidFill>
                  <a:srgbClr val="3D85C6"/>
                </a:solidFill>
                <a:latin typeface="Times New Roman"/>
                <a:ea typeface="Times New Roman"/>
                <a:cs typeface="Times New Roman"/>
                <a:sym typeface="Times New Roman"/>
              </a:rPr>
              <a:t>Done by: </a:t>
            </a:r>
            <a:r>
              <a:rPr b="0" i="0" lang="ar" sz="1400" u="none" cap="none" strike="noStrike">
                <a:solidFill>
                  <a:srgbClr val="000000"/>
                </a:solidFill>
                <a:latin typeface="Times New Roman"/>
                <a:ea typeface="Times New Roman"/>
                <a:cs typeface="Times New Roman"/>
                <a:sym typeface="Times New Roman"/>
              </a:rPr>
              <a:t>Ali Alotaibi, Naif Almutairi</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0" lang="ar" sz="1400" u="none" cap="none" strike="noStrike">
                <a:solidFill>
                  <a:srgbClr val="3D85C6"/>
                </a:solidFill>
                <a:latin typeface="Times New Roman"/>
                <a:ea typeface="Times New Roman"/>
                <a:cs typeface="Times New Roman"/>
                <a:sym typeface="Times New Roman"/>
              </a:rPr>
              <a:t>Edited by:</a:t>
            </a:r>
            <a:endParaRPr b="0" i="0" sz="1400" u="none" cap="none" strike="noStrike">
              <a:solidFill>
                <a:srgbClr val="3D85C6"/>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0" lang="ar" sz="1400" u="none" cap="none" strike="noStrike">
                <a:solidFill>
                  <a:srgbClr val="3D85C6"/>
                </a:solidFill>
                <a:latin typeface="Times New Roman"/>
                <a:ea typeface="Times New Roman"/>
                <a:cs typeface="Times New Roman"/>
                <a:sym typeface="Times New Roman"/>
              </a:rPr>
              <a:t>Revised by: Naif Almutairi</a:t>
            </a:r>
            <a:endParaRPr b="0" i="0" sz="1400" u="none" cap="none" strike="noStrike">
              <a:solidFill>
                <a:srgbClr val="3D85C6"/>
              </a:solidFill>
              <a:latin typeface="Times New Roman"/>
              <a:ea typeface="Times New Roman"/>
              <a:cs typeface="Times New Roman"/>
              <a:sym typeface="Times New Roman"/>
            </a:endParaRPr>
          </a:p>
        </p:txBody>
      </p:sp>
      <p:sp>
        <p:nvSpPr>
          <p:cNvPr id="60" name="Google Shape;60;p13"/>
          <p:cNvSpPr txBox="1"/>
          <p:nvPr/>
        </p:nvSpPr>
        <p:spPr>
          <a:xfrm>
            <a:off x="854850" y="6315650"/>
            <a:ext cx="3117000" cy="43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ar" sz="1400" u="none" cap="none" strike="noStrike">
                <a:solidFill>
                  <a:srgbClr val="000000"/>
                </a:solidFill>
                <a:latin typeface="Times New Roman"/>
                <a:ea typeface="Times New Roman"/>
                <a:cs typeface="Times New Roman"/>
                <a:sym typeface="Times New Roman"/>
              </a:rPr>
              <a:t>[ Color index: </a:t>
            </a:r>
            <a:r>
              <a:rPr b="0" i="0" lang="ar" sz="1400" u="none" cap="none" strike="noStrike">
                <a:solidFill>
                  <a:srgbClr val="E03535"/>
                </a:solidFill>
                <a:latin typeface="Times New Roman"/>
                <a:ea typeface="Times New Roman"/>
                <a:cs typeface="Times New Roman"/>
                <a:sym typeface="Times New Roman"/>
              </a:rPr>
              <a:t>Important </a:t>
            </a:r>
            <a:r>
              <a:rPr b="0" i="0" lang="ar" sz="1400" u="none" cap="none" strike="noStrike">
                <a:solidFill>
                  <a:srgbClr val="000000"/>
                </a:solidFill>
                <a:latin typeface="Times New Roman"/>
                <a:ea typeface="Times New Roman"/>
                <a:cs typeface="Times New Roman"/>
                <a:sym typeface="Times New Roman"/>
              </a:rPr>
              <a:t>| </a:t>
            </a:r>
            <a:r>
              <a:rPr b="0" i="0" lang="ar" sz="1400" u="none" cap="none" strike="noStrike">
                <a:solidFill>
                  <a:srgbClr val="6AA84F"/>
                </a:solidFill>
                <a:latin typeface="Times New Roman"/>
                <a:ea typeface="Times New Roman"/>
                <a:cs typeface="Times New Roman"/>
                <a:sym typeface="Times New Roman"/>
              </a:rPr>
              <a:t>Notes </a:t>
            </a:r>
            <a:r>
              <a:rPr b="0" i="0" lang="ar" sz="1400" u="none" cap="none" strike="noStrike">
                <a:solidFill>
                  <a:srgbClr val="000000"/>
                </a:solidFill>
                <a:latin typeface="Times New Roman"/>
                <a:ea typeface="Times New Roman"/>
                <a:cs typeface="Times New Roman"/>
                <a:sym typeface="Times New Roman"/>
              </a:rPr>
              <a:t>| </a:t>
            </a:r>
            <a:r>
              <a:rPr b="0" i="0" lang="ar" sz="1400" u="none" cap="none" strike="noStrike">
                <a:solidFill>
                  <a:srgbClr val="B7B7B7"/>
                </a:solidFill>
                <a:latin typeface="Times New Roman"/>
                <a:ea typeface="Times New Roman"/>
                <a:cs typeface="Times New Roman"/>
                <a:sym typeface="Times New Roman"/>
              </a:rPr>
              <a:t>Extra </a:t>
            </a:r>
            <a:r>
              <a:rPr b="0" i="0" lang="ar" sz="1400" u="none" cap="none" strike="noStrike">
                <a:solidFill>
                  <a:srgbClr val="000000"/>
                </a:solidFill>
                <a:latin typeface="Times New Roman"/>
                <a:ea typeface="Times New Roman"/>
                <a:cs typeface="Times New Roman"/>
                <a:sym typeface="Times New Roman"/>
              </a:rPr>
              <a:t>]</a:t>
            </a:r>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p22"/>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sp>
        <p:nvSpPr>
          <p:cNvPr id="154" name="Google Shape;154;p22"/>
          <p:cNvSpPr txBox="1"/>
          <p:nvPr/>
        </p:nvSpPr>
        <p:spPr>
          <a:xfrm>
            <a:off x="198750" y="55974"/>
            <a:ext cx="4438500" cy="62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latin typeface="Times New Roman"/>
                <a:ea typeface="Times New Roman"/>
                <a:cs typeface="Times New Roman"/>
                <a:sym typeface="Times New Roman"/>
              </a:rPr>
              <a:t>➔ EFFECTS OF VPI: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Feeding problems: nasal regurgitation.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Ear Infections (tensor Palati : CN V).</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Psychosocial problems.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Communicative problems: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Speech: hypernasality.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Language: DLD.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Voice: hyper or hypofunction.</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b="1" lang="ar" sz="800">
                <a:latin typeface="Times New Roman"/>
                <a:ea typeface="Times New Roman"/>
                <a:cs typeface="Times New Roman"/>
                <a:sym typeface="Times New Roman"/>
              </a:rPr>
              <a:t>➔ ASSESSMENT OF HYPERNASALITY (VPD):</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I. History taking. </a:t>
            </a:r>
            <a:r>
              <a:rPr lang="ar" sz="700">
                <a:solidFill>
                  <a:srgbClr val="6AA84F"/>
                </a:solidFill>
                <a:latin typeface="Times New Roman"/>
                <a:ea typeface="Times New Roman"/>
                <a:cs typeface="Times New Roman"/>
                <a:sym typeface="Times New Roman"/>
              </a:rPr>
              <a:t>Trauma, cleft abnormality…</a:t>
            </a:r>
            <a:r>
              <a:rPr lang="ar" sz="700">
                <a:solidFill>
                  <a:srgbClr val="00FF00"/>
                </a:solidFill>
                <a:latin typeface="Times New Roman"/>
                <a:ea typeface="Times New Roman"/>
                <a:cs typeface="Times New Roman"/>
                <a:sym typeface="Times New Roman"/>
              </a:rPr>
              <a:t> </a:t>
            </a:r>
            <a:endParaRPr sz="700">
              <a:solidFill>
                <a:srgbClr val="00FF00"/>
              </a:solidFill>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II. Physical examination: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General.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ENT examination: palate (inspection, palpation).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Simple test: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Gutzman’s (a/i) test.        ▪ Czermak’s (cold mirror) test.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III. Investigation: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Audio recording.</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a:t>
            </a:r>
            <a:r>
              <a:rPr b="1" lang="ar" sz="800">
                <a:solidFill>
                  <a:srgbClr val="FF0000"/>
                </a:solidFill>
                <a:latin typeface="Times New Roman"/>
                <a:ea typeface="Times New Roman"/>
                <a:cs typeface="Times New Roman"/>
                <a:sym typeface="Times New Roman"/>
              </a:rPr>
              <a:t>– Fiberoptic Nasopharyngolaryngoscopy.</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Psychometry (IQ).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Audiometry.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Articulation test.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Nasometry : </a:t>
            </a:r>
            <a:r>
              <a:rPr lang="ar" sz="700">
                <a:solidFill>
                  <a:srgbClr val="6AA84F"/>
                </a:solidFill>
                <a:latin typeface="Times New Roman"/>
                <a:ea typeface="Times New Roman"/>
                <a:cs typeface="Times New Roman"/>
                <a:sym typeface="Times New Roman"/>
              </a:rPr>
              <a:t>Hypo or Hypernasality</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Hypernasality sheet.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b="1" sz="1000">
              <a:latin typeface="Times New Roman"/>
              <a:ea typeface="Times New Roman"/>
              <a:cs typeface="Times New Roman"/>
              <a:sym typeface="Times New Roman"/>
            </a:endParaRPr>
          </a:p>
          <a:p>
            <a:pPr indent="0" lvl="0" marL="0" rtl="0" algn="l">
              <a:spcBef>
                <a:spcPts val="0"/>
              </a:spcBef>
              <a:spcAft>
                <a:spcPts val="0"/>
              </a:spcAft>
              <a:buNone/>
            </a:pPr>
            <a:r>
              <a:rPr b="1" lang="ar" sz="1000">
                <a:latin typeface="Times New Roman"/>
                <a:ea typeface="Times New Roman"/>
                <a:cs typeface="Times New Roman"/>
                <a:sym typeface="Times New Roman"/>
              </a:rPr>
              <a:t>➔ MANAGEMENT:</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457200" rtl="0" algn="l">
              <a:spcBef>
                <a:spcPts val="0"/>
              </a:spcBef>
              <a:spcAft>
                <a:spcPts val="0"/>
              </a:spcAft>
              <a:buNone/>
            </a:pPr>
            <a:r>
              <a:t/>
            </a:r>
            <a:endParaRPr sz="7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Teamwork - Feeding - Hearing - Maxillofacial - Palatal and lip surgeries - Obturators.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Communication </a:t>
            </a:r>
            <a:r>
              <a:rPr lang="ar" sz="800">
                <a:solidFill>
                  <a:srgbClr val="CCCCCC"/>
                </a:solidFill>
                <a:latin typeface="Times New Roman"/>
                <a:ea typeface="Times New Roman"/>
                <a:cs typeface="Times New Roman"/>
                <a:sym typeface="Times New Roman"/>
              </a:rPr>
              <a:t>(Phoniatric intervention)</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 Language: Language therapy.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Speech: Speech therapy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Voice: Voice therapy.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Family counseling.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900">
                <a:solidFill>
                  <a:srgbClr val="CCCCCC"/>
                </a:solidFill>
                <a:latin typeface="Times New Roman"/>
                <a:ea typeface="Times New Roman"/>
                <a:cs typeface="Times New Roman"/>
                <a:sym typeface="Times New Roman"/>
              </a:rPr>
              <a:t>➔ TREATMENT DECISION:</a:t>
            </a:r>
            <a:r>
              <a:rPr lang="ar" sz="700">
                <a:solidFill>
                  <a:srgbClr val="CCCCCC"/>
                </a:solidFill>
                <a:latin typeface="Times New Roman"/>
                <a:ea typeface="Times New Roman"/>
                <a:cs typeface="Times New Roman"/>
                <a:sym typeface="Times New Roman"/>
              </a:rPr>
              <a:t> – Velopharyngeal insufficiency: surgery (speech therapy post-op). – Velopharyngeal incompetence: surgery (speech therapy post-op) / prosthetic devices / speech therapy. – Velopharyngeal mislearning: speech therapy.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b="1" lang="ar" sz="1000">
                <a:solidFill>
                  <a:srgbClr val="CCCCCC"/>
                </a:solidFill>
                <a:latin typeface="Times New Roman"/>
                <a:ea typeface="Times New Roman"/>
                <a:cs typeface="Times New Roman"/>
                <a:sym typeface="Times New Roman"/>
              </a:rPr>
              <a:t>➔ SURGERY: </a:t>
            </a:r>
            <a:r>
              <a:rPr lang="ar" sz="700">
                <a:solidFill>
                  <a:srgbClr val="CCCCCC"/>
                </a:solidFill>
                <a:latin typeface="Times New Roman"/>
                <a:ea typeface="Times New Roman"/>
                <a:cs typeface="Times New Roman"/>
                <a:sym typeface="Times New Roman"/>
              </a:rPr>
              <a:t>– Pharyngeal flap / sphincter- palatoplasty / post-pharyngeal wall augmentation.</a:t>
            </a:r>
            <a:endParaRPr sz="700">
              <a:solidFill>
                <a:srgbClr val="CCCCCC"/>
              </a:solidFill>
              <a:latin typeface="Times New Roman"/>
              <a:ea typeface="Times New Roman"/>
              <a:cs typeface="Times New Roman"/>
              <a:sym typeface="Times New Roman"/>
            </a:endParaRPr>
          </a:p>
        </p:txBody>
      </p:sp>
      <p:pic>
        <p:nvPicPr>
          <p:cNvPr id="155" name="Google Shape;155;p22"/>
          <p:cNvPicPr preferRelativeResize="0"/>
          <p:nvPr/>
        </p:nvPicPr>
        <p:blipFill>
          <a:blip r:embed="rId4">
            <a:alphaModFix/>
          </a:blip>
          <a:stretch>
            <a:fillRect/>
          </a:stretch>
        </p:blipFill>
        <p:spPr>
          <a:xfrm>
            <a:off x="2846075" y="721650"/>
            <a:ext cx="1832199" cy="1532725"/>
          </a:xfrm>
          <a:prstGeom prst="rect">
            <a:avLst/>
          </a:prstGeom>
          <a:noFill/>
          <a:ln>
            <a:noFill/>
          </a:ln>
        </p:spPr>
      </p:pic>
      <p:pic>
        <p:nvPicPr>
          <p:cNvPr id="156" name="Google Shape;156;p22"/>
          <p:cNvPicPr preferRelativeResize="0"/>
          <p:nvPr/>
        </p:nvPicPr>
        <p:blipFill>
          <a:blip r:embed="rId5">
            <a:alphaModFix/>
          </a:blip>
          <a:stretch>
            <a:fillRect/>
          </a:stretch>
        </p:blipFill>
        <p:spPr>
          <a:xfrm>
            <a:off x="3152500" y="2254375"/>
            <a:ext cx="1530999" cy="1198500"/>
          </a:xfrm>
          <a:prstGeom prst="rect">
            <a:avLst/>
          </a:prstGeom>
          <a:noFill/>
          <a:ln>
            <a:noFill/>
          </a:ln>
        </p:spPr>
      </p:pic>
      <p:sp>
        <p:nvSpPr>
          <p:cNvPr id="157" name="Google Shape;157;p22"/>
          <p:cNvSpPr txBox="1"/>
          <p:nvPr/>
        </p:nvSpPr>
        <p:spPr>
          <a:xfrm>
            <a:off x="3383400" y="433950"/>
            <a:ext cx="1069200" cy="2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Flexible</a:t>
            </a:r>
            <a:r>
              <a:rPr lang="ar" sz="800">
                <a:solidFill>
                  <a:srgbClr val="6AA84F"/>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Endoscopy</a:t>
            </a:r>
            <a:endParaRPr sz="800">
              <a:solidFill>
                <a:srgbClr val="6AA84F"/>
              </a:solidFill>
              <a:latin typeface="Times New Roman"/>
              <a:ea typeface="Times New Roman"/>
              <a:cs typeface="Times New Roman"/>
              <a:sym typeface="Times New Roman"/>
            </a:endParaRPr>
          </a:p>
        </p:txBody>
      </p:sp>
      <p:sp>
        <p:nvSpPr>
          <p:cNvPr id="158" name="Google Shape;158;p22"/>
          <p:cNvSpPr txBox="1"/>
          <p:nvPr/>
        </p:nvSpPr>
        <p:spPr>
          <a:xfrm>
            <a:off x="2124275" y="639425"/>
            <a:ext cx="1483500" cy="74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1- E</a:t>
            </a:r>
            <a:r>
              <a:rPr lang="ar" sz="800">
                <a:solidFill>
                  <a:srgbClr val="6AA84F"/>
                </a:solidFill>
                <a:latin typeface="Times New Roman"/>
                <a:ea typeface="Times New Roman"/>
                <a:cs typeface="Times New Roman"/>
                <a:sym typeface="Times New Roman"/>
              </a:rPr>
              <a:t>xamine</a:t>
            </a:r>
            <a:r>
              <a:rPr lang="ar" sz="800">
                <a:solidFill>
                  <a:srgbClr val="6AA84F"/>
                </a:solidFill>
                <a:latin typeface="Times New Roman"/>
                <a:ea typeface="Times New Roman"/>
                <a:cs typeface="Times New Roman"/>
                <a:sym typeface="Times New Roman"/>
              </a:rPr>
              <a:t> soft palate (Speech and </a:t>
            </a:r>
            <a:r>
              <a:rPr lang="ar" sz="800">
                <a:solidFill>
                  <a:srgbClr val="6AA84F"/>
                </a:solidFill>
                <a:latin typeface="Times New Roman"/>
                <a:ea typeface="Times New Roman"/>
                <a:cs typeface="Times New Roman"/>
                <a:sym typeface="Times New Roman"/>
              </a:rPr>
              <a:t>Hypernasality)</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2- Examine Swallowing</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3- Examine Vocal folds (Voice)</a:t>
            </a:r>
            <a:endParaRPr sz="800">
              <a:solidFill>
                <a:srgbClr val="6AA84F"/>
              </a:solidFill>
              <a:latin typeface="Times New Roman"/>
              <a:ea typeface="Times New Roman"/>
              <a:cs typeface="Times New Roman"/>
              <a:sym typeface="Times New Roman"/>
            </a:endParaRPr>
          </a:p>
        </p:txBody>
      </p:sp>
      <p:sp>
        <p:nvSpPr>
          <p:cNvPr id="159" name="Google Shape;159;p22"/>
          <p:cNvSpPr/>
          <p:nvPr/>
        </p:nvSpPr>
        <p:spPr>
          <a:xfrm>
            <a:off x="3792875" y="1361950"/>
            <a:ext cx="167100" cy="1566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2"/>
          <p:cNvSpPr/>
          <p:nvPr/>
        </p:nvSpPr>
        <p:spPr>
          <a:xfrm>
            <a:off x="3792875" y="1630000"/>
            <a:ext cx="167100" cy="1566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2"/>
          <p:cNvSpPr/>
          <p:nvPr/>
        </p:nvSpPr>
        <p:spPr>
          <a:xfrm>
            <a:off x="3834450" y="1841500"/>
            <a:ext cx="167100" cy="1566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23"/>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sp>
        <p:nvSpPr>
          <p:cNvPr id="167" name="Google Shape;167;p23"/>
          <p:cNvSpPr txBox="1"/>
          <p:nvPr/>
        </p:nvSpPr>
        <p:spPr>
          <a:xfrm>
            <a:off x="168600" y="195275"/>
            <a:ext cx="4593900" cy="65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B7B7B7"/>
                </a:solidFill>
                <a:latin typeface="Times New Roman"/>
                <a:ea typeface="Times New Roman"/>
                <a:cs typeface="Times New Roman"/>
                <a:sym typeface="Times New Roman"/>
              </a:rPr>
              <a:t>➔</a:t>
            </a:r>
            <a:r>
              <a:rPr lang="ar" sz="800">
                <a:solidFill>
                  <a:srgbClr val="B7B7B7"/>
                </a:solidFill>
                <a:latin typeface="Times New Roman"/>
                <a:ea typeface="Times New Roman"/>
                <a:cs typeface="Times New Roman"/>
                <a:sym typeface="Times New Roman"/>
              </a:rPr>
              <a:t> PROSTHETIC DEVICE: (for elderly)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 Palatal lift: to raise the velum when there is poor velar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 movement (i.e. dysarthria).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 Palatal obturator: to occlude an open clef or fistula.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 Speech bulb: to occlude nasopharynx.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SUBMUCOUS CLEFT: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Difficult to diagnose &gt;triad: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 ■Bluish central line in soft palate.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 ■Bifid uvula.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 ■Contraindicated to adenoidectomy &gt;Hypernasality.</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B7B7B7"/>
                </a:solidFill>
                <a:latin typeface="Times New Roman"/>
                <a:ea typeface="Times New Roman"/>
                <a:cs typeface="Times New Roman"/>
                <a:sym typeface="Times New Roman"/>
              </a:rPr>
              <a:t> ■Post nasal notch (instead of spine).</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5- DYSARTHRIA:</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Here Language Center is intact, not like dysphasia</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b="1" lang="ar" sz="800">
                <a:latin typeface="Times New Roman"/>
                <a:ea typeface="Times New Roman"/>
                <a:cs typeface="Times New Roman"/>
                <a:sym typeface="Times New Roman"/>
              </a:rPr>
              <a:t>➔ DEFINITION:</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Any combination of disorders of respiration, phonation, articulation, resonance, and prosody </a:t>
            </a:r>
            <a:r>
              <a:rPr lang="ar" sz="800">
                <a:solidFill>
                  <a:srgbClr val="CCCCCC"/>
                </a:solidFill>
                <a:latin typeface="Times New Roman"/>
                <a:ea typeface="Times New Roman"/>
                <a:cs typeface="Times New Roman"/>
                <a:sym typeface="Times New Roman"/>
              </a:rPr>
              <a:t>(intonations)</a:t>
            </a:r>
            <a:r>
              <a:rPr lang="ar" sz="800">
                <a:latin typeface="Times New Roman"/>
                <a:ea typeface="Times New Roman"/>
                <a:cs typeface="Times New Roman"/>
                <a:sym typeface="Times New Roman"/>
              </a:rPr>
              <a:t>, that may result from a</a:t>
            </a:r>
            <a:r>
              <a:rPr b="1" lang="ar" sz="800">
                <a:solidFill>
                  <a:srgbClr val="FF0000"/>
                </a:solidFill>
                <a:latin typeface="Times New Roman"/>
                <a:ea typeface="Times New Roman"/>
                <a:cs typeface="Times New Roman"/>
                <a:sym typeface="Times New Roman"/>
              </a:rPr>
              <a:t> neuromuscular disorder.</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Brain and language are normal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The problem is in </a:t>
            </a:r>
            <a:r>
              <a:rPr lang="ar" sz="800">
                <a:solidFill>
                  <a:srgbClr val="6AA84F"/>
                </a:solidFill>
                <a:latin typeface="Times New Roman"/>
                <a:ea typeface="Times New Roman"/>
                <a:cs typeface="Times New Roman"/>
                <a:sym typeface="Times New Roman"/>
              </a:rPr>
              <a:t>brainstem</a:t>
            </a:r>
            <a:r>
              <a:rPr lang="ar" sz="800">
                <a:solidFill>
                  <a:srgbClr val="6AA84F"/>
                </a:solidFill>
                <a:latin typeface="Times New Roman"/>
                <a:ea typeface="Times New Roman"/>
                <a:cs typeface="Times New Roman"/>
                <a:sym typeface="Times New Roman"/>
              </a:rPr>
              <a:t> or nerves that </a:t>
            </a:r>
            <a:r>
              <a:rPr lang="ar" sz="800">
                <a:solidFill>
                  <a:srgbClr val="6AA84F"/>
                </a:solidFill>
                <a:latin typeface="Times New Roman"/>
                <a:ea typeface="Times New Roman"/>
                <a:cs typeface="Times New Roman"/>
                <a:sym typeface="Times New Roman"/>
              </a:rPr>
              <a:t>supply</a:t>
            </a:r>
            <a:r>
              <a:rPr lang="ar" sz="800">
                <a:solidFill>
                  <a:srgbClr val="6AA84F"/>
                </a:solidFill>
                <a:latin typeface="Times New Roman"/>
                <a:ea typeface="Times New Roman"/>
                <a:cs typeface="Times New Roman"/>
                <a:sym typeface="Times New Roman"/>
              </a:rPr>
              <a:t> muscles that </a:t>
            </a:r>
            <a:r>
              <a:rPr lang="ar" sz="800">
                <a:solidFill>
                  <a:srgbClr val="6AA84F"/>
                </a:solidFill>
                <a:latin typeface="Times New Roman"/>
                <a:ea typeface="Times New Roman"/>
                <a:cs typeface="Times New Roman"/>
                <a:sym typeface="Times New Roman"/>
              </a:rPr>
              <a:t>produce</a:t>
            </a:r>
            <a:r>
              <a:rPr lang="ar" sz="800">
                <a:solidFill>
                  <a:srgbClr val="6AA84F"/>
                </a:solidFill>
                <a:latin typeface="Times New Roman"/>
                <a:ea typeface="Times New Roman"/>
                <a:cs typeface="Times New Roman"/>
                <a:sym typeface="Times New Roman"/>
              </a:rPr>
              <a:t> speech sound.</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It affect the Supralaryngial copartments</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TYPES OF DYSARTHRIA: only know the types</a:t>
            </a:r>
            <a:r>
              <a:rPr lang="ar" sz="800">
                <a:solidFill>
                  <a:srgbClr val="999999"/>
                </a:solidFill>
              </a:rPr>
              <a:t> </a:t>
            </a:r>
            <a:endParaRPr sz="800">
              <a:solidFill>
                <a:srgbClr val="999999"/>
              </a:solidFill>
            </a:endParaRPr>
          </a:p>
        </p:txBody>
      </p:sp>
      <p:pic>
        <p:nvPicPr>
          <p:cNvPr id="168" name="Google Shape;168;p23"/>
          <p:cNvPicPr preferRelativeResize="0"/>
          <p:nvPr/>
        </p:nvPicPr>
        <p:blipFill>
          <a:blip r:embed="rId4">
            <a:alphaModFix/>
          </a:blip>
          <a:stretch>
            <a:fillRect/>
          </a:stretch>
        </p:blipFill>
        <p:spPr>
          <a:xfrm>
            <a:off x="3373450" y="198450"/>
            <a:ext cx="1190625" cy="1501675"/>
          </a:xfrm>
          <a:prstGeom prst="rect">
            <a:avLst/>
          </a:prstGeom>
          <a:noFill/>
          <a:ln>
            <a:noFill/>
          </a:ln>
        </p:spPr>
      </p:pic>
      <p:graphicFrame>
        <p:nvGraphicFramePr>
          <p:cNvPr id="169" name="Google Shape;169;p23"/>
          <p:cNvGraphicFramePr/>
          <p:nvPr/>
        </p:nvGraphicFramePr>
        <p:xfrm>
          <a:off x="141825" y="3150450"/>
          <a:ext cx="3000000" cy="3000000"/>
        </p:xfrm>
        <a:graphic>
          <a:graphicData uri="http://schemas.openxmlformats.org/drawingml/2006/table">
            <a:tbl>
              <a:tblPr>
                <a:noFill/>
                <a:tableStyleId>{11609C8C-CE51-496C-940E-F5D618C1E880}</a:tableStyleId>
              </a:tblPr>
              <a:tblGrid>
                <a:gridCol w="846050"/>
                <a:gridCol w="732625"/>
                <a:gridCol w="660750"/>
                <a:gridCol w="664250"/>
                <a:gridCol w="828700"/>
                <a:gridCol w="746475"/>
              </a:tblGrid>
              <a:tr h="396200">
                <a:tc>
                  <a:txBody>
                    <a:bodyPr/>
                    <a:lstStyle/>
                    <a:p>
                      <a:pPr indent="0" lvl="0" marL="0" rtl="0" algn="l">
                        <a:spcBef>
                          <a:spcPts val="0"/>
                        </a:spcBef>
                        <a:spcAft>
                          <a:spcPts val="0"/>
                        </a:spcAft>
                        <a:buNone/>
                      </a:pPr>
                      <a:r>
                        <a:rPr lang="ar" sz="700">
                          <a:solidFill>
                            <a:srgbClr val="999999"/>
                          </a:solidFill>
                          <a:latin typeface="Times New Roman"/>
                          <a:ea typeface="Times New Roman"/>
                          <a:cs typeface="Times New Roman"/>
                          <a:sym typeface="Times New Roman"/>
                        </a:rPr>
                        <a:t>Type</a:t>
                      </a:r>
                      <a:endParaRPr sz="700">
                        <a:solidFill>
                          <a:srgbClr val="999999"/>
                        </a:solidFill>
                        <a:latin typeface="Times New Roman"/>
                        <a:ea typeface="Times New Roman"/>
                        <a:cs typeface="Times New Roman"/>
                        <a:sym typeface="Times New Roman"/>
                      </a:endParaRPr>
                    </a:p>
                  </a:txBody>
                  <a:tcPr marT="91425" marB="91425" marR="91425" marL="91425">
                    <a:solidFill>
                      <a:srgbClr val="4A86E8"/>
                    </a:solidFill>
                  </a:tcPr>
                </a:tc>
                <a:tc>
                  <a:txBody>
                    <a:bodyPr/>
                    <a:lstStyle/>
                    <a:p>
                      <a:pPr indent="0" lvl="0" marL="0" rtl="0" algn="l">
                        <a:spcBef>
                          <a:spcPts val="0"/>
                        </a:spcBef>
                        <a:spcAft>
                          <a:spcPts val="0"/>
                        </a:spcAft>
                        <a:buNone/>
                      </a:pPr>
                      <a:r>
                        <a:rPr lang="ar" sz="700">
                          <a:solidFill>
                            <a:srgbClr val="999999"/>
                          </a:solidFill>
                          <a:latin typeface="Times New Roman"/>
                          <a:ea typeface="Times New Roman"/>
                          <a:cs typeface="Times New Roman"/>
                          <a:sym typeface="Times New Roman"/>
                        </a:rPr>
                        <a:t>1- FLACCID</a:t>
                      </a:r>
                      <a:endParaRPr sz="700">
                        <a:solidFill>
                          <a:srgbClr val="999999"/>
                        </a:solidFill>
                        <a:latin typeface="Times New Roman"/>
                        <a:ea typeface="Times New Roman"/>
                        <a:cs typeface="Times New Roman"/>
                        <a:sym typeface="Times New Roman"/>
                      </a:endParaRPr>
                    </a:p>
                  </a:txBody>
                  <a:tcPr marT="91425" marB="91425" marR="91425" marL="91425">
                    <a:solidFill>
                      <a:srgbClr val="4A86E8"/>
                    </a:solidFill>
                  </a:tcPr>
                </a:tc>
                <a:tc>
                  <a:txBody>
                    <a:bodyPr/>
                    <a:lstStyle/>
                    <a:p>
                      <a:pPr indent="0" lvl="0" marL="0" rtl="0" algn="l">
                        <a:spcBef>
                          <a:spcPts val="0"/>
                        </a:spcBef>
                        <a:spcAft>
                          <a:spcPts val="0"/>
                        </a:spcAft>
                        <a:buNone/>
                      </a:pPr>
                      <a:r>
                        <a:rPr lang="ar" sz="700">
                          <a:solidFill>
                            <a:srgbClr val="999999"/>
                          </a:solidFill>
                          <a:latin typeface="Times New Roman"/>
                          <a:ea typeface="Times New Roman"/>
                          <a:cs typeface="Times New Roman"/>
                          <a:sym typeface="Times New Roman"/>
                        </a:rPr>
                        <a:t>2- SPASTIC</a:t>
                      </a:r>
                      <a:endParaRPr sz="700">
                        <a:solidFill>
                          <a:srgbClr val="999999"/>
                        </a:solidFill>
                        <a:latin typeface="Times New Roman"/>
                        <a:ea typeface="Times New Roman"/>
                        <a:cs typeface="Times New Roman"/>
                        <a:sym typeface="Times New Roman"/>
                      </a:endParaRPr>
                    </a:p>
                  </a:txBody>
                  <a:tcPr marT="91425" marB="91425" marR="91425" marL="91425">
                    <a:solidFill>
                      <a:srgbClr val="4A86E8"/>
                    </a:solidFill>
                  </a:tcPr>
                </a:tc>
                <a:tc>
                  <a:txBody>
                    <a:bodyPr/>
                    <a:lstStyle/>
                    <a:p>
                      <a:pPr indent="0" lvl="0" marL="0" rtl="0" algn="l">
                        <a:spcBef>
                          <a:spcPts val="0"/>
                        </a:spcBef>
                        <a:spcAft>
                          <a:spcPts val="0"/>
                        </a:spcAft>
                        <a:buNone/>
                      </a:pPr>
                      <a:r>
                        <a:rPr lang="ar" sz="700">
                          <a:solidFill>
                            <a:srgbClr val="999999"/>
                          </a:solidFill>
                          <a:latin typeface="Times New Roman"/>
                          <a:ea typeface="Times New Roman"/>
                          <a:cs typeface="Times New Roman"/>
                          <a:sym typeface="Times New Roman"/>
                        </a:rPr>
                        <a:t>3- ATAXIA</a:t>
                      </a:r>
                      <a:endParaRPr sz="700">
                        <a:solidFill>
                          <a:srgbClr val="999999"/>
                        </a:solidFill>
                        <a:latin typeface="Times New Roman"/>
                        <a:ea typeface="Times New Roman"/>
                        <a:cs typeface="Times New Roman"/>
                        <a:sym typeface="Times New Roman"/>
                      </a:endParaRPr>
                    </a:p>
                  </a:txBody>
                  <a:tcPr marT="91425" marB="91425" marR="91425" marL="91425">
                    <a:solidFill>
                      <a:srgbClr val="4A86E8"/>
                    </a:solidFill>
                  </a:tcPr>
                </a:tc>
                <a:tc>
                  <a:txBody>
                    <a:bodyPr/>
                    <a:lstStyle/>
                    <a:p>
                      <a:pPr indent="0" lvl="0" marL="0" rtl="0" algn="l">
                        <a:spcBef>
                          <a:spcPts val="0"/>
                        </a:spcBef>
                        <a:spcAft>
                          <a:spcPts val="0"/>
                        </a:spcAft>
                        <a:buNone/>
                      </a:pPr>
                      <a:r>
                        <a:rPr lang="ar" sz="700">
                          <a:solidFill>
                            <a:srgbClr val="999999"/>
                          </a:solidFill>
                          <a:latin typeface="Times New Roman"/>
                          <a:ea typeface="Times New Roman"/>
                          <a:cs typeface="Times New Roman"/>
                          <a:sym typeface="Times New Roman"/>
                        </a:rPr>
                        <a:t>4- </a:t>
                      </a:r>
                      <a:r>
                        <a:rPr lang="ar" sz="700">
                          <a:solidFill>
                            <a:srgbClr val="999999"/>
                          </a:solidFill>
                          <a:latin typeface="Times New Roman"/>
                          <a:ea typeface="Times New Roman"/>
                          <a:cs typeface="Times New Roman"/>
                          <a:sym typeface="Times New Roman"/>
                        </a:rPr>
                        <a:t>DYSKINETIC</a:t>
                      </a:r>
                      <a:endParaRPr sz="700">
                        <a:solidFill>
                          <a:srgbClr val="999999"/>
                        </a:solidFill>
                        <a:latin typeface="Times New Roman"/>
                        <a:ea typeface="Times New Roman"/>
                        <a:cs typeface="Times New Roman"/>
                        <a:sym typeface="Times New Roman"/>
                      </a:endParaRPr>
                    </a:p>
                  </a:txBody>
                  <a:tcPr marT="91425" marB="91425" marR="91425" marL="91425">
                    <a:solidFill>
                      <a:srgbClr val="4A86E8"/>
                    </a:solidFill>
                  </a:tcPr>
                </a:tc>
                <a:tc>
                  <a:txBody>
                    <a:bodyPr/>
                    <a:lstStyle/>
                    <a:p>
                      <a:pPr indent="0" lvl="0" marL="0" rtl="0" algn="l">
                        <a:spcBef>
                          <a:spcPts val="0"/>
                        </a:spcBef>
                        <a:spcAft>
                          <a:spcPts val="0"/>
                        </a:spcAft>
                        <a:buNone/>
                      </a:pPr>
                      <a:r>
                        <a:rPr lang="ar" sz="700">
                          <a:solidFill>
                            <a:srgbClr val="999999"/>
                          </a:solidFill>
                          <a:latin typeface="Times New Roman"/>
                          <a:ea typeface="Times New Roman"/>
                          <a:cs typeface="Times New Roman"/>
                          <a:sym typeface="Times New Roman"/>
                        </a:rPr>
                        <a:t>5- MIXED</a:t>
                      </a:r>
                      <a:endParaRPr sz="700">
                        <a:solidFill>
                          <a:srgbClr val="999999"/>
                        </a:solidFill>
                        <a:latin typeface="Times New Roman"/>
                        <a:ea typeface="Times New Roman"/>
                        <a:cs typeface="Times New Roman"/>
                        <a:sym typeface="Times New Roman"/>
                      </a:endParaRPr>
                    </a:p>
                  </a:txBody>
                  <a:tcPr marT="91425" marB="91425" marR="91425" marL="91425">
                    <a:solidFill>
                      <a:srgbClr val="4A86E8"/>
                    </a:solidFill>
                  </a:tcPr>
                </a:tc>
              </a:tr>
              <a:tr h="431650">
                <a:tc>
                  <a:txBody>
                    <a:bodyPr/>
                    <a:lstStyle/>
                    <a:p>
                      <a:pPr indent="0" lvl="0" marL="0" rtl="0" algn="l">
                        <a:spcBef>
                          <a:spcPts val="0"/>
                        </a:spcBef>
                        <a:spcAft>
                          <a:spcPts val="0"/>
                        </a:spcAft>
                        <a:buNone/>
                      </a:pPr>
                      <a:r>
                        <a:rPr lang="ar" sz="700">
                          <a:solidFill>
                            <a:srgbClr val="999999"/>
                          </a:solidFill>
                          <a:latin typeface="Times New Roman"/>
                          <a:ea typeface="Times New Roman"/>
                          <a:cs typeface="Times New Roman"/>
                          <a:sym typeface="Times New Roman"/>
                        </a:rPr>
                        <a:t>    L</a:t>
                      </a:r>
                      <a:r>
                        <a:rPr lang="ar" sz="700">
                          <a:solidFill>
                            <a:srgbClr val="999999"/>
                          </a:solidFill>
                          <a:latin typeface="Times New Roman"/>
                          <a:ea typeface="Times New Roman"/>
                          <a:cs typeface="Times New Roman"/>
                          <a:sym typeface="Times New Roman"/>
                        </a:rPr>
                        <a:t>esion</a:t>
                      </a:r>
                      <a:endParaRPr sz="700">
                        <a:solidFill>
                          <a:srgbClr val="999999"/>
                        </a:solidFill>
                        <a:latin typeface="Times New Roman"/>
                        <a:ea typeface="Times New Roman"/>
                        <a:cs typeface="Times New Roman"/>
                        <a:sym typeface="Times New Roman"/>
                      </a:endParaRPr>
                    </a:p>
                  </a:txBody>
                  <a:tcPr marT="91425" marB="91425" marR="91425" marL="91425">
                    <a:solidFill>
                      <a:srgbClr val="3C78D8"/>
                    </a:solidFill>
                  </a:tcPr>
                </a:tc>
                <a:tc>
                  <a:txBody>
                    <a:bodyPr/>
                    <a:lstStyle/>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Lower motor neuron level </a:t>
                      </a:r>
                      <a:endParaRPr sz="700">
                        <a:solidFill>
                          <a:srgbClr val="CCCCCC"/>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Upper motor neuron level</a:t>
                      </a:r>
                      <a:endParaRPr sz="700">
                        <a:solidFill>
                          <a:srgbClr val="CCCCCC"/>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Cerebellum level</a:t>
                      </a:r>
                      <a:endParaRPr sz="700">
                        <a:solidFill>
                          <a:srgbClr val="CCCCCC"/>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Basal </a:t>
                      </a:r>
                      <a:r>
                        <a:rPr lang="ar" sz="700">
                          <a:solidFill>
                            <a:srgbClr val="CCCCCC"/>
                          </a:solidFill>
                          <a:latin typeface="Times New Roman"/>
                          <a:ea typeface="Times New Roman"/>
                          <a:cs typeface="Times New Roman"/>
                          <a:sym typeface="Times New Roman"/>
                        </a:rPr>
                        <a:t>ganglia</a:t>
                      </a:r>
                      <a:r>
                        <a:rPr lang="ar" sz="700">
                          <a:solidFill>
                            <a:srgbClr val="CCCCCC"/>
                          </a:solidFill>
                          <a:latin typeface="Times New Roman"/>
                          <a:ea typeface="Times New Roman"/>
                          <a:cs typeface="Times New Roman"/>
                          <a:sym typeface="Times New Roman"/>
                        </a:rPr>
                        <a:t> level</a:t>
                      </a:r>
                      <a:endParaRPr sz="700">
                        <a:solidFill>
                          <a:srgbClr val="CCCCCC"/>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may the most common</a:t>
                      </a:r>
                      <a:endParaRPr sz="700">
                        <a:solidFill>
                          <a:srgbClr val="CCCCCC"/>
                        </a:solidFill>
                        <a:latin typeface="Times New Roman"/>
                        <a:ea typeface="Times New Roman"/>
                        <a:cs typeface="Times New Roman"/>
                        <a:sym typeface="Times New Roman"/>
                      </a:endParaRPr>
                    </a:p>
                  </a:txBody>
                  <a:tcPr marT="91425" marB="91425" marR="91425" marL="91425"/>
                </a:tc>
              </a:tr>
              <a:tr h="2084250">
                <a:tc>
                  <a:txBody>
                    <a:bodyPr/>
                    <a:lstStyle/>
                    <a:p>
                      <a:pPr indent="0" lvl="0" marL="0" rtl="0" algn="l">
                        <a:spcBef>
                          <a:spcPts val="0"/>
                        </a:spcBef>
                        <a:spcAft>
                          <a:spcPts val="0"/>
                        </a:spcAft>
                        <a:buNone/>
                      </a:pPr>
                      <a:r>
                        <a:rPr lang="ar" sz="700">
                          <a:solidFill>
                            <a:srgbClr val="999999"/>
                          </a:solidFill>
                          <a:latin typeface="Times New Roman"/>
                          <a:ea typeface="Times New Roman"/>
                          <a:cs typeface="Times New Roman"/>
                          <a:sym typeface="Times New Roman"/>
                        </a:rPr>
                        <a:t>                   </a:t>
                      </a:r>
                      <a:endParaRPr sz="7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b="1" lang="ar" sz="700">
                          <a:solidFill>
                            <a:srgbClr val="999999"/>
                          </a:solidFill>
                          <a:latin typeface="Times New Roman"/>
                          <a:ea typeface="Times New Roman"/>
                          <a:cs typeface="Times New Roman"/>
                          <a:sym typeface="Times New Roman"/>
                        </a:rPr>
                        <a:t>C</a:t>
                      </a:r>
                      <a:r>
                        <a:rPr b="1" lang="ar" sz="700">
                          <a:solidFill>
                            <a:srgbClr val="999999"/>
                          </a:solidFill>
                          <a:latin typeface="Times New Roman"/>
                          <a:ea typeface="Times New Roman"/>
                          <a:cs typeface="Times New Roman"/>
                          <a:sym typeface="Times New Roman"/>
                        </a:rPr>
                        <a:t>ommunication</a:t>
                      </a:r>
                      <a:endParaRPr b="1" sz="700">
                        <a:solidFill>
                          <a:srgbClr val="999999"/>
                        </a:solidFill>
                        <a:latin typeface="Times New Roman"/>
                        <a:ea typeface="Times New Roman"/>
                        <a:cs typeface="Times New Roman"/>
                        <a:sym typeface="Times New Roman"/>
                      </a:endParaRPr>
                    </a:p>
                  </a:txBody>
                  <a:tcPr marT="91425" marB="91425" marR="91425" marL="91425">
                    <a:solidFill>
                      <a:srgbClr val="3C78D8"/>
                    </a:solidFill>
                  </a:tcPr>
                </a:tc>
                <a:tc>
                  <a:txBody>
                    <a:bodyPr/>
                    <a:lstStyle/>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Breathy phonation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hypernasality.</a:t>
                      </a:r>
                      <a:endParaRPr sz="700">
                        <a:solidFill>
                          <a:srgbClr val="CCCCCC"/>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Strained strangled. phonation.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labored breathing</a:t>
                      </a:r>
                      <a:endParaRPr sz="700">
                        <a:solidFill>
                          <a:srgbClr val="CCCCCC"/>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Increased equal stresses.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Irregular articulatory. breakdown. </a:t>
                      </a:r>
                      <a:endParaRPr sz="700">
                        <a:solidFill>
                          <a:srgbClr val="CCCCCC"/>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A. Hypokinetic type (Parkinsonism): breathy phonation </a:t>
                      </a:r>
                      <a:r>
                        <a:rPr b="1" lang="ar" sz="700">
                          <a:solidFill>
                            <a:srgbClr val="CCCCCC"/>
                          </a:solidFill>
                          <a:latin typeface="Times New Roman"/>
                          <a:ea typeface="Times New Roman"/>
                          <a:cs typeface="Times New Roman"/>
                          <a:sym typeface="Times New Roman"/>
                        </a:rPr>
                        <a:t>rapid rate</a:t>
                      </a:r>
                      <a:r>
                        <a:rPr lang="ar" sz="700">
                          <a:solidFill>
                            <a:srgbClr val="CCCCCC"/>
                          </a:solidFill>
                          <a:latin typeface="Times New Roman"/>
                          <a:ea typeface="Times New Roman"/>
                          <a:cs typeface="Times New Roman"/>
                          <a:sym typeface="Times New Roman"/>
                        </a:rPr>
                        <a:t>.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B. Hyperkinetic type: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i. Quick hyperkinetic (Chorea): variable rate and loudness.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ii. Slow hyperkinetic (Athetosis): </a:t>
                      </a:r>
                      <a:r>
                        <a:rPr b="1" lang="ar" sz="700">
                          <a:solidFill>
                            <a:srgbClr val="CCCCCC"/>
                          </a:solidFill>
                          <a:latin typeface="Times New Roman"/>
                          <a:ea typeface="Times New Roman"/>
                          <a:cs typeface="Times New Roman"/>
                          <a:sym typeface="Times New Roman"/>
                        </a:rPr>
                        <a:t>slow rate</a:t>
                      </a:r>
                      <a:endParaRPr b="1" sz="700">
                        <a:solidFill>
                          <a:srgbClr val="CCCCCC"/>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Examples: 1.Motor neuron disease.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2.Flaccid+Spastic Multiple. sclerosis: Ataxic. Spastic.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3. Wilson’s disease: Ataxic + Spastic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Hypokineti</a:t>
                      </a:r>
                      <a:endParaRPr sz="700">
                        <a:solidFill>
                          <a:srgbClr val="CCCCCC"/>
                        </a:solidFill>
                        <a:latin typeface="Times New Roman"/>
                        <a:ea typeface="Times New Roman"/>
                        <a:cs typeface="Times New Roman"/>
                        <a:sym typeface="Times New Roman"/>
                      </a:endParaRPr>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sp>
        <p:nvSpPr>
          <p:cNvPr id="174" name="Google Shape;174;p24"/>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sp>
        <p:nvSpPr>
          <p:cNvPr id="175" name="Google Shape;175;p24"/>
          <p:cNvSpPr txBox="1"/>
          <p:nvPr/>
        </p:nvSpPr>
        <p:spPr>
          <a:xfrm>
            <a:off x="111900" y="85800"/>
            <a:ext cx="4538700" cy="63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latin typeface="Times New Roman"/>
                <a:ea typeface="Times New Roman"/>
                <a:cs typeface="Times New Roman"/>
                <a:sym typeface="Times New Roman"/>
              </a:rPr>
              <a:t>➔ ASSESSMENT OF DYSARTHRIA: </a:t>
            </a:r>
            <a:endParaRPr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HISTORY TAKING. </a:t>
            </a:r>
            <a:endParaRPr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PHYSICAL EXAMINATION: mouth, palate, neurological exam. </a:t>
            </a:r>
            <a:endParaRPr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INVESTIGATIONS:</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Audio recording.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MDVP.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CT/MRI brain.</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Dysphasia test. </a:t>
            </a:r>
            <a:r>
              <a:rPr lang="ar" sz="700">
                <a:solidFill>
                  <a:srgbClr val="6AA84F"/>
                </a:solidFill>
                <a:latin typeface="Times New Roman"/>
                <a:ea typeface="Times New Roman"/>
                <a:cs typeface="Times New Roman"/>
                <a:sym typeface="Times New Roman"/>
              </a:rPr>
              <a:t>Dysarthria can come with dysphasia (Mixed)</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Psychometry (IQ).</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a:t>
            </a:r>
            <a:r>
              <a:rPr b="1" lang="ar" sz="900">
                <a:latin typeface="Times New Roman"/>
                <a:ea typeface="Times New Roman"/>
                <a:cs typeface="Times New Roman"/>
                <a:sym typeface="Times New Roman"/>
              </a:rPr>
              <a:t>➔ MANAGEMENT OF DYSARTHRIA:</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INDIVIDUALIZED: </a:t>
            </a:r>
            <a:r>
              <a:rPr lang="ar" sz="700">
                <a:solidFill>
                  <a:srgbClr val="6AA84F"/>
                </a:solidFill>
                <a:latin typeface="Times New Roman"/>
                <a:ea typeface="Times New Roman"/>
                <a:cs typeface="Times New Roman"/>
                <a:sym typeface="Times New Roman"/>
              </a:rPr>
              <a:t>No Language therapy b/c it’s intact unless it’s mixed</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1. Management of the cause.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2. Patient counseling </a:t>
            </a:r>
            <a:r>
              <a:rPr lang="ar" sz="700">
                <a:solidFill>
                  <a:srgbClr val="6AA84F"/>
                </a:solidFill>
                <a:latin typeface="Times New Roman"/>
                <a:ea typeface="Times New Roman"/>
                <a:cs typeface="Times New Roman"/>
                <a:sym typeface="Times New Roman"/>
              </a:rPr>
              <a:t>and speech therapy.</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3. Communicative therapy: </a:t>
            </a:r>
            <a:r>
              <a:rPr lang="ar" sz="700">
                <a:solidFill>
                  <a:srgbClr val="6AA84F"/>
                </a:solidFill>
                <a:latin typeface="Times New Roman"/>
                <a:ea typeface="Times New Roman"/>
                <a:cs typeface="Times New Roman"/>
                <a:sym typeface="Times New Roman"/>
              </a:rPr>
              <a:t>Depending on the area affected</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Articulation. • Phonation. • Resonance. • Respiration. • Prosody.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4-ALTERNATIVE AND AUGMENTATIVE COMMUNICATION.</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a:p>
            <a:pPr indent="-266700" lvl="0" marL="457200" rtl="0" algn="l">
              <a:spcBef>
                <a:spcPts val="0"/>
              </a:spcBef>
              <a:spcAft>
                <a:spcPts val="0"/>
              </a:spcAft>
              <a:buClr>
                <a:srgbClr val="999999"/>
              </a:buClr>
              <a:buSzPts val="600"/>
              <a:buChar char="❖"/>
            </a:pPr>
            <a:r>
              <a:rPr lang="ar" sz="600">
                <a:solidFill>
                  <a:srgbClr val="999999"/>
                </a:solidFill>
              </a:rPr>
              <a:t>10% of communications disorders. </a:t>
            </a:r>
            <a:endParaRPr sz="600">
              <a:solidFill>
                <a:srgbClr val="999999"/>
              </a:solidFill>
            </a:endParaRPr>
          </a:p>
          <a:p>
            <a:pPr indent="-266700" lvl="0" marL="457200" rtl="0" algn="l">
              <a:spcBef>
                <a:spcPts val="0"/>
              </a:spcBef>
              <a:spcAft>
                <a:spcPts val="0"/>
              </a:spcAft>
              <a:buClr>
                <a:srgbClr val="999999"/>
              </a:buClr>
              <a:buSzPts val="600"/>
              <a:buChar char="❖"/>
            </a:pPr>
            <a:r>
              <a:rPr lang="ar" sz="600">
                <a:solidFill>
                  <a:srgbClr val="999999"/>
                </a:solidFill>
              </a:rPr>
              <a:t>Prerequisites of “normal” voice production: </a:t>
            </a:r>
            <a:endParaRPr sz="600">
              <a:solidFill>
                <a:srgbClr val="999999"/>
              </a:solidFill>
            </a:endParaRPr>
          </a:p>
          <a:p>
            <a:pPr indent="-266700" lvl="0" marL="457200" rtl="0" algn="l">
              <a:spcBef>
                <a:spcPts val="0"/>
              </a:spcBef>
              <a:spcAft>
                <a:spcPts val="0"/>
              </a:spcAft>
              <a:buClr>
                <a:srgbClr val="999999"/>
              </a:buClr>
              <a:buSzPts val="600"/>
              <a:buChar char="❖"/>
            </a:pPr>
            <a:r>
              <a:rPr lang="ar" sz="600">
                <a:solidFill>
                  <a:srgbClr val="999999"/>
                </a:solidFill>
              </a:rPr>
              <a:t>Normal range of movement of vocal folds. </a:t>
            </a:r>
            <a:endParaRPr sz="600">
              <a:solidFill>
                <a:srgbClr val="999999"/>
              </a:solidFill>
            </a:endParaRPr>
          </a:p>
          <a:p>
            <a:pPr indent="-266700" lvl="0" marL="457200" rtl="0" algn="l">
              <a:spcBef>
                <a:spcPts val="0"/>
              </a:spcBef>
              <a:spcAft>
                <a:spcPts val="0"/>
              </a:spcAft>
              <a:buClr>
                <a:srgbClr val="999999"/>
              </a:buClr>
              <a:buSzPts val="600"/>
              <a:buChar char="❖"/>
            </a:pPr>
            <a:r>
              <a:rPr lang="ar" sz="600">
                <a:solidFill>
                  <a:srgbClr val="999999"/>
                </a:solidFill>
              </a:rPr>
              <a:t>Normal mobility of mucosa on deep layers. </a:t>
            </a:r>
            <a:endParaRPr sz="600">
              <a:solidFill>
                <a:srgbClr val="999999"/>
              </a:solidFill>
            </a:endParaRPr>
          </a:p>
          <a:p>
            <a:pPr indent="-266700" lvl="0" marL="457200" rtl="0" algn="l">
              <a:spcBef>
                <a:spcPts val="0"/>
              </a:spcBef>
              <a:spcAft>
                <a:spcPts val="0"/>
              </a:spcAft>
              <a:buClr>
                <a:srgbClr val="999999"/>
              </a:buClr>
              <a:buSzPts val="600"/>
              <a:buChar char="❖"/>
            </a:pPr>
            <a:r>
              <a:rPr lang="ar" sz="600">
                <a:solidFill>
                  <a:srgbClr val="999999"/>
                </a:solidFill>
              </a:rPr>
              <a:t>Optimal coaptation of vocal folds’ edges. </a:t>
            </a:r>
            <a:endParaRPr sz="600">
              <a:solidFill>
                <a:srgbClr val="999999"/>
              </a:solidFill>
            </a:endParaRPr>
          </a:p>
          <a:p>
            <a:pPr indent="-266700" lvl="0" marL="457200" rtl="0" algn="l">
              <a:spcBef>
                <a:spcPts val="0"/>
              </a:spcBef>
              <a:spcAft>
                <a:spcPts val="0"/>
              </a:spcAft>
              <a:buClr>
                <a:srgbClr val="999999"/>
              </a:buClr>
              <a:buSzPts val="600"/>
              <a:buChar char="❖"/>
            </a:pPr>
            <a:r>
              <a:rPr lang="ar" sz="600">
                <a:solidFill>
                  <a:srgbClr val="999999"/>
                </a:solidFill>
              </a:rPr>
              <a:t>Optimal motor force. </a:t>
            </a:r>
            <a:endParaRPr sz="600">
              <a:solidFill>
                <a:srgbClr val="999999"/>
              </a:solidFill>
            </a:endParaRPr>
          </a:p>
          <a:p>
            <a:pPr indent="-266700" lvl="0" marL="457200" rtl="0" algn="l">
              <a:spcBef>
                <a:spcPts val="0"/>
              </a:spcBef>
              <a:spcAft>
                <a:spcPts val="0"/>
              </a:spcAft>
              <a:buClr>
                <a:srgbClr val="999999"/>
              </a:buClr>
              <a:buSzPts val="600"/>
              <a:buChar char="❖"/>
            </a:pPr>
            <a:r>
              <a:rPr lang="ar" sz="600">
                <a:solidFill>
                  <a:srgbClr val="999999"/>
                </a:solidFill>
              </a:rPr>
              <a:t>Optimal pulmonary support. </a:t>
            </a:r>
            <a:endParaRPr sz="600">
              <a:solidFill>
                <a:srgbClr val="999999"/>
              </a:solidFill>
            </a:endParaRPr>
          </a:p>
          <a:p>
            <a:pPr indent="-266700" lvl="0" marL="457200" rtl="0" algn="l">
              <a:spcBef>
                <a:spcPts val="0"/>
              </a:spcBef>
              <a:spcAft>
                <a:spcPts val="0"/>
              </a:spcAft>
              <a:buClr>
                <a:srgbClr val="999999"/>
              </a:buClr>
              <a:buSzPts val="600"/>
              <a:buChar char="❖"/>
            </a:pPr>
            <a:r>
              <a:rPr lang="ar" sz="600">
                <a:solidFill>
                  <a:srgbClr val="999999"/>
                </a:solidFill>
              </a:rPr>
              <a:t>Optimal timing between vocal fold closure and pulmonary exhalation. </a:t>
            </a:r>
            <a:endParaRPr sz="600">
              <a:solidFill>
                <a:srgbClr val="999999"/>
              </a:solidFill>
            </a:endParaRPr>
          </a:p>
          <a:p>
            <a:pPr indent="-266700" lvl="0" marL="457200" rtl="0" algn="l">
              <a:spcBef>
                <a:spcPts val="0"/>
              </a:spcBef>
              <a:spcAft>
                <a:spcPts val="0"/>
              </a:spcAft>
              <a:buClr>
                <a:srgbClr val="999999"/>
              </a:buClr>
              <a:buSzPts val="600"/>
              <a:buChar char="❖"/>
            </a:pPr>
            <a:r>
              <a:rPr lang="ar" sz="600">
                <a:solidFill>
                  <a:srgbClr val="999999"/>
                </a:solidFill>
              </a:rPr>
              <a:t>Optimal tuning of vocal fold musculature (int. &amp; ext.).</a:t>
            </a:r>
            <a:endParaRPr sz="600">
              <a:solidFill>
                <a:srgbClr val="999999"/>
              </a:solidFill>
            </a:endParaRPr>
          </a:p>
          <a:p>
            <a:pPr indent="0" lvl="0" marL="457200" rtl="0" algn="l">
              <a:spcBef>
                <a:spcPts val="0"/>
              </a:spcBef>
              <a:spcAft>
                <a:spcPts val="0"/>
              </a:spcAft>
              <a:buNone/>
            </a:pPr>
            <a:r>
              <a:t/>
            </a:r>
            <a:endParaRPr sz="600">
              <a:solidFill>
                <a:srgbClr val="CCCCCC"/>
              </a:solidFill>
            </a:endParaRPr>
          </a:p>
          <a:p>
            <a:pPr indent="0" lvl="0" marL="457200" rtl="0" algn="l">
              <a:spcBef>
                <a:spcPts val="0"/>
              </a:spcBef>
              <a:spcAft>
                <a:spcPts val="0"/>
              </a:spcAft>
              <a:buNone/>
            </a:pPr>
            <a:r>
              <a:t/>
            </a:r>
            <a:endParaRPr sz="600">
              <a:solidFill>
                <a:srgbClr val="CCCCCC"/>
              </a:solidFill>
            </a:endParaRPr>
          </a:p>
          <a:p>
            <a:pPr indent="0" lvl="0" marL="0" rtl="0" algn="l">
              <a:spcBef>
                <a:spcPts val="0"/>
              </a:spcBef>
              <a:spcAft>
                <a:spcPts val="0"/>
              </a:spcAft>
              <a:buNone/>
            </a:pPr>
            <a:r>
              <a:rPr b="1" lang="ar" sz="1000">
                <a:latin typeface="Times New Roman"/>
                <a:ea typeface="Times New Roman"/>
                <a:cs typeface="Times New Roman"/>
                <a:sym typeface="Times New Roman"/>
              </a:rPr>
              <a:t>➔ Functions of the larynx:</a:t>
            </a:r>
            <a:r>
              <a:rPr lang="ar" sz="800">
                <a:solidFill>
                  <a:srgbClr val="CCCCCC"/>
                </a:solidFill>
                <a:latin typeface="Times New Roman"/>
                <a:ea typeface="Times New Roman"/>
                <a:cs typeface="Times New Roman"/>
                <a:sym typeface="Times New Roman"/>
              </a:rPr>
              <a:t> </a:t>
            </a:r>
            <a:endParaRPr sz="8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Airway.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Protection.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Phonation.</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 Increasing intrathoracic pressure.</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600">
              <a:solidFill>
                <a:srgbClr val="CCCCCC"/>
              </a:solidFill>
            </a:endParaRPr>
          </a:p>
          <a:p>
            <a:pPr indent="0" lvl="0" marL="0" rtl="0" algn="l">
              <a:spcBef>
                <a:spcPts val="0"/>
              </a:spcBef>
              <a:spcAft>
                <a:spcPts val="0"/>
              </a:spcAft>
              <a:buNone/>
            </a:pPr>
            <a:r>
              <a:t/>
            </a:r>
            <a:endParaRPr sz="600">
              <a:solidFill>
                <a:srgbClr val="CCCCCC"/>
              </a:solidFill>
            </a:endParaRPr>
          </a:p>
          <a:p>
            <a:pPr indent="0" lvl="0" marL="0" rtl="0" algn="l">
              <a:spcBef>
                <a:spcPts val="0"/>
              </a:spcBef>
              <a:spcAft>
                <a:spcPts val="0"/>
              </a:spcAft>
              <a:buNone/>
            </a:pPr>
            <a:r>
              <a:t/>
            </a:r>
            <a:endParaRPr sz="600">
              <a:solidFill>
                <a:srgbClr val="CCCCCC"/>
              </a:solidFill>
            </a:endParaRPr>
          </a:p>
          <a:p>
            <a:pPr indent="0" lvl="0" marL="0" rtl="0" algn="l">
              <a:spcBef>
                <a:spcPts val="0"/>
              </a:spcBef>
              <a:spcAft>
                <a:spcPts val="0"/>
              </a:spcAft>
              <a:buNone/>
            </a:pPr>
            <a:r>
              <a:t/>
            </a:r>
            <a:endParaRPr sz="600">
              <a:solidFill>
                <a:srgbClr val="CCCCCC"/>
              </a:solidFill>
            </a:endParaRPr>
          </a:p>
          <a:p>
            <a:pPr indent="0" lvl="0" marL="0" rtl="0" algn="l">
              <a:spcBef>
                <a:spcPts val="0"/>
              </a:spcBef>
              <a:spcAft>
                <a:spcPts val="0"/>
              </a:spcAft>
              <a:buNone/>
            </a:pPr>
            <a:r>
              <a:rPr lang="ar" sz="600">
                <a:latin typeface="Times New Roman"/>
                <a:ea typeface="Times New Roman"/>
                <a:cs typeface="Times New Roman"/>
                <a:sym typeface="Times New Roman"/>
              </a:rPr>
              <a:t>➔ USUALLY THE PRESENTING SYMPTOMS IN VOICE DISORDERS </a:t>
            </a:r>
            <a:endParaRPr sz="600">
              <a:latin typeface="Times New Roman"/>
              <a:ea typeface="Times New Roman"/>
              <a:cs typeface="Times New Roman"/>
              <a:sym typeface="Times New Roman"/>
            </a:endParaRPr>
          </a:p>
          <a:p>
            <a:pPr indent="0" lvl="0" marL="0" rtl="0" algn="l">
              <a:spcBef>
                <a:spcPts val="0"/>
              </a:spcBef>
              <a:spcAft>
                <a:spcPts val="0"/>
              </a:spcAft>
              <a:buNone/>
            </a:pPr>
            <a:r>
              <a:rPr lang="ar" sz="600">
                <a:latin typeface="Times New Roman"/>
                <a:ea typeface="Times New Roman"/>
                <a:cs typeface="Times New Roman"/>
                <a:sym typeface="Times New Roman"/>
              </a:rPr>
              <a:t>ARE:</a:t>
            </a:r>
            <a:r>
              <a:rPr lang="ar" sz="600">
                <a:solidFill>
                  <a:srgbClr val="CCCCCC"/>
                </a:solidFill>
                <a:latin typeface="Times New Roman"/>
                <a:ea typeface="Times New Roman"/>
                <a:cs typeface="Times New Roman"/>
                <a:sym typeface="Times New Roman"/>
              </a:rPr>
              <a:t> </a:t>
            </a:r>
            <a:endParaRPr sz="6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a:t>
            </a:r>
            <a:r>
              <a:rPr b="1" lang="ar" sz="900">
                <a:latin typeface="Times New Roman"/>
                <a:ea typeface="Times New Roman"/>
                <a:cs typeface="Times New Roman"/>
                <a:sym typeface="Times New Roman"/>
              </a:rPr>
              <a:t> Dysphonia:</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A– Difficulty in phonation</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B– Change patient’s voice from his/her </a:t>
            </a:r>
            <a:r>
              <a:rPr lang="ar" sz="700">
                <a:solidFill>
                  <a:srgbClr val="CC0000"/>
                </a:solidFill>
                <a:latin typeface="Times New Roman"/>
                <a:ea typeface="Times New Roman"/>
                <a:cs typeface="Times New Roman"/>
                <a:sym typeface="Times New Roman"/>
              </a:rPr>
              <a:t>habitual </a:t>
            </a:r>
            <a:endParaRPr sz="7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C– Hoarseness: roughness &amp; harshness of voice. </a:t>
            </a:r>
            <a:r>
              <a:rPr lang="ar" sz="600">
                <a:solidFill>
                  <a:srgbClr val="666666"/>
                </a:solidFill>
                <a:latin typeface="Times New Roman"/>
                <a:ea typeface="Times New Roman"/>
                <a:cs typeface="Times New Roman"/>
                <a:sym typeface="Times New Roman"/>
              </a:rPr>
              <a:t>Objective</a:t>
            </a:r>
            <a:endParaRPr sz="600">
              <a:solidFill>
                <a:srgbClr val="666666"/>
              </a:solidFill>
              <a:latin typeface="Times New Roman"/>
              <a:ea typeface="Times New Roman"/>
              <a:cs typeface="Times New Roman"/>
              <a:sym typeface="Times New Roman"/>
            </a:endParaRPr>
          </a:p>
          <a:p>
            <a:pPr indent="0" lvl="0" marL="0" rtl="0" algn="l">
              <a:spcBef>
                <a:spcPts val="0"/>
              </a:spcBef>
              <a:spcAft>
                <a:spcPts val="0"/>
              </a:spcAft>
              <a:buNone/>
            </a:pPr>
            <a:r>
              <a:rPr lang="ar" sz="600">
                <a:solidFill>
                  <a:srgbClr val="666666"/>
                </a:solidFill>
                <a:latin typeface="Times New Roman"/>
                <a:ea typeface="Times New Roman"/>
                <a:cs typeface="Times New Roman"/>
                <a:sym typeface="Times New Roman"/>
              </a:rPr>
              <a:t> term. Dysphonia is broader (includes high pitched)</a:t>
            </a:r>
            <a:r>
              <a:rPr lang="ar" sz="600">
                <a:solidFill>
                  <a:srgbClr val="666666"/>
                </a:solidFill>
              </a:rPr>
              <a:t> </a:t>
            </a:r>
            <a:endParaRPr sz="600">
              <a:solidFill>
                <a:srgbClr val="666666"/>
              </a:solidFill>
            </a:endParaRPr>
          </a:p>
          <a:p>
            <a:pPr indent="0" lvl="0" marL="0" rtl="0" algn="l">
              <a:spcBef>
                <a:spcPts val="0"/>
              </a:spcBef>
              <a:spcAft>
                <a:spcPts val="0"/>
              </a:spcAft>
              <a:buNone/>
            </a:pPr>
            <a:r>
              <a:t/>
            </a:r>
            <a:endParaRPr sz="600">
              <a:solidFill>
                <a:srgbClr val="00FF00"/>
              </a:solidFill>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MCQ : </a:t>
            </a:r>
            <a:r>
              <a:rPr lang="ar" sz="900">
                <a:solidFill>
                  <a:srgbClr val="6AA84F"/>
                </a:solidFill>
                <a:latin typeface="Times New Roman"/>
                <a:ea typeface="Times New Roman"/>
                <a:cs typeface="Times New Roman"/>
                <a:sym typeface="Times New Roman"/>
              </a:rPr>
              <a:t>Difference</a:t>
            </a:r>
            <a:r>
              <a:rPr lang="ar" sz="900">
                <a:solidFill>
                  <a:srgbClr val="6AA84F"/>
                </a:solidFill>
                <a:latin typeface="Times New Roman"/>
                <a:ea typeface="Times New Roman"/>
                <a:cs typeface="Times New Roman"/>
                <a:sym typeface="Times New Roman"/>
              </a:rPr>
              <a:t> between Dysphonia (Change of habitual sound) and Dysodia (Change of Singing Sound)</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600">
              <a:solidFill>
                <a:srgbClr val="00FF00"/>
              </a:solidFill>
            </a:endParaRPr>
          </a:p>
          <a:p>
            <a:pPr indent="0" lvl="0" marL="0" rtl="0" algn="l">
              <a:spcBef>
                <a:spcPts val="0"/>
              </a:spcBef>
              <a:spcAft>
                <a:spcPts val="0"/>
              </a:spcAft>
              <a:buNone/>
            </a:pPr>
            <a:r>
              <a:rPr b="1" lang="ar" sz="900">
                <a:latin typeface="Times New Roman"/>
                <a:ea typeface="Times New Roman"/>
                <a:cs typeface="Times New Roman"/>
                <a:sym typeface="Times New Roman"/>
              </a:rPr>
              <a:t>-Aphonia:</a:t>
            </a:r>
            <a:r>
              <a:rPr lang="ar" sz="800">
                <a:latin typeface="Times New Roman"/>
                <a:ea typeface="Times New Roman"/>
                <a:cs typeface="Times New Roman"/>
                <a:sym typeface="Times New Roman"/>
              </a:rPr>
              <a:t> Loss of the patient’s voice (functional or organic).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-Phonasthenia:</a:t>
            </a:r>
            <a:r>
              <a:rPr lang="ar" sz="800">
                <a:latin typeface="Times New Roman"/>
                <a:ea typeface="Times New Roman"/>
                <a:cs typeface="Times New Roman"/>
                <a:sym typeface="Times New Roman"/>
              </a:rPr>
              <a:t> voice fatigue.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Phonasthenia: a subjective complaint of dryness, tightness, globus feeling and voice fatigue, while the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patient’s voice and larynx is normal.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 Dysodia:</a:t>
            </a:r>
            <a:r>
              <a:rPr lang="ar" sz="800">
                <a:latin typeface="Times New Roman"/>
                <a:ea typeface="Times New Roman"/>
                <a:cs typeface="Times New Roman"/>
                <a:sym typeface="Times New Roman"/>
              </a:rPr>
              <a:t> Change of the </a:t>
            </a:r>
            <a:r>
              <a:rPr b="1" lang="ar" sz="800">
                <a:latin typeface="Times New Roman"/>
                <a:ea typeface="Times New Roman"/>
                <a:cs typeface="Times New Roman"/>
                <a:sym typeface="Times New Roman"/>
              </a:rPr>
              <a:t>singing</a:t>
            </a:r>
            <a:r>
              <a:rPr lang="ar" sz="800">
                <a:latin typeface="Times New Roman"/>
                <a:ea typeface="Times New Roman"/>
                <a:cs typeface="Times New Roman"/>
                <a:sym typeface="Times New Roman"/>
              </a:rPr>
              <a:t> voice while the speaking voice is </a:t>
            </a:r>
            <a:r>
              <a:rPr b="1" lang="ar" sz="800">
                <a:latin typeface="Times New Roman"/>
                <a:ea typeface="Times New Roman"/>
                <a:cs typeface="Times New Roman"/>
                <a:sym typeface="Times New Roman"/>
              </a:rPr>
              <a:t>normal.</a:t>
            </a:r>
            <a:endParaRPr b="1" sz="800">
              <a:latin typeface="Times New Roman"/>
              <a:ea typeface="Times New Roman"/>
              <a:cs typeface="Times New Roman"/>
              <a:sym typeface="Times New Roman"/>
            </a:endParaRPr>
          </a:p>
        </p:txBody>
      </p:sp>
      <p:sp>
        <p:nvSpPr>
          <p:cNvPr id="176" name="Google Shape;176;p24"/>
          <p:cNvSpPr txBox="1"/>
          <p:nvPr/>
        </p:nvSpPr>
        <p:spPr>
          <a:xfrm>
            <a:off x="2652725" y="509600"/>
            <a:ext cx="1833600" cy="6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latin typeface="Times New Roman"/>
                <a:ea typeface="Times New Roman"/>
                <a:cs typeface="Times New Roman"/>
                <a:sym typeface="Times New Roman"/>
              </a:rPr>
              <a:t>• Audiometry.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Nasometry.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Fiberoptic nasopharyngolaryngoscopy. </a:t>
            </a:r>
            <a:endParaRPr sz="7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700">
                <a:latin typeface="Times New Roman"/>
                <a:ea typeface="Times New Roman"/>
                <a:cs typeface="Times New Roman"/>
                <a:sym typeface="Times New Roman"/>
              </a:rPr>
              <a:t>• Aerodynamics (Aerophone II).</a:t>
            </a:r>
            <a:endParaRPr sz="500">
              <a:latin typeface="Times New Roman"/>
              <a:ea typeface="Times New Roman"/>
              <a:cs typeface="Times New Roman"/>
              <a:sym typeface="Times New Roman"/>
            </a:endParaRPr>
          </a:p>
        </p:txBody>
      </p:sp>
      <p:sp>
        <p:nvSpPr>
          <p:cNvPr id="177" name="Google Shape;177;p24"/>
          <p:cNvSpPr txBox="1"/>
          <p:nvPr/>
        </p:nvSpPr>
        <p:spPr>
          <a:xfrm>
            <a:off x="100025" y="2117400"/>
            <a:ext cx="1643100" cy="3237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FFFFFF"/>
                </a:solidFill>
                <a:latin typeface="Arvo"/>
                <a:ea typeface="Arvo"/>
                <a:cs typeface="Arvo"/>
                <a:sym typeface="Arvo"/>
              </a:rPr>
              <a:t>C. VOICE DISORDERS:</a:t>
            </a:r>
            <a:r>
              <a:rPr lang="ar" sz="1300">
                <a:solidFill>
                  <a:srgbClr val="FFFFFF"/>
                </a:solidFill>
                <a:latin typeface="Arvo"/>
                <a:ea typeface="Arvo"/>
                <a:cs typeface="Arvo"/>
                <a:sym typeface="Arvo"/>
              </a:rPr>
              <a:t> </a:t>
            </a:r>
            <a:endParaRPr sz="1300">
              <a:solidFill>
                <a:srgbClr val="FFFFFF"/>
              </a:solidFill>
              <a:latin typeface="Arvo"/>
              <a:ea typeface="Arvo"/>
              <a:cs typeface="Arvo"/>
              <a:sym typeface="Arvo"/>
            </a:endParaRPr>
          </a:p>
        </p:txBody>
      </p:sp>
      <p:pic>
        <p:nvPicPr>
          <p:cNvPr id="178" name="Google Shape;178;p24"/>
          <p:cNvPicPr preferRelativeResize="0"/>
          <p:nvPr/>
        </p:nvPicPr>
        <p:blipFill>
          <a:blip r:embed="rId4">
            <a:alphaModFix/>
          </a:blip>
          <a:stretch>
            <a:fillRect/>
          </a:stretch>
        </p:blipFill>
        <p:spPr>
          <a:xfrm>
            <a:off x="2452250" y="2117400"/>
            <a:ext cx="2122551" cy="1067250"/>
          </a:xfrm>
          <a:prstGeom prst="rect">
            <a:avLst/>
          </a:prstGeom>
          <a:noFill/>
          <a:ln>
            <a:noFill/>
          </a:ln>
        </p:spPr>
      </p:pic>
      <p:pic>
        <p:nvPicPr>
          <p:cNvPr id="179" name="Google Shape;179;p24"/>
          <p:cNvPicPr preferRelativeResize="0"/>
          <p:nvPr/>
        </p:nvPicPr>
        <p:blipFill>
          <a:blip r:embed="rId5">
            <a:alphaModFix/>
          </a:blip>
          <a:stretch>
            <a:fillRect/>
          </a:stretch>
        </p:blipFill>
        <p:spPr>
          <a:xfrm>
            <a:off x="2064825" y="3667400"/>
            <a:ext cx="2421500" cy="633300"/>
          </a:xfrm>
          <a:prstGeom prst="rect">
            <a:avLst/>
          </a:prstGeom>
          <a:noFill/>
          <a:ln>
            <a:noFill/>
          </a:ln>
        </p:spPr>
      </p:pic>
      <p:pic>
        <p:nvPicPr>
          <p:cNvPr id="180" name="Google Shape;180;p24"/>
          <p:cNvPicPr preferRelativeResize="0"/>
          <p:nvPr/>
        </p:nvPicPr>
        <p:blipFill>
          <a:blip r:embed="rId6">
            <a:alphaModFix/>
          </a:blip>
          <a:stretch>
            <a:fillRect/>
          </a:stretch>
        </p:blipFill>
        <p:spPr>
          <a:xfrm>
            <a:off x="2759375" y="4388218"/>
            <a:ext cx="1726950" cy="1067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 name="Shape 184"/>
        <p:cNvGrpSpPr/>
        <p:nvPr/>
      </p:nvGrpSpPr>
      <p:grpSpPr>
        <a:xfrm>
          <a:off x="0" y="0"/>
          <a:ext cx="0" cy="0"/>
          <a:chOff x="0" y="0"/>
          <a:chExt cx="0" cy="0"/>
        </a:xfrm>
      </p:grpSpPr>
      <p:sp>
        <p:nvSpPr>
          <p:cNvPr id="185" name="Google Shape;185;p25"/>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sp>
        <p:nvSpPr>
          <p:cNvPr id="186" name="Google Shape;186;p25"/>
          <p:cNvSpPr txBox="1"/>
          <p:nvPr/>
        </p:nvSpPr>
        <p:spPr>
          <a:xfrm>
            <a:off x="-3" y="245167"/>
            <a:ext cx="4605300" cy="665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latin typeface="Times New Roman"/>
                <a:ea typeface="Times New Roman"/>
                <a:cs typeface="Times New Roman"/>
                <a:sym typeface="Times New Roman"/>
              </a:rPr>
              <a:t>➔ ANATOMICAL LANDMARKS OF THE LARYNX: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FF0000"/>
                </a:solidFill>
                <a:latin typeface="Times New Roman"/>
                <a:ea typeface="Times New Roman"/>
                <a:cs typeface="Times New Roman"/>
                <a:sym typeface="Times New Roman"/>
              </a:rPr>
              <a:t>IMP understand the picture so you can locate the lesion. </a:t>
            </a:r>
            <a:endParaRPr sz="7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Anteriorly: Anterior commissure and epiglottis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Posteriorly: Arytenoid cartilage and hypopharynx</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Pictures: As seen in the second picture the false vocal cords are on top of the true</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 vocal folds and not next to them as it might appear in the first picture. </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FF=False folds V=Ventricle TF=True folds.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How to know</a:t>
            </a:r>
            <a:r>
              <a:rPr lang="ar" sz="700">
                <a:latin typeface="Times New Roman"/>
                <a:ea typeface="Times New Roman"/>
                <a:cs typeface="Times New Roman"/>
                <a:sym typeface="Times New Roman"/>
              </a:rPr>
              <a:t> </a:t>
            </a:r>
            <a:r>
              <a:rPr b="1" lang="ar" sz="700">
                <a:solidFill>
                  <a:srgbClr val="FF0000"/>
                </a:solidFill>
                <a:latin typeface="Times New Roman"/>
                <a:ea typeface="Times New Roman"/>
                <a:cs typeface="Times New Roman"/>
                <a:sym typeface="Times New Roman"/>
              </a:rPr>
              <a:t>Right from Left</a:t>
            </a:r>
            <a:r>
              <a:rPr lang="ar" sz="700">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By the Anterior commissure (no posterior commissure), </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so in the first picture the patient is facing us.</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00FF00"/>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CROSS SECTION OF THE VOCAL CORDS WHICH CONTAINS: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Mucosa: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1. Squamous epithelium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2. Lamina propria which contains: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 Superficial layer.</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 The intermediate and deep layers (vocal ligament).</a:t>
            </a:r>
            <a:r>
              <a:rPr lang="ar" sz="700">
                <a:solidFill>
                  <a:srgbClr val="00FF00"/>
                </a:solidFill>
                <a:latin typeface="Times New Roman"/>
                <a:ea typeface="Times New Roman"/>
                <a:cs typeface="Times New Roman"/>
                <a:sym typeface="Times New Roman"/>
              </a:rPr>
              <a:t> </a:t>
            </a:r>
            <a:endParaRPr sz="700">
              <a:solidFill>
                <a:srgbClr val="00FF00"/>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00FF00"/>
              </a:solidFill>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 Etiology of dysphonia:</a:t>
            </a:r>
            <a:r>
              <a:rPr lang="ar" sz="700">
                <a:solidFill>
                  <a:srgbClr val="00FF00"/>
                </a:solidFill>
                <a:latin typeface="Times New Roman"/>
                <a:ea typeface="Times New Roman"/>
                <a:cs typeface="Times New Roman"/>
                <a:sym typeface="Times New Roman"/>
              </a:rPr>
              <a:t> </a:t>
            </a:r>
            <a:endParaRPr sz="700">
              <a:solidFill>
                <a:srgbClr val="00FF00"/>
              </a:solidFill>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Organic: </a:t>
            </a:r>
            <a:r>
              <a:rPr lang="ar" sz="700">
                <a:solidFill>
                  <a:srgbClr val="6AA84F"/>
                </a:solidFill>
                <a:latin typeface="Times New Roman"/>
                <a:ea typeface="Times New Roman"/>
                <a:cs typeface="Times New Roman"/>
                <a:sym typeface="Times New Roman"/>
              </a:rPr>
              <a:t>there is clear seen pathology. </a:t>
            </a:r>
            <a:endParaRPr sz="700">
              <a:solidFill>
                <a:srgbClr val="6AA84F"/>
              </a:solidFill>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Non-organic </a:t>
            </a:r>
            <a:r>
              <a:rPr lang="ar" sz="700">
                <a:solidFill>
                  <a:srgbClr val="CCCCCC"/>
                </a:solidFill>
                <a:latin typeface="Times New Roman"/>
                <a:ea typeface="Times New Roman"/>
                <a:cs typeface="Times New Roman"/>
                <a:sym typeface="Times New Roman"/>
              </a:rPr>
              <a:t>(normal Phx)</a:t>
            </a:r>
            <a:r>
              <a:rPr lang="ar" sz="700">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no clear seen pathology, but there is complaint. </a:t>
            </a:r>
            <a:endParaRPr sz="700">
              <a:solidFill>
                <a:srgbClr val="6AA84F"/>
              </a:solidFill>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b="1" lang="ar" sz="700">
                <a:solidFill>
                  <a:srgbClr val="FF0000"/>
                </a:solidFill>
                <a:latin typeface="Times New Roman"/>
                <a:ea typeface="Times New Roman"/>
                <a:cs typeface="Times New Roman"/>
                <a:sym typeface="Times New Roman"/>
              </a:rPr>
              <a:t>Benign </a:t>
            </a:r>
            <a:r>
              <a:rPr b="1" lang="ar" sz="700">
                <a:solidFill>
                  <a:srgbClr val="FF0000"/>
                </a:solidFill>
                <a:latin typeface="Times New Roman"/>
                <a:ea typeface="Times New Roman"/>
                <a:cs typeface="Times New Roman"/>
                <a:sym typeface="Times New Roman"/>
              </a:rPr>
              <a:t>vocal</a:t>
            </a:r>
            <a:r>
              <a:rPr b="1" lang="ar" sz="700">
                <a:solidFill>
                  <a:srgbClr val="FF0000"/>
                </a:solidFill>
                <a:latin typeface="Times New Roman"/>
                <a:ea typeface="Times New Roman"/>
                <a:cs typeface="Times New Roman"/>
                <a:sym typeface="Times New Roman"/>
              </a:rPr>
              <a:t> cord lesion.</a:t>
            </a:r>
            <a:r>
              <a:rPr lang="ar" sz="700">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Both, Start as non-</a:t>
            </a:r>
            <a:r>
              <a:rPr lang="ar" sz="700">
                <a:solidFill>
                  <a:srgbClr val="6AA84F"/>
                </a:solidFill>
                <a:latin typeface="Times New Roman"/>
                <a:ea typeface="Times New Roman"/>
                <a:cs typeface="Times New Roman"/>
                <a:sym typeface="Times New Roman"/>
              </a:rPr>
              <a:t>organic</a:t>
            </a:r>
            <a:r>
              <a:rPr lang="ar" sz="700">
                <a:solidFill>
                  <a:srgbClr val="6AA84F"/>
                </a:solidFill>
                <a:latin typeface="Times New Roman"/>
                <a:ea typeface="Times New Roman"/>
                <a:cs typeface="Times New Roman"/>
                <a:sym typeface="Times New Roman"/>
              </a:rPr>
              <a:t> then become organic due</a:t>
            </a:r>
            <a:endParaRPr sz="7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700">
                <a:solidFill>
                  <a:srgbClr val="6AA84F"/>
                </a:solidFill>
                <a:latin typeface="Times New Roman"/>
                <a:ea typeface="Times New Roman"/>
                <a:cs typeface="Times New Roman"/>
                <a:sym typeface="Times New Roman"/>
              </a:rPr>
              <a:t> to damage</a:t>
            </a:r>
            <a:endParaRPr sz="700">
              <a:solidFill>
                <a:srgbClr val="6AA84F"/>
              </a:solidFill>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Accompaniment of Neuro-psychiatric Ailments.</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b="1" sz="700">
              <a:latin typeface="Times New Roman"/>
              <a:ea typeface="Times New Roman"/>
              <a:cs typeface="Times New Roman"/>
              <a:sym typeface="Times New Roman"/>
            </a:endParaRPr>
          </a:p>
          <a:p>
            <a:pPr indent="0" lvl="0" marL="0" rtl="0" algn="l">
              <a:spcBef>
                <a:spcPts val="0"/>
              </a:spcBef>
              <a:spcAft>
                <a:spcPts val="0"/>
              </a:spcAft>
              <a:buNone/>
            </a:pPr>
            <a:r>
              <a:t/>
            </a:r>
            <a:endParaRPr b="1" sz="700">
              <a:latin typeface="Times New Roman"/>
              <a:ea typeface="Times New Roman"/>
              <a:cs typeface="Times New Roman"/>
              <a:sym typeface="Times New Roman"/>
            </a:endParaRPr>
          </a:p>
          <a:p>
            <a:pPr indent="0" lvl="0" marL="0" rtl="0" algn="l">
              <a:spcBef>
                <a:spcPts val="0"/>
              </a:spcBef>
              <a:spcAft>
                <a:spcPts val="0"/>
              </a:spcAft>
              <a:buNone/>
            </a:pPr>
            <a:r>
              <a:rPr b="1" lang="ar" sz="700">
                <a:latin typeface="Times New Roman"/>
                <a:ea typeface="Times New Roman"/>
                <a:cs typeface="Times New Roman"/>
                <a:sym typeface="Times New Roman"/>
              </a:rPr>
              <a:t>1- ORGANIC VOICE DISORDERS:</a:t>
            </a:r>
            <a:endParaRPr b="1" sz="700">
              <a:latin typeface="Times New Roman"/>
              <a:ea typeface="Times New Roman"/>
              <a:cs typeface="Times New Roman"/>
              <a:sym typeface="Times New Roman"/>
            </a:endParaRPr>
          </a:p>
          <a:p>
            <a:pPr indent="0" lvl="0" marL="0" rtl="0" algn="l">
              <a:spcBef>
                <a:spcPts val="0"/>
              </a:spcBef>
              <a:spcAft>
                <a:spcPts val="0"/>
              </a:spcAft>
              <a:buNone/>
            </a:pPr>
            <a:r>
              <a:t/>
            </a:r>
            <a:endParaRPr b="1" sz="700">
              <a:solidFill>
                <a:srgbClr val="CCCCCC"/>
              </a:solidFill>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b="1" lang="ar" sz="700">
                <a:latin typeface="Times New Roman"/>
                <a:ea typeface="Times New Roman"/>
                <a:cs typeface="Times New Roman"/>
                <a:sym typeface="Times New Roman"/>
              </a:rPr>
              <a:t>Congenital  </a:t>
            </a:r>
            <a:r>
              <a:rPr b="1" lang="ar" sz="700">
                <a:solidFill>
                  <a:srgbClr val="6AA84F"/>
                </a:solidFill>
                <a:latin typeface="Times New Roman"/>
                <a:ea typeface="Times New Roman"/>
                <a:cs typeface="Times New Roman"/>
                <a:sym typeface="Times New Roman"/>
              </a:rPr>
              <a:t>(</a:t>
            </a:r>
            <a:r>
              <a:rPr b="1" lang="ar" sz="700">
                <a:solidFill>
                  <a:srgbClr val="6AA84F"/>
                </a:solidFill>
                <a:latin typeface="Times New Roman"/>
                <a:ea typeface="Times New Roman"/>
                <a:cs typeface="Times New Roman"/>
                <a:sym typeface="Times New Roman"/>
              </a:rPr>
              <a:t>Laryngeal</a:t>
            </a:r>
            <a:r>
              <a:rPr b="1" lang="ar" sz="700">
                <a:solidFill>
                  <a:srgbClr val="6AA84F"/>
                </a:solidFill>
                <a:latin typeface="Times New Roman"/>
                <a:ea typeface="Times New Roman"/>
                <a:cs typeface="Times New Roman"/>
                <a:sym typeface="Times New Roman"/>
              </a:rPr>
              <a:t> web, Subglottic stenosis, </a:t>
            </a:r>
            <a:r>
              <a:rPr b="1" lang="ar" sz="700">
                <a:solidFill>
                  <a:srgbClr val="6AA84F"/>
                </a:solidFill>
                <a:latin typeface="Times New Roman"/>
                <a:ea typeface="Times New Roman"/>
                <a:cs typeface="Times New Roman"/>
                <a:sym typeface="Times New Roman"/>
              </a:rPr>
              <a:t>Laryngomalacia</a:t>
            </a:r>
            <a:r>
              <a:rPr b="1" lang="ar" sz="700">
                <a:solidFill>
                  <a:srgbClr val="6AA84F"/>
                </a:solidFill>
                <a:latin typeface="Times New Roman"/>
                <a:ea typeface="Times New Roman"/>
                <a:cs typeface="Times New Roman"/>
                <a:sym typeface="Times New Roman"/>
              </a:rPr>
              <a:t>)</a:t>
            </a:r>
            <a:endParaRPr b="1" sz="700">
              <a:solidFill>
                <a:srgbClr val="6AA84F"/>
              </a:solidFill>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b="1" lang="ar" sz="700">
                <a:latin typeface="Times New Roman"/>
                <a:ea typeface="Times New Roman"/>
                <a:cs typeface="Times New Roman"/>
                <a:sym typeface="Times New Roman"/>
              </a:rPr>
              <a:t>Inflammatory</a:t>
            </a:r>
            <a:endParaRPr b="1"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b="1" lang="ar" sz="700">
                <a:latin typeface="Times New Roman"/>
                <a:ea typeface="Times New Roman"/>
                <a:cs typeface="Times New Roman"/>
                <a:sym typeface="Times New Roman"/>
              </a:rPr>
              <a:t>Traumatic</a:t>
            </a:r>
            <a:endParaRPr b="1"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b="1" lang="ar" sz="700">
                <a:latin typeface="Times New Roman"/>
                <a:ea typeface="Times New Roman"/>
                <a:cs typeface="Times New Roman"/>
                <a:sym typeface="Times New Roman"/>
              </a:rPr>
              <a:t>Neurological</a:t>
            </a:r>
            <a:endParaRPr b="1"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b="1" lang="ar" sz="700">
                <a:latin typeface="Times New Roman"/>
                <a:ea typeface="Times New Roman"/>
                <a:cs typeface="Times New Roman"/>
                <a:sym typeface="Times New Roman"/>
              </a:rPr>
              <a:t>Neoplastic </a:t>
            </a:r>
            <a:endParaRPr b="1"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b="1" lang="ar" sz="700">
                <a:latin typeface="Times New Roman"/>
                <a:ea typeface="Times New Roman"/>
                <a:cs typeface="Times New Roman"/>
                <a:sym typeface="Times New Roman"/>
              </a:rPr>
              <a:t>Hormonal</a:t>
            </a:r>
            <a:endParaRPr b="1"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b="1" lang="ar" sz="700">
                <a:latin typeface="Times New Roman"/>
                <a:ea typeface="Times New Roman"/>
                <a:cs typeface="Times New Roman"/>
                <a:sym typeface="Times New Roman"/>
              </a:rPr>
              <a:t> Status postlaryngectomy.</a:t>
            </a:r>
            <a:endParaRPr b="1" sz="700">
              <a:latin typeface="Times New Roman"/>
              <a:ea typeface="Times New Roman"/>
              <a:cs typeface="Times New Roman"/>
              <a:sym typeface="Times New Roman"/>
            </a:endParaRPr>
          </a:p>
          <a:p>
            <a:pPr indent="0" lvl="0" marL="0" rtl="0" algn="l">
              <a:spcBef>
                <a:spcPts val="0"/>
              </a:spcBef>
              <a:spcAft>
                <a:spcPts val="0"/>
              </a:spcAft>
              <a:buNone/>
            </a:pPr>
            <a:r>
              <a:t/>
            </a:r>
            <a:endParaRPr b="1"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b="1" sz="700">
              <a:solidFill>
                <a:srgbClr val="CCCCCC"/>
              </a:solidFill>
              <a:latin typeface="Times New Roman"/>
              <a:ea typeface="Times New Roman"/>
              <a:cs typeface="Times New Roman"/>
              <a:sym typeface="Times New Roman"/>
            </a:endParaRPr>
          </a:p>
        </p:txBody>
      </p:sp>
      <p:pic>
        <p:nvPicPr>
          <p:cNvPr id="187" name="Google Shape;187;p25"/>
          <p:cNvPicPr preferRelativeResize="0"/>
          <p:nvPr/>
        </p:nvPicPr>
        <p:blipFill>
          <a:blip r:embed="rId4">
            <a:alphaModFix/>
          </a:blip>
          <a:stretch>
            <a:fillRect/>
          </a:stretch>
        </p:blipFill>
        <p:spPr>
          <a:xfrm>
            <a:off x="3475350" y="247400"/>
            <a:ext cx="1120900" cy="4102124"/>
          </a:xfrm>
          <a:prstGeom prst="rect">
            <a:avLst/>
          </a:prstGeom>
          <a:noFill/>
          <a:ln>
            <a:noFill/>
          </a:ln>
        </p:spPr>
      </p:pic>
      <p:sp>
        <p:nvSpPr>
          <p:cNvPr id="188" name="Google Shape;188;p25"/>
          <p:cNvSpPr txBox="1"/>
          <p:nvPr/>
        </p:nvSpPr>
        <p:spPr>
          <a:xfrm>
            <a:off x="3475350" y="242900"/>
            <a:ext cx="1101300" cy="9525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89" name="Google Shape;189;p25"/>
          <p:cNvGraphicFramePr/>
          <p:nvPr/>
        </p:nvGraphicFramePr>
        <p:xfrm>
          <a:off x="197475" y="4349525"/>
          <a:ext cx="3000000" cy="3000000"/>
        </p:xfrm>
        <a:graphic>
          <a:graphicData uri="http://schemas.openxmlformats.org/drawingml/2006/table">
            <a:tbl>
              <a:tblPr>
                <a:noFill/>
                <a:tableStyleId>{11609C8C-CE51-496C-940E-F5D618C1E880}</a:tableStyleId>
              </a:tblPr>
              <a:tblGrid>
                <a:gridCol w="1604975"/>
                <a:gridCol w="1428750"/>
              </a:tblGrid>
              <a:tr h="963050">
                <a:tc>
                  <a:txBody>
                    <a:bodyPr/>
                    <a:lstStyle/>
                    <a:p>
                      <a:pPr indent="0" lvl="0" marL="0" rtl="0" algn="l">
                        <a:spcBef>
                          <a:spcPts val="0"/>
                        </a:spcBef>
                        <a:spcAft>
                          <a:spcPts val="0"/>
                        </a:spcAft>
                        <a:buNone/>
                      </a:pPr>
                      <a:r>
                        <a:rPr lang="ar">
                          <a:latin typeface="Times New Roman"/>
                          <a:ea typeface="Times New Roman"/>
                          <a:cs typeface="Times New Roman"/>
                          <a:sym typeface="Times New Roman"/>
                        </a:rPr>
                        <a:t>1- Normal</a:t>
                      </a:r>
                      <a:endParaRPr>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r h="963050">
                <a:tc>
                  <a:txBody>
                    <a:bodyPr/>
                    <a:lstStyle/>
                    <a:p>
                      <a:pPr indent="0" lvl="0" marL="0" rtl="0" algn="l">
                        <a:spcBef>
                          <a:spcPts val="0"/>
                        </a:spcBef>
                        <a:spcAft>
                          <a:spcPts val="0"/>
                        </a:spcAft>
                        <a:buNone/>
                      </a:pPr>
                      <a:r>
                        <a:rPr lang="ar">
                          <a:latin typeface="Times New Roman"/>
                          <a:ea typeface="Times New Roman"/>
                          <a:cs typeface="Times New Roman"/>
                          <a:sym typeface="Times New Roman"/>
                        </a:rPr>
                        <a:t>2- </a:t>
                      </a:r>
                      <a:r>
                        <a:rPr lang="ar">
                          <a:latin typeface="Times New Roman"/>
                          <a:ea typeface="Times New Roman"/>
                          <a:cs typeface="Times New Roman"/>
                          <a:sym typeface="Times New Roman"/>
                        </a:rPr>
                        <a:t>laryngomalacia</a:t>
                      </a:r>
                      <a:endParaRPr>
                        <a:latin typeface="Times New Roman"/>
                        <a:ea typeface="Times New Roman"/>
                        <a:cs typeface="Times New Roman"/>
                        <a:sym typeface="Times New Roman"/>
                      </a:endParaRPr>
                    </a:p>
                    <a:p>
                      <a:pPr indent="0" lvl="0" marL="0" rtl="0" algn="l">
                        <a:spcBef>
                          <a:spcPts val="0"/>
                        </a:spcBef>
                        <a:spcAft>
                          <a:spcPts val="0"/>
                        </a:spcAft>
                        <a:buNone/>
                      </a:pPr>
                      <a:r>
                        <a:rPr lang="ar">
                          <a:solidFill>
                            <a:srgbClr val="00FF00"/>
                          </a:solidFill>
                          <a:latin typeface="Times New Roman"/>
                          <a:ea typeface="Times New Roman"/>
                          <a:cs typeface="Times New Roman"/>
                          <a:sym typeface="Times New Roman"/>
                        </a:rPr>
                        <a:t>(congenital)</a:t>
                      </a:r>
                      <a:r>
                        <a:rPr lang="ar">
                          <a:latin typeface="Times New Roman"/>
                          <a:ea typeface="Times New Roman"/>
                          <a:cs typeface="Times New Roman"/>
                          <a:sym typeface="Times New Roman"/>
                        </a:rPr>
                        <a:t> </a:t>
                      </a:r>
                      <a:r>
                        <a:rPr lang="ar">
                          <a:latin typeface="Times New Roman"/>
                          <a:ea typeface="Times New Roman"/>
                          <a:cs typeface="Times New Roman"/>
                          <a:sym typeface="Times New Roman"/>
                        </a:rPr>
                        <a:t> </a:t>
                      </a:r>
                      <a:endParaRPr>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90" name="Google Shape;190;p25"/>
          <p:cNvPicPr preferRelativeResize="0"/>
          <p:nvPr/>
        </p:nvPicPr>
        <p:blipFill>
          <a:blip r:embed="rId5">
            <a:alphaModFix/>
          </a:blip>
          <a:stretch>
            <a:fillRect/>
          </a:stretch>
        </p:blipFill>
        <p:spPr>
          <a:xfrm>
            <a:off x="1955063" y="4427050"/>
            <a:ext cx="1222350" cy="762525"/>
          </a:xfrm>
          <a:prstGeom prst="rect">
            <a:avLst/>
          </a:prstGeom>
          <a:noFill/>
          <a:ln>
            <a:noFill/>
          </a:ln>
        </p:spPr>
      </p:pic>
      <p:pic>
        <p:nvPicPr>
          <p:cNvPr id="191" name="Google Shape;191;p25"/>
          <p:cNvPicPr preferRelativeResize="0"/>
          <p:nvPr/>
        </p:nvPicPr>
        <p:blipFill>
          <a:blip r:embed="rId6">
            <a:alphaModFix/>
          </a:blip>
          <a:stretch>
            <a:fillRect/>
          </a:stretch>
        </p:blipFill>
        <p:spPr>
          <a:xfrm>
            <a:off x="1901275" y="5312575"/>
            <a:ext cx="1329925" cy="868925"/>
          </a:xfrm>
          <a:prstGeom prst="rect">
            <a:avLst/>
          </a:prstGeom>
          <a:noFill/>
          <a:ln>
            <a:noFill/>
          </a:ln>
        </p:spPr>
      </p:pic>
      <p:sp>
        <p:nvSpPr>
          <p:cNvPr id="192" name="Google Shape;192;p25"/>
          <p:cNvSpPr txBox="1"/>
          <p:nvPr/>
        </p:nvSpPr>
        <p:spPr>
          <a:xfrm>
            <a:off x="3831500" y="0"/>
            <a:ext cx="408600" cy="3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SAQ</a:t>
            </a:r>
            <a:endParaRPr sz="800">
              <a:solidFill>
                <a:srgbClr val="CC0000"/>
              </a:solidFill>
              <a:latin typeface="Times New Roman"/>
              <a:ea typeface="Times New Roman"/>
              <a:cs typeface="Times New Roman"/>
              <a:sym typeface="Times New Roman"/>
            </a:endParaRPr>
          </a:p>
        </p:txBody>
      </p:sp>
      <p:sp>
        <p:nvSpPr>
          <p:cNvPr id="193" name="Google Shape;193;p25"/>
          <p:cNvSpPr txBox="1"/>
          <p:nvPr/>
        </p:nvSpPr>
        <p:spPr>
          <a:xfrm>
            <a:off x="2537475" y="1428750"/>
            <a:ext cx="1101300" cy="5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FF : False vocal folds</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V :Ventricule</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TF : True vocal folds</a:t>
            </a:r>
            <a:endParaRPr sz="700">
              <a:solidFill>
                <a:srgbClr val="6AA84F"/>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 name="Shape 197"/>
        <p:cNvGrpSpPr/>
        <p:nvPr/>
      </p:nvGrpSpPr>
      <p:grpSpPr>
        <a:xfrm>
          <a:off x="0" y="0"/>
          <a:ext cx="0" cy="0"/>
          <a:chOff x="0" y="0"/>
          <a:chExt cx="0" cy="0"/>
        </a:xfrm>
      </p:grpSpPr>
      <p:sp>
        <p:nvSpPr>
          <p:cNvPr id="198" name="Google Shape;198;p26"/>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199" name="Google Shape;199;p26"/>
          <p:cNvGraphicFramePr/>
          <p:nvPr/>
        </p:nvGraphicFramePr>
        <p:xfrm>
          <a:off x="98978" y="41246"/>
          <a:ext cx="3000000" cy="3000000"/>
        </p:xfrm>
        <a:graphic>
          <a:graphicData uri="http://schemas.openxmlformats.org/drawingml/2006/table">
            <a:tbl>
              <a:tblPr>
                <a:noFill/>
                <a:tableStyleId>{11609C8C-CE51-496C-940E-F5D618C1E880}</a:tableStyleId>
              </a:tblPr>
              <a:tblGrid>
                <a:gridCol w="1424450"/>
                <a:gridCol w="3175150"/>
              </a:tblGrid>
              <a:tr h="2384750">
                <a:tc>
                  <a:txBody>
                    <a:bodyPr/>
                    <a:lstStyle/>
                    <a:p>
                      <a:pPr indent="0" lvl="0" marL="0" rtl="0" algn="l">
                        <a:spcBef>
                          <a:spcPts val="0"/>
                        </a:spcBef>
                        <a:spcAft>
                          <a:spcPts val="0"/>
                        </a:spcAft>
                        <a:buNone/>
                      </a:pPr>
                      <a:r>
                        <a:rPr lang="ar" sz="900"/>
                        <a:t>3-</a:t>
                      </a:r>
                      <a:r>
                        <a:rPr lang="ar" sz="400">
                          <a:latin typeface="Times New Roman"/>
                          <a:ea typeface="Times New Roman"/>
                          <a:cs typeface="Times New Roman"/>
                          <a:sym typeface="Times New Roman"/>
                        </a:rPr>
                        <a:t>  </a:t>
                      </a:r>
                      <a:r>
                        <a:rPr lang="ar" sz="900">
                          <a:latin typeface="Times New Roman"/>
                          <a:ea typeface="Times New Roman"/>
                          <a:cs typeface="Times New Roman"/>
                          <a:sym typeface="Times New Roman"/>
                        </a:rPr>
                        <a:t>C</a:t>
                      </a:r>
                      <a:r>
                        <a:rPr lang="ar" sz="900">
                          <a:latin typeface="Times New Roman"/>
                          <a:ea typeface="Times New Roman"/>
                          <a:cs typeface="Times New Roman"/>
                          <a:sym typeface="Times New Roman"/>
                        </a:rPr>
                        <a:t>ongenital</a:t>
                      </a:r>
                      <a:r>
                        <a:rPr lang="ar" sz="900">
                          <a:latin typeface="Times New Roman"/>
                          <a:ea typeface="Times New Roman"/>
                          <a:cs typeface="Times New Roman"/>
                          <a:sym typeface="Times New Roman"/>
                        </a:rPr>
                        <a:t> vocal folds web.</a:t>
                      </a:r>
                      <a:endParaRPr sz="900">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r h="1698950">
                <a:tc>
                  <a:txBody>
                    <a:bodyPr/>
                    <a:lstStyle/>
                    <a:p>
                      <a:pPr indent="0" lvl="0" marL="0" rtl="0" algn="l">
                        <a:spcBef>
                          <a:spcPts val="0"/>
                        </a:spcBef>
                        <a:spcAft>
                          <a:spcPts val="0"/>
                        </a:spcAft>
                        <a:buNone/>
                      </a:pPr>
                      <a:r>
                        <a:rPr lang="ar" sz="900">
                          <a:latin typeface="Times New Roman"/>
                          <a:ea typeface="Times New Roman"/>
                          <a:cs typeface="Times New Roman"/>
                          <a:sym typeface="Times New Roman"/>
                        </a:rPr>
                        <a:t>4- Laryngeal cleft.</a:t>
                      </a:r>
                      <a:endParaRPr sz="900">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r h="1827525">
                <a:tc>
                  <a:txBody>
                    <a:bodyPr/>
                    <a:lstStyle/>
                    <a:p>
                      <a:pPr indent="0" lvl="0" marL="0" rtl="0" algn="l">
                        <a:spcBef>
                          <a:spcPts val="0"/>
                        </a:spcBef>
                        <a:spcAft>
                          <a:spcPts val="0"/>
                        </a:spcAft>
                        <a:buNone/>
                      </a:pPr>
                      <a:r>
                        <a:rPr lang="ar" sz="800">
                          <a:latin typeface="Times New Roman"/>
                          <a:ea typeface="Times New Roman"/>
                          <a:cs typeface="Times New Roman"/>
                          <a:sym typeface="Times New Roman"/>
                        </a:rPr>
                        <a:t>5- Sulcus vocalis (bilateral groove)  </a:t>
                      </a:r>
                      <a:endParaRPr sz="800">
                        <a:latin typeface="Times New Roman"/>
                        <a:ea typeface="Times New Roman"/>
                        <a:cs typeface="Times New Roman"/>
                        <a:sym typeface="Times New Roman"/>
                      </a:endParaRPr>
                    </a:p>
                    <a:p>
                      <a:pPr indent="-279400" lvl="0" marL="457200" rtl="0" algn="l">
                        <a:lnSpc>
                          <a:spcPct val="115000"/>
                        </a:lnSpc>
                        <a:spcBef>
                          <a:spcPts val="0"/>
                        </a:spcBef>
                        <a:spcAft>
                          <a:spcPts val="0"/>
                        </a:spcAft>
                        <a:buClr>
                          <a:srgbClr val="FFFFFF"/>
                        </a:buClr>
                        <a:buSzPts val="800"/>
                        <a:buFont typeface="Times New Roman"/>
                        <a:buChar char="★"/>
                      </a:pPr>
                      <a:r>
                        <a:rPr lang="ar" sz="800">
                          <a:solidFill>
                            <a:srgbClr val="FFFFFF"/>
                          </a:solidFill>
                          <a:latin typeface="Times New Roman"/>
                          <a:ea typeface="Times New Roman"/>
                          <a:cs typeface="Times New Roman"/>
                          <a:sym typeface="Times New Roman"/>
                        </a:rPr>
                        <a:t>Congenital lesion </a:t>
                      </a:r>
                      <a:endParaRPr sz="800">
                        <a:solidFill>
                          <a:srgbClr val="FFFFFF"/>
                        </a:solidFill>
                        <a:latin typeface="Times New Roman"/>
                        <a:ea typeface="Times New Roman"/>
                        <a:cs typeface="Times New Roman"/>
                        <a:sym typeface="Times New Roman"/>
                      </a:endParaRPr>
                    </a:p>
                    <a:p>
                      <a:pPr indent="-279400" lvl="0" marL="457200" rtl="0" algn="l">
                        <a:spcBef>
                          <a:spcPts val="0"/>
                        </a:spcBef>
                        <a:spcAft>
                          <a:spcPts val="0"/>
                        </a:spcAft>
                        <a:buClr>
                          <a:srgbClr val="FFFFFF"/>
                        </a:buClr>
                        <a:buSzPts val="800"/>
                        <a:buFont typeface="Times New Roman"/>
                        <a:buChar char="★"/>
                      </a:pPr>
                      <a:r>
                        <a:rPr lang="ar" sz="800">
                          <a:solidFill>
                            <a:srgbClr val="FFFFFF"/>
                          </a:solidFill>
                          <a:latin typeface="Times New Roman"/>
                          <a:ea typeface="Times New Roman"/>
                          <a:cs typeface="Times New Roman"/>
                          <a:sym typeface="Times New Roman"/>
                        </a:rPr>
                        <a:t>(On the free edge of the true vocal fold) </a:t>
                      </a:r>
                      <a:endParaRPr sz="800">
                        <a:solidFill>
                          <a:srgbClr val="FFFFFF"/>
                        </a:solidFill>
                        <a:latin typeface="Times New Roman"/>
                        <a:ea typeface="Times New Roman"/>
                        <a:cs typeface="Times New Roman"/>
                        <a:sym typeface="Times New Roman"/>
                      </a:endParaRPr>
                    </a:p>
                    <a:p>
                      <a:pPr indent="-279400" lvl="0" marL="457200" rtl="0" algn="l">
                        <a:spcBef>
                          <a:spcPts val="0"/>
                        </a:spcBef>
                        <a:spcAft>
                          <a:spcPts val="0"/>
                        </a:spcAft>
                        <a:buClr>
                          <a:srgbClr val="FFFFFF"/>
                        </a:buClr>
                        <a:buSzPts val="800"/>
                        <a:buFont typeface="Times New Roman"/>
                        <a:buChar char="★"/>
                      </a:pPr>
                      <a:r>
                        <a:rPr lang="ar" sz="800">
                          <a:solidFill>
                            <a:srgbClr val="FFFFFF"/>
                          </a:solidFill>
                          <a:latin typeface="Times New Roman"/>
                          <a:ea typeface="Times New Roman"/>
                          <a:cs typeface="Times New Roman"/>
                          <a:sym typeface="Times New Roman"/>
                        </a:rPr>
                        <a:t>treated by: vocal folds injection(filler)</a:t>
                      </a:r>
                      <a:endParaRPr sz="800">
                        <a:solidFill>
                          <a:srgbClr val="FFFFFF"/>
                        </a:solidFill>
                        <a:latin typeface="Times New Roman"/>
                        <a:ea typeface="Times New Roman"/>
                        <a:cs typeface="Times New Roman"/>
                        <a:sym typeface="Times New Roman"/>
                      </a:endParaRPr>
                    </a:p>
                    <a:p>
                      <a:pPr indent="-279400" lvl="0" marL="457200" rtl="0" algn="l">
                        <a:spcBef>
                          <a:spcPts val="0"/>
                        </a:spcBef>
                        <a:spcAft>
                          <a:spcPts val="0"/>
                        </a:spcAft>
                        <a:buClr>
                          <a:srgbClr val="00FF00"/>
                        </a:buClr>
                        <a:buSzPts val="800"/>
                        <a:buFont typeface="Times New Roman"/>
                        <a:buChar char="★"/>
                      </a:pPr>
                      <a:r>
                        <a:rPr lang="ar" sz="800">
                          <a:solidFill>
                            <a:srgbClr val="00FF00"/>
                          </a:solidFill>
                          <a:latin typeface="Times New Roman"/>
                          <a:ea typeface="Times New Roman"/>
                          <a:cs typeface="Times New Roman"/>
                          <a:sym typeface="Times New Roman"/>
                        </a:rPr>
                        <a:t>Typical bilateral sulcus vocalis</a:t>
                      </a:r>
                      <a:endParaRPr sz="800">
                        <a:solidFill>
                          <a:srgbClr val="00FF00"/>
                        </a:solidFill>
                        <a:latin typeface="Times New Roman"/>
                        <a:ea typeface="Times New Roman"/>
                        <a:cs typeface="Times New Roman"/>
                        <a:sym typeface="Times New Roman"/>
                      </a:endParaRPr>
                    </a:p>
                    <a:p>
                      <a:pPr indent="-279400" lvl="0" marL="457200" rtl="0" algn="l">
                        <a:spcBef>
                          <a:spcPts val="0"/>
                        </a:spcBef>
                        <a:spcAft>
                          <a:spcPts val="0"/>
                        </a:spcAft>
                        <a:buClr>
                          <a:srgbClr val="00FF00"/>
                        </a:buClr>
                        <a:buSzPts val="800"/>
                        <a:buFont typeface="Times New Roman"/>
                        <a:buChar char="★"/>
                      </a:pPr>
                      <a:r>
                        <a:rPr lang="ar" sz="800">
                          <a:solidFill>
                            <a:srgbClr val="00FF00"/>
                          </a:solidFill>
                          <a:latin typeface="Times New Roman"/>
                          <a:ea typeface="Times New Roman"/>
                          <a:cs typeface="Times New Roman"/>
                          <a:sym typeface="Times New Roman"/>
                        </a:rPr>
                        <a:t>grove on the vocal fold edge</a:t>
                      </a:r>
                      <a:endParaRPr sz="800">
                        <a:solidFill>
                          <a:srgbClr val="00FF00"/>
                        </a:solidFill>
                        <a:latin typeface="Times New Roman"/>
                        <a:ea typeface="Times New Roman"/>
                        <a:cs typeface="Times New Roman"/>
                        <a:sym typeface="Times New Roman"/>
                      </a:endParaRPr>
                    </a:p>
                    <a:p>
                      <a:pPr indent="-279400" lvl="0" marL="457200" rtl="0" algn="l">
                        <a:spcBef>
                          <a:spcPts val="0"/>
                        </a:spcBef>
                        <a:spcAft>
                          <a:spcPts val="0"/>
                        </a:spcAft>
                        <a:buClr>
                          <a:srgbClr val="00FF00"/>
                        </a:buClr>
                        <a:buSzPts val="800"/>
                        <a:buFont typeface="Times New Roman"/>
                        <a:buChar char="★"/>
                      </a:pPr>
                      <a:r>
                        <a:rPr lang="ar" sz="800">
                          <a:solidFill>
                            <a:srgbClr val="00FF00"/>
                          </a:solidFill>
                          <a:latin typeface="Times New Roman"/>
                          <a:ea typeface="Times New Roman"/>
                          <a:cs typeface="Times New Roman"/>
                          <a:sym typeface="Times New Roman"/>
                        </a:rPr>
                        <a:t>Can be bilateral or unilateral, </a:t>
                      </a:r>
                      <a:r>
                        <a:rPr lang="ar" sz="800">
                          <a:solidFill>
                            <a:srgbClr val="00FF00"/>
                          </a:solidFill>
                          <a:latin typeface="Times New Roman"/>
                          <a:ea typeface="Times New Roman"/>
                          <a:cs typeface="Times New Roman"/>
                          <a:sym typeface="Times New Roman"/>
                        </a:rPr>
                        <a:t>including</a:t>
                      </a:r>
                      <a:r>
                        <a:rPr lang="ar" sz="800">
                          <a:solidFill>
                            <a:srgbClr val="00FF00"/>
                          </a:solidFill>
                          <a:latin typeface="Times New Roman"/>
                          <a:ea typeface="Times New Roman"/>
                          <a:cs typeface="Times New Roman"/>
                          <a:sym typeface="Times New Roman"/>
                        </a:rPr>
                        <a:t> the whole length or small portion of the vocal folds</a:t>
                      </a:r>
                      <a:endParaRPr sz="800">
                        <a:solidFill>
                          <a:srgbClr val="00FF00"/>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00" name="Google Shape;200;p26"/>
          <p:cNvPicPr preferRelativeResize="0"/>
          <p:nvPr/>
        </p:nvPicPr>
        <p:blipFill>
          <a:blip r:embed="rId4">
            <a:alphaModFix/>
          </a:blip>
          <a:stretch>
            <a:fillRect/>
          </a:stretch>
        </p:blipFill>
        <p:spPr>
          <a:xfrm>
            <a:off x="1681175" y="79200"/>
            <a:ext cx="2919401" cy="2276325"/>
          </a:xfrm>
          <a:prstGeom prst="rect">
            <a:avLst/>
          </a:prstGeom>
          <a:noFill/>
          <a:ln>
            <a:noFill/>
          </a:ln>
        </p:spPr>
      </p:pic>
      <p:pic>
        <p:nvPicPr>
          <p:cNvPr id="201" name="Google Shape;201;p26"/>
          <p:cNvPicPr preferRelativeResize="0"/>
          <p:nvPr/>
        </p:nvPicPr>
        <p:blipFill>
          <a:blip r:embed="rId5">
            <a:alphaModFix/>
          </a:blip>
          <a:stretch>
            <a:fillRect/>
          </a:stretch>
        </p:blipFill>
        <p:spPr>
          <a:xfrm>
            <a:off x="1614500" y="2446900"/>
            <a:ext cx="2986075" cy="1620900"/>
          </a:xfrm>
          <a:prstGeom prst="rect">
            <a:avLst/>
          </a:prstGeom>
          <a:noFill/>
          <a:ln>
            <a:noFill/>
          </a:ln>
        </p:spPr>
      </p:pic>
      <p:pic>
        <p:nvPicPr>
          <p:cNvPr id="202" name="Google Shape;202;p26"/>
          <p:cNvPicPr preferRelativeResize="0"/>
          <p:nvPr/>
        </p:nvPicPr>
        <p:blipFill>
          <a:blip r:embed="rId6">
            <a:alphaModFix/>
          </a:blip>
          <a:stretch>
            <a:fillRect/>
          </a:stretch>
        </p:blipFill>
        <p:spPr>
          <a:xfrm>
            <a:off x="1568600" y="4251600"/>
            <a:ext cx="3031976" cy="1506626"/>
          </a:xfrm>
          <a:prstGeom prst="rect">
            <a:avLst/>
          </a:prstGeom>
          <a:noFill/>
          <a:ln>
            <a:noFill/>
          </a:ln>
        </p:spPr>
      </p:pic>
      <p:sp>
        <p:nvSpPr>
          <p:cNvPr id="203" name="Google Shape;203;p26"/>
          <p:cNvSpPr txBox="1"/>
          <p:nvPr/>
        </p:nvSpPr>
        <p:spPr>
          <a:xfrm>
            <a:off x="2952775" y="4251600"/>
            <a:ext cx="171300" cy="1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00FF00"/>
                </a:solidFill>
              </a:rPr>
              <a:t>L</a:t>
            </a:r>
            <a:endParaRPr sz="800">
              <a:solidFill>
                <a:srgbClr val="00FF00"/>
              </a:solidFill>
            </a:endParaRPr>
          </a:p>
        </p:txBody>
      </p:sp>
      <p:sp>
        <p:nvSpPr>
          <p:cNvPr id="204" name="Google Shape;204;p26"/>
          <p:cNvSpPr txBox="1"/>
          <p:nvPr/>
        </p:nvSpPr>
        <p:spPr>
          <a:xfrm>
            <a:off x="3467100" y="4268250"/>
            <a:ext cx="142800" cy="1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00FF00"/>
                </a:solidFill>
              </a:rPr>
              <a:t>R</a:t>
            </a:r>
            <a:endParaRPr sz="1000">
              <a:solidFill>
                <a:srgbClr val="00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Google Shape;209;p27"/>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210" name="Google Shape;210;p27"/>
          <p:cNvGraphicFramePr/>
          <p:nvPr/>
        </p:nvGraphicFramePr>
        <p:xfrm>
          <a:off x="-31105" y="191101"/>
          <a:ext cx="3000000" cy="3000000"/>
        </p:xfrm>
        <a:graphic>
          <a:graphicData uri="http://schemas.openxmlformats.org/drawingml/2006/table">
            <a:tbl>
              <a:tblPr>
                <a:noFill/>
                <a:tableStyleId>{11609C8C-CE51-496C-940E-F5D618C1E880}</a:tableStyleId>
              </a:tblPr>
              <a:tblGrid>
                <a:gridCol w="1333350"/>
                <a:gridCol w="3186225"/>
              </a:tblGrid>
              <a:tr h="2095200">
                <a:tc>
                  <a:txBody>
                    <a:bodyPr/>
                    <a:lstStyle/>
                    <a:p>
                      <a:pPr indent="0" lvl="0" marL="0" rtl="0" algn="l">
                        <a:spcBef>
                          <a:spcPts val="0"/>
                        </a:spcBef>
                        <a:spcAft>
                          <a:spcPts val="0"/>
                        </a:spcAft>
                        <a:buNone/>
                      </a:pPr>
                      <a:r>
                        <a:rPr lang="ar" sz="900">
                          <a:solidFill>
                            <a:srgbClr val="FFFFFF"/>
                          </a:solidFill>
                          <a:latin typeface="Times New Roman"/>
                          <a:ea typeface="Times New Roman"/>
                          <a:cs typeface="Times New Roman"/>
                          <a:sym typeface="Times New Roman"/>
                        </a:rPr>
                        <a:t>6- Laryngopharyngeal Reflux</a:t>
                      </a:r>
                      <a:endParaRPr sz="900">
                        <a:solidFill>
                          <a:srgbClr val="FFFFFF"/>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r h="2314275">
                <a:tc>
                  <a:txBody>
                    <a:bodyPr/>
                    <a:lstStyle/>
                    <a:p>
                      <a:pPr indent="0" lvl="0" marL="0" rtl="0" algn="l">
                        <a:spcBef>
                          <a:spcPts val="0"/>
                        </a:spcBef>
                        <a:spcAft>
                          <a:spcPts val="0"/>
                        </a:spcAft>
                        <a:buNone/>
                      </a:pPr>
                      <a:r>
                        <a:rPr lang="ar" sz="1100">
                          <a:solidFill>
                            <a:srgbClr val="FFFFFF"/>
                          </a:solidFill>
                          <a:latin typeface="Times New Roman"/>
                          <a:ea typeface="Times New Roman"/>
                          <a:cs typeface="Times New Roman"/>
                          <a:sym typeface="Times New Roman"/>
                        </a:rPr>
                        <a:t>7- Fungal infection</a:t>
                      </a:r>
                      <a:endParaRPr sz="1100">
                        <a:solidFill>
                          <a:srgbClr val="FFFFFF"/>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r h="2095200">
                <a:tc>
                  <a:txBody>
                    <a:bodyPr/>
                    <a:lstStyle/>
                    <a:p>
                      <a:pPr indent="0" lvl="0" marL="0" rtl="0" algn="l">
                        <a:spcBef>
                          <a:spcPts val="0"/>
                        </a:spcBef>
                        <a:spcAft>
                          <a:spcPts val="0"/>
                        </a:spcAft>
                        <a:buNone/>
                      </a:pPr>
                      <a:r>
                        <a:rPr lang="ar" sz="800">
                          <a:solidFill>
                            <a:srgbClr val="FFFFFF"/>
                          </a:solidFill>
                          <a:latin typeface="Times New Roman"/>
                          <a:ea typeface="Times New Roman"/>
                          <a:cs typeface="Times New Roman"/>
                          <a:sym typeface="Times New Roman"/>
                        </a:rPr>
                        <a:t>8-</a:t>
                      </a:r>
                      <a:r>
                        <a:rPr lang="ar" sz="700">
                          <a:solidFill>
                            <a:srgbClr val="FFFFFF"/>
                          </a:solidFill>
                          <a:latin typeface="Times New Roman"/>
                          <a:ea typeface="Times New Roman"/>
                          <a:cs typeface="Times New Roman"/>
                          <a:sym typeface="Times New Roman"/>
                        </a:rPr>
                        <a:t>LARYNGOSCLEROMA</a:t>
                      </a:r>
                      <a:endParaRPr sz="700">
                        <a:solidFill>
                          <a:srgbClr val="FFFFFF"/>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11" name="Google Shape;211;p27"/>
          <p:cNvPicPr preferRelativeResize="0"/>
          <p:nvPr/>
        </p:nvPicPr>
        <p:blipFill>
          <a:blip r:embed="rId4">
            <a:alphaModFix/>
          </a:blip>
          <a:stretch>
            <a:fillRect/>
          </a:stretch>
        </p:blipFill>
        <p:spPr>
          <a:xfrm>
            <a:off x="1469900" y="137175"/>
            <a:ext cx="2878275" cy="1959400"/>
          </a:xfrm>
          <a:prstGeom prst="rect">
            <a:avLst/>
          </a:prstGeom>
          <a:noFill/>
          <a:ln>
            <a:noFill/>
          </a:ln>
        </p:spPr>
      </p:pic>
      <p:pic>
        <p:nvPicPr>
          <p:cNvPr id="212" name="Google Shape;212;p27"/>
          <p:cNvPicPr preferRelativeResize="0"/>
          <p:nvPr/>
        </p:nvPicPr>
        <p:blipFill>
          <a:blip r:embed="rId5">
            <a:alphaModFix/>
          </a:blip>
          <a:stretch>
            <a:fillRect/>
          </a:stretch>
        </p:blipFill>
        <p:spPr>
          <a:xfrm>
            <a:off x="1410500" y="2341025"/>
            <a:ext cx="3004351" cy="2151924"/>
          </a:xfrm>
          <a:prstGeom prst="rect">
            <a:avLst/>
          </a:prstGeom>
          <a:noFill/>
          <a:ln>
            <a:noFill/>
          </a:ln>
        </p:spPr>
      </p:pic>
      <p:pic>
        <p:nvPicPr>
          <p:cNvPr id="213" name="Google Shape;213;p27"/>
          <p:cNvPicPr preferRelativeResize="0"/>
          <p:nvPr/>
        </p:nvPicPr>
        <p:blipFill>
          <a:blip r:embed="rId6">
            <a:alphaModFix/>
          </a:blip>
          <a:stretch>
            <a:fillRect/>
          </a:stretch>
        </p:blipFill>
        <p:spPr>
          <a:xfrm>
            <a:off x="1343825" y="4600575"/>
            <a:ext cx="3071025" cy="2031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7" name="Shape 217"/>
        <p:cNvGrpSpPr/>
        <p:nvPr/>
      </p:nvGrpSpPr>
      <p:grpSpPr>
        <a:xfrm>
          <a:off x="0" y="0"/>
          <a:ext cx="0" cy="0"/>
          <a:chOff x="0" y="0"/>
          <a:chExt cx="0" cy="0"/>
        </a:xfrm>
      </p:grpSpPr>
      <p:sp>
        <p:nvSpPr>
          <p:cNvPr id="218" name="Google Shape;218;p28"/>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219" name="Google Shape;219;p28"/>
          <p:cNvGraphicFramePr/>
          <p:nvPr/>
        </p:nvGraphicFramePr>
        <p:xfrm>
          <a:off x="183350" y="195750"/>
          <a:ext cx="3000000" cy="3000000"/>
        </p:xfrm>
        <a:graphic>
          <a:graphicData uri="http://schemas.openxmlformats.org/drawingml/2006/table">
            <a:tbl>
              <a:tblPr>
                <a:noFill/>
                <a:tableStyleId>{11609C8C-CE51-496C-940E-F5D618C1E880}</a:tableStyleId>
              </a:tblPr>
              <a:tblGrid>
                <a:gridCol w="1273975"/>
                <a:gridCol w="3198025"/>
              </a:tblGrid>
              <a:tr h="2093650">
                <a:tc>
                  <a:txBody>
                    <a:bodyPr/>
                    <a:lstStyle/>
                    <a:p>
                      <a:pPr indent="0" lvl="0" marL="0" rtl="0" algn="l">
                        <a:spcBef>
                          <a:spcPts val="0"/>
                        </a:spcBef>
                        <a:spcAft>
                          <a:spcPts val="0"/>
                        </a:spcAft>
                        <a:buNone/>
                      </a:pPr>
                      <a:r>
                        <a:rPr lang="ar" sz="900">
                          <a:latin typeface="Times New Roman"/>
                          <a:ea typeface="Times New Roman"/>
                          <a:cs typeface="Times New Roman"/>
                          <a:sym typeface="Times New Roman"/>
                        </a:rPr>
                        <a:t>9- </a:t>
                      </a:r>
                      <a:r>
                        <a:rPr b="1" lang="ar" sz="900">
                          <a:solidFill>
                            <a:srgbClr val="FF0000"/>
                          </a:solidFill>
                          <a:latin typeface="Times New Roman"/>
                          <a:ea typeface="Times New Roman"/>
                          <a:cs typeface="Times New Roman"/>
                          <a:sym typeface="Times New Roman"/>
                        </a:rPr>
                        <a:t>LARYNGEAL CARCINOMA:</a:t>
                      </a:r>
                      <a:endParaRPr b="1" sz="9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00FF00"/>
                          </a:solidFill>
                          <a:latin typeface="Times New Roman"/>
                          <a:ea typeface="Times New Roman"/>
                          <a:cs typeface="Times New Roman"/>
                          <a:sym typeface="Times New Roman"/>
                        </a:rPr>
                        <a:t>Whitish lesion occupying the full length of the right true vocal fold.</a:t>
                      </a:r>
                      <a:r>
                        <a:rPr lang="ar" sz="800">
                          <a:solidFill>
                            <a:srgbClr val="FF0000"/>
                          </a:solidFill>
                          <a:latin typeface="Times New Roman"/>
                          <a:ea typeface="Times New Roman"/>
                          <a:cs typeface="Times New Roman"/>
                          <a:sym typeface="Times New Roman"/>
                        </a:rPr>
                        <a:t> </a:t>
                      </a:r>
                      <a:r>
                        <a:rPr lang="ar" sz="900">
                          <a:solidFill>
                            <a:srgbClr val="CCCCCC"/>
                          </a:solidFill>
                          <a:latin typeface="Times New Roman"/>
                          <a:ea typeface="Times New Roman"/>
                          <a:cs typeface="Times New Roman"/>
                          <a:sym typeface="Times New Roman"/>
                        </a:rPr>
                        <a:t>Squamous cell carcinoma is the most common. </a:t>
                      </a:r>
                      <a:endParaRPr sz="9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CCCCCC"/>
                          </a:solidFill>
                          <a:latin typeface="Times New Roman"/>
                          <a:ea typeface="Times New Roman"/>
                          <a:cs typeface="Times New Roman"/>
                          <a:sym typeface="Times New Roman"/>
                        </a:rPr>
                        <a:t>Risk factors: Tobacco use, Excessive ethanol use, Infection with human papillomavirus, Increasing age.</a:t>
                      </a:r>
                      <a:endParaRPr sz="900">
                        <a:solidFill>
                          <a:srgbClr val="CCCCCC"/>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r h="2093650">
                <a:tc>
                  <a:txBody>
                    <a:bodyPr/>
                    <a:lstStyle/>
                    <a:p>
                      <a:pPr indent="0" lvl="0" marL="0" rtl="0" algn="l">
                        <a:spcBef>
                          <a:spcPts val="0"/>
                        </a:spcBef>
                        <a:spcAft>
                          <a:spcPts val="0"/>
                        </a:spcAft>
                        <a:buNone/>
                      </a:pPr>
                      <a:r>
                        <a:rPr lang="ar" sz="1100">
                          <a:latin typeface="Times New Roman"/>
                          <a:ea typeface="Times New Roman"/>
                          <a:cs typeface="Times New Roman"/>
                          <a:sym typeface="Times New Roman"/>
                        </a:rPr>
                        <a:t>10- Cancer</a:t>
                      </a:r>
                      <a:endParaRPr sz="1100">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r h="2093650">
                <a:tc>
                  <a:txBody>
                    <a:bodyPr/>
                    <a:lstStyle/>
                    <a:p>
                      <a:pPr indent="0" lvl="0" marL="0" rtl="0" algn="l">
                        <a:spcBef>
                          <a:spcPts val="0"/>
                        </a:spcBef>
                        <a:spcAft>
                          <a:spcPts val="0"/>
                        </a:spcAft>
                        <a:buNone/>
                      </a:pPr>
                      <a:r>
                        <a:rPr lang="ar" sz="900">
                          <a:latin typeface="Times New Roman"/>
                          <a:ea typeface="Times New Roman"/>
                          <a:cs typeface="Times New Roman"/>
                          <a:sym typeface="Times New Roman"/>
                        </a:rPr>
                        <a:t>11- </a:t>
                      </a:r>
                      <a:r>
                        <a:rPr b="1" lang="ar" sz="900">
                          <a:solidFill>
                            <a:srgbClr val="FF0000"/>
                          </a:solidFill>
                          <a:latin typeface="Times New Roman"/>
                          <a:ea typeface="Times New Roman"/>
                          <a:cs typeface="Times New Roman"/>
                          <a:sym typeface="Times New Roman"/>
                        </a:rPr>
                        <a:t>Left </a:t>
                      </a:r>
                      <a:r>
                        <a:rPr lang="ar" sz="900">
                          <a:latin typeface="Times New Roman"/>
                          <a:ea typeface="Times New Roman"/>
                          <a:cs typeface="Times New Roman"/>
                          <a:sym typeface="Times New Roman"/>
                        </a:rPr>
                        <a:t>vocal cord </a:t>
                      </a:r>
                      <a:r>
                        <a:rPr b="1" lang="ar" sz="900">
                          <a:latin typeface="Times New Roman"/>
                          <a:ea typeface="Times New Roman"/>
                          <a:cs typeface="Times New Roman"/>
                          <a:sym typeface="Times New Roman"/>
                        </a:rPr>
                        <a:t>paralysis</a:t>
                      </a:r>
                      <a:endParaRPr b="1" sz="900">
                        <a:latin typeface="Times New Roman"/>
                        <a:ea typeface="Times New Roman"/>
                        <a:cs typeface="Times New Roman"/>
                        <a:sym typeface="Times New Roman"/>
                      </a:endParaRPr>
                    </a:p>
                    <a:p>
                      <a:pPr indent="0" lvl="0" marL="0" rtl="0" algn="l">
                        <a:spcBef>
                          <a:spcPts val="0"/>
                        </a:spcBef>
                        <a:spcAft>
                          <a:spcPts val="0"/>
                        </a:spcAft>
                        <a:buNone/>
                      </a:pPr>
                      <a:r>
                        <a:t/>
                      </a:r>
                      <a:endParaRPr b="1" sz="900">
                        <a:latin typeface="Times New Roman"/>
                        <a:ea typeface="Times New Roman"/>
                        <a:cs typeface="Times New Roman"/>
                        <a:sym typeface="Times New Roman"/>
                      </a:endParaRPr>
                    </a:p>
                    <a:p>
                      <a:pPr indent="0" lvl="0" marL="0" rtl="0" algn="l">
                        <a:spcBef>
                          <a:spcPts val="0"/>
                        </a:spcBef>
                        <a:spcAft>
                          <a:spcPts val="0"/>
                        </a:spcAft>
                        <a:buNone/>
                      </a:pPr>
                      <a:r>
                        <a:rPr lang="ar" sz="600">
                          <a:solidFill>
                            <a:srgbClr val="FFFF00"/>
                          </a:solidFill>
                          <a:latin typeface="Times New Roman"/>
                          <a:ea typeface="Times New Roman"/>
                          <a:cs typeface="Times New Roman"/>
                          <a:sym typeface="Times New Roman"/>
                        </a:rPr>
                        <a:t>Left vs right?</a:t>
                      </a:r>
                      <a:r>
                        <a:rPr lang="ar" sz="600">
                          <a:solidFill>
                            <a:srgbClr val="00FF00"/>
                          </a:solidFill>
                          <a:latin typeface="Times New Roman"/>
                          <a:ea typeface="Times New Roman"/>
                          <a:cs typeface="Times New Roman"/>
                          <a:sym typeface="Times New Roman"/>
                        </a:rPr>
                        <a:t> left true vocal cord immobility (don't </a:t>
                      </a:r>
                      <a:r>
                        <a:rPr lang="ar" sz="600">
                          <a:solidFill>
                            <a:srgbClr val="00FF00"/>
                          </a:solidFill>
                          <a:latin typeface="Times New Roman"/>
                          <a:ea typeface="Times New Roman"/>
                          <a:cs typeface="Times New Roman"/>
                          <a:sym typeface="Times New Roman"/>
                        </a:rPr>
                        <a:t>describe</a:t>
                      </a:r>
                      <a:r>
                        <a:rPr lang="ar" sz="600">
                          <a:solidFill>
                            <a:srgbClr val="00FF00"/>
                          </a:solidFill>
                          <a:latin typeface="Times New Roman"/>
                          <a:ea typeface="Times New Roman"/>
                          <a:cs typeface="Times New Roman"/>
                          <a:sym typeface="Times New Roman"/>
                        </a:rPr>
                        <a:t> it as paralysis, because the diagnosis could be something else). </a:t>
                      </a:r>
                      <a:r>
                        <a:rPr lang="ar" sz="600">
                          <a:solidFill>
                            <a:srgbClr val="FFFFFF"/>
                          </a:solidFill>
                          <a:latin typeface="Times New Roman"/>
                          <a:ea typeface="Times New Roman"/>
                          <a:cs typeface="Times New Roman"/>
                          <a:sym typeface="Times New Roman"/>
                        </a:rPr>
                        <a:t>1-Determine anatomical landmarks (anterior and posterior) to know which side is left and which is right 2-During respiration vocal cords should be abducted if one of them is not abducted → paralysis. During phonation vocal cords should be adducted if one is not → paralysis. </a:t>
                      </a:r>
                      <a:endParaRPr sz="6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ar" sz="600">
                          <a:solidFill>
                            <a:srgbClr val="FFFFFF"/>
                          </a:solidFill>
                          <a:latin typeface="Times New Roman"/>
                          <a:ea typeface="Times New Roman"/>
                          <a:cs typeface="Times New Roman"/>
                          <a:sym typeface="Times New Roman"/>
                        </a:rPr>
                        <a:t>You cannot determine which cord is paralyzed if you don’t know if the picture is during inspiration or phonation. How it presents? Dysphonia- aspiration (if unilateral) Airway obstruction - swallowing abnormality (if bilateral)</a:t>
                      </a:r>
                      <a:endParaRPr sz="600">
                        <a:solidFill>
                          <a:srgbClr val="FFFFFF"/>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20" name="Google Shape;220;p28"/>
          <p:cNvPicPr preferRelativeResize="0"/>
          <p:nvPr/>
        </p:nvPicPr>
        <p:blipFill>
          <a:blip r:embed="rId4">
            <a:alphaModFix/>
          </a:blip>
          <a:stretch>
            <a:fillRect/>
          </a:stretch>
        </p:blipFill>
        <p:spPr>
          <a:xfrm>
            <a:off x="1546500" y="260400"/>
            <a:ext cx="3010650" cy="1971675"/>
          </a:xfrm>
          <a:prstGeom prst="rect">
            <a:avLst/>
          </a:prstGeom>
          <a:noFill/>
          <a:ln>
            <a:noFill/>
          </a:ln>
        </p:spPr>
      </p:pic>
      <p:pic>
        <p:nvPicPr>
          <p:cNvPr id="221" name="Google Shape;221;p28"/>
          <p:cNvPicPr preferRelativeResize="0"/>
          <p:nvPr/>
        </p:nvPicPr>
        <p:blipFill>
          <a:blip r:embed="rId5">
            <a:alphaModFix/>
          </a:blip>
          <a:stretch>
            <a:fillRect/>
          </a:stretch>
        </p:blipFill>
        <p:spPr>
          <a:xfrm>
            <a:off x="1690025" y="2330400"/>
            <a:ext cx="2819300" cy="1971674"/>
          </a:xfrm>
          <a:prstGeom prst="rect">
            <a:avLst/>
          </a:prstGeom>
          <a:noFill/>
          <a:ln>
            <a:noFill/>
          </a:ln>
        </p:spPr>
      </p:pic>
      <p:pic>
        <p:nvPicPr>
          <p:cNvPr id="222" name="Google Shape;222;p28"/>
          <p:cNvPicPr preferRelativeResize="0"/>
          <p:nvPr/>
        </p:nvPicPr>
        <p:blipFill>
          <a:blip r:embed="rId6">
            <a:alphaModFix/>
          </a:blip>
          <a:stretch>
            <a:fillRect/>
          </a:stretch>
        </p:blipFill>
        <p:spPr>
          <a:xfrm>
            <a:off x="1457330" y="4462904"/>
            <a:ext cx="2962825" cy="2131100"/>
          </a:xfrm>
          <a:prstGeom prst="rect">
            <a:avLst/>
          </a:prstGeom>
          <a:noFill/>
          <a:ln>
            <a:noFill/>
          </a:ln>
        </p:spPr>
      </p:pic>
      <p:sp>
        <p:nvSpPr>
          <p:cNvPr id="223" name="Google Shape;223;p28"/>
          <p:cNvSpPr txBox="1"/>
          <p:nvPr/>
        </p:nvSpPr>
        <p:spPr>
          <a:xfrm>
            <a:off x="1909750" y="4930225"/>
            <a:ext cx="1095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0FF00"/>
                </a:solidFill>
              </a:rPr>
              <a:t>L</a:t>
            </a:r>
            <a:endParaRPr>
              <a:solidFill>
                <a:srgbClr val="00FF00"/>
              </a:solidFill>
            </a:endParaRPr>
          </a:p>
        </p:txBody>
      </p:sp>
      <p:sp>
        <p:nvSpPr>
          <p:cNvPr id="224" name="Google Shape;224;p28"/>
          <p:cNvSpPr txBox="1"/>
          <p:nvPr/>
        </p:nvSpPr>
        <p:spPr>
          <a:xfrm flipH="1">
            <a:off x="2214425" y="4868225"/>
            <a:ext cx="133500" cy="2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0FF00"/>
                </a:solidFill>
              </a:rPr>
              <a:t>R</a:t>
            </a:r>
            <a:endParaRPr>
              <a:solidFill>
                <a:srgbClr val="00FF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8" name="Shape 228"/>
        <p:cNvGrpSpPr/>
        <p:nvPr/>
      </p:nvGrpSpPr>
      <p:grpSpPr>
        <a:xfrm>
          <a:off x="0" y="0"/>
          <a:ext cx="0" cy="0"/>
          <a:chOff x="0" y="0"/>
          <a:chExt cx="0" cy="0"/>
        </a:xfrm>
      </p:grpSpPr>
      <p:sp>
        <p:nvSpPr>
          <p:cNvPr id="229" name="Google Shape;229;p29"/>
          <p:cNvSpPr txBox="1"/>
          <p:nvPr>
            <p:ph idx="12" type="sldNum"/>
          </p:nvPr>
        </p:nvSpPr>
        <p:spPr>
          <a:xfrm>
            <a:off x="4340853" y="67776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230" name="Google Shape;230;p29"/>
          <p:cNvGraphicFramePr/>
          <p:nvPr/>
        </p:nvGraphicFramePr>
        <p:xfrm>
          <a:off x="254800" y="190025"/>
          <a:ext cx="3000000" cy="3000000"/>
        </p:xfrm>
        <a:graphic>
          <a:graphicData uri="http://schemas.openxmlformats.org/drawingml/2006/table">
            <a:tbl>
              <a:tblPr>
                <a:noFill/>
                <a:tableStyleId>{11609C8C-CE51-496C-940E-F5D618C1E880}</a:tableStyleId>
              </a:tblPr>
              <a:tblGrid>
                <a:gridCol w="1054900"/>
                <a:gridCol w="3264700"/>
              </a:tblGrid>
              <a:tr h="1488775">
                <a:tc>
                  <a:txBody>
                    <a:bodyPr/>
                    <a:lstStyle/>
                    <a:p>
                      <a:pPr indent="0" lvl="0" marL="0" rtl="0" algn="l">
                        <a:spcBef>
                          <a:spcPts val="0"/>
                        </a:spcBef>
                        <a:spcAft>
                          <a:spcPts val="0"/>
                        </a:spcAft>
                        <a:buNone/>
                      </a:pPr>
                      <a:r>
                        <a:rPr lang="ar" sz="1100">
                          <a:solidFill>
                            <a:srgbClr val="CCCCCC"/>
                          </a:solidFill>
                          <a:latin typeface="Times New Roman"/>
                          <a:ea typeface="Times New Roman"/>
                          <a:cs typeface="Times New Roman"/>
                          <a:sym typeface="Times New Roman"/>
                        </a:rPr>
                        <a:t>12- Trauma</a:t>
                      </a:r>
                      <a:endParaRPr sz="1100">
                        <a:solidFill>
                          <a:srgbClr val="CCCCCC"/>
                        </a:solidFill>
                        <a:latin typeface="Times New Roman"/>
                        <a:ea typeface="Times New Roman"/>
                        <a:cs typeface="Times New Roman"/>
                        <a:sym typeface="Times New Roman"/>
                      </a:endParaRPr>
                    </a:p>
                  </a:txBody>
                  <a:tcPr marT="91425" marB="91425" marR="91425" marL="91425">
                    <a:solidFill>
                      <a:srgbClr val="8ABDED"/>
                    </a:solidFill>
                  </a:tcPr>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31" name="Google Shape;231;p29"/>
          <p:cNvPicPr preferRelativeResize="0"/>
          <p:nvPr/>
        </p:nvPicPr>
        <p:blipFill>
          <a:blip r:embed="rId4">
            <a:alphaModFix/>
          </a:blip>
          <a:stretch>
            <a:fillRect/>
          </a:stretch>
        </p:blipFill>
        <p:spPr>
          <a:xfrm>
            <a:off x="1501350" y="265725"/>
            <a:ext cx="2930325" cy="1262175"/>
          </a:xfrm>
          <a:prstGeom prst="rect">
            <a:avLst/>
          </a:prstGeom>
          <a:noFill/>
          <a:ln>
            <a:noFill/>
          </a:ln>
        </p:spPr>
      </p:pic>
      <p:sp>
        <p:nvSpPr>
          <p:cNvPr id="232" name="Google Shape;232;p29"/>
          <p:cNvSpPr txBox="1"/>
          <p:nvPr/>
        </p:nvSpPr>
        <p:spPr>
          <a:xfrm>
            <a:off x="320250" y="1828800"/>
            <a:ext cx="4402800" cy="32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latin typeface="Times New Roman"/>
                <a:ea typeface="Times New Roman"/>
                <a:cs typeface="Times New Roman"/>
                <a:sym typeface="Times New Roman"/>
              </a:rPr>
              <a:t>2- NON-ORGANIC VOICE DISORDERS:</a:t>
            </a:r>
            <a:r>
              <a:rPr lang="ar" sz="700">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normal anatomy</a:t>
            </a:r>
            <a:r>
              <a:rPr lang="ar" sz="700">
                <a:latin typeface="Times New Roman"/>
                <a:ea typeface="Times New Roman"/>
                <a:cs typeface="Times New Roman"/>
                <a:sym typeface="Times New Roman"/>
              </a:rPr>
              <a:t>, medical treatment)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a:t>
            </a:r>
            <a:r>
              <a:rPr b="1" lang="ar" sz="700">
                <a:latin typeface="Times New Roman"/>
                <a:ea typeface="Times New Roman"/>
                <a:cs typeface="Times New Roman"/>
                <a:sym typeface="Times New Roman"/>
              </a:rPr>
              <a:t>1. HABITUAL:</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a. Hyperfunctional childhood dysphonia.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b. Incomplete mutation.</a:t>
            </a:r>
            <a:r>
              <a:rPr lang="ar" sz="700">
                <a:solidFill>
                  <a:srgbClr val="CCCCCC"/>
                </a:solidFill>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Occurs in males during </a:t>
            </a:r>
            <a:r>
              <a:rPr b="1" lang="ar" sz="700">
                <a:solidFill>
                  <a:srgbClr val="6AA84F"/>
                </a:solidFill>
                <a:latin typeface="Times New Roman"/>
                <a:ea typeface="Times New Roman"/>
                <a:cs typeface="Times New Roman"/>
                <a:sym typeface="Times New Roman"/>
              </a:rPr>
              <a:t>puberty.</a:t>
            </a:r>
            <a:r>
              <a:rPr lang="ar" sz="700">
                <a:solidFill>
                  <a:srgbClr val="6AA84F"/>
                </a:solidFill>
                <a:latin typeface="Times New Roman"/>
                <a:ea typeface="Times New Roman"/>
                <a:cs typeface="Times New Roman"/>
                <a:sym typeface="Times New Roman"/>
              </a:rPr>
              <a:t> Change of voice from high frequency to low frequency voice. In males, 13-17 years.</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a:t>
            </a:r>
            <a:r>
              <a:rPr lang="ar" sz="700">
                <a:latin typeface="Times New Roman"/>
                <a:ea typeface="Times New Roman"/>
                <a:cs typeface="Times New Roman"/>
                <a:sym typeface="Times New Roman"/>
              </a:rPr>
              <a:t>   c. </a:t>
            </a:r>
            <a:r>
              <a:rPr b="1" lang="ar" sz="700">
                <a:latin typeface="Times New Roman"/>
                <a:ea typeface="Times New Roman"/>
                <a:cs typeface="Times New Roman"/>
                <a:sym typeface="Times New Roman"/>
              </a:rPr>
              <a:t>Phonasthenia</a:t>
            </a:r>
            <a:r>
              <a:rPr lang="ar" sz="700">
                <a:latin typeface="Times New Roman"/>
                <a:ea typeface="Times New Roman"/>
                <a:cs typeface="Times New Roman"/>
                <a:sym typeface="Times New Roman"/>
              </a:rPr>
              <a:t> (Voice fatigue)</a:t>
            </a:r>
            <a:r>
              <a:rPr lang="ar" sz="700">
                <a:solidFill>
                  <a:srgbClr val="CCCCCC"/>
                </a:solidFill>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مشجع أو شخص يتكلم كثير They have dryness, Tenderness, </a:t>
            </a:r>
            <a:r>
              <a:rPr lang="ar" sz="700">
                <a:solidFill>
                  <a:srgbClr val="6AA84F"/>
                </a:solidFill>
                <a:latin typeface="Times New Roman"/>
                <a:ea typeface="Times New Roman"/>
                <a:cs typeface="Times New Roman"/>
                <a:sym typeface="Times New Roman"/>
              </a:rPr>
              <a:t>Frequent</a:t>
            </a:r>
            <a:r>
              <a:rPr lang="ar" sz="700">
                <a:solidFill>
                  <a:srgbClr val="6AA84F"/>
                </a:solidFill>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throat</a:t>
            </a:r>
            <a:r>
              <a:rPr lang="ar" sz="700">
                <a:solidFill>
                  <a:srgbClr val="6AA84F"/>
                </a:solidFill>
                <a:latin typeface="Times New Roman"/>
                <a:ea typeface="Times New Roman"/>
                <a:cs typeface="Times New Roman"/>
                <a:sym typeface="Times New Roman"/>
              </a:rPr>
              <a:t> cleaning</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It’s the only voice </a:t>
            </a:r>
            <a:r>
              <a:rPr lang="ar" sz="700">
                <a:solidFill>
                  <a:srgbClr val="6AA84F"/>
                </a:solidFill>
                <a:latin typeface="Times New Roman"/>
                <a:ea typeface="Times New Roman"/>
                <a:cs typeface="Times New Roman"/>
                <a:sym typeface="Times New Roman"/>
              </a:rPr>
              <a:t>disorder</a:t>
            </a:r>
            <a:r>
              <a:rPr lang="ar" sz="700">
                <a:solidFill>
                  <a:srgbClr val="6AA84F"/>
                </a:solidFill>
                <a:latin typeface="Times New Roman"/>
                <a:ea typeface="Times New Roman"/>
                <a:cs typeface="Times New Roman"/>
                <a:sym typeface="Times New Roman"/>
              </a:rPr>
              <a:t> that we can’t see any abnormality or hair any abnormality, Voice is normal but they feel pain with </a:t>
            </a:r>
            <a:r>
              <a:rPr lang="ar" sz="700">
                <a:solidFill>
                  <a:srgbClr val="6AA84F"/>
                </a:solidFill>
                <a:latin typeface="Times New Roman"/>
                <a:ea typeface="Times New Roman"/>
                <a:cs typeface="Times New Roman"/>
                <a:sym typeface="Times New Roman"/>
              </a:rPr>
              <a:t>repetitive</a:t>
            </a:r>
            <a:r>
              <a:rPr lang="ar" sz="700">
                <a:solidFill>
                  <a:srgbClr val="6AA84F"/>
                </a:solidFill>
                <a:latin typeface="Times New Roman"/>
                <a:ea typeface="Times New Roman"/>
                <a:cs typeface="Times New Roman"/>
                <a:sym typeface="Times New Roman"/>
              </a:rPr>
              <a:t> use (they used to speak for long periods put now they can’t)</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a:t>
            </a:r>
            <a:r>
              <a:rPr lang="ar" sz="700">
                <a:latin typeface="Times New Roman"/>
                <a:ea typeface="Times New Roman"/>
                <a:cs typeface="Times New Roman"/>
                <a:sym typeface="Times New Roman"/>
              </a:rPr>
              <a:t>d. Hyperfunctional dysphonia. </a:t>
            </a:r>
            <a:r>
              <a:rPr lang="ar" sz="700">
                <a:solidFill>
                  <a:srgbClr val="6AA84F"/>
                </a:solidFill>
                <a:latin typeface="Times New Roman"/>
                <a:ea typeface="Times New Roman"/>
                <a:cs typeface="Times New Roman"/>
                <a:sym typeface="Times New Roman"/>
              </a:rPr>
              <a:t>With </a:t>
            </a:r>
            <a:r>
              <a:rPr lang="ar" sz="700">
                <a:solidFill>
                  <a:srgbClr val="6AA84F"/>
                </a:solidFill>
                <a:latin typeface="Times New Roman"/>
                <a:ea typeface="Times New Roman"/>
                <a:cs typeface="Times New Roman"/>
                <a:sym typeface="Times New Roman"/>
              </a:rPr>
              <a:t>excessive</a:t>
            </a:r>
            <a:r>
              <a:rPr lang="ar" sz="700">
                <a:solidFill>
                  <a:srgbClr val="6AA84F"/>
                </a:solidFill>
                <a:latin typeface="Times New Roman"/>
                <a:ea typeface="Times New Roman"/>
                <a:cs typeface="Times New Roman"/>
                <a:sym typeface="Times New Roman"/>
              </a:rPr>
              <a:t> use</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a:t>
            </a:r>
            <a:r>
              <a:rPr lang="ar" sz="700">
                <a:latin typeface="Times New Roman"/>
                <a:ea typeface="Times New Roman"/>
                <a:cs typeface="Times New Roman"/>
                <a:sym typeface="Times New Roman"/>
              </a:rPr>
              <a:t>e. Hypofunctional dysphonia.</a:t>
            </a:r>
            <a:r>
              <a:rPr lang="ar" sz="700">
                <a:solidFill>
                  <a:srgbClr val="CCCCCC"/>
                </a:solidFill>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Laryngitis &gt; pain with speech &gt; they start speaking with low and soft voice b/c it’s painful &gt; patient remain in this state of hypofunction even after the disease resolved b/c the brain got used to it.</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E.g. </a:t>
            </a:r>
            <a:r>
              <a:rPr b="1" lang="ar" sz="700">
                <a:solidFill>
                  <a:srgbClr val="CCCCCC"/>
                </a:solidFill>
                <a:latin typeface="Times New Roman"/>
                <a:ea typeface="Times New Roman"/>
                <a:cs typeface="Times New Roman"/>
                <a:sym typeface="Times New Roman"/>
              </a:rPr>
              <a:t>acute pharyngitis</a:t>
            </a:r>
            <a:r>
              <a:rPr lang="ar" sz="700">
                <a:solidFill>
                  <a:srgbClr val="CCCCCC"/>
                </a:solidFill>
                <a:latin typeface="Times New Roman"/>
                <a:ea typeface="Times New Roman"/>
                <a:cs typeface="Times New Roman"/>
                <a:sym typeface="Times New Roman"/>
              </a:rPr>
              <a:t>. Patient won’t talk because of pain. If they stopped talking for more than 3 weeks, it will be difficult to get back normal voice.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a:t>
            </a:r>
            <a:r>
              <a:rPr lang="ar" sz="700">
                <a:latin typeface="Times New Roman"/>
                <a:ea typeface="Times New Roman"/>
                <a:cs typeface="Times New Roman"/>
                <a:sym typeface="Times New Roman"/>
              </a:rPr>
              <a:t> f. Ventricular dysphonia</a:t>
            </a:r>
            <a:r>
              <a:rPr lang="ar" sz="700">
                <a:solidFill>
                  <a:srgbClr val="CCCCCC"/>
                </a:solidFill>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With very high voice and straining, they even start using the false vocal folds “which is not normal”</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i. Misuse of voice will cause the ventricles to hypertrophy until they touch each other and dysphonia will occur (patient will sound like WWE fighter).</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ii. Normal function of ventricle: -Helps shape the cords -holds glands which decrease friction between false and true vocal cords -fine tuning.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b="1" lang="ar" sz="800">
                <a:latin typeface="Times New Roman"/>
                <a:ea typeface="Times New Roman"/>
                <a:cs typeface="Times New Roman"/>
                <a:sym typeface="Times New Roman"/>
              </a:rPr>
              <a:t>2. PSYCHOGENIC:</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Psychogenic dysphonia </a:t>
            </a:r>
            <a:endParaRPr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Psychogenic aphonia</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600">
                <a:solidFill>
                  <a:srgbClr val="CCCCCC"/>
                </a:solidFill>
                <a:latin typeface="Times New Roman"/>
                <a:ea typeface="Times New Roman"/>
                <a:cs typeface="Times New Roman"/>
                <a:sym typeface="Times New Roman"/>
              </a:rPr>
              <a:t>➔ NOTES: </a:t>
            </a:r>
            <a:endParaRPr sz="6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600">
                <a:solidFill>
                  <a:srgbClr val="CCCCCC"/>
                </a:solidFill>
                <a:latin typeface="Times New Roman"/>
                <a:ea typeface="Times New Roman"/>
                <a:cs typeface="Times New Roman"/>
                <a:sym typeface="Times New Roman"/>
              </a:rPr>
              <a:t>Misuse vs abuse of voice </a:t>
            </a:r>
            <a:endParaRPr sz="6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600">
                <a:solidFill>
                  <a:srgbClr val="CCCCCC"/>
                </a:solidFill>
                <a:latin typeface="Times New Roman"/>
                <a:ea typeface="Times New Roman"/>
                <a:cs typeface="Times New Roman"/>
                <a:sym typeface="Times New Roman"/>
              </a:rPr>
              <a:t>■Misuse: incorrect use of voice e.g. shouting               ■Abuse: overuse of voice </a:t>
            </a:r>
            <a:endParaRPr sz="6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600">
                <a:solidFill>
                  <a:srgbClr val="CCCCCC"/>
                </a:solidFill>
                <a:latin typeface="Times New Roman"/>
                <a:ea typeface="Times New Roman"/>
                <a:cs typeface="Times New Roman"/>
                <a:sym typeface="Times New Roman"/>
              </a:rPr>
              <a:t>Voice frequencies:   ■Children: 200-250      ■Males: 100-125       ■Females: 200 </a:t>
            </a:r>
            <a:endParaRPr sz="6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600">
                <a:solidFill>
                  <a:srgbClr val="CCCCCC"/>
                </a:solidFill>
                <a:latin typeface="Times New Roman"/>
                <a:ea typeface="Times New Roman"/>
                <a:cs typeface="Times New Roman"/>
                <a:sym typeface="Times New Roman"/>
              </a:rPr>
              <a:t>Male vs Female vocal cords </a:t>
            </a:r>
            <a:endParaRPr sz="6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600">
                <a:solidFill>
                  <a:srgbClr val="CCCCCC"/>
                </a:solidFill>
                <a:latin typeface="Times New Roman"/>
                <a:ea typeface="Times New Roman"/>
                <a:cs typeface="Times New Roman"/>
                <a:sym typeface="Times New Roman"/>
              </a:rPr>
              <a:t>    ■Male: 20-24 mm </a:t>
            </a:r>
            <a:endParaRPr sz="6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600">
                <a:solidFill>
                  <a:srgbClr val="CCCCCC"/>
                </a:solidFill>
                <a:latin typeface="Times New Roman"/>
                <a:ea typeface="Times New Roman"/>
                <a:cs typeface="Times New Roman"/>
                <a:sym typeface="Times New Roman"/>
              </a:rPr>
              <a:t>    ■Female: 18-19 mm</a:t>
            </a:r>
            <a:endParaRPr sz="600">
              <a:solidFill>
                <a:srgbClr val="CCCCCC"/>
              </a:solidFill>
              <a:latin typeface="Times New Roman"/>
              <a:ea typeface="Times New Roman"/>
              <a:cs typeface="Times New Roman"/>
              <a:sym typeface="Times New Roman"/>
            </a:endParaRPr>
          </a:p>
        </p:txBody>
      </p:sp>
      <p:graphicFrame>
        <p:nvGraphicFramePr>
          <p:cNvPr id="233" name="Google Shape;233;p29"/>
          <p:cNvGraphicFramePr/>
          <p:nvPr/>
        </p:nvGraphicFramePr>
        <p:xfrm>
          <a:off x="87975" y="5068200"/>
          <a:ext cx="3000000" cy="3000000"/>
        </p:xfrm>
        <a:graphic>
          <a:graphicData uri="http://schemas.openxmlformats.org/drawingml/2006/table">
            <a:tbl>
              <a:tblPr>
                <a:noFill/>
                <a:tableStyleId>{11609C8C-CE51-496C-940E-F5D618C1E880}</a:tableStyleId>
              </a:tblPr>
              <a:tblGrid>
                <a:gridCol w="1716250"/>
                <a:gridCol w="2665250"/>
              </a:tblGrid>
              <a:tr h="749825">
                <a:tc>
                  <a:txBody>
                    <a:bodyPr/>
                    <a:lstStyle/>
                    <a:p>
                      <a:pPr indent="0" lvl="0" marL="0" rtl="0" algn="l">
                        <a:spcBef>
                          <a:spcPts val="0"/>
                        </a:spcBef>
                        <a:spcAft>
                          <a:spcPts val="0"/>
                        </a:spcAft>
                        <a:buNone/>
                      </a:pPr>
                      <a:r>
                        <a:rPr lang="ar" sz="700">
                          <a:latin typeface="Times New Roman"/>
                          <a:ea typeface="Times New Roman"/>
                          <a:cs typeface="Times New Roman"/>
                          <a:sym typeface="Times New Roman"/>
                        </a:rPr>
                        <a:t>1- Hyperfunctional dysphonia In professional voice users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normal anatomy &gt; non-</a:t>
                      </a:r>
                      <a:r>
                        <a:rPr lang="ar" sz="700">
                          <a:solidFill>
                            <a:srgbClr val="6AA84F"/>
                          </a:solidFill>
                          <a:latin typeface="Times New Roman"/>
                          <a:ea typeface="Times New Roman"/>
                          <a:cs typeface="Times New Roman"/>
                          <a:sym typeface="Times New Roman"/>
                        </a:rPr>
                        <a:t>organic</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This is a male</a:t>
                      </a:r>
                      <a:endParaRPr sz="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61000">
                <a:tc>
                  <a:txBody>
                    <a:bodyPr/>
                    <a:lstStyle/>
                    <a:p>
                      <a:pPr indent="0" lvl="0" marL="0" rtl="0" algn="l">
                        <a:spcBef>
                          <a:spcPts val="0"/>
                        </a:spcBef>
                        <a:spcAft>
                          <a:spcPts val="0"/>
                        </a:spcAft>
                        <a:buNone/>
                      </a:pPr>
                      <a:r>
                        <a:rPr lang="ar" sz="800">
                          <a:latin typeface="Times New Roman"/>
                          <a:ea typeface="Times New Roman"/>
                          <a:cs typeface="Times New Roman"/>
                          <a:sym typeface="Times New Roman"/>
                        </a:rPr>
                        <a:t>2- </a:t>
                      </a:r>
                      <a:r>
                        <a:rPr lang="ar" sz="800">
                          <a:solidFill>
                            <a:srgbClr val="FF0000"/>
                          </a:solidFill>
                          <a:latin typeface="Times New Roman"/>
                          <a:ea typeface="Times New Roman"/>
                          <a:cs typeface="Times New Roman"/>
                          <a:sym typeface="Times New Roman"/>
                        </a:rPr>
                        <a:t>Phonasthenia:</a:t>
                      </a:r>
                      <a:r>
                        <a:rPr lang="ar" sz="800">
                          <a:latin typeface="Times New Roman"/>
                          <a:ea typeface="Times New Roman"/>
                          <a:cs typeface="Times New Roman"/>
                          <a:sym typeface="Times New Roman"/>
                        </a:rPr>
                        <a:t> </a:t>
                      </a:r>
                      <a:r>
                        <a:rPr lang="ar" sz="700">
                          <a:solidFill>
                            <a:srgbClr val="CCCCCC"/>
                          </a:solidFill>
                          <a:latin typeface="Times New Roman"/>
                          <a:ea typeface="Times New Roman"/>
                          <a:cs typeface="Times New Roman"/>
                          <a:sym typeface="Times New Roman"/>
                        </a:rPr>
                        <a:t>most common</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E.g. teacher can’t talk after 5th period (</a:t>
                      </a:r>
                      <a:r>
                        <a:rPr lang="ar" sz="700">
                          <a:solidFill>
                            <a:srgbClr val="6AA84F"/>
                          </a:solidFill>
                          <a:latin typeface="Times New Roman"/>
                          <a:ea typeface="Times New Roman"/>
                          <a:cs typeface="Times New Roman"/>
                          <a:sym typeface="Times New Roman"/>
                        </a:rPr>
                        <a:t>fatigue</a:t>
                      </a:r>
                      <a:r>
                        <a:rPr lang="ar" sz="700">
                          <a:solidFill>
                            <a:srgbClr val="6AA84F"/>
                          </a:solidFill>
                          <a:latin typeface="Times New Roman"/>
                          <a:ea typeface="Times New Roman"/>
                          <a:cs typeface="Times New Roman"/>
                          <a:sym typeface="Times New Roman"/>
                        </a:rPr>
                        <a:t>) إجهاد صوتي</a:t>
                      </a:r>
                      <a:endParaRPr sz="700">
                        <a:solidFill>
                          <a:srgbClr val="6AA84F"/>
                        </a:solidFill>
                        <a:latin typeface="Times New Roman"/>
                        <a:ea typeface="Times New Roman"/>
                        <a:cs typeface="Times New Roman"/>
                        <a:sym typeface="Times New Roman"/>
                      </a:endParaRPr>
                    </a:p>
                    <a:p>
                      <a:pPr indent="0" lvl="0" marL="0" rtl="1" algn="r">
                        <a:spcBef>
                          <a:spcPts val="0"/>
                        </a:spcBef>
                        <a:spcAft>
                          <a:spcPts val="0"/>
                        </a:spcAft>
                        <a:buNone/>
                      </a:pPr>
                      <a:r>
                        <a:rPr lang="ar" sz="700">
                          <a:solidFill>
                            <a:srgbClr val="6AA84F"/>
                          </a:solidFill>
                          <a:latin typeface="Times New Roman"/>
                          <a:ea typeface="Times New Roman"/>
                          <a:cs typeface="Times New Roman"/>
                          <a:sym typeface="Times New Roman"/>
                        </a:rPr>
                        <a:t>خطيب المسجد يشتكي من هذا النوع. </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 Won’t hear or see anything on examination. IMP</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274E13"/>
                          </a:solidFill>
                          <a:latin typeface="Times New Roman"/>
                          <a:ea typeface="Times New Roman"/>
                          <a:cs typeface="Times New Roman"/>
                          <a:sym typeface="Times New Roman"/>
                        </a:rPr>
                        <a:t>if left </a:t>
                      </a:r>
                      <a:r>
                        <a:rPr lang="ar" sz="700">
                          <a:solidFill>
                            <a:srgbClr val="274E13"/>
                          </a:solidFill>
                          <a:latin typeface="Times New Roman"/>
                          <a:ea typeface="Times New Roman"/>
                          <a:cs typeface="Times New Roman"/>
                          <a:sym typeface="Times New Roman"/>
                        </a:rPr>
                        <a:t>untreated</a:t>
                      </a:r>
                      <a:r>
                        <a:rPr lang="ar" sz="700">
                          <a:solidFill>
                            <a:srgbClr val="274E13"/>
                          </a:solidFill>
                          <a:latin typeface="Times New Roman"/>
                          <a:ea typeface="Times New Roman"/>
                          <a:cs typeface="Times New Roman"/>
                          <a:sym typeface="Times New Roman"/>
                        </a:rPr>
                        <a:t> it can </a:t>
                      </a:r>
                      <a:r>
                        <a:rPr lang="ar" sz="700">
                          <a:solidFill>
                            <a:srgbClr val="274E13"/>
                          </a:solidFill>
                          <a:latin typeface="Times New Roman"/>
                          <a:ea typeface="Times New Roman"/>
                          <a:cs typeface="Times New Roman"/>
                          <a:sym typeface="Times New Roman"/>
                        </a:rPr>
                        <a:t>develop</a:t>
                      </a:r>
                      <a:r>
                        <a:rPr lang="ar" sz="700">
                          <a:solidFill>
                            <a:srgbClr val="274E13"/>
                          </a:solidFill>
                          <a:latin typeface="Times New Roman"/>
                          <a:ea typeface="Times New Roman"/>
                          <a:cs typeface="Times New Roman"/>
                          <a:sym typeface="Times New Roman"/>
                        </a:rPr>
                        <a:t> </a:t>
                      </a:r>
                      <a:r>
                        <a:rPr lang="ar" sz="700">
                          <a:solidFill>
                            <a:srgbClr val="274E13"/>
                          </a:solidFill>
                          <a:latin typeface="Times New Roman"/>
                          <a:ea typeface="Times New Roman"/>
                          <a:cs typeface="Times New Roman"/>
                          <a:sym typeface="Times New Roman"/>
                        </a:rPr>
                        <a:t>hyperfunctional</a:t>
                      </a:r>
                      <a:r>
                        <a:rPr lang="ar" sz="700">
                          <a:solidFill>
                            <a:srgbClr val="274E13"/>
                          </a:solidFill>
                          <a:latin typeface="Times New Roman"/>
                          <a:ea typeface="Times New Roman"/>
                          <a:cs typeface="Times New Roman"/>
                          <a:sym typeface="Times New Roman"/>
                        </a:rPr>
                        <a:t> dysphonia and if also left untreated it can lead to vocal folds nodules or polyps (benign vocal fold lesions)</a:t>
                      </a:r>
                      <a:endParaRPr sz="700">
                        <a:solidFill>
                          <a:srgbClr val="274E13"/>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34" name="Google Shape;234;p29"/>
          <p:cNvPicPr preferRelativeResize="0"/>
          <p:nvPr/>
        </p:nvPicPr>
        <p:blipFill>
          <a:blip r:embed="rId5">
            <a:alphaModFix/>
          </a:blip>
          <a:stretch>
            <a:fillRect/>
          </a:stretch>
        </p:blipFill>
        <p:spPr>
          <a:xfrm>
            <a:off x="1819006" y="5100300"/>
            <a:ext cx="2633194" cy="722550"/>
          </a:xfrm>
          <a:prstGeom prst="rect">
            <a:avLst/>
          </a:prstGeom>
          <a:noFill/>
          <a:ln>
            <a:noFill/>
          </a:ln>
        </p:spPr>
      </p:pic>
      <p:pic>
        <p:nvPicPr>
          <p:cNvPr id="235" name="Google Shape;235;p29"/>
          <p:cNvPicPr preferRelativeResize="0"/>
          <p:nvPr/>
        </p:nvPicPr>
        <p:blipFill>
          <a:blip r:embed="rId6">
            <a:alphaModFix/>
          </a:blip>
          <a:stretch>
            <a:fillRect/>
          </a:stretch>
        </p:blipFill>
        <p:spPr>
          <a:xfrm>
            <a:off x="1804216" y="5910950"/>
            <a:ext cx="2665258" cy="722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Google Shape;240;p30"/>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sp>
        <p:nvSpPr>
          <p:cNvPr id="241" name="Google Shape;241;p30"/>
          <p:cNvSpPr txBox="1"/>
          <p:nvPr/>
        </p:nvSpPr>
        <p:spPr>
          <a:xfrm>
            <a:off x="52400" y="114300"/>
            <a:ext cx="4646100" cy="7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latin typeface="Times New Roman"/>
                <a:ea typeface="Times New Roman"/>
                <a:cs typeface="Times New Roman"/>
                <a:sym typeface="Times New Roman"/>
              </a:rPr>
              <a:t>➔ </a:t>
            </a:r>
            <a:r>
              <a:rPr b="1" lang="ar" sz="900">
                <a:latin typeface="Times New Roman"/>
                <a:ea typeface="Times New Roman"/>
                <a:cs typeface="Times New Roman"/>
                <a:sym typeface="Times New Roman"/>
              </a:rPr>
              <a:t>3- BENIGN VOCAL CORD LESIONS:</a:t>
            </a:r>
            <a:r>
              <a:rPr lang="ar" sz="900">
                <a:latin typeface="Times New Roman"/>
                <a:ea typeface="Times New Roman"/>
                <a:cs typeface="Times New Roman"/>
                <a:sym typeface="Times New Roman"/>
              </a:rPr>
              <a:t> </a:t>
            </a:r>
            <a:r>
              <a:rPr lang="ar" sz="800">
                <a:solidFill>
                  <a:srgbClr val="CCCCCC"/>
                </a:solidFill>
                <a:latin typeface="Times New Roman"/>
                <a:ea typeface="Times New Roman"/>
                <a:cs typeface="Times New Roman"/>
                <a:sym typeface="Times New Roman"/>
              </a:rPr>
              <a:t>(Minimal associated pathological lesions (MAPLs))</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1- Vocal folds nodules. 2- </a:t>
            </a:r>
            <a:r>
              <a:rPr lang="ar" sz="900">
                <a:solidFill>
                  <a:schemeClr val="dk1"/>
                </a:solidFill>
                <a:latin typeface="Times New Roman"/>
                <a:ea typeface="Times New Roman"/>
                <a:cs typeface="Times New Roman"/>
                <a:sym typeface="Times New Roman"/>
              </a:rPr>
              <a:t>Vocal folds polyps. 3- Vocal folds cysts. 4- Reinke’s edema. </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chemeClr val="dk1"/>
                </a:solidFill>
                <a:latin typeface="Times New Roman"/>
                <a:ea typeface="Times New Roman"/>
                <a:cs typeface="Times New Roman"/>
                <a:sym typeface="Times New Roman"/>
              </a:rPr>
              <a:t>5- Contact granuloma.</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a:t>
            </a:r>
            <a:r>
              <a:rPr b="1" lang="ar" sz="1000">
                <a:solidFill>
                  <a:srgbClr val="FF0000"/>
                </a:solidFill>
                <a:latin typeface="Times New Roman"/>
                <a:ea typeface="Times New Roman"/>
                <a:cs typeface="Times New Roman"/>
                <a:sym typeface="Times New Roman"/>
              </a:rPr>
              <a:t>All are very Important with their management</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p:txBody>
      </p:sp>
      <p:graphicFrame>
        <p:nvGraphicFramePr>
          <p:cNvPr id="242" name="Google Shape;242;p30"/>
          <p:cNvGraphicFramePr/>
          <p:nvPr/>
        </p:nvGraphicFramePr>
        <p:xfrm>
          <a:off x="241154" y="1018944"/>
          <a:ext cx="3000000" cy="3000000"/>
        </p:xfrm>
        <a:graphic>
          <a:graphicData uri="http://schemas.openxmlformats.org/drawingml/2006/table">
            <a:tbl>
              <a:tblPr>
                <a:noFill/>
                <a:tableStyleId>{11609C8C-CE51-496C-940E-F5D618C1E880}</a:tableStyleId>
              </a:tblPr>
              <a:tblGrid>
                <a:gridCol w="2200275"/>
                <a:gridCol w="2219375"/>
              </a:tblGrid>
              <a:tr h="386625">
                <a:tc gridSpan="2">
                  <a:txBody>
                    <a:bodyPr/>
                    <a:lstStyle/>
                    <a:p>
                      <a:pPr indent="0" lvl="0" marL="0" rtl="0" algn="l">
                        <a:spcBef>
                          <a:spcPts val="0"/>
                        </a:spcBef>
                        <a:spcAft>
                          <a:spcPts val="0"/>
                        </a:spcAft>
                        <a:buNone/>
                      </a:pPr>
                      <a:r>
                        <a:rPr lang="ar" sz="1100">
                          <a:latin typeface="Times New Roman"/>
                          <a:ea typeface="Times New Roman"/>
                          <a:cs typeface="Times New Roman"/>
                          <a:sym typeface="Times New Roman"/>
                        </a:rPr>
                        <a:t>    </a:t>
                      </a:r>
                      <a:r>
                        <a:rPr lang="ar" sz="1100">
                          <a:solidFill>
                            <a:srgbClr val="F1C232"/>
                          </a:solidFill>
                          <a:latin typeface="Times New Roman"/>
                          <a:ea typeface="Times New Roman"/>
                          <a:cs typeface="Times New Roman"/>
                          <a:sym typeface="Times New Roman"/>
                        </a:rPr>
                        <a:t>1- vocal fold nodule </a:t>
                      </a:r>
                      <a:r>
                        <a:rPr b="1" lang="ar" sz="1100">
                          <a:solidFill>
                            <a:srgbClr val="38761D"/>
                          </a:solidFill>
                          <a:latin typeface="Times New Roman"/>
                          <a:ea typeface="Times New Roman"/>
                          <a:cs typeface="Times New Roman"/>
                          <a:sym typeface="Times New Roman"/>
                        </a:rPr>
                        <a:t>( bilateral true vocal fold nodule) (In females)</a:t>
                      </a:r>
                      <a:endParaRPr b="1" sz="1100">
                        <a:solidFill>
                          <a:srgbClr val="38761D"/>
                        </a:solidFill>
                        <a:latin typeface="Times New Roman"/>
                        <a:ea typeface="Times New Roman"/>
                        <a:cs typeface="Times New Roman"/>
                        <a:sym typeface="Times New Roman"/>
                      </a:endParaRPr>
                    </a:p>
                  </a:txBody>
                  <a:tcPr marT="91425" marB="91425" marR="91425" marL="91425">
                    <a:solidFill>
                      <a:srgbClr val="C9DAF8"/>
                    </a:solidFill>
                  </a:tcPr>
                </a:tc>
                <a:tc hMerge="1"/>
              </a:tr>
              <a:tr h="4801750">
                <a:tc>
                  <a:txBody>
                    <a:bodyPr/>
                    <a:lstStyle/>
                    <a:p>
                      <a:pPr indent="0" lvl="0" marL="0" rtl="0" algn="l">
                        <a:spcBef>
                          <a:spcPts val="0"/>
                        </a:spcBef>
                        <a:spcAft>
                          <a:spcPts val="0"/>
                        </a:spcAft>
                        <a:buNone/>
                      </a:pPr>
                      <a:r>
                        <a:rPr lang="ar" sz="900">
                          <a:latin typeface="Times New Roman"/>
                          <a:ea typeface="Times New Roman"/>
                          <a:cs typeface="Times New Roman"/>
                          <a:sym typeface="Times New Roman"/>
                        </a:rPr>
                        <a:t>                  Juvenile type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Kissing nodules</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                   More broad base</a:t>
                      </a:r>
                      <a:endParaRPr sz="900">
                        <a:solidFill>
                          <a:srgbClr val="6AA84F"/>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ar" sz="800">
                          <a:latin typeface="Times New Roman"/>
                          <a:ea typeface="Times New Roman"/>
                          <a:cs typeface="Times New Roman"/>
                          <a:sym typeface="Times New Roman"/>
                        </a:rPr>
                        <a:t>                          Adult type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900" u="sng">
                          <a:solidFill>
                            <a:srgbClr val="6AA84F"/>
                          </a:solidFill>
                          <a:latin typeface="Times New Roman"/>
                          <a:ea typeface="Times New Roman"/>
                          <a:cs typeface="Times New Roman"/>
                          <a:sym typeface="Times New Roman"/>
                        </a:rPr>
                        <a:t>Describe:</a:t>
                      </a:r>
                      <a:r>
                        <a:rPr lang="ar" sz="900">
                          <a:solidFill>
                            <a:srgbClr val="6AA84F"/>
                          </a:solidFill>
                          <a:latin typeface="Times New Roman"/>
                          <a:ea typeface="Times New Roman"/>
                          <a:cs typeface="Times New Roman"/>
                          <a:sym typeface="Times New Roman"/>
                        </a:rPr>
                        <a:t> Bilateral nearly symmetrical vocal cords lesions at junction of anterior 1/3 and posterior 2/3.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u="sng">
                          <a:solidFill>
                            <a:srgbClr val="6AA84F"/>
                          </a:solidFill>
                          <a:latin typeface="Times New Roman"/>
                          <a:ea typeface="Times New Roman"/>
                          <a:cs typeface="Times New Roman"/>
                          <a:sym typeface="Times New Roman"/>
                        </a:rPr>
                        <a:t>Presenting </a:t>
                      </a:r>
                      <a:r>
                        <a:rPr lang="ar" sz="900" u="sng">
                          <a:solidFill>
                            <a:srgbClr val="6AA84F"/>
                          </a:solidFill>
                          <a:latin typeface="Times New Roman"/>
                          <a:ea typeface="Times New Roman"/>
                          <a:cs typeface="Times New Roman"/>
                          <a:sym typeface="Times New Roman"/>
                        </a:rPr>
                        <a:t>complaint</a:t>
                      </a:r>
                      <a:r>
                        <a:rPr lang="ar" sz="900" u="sng">
                          <a:solidFill>
                            <a:srgbClr val="6AA84F"/>
                          </a:solidFill>
                          <a:latin typeface="Times New Roman"/>
                          <a:ea typeface="Times New Roman"/>
                          <a:cs typeface="Times New Roman"/>
                          <a:sym typeface="Times New Roman"/>
                        </a:rPr>
                        <a:t>:</a:t>
                      </a:r>
                      <a:r>
                        <a:rPr lang="ar" sz="900">
                          <a:solidFill>
                            <a:srgbClr val="6AA84F"/>
                          </a:solidFill>
                          <a:latin typeface="Times New Roman"/>
                          <a:ea typeface="Times New Roman"/>
                          <a:cs typeface="Times New Roman"/>
                          <a:sym typeface="Times New Roman"/>
                        </a:rPr>
                        <a:t> dysphonia or hoarseness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u="sng">
                          <a:solidFill>
                            <a:srgbClr val="6AA84F"/>
                          </a:solidFill>
                          <a:latin typeface="Times New Roman"/>
                          <a:ea typeface="Times New Roman"/>
                          <a:cs typeface="Times New Roman"/>
                          <a:sym typeface="Times New Roman"/>
                        </a:rPr>
                        <a:t>Causes: </a:t>
                      </a:r>
                      <a:r>
                        <a:rPr lang="ar" sz="900">
                          <a:solidFill>
                            <a:srgbClr val="6AA84F"/>
                          </a:solidFill>
                          <a:latin typeface="Times New Roman"/>
                          <a:ea typeface="Times New Roman"/>
                          <a:cs typeface="Times New Roman"/>
                          <a:sym typeface="Times New Roman"/>
                        </a:rPr>
                        <a:t>phono-trauma, voice misuse and abuse, shouting.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u="sng">
                          <a:solidFill>
                            <a:srgbClr val="6AA84F"/>
                          </a:solidFill>
                          <a:latin typeface="Times New Roman"/>
                          <a:ea typeface="Times New Roman"/>
                          <a:cs typeface="Times New Roman"/>
                          <a:sym typeface="Times New Roman"/>
                        </a:rPr>
                        <a:t>Treatment:</a:t>
                      </a:r>
                      <a:r>
                        <a:rPr lang="ar" sz="900">
                          <a:solidFill>
                            <a:srgbClr val="6AA84F"/>
                          </a:solidFill>
                          <a:latin typeface="Times New Roman"/>
                          <a:ea typeface="Times New Roman"/>
                          <a:cs typeface="Times New Roman"/>
                          <a:sym typeface="Times New Roman"/>
                        </a:rPr>
                        <a:t> </a:t>
                      </a:r>
                      <a:r>
                        <a:rPr b="1" lang="ar" sz="900">
                          <a:solidFill>
                            <a:srgbClr val="FFD966"/>
                          </a:solidFill>
                          <a:latin typeface="Times New Roman"/>
                          <a:ea typeface="Times New Roman"/>
                          <a:cs typeface="Times New Roman"/>
                          <a:sym typeface="Times New Roman"/>
                        </a:rPr>
                        <a:t>voice therapy</a:t>
                      </a:r>
                      <a:r>
                        <a:rPr lang="ar" sz="900">
                          <a:solidFill>
                            <a:srgbClr val="00FF00"/>
                          </a:solidFill>
                          <a:latin typeface="Times New Roman"/>
                          <a:ea typeface="Times New Roman"/>
                          <a:cs typeface="Times New Roman"/>
                          <a:sym typeface="Times New Roman"/>
                        </a:rPr>
                        <a:t> </a:t>
                      </a:r>
                      <a:r>
                        <a:rPr lang="ar" sz="900">
                          <a:solidFill>
                            <a:srgbClr val="6AA84F"/>
                          </a:solidFill>
                          <a:latin typeface="Times New Roman"/>
                          <a:ea typeface="Times New Roman"/>
                          <a:cs typeface="Times New Roman"/>
                          <a:sym typeface="Times New Roman"/>
                        </a:rPr>
                        <a:t>and vocal hygiene advices.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More common in female adult and male children, very rare in adult male</a:t>
                      </a:r>
                      <a:endParaRPr sz="900">
                        <a:solidFill>
                          <a:srgbClr val="6AA84F"/>
                        </a:solidFill>
                        <a:latin typeface="Times New Roman"/>
                        <a:ea typeface="Times New Roman"/>
                        <a:cs typeface="Times New Roman"/>
                        <a:sym typeface="Times New Roman"/>
                      </a:endParaRPr>
                    </a:p>
                  </a:txBody>
                  <a:tcPr marT="91425" marB="91425" marR="91425" marL="91425"/>
                </a:tc>
              </a:tr>
            </a:tbl>
          </a:graphicData>
        </a:graphic>
      </p:graphicFrame>
      <p:pic>
        <p:nvPicPr>
          <p:cNvPr id="243" name="Google Shape;243;p30"/>
          <p:cNvPicPr preferRelativeResize="0"/>
          <p:nvPr/>
        </p:nvPicPr>
        <p:blipFill>
          <a:blip r:embed="rId4">
            <a:alphaModFix/>
          </a:blip>
          <a:stretch>
            <a:fillRect/>
          </a:stretch>
        </p:blipFill>
        <p:spPr>
          <a:xfrm>
            <a:off x="400711" y="2143768"/>
            <a:ext cx="1889300" cy="2027475"/>
          </a:xfrm>
          <a:prstGeom prst="rect">
            <a:avLst/>
          </a:prstGeom>
          <a:noFill/>
          <a:ln>
            <a:noFill/>
          </a:ln>
        </p:spPr>
      </p:pic>
      <p:pic>
        <p:nvPicPr>
          <p:cNvPr id="244" name="Google Shape;244;p30"/>
          <p:cNvPicPr preferRelativeResize="0"/>
          <p:nvPr/>
        </p:nvPicPr>
        <p:blipFill>
          <a:blip r:embed="rId5">
            <a:alphaModFix/>
          </a:blip>
          <a:stretch>
            <a:fillRect/>
          </a:stretch>
        </p:blipFill>
        <p:spPr>
          <a:xfrm>
            <a:off x="2504323" y="3162125"/>
            <a:ext cx="2059350" cy="1631525"/>
          </a:xfrm>
          <a:prstGeom prst="rect">
            <a:avLst/>
          </a:prstGeom>
          <a:noFill/>
          <a:ln>
            <a:noFill/>
          </a:ln>
        </p:spPr>
      </p:pic>
      <p:pic>
        <p:nvPicPr>
          <p:cNvPr id="245" name="Google Shape;245;p30"/>
          <p:cNvPicPr preferRelativeResize="0"/>
          <p:nvPr/>
        </p:nvPicPr>
        <p:blipFill>
          <a:blip r:embed="rId6">
            <a:alphaModFix/>
          </a:blip>
          <a:stretch>
            <a:fillRect/>
          </a:stretch>
        </p:blipFill>
        <p:spPr>
          <a:xfrm>
            <a:off x="2812300" y="4896229"/>
            <a:ext cx="1535875" cy="808850"/>
          </a:xfrm>
          <a:prstGeom prst="rect">
            <a:avLst/>
          </a:prstGeom>
          <a:noFill/>
          <a:ln>
            <a:noFill/>
          </a:ln>
        </p:spPr>
      </p:pic>
      <p:sp>
        <p:nvSpPr>
          <p:cNvPr id="246" name="Google Shape;246;p30"/>
          <p:cNvSpPr txBox="1"/>
          <p:nvPr/>
        </p:nvSpPr>
        <p:spPr>
          <a:xfrm>
            <a:off x="2732425" y="5705063"/>
            <a:ext cx="16956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Glottal gad, due to facing of both nodules.</a:t>
            </a:r>
            <a:endParaRPr sz="700">
              <a:solidFill>
                <a:srgbClr val="6AA84F"/>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 name="Shape 250"/>
        <p:cNvGrpSpPr/>
        <p:nvPr/>
      </p:nvGrpSpPr>
      <p:grpSpPr>
        <a:xfrm>
          <a:off x="0" y="0"/>
          <a:ext cx="0" cy="0"/>
          <a:chOff x="0" y="0"/>
          <a:chExt cx="0" cy="0"/>
        </a:xfrm>
      </p:grpSpPr>
      <p:sp>
        <p:nvSpPr>
          <p:cNvPr id="251" name="Google Shape;251;p31"/>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sp>
        <p:nvSpPr>
          <p:cNvPr id="252" name="Google Shape;252;p31"/>
          <p:cNvSpPr txBox="1"/>
          <p:nvPr/>
        </p:nvSpPr>
        <p:spPr>
          <a:xfrm>
            <a:off x="52400" y="114300"/>
            <a:ext cx="4646100" cy="3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latin typeface="Times New Roman"/>
                <a:ea typeface="Times New Roman"/>
                <a:cs typeface="Times New Roman"/>
                <a:sym typeface="Times New Roman"/>
              </a:rPr>
              <a:t>➔ </a:t>
            </a:r>
            <a:r>
              <a:rPr b="1" lang="ar" sz="900">
                <a:latin typeface="Times New Roman"/>
                <a:ea typeface="Times New Roman"/>
                <a:cs typeface="Times New Roman"/>
                <a:sym typeface="Times New Roman"/>
              </a:rPr>
              <a:t>3- BENIGN VOCAL CORD LESIONS:</a:t>
            </a:r>
            <a:r>
              <a:rPr lang="ar" sz="900">
                <a:latin typeface="Times New Roman"/>
                <a:ea typeface="Times New Roman"/>
                <a:cs typeface="Times New Roman"/>
                <a:sym typeface="Times New Roman"/>
              </a:rPr>
              <a:t> </a:t>
            </a:r>
            <a:r>
              <a:rPr lang="ar" sz="800">
                <a:solidFill>
                  <a:srgbClr val="CCCCCC"/>
                </a:solidFill>
                <a:latin typeface="Times New Roman"/>
                <a:ea typeface="Times New Roman"/>
                <a:cs typeface="Times New Roman"/>
                <a:sym typeface="Times New Roman"/>
              </a:rPr>
              <a:t>(Minimal associated pathological lesions (MAPLs))</a:t>
            </a:r>
            <a:r>
              <a:rPr lang="ar" sz="8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p:txBody>
      </p:sp>
      <p:graphicFrame>
        <p:nvGraphicFramePr>
          <p:cNvPr id="253" name="Google Shape;253;p31"/>
          <p:cNvGraphicFramePr/>
          <p:nvPr/>
        </p:nvGraphicFramePr>
        <p:xfrm>
          <a:off x="241154" y="1018944"/>
          <a:ext cx="3000000" cy="3000000"/>
        </p:xfrm>
        <a:graphic>
          <a:graphicData uri="http://schemas.openxmlformats.org/drawingml/2006/table">
            <a:tbl>
              <a:tblPr>
                <a:noFill/>
                <a:tableStyleId>{11609C8C-CE51-496C-940E-F5D618C1E880}</a:tableStyleId>
              </a:tblPr>
              <a:tblGrid>
                <a:gridCol w="2200275"/>
                <a:gridCol w="2219375"/>
              </a:tblGrid>
              <a:tr h="386625">
                <a:tc gridSpan="2">
                  <a:txBody>
                    <a:bodyPr/>
                    <a:lstStyle/>
                    <a:p>
                      <a:pPr indent="0" lvl="0" marL="0" rtl="0" algn="l">
                        <a:spcBef>
                          <a:spcPts val="0"/>
                        </a:spcBef>
                        <a:spcAft>
                          <a:spcPts val="0"/>
                        </a:spcAft>
                        <a:buNone/>
                      </a:pPr>
                      <a:r>
                        <a:rPr lang="ar" sz="1100">
                          <a:latin typeface="Times New Roman"/>
                          <a:ea typeface="Times New Roman"/>
                          <a:cs typeface="Times New Roman"/>
                          <a:sym typeface="Times New Roman"/>
                        </a:rPr>
                        <a:t>    </a:t>
                      </a:r>
                      <a:r>
                        <a:rPr lang="ar" sz="1100">
                          <a:solidFill>
                            <a:srgbClr val="F1C232"/>
                          </a:solidFill>
                          <a:latin typeface="Times New Roman"/>
                          <a:ea typeface="Times New Roman"/>
                          <a:cs typeface="Times New Roman"/>
                          <a:sym typeface="Times New Roman"/>
                        </a:rPr>
                        <a:t>1- vocal fold nodule </a:t>
                      </a:r>
                      <a:r>
                        <a:rPr b="1" lang="ar" sz="1100">
                          <a:solidFill>
                            <a:srgbClr val="38761D"/>
                          </a:solidFill>
                          <a:latin typeface="Times New Roman"/>
                          <a:ea typeface="Times New Roman"/>
                          <a:cs typeface="Times New Roman"/>
                          <a:sym typeface="Times New Roman"/>
                        </a:rPr>
                        <a:t>( bilateral true vocal fold nodule) </a:t>
                      </a:r>
                      <a:endParaRPr b="1" sz="1100">
                        <a:solidFill>
                          <a:srgbClr val="38761D"/>
                        </a:solidFill>
                        <a:latin typeface="Times New Roman"/>
                        <a:ea typeface="Times New Roman"/>
                        <a:cs typeface="Times New Roman"/>
                        <a:sym typeface="Times New Roman"/>
                      </a:endParaRPr>
                    </a:p>
                  </a:txBody>
                  <a:tcPr marT="91425" marB="91425" marR="91425" marL="91425">
                    <a:solidFill>
                      <a:srgbClr val="C9DAF8"/>
                    </a:solidFill>
                  </a:tcPr>
                </a:tc>
                <a:tc hMerge="1"/>
              </a:tr>
              <a:tr h="5583425">
                <a:tc>
                  <a:txBody>
                    <a:bodyPr/>
                    <a:lstStyle/>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SAQ : What is the diagnosis?</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Answer</a:t>
                      </a:r>
                      <a:r>
                        <a:rPr lang="ar" sz="900">
                          <a:solidFill>
                            <a:srgbClr val="6AA84F"/>
                          </a:solidFill>
                          <a:latin typeface="Times New Roman"/>
                          <a:ea typeface="Times New Roman"/>
                          <a:cs typeface="Times New Roman"/>
                          <a:sym typeface="Times New Roman"/>
                        </a:rPr>
                        <a:t> : Bilateral true vocal folds nodules</a:t>
                      </a:r>
                      <a:endParaRPr sz="900">
                        <a:solidFill>
                          <a:srgbClr val="6AA84F"/>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txBody>
                  <a:tcPr marT="91425" marB="91425" marR="91425" marL="91425"/>
                </a:tc>
              </a:tr>
            </a:tbl>
          </a:graphicData>
        </a:graphic>
      </p:graphicFrame>
      <p:pic>
        <p:nvPicPr>
          <p:cNvPr id="254" name="Google Shape;254;p31"/>
          <p:cNvPicPr preferRelativeResize="0"/>
          <p:nvPr/>
        </p:nvPicPr>
        <p:blipFill>
          <a:blip r:embed="rId4">
            <a:alphaModFix/>
          </a:blip>
          <a:stretch>
            <a:fillRect/>
          </a:stretch>
        </p:blipFill>
        <p:spPr>
          <a:xfrm>
            <a:off x="2714100" y="2814000"/>
            <a:ext cx="1556759" cy="1274800"/>
          </a:xfrm>
          <a:prstGeom prst="rect">
            <a:avLst/>
          </a:prstGeom>
          <a:noFill/>
          <a:ln>
            <a:noFill/>
          </a:ln>
        </p:spPr>
      </p:pic>
      <p:pic>
        <p:nvPicPr>
          <p:cNvPr id="255" name="Google Shape;255;p31"/>
          <p:cNvPicPr preferRelativeResize="0"/>
          <p:nvPr/>
        </p:nvPicPr>
        <p:blipFill>
          <a:blip r:embed="rId5">
            <a:alphaModFix/>
          </a:blip>
          <a:stretch>
            <a:fillRect/>
          </a:stretch>
        </p:blipFill>
        <p:spPr>
          <a:xfrm>
            <a:off x="2677900" y="1467468"/>
            <a:ext cx="1629150" cy="1274800"/>
          </a:xfrm>
          <a:prstGeom prst="rect">
            <a:avLst/>
          </a:prstGeom>
          <a:noFill/>
          <a:ln>
            <a:noFill/>
          </a:ln>
        </p:spPr>
      </p:pic>
      <p:pic>
        <p:nvPicPr>
          <p:cNvPr id="256" name="Google Shape;256;p31"/>
          <p:cNvPicPr preferRelativeResize="0"/>
          <p:nvPr/>
        </p:nvPicPr>
        <p:blipFill>
          <a:blip r:embed="rId6">
            <a:alphaModFix/>
          </a:blip>
          <a:stretch>
            <a:fillRect/>
          </a:stretch>
        </p:blipFill>
        <p:spPr>
          <a:xfrm>
            <a:off x="578200" y="3055025"/>
            <a:ext cx="1453125" cy="1139925"/>
          </a:xfrm>
          <a:prstGeom prst="rect">
            <a:avLst/>
          </a:prstGeom>
          <a:noFill/>
          <a:ln>
            <a:noFill/>
          </a:ln>
        </p:spPr>
      </p:pic>
      <p:pic>
        <p:nvPicPr>
          <p:cNvPr id="257" name="Google Shape;257;p31"/>
          <p:cNvPicPr preferRelativeResize="0"/>
          <p:nvPr/>
        </p:nvPicPr>
        <p:blipFill>
          <a:blip r:embed="rId7">
            <a:alphaModFix/>
          </a:blip>
          <a:stretch>
            <a:fillRect/>
          </a:stretch>
        </p:blipFill>
        <p:spPr>
          <a:xfrm>
            <a:off x="518975" y="1826500"/>
            <a:ext cx="1512341" cy="1185550"/>
          </a:xfrm>
          <a:prstGeom prst="rect">
            <a:avLst/>
          </a:prstGeom>
          <a:noFill/>
          <a:ln>
            <a:noFill/>
          </a:ln>
        </p:spPr>
      </p:pic>
      <p:pic>
        <p:nvPicPr>
          <p:cNvPr id="258" name="Google Shape;258;p31"/>
          <p:cNvPicPr preferRelativeResize="0"/>
          <p:nvPr/>
        </p:nvPicPr>
        <p:blipFill>
          <a:blip r:embed="rId8">
            <a:alphaModFix/>
          </a:blip>
          <a:stretch>
            <a:fillRect/>
          </a:stretch>
        </p:blipFill>
        <p:spPr>
          <a:xfrm>
            <a:off x="2714100" y="4162225"/>
            <a:ext cx="1556750" cy="1251012"/>
          </a:xfrm>
          <a:prstGeom prst="rect">
            <a:avLst/>
          </a:prstGeom>
          <a:noFill/>
          <a:ln>
            <a:noFill/>
          </a:ln>
        </p:spPr>
      </p:pic>
      <p:pic>
        <p:nvPicPr>
          <p:cNvPr id="259" name="Google Shape;259;p31"/>
          <p:cNvPicPr preferRelativeResize="0"/>
          <p:nvPr/>
        </p:nvPicPr>
        <p:blipFill>
          <a:blip r:embed="rId9">
            <a:alphaModFix/>
          </a:blip>
          <a:stretch>
            <a:fillRect/>
          </a:stretch>
        </p:blipFill>
        <p:spPr>
          <a:xfrm>
            <a:off x="610050" y="5452297"/>
            <a:ext cx="1453125" cy="1185550"/>
          </a:xfrm>
          <a:prstGeom prst="rect">
            <a:avLst/>
          </a:prstGeom>
          <a:noFill/>
          <a:ln>
            <a:noFill/>
          </a:ln>
        </p:spPr>
      </p:pic>
      <p:pic>
        <p:nvPicPr>
          <p:cNvPr id="260" name="Google Shape;260;p31"/>
          <p:cNvPicPr preferRelativeResize="0"/>
          <p:nvPr/>
        </p:nvPicPr>
        <p:blipFill>
          <a:blip r:embed="rId10">
            <a:alphaModFix/>
          </a:blip>
          <a:stretch>
            <a:fillRect/>
          </a:stretch>
        </p:blipFill>
        <p:spPr>
          <a:xfrm>
            <a:off x="2714101" y="5486651"/>
            <a:ext cx="1556750" cy="1237512"/>
          </a:xfrm>
          <a:prstGeom prst="rect">
            <a:avLst/>
          </a:prstGeom>
          <a:noFill/>
          <a:ln>
            <a:noFill/>
          </a:ln>
        </p:spPr>
      </p:pic>
      <p:pic>
        <p:nvPicPr>
          <p:cNvPr id="261" name="Google Shape;261;p31"/>
          <p:cNvPicPr preferRelativeResize="0"/>
          <p:nvPr/>
        </p:nvPicPr>
        <p:blipFill>
          <a:blip r:embed="rId11">
            <a:alphaModFix/>
          </a:blip>
          <a:stretch>
            <a:fillRect/>
          </a:stretch>
        </p:blipFill>
        <p:spPr>
          <a:xfrm>
            <a:off x="610050" y="4237925"/>
            <a:ext cx="1453125" cy="1171400"/>
          </a:xfrm>
          <a:prstGeom prst="rect">
            <a:avLst/>
          </a:prstGeom>
          <a:noFill/>
          <a:ln>
            <a:noFill/>
          </a:ln>
        </p:spPr>
      </p:pic>
      <p:sp>
        <p:nvSpPr>
          <p:cNvPr id="262" name="Google Shape;262;p31"/>
          <p:cNvSpPr txBox="1"/>
          <p:nvPr/>
        </p:nvSpPr>
        <p:spPr>
          <a:xfrm>
            <a:off x="673613" y="6580950"/>
            <a:ext cx="1326000" cy="3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274E13"/>
                </a:solidFill>
                <a:latin typeface="Times New Roman"/>
                <a:ea typeface="Times New Roman"/>
                <a:cs typeface="Times New Roman"/>
                <a:sym typeface="Times New Roman"/>
              </a:rPr>
              <a:t>Here it’s very </a:t>
            </a:r>
            <a:r>
              <a:rPr lang="ar" sz="800">
                <a:solidFill>
                  <a:srgbClr val="274E13"/>
                </a:solidFill>
                <a:latin typeface="Times New Roman"/>
                <a:ea typeface="Times New Roman"/>
                <a:cs typeface="Times New Roman"/>
                <a:sym typeface="Times New Roman"/>
              </a:rPr>
              <a:t>superficial</a:t>
            </a:r>
            <a:r>
              <a:rPr lang="ar" sz="800">
                <a:solidFill>
                  <a:srgbClr val="274E13"/>
                </a:solidFill>
                <a:latin typeface="Times New Roman"/>
                <a:ea typeface="Times New Roman"/>
                <a:cs typeface="Times New Roman"/>
                <a:sym typeface="Times New Roman"/>
              </a:rPr>
              <a:t> </a:t>
            </a:r>
            <a:endParaRPr sz="800">
              <a:solidFill>
                <a:srgbClr val="274E13"/>
              </a:solidFill>
              <a:latin typeface="Times New Roman"/>
              <a:ea typeface="Times New Roman"/>
              <a:cs typeface="Times New Roman"/>
              <a:sym typeface="Times New Roman"/>
            </a:endParaRPr>
          </a:p>
        </p:txBody>
      </p:sp>
      <p:sp>
        <p:nvSpPr>
          <p:cNvPr id="263" name="Google Shape;263;p31"/>
          <p:cNvSpPr txBox="1"/>
          <p:nvPr/>
        </p:nvSpPr>
        <p:spPr>
          <a:xfrm>
            <a:off x="2829463" y="6685200"/>
            <a:ext cx="1326000" cy="3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274E13"/>
                </a:solidFill>
                <a:latin typeface="Times New Roman"/>
                <a:ea typeface="Times New Roman"/>
                <a:cs typeface="Times New Roman"/>
                <a:sym typeface="Times New Roman"/>
              </a:rPr>
              <a:t>Here it’s Asymmetrical</a:t>
            </a:r>
            <a:endParaRPr sz="800">
              <a:solidFill>
                <a:srgbClr val="274E13"/>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4"/>
          <p:cNvSpPr txBox="1"/>
          <p:nvPr>
            <p:ph idx="12" type="sldNum"/>
          </p:nvPr>
        </p:nvSpPr>
        <p:spPr>
          <a:xfrm>
            <a:off x="4378475" y="6661546"/>
            <a:ext cx="285900" cy="423900"/>
          </a:xfrm>
          <a:prstGeom prst="rect">
            <a:avLst/>
          </a:prstGeom>
          <a:noFill/>
          <a:ln>
            <a:noFill/>
          </a:ln>
        </p:spPr>
        <p:txBody>
          <a:bodyPr anchorCtr="0" anchor="ctr" bIns="84775" lIns="84775" spcFirstLastPara="1" rIns="84775" wrap="square" tIns="84775">
            <a:noAutofit/>
          </a:bodyPr>
          <a:lstStyle/>
          <a:p>
            <a:pPr indent="0" lvl="0" marL="0" rtl="0" algn="r">
              <a:lnSpc>
                <a:spcPct val="100000"/>
              </a:lnSpc>
              <a:spcBef>
                <a:spcPts val="0"/>
              </a:spcBef>
              <a:spcAft>
                <a:spcPts val="0"/>
              </a:spcAft>
              <a:buSzPts val="1600"/>
              <a:buNone/>
            </a:pPr>
            <a:fld id="{00000000-1234-1234-1234-123412341234}" type="slidenum">
              <a:rPr b="1" lang="ar" sz="1600">
                <a:solidFill>
                  <a:srgbClr val="FFFFFF"/>
                </a:solidFill>
              </a:rPr>
              <a:t>‹#›</a:t>
            </a:fld>
            <a:endParaRPr b="1" sz="1600">
              <a:solidFill>
                <a:srgbClr val="FFFFFF"/>
              </a:solidFill>
            </a:endParaRPr>
          </a:p>
        </p:txBody>
      </p:sp>
      <p:sp>
        <p:nvSpPr>
          <p:cNvPr id="66" name="Google Shape;66;p14"/>
          <p:cNvSpPr txBox="1"/>
          <p:nvPr/>
        </p:nvSpPr>
        <p:spPr>
          <a:xfrm>
            <a:off x="109500" y="71450"/>
            <a:ext cx="1390800" cy="328800"/>
          </a:xfrm>
          <a:prstGeom prst="rect">
            <a:avLst/>
          </a:prstGeom>
          <a:solidFill>
            <a:srgbClr val="8ABDED"/>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ar" sz="1300" u="none" cap="none" strike="noStrike">
                <a:solidFill>
                  <a:srgbClr val="FFFFFF"/>
                </a:solidFill>
                <a:latin typeface="Arvo"/>
                <a:ea typeface="Arvo"/>
                <a:cs typeface="Arvo"/>
                <a:sym typeface="Arvo"/>
              </a:rPr>
              <a:t>D</a:t>
            </a:r>
            <a:r>
              <a:rPr lang="ar" sz="1300">
                <a:solidFill>
                  <a:srgbClr val="FFFFFF"/>
                </a:solidFill>
                <a:latin typeface="Arvo"/>
                <a:ea typeface="Arvo"/>
                <a:cs typeface="Arvo"/>
                <a:sym typeface="Arvo"/>
              </a:rPr>
              <a:t>EFINITIONS</a:t>
            </a:r>
            <a:r>
              <a:rPr i="0" lang="ar" sz="1300" u="none" cap="none" strike="noStrike">
                <a:solidFill>
                  <a:srgbClr val="FFFFFF"/>
                </a:solidFill>
                <a:latin typeface="Arvo"/>
                <a:ea typeface="Arvo"/>
                <a:cs typeface="Arvo"/>
                <a:sym typeface="Arvo"/>
              </a:rPr>
              <a:t>:</a:t>
            </a:r>
            <a:endParaRPr i="0" sz="1300" u="none" cap="none" strike="noStrike">
              <a:solidFill>
                <a:srgbClr val="FFFFFF"/>
              </a:solidFill>
              <a:latin typeface="Arvo"/>
              <a:ea typeface="Arvo"/>
              <a:cs typeface="Arvo"/>
              <a:sym typeface="Arvo"/>
            </a:endParaRPr>
          </a:p>
        </p:txBody>
      </p:sp>
      <p:sp>
        <p:nvSpPr>
          <p:cNvPr id="67" name="Google Shape;67;p14"/>
          <p:cNvSpPr txBox="1"/>
          <p:nvPr/>
        </p:nvSpPr>
        <p:spPr>
          <a:xfrm>
            <a:off x="319100" y="3913825"/>
            <a:ext cx="4152900" cy="138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4"/>
          <p:cNvSpPr txBox="1"/>
          <p:nvPr/>
        </p:nvSpPr>
        <p:spPr>
          <a:xfrm>
            <a:off x="157250" y="3438750"/>
            <a:ext cx="4476600" cy="372300"/>
          </a:xfrm>
          <a:prstGeom prst="rect">
            <a:avLst/>
          </a:prstGeom>
          <a:solidFill>
            <a:srgbClr val="8ABDED"/>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i="0" lang="ar" sz="1200" u="none" cap="none" strike="noStrike">
                <a:solidFill>
                  <a:srgbClr val="FFFFFF"/>
                </a:solidFill>
                <a:latin typeface="Arvo"/>
                <a:ea typeface="Arvo"/>
                <a:cs typeface="Arvo"/>
                <a:sym typeface="Arvo"/>
              </a:rPr>
              <a:t>HOW COMMUNICATION HAPPENS?</a:t>
            </a:r>
            <a:r>
              <a:rPr i="0" lang="ar" sz="1200" u="none" cap="none" strike="noStrike">
                <a:solidFill>
                  <a:srgbClr val="000000"/>
                </a:solidFill>
                <a:latin typeface="Arvo"/>
                <a:ea typeface="Arvo"/>
                <a:cs typeface="Arvo"/>
                <a:sym typeface="Arvo"/>
              </a:rPr>
              <a:t> </a:t>
            </a:r>
            <a:r>
              <a:rPr i="0" lang="ar" sz="1200" u="none" cap="none" strike="noStrike">
                <a:solidFill>
                  <a:srgbClr val="FF0000"/>
                </a:solidFill>
                <a:latin typeface="Arvo"/>
                <a:ea typeface="Arvo"/>
                <a:cs typeface="Arvo"/>
                <a:sym typeface="Arvo"/>
              </a:rPr>
              <a:t>VERY IMPORTANT</a:t>
            </a:r>
            <a:endParaRPr i="0" sz="1200" u="none" cap="none" strike="noStrike">
              <a:solidFill>
                <a:srgbClr val="FF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292100" lvl="0" marL="457200" marR="0" rtl="0" algn="l">
              <a:lnSpc>
                <a:spcPct val="100000"/>
              </a:lnSpc>
              <a:spcBef>
                <a:spcPts val="0"/>
              </a:spcBef>
              <a:spcAft>
                <a:spcPts val="0"/>
              </a:spcAft>
              <a:buClr>
                <a:srgbClr val="6AA84F"/>
              </a:buClr>
              <a:buSzPts val="1000"/>
              <a:buFont typeface="Times New Roman"/>
              <a:buChar char="●"/>
            </a:pPr>
            <a:r>
              <a:rPr lang="ar" sz="700">
                <a:solidFill>
                  <a:srgbClr val="6AA84F"/>
                </a:solidFill>
                <a:latin typeface="Times New Roman"/>
                <a:ea typeface="Times New Roman"/>
                <a:cs typeface="Times New Roman"/>
                <a:sym typeface="Times New Roman"/>
              </a:rPr>
              <a:t>In order to communicate 4 physiological </a:t>
            </a:r>
            <a:r>
              <a:rPr lang="ar" sz="700">
                <a:solidFill>
                  <a:srgbClr val="6AA84F"/>
                </a:solidFill>
                <a:latin typeface="Times New Roman"/>
                <a:ea typeface="Times New Roman"/>
                <a:cs typeface="Times New Roman"/>
                <a:sym typeface="Times New Roman"/>
              </a:rPr>
              <a:t>process</a:t>
            </a:r>
            <a:r>
              <a:rPr lang="ar" sz="700">
                <a:solidFill>
                  <a:srgbClr val="6AA84F"/>
                </a:solidFill>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should</a:t>
            </a:r>
            <a:r>
              <a:rPr lang="ar" sz="700">
                <a:solidFill>
                  <a:srgbClr val="6AA84F"/>
                </a:solidFill>
                <a:latin typeface="Times New Roman"/>
                <a:ea typeface="Times New Roman"/>
                <a:cs typeface="Times New Roman"/>
                <a:sym typeface="Times New Roman"/>
              </a:rPr>
              <a:t> happen in </a:t>
            </a:r>
            <a:r>
              <a:rPr lang="ar" sz="700">
                <a:solidFill>
                  <a:srgbClr val="6AA84F"/>
                </a:solidFill>
                <a:latin typeface="Times New Roman"/>
                <a:ea typeface="Times New Roman"/>
                <a:cs typeface="Times New Roman"/>
                <a:sym typeface="Times New Roman"/>
              </a:rPr>
              <a:t>certain</a:t>
            </a:r>
            <a:r>
              <a:rPr lang="ar" sz="700">
                <a:solidFill>
                  <a:srgbClr val="6AA84F"/>
                </a:solidFill>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arrangement :</a:t>
            </a:r>
            <a:endParaRPr sz="700">
              <a:solidFill>
                <a:srgbClr val="6AA84F"/>
              </a:solidFill>
              <a:latin typeface="Times New Roman"/>
              <a:ea typeface="Times New Roman"/>
              <a:cs typeface="Times New Roman"/>
              <a:sym typeface="Times New Roman"/>
            </a:endParaRPr>
          </a:p>
          <a:p>
            <a:pPr indent="-292100" lvl="0" marL="457200" marR="0" rtl="0" algn="l">
              <a:lnSpc>
                <a:spcPct val="100000"/>
              </a:lnSpc>
              <a:spcBef>
                <a:spcPts val="0"/>
              </a:spcBef>
              <a:spcAft>
                <a:spcPts val="0"/>
              </a:spcAft>
              <a:buClr>
                <a:srgbClr val="6AA84F"/>
              </a:buClr>
              <a:buSzPts val="1000"/>
              <a:buFont typeface="Times New Roman"/>
              <a:buChar char="●"/>
            </a:pPr>
            <a:r>
              <a:rPr lang="ar" sz="700">
                <a:solidFill>
                  <a:srgbClr val="6AA84F"/>
                </a:solidFill>
                <a:latin typeface="Times New Roman"/>
                <a:ea typeface="Times New Roman"/>
                <a:cs typeface="Times New Roman"/>
                <a:sym typeface="Times New Roman"/>
              </a:rPr>
              <a:t>1- </a:t>
            </a:r>
            <a:r>
              <a:rPr b="0" i="0" lang="ar" sz="700" u="none" cap="none" strike="noStrike">
                <a:solidFill>
                  <a:srgbClr val="6AA84F"/>
                </a:solidFill>
                <a:latin typeface="Times New Roman"/>
                <a:ea typeface="Times New Roman"/>
                <a:cs typeface="Times New Roman"/>
                <a:sym typeface="Times New Roman"/>
              </a:rPr>
              <a:t>Inspiration → expiration → air passes through sound box (larynx) (expiratory phonatory airflow) → 2- vibration of vocal folds (not cords!) → </a:t>
            </a:r>
            <a:r>
              <a:rPr lang="ar" sz="700">
                <a:solidFill>
                  <a:srgbClr val="6AA84F"/>
                </a:solidFill>
                <a:latin typeface="Times New Roman"/>
                <a:ea typeface="Times New Roman"/>
                <a:cs typeface="Times New Roman"/>
                <a:sym typeface="Times New Roman"/>
              </a:rPr>
              <a:t>1&amp;2 gives </a:t>
            </a:r>
            <a:r>
              <a:rPr b="0" i="0" lang="ar" sz="700" u="none" cap="none" strike="noStrike">
                <a:solidFill>
                  <a:srgbClr val="6AA84F"/>
                </a:solidFill>
                <a:latin typeface="Times New Roman"/>
                <a:ea typeface="Times New Roman"/>
                <a:cs typeface="Times New Roman"/>
                <a:sym typeface="Times New Roman"/>
              </a:rPr>
              <a:t>voice (primary laryngeal sound) → 3- Articulation by supralaryngeal. compartments (pharynx, epiglottis, tongue, soft palate, teeth, sinuses) (articulators or resonators/speech) (they produce a person's recognizable voice </a:t>
            </a:r>
            <a:r>
              <a:rPr lang="ar" sz="700">
                <a:solidFill>
                  <a:srgbClr val="6AA84F"/>
                </a:solidFill>
                <a:latin typeface="Times New Roman"/>
                <a:ea typeface="Times New Roman"/>
                <a:cs typeface="Times New Roman"/>
                <a:sym typeface="Times New Roman"/>
              </a:rPr>
              <a:t>“Speech”</a:t>
            </a:r>
            <a:r>
              <a:rPr b="0" i="0" lang="ar" sz="700" u="none" cap="none" strike="noStrike">
                <a:solidFill>
                  <a:srgbClr val="6AA84F"/>
                </a:solidFill>
                <a:latin typeface="Times New Roman"/>
                <a:ea typeface="Times New Roman"/>
                <a:cs typeface="Times New Roman"/>
                <a:sym typeface="Times New Roman"/>
              </a:rPr>
              <a:t>)→ symbolization by the brain (language)</a:t>
            </a:r>
            <a:r>
              <a:rPr b="0" i="0" lang="ar" sz="1000" u="none" cap="none" strike="noStrike">
                <a:solidFill>
                  <a:srgbClr val="6AA84F"/>
                </a:solidFill>
                <a:latin typeface="Times New Roman"/>
                <a:ea typeface="Times New Roman"/>
                <a:cs typeface="Times New Roman"/>
                <a:sym typeface="Times New Roman"/>
              </a:rPr>
              <a:t> </a:t>
            </a:r>
            <a:endParaRPr b="0" i="0" sz="1000" u="none" cap="none" strike="noStrike">
              <a:solidFill>
                <a:srgbClr val="6AA84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rPr b="0" i="0" lang="ar" sz="1000" u="none" cap="none" strike="noStrike">
                <a:solidFill>
                  <a:srgbClr val="CCCCCC"/>
                </a:solidFill>
                <a:latin typeface="Times New Roman"/>
                <a:ea typeface="Times New Roman"/>
                <a:cs typeface="Times New Roman"/>
                <a:sym typeface="Times New Roman"/>
              </a:rPr>
              <a:t>•</a:t>
            </a:r>
            <a:r>
              <a:rPr b="0" i="0" lang="ar" sz="800" u="none" cap="none" strike="noStrike">
                <a:solidFill>
                  <a:srgbClr val="CCCCCC"/>
                </a:solidFill>
                <a:latin typeface="Times New Roman"/>
                <a:ea typeface="Times New Roman"/>
                <a:cs typeface="Times New Roman"/>
                <a:sym typeface="Times New Roman"/>
              </a:rPr>
              <a:t> Function of supralaryngeal compartments: change of primary laryngeal sound (voice) into secondary sound (speech). </a:t>
            </a:r>
            <a:endParaRPr b="0" i="0" sz="800" u="none" cap="none" strike="noStrike">
              <a:solidFill>
                <a:srgbClr val="CCCCCC"/>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800"/>
              <a:buFont typeface="Arial"/>
              <a:buNone/>
            </a:pPr>
            <a:r>
              <a:rPr b="0" i="0" lang="ar" sz="800" u="none" cap="none" strike="noStrike">
                <a:solidFill>
                  <a:srgbClr val="CCCCCC"/>
                </a:solidFill>
                <a:latin typeface="Times New Roman"/>
                <a:ea typeface="Times New Roman"/>
                <a:cs typeface="Times New Roman"/>
                <a:sym typeface="Times New Roman"/>
              </a:rPr>
              <a:t>• Disorders of communication can occur in each of the following: </a:t>
            </a:r>
            <a:endParaRPr b="0" i="0" sz="800" u="none" cap="none" strike="noStrike">
              <a:solidFill>
                <a:srgbClr val="CCCCCC"/>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800"/>
              <a:buFont typeface="Arial"/>
              <a:buNone/>
            </a:pPr>
            <a:r>
              <a:rPr b="0" i="0" lang="ar" sz="800" u="none" cap="none" strike="noStrike">
                <a:solidFill>
                  <a:srgbClr val="CCCCCC"/>
                </a:solidFill>
                <a:latin typeface="Times New Roman"/>
                <a:ea typeface="Times New Roman"/>
                <a:cs typeface="Times New Roman"/>
                <a:sym typeface="Times New Roman"/>
              </a:rPr>
              <a:t>○ Language </a:t>
            </a:r>
            <a:endParaRPr b="0" i="0" sz="800" u="none" cap="none" strike="noStrike">
              <a:solidFill>
                <a:srgbClr val="CCCCCC"/>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800"/>
              <a:buFont typeface="Arial"/>
              <a:buNone/>
            </a:pPr>
            <a:r>
              <a:rPr b="0" i="0" lang="ar" sz="800" u="none" cap="none" strike="noStrike">
                <a:solidFill>
                  <a:srgbClr val="CCCCCC"/>
                </a:solidFill>
                <a:latin typeface="Times New Roman"/>
                <a:ea typeface="Times New Roman"/>
                <a:cs typeface="Times New Roman"/>
                <a:sym typeface="Times New Roman"/>
              </a:rPr>
              <a:t>○ Speech </a:t>
            </a:r>
            <a:endParaRPr b="0" i="0" sz="800" u="none" cap="none" strike="noStrike">
              <a:solidFill>
                <a:srgbClr val="CCCCCC"/>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800"/>
              <a:buFont typeface="Arial"/>
              <a:buNone/>
            </a:pPr>
            <a:r>
              <a:rPr b="0" i="0" lang="ar" sz="800" u="none" cap="none" strike="noStrike">
                <a:solidFill>
                  <a:srgbClr val="CCCCCC"/>
                </a:solidFill>
                <a:latin typeface="Times New Roman"/>
                <a:ea typeface="Times New Roman"/>
                <a:cs typeface="Times New Roman"/>
                <a:sym typeface="Times New Roman"/>
              </a:rPr>
              <a:t>○ Voice</a:t>
            </a:r>
            <a:r>
              <a:rPr b="0" i="0" lang="ar"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0" lang="ar" sz="1400" u="none" cap="none" strike="noStrike">
                <a:solidFill>
                  <a:srgbClr val="000000"/>
                </a:solidFill>
                <a:latin typeface="Times New Roman"/>
                <a:ea typeface="Times New Roman"/>
                <a:cs typeface="Times New Roman"/>
                <a:sym typeface="Times New Roman"/>
              </a:rPr>
              <a:t> </a:t>
            </a:r>
            <a:endParaRPr b="0" i="0" sz="1400" u="none" cap="none" strike="noStrike">
              <a:solidFill>
                <a:srgbClr val="000000"/>
              </a:solidFill>
              <a:latin typeface="Times New Roman"/>
              <a:ea typeface="Times New Roman"/>
              <a:cs typeface="Times New Roman"/>
              <a:sym typeface="Times New Roman"/>
            </a:endParaRPr>
          </a:p>
        </p:txBody>
      </p:sp>
      <p:sp>
        <p:nvSpPr>
          <p:cNvPr id="69" name="Google Shape;69;p14"/>
          <p:cNvSpPr txBox="1"/>
          <p:nvPr/>
        </p:nvSpPr>
        <p:spPr>
          <a:xfrm>
            <a:off x="4900625" y="838200"/>
            <a:ext cx="2743200" cy="3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4"/>
          <p:cNvPicPr preferRelativeResize="0"/>
          <p:nvPr/>
        </p:nvPicPr>
        <p:blipFill>
          <a:blip r:embed="rId4">
            <a:alphaModFix/>
          </a:blip>
          <a:stretch>
            <a:fillRect/>
          </a:stretch>
        </p:blipFill>
        <p:spPr>
          <a:xfrm>
            <a:off x="257425" y="5572250"/>
            <a:ext cx="1529750" cy="1414450"/>
          </a:xfrm>
          <a:prstGeom prst="rect">
            <a:avLst/>
          </a:prstGeom>
          <a:noFill/>
          <a:ln>
            <a:noFill/>
          </a:ln>
        </p:spPr>
      </p:pic>
      <p:pic>
        <p:nvPicPr>
          <p:cNvPr id="71" name="Google Shape;71;p14"/>
          <p:cNvPicPr preferRelativeResize="0"/>
          <p:nvPr/>
        </p:nvPicPr>
        <p:blipFill>
          <a:blip r:embed="rId5">
            <a:alphaModFix/>
          </a:blip>
          <a:stretch>
            <a:fillRect/>
          </a:stretch>
        </p:blipFill>
        <p:spPr>
          <a:xfrm>
            <a:off x="2124275" y="5572250"/>
            <a:ext cx="2091625" cy="1414449"/>
          </a:xfrm>
          <a:prstGeom prst="rect">
            <a:avLst/>
          </a:prstGeom>
          <a:noFill/>
          <a:ln>
            <a:noFill/>
          </a:ln>
        </p:spPr>
      </p:pic>
      <p:graphicFrame>
        <p:nvGraphicFramePr>
          <p:cNvPr id="72" name="Google Shape;72;p14"/>
          <p:cNvGraphicFramePr/>
          <p:nvPr/>
        </p:nvGraphicFramePr>
        <p:xfrm>
          <a:off x="130950" y="585775"/>
          <a:ext cx="3000000" cy="3000000"/>
        </p:xfrm>
        <a:graphic>
          <a:graphicData uri="http://schemas.openxmlformats.org/drawingml/2006/table">
            <a:tbl>
              <a:tblPr>
                <a:noFill/>
                <a:tableStyleId>{11609C8C-CE51-496C-940E-F5D618C1E880}</a:tableStyleId>
              </a:tblPr>
              <a:tblGrid>
                <a:gridCol w="1114425"/>
                <a:gridCol w="3457625"/>
              </a:tblGrid>
              <a:tr h="839450">
                <a:tc>
                  <a:txBody>
                    <a:bodyPr/>
                    <a:lstStyle/>
                    <a:p>
                      <a:pPr indent="0" lvl="0" marL="0" rtl="0" algn="ctr">
                        <a:spcBef>
                          <a:spcPts val="0"/>
                        </a:spcBef>
                        <a:spcAft>
                          <a:spcPts val="0"/>
                        </a:spcAft>
                        <a:buNone/>
                      </a:pPr>
                      <a:r>
                        <a:t/>
                      </a:r>
                      <a:endParaRPr b="1" sz="800">
                        <a:latin typeface="Times New Roman"/>
                        <a:ea typeface="Times New Roman"/>
                        <a:cs typeface="Times New Roman"/>
                        <a:sym typeface="Times New Roman"/>
                      </a:endParaRPr>
                    </a:p>
                    <a:p>
                      <a:pPr indent="0" lvl="0" marL="0" rtl="0" algn="l">
                        <a:spcBef>
                          <a:spcPts val="0"/>
                        </a:spcBef>
                        <a:spcAft>
                          <a:spcPts val="0"/>
                        </a:spcAft>
                        <a:buNone/>
                      </a:pPr>
                      <a:r>
                        <a:rPr b="1" lang="ar" sz="800">
                          <a:latin typeface="Times New Roman"/>
                          <a:ea typeface="Times New Roman"/>
                          <a:cs typeface="Times New Roman"/>
                          <a:sym typeface="Times New Roman"/>
                        </a:rPr>
                        <a:t>COMMUNICATION</a:t>
                      </a:r>
                      <a:endParaRPr b="1" sz="800">
                        <a:latin typeface="Times New Roman"/>
                        <a:ea typeface="Times New Roman"/>
                        <a:cs typeface="Times New Roman"/>
                        <a:sym typeface="Times New Roman"/>
                      </a:endParaRPr>
                    </a:p>
                  </a:txBody>
                  <a:tcPr marT="91425" marB="91425" marR="91425" marL="91425">
                    <a:solidFill>
                      <a:srgbClr val="B6D7A8"/>
                    </a:solidFill>
                  </a:tcPr>
                </a:tc>
                <a:tc>
                  <a:txBody>
                    <a:bodyPr/>
                    <a:lstStyle/>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 Exchange of thoughts, ideas, emotions between two parties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 Types: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                   A-Verbal           B-Non verbal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 Parts of communication: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1-Voice 2-Speech 3-Language (try to mention them in this order) </a:t>
                      </a:r>
                      <a:endParaRPr sz="900">
                        <a:solidFill>
                          <a:srgbClr val="6AA84F"/>
                        </a:solidFill>
                        <a:latin typeface="Times New Roman"/>
                        <a:ea typeface="Times New Roman"/>
                        <a:cs typeface="Times New Roman"/>
                        <a:sym typeface="Times New Roman"/>
                      </a:endParaRPr>
                    </a:p>
                  </a:txBody>
                  <a:tcPr marT="91425" marB="91425" marR="91425" marL="91425"/>
                </a:tc>
              </a:tr>
              <a:tr h="344000">
                <a:tc>
                  <a:txBody>
                    <a:bodyPr/>
                    <a:lstStyle/>
                    <a:p>
                      <a:pPr indent="0" lvl="0" marL="0" rtl="0" algn="l">
                        <a:spcBef>
                          <a:spcPts val="0"/>
                        </a:spcBef>
                        <a:spcAft>
                          <a:spcPts val="0"/>
                        </a:spcAft>
                        <a:buNone/>
                      </a:pPr>
                      <a:r>
                        <a:rPr b="1" lang="ar" sz="1100">
                          <a:latin typeface="Times New Roman"/>
                          <a:ea typeface="Times New Roman"/>
                          <a:cs typeface="Times New Roman"/>
                          <a:sym typeface="Times New Roman"/>
                        </a:rPr>
                        <a:t>     VOICE</a:t>
                      </a:r>
                      <a:endParaRPr b="1" sz="1100">
                        <a:latin typeface="Times New Roman"/>
                        <a:ea typeface="Times New Roman"/>
                        <a:cs typeface="Times New Roman"/>
                        <a:sym typeface="Times New Roman"/>
                      </a:endParaRPr>
                    </a:p>
                  </a:txBody>
                  <a:tcPr marT="91425" marB="91425" marR="91425" marL="91425">
                    <a:solidFill>
                      <a:srgbClr val="B6D7A8"/>
                    </a:solidFill>
                  </a:tcPr>
                </a:tc>
                <a:tc>
                  <a:txBody>
                    <a:bodyPr/>
                    <a:lstStyle/>
                    <a:p>
                      <a:pPr indent="0" lvl="0" marL="0" rtl="0" algn="l">
                        <a:spcBef>
                          <a:spcPts val="0"/>
                        </a:spcBef>
                        <a:spcAft>
                          <a:spcPts val="0"/>
                        </a:spcAft>
                        <a:buNone/>
                      </a:pPr>
                      <a:r>
                        <a:rPr lang="ar" sz="900">
                          <a:latin typeface="Times New Roman"/>
                          <a:ea typeface="Times New Roman"/>
                          <a:cs typeface="Times New Roman"/>
                          <a:sym typeface="Times New Roman"/>
                        </a:rPr>
                        <a:t>The result of vibration of the </a:t>
                      </a:r>
                      <a:r>
                        <a:rPr b="1" lang="ar" sz="900">
                          <a:solidFill>
                            <a:srgbClr val="FF0000"/>
                          </a:solidFill>
                          <a:latin typeface="Times New Roman"/>
                          <a:ea typeface="Times New Roman"/>
                          <a:cs typeface="Times New Roman"/>
                          <a:sym typeface="Times New Roman"/>
                        </a:rPr>
                        <a:t>true vocal folds</a:t>
                      </a:r>
                      <a:r>
                        <a:rPr lang="ar" sz="900">
                          <a:latin typeface="Times New Roman"/>
                          <a:ea typeface="Times New Roman"/>
                          <a:cs typeface="Times New Roman"/>
                          <a:sym typeface="Times New Roman"/>
                        </a:rPr>
                        <a:t> using the </a:t>
                      </a:r>
                      <a:r>
                        <a:rPr b="1" lang="ar" sz="900">
                          <a:latin typeface="Times New Roman"/>
                          <a:ea typeface="Times New Roman"/>
                          <a:cs typeface="Times New Roman"/>
                          <a:sym typeface="Times New Roman"/>
                        </a:rPr>
                        <a:t>expired</a:t>
                      </a:r>
                      <a:r>
                        <a:rPr lang="ar" sz="900">
                          <a:latin typeface="Times New Roman"/>
                          <a:ea typeface="Times New Roman"/>
                          <a:cs typeface="Times New Roman"/>
                          <a:sym typeface="Times New Roman"/>
                        </a:rPr>
                        <a:t> air.</a:t>
                      </a:r>
                      <a:endParaRPr sz="900">
                        <a:latin typeface="Times New Roman"/>
                        <a:ea typeface="Times New Roman"/>
                        <a:cs typeface="Times New Roman"/>
                        <a:sym typeface="Times New Roman"/>
                      </a:endParaRPr>
                    </a:p>
                  </a:txBody>
                  <a:tcPr marT="91425" marB="91425" marR="91425" marL="91425"/>
                </a:tc>
              </a:tr>
              <a:tr h="658450">
                <a:tc>
                  <a:txBody>
                    <a:bodyPr/>
                    <a:lstStyle/>
                    <a:p>
                      <a:pPr indent="0" lvl="0" marL="0" rtl="0" algn="ctr">
                        <a:spcBef>
                          <a:spcPts val="0"/>
                        </a:spcBef>
                        <a:spcAft>
                          <a:spcPts val="0"/>
                        </a:spcAft>
                        <a:buNone/>
                      </a:pPr>
                      <a:r>
                        <a:rPr b="1" lang="ar" sz="1000">
                          <a:latin typeface="Times New Roman"/>
                          <a:ea typeface="Times New Roman"/>
                          <a:cs typeface="Times New Roman"/>
                          <a:sym typeface="Times New Roman"/>
                        </a:rPr>
                        <a:t>SPEECH </a:t>
                      </a:r>
                      <a:r>
                        <a:rPr b="1" lang="ar" sz="800">
                          <a:latin typeface="Times New Roman"/>
                          <a:ea typeface="Times New Roman"/>
                          <a:cs typeface="Times New Roman"/>
                          <a:sym typeface="Times New Roman"/>
                        </a:rPr>
                        <a:t>(ARTICULATORS)</a:t>
                      </a:r>
                      <a:endParaRPr b="1" sz="800">
                        <a:latin typeface="Times New Roman"/>
                        <a:ea typeface="Times New Roman"/>
                        <a:cs typeface="Times New Roman"/>
                        <a:sym typeface="Times New Roman"/>
                      </a:endParaRPr>
                    </a:p>
                  </a:txBody>
                  <a:tcPr marT="91425" marB="91425" marR="91425" marL="91425">
                    <a:solidFill>
                      <a:srgbClr val="B6D7A8"/>
                    </a:solidFill>
                  </a:tcPr>
                </a:tc>
                <a:tc>
                  <a:txBody>
                    <a:bodyPr/>
                    <a:lstStyle/>
                    <a:p>
                      <a:pPr indent="0" lvl="0" marL="0" rtl="0" algn="l">
                        <a:spcBef>
                          <a:spcPts val="0"/>
                        </a:spcBef>
                        <a:spcAft>
                          <a:spcPts val="0"/>
                        </a:spcAft>
                        <a:buNone/>
                      </a:pPr>
                      <a:r>
                        <a:rPr lang="ar" sz="800">
                          <a:latin typeface="Times New Roman"/>
                          <a:ea typeface="Times New Roman"/>
                          <a:cs typeface="Times New Roman"/>
                          <a:sym typeface="Times New Roman"/>
                        </a:rPr>
                        <a:t>• A neuro-muscular process whereby language is uttered. </a:t>
                      </a:r>
                      <a:r>
                        <a:rPr lang="ar" sz="800">
                          <a:solidFill>
                            <a:srgbClr val="6AA84F"/>
                          </a:solidFill>
                          <a:latin typeface="Times New Roman"/>
                          <a:ea typeface="Times New Roman"/>
                          <a:cs typeface="Times New Roman"/>
                          <a:sym typeface="Times New Roman"/>
                        </a:rPr>
                        <a:t>تلفظ</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It includes the coordination of respiration, phonation, articulation,prosody and resonation. </a:t>
                      </a:r>
                      <a:r>
                        <a:rPr lang="ar" sz="800">
                          <a:solidFill>
                            <a:srgbClr val="6AA84F"/>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الحروف والاصوات الواضحة، بطلاقة جيدة وبدون خنة</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00FF00"/>
                        </a:solidFill>
                        <a:latin typeface="Times New Roman"/>
                        <a:ea typeface="Times New Roman"/>
                        <a:cs typeface="Times New Roman"/>
                        <a:sym typeface="Times New Roman"/>
                      </a:endParaRPr>
                    </a:p>
                  </a:txBody>
                  <a:tcPr marT="91425" marB="91425" marR="91425" marL="91425"/>
                </a:tc>
              </a:tr>
              <a:tr h="412025">
                <a:tc>
                  <a:txBody>
                    <a:bodyPr/>
                    <a:lstStyle/>
                    <a:p>
                      <a:pPr indent="0" lvl="0" marL="0" rtl="0" algn="ctr">
                        <a:spcBef>
                          <a:spcPts val="0"/>
                        </a:spcBef>
                        <a:spcAft>
                          <a:spcPts val="0"/>
                        </a:spcAft>
                        <a:buNone/>
                      </a:pPr>
                      <a:r>
                        <a:rPr b="1" lang="ar" sz="1100">
                          <a:latin typeface="Times New Roman"/>
                          <a:ea typeface="Times New Roman"/>
                          <a:cs typeface="Times New Roman"/>
                          <a:sym typeface="Times New Roman"/>
                        </a:rPr>
                        <a:t>LANGUAGE</a:t>
                      </a:r>
                      <a:endParaRPr b="1" sz="1100">
                        <a:latin typeface="Times New Roman"/>
                        <a:ea typeface="Times New Roman"/>
                        <a:cs typeface="Times New Roman"/>
                        <a:sym typeface="Times New Roman"/>
                      </a:endParaRPr>
                    </a:p>
                  </a:txBody>
                  <a:tcPr marT="91425" marB="91425" marR="91425" marL="91425">
                    <a:solidFill>
                      <a:srgbClr val="B6D7A8"/>
                    </a:solidFill>
                  </a:tcPr>
                </a:tc>
                <a:tc>
                  <a:txBody>
                    <a:bodyPr/>
                    <a:lstStyle/>
                    <a:p>
                      <a:pPr indent="0" lvl="0" marL="0" rtl="0" algn="l">
                        <a:spcBef>
                          <a:spcPts val="0"/>
                        </a:spcBef>
                        <a:spcAft>
                          <a:spcPts val="0"/>
                        </a:spcAft>
                        <a:buNone/>
                      </a:pPr>
                      <a:r>
                        <a:rPr lang="ar" sz="900">
                          <a:latin typeface="Times New Roman"/>
                          <a:ea typeface="Times New Roman"/>
                          <a:cs typeface="Times New Roman"/>
                          <a:sym typeface="Times New Roman"/>
                        </a:rPr>
                        <a:t>A symbolic arbitrary system relating sounds to meaning.</a:t>
                      </a:r>
                      <a:endParaRPr sz="900">
                        <a:latin typeface="Times New Roman"/>
                        <a:ea typeface="Times New Roman"/>
                        <a:cs typeface="Times New Roman"/>
                        <a:sym typeface="Times New Roman"/>
                      </a:endParaRPr>
                    </a:p>
                  </a:txBody>
                  <a:tcPr marT="91425" marB="91425" marR="91425" marL="91425"/>
                </a:tc>
              </a:tr>
              <a:tr h="340300">
                <a:tc>
                  <a:txBody>
                    <a:bodyPr/>
                    <a:lstStyle/>
                    <a:p>
                      <a:pPr indent="0" lvl="0" marL="0" rtl="0" algn="ctr">
                        <a:spcBef>
                          <a:spcPts val="0"/>
                        </a:spcBef>
                        <a:spcAft>
                          <a:spcPts val="0"/>
                        </a:spcAft>
                        <a:buNone/>
                      </a:pPr>
                      <a:r>
                        <a:rPr b="1" lang="ar" sz="900">
                          <a:latin typeface="Times New Roman"/>
                          <a:ea typeface="Times New Roman"/>
                          <a:cs typeface="Times New Roman"/>
                          <a:sym typeface="Times New Roman"/>
                        </a:rPr>
                        <a:t>SWALLOWING </a:t>
                      </a:r>
                      <a:endParaRPr b="1" sz="900">
                        <a:latin typeface="Times New Roman"/>
                        <a:ea typeface="Times New Roman"/>
                        <a:cs typeface="Times New Roman"/>
                        <a:sym typeface="Times New Roman"/>
                      </a:endParaRPr>
                    </a:p>
                  </a:txBody>
                  <a:tcPr marT="91425" marB="91425" marR="91425" marL="91425">
                    <a:solidFill>
                      <a:srgbClr val="B6D7A8"/>
                    </a:solidFill>
                  </a:tcPr>
                </a:tc>
                <a:tc>
                  <a:txBody>
                    <a:bodyPr/>
                    <a:lstStyle/>
                    <a:p>
                      <a:pPr indent="0" lvl="0" marL="0" rtl="0" algn="l">
                        <a:spcBef>
                          <a:spcPts val="0"/>
                        </a:spcBef>
                        <a:spcAft>
                          <a:spcPts val="0"/>
                        </a:spcAft>
                        <a:buNone/>
                      </a:pPr>
                      <a:r>
                        <a:rPr lang="ar" sz="800">
                          <a:latin typeface="Times New Roman"/>
                          <a:ea typeface="Times New Roman"/>
                          <a:cs typeface="Times New Roman"/>
                          <a:sym typeface="Times New Roman"/>
                        </a:rPr>
                        <a:t>The process of successful passage of food and drinks from the mouth through pharynx and esophagus into the stomach.</a:t>
                      </a:r>
                      <a:r>
                        <a:rPr lang="ar"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a:txBody>
                  <a:tcPr marT="91425" marB="91425" marR="91425" marL="91425"/>
                </a:tc>
              </a:tr>
            </a:tbl>
          </a:graphicData>
        </a:graphic>
      </p:graphicFrame>
      <p:sp>
        <p:nvSpPr>
          <p:cNvPr id="73" name="Google Shape;73;p14"/>
          <p:cNvSpPr txBox="1"/>
          <p:nvPr/>
        </p:nvSpPr>
        <p:spPr>
          <a:xfrm>
            <a:off x="1532075" y="23900"/>
            <a:ext cx="31323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Communication difficulties have an impact on the following aspects:</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Academic, Social, Psychological,Employment, Professional, Financial,</a:t>
            </a:r>
            <a:endParaRPr sz="8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latin typeface="Times New Roman"/>
                <a:ea typeface="Times New Roman"/>
                <a:cs typeface="Times New Roman"/>
                <a:sym typeface="Times New Roman"/>
              </a:rPr>
              <a:t>Family relations.</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sp>
        <p:nvSpPr>
          <p:cNvPr id="268" name="Google Shape;268;p32"/>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269" name="Google Shape;269;p32"/>
          <p:cNvGraphicFramePr/>
          <p:nvPr/>
        </p:nvGraphicFramePr>
        <p:xfrm>
          <a:off x="233350" y="179575"/>
          <a:ext cx="3000000" cy="3000000"/>
        </p:xfrm>
        <a:graphic>
          <a:graphicData uri="http://schemas.openxmlformats.org/drawingml/2006/table">
            <a:tbl>
              <a:tblPr>
                <a:noFill/>
                <a:tableStyleId>{11609C8C-CE51-496C-940E-F5D618C1E880}</a:tableStyleId>
              </a:tblPr>
              <a:tblGrid>
                <a:gridCol w="2195150"/>
                <a:gridCol w="2205450"/>
              </a:tblGrid>
              <a:tr h="658275">
                <a:tc gridSpan="2">
                  <a:txBody>
                    <a:bodyPr/>
                    <a:lstStyle/>
                    <a:p>
                      <a:pPr indent="0" lvl="0" marL="0" rtl="0" algn="ctr">
                        <a:spcBef>
                          <a:spcPts val="0"/>
                        </a:spcBef>
                        <a:spcAft>
                          <a:spcPts val="0"/>
                        </a:spcAft>
                        <a:buNone/>
                      </a:pPr>
                      <a:r>
                        <a:rPr lang="ar" sz="1000">
                          <a:latin typeface="Times New Roman"/>
                          <a:ea typeface="Times New Roman"/>
                          <a:cs typeface="Times New Roman"/>
                          <a:sym typeface="Times New Roman"/>
                        </a:rPr>
                        <a:t>2- </a:t>
                      </a:r>
                      <a:r>
                        <a:rPr b="1" lang="ar" sz="1000">
                          <a:latin typeface="Times New Roman"/>
                          <a:ea typeface="Times New Roman"/>
                          <a:cs typeface="Times New Roman"/>
                          <a:sym typeface="Times New Roman"/>
                        </a:rPr>
                        <a:t>vocal fold polyp</a:t>
                      </a:r>
                      <a:r>
                        <a:rPr lang="ar" sz="1000">
                          <a:latin typeface="Times New Roman"/>
                          <a:ea typeface="Times New Roman"/>
                          <a:cs typeface="Times New Roman"/>
                          <a:sym typeface="Times New Roman"/>
                        </a:rPr>
                        <a:t> </a:t>
                      </a:r>
                      <a:r>
                        <a:rPr lang="ar" sz="1000">
                          <a:solidFill>
                            <a:srgbClr val="00FF00"/>
                          </a:solidFill>
                          <a:latin typeface="Times New Roman"/>
                          <a:ea typeface="Times New Roman"/>
                          <a:cs typeface="Times New Roman"/>
                          <a:sym typeface="Times New Roman"/>
                        </a:rPr>
                        <a:t>(different shapes)</a:t>
                      </a:r>
                      <a:r>
                        <a:rPr lang="ar"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p>
                      <a:pPr indent="0" lvl="0" marL="0" rtl="0" algn="ctr">
                        <a:spcBef>
                          <a:spcPts val="0"/>
                        </a:spcBef>
                        <a:spcAft>
                          <a:spcPts val="0"/>
                        </a:spcAft>
                        <a:buNone/>
                      </a:pPr>
                      <a:r>
                        <a:rPr lang="ar" sz="1000">
                          <a:solidFill>
                            <a:srgbClr val="CCCCCC"/>
                          </a:solidFill>
                          <a:latin typeface="Times New Roman"/>
                          <a:ea typeface="Times New Roman"/>
                          <a:cs typeface="Times New Roman"/>
                          <a:sym typeface="Times New Roman"/>
                        </a:rPr>
                        <a:t>More common in </a:t>
                      </a:r>
                      <a:r>
                        <a:rPr b="1" lang="ar" sz="1000">
                          <a:solidFill>
                            <a:srgbClr val="CCCCCC"/>
                          </a:solidFill>
                          <a:latin typeface="Times New Roman"/>
                          <a:ea typeface="Times New Roman"/>
                          <a:cs typeface="Times New Roman"/>
                          <a:sym typeface="Times New Roman"/>
                        </a:rPr>
                        <a:t>males</a:t>
                      </a:r>
                      <a:r>
                        <a:rPr lang="ar" sz="1000">
                          <a:solidFill>
                            <a:srgbClr val="CCCCCC"/>
                          </a:solidFill>
                          <a:latin typeface="Times New Roman"/>
                          <a:ea typeface="Times New Roman"/>
                          <a:cs typeface="Times New Roman"/>
                          <a:sym typeface="Times New Roman"/>
                        </a:rPr>
                        <a:t> </a:t>
                      </a:r>
                      <a:endParaRPr sz="1000">
                        <a:solidFill>
                          <a:srgbClr val="CCCCCC"/>
                        </a:solidFill>
                        <a:latin typeface="Times New Roman"/>
                        <a:ea typeface="Times New Roman"/>
                        <a:cs typeface="Times New Roman"/>
                        <a:sym typeface="Times New Roman"/>
                      </a:endParaRPr>
                    </a:p>
                    <a:p>
                      <a:pPr indent="0" lvl="0" marL="0" rtl="0" algn="ctr">
                        <a:spcBef>
                          <a:spcPts val="0"/>
                        </a:spcBef>
                        <a:spcAft>
                          <a:spcPts val="0"/>
                        </a:spcAft>
                        <a:buNone/>
                      </a:pPr>
                      <a:r>
                        <a:rPr lang="ar" sz="1000">
                          <a:solidFill>
                            <a:srgbClr val="274E13"/>
                          </a:solidFill>
                          <a:latin typeface="Times New Roman"/>
                          <a:ea typeface="Times New Roman"/>
                          <a:cs typeface="Times New Roman"/>
                          <a:sym typeface="Times New Roman"/>
                        </a:rPr>
                        <a:t>From epithelial layer ( mucosa ) → </a:t>
                      </a:r>
                      <a:r>
                        <a:rPr b="1" lang="ar" sz="1000" u="sng">
                          <a:solidFill>
                            <a:srgbClr val="274E13"/>
                          </a:solidFill>
                          <a:latin typeface="Times New Roman"/>
                          <a:ea typeface="Times New Roman"/>
                          <a:cs typeface="Times New Roman"/>
                          <a:sym typeface="Times New Roman"/>
                        </a:rPr>
                        <a:t>well defined</a:t>
                      </a:r>
                      <a:endParaRPr b="1" sz="1000" u="sng">
                        <a:solidFill>
                          <a:srgbClr val="274E13"/>
                        </a:solidFill>
                        <a:latin typeface="Times New Roman"/>
                        <a:ea typeface="Times New Roman"/>
                        <a:cs typeface="Times New Roman"/>
                        <a:sym typeface="Times New Roman"/>
                      </a:endParaRPr>
                    </a:p>
                  </a:txBody>
                  <a:tcPr marT="91425" marB="91425" marR="91425" marL="91425">
                    <a:solidFill>
                      <a:srgbClr val="8ABDED"/>
                    </a:solidFill>
                  </a:tcPr>
                </a:tc>
                <a:tc hMerge="1"/>
              </a:tr>
              <a:tr h="3863375">
                <a:tc>
                  <a:txBody>
                    <a:bodyPr/>
                    <a:lstStyle/>
                    <a:p>
                      <a:pPr indent="0" lvl="0" marL="0" rtl="0" algn="l">
                        <a:spcBef>
                          <a:spcPts val="0"/>
                        </a:spcBef>
                        <a:spcAft>
                          <a:spcPts val="0"/>
                        </a:spcAft>
                        <a:buNone/>
                      </a:pPr>
                      <a:r>
                        <a:rPr lang="ar" sz="1000">
                          <a:latin typeface="Times New Roman"/>
                          <a:ea typeface="Times New Roman"/>
                          <a:cs typeface="Times New Roman"/>
                          <a:sym typeface="Times New Roman"/>
                        </a:rPr>
                        <a:t>Left vocal fold polyp with a </a:t>
                      </a:r>
                      <a:r>
                        <a:rPr b="1" lang="ar" sz="1000">
                          <a:latin typeface="Times New Roman"/>
                          <a:ea typeface="Times New Roman"/>
                          <a:cs typeface="Times New Roman"/>
                          <a:sym typeface="Times New Roman"/>
                        </a:rPr>
                        <a:t>reaction</a:t>
                      </a:r>
                      <a:r>
                        <a:rPr lang="ar" sz="1000">
                          <a:latin typeface="Times New Roman"/>
                          <a:ea typeface="Times New Roman"/>
                          <a:cs typeface="Times New Roman"/>
                          <a:sym typeface="Times New Roman"/>
                        </a:rPr>
                        <a:t> </a:t>
                      </a:r>
                      <a:r>
                        <a:rPr lang="ar" sz="1000">
                          <a:solidFill>
                            <a:srgbClr val="6AA84F"/>
                          </a:solidFill>
                          <a:latin typeface="Times New Roman"/>
                          <a:ea typeface="Times New Roman"/>
                          <a:cs typeface="Times New Roman"/>
                          <a:sym typeface="Times New Roman"/>
                        </a:rPr>
                        <a:t>(reaction occurs on the opposite side due to Friction during phonation) </a:t>
                      </a:r>
                      <a:endParaRPr sz="1000">
                        <a:solidFill>
                          <a:srgbClr val="6AA84F"/>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b="1" lang="ar" sz="1000">
                          <a:solidFill>
                            <a:srgbClr val="FF0000"/>
                          </a:solidFill>
                          <a:latin typeface="Times New Roman"/>
                          <a:ea typeface="Times New Roman"/>
                          <a:cs typeface="Times New Roman"/>
                          <a:sym typeface="Times New Roman"/>
                        </a:rPr>
                        <a:t>Left true vocal fold polyp</a:t>
                      </a:r>
                      <a:r>
                        <a:rPr lang="ar"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p>
                      <a:pPr indent="0" lvl="0" marL="0" rtl="0" algn="l">
                        <a:spcBef>
                          <a:spcPts val="0"/>
                        </a:spcBef>
                        <a:spcAft>
                          <a:spcPts val="0"/>
                        </a:spcAft>
                        <a:buNone/>
                      </a:pPr>
                      <a:r>
                        <a:rPr lang="ar" sz="1100" u="sng">
                          <a:solidFill>
                            <a:srgbClr val="6AA84F"/>
                          </a:solidFill>
                          <a:latin typeface="Times New Roman"/>
                          <a:ea typeface="Times New Roman"/>
                          <a:cs typeface="Times New Roman"/>
                          <a:sym typeface="Times New Roman"/>
                        </a:rPr>
                        <a:t>Describe</a:t>
                      </a:r>
                      <a:r>
                        <a:rPr lang="ar" sz="1100">
                          <a:solidFill>
                            <a:srgbClr val="6AA84F"/>
                          </a:solidFill>
                          <a:latin typeface="Times New Roman"/>
                          <a:ea typeface="Times New Roman"/>
                          <a:cs typeface="Times New Roman"/>
                          <a:sym typeface="Times New Roman"/>
                        </a:rPr>
                        <a:t>: </a:t>
                      </a:r>
                      <a:r>
                        <a:rPr b="1" lang="ar" sz="1100">
                          <a:solidFill>
                            <a:srgbClr val="6AA84F"/>
                          </a:solidFill>
                          <a:latin typeface="Times New Roman"/>
                          <a:ea typeface="Times New Roman"/>
                          <a:cs typeface="Times New Roman"/>
                          <a:sym typeface="Times New Roman"/>
                        </a:rPr>
                        <a:t>unilateral</a:t>
                      </a:r>
                      <a:r>
                        <a:rPr lang="ar" sz="1100">
                          <a:solidFill>
                            <a:srgbClr val="6AA84F"/>
                          </a:solidFill>
                          <a:latin typeface="Times New Roman"/>
                          <a:ea typeface="Times New Roman"/>
                          <a:cs typeface="Times New Roman"/>
                          <a:sym typeface="Times New Roman"/>
                        </a:rPr>
                        <a:t> vocal fold mass or lesion at the left side in the middle third protruding medially. </a:t>
                      </a:r>
                      <a:r>
                        <a:rPr lang="ar" sz="1100" u="sng">
                          <a:solidFill>
                            <a:srgbClr val="6AA84F"/>
                          </a:solidFill>
                          <a:latin typeface="Times New Roman"/>
                          <a:ea typeface="Times New Roman"/>
                          <a:cs typeface="Times New Roman"/>
                          <a:sym typeface="Times New Roman"/>
                        </a:rPr>
                        <a:t>Presenting </a:t>
                      </a:r>
                      <a:r>
                        <a:rPr lang="ar" sz="1100" u="sng">
                          <a:solidFill>
                            <a:srgbClr val="6AA84F"/>
                          </a:solidFill>
                          <a:latin typeface="Times New Roman"/>
                          <a:ea typeface="Times New Roman"/>
                          <a:cs typeface="Times New Roman"/>
                          <a:sym typeface="Times New Roman"/>
                        </a:rPr>
                        <a:t>complaint</a:t>
                      </a:r>
                      <a:r>
                        <a:rPr lang="ar" sz="1100">
                          <a:solidFill>
                            <a:srgbClr val="6AA84F"/>
                          </a:solidFill>
                          <a:latin typeface="Times New Roman"/>
                          <a:ea typeface="Times New Roman"/>
                          <a:cs typeface="Times New Roman"/>
                          <a:sym typeface="Times New Roman"/>
                        </a:rPr>
                        <a:t>: dysphonia or hoarseness. </a:t>
                      </a:r>
                      <a:endParaRPr sz="11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1100">
                          <a:solidFill>
                            <a:srgbClr val="6AA84F"/>
                          </a:solidFill>
                          <a:latin typeface="Times New Roman"/>
                          <a:ea typeface="Times New Roman"/>
                          <a:cs typeface="Times New Roman"/>
                          <a:sym typeface="Times New Roman"/>
                        </a:rPr>
                        <a:t>Causes: phono-trauma, voice abuse and sudden shouting. Treatment: Mainly surgical excision and voice therapy.</a:t>
                      </a:r>
                      <a:endParaRPr sz="1100">
                        <a:solidFill>
                          <a:srgbClr val="6AA84F"/>
                        </a:solidFill>
                        <a:latin typeface="Times New Roman"/>
                        <a:ea typeface="Times New Roman"/>
                        <a:cs typeface="Times New Roman"/>
                        <a:sym typeface="Times New Roman"/>
                      </a:endParaRPr>
                    </a:p>
                  </a:txBody>
                  <a:tcPr marT="91425" marB="91425" marR="91425" marL="91425"/>
                </a:tc>
              </a:tr>
              <a:tr h="1990475">
                <a:tc gridSpan="2">
                  <a:txBody>
                    <a:bodyPr/>
                    <a:lstStyle/>
                    <a:p>
                      <a:pPr indent="0" lvl="0" marL="0" rtl="0" algn="l">
                        <a:spcBef>
                          <a:spcPts val="0"/>
                        </a:spcBef>
                        <a:spcAft>
                          <a:spcPts val="0"/>
                        </a:spcAft>
                        <a:buNone/>
                      </a:pPr>
                      <a:r>
                        <a:rPr lang="ar">
                          <a:latin typeface="Times New Roman"/>
                          <a:ea typeface="Times New Roman"/>
                          <a:cs typeface="Times New Roman"/>
                          <a:sym typeface="Times New Roman"/>
                        </a:rPr>
                        <a:t>                      </a:t>
                      </a:r>
                      <a:r>
                        <a:rPr lang="ar" sz="1200">
                          <a:latin typeface="Times New Roman"/>
                          <a:ea typeface="Times New Roman"/>
                          <a:cs typeface="Times New Roman"/>
                          <a:sym typeface="Times New Roman"/>
                        </a:rPr>
                        <a:t>        </a:t>
                      </a:r>
                      <a:r>
                        <a:rPr b="1" lang="ar" sz="1200">
                          <a:latin typeface="Times New Roman"/>
                          <a:ea typeface="Times New Roman"/>
                          <a:cs typeface="Times New Roman"/>
                          <a:sym typeface="Times New Roman"/>
                        </a:rPr>
                        <a:t>right vocal fold polyp</a:t>
                      </a:r>
                      <a:endParaRPr b="1" sz="1200">
                        <a:latin typeface="Times New Roman"/>
                        <a:ea typeface="Times New Roman"/>
                        <a:cs typeface="Times New Roman"/>
                        <a:sym typeface="Times New Roman"/>
                      </a:endParaRPr>
                    </a:p>
                  </a:txBody>
                  <a:tcPr marT="91425" marB="91425" marR="91425" marL="91425"/>
                </a:tc>
                <a:tc hMerge="1"/>
              </a:tr>
            </a:tbl>
          </a:graphicData>
        </a:graphic>
      </p:graphicFrame>
      <p:pic>
        <p:nvPicPr>
          <p:cNvPr id="270" name="Google Shape;270;p32"/>
          <p:cNvPicPr preferRelativeResize="0"/>
          <p:nvPr/>
        </p:nvPicPr>
        <p:blipFill>
          <a:blip r:embed="rId4">
            <a:alphaModFix/>
          </a:blip>
          <a:stretch>
            <a:fillRect/>
          </a:stretch>
        </p:blipFill>
        <p:spPr>
          <a:xfrm>
            <a:off x="364700" y="1560675"/>
            <a:ext cx="1925376" cy="2359800"/>
          </a:xfrm>
          <a:prstGeom prst="rect">
            <a:avLst/>
          </a:prstGeom>
          <a:noFill/>
          <a:ln>
            <a:noFill/>
          </a:ln>
        </p:spPr>
      </p:pic>
      <p:pic>
        <p:nvPicPr>
          <p:cNvPr id="271" name="Google Shape;271;p32"/>
          <p:cNvPicPr preferRelativeResize="0"/>
          <p:nvPr/>
        </p:nvPicPr>
        <p:blipFill>
          <a:blip r:embed="rId5">
            <a:alphaModFix/>
          </a:blip>
          <a:stretch>
            <a:fillRect/>
          </a:stretch>
        </p:blipFill>
        <p:spPr>
          <a:xfrm>
            <a:off x="2536775" y="2692325"/>
            <a:ext cx="2021926" cy="1930726"/>
          </a:xfrm>
          <a:prstGeom prst="rect">
            <a:avLst/>
          </a:prstGeom>
          <a:noFill/>
          <a:ln>
            <a:noFill/>
          </a:ln>
        </p:spPr>
      </p:pic>
      <p:pic>
        <p:nvPicPr>
          <p:cNvPr id="272" name="Google Shape;272;p32"/>
          <p:cNvPicPr preferRelativeResize="0"/>
          <p:nvPr/>
        </p:nvPicPr>
        <p:blipFill>
          <a:blip r:embed="rId6">
            <a:alphaModFix/>
          </a:blip>
          <a:stretch>
            <a:fillRect/>
          </a:stretch>
        </p:blipFill>
        <p:spPr>
          <a:xfrm>
            <a:off x="486825" y="5078925"/>
            <a:ext cx="3986075" cy="149803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6" name="Shape 276"/>
        <p:cNvGrpSpPr/>
        <p:nvPr/>
      </p:nvGrpSpPr>
      <p:grpSpPr>
        <a:xfrm>
          <a:off x="0" y="0"/>
          <a:ext cx="0" cy="0"/>
          <a:chOff x="0" y="0"/>
          <a:chExt cx="0" cy="0"/>
        </a:xfrm>
      </p:grpSpPr>
      <p:sp>
        <p:nvSpPr>
          <p:cNvPr id="277" name="Google Shape;277;p33"/>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278" name="Google Shape;278;p33"/>
          <p:cNvGraphicFramePr/>
          <p:nvPr/>
        </p:nvGraphicFramePr>
        <p:xfrm>
          <a:off x="152400" y="179575"/>
          <a:ext cx="3000000" cy="3000000"/>
        </p:xfrm>
        <a:graphic>
          <a:graphicData uri="http://schemas.openxmlformats.org/drawingml/2006/table">
            <a:tbl>
              <a:tblPr>
                <a:noFill/>
                <a:tableStyleId>{11609C8C-CE51-496C-940E-F5D618C1E880}</a:tableStyleId>
              </a:tblPr>
              <a:tblGrid>
                <a:gridCol w="2267750"/>
                <a:gridCol w="2278425"/>
              </a:tblGrid>
              <a:tr h="267475">
                <a:tc gridSpan="2">
                  <a:txBody>
                    <a:bodyPr/>
                    <a:lstStyle/>
                    <a:p>
                      <a:pPr indent="0" lvl="0" marL="0" rtl="0" algn="ctr">
                        <a:spcBef>
                          <a:spcPts val="0"/>
                        </a:spcBef>
                        <a:spcAft>
                          <a:spcPts val="0"/>
                        </a:spcAft>
                        <a:buNone/>
                      </a:pPr>
                      <a:r>
                        <a:rPr lang="ar" sz="1000">
                          <a:latin typeface="Times New Roman"/>
                          <a:ea typeface="Times New Roman"/>
                          <a:cs typeface="Times New Roman"/>
                          <a:sym typeface="Times New Roman"/>
                        </a:rPr>
                        <a:t>2- </a:t>
                      </a:r>
                      <a:r>
                        <a:rPr b="1" lang="ar" sz="1000">
                          <a:latin typeface="Times New Roman"/>
                          <a:ea typeface="Times New Roman"/>
                          <a:cs typeface="Times New Roman"/>
                          <a:sym typeface="Times New Roman"/>
                        </a:rPr>
                        <a:t>vocal fold polyp</a:t>
                      </a:r>
                      <a:r>
                        <a:rPr lang="ar" sz="1000">
                          <a:latin typeface="Times New Roman"/>
                          <a:ea typeface="Times New Roman"/>
                          <a:cs typeface="Times New Roman"/>
                          <a:sym typeface="Times New Roman"/>
                        </a:rPr>
                        <a:t> </a:t>
                      </a:r>
                      <a:endParaRPr b="1" sz="1000" u="sng">
                        <a:solidFill>
                          <a:srgbClr val="274E13"/>
                        </a:solidFill>
                        <a:latin typeface="Times New Roman"/>
                        <a:ea typeface="Times New Roman"/>
                        <a:cs typeface="Times New Roman"/>
                        <a:sym typeface="Times New Roman"/>
                      </a:endParaRPr>
                    </a:p>
                  </a:txBody>
                  <a:tcPr marT="91425" marB="91425" marR="91425" marL="91425">
                    <a:solidFill>
                      <a:srgbClr val="8ABDED"/>
                    </a:solidFill>
                  </a:tcPr>
                </a:tc>
                <a:tc hMerge="1"/>
              </a:tr>
              <a:tr h="6508475">
                <a:tc>
                  <a:txBody>
                    <a:bodyPr/>
                    <a:lstStyle/>
                    <a:p>
                      <a:pPr indent="0" lvl="0" marL="0" rtl="0" algn="l">
                        <a:spcBef>
                          <a:spcPts val="0"/>
                        </a:spcBef>
                        <a:spcAft>
                          <a:spcPts val="0"/>
                        </a:spcAft>
                        <a:buClr>
                          <a:schemeClr val="dk1"/>
                        </a:buClr>
                        <a:buSzPts val="1100"/>
                        <a:buFont typeface="Arial"/>
                        <a:buNone/>
                      </a:pPr>
                      <a:r>
                        <a:rPr lang="ar" sz="900">
                          <a:solidFill>
                            <a:srgbClr val="6AA84F"/>
                          </a:solidFill>
                          <a:latin typeface="Times New Roman"/>
                          <a:ea typeface="Times New Roman"/>
                          <a:cs typeface="Times New Roman"/>
                          <a:sym typeface="Times New Roman"/>
                        </a:rPr>
                        <a:t>SAQ : What is the diagnosis?</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900">
                          <a:solidFill>
                            <a:srgbClr val="6AA84F"/>
                          </a:solidFill>
                          <a:latin typeface="Times New Roman"/>
                          <a:ea typeface="Times New Roman"/>
                          <a:cs typeface="Times New Roman"/>
                          <a:sym typeface="Times New Roman"/>
                        </a:rPr>
                        <a:t>Answer : Left true vocal fold polyp</a:t>
                      </a:r>
                      <a:endParaRPr sz="1000">
                        <a:solidFill>
                          <a:srgbClr val="6AA84F"/>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sz="11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Multiple</a:t>
                      </a:r>
                      <a:r>
                        <a:rPr lang="ar" sz="900">
                          <a:solidFill>
                            <a:srgbClr val="6AA84F"/>
                          </a:solidFill>
                          <a:latin typeface="Times New Roman"/>
                          <a:ea typeface="Times New Roman"/>
                          <a:cs typeface="Times New Roman"/>
                          <a:sym typeface="Times New Roman"/>
                        </a:rPr>
                        <a:t> </a:t>
                      </a:r>
                      <a:r>
                        <a:rPr lang="ar" sz="900">
                          <a:solidFill>
                            <a:srgbClr val="6AA84F"/>
                          </a:solidFill>
                          <a:latin typeface="Times New Roman"/>
                          <a:ea typeface="Times New Roman"/>
                          <a:cs typeface="Times New Roman"/>
                          <a:sym typeface="Times New Roman"/>
                        </a:rPr>
                        <a:t>polyps</a:t>
                      </a:r>
                      <a:r>
                        <a:rPr lang="ar" sz="900">
                          <a:solidFill>
                            <a:srgbClr val="6AA84F"/>
                          </a:solidFill>
                          <a:latin typeface="Times New Roman"/>
                          <a:ea typeface="Times New Roman"/>
                          <a:cs typeface="Times New Roman"/>
                          <a:sym typeface="Times New Roman"/>
                        </a:rPr>
                        <a:t>, bilateral and </a:t>
                      </a:r>
                      <a:r>
                        <a:rPr lang="ar" sz="900">
                          <a:solidFill>
                            <a:srgbClr val="6AA84F"/>
                          </a:solidFill>
                          <a:latin typeface="Times New Roman"/>
                          <a:ea typeface="Times New Roman"/>
                          <a:cs typeface="Times New Roman"/>
                          <a:sym typeface="Times New Roman"/>
                        </a:rPr>
                        <a:t>Asymmetrical</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          </a:t>
                      </a:r>
                      <a:r>
                        <a:rPr lang="ar" sz="900">
                          <a:solidFill>
                            <a:srgbClr val="CC0000"/>
                          </a:solidFill>
                          <a:latin typeface="Times New Roman"/>
                          <a:ea typeface="Times New Roman"/>
                          <a:cs typeface="Times New Roman"/>
                          <a:sym typeface="Times New Roman"/>
                        </a:rPr>
                        <a:t>   Right</a:t>
                      </a:r>
                      <a:r>
                        <a:rPr lang="ar" sz="900">
                          <a:solidFill>
                            <a:srgbClr val="6AA84F"/>
                          </a:solidFill>
                          <a:latin typeface="Times New Roman"/>
                          <a:ea typeface="Times New Roman"/>
                          <a:cs typeface="Times New Roman"/>
                          <a:sym typeface="Times New Roman"/>
                        </a:rPr>
                        <a:t> true vocal fold polyp</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          </a:t>
                      </a:r>
                      <a:r>
                        <a:rPr lang="ar" sz="900">
                          <a:solidFill>
                            <a:srgbClr val="CC0000"/>
                          </a:solidFill>
                          <a:latin typeface="Times New Roman"/>
                          <a:ea typeface="Times New Roman"/>
                          <a:cs typeface="Times New Roman"/>
                          <a:sym typeface="Times New Roman"/>
                        </a:rPr>
                        <a:t>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CC0000"/>
                          </a:solidFill>
                          <a:latin typeface="Times New Roman"/>
                          <a:ea typeface="Times New Roman"/>
                          <a:cs typeface="Times New Roman"/>
                          <a:sym typeface="Times New Roman"/>
                        </a:rPr>
                        <a:t>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CC0000"/>
                          </a:solidFill>
                          <a:latin typeface="Times New Roman"/>
                          <a:ea typeface="Times New Roman"/>
                          <a:cs typeface="Times New Roman"/>
                          <a:sym typeface="Times New Roman"/>
                        </a:rPr>
                        <a:t>             Right</a:t>
                      </a:r>
                      <a:r>
                        <a:rPr lang="ar" sz="900">
                          <a:solidFill>
                            <a:srgbClr val="6AA84F"/>
                          </a:solidFill>
                          <a:latin typeface="Times New Roman"/>
                          <a:ea typeface="Times New Roman"/>
                          <a:cs typeface="Times New Roman"/>
                          <a:sym typeface="Times New Roman"/>
                        </a:rPr>
                        <a:t> </a:t>
                      </a:r>
                      <a:r>
                        <a:rPr lang="ar" sz="900">
                          <a:solidFill>
                            <a:srgbClr val="274E13"/>
                          </a:solidFill>
                          <a:latin typeface="Times New Roman"/>
                          <a:ea typeface="Times New Roman"/>
                          <a:cs typeface="Times New Roman"/>
                          <a:sym typeface="Times New Roman"/>
                        </a:rPr>
                        <a:t>true vocal fold polyp</a:t>
                      </a:r>
                      <a:endParaRPr sz="900">
                        <a:solidFill>
                          <a:srgbClr val="274E13"/>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          </a:t>
                      </a:r>
                      <a:r>
                        <a:rPr lang="ar" sz="900">
                          <a:solidFill>
                            <a:srgbClr val="CC0000"/>
                          </a:solidFill>
                          <a:latin typeface="Times New Roman"/>
                          <a:ea typeface="Times New Roman"/>
                          <a:cs typeface="Times New Roman"/>
                          <a:sym typeface="Times New Roman"/>
                        </a:rPr>
                        <a:t>   We know it’s right from the </a:t>
                      </a:r>
                      <a:endParaRPr sz="900">
                        <a:solidFill>
                          <a:srgbClr val="CC0000"/>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900">
                          <a:solidFill>
                            <a:srgbClr val="CC0000"/>
                          </a:solidFill>
                          <a:latin typeface="Times New Roman"/>
                          <a:ea typeface="Times New Roman"/>
                          <a:cs typeface="Times New Roman"/>
                          <a:sym typeface="Times New Roman"/>
                        </a:rPr>
                        <a:t>             anterior commissure</a:t>
                      </a:r>
                      <a:endParaRPr sz="900">
                        <a:solidFill>
                          <a:srgbClr val="6AA84F"/>
                        </a:solidFill>
                        <a:latin typeface="Times New Roman"/>
                        <a:ea typeface="Times New Roman"/>
                        <a:cs typeface="Times New Roman"/>
                        <a:sym typeface="Times New Roman"/>
                      </a:endParaRPr>
                    </a:p>
                  </a:txBody>
                  <a:tcPr marT="91425" marB="91425" marR="91425" marL="91425"/>
                </a:tc>
              </a:tr>
            </a:tbl>
          </a:graphicData>
        </a:graphic>
      </p:graphicFrame>
      <p:pic>
        <p:nvPicPr>
          <p:cNvPr id="279" name="Google Shape;279;p33"/>
          <p:cNvPicPr preferRelativeResize="0"/>
          <p:nvPr/>
        </p:nvPicPr>
        <p:blipFill>
          <a:blip r:embed="rId4">
            <a:alphaModFix/>
          </a:blip>
          <a:stretch>
            <a:fillRect/>
          </a:stretch>
        </p:blipFill>
        <p:spPr>
          <a:xfrm>
            <a:off x="2647588" y="623675"/>
            <a:ext cx="1868974" cy="1038050"/>
          </a:xfrm>
          <a:prstGeom prst="rect">
            <a:avLst/>
          </a:prstGeom>
          <a:noFill/>
          <a:ln>
            <a:noFill/>
          </a:ln>
        </p:spPr>
      </p:pic>
      <p:pic>
        <p:nvPicPr>
          <p:cNvPr id="280" name="Google Shape;280;p33"/>
          <p:cNvPicPr preferRelativeResize="0"/>
          <p:nvPr/>
        </p:nvPicPr>
        <p:blipFill>
          <a:blip r:embed="rId5">
            <a:alphaModFix/>
          </a:blip>
          <a:stretch>
            <a:fillRect/>
          </a:stretch>
        </p:blipFill>
        <p:spPr>
          <a:xfrm>
            <a:off x="225578" y="965575"/>
            <a:ext cx="1907651" cy="1058635"/>
          </a:xfrm>
          <a:prstGeom prst="rect">
            <a:avLst/>
          </a:prstGeom>
          <a:noFill/>
          <a:ln>
            <a:noFill/>
          </a:ln>
        </p:spPr>
      </p:pic>
      <p:pic>
        <p:nvPicPr>
          <p:cNvPr id="281" name="Google Shape;281;p33"/>
          <p:cNvPicPr preferRelativeResize="0"/>
          <p:nvPr/>
        </p:nvPicPr>
        <p:blipFill>
          <a:blip r:embed="rId6">
            <a:alphaModFix/>
          </a:blip>
          <a:stretch>
            <a:fillRect/>
          </a:stretch>
        </p:blipFill>
        <p:spPr>
          <a:xfrm>
            <a:off x="225575" y="2075351"/>
            <a:ext cx="1868950" cy="1454145"/>
          </a:xfrm>
          <a:prstGeom prst="rect">
            <a:avLst/>
          </a:prstGeom>
          <a:noFill/>
          <a:ln>
            <a:noFill/>
          </a:ln>
        </p:spPr>
      </p:pic>
      <p:pic>
        <p:nvPicPr>
          <p:cNvPr id="282" name="Google Shape;282;p33"/>
          <p:cNvPicPr preferRelativeResize="0"/>
          <p:nvPr/>
        </p:nvPicPr>
        <p:blipFill>
          <a:blip r:embed="rId7">
            <a:alphaModFix/>
          </a:blip>
          <a:stretch>
            <a:fillRect/>
          </a:stretch>
        </p:blipFill>
        <p:spPr>
          <a:xfrm>
            <a:off x="225575" y="3580649"/>
            <a:ext cx="2024525" cy="1611550"/>
          </a:xfrm>
          <a:prstGeom prst="rect">
            <a:avLst/>
          </a:prstGeom>
          <a:noFill/>
          <a:ln>
            <a:noFill/>
          </a:ln>
        </p:spPr>
      </p:pic>
      <p:pic>
        <p:nvPicPr>
          <p:cNvPr id="283" name="Google Shape;283;p33"/>
          <p:cNvPicPr preferRelativeResize="0"/>
          <p:nvPr/>
        </p:nvPicPr>
        <p:blipFill>
          <a:blip r:embed="rId8">
            <a:alphaModFix/>
          </a:blip>
          <a:stretch>
            <a:fillRect/>
          </a:stretch>
        </p:blipFill>
        <p:spPr>
          <a:xfrm>
            <a:off x="2709275" y="5292000"/>
            <a:ext cx="1638900" cy="1291244"/>
          </a:xfrm>
          <a:prstGeom prst="rect">
            <a:avLst/>
          </a:prstGeom>
          <a:noFill/>
          <a:ln>
            <a:noFill/>
          </a:ln>
        </p:spPr>
      </p:pic>
      <p:pic>
        <p:nvPicPr>
          <p:cNvPr id="284" name="Google Shape;284;p33"/>
          <p:cNvPicPr preferRelativeResize="0"/>
          <p:nvPr/>
        </p:nvPicPr>
        <p:blipFill>
          <a:blip r:embed="rId9">
            <a:alphaModFix/>
          </a:blip>
          <a:stretch>
            <a:fillRect/>
          </a:stretch>
        </p:blipFill>
        <p:spPr>
          <a:xfrm>
            <a:off x="2555075" y="2021886"/>
            <a:ext cx="2054010" cy="1620501"/>
          </a:xfrm>
          <a:prstGeom prst="rect">
            <a:avLst/>
          </a:prstGeom>
          <a:noFill/>
          <a:ln>
            <a:noFill/>
          </a:ln>
        </p:spPr>
      </p:pic>
      <p:pic>
        <p:nvPicPr>
          <p:cNvPr id="285" name="Google Shape;285;p33"/>
          <p:cNvPicPr preferRelativeResize="0"/>
          <p:nvPr/>
        </p:nvPicPr>
        <p:blipFill>
          <a:blip r:embed="rId10">
            <a:alphaModFix/>
          </a:blip>
          <a:stretch>
            <a:fillRect/>
          </a:stretch>
        </p:blipFill>
        <p:spPr>
          <a:xfrm>
            <a:off x="2647600" y="3833650"/>
            <a:ext cx="1758100" cy="1371848"/>
          </a:xfrm>
          <a:prstGeom prst="rect">
            <a:avLst/>
          </a:prstGeom>
          <a:noFill/>
          <a:ln>
            <a:noFill/>
          </a:ln>
        </p:spPr>
      </p:pic>
      <p:pic>
        <p:nvPicPr>
          <p:cNvPr id="286" name="Google Shape;286;p33"/>
          <p:cNvPicPr preferRelativeResize="0"/>
          <p:nvPr/>
        </p:nvPicPr>
        <p:blipFill>
          <a:blip r:embed="rId11">
            <a:alphaModFix/>
          </a:blip>
          <a:stretch>
            <a:fillRect/>
          </a:stretch>
        </p:blipFill>
        <p:spPr>
          <a:xfrm>
            <a:off x="358789" y="5243350"/>
            <a:ext cx="1758100" cy="16788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34"/>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292" name="Google Shape;292;p34"/>
          <p:cNvGraphicFramePr/>
          <p:nvPr/>
        </p:nvGraphicFramePr>
        <p:xfrm>
          <a:off x="154775" y="120375"/>
          <a:ext cx="3000000" cy="3000000"/>
        </p:xfrm>
        <a:graphic>
          <a:graphicData uri="http://schemas.openxmlformats.org/drawingml/2006/table">
            <a:tbl>
              <a:tblPr>
                <a:noFill/>
                <a:tableStyleId>{11609C8C-CE51-496C-940E-F5D618C1E880}</a:tableStyleId>
              </a:tblPr>
              <a:tblGrid>
                <a:gridCol w="2247900"/>
                <a:gridCol w="2238400"/>
              </a:tblGrid>
              <a:tr h="474625">
                <a:tc gridSpan="2">
                  <a:txBody>
                    <a:bodyPr/>
                    <a:lstStyle/>
                    <a:p>
                      <a:pPr indent="0" lvl="0" marL="0" rtl="0" algn="l">
                        <a:spcBef>
                          <a:spcPts val="0"/>
                        </a:spcBef>
                        <a:spcAft>
                          <a:spcPts val="0"/>
                        </a:spcAft>
                        <a:buNone/>
                      </a:pPr>
                      <a:r>
                        <a:rPr lang="ar" sz="1000">
                          <a:latin typeface="Times New Roman"/>
                          <a:ea typeface="Times New Roman"/>
                          <a:cs typeface="Times New Roman"/>
                          <a:sym typeface="Times New Roman"/>
                        </a:rPr>
                        <a:t>                                                    </a:t>
                      </a:r>
                      <a:r>
                        <a:rPr lang="ar" sz="1000">
                          <a:solidFill>
                            <a:srgbClr val="F1C232"/>
                          </a:solidFill>
                          <a:latin typeface="Times New Roman"/>
                          <a:ea typeface="Times New Roman"/>
                          <a:cs typeface="Times New Roman"/>
                          <a:sym typeface="Times New Roman"/>
                        </a:rPr>
                        <a:t>3- Vocal fold cyst</a:t>
                      </a:r>
                      <a:endParaRPr sz="1000">
                        <a:solidFill>
                          <a:srgbClr val="F1C232"/>
                        </a:solidFill>
                        <a:latin typeface="Times New Roman"/>
                        <a:ea typeface="Times New Roman"/>
                        <a:cs typeface="Times New Roman"/>
                        <a:sym typeface="Times New Roman"/>
                      </a:endParaRPr>
                    </a:p>
                    <a:p>
                      <a:pPr indent="0" lvl="0" marL="0" rtl="0" algn="l">
                        <a:spcBef>
                          <a:spcPts val="0"/>
                        </a:spcBef>
                        <a:spcAft>
                          <a:spcPts val="0"/>
                        </a:spcAft>
                        <a:buNone/>
                      </a:pPr>
                      <a:r>
                        <a:rPr lang="ar" sz="1000">
                          <a:latin typeface="Times New Roman"/>
                          <a:ea typeface="Times New Roman"/>
                          <a:cs typeface="Times New Roman"/>
                          <a:sym typeface="Times New Roman"/>
                        </a:rPr>
                        <a:t>            </a:t>
                      </a:r>
                      <a:r>
                        <a:rPr lang="ar" sz="800">
                          <a:solidFill>
                            <a:srgbClr val="274E13"/>
                          </a:solidFill>
                          <a:latin typeface="Times New Roman"/>
                          <a:ea typeface="Times New Roman"/>
                          <a:cs typeface="Times New Roman"/>
                          <a:sym typeface="Times New Roman"/>
                        </a:rPr>
                        <a:t>Arises from </a:t>
                      </a:r>
                      <a:r>
                        <a:rPr b="1" lang="ar" sz="800">
                          <a:solidFill>
                            <a:srgbClr val="274E13"/>
                          </a:solidFill>
                          <a:latin typeface="Times New Roman"/>
                          <a:ea typeface="Times New Roman"/>
                          <a:cs typeface="Times New Roman"/>
                          <a:sym typeface="Times New Roman"/>
                        </a:rPr>
                        <a:t>deeper</a:t>
                      </a:r>
                      <a:r>
                        <a:rPr lang="ar" sz="800">
                          <a:solidFill>
                            <a:srgbClr val="274E13"/>
                          </a:solidFill>
                          <a:latin typeface="Times New Roman"/>
                          <a:ea typeface="Times New Roman"/>
                          <a:cs typeface="Times New Roman"/>
                          <a:sym typeface="Times New Roman"/>
                        </a:rPr>
                        <a:t> layers </a:t>
                      </a:r>
                      <a:r>
                        <a:rPr lang="ar" sz="800">
                          <a:solidFill>
                            <a:srgbClr val="274E13"/>
                          </a:solidFill>
                          <a:latin typeface="Times New Roman"/>
                          <a:ea typeface="Times New Roman"/>
                          <a:cs typeface="Times New Roman"/>
                          <a:sym typeface="Times New Roman"/>
                        </a:rPr>
                        <a:t>causing</a:t>
                      </a:r>
                      <a:r>
                        <a:rPr lang="ar" sz="800">
                          <a:solidFill>
                            <a:srgbClr val="274E13"/>
                          </a:solidFill>
                          <a:latin typeface="Times New Roman"/>
                          <a:ea typeface="Times New Roman"/>
                          <a:cs typeface="Times New Roman"/>
                          <a:sym typeface="Times New Roman"/>
                        </a:rPr>
                        <a:t> elevation of the </a:t>
                      </a:r>
                      <a:r>
                        <a:rPr lang="ar" sz="800">
                          <a:solidFill>
                            <a:srgbClr val="274E13"/>
                          </a:solidFill>
                          <a:latin typeface="Times New Roman"/>
                          <a:ea typeface="Times New Roman"/>
                          <a:cs typeface="Times New Roman"/>
                          <a:sym typeface="Times New Roman"/>
                        </a:rPr>
                        <a:t>covering</a:t>
                      </a:r>
                      <a:r>
                        <a:rPr lang="ar" sz="800">
                          <a:solidFill>
                            <a:srgbClr val="274E13"/>
                          </a:solidFill>
                          <a:latin typeface="Times New Roman"/>
                          <a:ea typeface="Times New Roman"/>
                          <a:cs typeface="Times New Roman"/>
                          <a:sym typeface="Times New Roman"/>
                        </a:rPr>
                        <a:t> mucosa → </a:t>
                      </a:r>
                      <a:r>
                        <a:rPr b="1" lang="ar" sz="800">
                          <a:solidFill>
                            <a:srgbClr val="274E13"/>
                          </a:solidFill>
                          <a:latin typeface="Times New Roman"/>
                          <a:ea typeface="Times New Roman"/>
                          <a:cs typeface="Times New Roman"/>
                          <a:sym typeface="Times New Roman"/>
                        </a:rPr>
                        <a:t>ill defined</a:t>
                      </a:r>
                      <a:endParaRPr b="1" sz="800">
                        <a:solidFill>
                          <a:srgbClr val="274E13"/>
                        </a:solidFill>
                        <a:latin typeface="Times New Roman"/>
                        <a:ea typeface="Times New Roman"/>
                        <a:cs typeface="Times New Roman"/>
                        <a:sym typeface="Times New Roman"/>
                      </a:endParaRPr>
                    </a:p>
                  </a:txBody>
                  <a:tcPr marT="91425" marB="91425" marR="91425" marL="91425">
                    <a:solidFill>
                      <a:srgbClr val="8ABDED"/>
                    </a:solidFill>
                  </a:tcPr>
                </a:tc>
                <a:tc hMerge="1"/>
              </a:tr>
              <a:tr h="2050675">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Left True Vocal folds cyst</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11725">
                <a:tc gridSpan="2">
                  <a:txBody>
                    <a:bodyPr/>
                    <a:lstStyle/>
                    <a:p>
                      <a:pPr indent="0" lvl="0" marL="0" rtl="0" algn="ctr">
                        <a:spcBef>
                          <a:spcPts val="0"/>
                        </a:spcBef>
                        <a:spcAft>
                          <a:spcPts val="0"/>
                        </a:spcAft>
                        <a:buNone/>
                      </a:pPr>
                      <a:r>
                        <a:rPr lang="ar" sz="1100">
                          <a:solidFill>
                            <a:srgbClr val="F1C232"/>
                          </a:solidFill>
                          <a:latin typeface="Times New Roman"/>
                          <a:ea typeface="Times New Roman"/>
                          <a:cs typeface="Times New Roman"/>
                          <a:sym typeface="Times New Roman"/>
                        </a:rPr>
                        <a:t>4- Reinke’s edema – </a:t>
                      </a:r>
                      <a:r>
                        <a:rPr lang="ar" sz="1100">
                          <a:solidFill>
                            <a:srgbClr val="274E13"/>
                          </a:solidFill>
                          <a:latin typeface="Times New Roman"/>
                          <a:ea typeface="Times New Roman"/>
                          <a:cs typeface="Times New Roman"/>
                          <a:sym typeface="Times New Roman"/>
                        </a:rPr>
                        <a:t>Usually bilateral.</a:t>
                      </a:r>
                      <a:endParaRPr sz="1100">
                        <a:solidFill>
                          <a:srgbClr val="274E13"/>
                        </a:solidFill>
                        <a:latin typeface="Times New Roman"/>
                        <a:ea typeface="Times New Roman"/>
                        <a:cs typeface="Times New Roman"/>
                        <a:sym typeface="Times New Roman"/>
                      </a:endParaRPr>
                    </a:p>
                    <a:p>
                      <a:pPr indent="0" lvl="0" marL="0" rtl="0" algn="ctr">
                        <a:spcBef>
                          <a:spcPts val="0"/>
                        </a:spcBef>
                        <a:spcAft>
                          <a:spcPts val="0"/>
                        </a:spcAft>
                        <a:buNone/>
                      </a:pPr>
                      <a:r>
                        <a:rPr lang="ar" sz="1100">
                          <a:solidFill>
                            <a:srgbClr val="274E13"/>
                          </a:solidFill>
                          <a:latin typeface="Times New Roman"/>
                          <a:ea typeface="Times New Roman"/>
                          <a:cs typeface="Times New Roman"/>
                          <a:sym typeface="Times New Roman"/>
                        </a:rPr>
                        <a:t>In </a:t>
                      </a:r>
                      <a:r>
                        <a:rPr lang="ar" sz="1100">
                          <a:solidFill>
                            <a:srgbClr val="274E13"/>
                          </a:solidFill>
                          <a:latin typeface="Times New Roman"/>
                          <a:ea typeface="Times New Roman"/>
                          <a:cs typeface="Times New Roman"/>
                          <a:sym typeface="Times New Roman"/>
                        </a:rPr>
                        <a:t>superficial</a:t>
                      </a:r>
                      <a:r>
                        <a:rPr lang="ar" sz="1100">
                          <a:solidFill>
                            <a:srgbClr val="274E13"/>
                          </a:solidFill>
                          <a:latin typeface="Times New Roman"/>
                          <a:ea typeface="Times New Roman"/>
                          <a:cs typeface="Times New Roman"/>
                          <a:sym typeface="Times New Roman"/>
                        </a:rPr>
                        <a:t> lamina propria</a:t>
                      </a:r>
                      <a:endParaRPr sz="1100">
                        <a:solidFill>
                          <a:srgbClr val="274E13"/>
                        </a:solidFill>
                        <a:latin typeface="Times New Roman"/>
                        <a:ea typeface="Times New Roman"/>
                        <a:cs typeface="Times New Roman"/>
                        <a:sym typeface="Times New Roman"/>
                      </a:endParaRPr>
                    </a:p>
                  </a:txBody>
                  <a:tcPr marT="91425" marB="91425" marR="91425" marL="91425">
                    <a:solidFill>
                      <a:srgbClr val="8ABDED"/>
                    </a:solidFill>
                  </a:tcPr>
                </a:tc>
                <a:tc hMerge="1"/>
              </a:tr>
              <a:tr h="193015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Bilateral Reinke’s edema</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Bilateral Reinke’s edema</a:t>
                      </a:r>
                      <a:endParaRPr>
                        <a:solidFill>
                          <a:schemeClr val="dk1"/>
                        </a:solidFill>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txBody>
                  <a:tcPr marT="91425" marB="91425" marR="91425" marL="91425"/>
                </a:tc>
              </a:tr>
              <a:tr h="474625">
                <a:tc gridSpan="2">
                  <a:txBody>
                    <a:bodyPr/>
                    <a:lstStyle/>
                    <a:p>
                      <a:pPr indent="0" lvl="0" marL="0" rtl="0" algn="ctr">
                        <a:spcBef>
                          <a:spcPts val="0"/>
                        </a:spcBef>
                        <a:spcAft>
                          <a:spcPts val="0"/>
                        </a:spcAft>
                        <a:buNone/>
                      </a:pPr>
                      <a:r>
                        <a:rPr b="1" lang="ar" sz="1100">
                          <a:latin typeface="Times New Roman"/>
                          <a:ea typeface="Times New Roman"/>
                          <a:cs typeface="Times New Roman"/>
                          <a:sym typeface="Times New Roman"/>
                        </a:rPr>
                        <a:t>5- Contact granuloma.</a:t>
                      </a:r>
                      <a:r>
                        <a:rPr lang="ar" sz="1100">
                          <a:latin typeface="Times New Roman"/>
                          <a:ea typeface="Times New Roman"/>
                          <a:cs typeface="Times New Roman"/>
                          <a:sym typeface="Times New Roman"/>
                        </a:rPr>
                        <a:t> </a:t>
                      </a:r>
                      <a:r>
                        <a:rPr b="1" lang="ar" sz="900">
                          <a:solidFill>
                            <a:srgbClr val="274E13"/>
                          </a:solidFill>
                          <a:latin typeface="Times New Roman"/>
                          <a:ea typeface="Times New Roman"/>
                          <a:cs typeface="Times New Roman"/>
                          <a:sym typeface="Times New Roman"/>
                        </a:rPr>
                        <a:t>No change in voice.</a:t>
                      </a:r>
                      <a:endParaRPr b="1" sz="900">
                        <a:solidFill>
                          <a:srgbClr val="274E13"/>
                        </a:solidFill>
                        <a:latin typeface="Times New Roman"/>
                        <a:ea typeface="Times New Roman"/>
                        <a:cs typeface="Times New Roman"/>
                        <a:sym typeface="Times New Roman"/>
                      </a:endParaRPr>
                    </a:p>
                    <a:p>
                      <a:pPr indent="0" lvl="0" marL="0" rtl="0" algn="ctr">
                        <a:spcBef>
                          <a:spcPts val="0"/>
                        </a:spcBef>
                        <a:spcAft>
                          <a:spcPts val="0"/>
                        </a:spcAft>
                        <a:buNone/>
                      </a:pPr>
                      <a:r>
                        <a:rPr b="1" lang="ar" sz="900">
                          <a:solidFill>
                            <a:srgbClr val="274E13"/>
                          </a:solidFill>
                          <a:latin typeface="Times New Roman"/>
                          <a:ea typeface="Times New Roman"/>
                          <a:cs typeface="Times New Roman"/>
                          <a:sym typeface="Times New Roman"/>
                        </a:rPr>
                        <a:t>From the </a:t>
                      </a:r>
                      <a:r>
                        <a:rPr b="1" lang="ar" sz="900">
                          <a:solidFill>
                            <a:srgbClr val="274E13"/>
                          </a:solidFill>
                          <a:latin typeface="Times New Roman"/>
                          <a:ea typeface="Times New Roman"/>
                          <a:cs typeface="Times New Roman"/>
                          <a:sym typeface="Times New Roman"/>
                        </a:rPr>
                        <a:t>cartilaginous</a:t>
                      </a:r>
                      <a:r>
                        <a:rPr b="1" lang="ar" sz="900">
                          <a:solidFill>
                            <a:srgbClr val="274E13"/>
                          </a:solidFill>
                          <a:latin typeface="Times New Roman"/>
                          <a:ea typeface="Times New Roman"/>
                          <a:cs typeface="Times New Roman"/>
                          <a:sym typeface="Times New Roman"/>
                        </a:rPr>
                        <a:t> part of the vocal fold “in vocal </a:t>
                      </a:r>
                      <a:r>
                        <a:rPr b="1" lang="ar" sz="900">
                          <a:solidFill>
                            <a:srgbClr val="274E13"/>
                          </a:solidFill>
                          <a:latin typeface="Times New Roman"/>
                          <a:ea typeface="Times New Roman"/>
                          <a:cs typeface="Times New Roman"/>
                          <a:sym typeface="Times New Roman"/>
                        </a:rPr>
                        <a:t>process</a:t>
                      </a:r>
                      <a:r>
                        <a:rPr b="1" lang="ar" sz="900">
                          <a:solidFill>
                            <a:srgbClr val="274E13"/>
                          </a:solidFill>
                          <a:latin typeface="Times New Roman"/>
                          <a:ea typeface="Times New Roman"/>
                          <a:cs typeface="Times New Roman"/>
                          <a:sym typeface="Times New Roman"/>
                        </a:rPr>
                        <a:t> not vocal folds”</a:t>
                      </a:r>
                      <a:endParaRPr b="1" sz="900">
                        <a:solidFill>
                          <a:srgbClr val="274E13"/>
                        </a:solidFill>
                        <a:latin typeface="Times New Roman"/>
                        <a:ea typeface="Times New Roman"/>
                        <a:cs typeface="Times New Roman"/>
                        <a:sym typeface="Times New Roman"/>
                      </a:endParaRPr>
                    </a:p>
                  </a:txBody>
                  <a:tcPr marT="91425" marB="91425" marR="91425" marL="91425">
                    <a:solidFill>
                      <a:srgbClr val="8ABDED"/>
                    </a:solidFill>
                  </a:tcPr>
                </a:tc>
                <a:tc hMerge="1"/>
              </a:tr>
              <a:tr h="158155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700">
                        <a:solidFill>
                          <a:srgbClr val="274E13"/>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274E13"/>
                          </a:solidFill>
                          <a:latin typeface="Times New Roman"/>
                          <a:ea typeface="Times New Roman"/>
                          <a:cs typeface="Times New Roman"/>
                          <a:sym typeface="Times New Roman"/>
                        </a:rPr>
                        <a:t>Complain of dryness, pain, </a:t>
                      </a:r>
                      <a:r>
                        <a:rPr lang="ar" sz="700">
                          <a:solidFill>
                            <a:srgbClr val="274E13"/>
                          </a:solidFill>
                          <a:latin typeface="Times New Roman"/>
                          <a:ea typeface="Times New Roman"/>
                          <a:cs typeface="Times New Roman"/>
                          <a:sym typeface="Times New Roman"/>
                        </a:rPr>
                        <a:t>phlegm</a:t>
                      </a:r>
                      <a:endParaRPr sz="700">
                        <a:solidFill>
                          <a:srgbClr val="274E13"/>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700">
                          <a:solidFill>
                            <a:srgbClr val="274E13"/>
                          </a:solidFill>
                          <a:latin typeface="Times New Roman"/>
                          <a:ea typeface="Times New Roman"/>
                          <a:cs typeface="Times New Roman"/>
                          <a:sym typeface="Times New Roman"/>
                        </a:rPr>
                        <a:t>Goes by voice therapy</a:t>
                      </a:r>
                      <a:endParaRPr sz="700">
                        <a:solidFill>
                          <a:srgbClr val="274E13"/>
                        </a:solidFill>
                        <a:latin typeface="Times New Roman"/>
                        <a:ea typeface="Times New Roman"/>
                        <a:cs typeface="Times New Roman"/>
                        <a:sym typeface="Times New Roman"/>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ar" sz="700">
                          <a:solidFill>
                            <a:schemeClr val="dk1"/>
                          </a:solidFill>
                          <a:latin typeface="Times New Roman"/>
                          <a:ea typeface="Times New Roman"/>
                          <a:cs typeface="Times New Roman"/>
                          <a:sym typeface="Times New Roman"/>
                        </a:rPr>
                        <a:t>Right-sided Contact Granuloma</a:t>
                      </a:r>
                      <a:endParaRPr sz="500">
                        <a:latin typeface="Times New Roman"/>
                        <a:ea typeface="Times New Roman"/>
                        <a:cs typeface="Times New Roman"/>
                        <a:sym typeface="Times New Roman"/>
                      </a:endParaRPr>
                    </a:p>
                  </a:txBody>
                  <a:tcPr marT="91425" marB="91425" marR="91425" marL="91425"/>
                </a:tc>
              </a:tr>
            </a:tbl>
          </a:graphicData>
        </a:graphic>
      </p:graphicFrame>
      <p:pic>
        <p:nvPicPr>
          <p:cNvPr id="293" name="Google Shape;293;p34"/>
          <p:cNvPicPr preferRelativeResize="0"/>
          <p:nvPr/>
        </p:nvPicPr>
        <p:blipFill>
          <a:blip r:embed="rId4">
            <a:alphaModFix/>
          </a:blip>
          <a:stretch>
            <a:fillRect/>
          </a:stretch>
        </p:blipFill>
        <p:spPr>
          <a:xfrm>
            <a:off x="267413" y="690259"/>
            <a:ext cx="2056624" cy="1763300"/>
          </a:xfrm>
          <a:prstGeom prst="rect">
            <a:avLst/>
          </a:prstGeom>
          <a:noFill/>
          <a:ln>
            <a:noFill/>
          </a:ln>
        </p:spPr>
      </p:pic>
      <p:pic>
        <p:nvPicPr>
          <p:cNvPr id="294" name="Google Shape;294;p34"/>
          <p:cNvPicPr preferRelativeResize="0"/>
          <p:nvPr/>
        </p:nvPicPr>
        <p:blipFill>
          <a:blip r:embed="rId5">
            <a:alphaModFix/>
          </a:blip>
          <a:stretch>
            <a:fillRect/>
          </a:stretch>
        </p:blipFill>
        <p:spPr>
          <a:xfrm>
            <a:off x="3525073" y="744871"/>
            <a:ext cx="1012800" cy="1027375"/>
          </a:xfrm>
          <a:prstGeom prst="rect">
            <a:avLst/>
          </a:prstGeom>
          <a:noFill/>
          <a:ln>
            <a:noFill/>
          </a:ln>
        </p:spPr>
      </p:pic>
      <p:pic>
        <p:nvPicPr>
          <p:cNvPr id="295" name="Google Shape;295;p34"/>
          <p:cNvPicPr preferRelativeResize="0"/>
          <p:nvPr/>
        </p:nvPicPr>
        <p:blipFill>
          <a:blip r:embed="rId6">
            <a:alphaModFix/>
          </a:blip>
          <a:stretch>
            <a:fillRect/>
          </a:stretch>
        </p:blipFill>
        <p:spPr>
          <a:xfrm>
            <a:off x="2480825" y="744875"/>
            <a:ext cx="1012800" cy="1027375"/>
          </a:xfrm>
          <a:prstGeom prst="rect">
            <a:avLst/>
          </a:prstGeom>
          <a:noFill/>
          <a:ln>
            <a:noFill/>
          </a:ln>
        </p:spPr>
      </p:pic>
      <p:sp>
        <p:nvSpPr>
          <p:cNvPr id="296" name="Google Shape;296;p34"/>
          <p:cNvSpPr txBox="1"/>
          <p:nvPr/>
        </p:nvSpPr>
        <p:spPr>
          <a:xfrm>
            <a:off x="2519375" y="1827850"/>
            <a:ext cx="2056500" cy="8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u="sng">
                <a:solidFill>
                  <a:srgbClr val="6AA84F"/>
                </a:solidFill>
                <a:latin typeface="Times New Roman"/>
                <a:ea typeface="Times New Roman"/>
                <a:cs typeface="Times New Roman"/>
                <a:sym typeface="Times New Roman"/>
              </a:rPr>
              <a:t>Causes:</a:t>
            </a:r>
            <a:r>
              <a:rPr lang="ar" sz="800">
                <a:solidFill>
                  <a:srgbClr val="6AA84F"/>
                </a:solidFill>
                <a:latin typeface="Times New Roman"/>
                <a:ea typeface="Times New Roman"/>
                <a:cs typeface="Times New Roman"/>
                <a:sym typeface="Times New Roman"/>
              </a:rPr>
              <a:t> phono-trauma, congenital, duct closure voice abuse.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b="1" lang="ar" sz="800" u="sng">
                <a:solidFill>
                  <a:srgbClr val="6AA84F"/>
                </a:solidFill>
                <a:latin typeface="Times New Roman"/>
                <a:ea typeface="Times New Roman"/>
                <a:cs typeface="Times New Roman"/>
                <a:sym typeface="Times New Roman"/>
              </a:rPr>
              <a:t>Treatment:</a:t>
            </a:r>
            <a:r>
              <a:rPr lang="ar" sz="800">
                <a:solidFill>
                  <a:srgbClr val="6AA84F"/>
                </a:solidFill>
                <a:latin typeface="Times New Roman"/>
                <a:ea typeface="Times New Roman"/>
                <a:cs typeface="Times New Roman"/>
                <a:sym typeface="Times New Roman"/>
              </a:rPr>
              <a:t> primary management Surgery.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We can differentiate between the polyp and the cyst by the outer mucosa, in the polyp is changing, reddish and hemorrhagic. </a:t>
            </a:r>
            <a:endParaRPr sz="800">
              <a:solidFill>
                <a:srgbClr val="6AA84F"/>
              </a:solidFill>
              <a:latin typeface="Times New Roman"/>
              <a:ea typeface="Times New Roman"/>
              <a:cs typeface="Times New Roman"/>
              <a:sym typeface="Times New Roman"/>
            </a:endParaRPr>
          </a:p>
        </p:txBody>
      </p:sp>
      <p:pic>
        <p:nvPicPr>
          <p:cNvPr id="297" name="Google Shape;297;p34"/>
          <p:cNvPicPr preferRelativeResize="0"/>
          <p:nvPr/>
        </p:nvPicPr>
        <p:blipFill>
          <a:blip r:embed="rId7">
            <a:alphaModFix/>
          </a:blip>
          <a:stretch>
            <a:fillRect/>
          </a:stretch>
        </p:blipFill>
        <p:spPr>
          <a:xfrm>
            <a:off x="309675" y="3240675"/>
            <a:ext cx="1972100" cy="807225"/>
          </a:xfrm>
          <a:prstGeom prst="rect">
            <a:avLst/>
          </a:prstGeom>
          <a:noFill/>
          <a:ln>
            <a:noFill/>
          </a:ln>
        </p:spPr>
      </p:pic>
      <p:pic>
        <p:nvPicPr>
          <p:cNvPr id="298" name="Google Shape;298;p34"/>
          <p:cNvPicPr preferRelativeResize="0"/>
          <p:nvPr/>
        </p:nvPicPr>
        <p:blipFill>
          <a:blip r:embed="rId8">
            <a:alphaModFix/>
          </a:blip>
          <a:stretch>
            <a:fillRect/>
          </a:stretch>
        </p:blipFill>
        <p:spPr>
          <a:xfrm>
            <a:off x="2452050" y="3240675"/>
            <a:ext cx="2056599" cy="807225"/>
          </a:xfrm>
          <a:prstGeom prst="rect">
            <a:avLst/>
          </a:prstGeom>
          <a:noFill/>
          <a:ln>
            <a:noFill/>
          </a:ln>
        </p:spPr>
      </p:pic>
      <p:sp>
        <p:nvSpPr>
          <p:cNvPr id="299" name="Google Shape;299;p34"/>
          <p:cNvSpPr txBox="1"/>
          <p:nvPr/>
        </p:nvSpPr>
        <p:spPr>
          <a:xfrm>
            <a:off x="455125" y="3951875"/>
            <a:ext cx="16812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Times New Roman"/>
                <a:ea typeface="Times New Roman"/>
                <a:cs typeface="Times New Roman"/>
                <a:sym typeface="Times New Roman"/>
              </a:rPr>
              <a:t>Right-sided Reinke's </a:t>
            </a:r>
            <a:r>
              <a:rPr b="1" lang="ar" sz="1000">
                <a:latin typeface="Times New Roman"/>
                <a:ea typeface="Times New Roman"/>
                <a:cs typeface="Times New Roman"/>
                <a:sym typeface="Times New Roman"/>
              </a:rPr>
              <a:t>edema</a:t>
            </a:r>
            <a:endParaRPr b="1" sz="1000">
              <a:latin typeface="Times New Roman"/>
              <a:ea typeface="Times New Roman"/>
              <a:cs typeface="Times New Roman"/>
              <a:sym typeface="Times New Roman"/>
            </a:endParaRPr>
          </a:p>
        </p:txBody>
      </p:sp>
      <p:sp>
        <p:nvSpPr>
          <p:cNvPr id="300" name="Google Shape;300;p34"/>
          <p:cNvSpPr txBox="1"/>
          <p:nvPr/>
        </p:nvSpPr>
        <p:spPr>
          <a:xfrm>
            <a:off x="2480825" y="4268075"/>
            <a:ext cx="2133600" cy="6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700">
                <a:solidFill>
                  <a:srgbClr val="6AA84F"/>
                </a:solidFill>
                <a:latin typeface="Times New Roman"/>
                <a:ea typeface="Times New Roman"/>
                <a:cs typeface="Times New Roman"/>
                <a:sym typeface="Times New Roman"/>
              </a:rPr>
              <a:t>Causes: smoking, laryngopharyngeal </a:t>
            </a:r>
            <a:r>
              <a:rPr b="1" lang="ar" sz="700">
                <a:solidFill>
                  <a:srgbClr val="6AA84F"/>
                </a:solidFill>
                <a:latin typeface="Times New Roman"/>
                <a:ea typeface="Times New Roman"/>
                <a:cs typeface="Times New Roman"/>
                <a:sym typeface="Times New Roman"/>
              </a:rPr>
              <a:t>reflex</a:t>
            </a:r>
            <a:r>
              <a:rPr b="1" lang="ar" sz="700">
                <a:solidFill>
                  <a:srgbClr val="6AA84F"/>
                </a:solidFill>
                <a:latin typeface="Times New Roman"/>
                <a:ea typeface="Times New Roman"/>
                <a:cs typeface="Times New Roman"/>
                <a:sym typeface="Times New Roman"/>
              </a:rPr>
              <a:t>,</a:t>
            </a:r>
            <a:r>
              <a:rPr lang="ar" sz="700">
                <a:solidFill>
                  <a:srgbClr val="6AA84F"/>
                </a:solidFill>
                <a:latin typeface="Times New Roman"/>
                <a:ea typeface="Times New Roman"/>
                <a:cs typeface="Times New Roman"/>
                <a:sym typeface="Times New Roman"/>
              </a:rPr>
              <a:t> voice abuse. </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b="1" lang="ar" sz="700">
                <a:solidFill>
                  <a:srgbClr val="6AA84F"/>
                </a:solidFill>
                <a:latin typeface="Times New Roman"/>
                <a:ea typeface="Times New Roman"/>
                <a:cs typeface="Times New Roman"/>
                <a:sym typeface="Times New Roman"/>
              </a:rPr>
              <a:t>Treatment:</a:t>
            </a:r>
            <a:r>
              <a:rPr lang="ar" sz="700">
                <a:solidFill>
                  <a:srgbClr val="6AA84F"/>
                </a:solidFill>
                <a:latin typeface="Times New Roman"/>
                <a:ea typeface="Times New Roman"/>
                <a:cs typeface="Times New Roman"/>
                <a:sym typeface="Times New Roman"/>
              </a:rPr>
              <a:t> stop smoking and surgical removal. Common amongst middle aged female smokers but also in male.</a:t>
            </a:r>
            <a:endParaRPr sz="700">
              <a:solidFill>
                <a:srgbClr val="6AA84F"/>
              </a:solidFill>
              <a:latin typeface="Times New Roman"/>
              <a:ea typeface="Times New Roman"/>
              <a:cs typeface="Times New Roman"/>
              <a:sym typeface="Times New Roman"/>
            </a:endParaRPr>
          </a:p>
        </p:txBody>
      </p:sp>
      <p:pic>
        <p:nvPicPr>
          <p:cNvPr id="301" name="Google Shape;301;p34"/>
          <p:cNvPicPr preferRelativeResize="0"/>
          <p:nvPr/>
        </p:nvPicPr>
        <p:blipFill>
          <a:blip r:embed="rId9">
            <a:alphaModFix/>
          </a:blip>
          <a:stretch>
            <a:fillRect/>
          </a:stretch>
        </p:blipFill>
        <p:spPr>
          <a:xfrm>
            <a:off x="267423" y="5903657"/>
            <a:ext cx="1826650" cy="765050"/>
          </a:xfrm>
          <a:prstGeom prst="rect">
            <a:avLst/>
          </a:prstGeom>
          <a:noFill/>
          <a:ln>
            <a:noFill/>
          </a:ln>
        </p:spPr>
      </p:pic>
      <p:pic>
        <p:nvPicPr>
          <p:cNvPr id="302" name="Google Shape;302;p34"/>
          <p:cNvPicPr preferRelativeResize="0"/>
          <p:nvPr/>
        </p:nvPicPr>
        <p:blipFill>
          <a:blip r:embed="rId10">
            <a:alphaModFix/>
          </a:blip>
          <a:stretch>
            <a:fillRect/>
          </a:stretch>
        </p:blipFill>
        <p:spPr>
          <a:xfrm>
            <a:off x="2452100" y="5944775"/>
            <a:ext cx="2056499" cy="765050"/>
          </a:xfrm>
          <a:prstGeom prst="rect">
            <a:avLst/>
          </a:prstGeom>
          <a:noFill/>
          <a:ln>
            <a:noFill/>
          </a:ln>
        </p:spPr>
      </p:pic>
      <p:sp>
        <p:nvSpPr>
          <p:cNvPr id="303" name="Google Shape;303;p34"/>
          <p:cNvSpPr txBox="1"/>
          <p:nvPr/>
        </p:nvSpPr>
        <p:spPr>
          <a:xfrm>
            <a:off x="194650" y="5679700"/>
            <a:ext cx="19722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latin typeface="Times New Roman"/>
                <a:ea typeface="Times New Roman"/>
                <a:cs typeface="Times New Roman"/>
                <a:sym typeface="Times New Roman"/>
              </a:rPr>
              <a:t>          Right-sided Contact Granuloma</a:t>
            </a:r>
            <a:endParaRPr b="1" sz="800">
              <a:latin typeface="Times New Roman"/>
              <a:ea typeface="Times New Roman"/>
              <a:cs typeface="Times New Roman"/>
              <a:sym typeface="Times New Roman"/>
            </a:endParaRPr>
          </a:p>
        </p:txBody>
      </p:sp>
      <p:sp>
        <p:nvSpPr>
          <p:cNvPr id="304" name="Google Shape;304;p34"/>
          <p:cNvSpPr txBox="1"/>
          <p:nvPr/>
        </p:nvSpPr>
        <p:spPr>
          <a:xfrm>
            <a:off x="2502725" y="6653250"/>
            <a:ext cx="2089800" cy="49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700">
                <a:solidFill>
                  <a:srgbClr val="274E13"/>
                </a:solidFill>
                <a:latin typeface="Times New Roman"/>
                <a:ea typeface="Times New Roman"/>
                <a:cs typeface="Times New Roman"/>
                <a:sym typeface="Times New Roman"/>
              </a:rPr>
              <a:t>Unilateral</a:t>
            </a:r>
            <a:r>
              <a:rPr lang="ar" sz="700">
                <a:solidFill>
                  <a:srgbClr val="274E13"/>
                </a:solidFill>
                <a:latin typeface="Times New Roman"/>
                <a:ea typeface="Times New Roman"/>
                <a:cs typeface="Times New Roman"/>
                <a:sym typeface="Times New Roman"/>
              </a:rPr>
              <a:t> swelling in the </a:t>
            </a:r>
            <a:r>
              <a:rPr b="1" lang="ar" sz="700">
                <a:solidFill>
                  <a:srgbClr val="274E13"/>
                </a:solidFill>
                <a:latin typeface="Times New Roman"/>
                <a:ea typeface="Times New Roman"/>
                <a:cs typeface="Times New Roman"/>
                <a:sym typeface="Times New Roman"/>
              </a:rPr>
              <a:t>Cartilaginous </a:t>
            </a:r>
            <a:r>
              <a:rPr lang="ar" sz="700">
                <a:solidFill>
                  <a:srgbClr val="274E13"/>
                </a:solidFill>
                <a:latin typeface="Times New Roman"/>
                <a:ea typeface="Times New Roman"/>
                <a:cs typeface="Times New Roman"/>
                <a:sym typeface="Times New Roman"/>
              </a:rPr>
              <a:t>part. IMP</a:t>
            </a:r>
            <a:endParaRPr sz="700">
              <a:solidFill>
                <a:srgbClr val="274E13"/>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274E13"/>
                </a:solidFill>
                <a:latin typeface="Times New Roman"/>
                <a:ea typeface="Times New Roman"/>
                <a:cs typeface="Times New Roman"/>
                <a:sym typeface="Times New Roman"/>
              </a:rPr>
              <a:t>Two types: 1- intubation granuloma 2- contact granuloma (due to reflex).</a:t>
            </a:r>
            <a:endParaRPr sz="700">
              <a:solidFill>
                <a:srgbClr val="274E13"/>
              </a:solidFill>
              <a:latin typeface="Times New Roman"/>
              <a:ea typeface="Times New Roman"/>
              <a:cs typeface="Times New Roman"/>
              <a:sym typeface="Times New Roman"/>
            </a:endParaRPr>
          </a:p>
        </p:txBody>
      </p:sp>
      <p:pic>
        <p:nvPicPr>
          <p:cNvPr id="305" name="Google Shape;305;p34"/>
          <p:cNvPicPr preferRelativeResize="0"/>
          <p:nvPr/>
        </p:nvPicPr>
        <p:blipFill>
          <a:blip r:embed="rId11">
            <a:alphaModFix/>
          </a:blip>
          <a:stretch>
            <a:fillRect/>
          </a:stretch>
        </p:blipFill>
        <p:spPr>
          <a:xfrm>
            <a:off x="309675" y="4215100"/>
            <a:ext cx="950373" cy="765050"/>
          </a:xfrm>
          <a:prstGeom prst="rect">
            <a:avLst/>
          </a:prstGeom>
          <a:noFill/>
          <a:ln>
            <a:noFill/>
          </a:ln>
        </p:spPr>
      </p:pic>
      <p:pic>
        <p:nvPicPr>
          <p:cNvPr id="306" name="Google Shape;306;p34"/>
          <p:cNvPicPr preferRelativeResize="0"/>
          <p:nvPr/>
        </p:nvPicPr>
        <p:blipFill>
          <a:blip r:embed="rId12">
            <a:alphaModFix/>
          </a:blip>
          <a:stretch>
            <a:fillRect/>
          </a:stretch>
        </p:blipFill>
        <p:spPr>
          <a:xfrm>
            <a:off x="1364037" y="4202349"/>
            <a:ext cx="1012800" cy="79055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0" name="Shape 310"/>
        <p:cNvGrpSpPr/>
        <p:nvPr/>
      </p:nvGrpSpPr>
      <p:grpSpPr>
        <a:xfrm>
          <a:off x="0" y="0"/>
          <a:ext cx="0" cy="0"/>
          <a:chOff x="0" y="0"/>
          <a:chExt cx="0" cy="0"/>
        </a:xfrm>
      </p:grpSpPr>
      <p:sp>
        <p:nvSpPr>
          <p:cNvPr id="311" name="Google Shape;311;p35"/>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312" name="Google Shape;312;p35"/>
          <p:cNvGraphicFramePr/>
          <p:nvPr/>
        </p:nvGraphicFramePr>
        <p:xfrm>
          <a:off x="154775" y="120375"/>
          <a:ext cx="3000000" cy="3000000"/>
        </p:xfrm>
        <a:graphic>
          <a:graphicData uri="http://schemas.openxmlformats.org/drawingml/2006/table">
            <a:tbl>
              <a:tblPr>
                <a:noFill/>
                <a:tableStyleId>{11609C8C-CE51-496C-940E-F5D618C1E880}</a:tableStyleId>
              </a:tblPr>
              <a:tblGrid>
                <a:gridCol w="2247900"/>
                <a:gridCol w="2238400"/>
              </a:tblGrid>
              <a:tr h="238725">
                <a:tc gridSpan="2">
                  <a:txBody>
                    <a:bodyPr/>
                    <a:lstStyle/>
                    <a:p>
                      <a:pPr indent="0" lvl="0" marL="0" rtl="0" algn="l">
                        <a:spcBef>
                          <a:spcPts val="0"/>
                        </a:spcBef>
                        <a:spcAft>
                          <a:spcPts val="0"/>
                        </a:spcAft>
                        <a:buNone/>
                      </a:pPr>
                      <a:r>
                        <a:rPr lang="ar" sz="1000">
                          <a:latin typeface="Times New Roman"/>
                          <a:ea typeface="Times New Roman"/>
                          <a:cs typeface="Times New Roman"/>
                          <a:sym typeface="Times New Roman"/>
                        </a:rPr>
                        <a:t>                                                    </a:t>
                      </a:r>
                      <a:r>
                        <a:rPr lang="ar" sz="1000">
                          <a:solidFill>
                            <a:srgbClr val="F1C232"/>
                          </a:solidFill>
                          <a:latin typeface="Times New Roman"/>
                          <a:ea typeface="Times New Roman"/>
                          <a:cs typeface="Times New Roman"/>
                          <a:sym typeface="Times New Roman"/>
                        </a:rPr>
                        <a:t>3- Vocal fold cyst</a:t>
                      </a:r>
                      <a:endParaRPr b="1" sz="800">
                        <a:solidFill>
                          <a:srgbClr val="274E13"/>
                        </a:solidFill>
                        <a:latin typeface="Times New Roman"/>
                        <a:ea typeface="Times New Roman"/>
                        <a:cs typeface="Times New Roman"/>
                        <a:sym typeface="Times New Roman"/>
                      </a:endParaRPr>
                    </a:p>
                  </a:txBody>
                  <a:tcPr marT="91425" marB="91425" marR="91425" marL="91425">
                    <a:solidFill>
                      <a:srgbClr val="8ABDED"/>
                    </a:solidFill>
                  </a:tcPr>
                </a:tc>
                <a:tc hMerge="1"/>
              </a:tr>
              <a:tr h="28027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Right True Vocal folds cyst</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Right True Vocal folds cyst</a:t>
                      </a:r>
                      <a:endParaRPr sz="800">
                        <a:solidFill>
                          <a:srgbClr val="6AA84F"/>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            Left True Vocal folds cyst</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800">
                          <a:solidFill>
                            <a:srgbClr val="6AA84F"/>
                          </a:solidFill>
                          <a:latin typeface="Times New Roman"/>
                          <a:ea typeface="Times New Roman"/>
                          <a:cs typeface="Times New Roman"/>
                          <a:sym typeface="Times New Roman"/>
                        </a:rPr>
                        <a:t>                     Intrafolder cyst</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a:p>
                  </a:txBody>
                  <a:tcPr marT="91425" marB="91425" marR="91425" marL="91425"/>
                </a:tc>
              </a:tr>
            </a:tbl>
          </a:graphicData>
        </a:graphic>
      </p:graphicFrame>
      <p:pic>
        <p:nvPicPr>
          <p:cNvPr id="313" name="Google Shape;313;p35"/>
          <p:cNvPicPr preferRelativeResize="0"/>
          <p:nvPr/>
        </p:nvPicPr>
        <p:blipFill>
          <a:blip r:embed="rId4">
            <a:alphaModFix/>
          </a:blip>
          <a:stretch>
            <a:fillRect/>
          </a:stretch>
        </p:blipFill>
        <p:spPr>
          <a:xfrm>
            <a:off x="455130" y="455617"/>
            <a:ext cx="1425475" cy="1111075"/>
          </a:xfrm>
          <a:prstGeom prst="rect">
            <a:avLst/>
          </a:prstGeom>
          <a:noFill/>
          <a:ln>
            <a:noFill/>
          </a:ln>
        </p:spPr>
      </p:pic>
      <p:pic>
        <p:nvPicPr>
          <p:cNvPr id="314" name="Google Shape;314;p35"/>
          <p:cNvPicPr preferRelativeResize="0"/>
          <p:nvPr/>
        </p:nvPicPr>
        <p:blipFill>
          <a:blip r:embed="rId5">
            <a:alphaModFix/>
          </a:blip>
          <a:stretch>
            <a:fillRect/>
          </a:stretch>
        </p:blipFill>
        <p:spPr>
          <a:xfrm>
            <a:off x="359625" y="1751775"/>
            <a:ext cx="1616475" cy="1261725"/>
          </a:xfrm>
          <a:prstGeom prst="rect">
            <a:avLst/>
          </a:prstGeom>
          <a:noFill/>
          <a:ln>
            <a:noFill/>
          </a:ln>
        </p:spPr>
      </p:pic>
      <p:pic>
        <p:nvPicPr>
          <p:cNvPr id="315" name="Google Shape;315;p35"/>
          <p:cNvPicPr preferRelativeResize="0"/>
          <p:nvPr/>
        </p:nvPicPr>
        <p:blipFill>
          <a:blip r:embed="rId6">
            <a:alphaModFix/>
          </a:blip>
          <a:stretch>
            <a:fillRect/>
          </a:stretch>
        </p:blipFill>
        <p:spPr>
          <a:xfrm>
            <a:off x="2725700" y="1751775"/>
            <a:ext cx="1425450" cy="1121527"/>
          </a:xfrm>
          <a:prstGeom prst="rect">
            <a:avLst/>
          </a:prstGeom>
          <a:noFill/>
          <a:ln>
            <a:noFill/>
          </a:ln>
        </p:spPr>
      </p:pic>
      <p:pic>
        <p:nvPicPr>
          <p:cNvPr id="316" name="Google Shape;316;p35"/>
          <p:cNvPicPr preferRelativeResize="0"/>
          <p:nvPr/>
        </p:nvPicPr>
        <p:blipFill>
          <a:blip r:embed="rId7">
            <a:alphaModFix/>
          </a:blip>
          <a:stretch>
            <a:fillRect/>
          </a:stretch>
        </p:blipFill>
        <p:spPr>
          <a:xfrm>
            <a:off x="2725687" y="455625"/>
            <a:ext cx="1425475" cy="11381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0" name="Shape 320"/>
        <p:cNvGrpSpPr/>
        <p:nvPr/>
      </p:nvGrpSpPr>
      <p:grpSpPr>
        <a:xfrm>
          <a:off x="0" y="0"/>
          <a:ext cx="0" cy="0"/>
          <a:chOff x="0" y="0"/>
          <a:chExt cx="0" cy="0"/>
        </a:xfrm>
      </p:grpSpPr>
      <p:sp>
        <p:nvSpPr>
          <p:cNvPr id="321" name="Google Shape;321;p36"/>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322" name="Google Shape;322;p36"/>
          <p:cNvGraphicFramePr/>
          <p:nvPr/>
        </p:nvGraphicFramePr>
        <p:xfrm>
          <a:off x="102400" y="87150"/>
          <a:ext cx="3000000" cy="3000000"/>
        </p:xfrm>
        <a:graphic>
          <a:graphicData uri="http://schemas.openxmlformats.org/drawingml/2006/table">
            <a:tbl>
              <a:tblPr>
                <a:noFill/>
                <a:tableStyleId>{11609C8C-CE51-496C-940E-F5D618C1E880}</a:tableStyleId>
              </a:tblPr>
              <a:tblGrid>
                <a:gridCol w="4567250"/>
              </a:tblGrid>
              <a:tr h="1201150">
                <a:tc>
                  <a:txBody>
                    <a:bodyPr/>
                    <a:lstStyle/>
                    <a:p>
                      <a:pPr indent="0" lvl="0" marL="0" rtl="0" algn="l">
                        <a:spcBef>
                          <a:spcPts val="0"/>
                        </a:spcBef>
                        <a:spcAft>
                          <a:spcPts val="0"/>
                        </a:spcAft>
                        <a:buNone/>
                      </a:pPr>
                      <a:r>
                        <a:rPr lang="ar" sz="1000">
                          <a:solidFill>
                            <a:srgbClr val="999999"/>
                          </a:solidFill>
                          <a:latin typeface="Times New Roman"/>
                          <a:ea typeface="Times New Roman"/>
                          <a:cs typeface="Times New Roman"/>
                          <a:sym typeface="Times New Roman"/>
                        </a:rPr>
                        <a:t>➔ Causes: Laryngopharyngeal reflex, After intubation.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1000">
                          <a:solidFill>
                            <a:srgbClr val="999999"/>
                          </a:solidFill>
                          <a:latin typeface="Times New Roman"/>
                          <a:ea typeface="Times New Roman"/>
                          <a:cs typeface="Times New Roman"/>
                          <a:sym typeface="Times New Roman"/>
                        </a:rPr>
                        <a:t>➔ Presenting complaint: pain or discomfort but rarely dysphonia unless very large. ➔ Treatment: Treat the cause (the reflex), voice therapy, surgery only if failed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1000">
                          <a:solidFill>
                            <a:srgbClr val="999999"/>
                          </a:solidFill>
                          <a:latin typeface="Times New Roman"/>
                          <a:ea typeface="Times New Roman"/>
                          <a:cs typeface="Times New Roman"/>
                          <a:sym typeface="Times New Roman"/>
                        </a:rPr>
                        <a:t>     </a:t>
                      </a:r>
                      <a:r>
                        <a:rPr lang="ar" sz="1000">
                          <a:solidFill>
                            <a:srgbClr val="999999"/>
                          </a:solidFill>
                          <a:latin typeface="Times New Roman"/>
                          <a:ea typeface="Times New Roman"/>
                          <a:cs typeface="Times New Roman"/>
                          <a:sym typeface="Times New Roman"/>
                        </a:rPr>
                        <a:t>medical treatment or increasing in size.</a:t>
                      </a:r>
                      <a:r>
                        <a:rPr lang="ar" sz="1000">
                          <a:solidFill>
                            <a:srgbClr val="999999"/>
                          </a:solidFill>
                          <a:latin typeface="Times New Roman"/>
                          <a:ea typeface="Times New Roman"/>
                          <a:cs typeface="Times New Roman"/>
                          <a:sym typeface="Times New Roman"/>
                        </a:rPr>
                        <a:t>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1000">
                          <a:solidFill>
                            <a:srgbClr val="999999"/>
                          </a:solidFill>
                          <a:latin typeface="Times New Roman"/>
                          <a:ea typeface="Times New Roman"/>
                          <a:cs typeface="Times New Roman"/>
                          <a:sym typeface="Times New Roman"/>
                        </a:rPr>
                        <a:t>➔ Why not polyp? It’s in the posterior part (Usual place for a granuloma).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1000">
                          <a:solidFill>
                            <a:srgbClr val="999999"/>
                          </a:solidFill>
                          <a:latin typeface="Times New Roman"/>
                          <a:ea typeface="Times New Roman"/>
                          <a:cs typeface="Times New Roman"/>
                          <a:sym typeface="Times New Roman"/>
                        </a:rPr>
                        <a:t>➔ It is very similar to polyps but differ in location, here it involves the posterior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1000">
                          <a:solidFill>
                            <a:srgbClr val="999999"/>
                          </a:solidFill>
                          <a:latin typeface="Times New Roman"/>
                          <a:ea typeface="Times New Roman"/>
                          <a:cs typeface="Times New Roman"/>
                          <a:sym typeface="Times New Roman"/>
                        </a:rPr>
                        <a:t>     cartilaginous part which does not vibrate, therefore no dysphonia. </a:t>
                      </a:r>
                      <a:endParaRPr sz="1000">
                        <a:solidFill>
                          <a:srgbClr val="999999"/>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1000">
                          <a:solidFill>
                            <a:srgbClr val="6AA84F"/>
                          </a:solidFill>
                          <a:latin typeface="Times New Roman"/>
                          <a:ea typeface="Times New Roman"/>
                          <a:cs typeface="Times New Roman"/>
                          <a:sym typeface="Times New Roman"/>
                        </a:rPr>
                        <a:t>➔ Intubation granuloma is a different type and it’s removed by surgery</a:t>
                      </a:r>
                      <a:endParaRPr sz="1000">
                        <a:solidFill>
                          <a:srgbClr val="6AA84F"/>
                        </a:solidFill>
                        <a:latin typeface="Times New Roman"/>
                        <a:ea typeface="Times New Roman"/>
                        <a:cs typeface="Times New Roman"/>
                        <a:sym typeface="Times New Roman"/>
                      </a:endParaRPr>
                    </a:p>
                  </a:txBody>
                  <a:tcPr marT="91425" marB="91425" marR="91425" marL="91425"/>
                </a:tc>
              </a:tr>
            </a:tbl>
          </a:graphicData>
        </a:graphic>
      </p:graphicFrame>
      <p:sp>
        <p:nvSpPr>
          <p:cNvPr id="323" name="Google Shape;323;p36"/>
          <p:cNvSpPr txBox="1"/>
          <p:nvPr/>
        </p:nvSpPr>
        <p:spPr>
          <a:xfrm>
            <a:off x="123750" y="1464950"/>
            <a:ext cx="4515000" cy="54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Times New Roman"/>
              <a:ea typeface="Times New Roman"/>
              <a:cs typeface="Times New Roman"/>
              <a:sym typeface="Times New Roman"/>
            </a:endParaRPr>
          </a:p>
          <a:p>
            <a:pPr indent="0" lvl="0" marL="0" rtl="0" algn="l">
              <a:spcBef>
                <a:spcPts val="0"/>
              </a:spcBef>
              <a:spcAft>
                <a:spcPts val="0"/>
              </a:spcAft>
              <a:buNone/>
            </a:pPr>
            <a:r>
              <a:rPr lang="ar" sz="1000">
                <a:latin typeface="Times New Roman"/>
                <a:ea typeface="Times New Roman"/>
                <a:cs typeface="Times New Roman"/>
                <a:sym typeface="Times New Roman"/>
              </a:rPr>
              <a:t>➔ ASSESSMENT OF DYSPHONIA: </a:t>
            </a:r>
            <a:endParaRPr sz="1000">
              <a:latin typeface="Times New Roman"/>
              <a:ea typeface="Times New Roman"/>
              <a:cs typeface="Times New Roman"/>
              <a:sym typeface="Times New Roman"/>
            </a:endParaRPr>
          </a:p>
          <a:p>
            <a:pPr indent="-292100" lvl="0" marL="457200" rtl="0" algn="l">
              <a:spcBef>
                <a:spcPts val="0"/>
              </a:spcBef>
              <a:spcAft>
                <a:spcPts val="0"/>
              </a:spcAft>
              <a:buSzPts val="1000"/>
              <a:buFont typeface="Times New Roman"/>
              <a:buChar char="★"/>
            </a:pPr>
            <a:r>
              <a:rPr b="1" lang="ar" sz="1000">
                <a:latin typeface="Times New Roman"/>
                <a:ea typeface="Times New Roman"/>
                <a:cs typeface="Times New Roman"/>
                <a:sym typeface="Times New Roman"/>
              </a:rPr>
              <a:t>History taking. </a:t>
            </a:r>
            <a:endParaRPr b="1" sz="1000">
              <a:latin typeface="Times New Roman"/>
              <a:ea typeface="Times New Roman"/>
              <a:cs typeface="Times New Roman"/>
              <a:sym typeface="Times New Roman"/>
            </a:endParaRPr>
          </a:p>
          <a:p>
            <a:pPr indent="-292100" lvl="0" marL="457200" rtl="0" algn="l">
              <a:spcBef>
                <a:spcPts val="0"/>
              </a:spcBef>
              <a:spcAft>
                <a:spcPts val="0"/>
              </a:spcAft>
              <a:buSzPts val="1000"/>
              <a:buFont typeface="Times New Roman"/>
              <a:buChar char="★"/>
            </a:pPr>
            <a:r>
              <a:rPr b="1" lang="ar" sz="1000">
                <a:latin typeface="Times New Roman"/>
                <a:ea typeface="Times New Roman"/>
                <a:cs typeface="Times New Roman"/>
                <a:sym typeface="Times New Roman"/>
              </a:rPr>
              <a:t>Physical examination: </a:t>
            </a:r>
            <a:r>
              <a:rPr lang="ar" sz="800">
                <a:latin typeface="Times New Roman"/>
                <a:ea typeface="Times New Roman"/>
                <a:cs typeface="Times New Roman"/>
                <a:sym typeface="Times New Roman"/>
              </a:rPr>
              <a:t>APA, neck</a:t>
            </a:r>
            <a:r>
              <a:rPr b="1" lang="ar" sz="1000">
                <a:latin typeface="Times New Roman"/>
                <a:ea typeface="Times New Roman"/>
                <a:cs typeface="Times New Roman"/>
                <a:sym typeface="Times New Roman"/>
              </a:rPr>
              <a:t> </a:t>
            </a:r>
            <a:endParaRPr b="1" sz="1000">
              <a:latin typeface="Times New Roman"/>
              <a:ea typeface="Times New Roman"/>
              <a:cs typeface="Times New Roman"/>
              <a:sym typeface="Times New Roman"/>
            </a:endParaRPr>
          </a:p>
          <a:p>
            <a:pPr indent="-292100" lvl="0" marL="457200" rtl="0" algn="l">
              <a:spcBef>
                <a:spcPts val="0"/>
              </a:spcBef>
              <a:spcAft>
                <a:spcPts val="0"/>
              </a:spcAft>
              <a:buSzPts val="1000"/>
              <a:buFont typeface="Times New Roman"/>
              <a:buChar char="★"/>
            </a:pPr>
            <a:r>
              <a:rPr b="1" lang="ar" sz="1000">
                <a:latin typeface="Times New Roman"/>
                <a:ea typeface="Times New Roman"/>
                <a:cs typeface="Times New Roman"/>
                <a:sym typeface="Times New Roman"/>
              </a:rPr>
              <a:t>Investigations:</a:t>
            </a:r>
            <a:r>
              <a:rPr lang="ar"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p>
            <a:pPr indent="0" lvl="0" marL="457200" rtl="0" algn="l">
              <a:spcBef>
                <a:spcPts val="0"/>
              </a:spcBef>
              <a:spcAft>
                <a:spcPts val="0"/>
              </a:spcAft>
              <a:buNone/>
            </a:pPr>
            <a:r>
              <a:rPr lang="ar" sz="700">
                <a:latin typeface="Times New Roman"/>
                <a:ea typeface="Times New Roman"/>
                <a:cs typeface="Times New Roman"/>
                <a:sym typeface="Times New Roman"/>
              </a:rPr>
              <a:t>• Audio recording. </a:t>
            </a:r>
            <a:endParaRPr sz="700">
              <a:latin typeface="Times New Roman"/>
              <a:ea typeface="Times New Roman"/>
              <a:cs typeface="Times New Roman"/>
              <a:sym typeface="Times New Roman"/>
            </a:endParaRPr>
          </a:p>
          <a:p>
            <a:pPr indent="0" lvl="0" marL="457200" rtl="0" algn="l">
              <a:spcBef>
                <a:spcPts val="0"/>
              </a:spcBef>
              <a:spcAft>
                <a:spcPts val="0"/>
              </a:spcAft>
              <a:buNone/>
            </a:pPr>
            <a:r>
              <a:rPr lang="ar" sz="700">
                <a:latin typeface="Times New Roman"/>
                <a:ea typeface="Times New Roman"/>
                <a:cs typeface="Times New Roman"/>
                <a:sym typeface="Times New Roman"/>
              </a:rPr>
              <a:t>• Digital laryngostroboscopy. </a:t>
            </a:r>
            <a:endParaRPr sz="700">
              <a:latin typeface="Times New Roman"/>
              <a:ea typeface="Times New Roman"/>
              <a:cs typeface="Times New Roman"/>
              <a:sym typeface="Times New Roman"/>
            </a:endParaRPr>
          </a:p>
          <a:p>
            <a:pPr indent="0" lvl="0" marL="457200" rtl="0" algn="l">
              <a:spcBef>
                <a:spcPts val="0"/>
              </a:spcBef>
              <a:spcAft>
                <a:spcPts val="0"/>
              </a:spcAft>
              <a:buNone/>
            </a:pPr>
            <a:r>
              <a:rPr lang="ar" sz="700">
                <a:latin typeface="Times New Roman"/>
                <a:ea typeface="Times New Roman"/>
                <a:cs typeface="Times New Roman"/>
                <a:sym typeface="Times New Roman"/>
              </a:rPr>
              <a:t>• Digital laryngo kymography. </a:t>
            </a:r>
            <a:endParaRPr sz="700">
              <a:latin typeface="Times New Roman"/>
              <a:ea typeface="Times New Roman"/>
              <a:cs typeface="Times New Roman"/>
              <a:sym typeface="Times New Roman"/>
            </a:endParaRPr>
          </a:p>
          <a:p>
            <a:pPr indent="0" lvl="0" marL="457200" rtl="0" algn="l">
              <a:spcBef>
                <a:spcPts val="0"/>
              </a:spcBef>
              <a:spcAft>
                <a:spcPts val="0"/>
              </a:spcAft>
              <a:buNone/>
            </a:pPr>
            <a:r>
              <a:rPr lang="ar" sz="700">
                <a:latin typeface="Times New Roman"/>
                <a:ea typeface="Times New Roman"/>
                <a:cs typeface="Times New Roman"/>
                <a:sym typeface="Times New Roman"/>
              </a:rPr>
              <a:t>• Acoustic analysis (MDVP). </a:t>
            </a:r>
            <a:endParaRPr sz="700">
              <a:latin typeface="Times New Roman"/>
              <a:ea typeface="Times New Roman"/>
              <a:cs typeface="Times New Roman"/>
              <a:sym typeface="Times New Roman"/>
            </a:endParaRPr>
          </a:p>
          <a:p>
            <a:pPr indent="0" lvl="0" marL="457200" rtl="0" algn="l">
              <a:spcBef>
                <a:spcPts val="0"/>
              </a:spcBef>
              <a:spcAft>
                <a:spcPts val="0"/>
              </a:spcAft>
              <a:buNone/>
            </a:pPr>
            <a:r>
              <a:rPr lang="ar" sz="700">
                <a:latin typeface="Times New Roman"/>
                <a:ea typeface="Times New Roman"/>
                <a:cs typeface="Times New Roman"/>
                <a:sym typeface="Times New Roman"/>
              </a:rPr>
              <a:t>• Aerodynamic analysis (Aerophone II). </a:t>
            </a:r>
            <a:endParaRPr sz="700">
              <a:latin typeface="Times New Roman"/>
              <a:ea typeface="Times New Roman"/>
              <a:cs typeface="Times New Roman"/>
              <a:sym typeface="Times New Roman"/>
            </a:endParaRPr>
          </a:p>
          <a:p>
            <a:pPr indent="0" lvl="0" marL="457200" rtl="0" algn="l">
              <a:spcBef>
                <a:spcPts val="0"/>
              </a:spcBef>
              <a:spcAft>
                <a:spcPts val="0"/>
              </a:spcAft>
              <a:buNone/>
            </a:pPr>
            <a:r>
              <a:rPr lang="ar" sz="700">
                <a:latin typeface="Times New Roman"/>
                <a:ea typeface="Times New Roman"/>
                <a:cs typeface="Times New Roman"/>
                <a:sym typeface="Times New Roman"/>
              </a:rPr>
              <a:t>• GERD (LPR) work-up. </a:t>
            </a:r>
            <a:endParaRPr sz="700">
              <a:latin typeface="Times New Roman"/>
              <a:ea typeface="Times New Roman"/>
              <a:cs typeface="Times New Roman"/>
              <a:sym typeface="Times New Roman"/>
            </a:endParaRPr>
          </a:p>
          <a:p>
            <a:pPr indent="0" lvl="0" marL="457200" rtl="0" algn="l">
              <a:spcBef>
                <a:spcPts val="0"/>
              </a:spcBef>
              <a:spcAft>
                <a:spcPts val="0"/>
              </a:spcAft>
              <a:buNone/>
            </a:pPr>
            <a:r>
              <a:rPr lang="ar" sz="700">
                <a:latin typeface="Times New Roman"/>
                <a:ea typeface="Times New Roman"/>
                <a:cs typeface="Times New Roman"/>
                <a:sym typeface="Times New Roman"/>
              </a:rPr>
              <a:t>• CT neck. </a:t>
            </a:r>
            <a:endParaRPr sz="700">
              <a:latin typeface="Times New Roman"/>
              <a:ea typeface="Times New Roman"/>
              <a:cs typeface="Times New Roman"/>
              <a:sym typeface="Times New Roman"/>
            </a:endParaRPr>
          </a:p>
          <a:p>
            <a:pPr indent="0" lvl="0" marL="457200" rtl="0" algn="l">
              <a:spcBef>
                <a:spcPts val="0"/>
              </a:spcBef>
              <a:spcAft>
                <a:spcPts val="0"/>
              </a:spcAft>
              <a:buNone/>
            </a:pPr>
            <a:r>
              <a:rPr lang="ar" sz="700">
                <a:latin typeface="Times New Roman"/>
                <a:ea typeface="Times New Roman"/>
                <a:cs typeface="Times New Roman"/>
                <a:sym typeface="Times New Roman"/>
              </a:rPr>
              <a:t>• Voice sheet </a:t>
            </a:r>
            <a:endParaRPr sz="700">
              <a:latin typeface="Times New Roman"/>
              <a:ea typeface="Times New Roman"/>
              <a:cs typeface="Times New Roman"/>
              <a:sym typeface="Times New Roman"/>
            </a:endParaRPr>
          </a:p>
          <a:p>
            <a:pPr indent="0" lvl="0" marL="457200" rtl="0" algn="l">
              <a:spcBef>
                <a:spcPts val="0"/>
              </a:spcBef>
              <a:spcAft>
                <a:spcPts val="0"/>
              </a:spcAft>
              <a:buNone/>
            </a:pPr>
            <a:r>
              <a:rPr b="1" lang="ar" sz="700">
                <a:solidFill>
                  <a:srgbClr val="FF0000"/>
                </a:solidFill>
                <a:latin typeface="Times New Roman"/>
                <a:ea typeface="Times New Roman"/>
                <a:cs typeface="Times New Roman"/>
                <a:sym typeface="Times New Roman"/>
              </a:rPr>
              <a:t>• CSL=Acoustic analysis of voice, intensity and frequency (Quantities).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7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b="1" lang="ar" sz="800">
                <a:latin typeface="Times New Roman"/>
                <a:ea typeface="Times New Roman"/>
                <a:cs typeface="Times New Roman"/>
                <a:sym typeface="Times New Roman"/>
              </a:rPr>
              <a:t>➔ MANAGEMENT OF VOICE DISORDERS: </a:t>
            </a:r>
            <a:endParaRPr b="1" sz="8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Pharmacological agents. Ex.GERD                                   ● Surgical procedures (Phonosurgery).</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Technical aid devices.                                                         • Voice therapy</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0000"/>
                </a:solidFill>
                <a:latin typeface="Times New Roman"/>
                <a:ea typeface="Times New Roman"/>
                <a:cs typeface="Times New Roman"/>
                <a:sym typeface="Times New Roman"/>
              </a:rPr>
              <a:t>Treatment of Benign vocal folds lesions i</a:t>
            </a:r>
            <a:r>
              <a:rPr lang="ar" sz="700">
                <a:solidFill>
                  <a:srgbClr val="CC0000"/>
                </a:solidFill>
                <a:latin typeface="Times New Roman"/>
                <a:ea typeface="Times New Roman"/>
                <a:cs typeface="Times New Roman"/>
                <a:sym typeface="Times New Roman"/>
              </a:rPr>
              <a:t>n summary :</a:t>
            </a:r>
            <a:r>
              <a:rPr lang="ar" sz="700">
                <a:solidFill>
                  <a:srgbClr val="CC0000"/>
                </a:solidFill>
                <a:latin typeface="Times New Roman"/>
                <a:ea typeface="Times New Roman"/>
                <a:cs typeface="Times New Roman"/>
                <a:sym typeface="Times New Roman"/>
              </a:rPr>
              <a:t> </a:t>
            </a:r>
            <a:r>
              <a:rPr b="1" lang="ar" sz="700">
                <a:solidFill>
                  <a:srgbClr val="CC0000"/>
                </a:solidFill>
                <a:latin typeface="Times New Roman"/>
                <a:ea typeface="Times New Roman"/>
                <a:cs typeface="Times New Roman"/>
                <a:sym typeface="Times New Roman"/>
              </a:rPr>
              <a:t>Important</a:t>
            </a:r>
            <a:endParaRPr b="1" sz="7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0000"/>
                </a:solidFill>
                <a:latin typeface="Times New Roman"/>
                <a:ea typeface="Times New Roman"/>
                <a:cs typeface="Times New Roman"/>
                <a:sym typeface="Times New Roman"/>
              </a:rPr>
              <a:t>1-polyps. 2- Cysts. 3-</a:t>
            </a:r>
            <a:r>
              <a:rPr lang="ar" sz="700">
                <a:solidFill>
                  <a:srgbClr val="CC0000"/>
                </a:solidFill>
                <a:latin typeface="Times New Roman"/>
                <a:ea typeface="Times New Roman"/>
                <a:cs typeface="Times New Roman"/>
                <a:sym typeface="Times New Roman"/>
              </a:rPr>
              <a:t>Reinke’s</a:t>
            </a:r>
            <a:r>
              <a:rPr lang="ar" sz="700">
                <a:solidFill>
                  <a:srgbClr val="CC0000"/>
                </a:solidFill>
                <a:latin typeface="Times New Roman"/>
                <a:ea typeface="Times New Roman"/>
                <a:cs typeface="Times New Roman"/>
                <a:sym typeface="Times New Roman"/>
              </a:rPr>
              <a:t> edema &gt; Surgical removal followed by voice </a:t>
            </a:r>
            <a:r>
              <a:rPr lang="ar" sz="700">
                <a:solidFill>
                  <a:srgbClr val="CC0000"/>
                </a:solidFill>
                <a:latin typeface="Times New Roman"/>
                <a:ea typeface="Times New Roman"/>
                <a:cs typeface="Times New Roman"/>
                <a:sym typeface="Times New Roman"/>
              </a:rPr>
              <a:t>therapy</a:t>
            </a:r>
            <a:endParaRPr sz="7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0000"/>
                </a:solidFill>
                <a:latin typeface="Times New Roman"/>
                <a:ea typeface="Times New Roman"/>
                <a:cs typeface="Times New Roman"/>
                <a:sym typeface="Times New Roman"/>
              </a:rPr>
              <a:t>4-Nodules. &gt; Voice therapy</a:t>
            </a:r>
            <a:endParaRPr sz="7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0000"/>
                </a:solidFill>
                <a:latin typeface="Times New Roman"/>
                <a:ea typeface="Times New Roman"/>
                <a:cs typeface="Times New Roman"/>
                <a:sym typeface="Times New Roman"/>
              </a:rPr>
              <a:t>5- Contact granuloma. &gt; </a:t>
            </a:r>
            <a:r>
              <a:rPr lang="ar" sz="700">
                <a:solidFill>
                  <a:srgbClr val="CC0000"/>
                </a:solidFill>
                <a:latin typeface="Times New Roman"/>
                <a:ea typeface="Times New Roman"/>
                <a:cs typeface="Times New Roman"/>
                <a:sym typeface="Times New Roman"/>
              </a:rPr>
              <a:t>  Voice </a:t>
            </a:r>
            <a:r>
              <a:rPr lang="ar" sz="700">
                <a:solidFill>
                  <a:srgbClr val="CC0000"/>
                </a:solidFill>
                <a:latin typeface="Times New Roman"/>
                <a:ea typeface="Times New Roman"/>
                <a:cs typeface="Times New Roman"/>
                <a:sym typeface="Times New Roman"/>
              </a:rPr>
              <a:t>therapy</a:t>
            </a:r>
            <a:r>
              <a:rPr lang="ar" sz="700">
                <a:solidFill>
                  <a:srgbClr val="CC0000"/>
                </a:solidFill>
                <a:latin typeface="Times New Roman"/>
                <a:ea typeface="Times New Roman"/>
                <a:cs typeface="Times New Roman"/>
                <a:sym typeface="Times New Roman"/>
              </a:rPr>
              <a:t> and anti-reflux </a:t>
            </a:r>
            <a:r>
              <a:rPr lang="ar" sz="700">
                <a:solidFill>
                  <a:srgbClr val="CC0000"/>
                </a:solidFill>
                <a:latin typeface="Times New Roman"/>
                <a:ea typeface="Times New Roman"/>
                <a:cs typeface="Times New Roman"/>
                <a:sym typeface="Times New Roman"/>
              </a:rPr>
              <a:t>management</a:t>
            </a:r>
            <a:endParaRPr sz="7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b="1" lang="ar" sz="800">
                <a:solidFill>
                  <a:srgbClr val="FF0000"/>
                </a:solidFill>
                <a:latin typeface="Times New Roman"/>
                <a:ea typeface="Times New Roman"/>
                <a:cs typeface="Times New Roman"/>
                <a:sym typeface="Times New Roman"/>
              </a:rPr>
              <a:t>★ Stroboscope:</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 is a special method used to visualize vocal fold vibration.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 It uses a synchronized, flashing light passed through a flexible or rigid telescope.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 The flashes of light from the stroboscope are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synchronized to the vocal fold vibration at a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slightly  slower speed,  allowing the examiner to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observe vocal fold  vibration during sound production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in what appears to be slow motion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a:t>
            </a:r>
            <a:r>
              <a:rPr b="1" lang="ar" sz="800">
                <a:solidFill>
                  <a:srgbClr val="999999"/>
                </a:solidFill>
                <a:latin typeface="Times New Roman"/>
                <a:ea typeface="Times New Roman"/>
                <a:cs typeface="Times New Roman"/>
                <a:sym typeface="Times New Roman"/>
              </a:rPr>
              <a:t>✓ females reach 300 cycle/ sec     </a:t>
            </a:r>
            <a:r>
              <a:rPr lang="ar" sz="800">
                <a:solidFill>
                  <a:srgbClr val="999999"/>
                </a:solidFill>
                <a:latin typeface="Times New Roman"/>
                <a:ea typeface="Times New Roman"/>
                <a:cs typeface="Times New Roman"/>
                <a:sym typeface="Times New Roman"/>
              </a:rPr>
              <a:t>up to 1000</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b="1" lang="ar" sz="800">
                <a:solidFill>
                  <a:srgbClr val="999999"/>
                </a:solidFill>
                <a:latin typeface="Times New Roman"/>
                <a:ea typeface="Times New Roman"/>
                <a:cs typeface="Times New Roman"/>
                <a:sym typeface="Times New Roman"/>
              </a:rPr>
              <a:t>    ✓ Males reach 120-130 cycle/ sec </a:t>
            </a:r>
            <a:r>
              <a:rPr lang="ar" sz="800">
                <a:solidFill>
                  <a:srgbClr val="999999"/>
                </a:solidFill>
                <a:latin typeface="Times New Roman"/>
                <a:ea typeface="Times New Roman"/>
                <a:cs typeface="Times New Roman"/>
                <a:sym typeface="Times New Roman"/>
              </a:rPr>
              <a:t>up to 200</a:t>
            </a:r>
            <a:endParaRPr sz="800">
              <a:solidFill>
                <a:srgbClr val="999999"/>
              </a:solidFill>
              <a:latin typeface="Times New Roman"/>
              <a:ea typeface="Times New Roman"/>
              <a:cs typeface="Times New Roman"/>
              <a:sym typeface="Times New Roman"/>
            </a:endParaRPr>
          </a:p>
        </p:txBody>
      </p:sp>
      <p:pic>
        <p:nvPicPr>
          <p:cNvPr id="324" name="Google Shape;324;p36"/>
          <p:cNvPicPr preferRelativeResize="0"/>
          <p:nvPr/>
        </p:nvPicPr>
        <p:blipFill>
          <a:blip r:embed="rId4">
            <a:alphaModFix/>
          </a:blip>
          <a:stretch>
            <a:fillRect/>
          </a:stretch>
        </p:blipFill>
        <p:spPr>
          <a:xfrm>
            <a:off x="211050" y="3294383"/>
            <a:ext cx="4349948" cy="974917"/>
          </a:xfrm>
          <a:prstGeom prst="rect">
            <a:avLst/>
          </a:prstGeom>
          <a:noFill/>
          <a:ln>
            <a:noFill/>
          </a:ln>
        </p:spPr>
      </p:pic>
      <p:pic>
        <p:nvPicPr>
          <p:cNvPr id="325" name="Google Shape;325;p36"/>
          <p:cNvPicPr preferRelativeResize="0"/>
          <p:nvPr/>
        </p:nvPicPr>
        <p:blipFill>
          <a:blip r:embed="rId5">
            <a:alphaModFix/>
          </a:blip>
          <a:stretch>
            <a:fillRect/>
          </a:stretch>
        </p:blipFill>
        <p:spPr>
          <a:xfrm>
            <a:off x="3079875" y="1718075"/>
            <a:ext cx="1382751" cy="1166641"/>
          </a:xfrm>
          <a:prstGeom prst="rect">
            <a:avLst/>
          </a:prstGeom>
          <a:noFill/>
          <a:ln>
            <a:noFill/>
          </a:ln>
        </p:spPr>
      </p:pic>
      <p:sp>
        <p:nvSpPr>
          <p:cNvPr id="326" name="Google Shape;326;p36"/>
          <p:cNvSpPr txBox="1"/>
          <p:nvPr/>
        </p:nvSpPr>
        <p:spPr>
          <a:xfrm>
            <a:off x="4024325" y="1761175"/>
            <a:ext cx="438300" cy="1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00">
              <a:latin typeface="Times New Roman"/>
              <a:ea typeface="Times New Roman"/>
              <a:cs typeface="Times New Roman"/>
              <a:sym typeface="Times New Roman"/>
            </a:endParaRPr>
          </a:p>
        </p:txBody>
      </p:sp>
      <p:sp>
        <p:nvSpPr>
          <p:cNvPr id="327" name="Google Shape;327;p36"/>
          <p:cNvSpPr txBox="1"/>
          <p:nvPr/>
        </p:nvSpPr>
        <p:spPr>
          <a:xfrm>
            <a:off x="3186125" y="1496638"/>
            <a:ext cx="1109700" cy="1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solidFill>
                  <a:srgbClr val="F1C232"/>
                </a:solidFill>
                <a:latin typeface="Times New Roman"/>
                <a:ea typeface="Times New Roman"/>
                <a:cs typeface="Times New Roman"/>
                <a:sym typeface="Times New Roman"/>
              </a:rPr>
              <a:t>        CSL(MDVP)</a:t>
            </a:r>
            <a:endParaRPr b="1" sz="800">
              <a:solidFill>
                <a:srgbClr val="F1C232"/>
              </a:solidFill>
              <a:latin typeface="Times New Roman"/>
              <a:ea typeface="Times New Roman"/>
              <a:cs typeface="Times New Roman"/>
              <a:sym typeface="Times New Roman"/>
            </a:endParaRPr>
          </a:p>
        </p:txBody>
      </p:sp>
      <p:pic>
        <p:nvPicPr>
          <p:cNvPr id="328" name="Google Shape;328;p36"/>
          <p:cNvPicPr preferRelativeResize="0"/>
          <p:nvPr/>
        </p:nvPicPr>
        <p:blipFill>
          <a:blip r:embed="rId6">
            <a:alphaModFix/>
          </a:blip>
          <a:stretch>
            <a:fillRect/>
          </a:stretch>
        </p:blipFill>
        <p:spPr>
          <a:xfrm>
            <a:off x="2871513" y="5894100"/>
            <a:ext cx="1738923" cy="1249650"/>
          </a:xfrm>
          <a:prstGeom prst="rect">
            <a:avLst/>
          </a:prstGeom>
          <a:noFill/>
          <a:ln>
            <a:noFill/>
          </a:ln>
        </p:spPr>
      </p:pic>
      <p:sp>
        <p:nvSpPr>
          <p:cNvPr id="329" name="Google Shape;329;p36"/>
          <p:cNvSpPr txBox="1"/>
          <p:nvPr/>
        </p:nvSpPr>
        <p:spPr>
          <a:xfrm>
            <a:off x="3079875" y="5673000"/>
            <a:ext cx="1438200" cy="2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Videolaryngostroboscopy</a:t>
            </a:r>
            <a:endParaRPr sz="800">
              <a:solidFill>
                <a:srgbClr val="6AA84F"/>
              </a:solidFill>
              <a:latin typeface="Times New Roman"/>
              <a:ea typeface="Times New Roman"/>
              <a:cs typeface="Times New Roman"/>
              <a:sym typeface="Times New Roman"/>
            </a:endParaRPr>
          </a:p>
        </p:txBody>
      </p:sp>
      <p:sp>
        <p:nvSpPr>
          <p:cNvPr id="330" name="Google Shape;330;p36"/>
          <p:cNvSpPr txBox="1"/>
          <p:nvPr/>
        </p:nvSpPr>
        <p:spPr>
          <a:xfrm>
            <a:off x="2970475" y="2823900"/>
            <a:ext cx="1881000" cy="4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CSL : </a:t>
            </a:r>
            <a:r>
              <a:rPr lang="ar" sz="800">
                <a:solidFill>
                  <a:srgbClr val="6AA84F"/>
                </a:solidFill>
                <a:latin typeface="Times New Roman"/>
                <a:ea typeface="Times New Roman"/>
                <a:cs typeface="Times New Roman"/>
                <a:sym typeface="Times New Roman"/>
              </a:rPr>
              <a:t>Computerized</a:t>
            </a:r>
            <a:r>
              <a:rPr lang="ar" sz="800">
                <a:solidFill>
                  <a:srgbClr val="6AA84F"/>
                </a:solidFill>
                <a:latin typeface="Times New Roman"/>
                <a:ea typeface="Times New Roman"/>
                <a:cs typeface="Times New Roman"/>
                <a:sym typeface="Times New Roman"/>
              </a:rPr>
              <a:t> Speech Lab</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MDVP : Multidimintional voice program</a:t>
            </a:r>
            <a:endParaRPr sz="800">
              <a:solidFill>
                <a:srgbClr val="6AA84F"/>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4" name="Shape 334"/>
        <p:cNvGrpSpPr/>
        <p:nvPr/>
      </p:nvGrpSpPr>
      <p:grpSpPr>
        <a:xfrm>
          <a:off x="0" y="0"/>
          <a:ext cx="0" cy="0"/>
          <a:chOff x="0" y="0"/>
          <a:chExt cx="0" cy="0"/>
        </a:xfrm>
      </p:grpSpPr>
      <p:sp>
        <p:nvSpPr>
          <p:cNvPr id="335" name="Google Shape;335;p37"/>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sp>
        <p:nvSpPr>
          <p:cNvPr id="336" name="Google Shape;336;p37"/>
          <p:cNvSpPr txBox="1"/>
          <p:nvPr/>
        </p:nvSpPr>
        <p:spPr>
          <a:xfrm>
            <a:off x="152400" y="128600"/>
            <a:ext cx="2085900" cy="3429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FFFFFF"/>
                </a:solidFill>
                <a:latin typeface="Arvo"/>
                <a:ea typeface="Arvo"/>
                <a:cs typeface="Arvo"/>
                <a:sym typeface="Arvo"/>
              </a:rPr>
              <a:t>SWALLOWING DISORDERS:</a:t>
            </a:r>
            <a:endParaRPr sz="1000">
              <a:solidFill>
                <a:srgbClr val="FFFFFF"/>
              </a:solidFill>
              <a:latin typeface="Arvo"/>
              <a:ea typeface="Arvo"/>
              <a:cs typeface="Arvo"/>
              <a:sym typeface="Arvo"/>
            </a:endParaRPr>
          </a:p>
        </p:txBody>
      </p:sp>
      <p:pic>
        <p:nvPicPr>
          <p:cNvPr id="337" name="Google Shape;337;p37"/>
          <p:cNvPicPr preferRelativeResize="0"/>
          <p:nvPr/>
        </p:nvPicPr>
        <p:blipFill>
          <a:blip r:embed="rId4">
            <a:alphaModFix/>
          </a:blip>
          <a:stretch>
            <a:fillRect/>
          </a:stretch>
        </p:blipFill>
        <p:spPr>
          <a:xfrm>
            <a:off x="439775" y="572675"/>
            <a:ext cx="4059925" cy="1722776"/>
          </a:xfrm>
          <a:prstGeom prst="rect">
            <a:avLst/>
          </a:prstGeom>
          <a:noFill/>
          <a:ln>
            <a:noFill/>
          </a:ln>
        </p:spPr>
      </p:pic>
      <p:sp>
        <p:nvSpPr>
          <p:cNvPr id="338" name="Google Shape;338;p37"/>
          <p:cNvSpPr txBox="1"/>
          <p:nvPr/>
        </p:nvSpPr>
        <p:spPr>
          <a:xfrm>
            <a:off x="128600" y="2587000"/>
            <a:ext cx="4500600" cy="41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CVA:Cerebrovascular Accident</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In ENT, they are concerned about the </a:t>
            </a:r>
            <a:r>
              <a:rPr b="1" lang="ar" sz="800">
                <a:solidFill>
                  <a:srgbClr val="6AA84F"/>
                </a:solidFill>
                <a:latin typeface="Times New Roman"/>
                <a:ea typeface="Times New Roman"/>
                <a:cs typeface="Times New Roman"/>
                <a:sym typeface="Times New Roman"/>
              </a:rPr>
              <a:t>oropharyngeal</a:t>
            </a:r>
            <a:r>
              <a:rPr lang="ar" sz="800">
                <a:solidFill>
                  <a:srgbClr val="6AA84F"/>
                </a:solidFill>
                <a:latin typeface="Times New Roman"/>
                <a:ea typeface="Times New Roman"/>
                <a:cs typeface="Times New Roman"/>
                <a:sym typeface="Times New Roman"/>
              </a:rPr>
              <a:t> causes.</a:t>
            </a:r>
            <a:endParaRPr sz="8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solidFill>
                <a:srgbClr val="00FF00"/>
              </a:solidFill>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 DEFINITIONS: </a:t>
            </a:r>
            <a:endParaRPr b="1" sz="9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b="1" lang="ar" sz="800">
                <a:latin typeface="Times New Roman"/>
                <a:ea typeface="Times New Roman"/>
                <a:cs typeface="Times New Roman"/>
                <a:sym typeface="Times New Roman"/>
              </a:rPr>
              <a:t>SWALLOWING</a:t>
            </a:r>
            <a:r>
              <a:rPr lang="ar" sz="800">
                <a:latin typeface="Times New Roman"/>
                <a:ea typeface="Times New Roman"/>
                <a:cs typeface="Times New Roman"/>
                <a:sym typeface="Times New Roman"/>
              </a:rPr>
              <a:t>: is the </a:t>
            </a:r>
            <a:r>
              <a:rPr b="1" lang="ar" sz="800" u="sng">
                <a:latin typeface="Times New Roman"/>
                <a:ea typeface="Times New Roman"/>
                <a:cs typeface="Times New Roman"/>
                <a:sym typeface="Times New Roman"/>
              </a:rPr>
              <a:t>successful</a:t>
            </a:r>
            <a:r>
              <a:rPr lang="ar" sz="800">
                <a:latin typeface="Times New Roman"/>
                <a:ea typeface="Times New Roman"/>
                <a:cs typeface="Times New Roman"/>
                <a:sym typeface="Times New Roman"/>
              </a:rPr>
              <a:t> </a:t>
            </a:r>
            <a:r>
              <a:rPr lang="ar" sz="800">
                <a:solidFill>
                  <a:srgbClr val="999999"/>
                </a:solidFill>
                <a:latin typeface="Times New Roman"/>
                <a:ea typeface="Times New Roman"/>
                <a:cs typeface="Times New Roman"/>
                <a:sym typeface="Times New Roman"/>
              </a:rPr>
              <a:t>(timely and efficiently)</a:t>
            </a:r>
            <a:r>
              <a:rPr lang="ar" sz="800">
                <a:latin typeface="Times New Roman"/>
                <a:ea typeface="Times New Roman"/>
                <a:cs typeface="Times New Roman"/>
                <a:sym typeface="Times New Roman"/>
              </a:rPr>
              <a:t> passage of food and drinks from the mouth to the stomach. </a:t>
            </a:r>
            <a:r>
              <a:rPr lang="ar" sz="800">
                <a:solidFill>
                  <a:srgbClr val="999999"/>
                </a:solidFill>
                <a:latin typeface="Times New Roman"/>
                <a:ea typeface="Times New Roman"/>
                <a:cs typeface="Times New Roman"/>
                <a:sym typeface="Times New Roman"/>
              </a:rPr>
              <a:t>Happens 2,000-3,000 times/day </a:t>
            </a:r>
            <a:endParaRPr sz="800">
              <a:solidFill>
                <a:srgbClr val="999999"/>
              </a:solidFill>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b="1" lang="ar" sz="800">
                <a:latin typeface="Times New Roman"/>
                <a:ea typeface="Times New Roman"/>
                <a:cs typeface="Times New Roman"/>
                <a:sym typeface="Times New Roman"/>
              </a:rPr>
              <a:t>DYSPHAGIA</a:t>
            </a:r>
            <a:r>
              <a:rPr lang="ar" sz="800">
                <a:latin typeface="Times New Roman"/>
                <a:ea typeface="Times New Roman"/>
                <a:cs typeface="Times New Roman"/>
                <a:sym typeface="Times New Roman"/>
              </a:rPr>
              <a:t>: difficulty in moving food from the mouth to the stomach </a:t>
            </a:r>
            <a:r>
              <a:rPr b="1" lang="ar" sz="800">
                <a:latin typeface="Times New Roman"/>
                <a:ea typeface="Times New Roman"/>
                <a:cs typeface="Times New Roman"/>
                <a:sym typeface="Times New Roman"/>
              </a:rPr>
              <a:t>(pain, discomfort and/or difficulty in initiation or completing the act of swallowing) </a:t>
            </a:r>
            <a:endParaRPr b="1"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ODYNOPHAGIA: painful swallowing due to a disorder of the esophagus.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 PHASES OF SWALLOWING: </a:t>
            </a:r>
            <a:endParaRPr b="1" sz="9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1– Oral </a:t>
            </a:r>
            <a:r>
              <a:rPr b="1" lang="ar" sz="800">
                <a:solidFill>
                  <a:srgbClr val="FF0000"/>
                </a:solidFill>
                <a:latin typeface="Times New Roman"/>
                <a:ea typeface="Times New Roman"/>
                <a:cs typeface="Times New Roman"/>
                <a:sym typeface="Times New Roman"/>
              </a:rPr>
              <a:t>( voluntary)</a:t>
            </a:r>
            <a:r>
              <a:rPr lang="ar" sz="800">
                <a:latin typeface="Times New Roman"/>
                <a:ea typeface="Times New Roman"/>
                <a:cs typeface="Times New Roman"/>
                <a:sym typeface="Times New Roman"/>
              </a:rPr>
              <a:t>           2– Pharyngeal           3– Esophageal</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a:t>
            </a:r>
            <a:r>
              <a:rPr b="1" lang="ar" sz="900">
                <a:latin typeface="Times New Roman"/>
                <a:ea typeface="Times New Roman"/>
                <a:cs typeface="Times New Roman"/>
                <a:sym typeface="Times New Roman"/>
              </a:rPr>
              <a:t> CONSEQUENCES OF DYSPHAGIA:</a:t>
            </a:r>
            <a:endParaRPr b="1" sz="9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Dehydration.</a:t>
            </a:r>
            <a:endParaRPr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Weight loss. </a:t>
            </a:r>
            <a:endParaRPr sz="700">
              <a:latin typeface="Times New Roman"/>
              <a:ea typeface="Times New Roman"/>
              <a:cs typeface="Times New Roman"/>
              <a:sym typeface="Times New Roman"/>
            </a:endParaRPr>
          </a:p>
          <a:p>
            <a:pPr indent="-273050" lvl="0" marL="457200" rtl="0" algn="l">
              <a:spcBef>
                <a:spcPts val="0"/>
              </a:spcBef>
              <a:spcAft>
                <a:spcPts val="0"/>
              </a:spcAft>
              <a:buClr>
                <a:srgbClr val="FF0000"/>
              </a:buClr>
              <a:buSzPts val="700"/>
              <a:buFont typeface="Times New Roman"/>
              <a:buChar char="★"/>
            </a:pPr>
            <a:r>
              <a:rPr b="1" lang="ar" sz="700">
                <a:solidFill>
                  <a:srgbClr val="FF0000"/>
                </a:solidFill>
                <a:latin typeface="Times New Roman"/>
                <a:ea typeface="Times New Roman"/>
                <a:cs typeface="Times New Roman"/>
                <a:sym typeface="Times New Roman"/>
              </a:rPr>
              <a:t>Aspiration pneumonia. (MOST dangerous) </a:t>
            </a:r>
            <a:endParaRPr b="1" sz="700">
              <a:solidFill>
                <a:srgbClr val="FF0000"/>
              </a:solidFill>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Airway obstruction. </a:t>
            </a:r>
            <a:endParaRPr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Loss of joy of eating. </a:t>
            </a:r>
            <a:endParaRPr sz="7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p:txBody>
      </p:sp>
      <p:pic>
        <p:nvPicPr>
          <p:cNvPr id="339" name="Google Shape;339;p37"/>
          <p:cNvPicPr preferRelativeResize="0"/>
          <p:nvPr/>
        </p:nvPicPr>
        <p:blipFill>
          <a:blip r:embed="rId5">
            <a:alphaModFix/>
          </a:blip>
          <a:stretch>
            <a:fillRect/>
          </a:stretch>
        </p:blipFill>
        <p:spPr>
          <a:xfrm>
            <a:off x="252075" y="4302450"/>
            <a:ext cx="4312001" cy="1178724"/>
          </a:xfrm>
          <a:prstGeom prst="rect">
            <a:avLst/>
          </a:prstGeom>
          <a:noFill/>
          <a:ln cap="flat" cmpd="sng" w="19050">
            <a:solidFill>
              <a:srgbClr val="FF0000"/>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 name="Shape 343"/>
        <p:cNvGrpSpPr/>
        <p:nvPr/>
      </p:nvGrpSpPr>
      <p:grpSpPr>
        <a:xfrm>
          <a:off x="0" y="0"/>
          <a:ext cx="0" cy="0"/>
          <a:chOff x="0" y="0"/>
          <a:chExt cx="0" cy="0"/>
        </a:xfrm>
      </p:grpSpPr>
      <p:sp>
        <p:nvSpPr>
          <p:cNvPr id="344" name="Google Shape;344;p38"/>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sp>
        <p:nvSpPr>
          <p:cNvPr id="345" name="Google Shape;345;p38"/>
          <p:cNvSpPr txBox="1"/>
          <p:nvPr/>
        </p:nvSpPr>
        <p:spPr>
          <a:xfrm>
            <a:off x="95250" y="85725"/>
            <a:ext cx="4605300" cy="64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100">
                <a:latin typeface="Times New Roman"/>
                <a:ea typeface="Times New Roman"/>
                <a:cs typeface="Times New Roman"/>
                <a:sym typeface="Times New Roman"/>
              </a:rPr>
              <a:t>➢ Assessment of dysphagia:</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a:t>
            </a:r>
            <a:r>
              <a:rPr b="1" lang="ar" sz="900">
                <a:latin typeface="Times New Roman"/>
                <a:ea typeface="Times New Roman"/>
                <a:cs typeface="Times New Roman"/>
                <a:sym typeface="Times New Roman"/>
              </a:rPr>
              <a:t>  A. History taking </a:t>
            </a:r>
            <a:endParaRPr b="1" sz="900">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   B. Physical examination:</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279400" lvl="0" marL="457200" rtl="0" algn="l">
              <a:lnSpc>
                <a:spcPct val="100000"/>
              </a:lnSpc>
              <a:spcBef>
                <a:spcPts val="0"/>
              </a:spcBef>
              <a:spcAft>
                <a:spcPts val="0"/>
              </a:spcAft>
              <a:buSzPts val="800"/>
              <a:buFont typeface="Times New Roman"/>
              <a:buChar char="❏"/>
            </a:pPr>
            <a:r>
              <a:rPr lang="ar" sz="800">
                <a:latin typeface="Times New Roman"/>
                <a:ea typeface="Times New Roman"/>
                <a:cs typeface="Times New Roman"/>
                <a:sym typeface="Times New Roman"/>
              </a:rPr>
              <a:t>General examination. </a:t>
            </a:r>
            <a:endParaRPr sz="800">
              <a:latin typeface="Times New Roman"/>
              <a:ea typeface="Times New Roman"/>
              <a:cs typeface="Times New Roman"/>
              <a:sym typeface="Times New Roman"/>
            </a:endParaRPr>
          </a:p>
          <a:p>
            <a:pPr indent="-279400" lvl="0" marL="457200" rtl="0" algn="l">
              <a:lnSpc>
                <a:spcPct val="100000"/>
              </a:lnSpc>
              <a:spcBef>
                <a:spcPts val="0"/>
              </a:spcBef>
              <a:spcAft>
                <a:spcPts val="0"/>
              </a:spcAft>
              <a:buSzPts val="800"/>
              <a:buFont typeface="Times New Roman"/>
              <a:buChar char="❏"/>
            </a:pPr>
            <a:r>
              <a:rPr lang="ar" sz="800">
                <a:latin typeface="Times New Roman"/>
                <a:ea typeface="Times New Roman"/>
                <a:cs typeface="Times New Roman"/>
                <a:sym typeface="Times New Roman"/>
              </a:rPr>
              <a:t>Language and speech assessment. </a:t>
            </a:r>
            <a:endParaRPr sz="800">
              <a:latin typeface="Times New Roman"/>
              <a:ea typeface="Times New Roman"/>
              <a:cs typeface="Times New Roman"/>
              <a:sym typeface="Times New Roman"/>
            </a:endParaRPr>
          </a:p>
          <a:p>
            <a:pPr indent="-279400" lvl="0" marL="457200" rtl="0" algn="l">
              <a:lnSpc>
                <a:spcPct val="100000"/>
              </a:lnSpc>
              <a:spcBef>
                <a:spcPts val="0"/>
              </a:spcBef>
              <a:spcAft>
                <a:spcPts val="0"/>
              </a:spcAft>
              <a:buSzPts val="800"/>
              <a:buFont typeface="Times New Roman"/>
              <a:buChar char="❏"/>
            </a:pPr>
            <a:r>
              <a:rPr lang="ar" sz="800">
                <a:latin typeface="Times New Roman"/>
                <a:ea typeface="Times New Roman"/>
                <a:cs typeface="Times New Roman"/>
                <a:sym typeface="Times New Roman"/>
              </a:rPr>
              <a:t>Vocal tract examination. </a:t>
            </a:r>
            <a:endParaRPr sz="800">
              <a:latin typeface="Times New Roman"/>
              <a:ea typeface="Times New Roman"/>
              <a:cs typeface="Times New Roman"/>
              <a:sym typeface="Times New Roman"/>
            </a:endParaRPr>
          </a:p>
          <a:p>
            <a:pPr indent="-279400" lvl="0" marL="457200" rtl="0" algn="l">
              <a:lnSpc>
                <a:spcPct val="100000"/>
              </a:lnSpc>
              <a:spcBef>
                <a:spcPts val="0"/>
              </a:spcBef>
              <a:spcAft>
                <a:spcPts val="0"/>
              </a:spcAft>
              <a:buSzPts val="800"/>
              <a:buFont typeface="Times New Roman"/>
              <a:buChar char="❏"/>
            </a:pPr>
            <a:r>
              <a:rPr lang="ar" sz="800">
                <a:latin typeface="Times New Roman"/>
                <a:ea typeface="Times New Roman"/>
                <a:cs typeface="Times New Roman"/>
                <a:sym typeface="Times New Roman"/>
              </a:rPr>
              <a:t>Neck examination. </a:t>
            </a:r>
            <a:endParaRPr sz="800">
              <a:latin typeface="Times New Roman"/>
              <a:ea typeface="Times New Roman"/>
              <a:cs typeface="Times New Roman"/>
              <a:sym typeface="Times New Roman"/>
            </a:endParaRPr>
          </a:p>
          <a:p>
            <a:pPr indent="-279400" lvl="0" marL="457200" rtl="0" algn="l">
              <a:lnSpc>
                <a:spcPct val="100000"/>
              </a:lnSpc>
              <a:spcBef>
                <a:spcPts val="0"/>
              </a:spcBef>
              <a:spcAft>
                <a:spcPts val="0"/>
              </a:spcAft>
              <a:buSzPts val="800"/>
              <a:buFont typeface="Times New Roman"/>
              <a:buChar char="❏"/>
            </a:pPr>
            <a:r>
              <a:rPr lang="ar" sz="800">
                <a:latin typeface="Times New Roman"/>
                <a:ea typeface="Times New Roman"/>
                <a:cs typeface="Times New Roman"/>
                <a:sym typeface="Times New Roman"/>
              </a:rPr>
              <a:t>Trail feeding. </a:t>
            </a:r>
            <a:endParaRPr sz="800">
              <a:latin typeface="Times New Roman"/>
              <a:ea typeface="Times New Roman"/>
              <a:cs typeface="Times New Roman"/>
              <a:sym typeface="Times New Roman"/>
            </a:endParaRPr>
          </a:p>
          <a:p>
            <a:pPr indent="-279400" lvl="0" marL="457200" rtl="0" algn="l">
              <a:lnSpc>
                <a:spcPct val="100000"/>
              </a:lnSpc>
              <a:spcBef>
                <a:spcPts val="0"/>
              </a:spcBef>
              <a:spcAft>
                <a:spcPts val="0"/>
              </a:spcAft>
              <a:buSzPts val="800"/>
              <a:buFont typeface="Times New Roman"/>
              <a:buChar char="❏"/>
            </a:pPr>
            <a:r>
              <a:rPr lang="ar" sz="800">
                <a:latin typeface="Times New Roman"/>
                <a:ea typeface="Times New Roman"/>
                <a:cs typeface="Times New Roman"/>
                <a:sym typeface="Times New Roman"/>
              </a:rPr>
              <a:t>Dysphagia sheet.</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9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ar" sz="900">
                <a:latin typeface="Times New Roman"/>
                <a:ea typeface="Times New Roman"/>
                <a:cs typeface="Times New Roman"/>
                <a:sym typeface="Times New Roman"/>
              </a:rPr>
              <a:t>C. Investigations:</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latin typeface="Times New Roman"/>
                <a:ea typeface="Times New Roman"/>
                <a:cs typeface="Times New Roman"/>
                <a:sym typeface="Times New Roman"/>
              </a:rPr>
              <a:t>    </a:t>
            </a:r>
            <a:r>
              <a:rPr b="1" lang="ar" sz="800">
                <a:solidFill>
                  <a:srgbClr val="FF0000"/>
                </a:solidFill>
                <a:latin typeface="Times New Roman"/>
                <a:ea typeface="Times New Roman"/>
                <a:cs typeface="Times New Roman"/>
                <a:sym typeface="Times New Roman"/>
              </a:rPr>
              <a:t>● FEES “Fiberoptic endoscopic evaluation of swallowing” </a:t>
            </a:r>
            <a:endParaRPr b="1" sz="800">
              <a:solidFill>
                <a:srgbClr val="FF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ar" sz="800">
                <a:solidFill>
                  <a:srgbClr val="FF0000"/>
                </a:solidFill>
                <a:latin typeface="Times New Roman"/>
                <a:ea typeface="Times New Roman"/>
                <a:cs typeface="Times New Roman"/>
                <a:sym typeface="Times New Roman"/>
              </a:rPr>
              <a:t>    ● VFES (MBS) </a:t>
            </a:r>
            <a:r>
              <a:rPr b="1" lang="ar" sz="700">
                <a:solidFill>
                  <a:srgbClr val="FF0000"/>
                </a:solidFill>
                <a:latin typeface="Times New Roman"/>
                <a:ea typeface="Times New Roman"/>
                <a:cs typeface="Times New Roman"/>
                <a:sym typeface="Times New Roman"/>
              </a:rPr>
              <a:t>“Video fluoroscopic evaluation of swallowing”(Modified barium swallow)</a:t>
            </a:r>
            <a:r>
              <a:rPr b="1" lang="ar" sz="800">
                <a:solidFill>
                  <a:srgbClr val="FF0000"/>
                </a:solidFill>
                <a:latin typeface="Times New Roman"/>
                <a:ea typeface="Times New Roman"/>
                <a:cs typeface="Times New Roman"/>
                <a:sym typeface="Times New Roman"/>
              </a:rPr>
              <a:t> </a:t>
            </a:r>
            <a:r>
              <a:rPr b="1" lang="ar" sz="800">
                <a:solidFill>
                  <a:srgbClr val="6AA84F"/>
                </a:solidFill>
                <a:latin typeface="Times New Roman"/>
                <a:ea typeface="Times New Roman"/>
                <a:cs typeface="Times New Roman"/>
                <a:sym typeface="Times New Roman"/>
              </a:rPr>
              <a:t>It </a:t>
            </a:r>
            <a:r>
              <a:rPr b="1" lang="ar" sz="800">
                <a:solidFill>
                  <a:srgbClr val="6AA84F"/>
                </a:solidFill>
                <a:latin typeface="Times New Roman"/>
                <a:ea typeface="Times New Roman"/>
                <a:cs typeface="Times New Roman"/>
                <a:sym typeface="Times New Roman"/>
              </a:rPr>
              <a:t>shows</a:t>
            </a:r>
            <a:r>
              <a:rPr b="1" lang="ar" sz="800">
                <a:solidFill>
                  <a:srgbClr val="6AA84F"/>
                </a:solidFill>
                <a:latin typeface="Times New Roman"/>
                <a:ea typeface="Times New Roman"/>
                <a:cs typeface="Times New Roman"/>
                <a:sym typeface="Times New Roman"/>
              </a:rPr>
              <a:t> the path way from lips to upper </a:t>
            </a:r>
            <a:r>
              <a:rPr b="1" lang="ar" sz="800">
                <a:solidFill>
                  <a:srgbClr val="6AA84F"/>
                </a:solidFill>
                <a:latin typeface="Times New Roman"/>
                <a:ea typeface="Times New Roman"/>
                <a:cs typeface="Times New Roman"/>
                <a:sym typeface="Times New Roman"/>
              </a:rPr>
              <a:t>esophageal</a:t>
            </a:r>
            <a:r>
              <a:rPr b="1" lang="ar" sz="800">
                <a:solidFill>
                  <a:srgbClr val="6AA84F"/>
                </a:solidFill>
                <a:latin typeface="Times New Roman"/>
                <a:ea typeface="Times New Roman"/>
                <a:cs typeface="Times New Roman"/>
                <a:sym typeface="Times New Roman"/>
              </a:rPr>
              <a:t> </a:t>
            </a:r>
            <a:r>
              <a:rPr b="1" lang="ar" sz="800">
                <a:solidFill>
                  <a:srgbClr val="6AA84F"/>
                </a:solidFill>
                <a:latin typeface="Times New Roman"/>
                <a:ea typeface="Times New Roman"/>
                <a:cs typeface="Times New Roman"/>
                <a:sym typeface="Times New Roman"/>
              </a:rPr>
              <a:t>sphincter</a:t>
            </a:r>
            <a:r>
              <a:rPr b="1" lang="ar" sz="800">
                <a:solidFill>
                  <a:srgbClr val="6AA84F"/>
                </a:solidFill>
                <a:latin typeface="Times New Roman"/>
                <a:ea typeface="Times New Roman"/>
                <a:cs typeface="Times New Roman"/>
                <a:sym typeface="Times New Roman"/>
              </a:rPr>
              <a:t> ( oral and </a:t>
            </a:r>
            <a:r>
              <a:rPr b="1" lang="ar" sz="800">
                <a:solidFill>
                  <a:srgbClr val="6AA84F"/>
                </a:solidFill>
                <a:latin typeface="Times New Roman"/>
                <a:ea typeface="Times New Roman"/>
                <a:cs typeface="Times New Roman"/>
                <a:sym typeface="Times New Roman"/>
              </a:rPr>
              <a:t>pharyngeal</a:t>
            </a:r>
            <a:r>
              <a:rPr b="1" lang="ar" sz="800">
                <a:solidFill>
                  <a:srgbClr val="6AA84F"/>
                </a:solidFill>
                <a:latin typeface="Times New Roman"/>
                <a:ea typeface="Times New Roman"/>
                <a:cs typeface="Times New Roman"/>
                <a:sym typeface="Times New Roman"/>
              </a:rPr>
              <a:t> </a:t>
            </a:r>
            <a:r>
              <a:rPr b="1" lang="ar" sz="800">
                <a:solidFill>
                  <a:srgbClr val="6AA84F"/>
                </a:solidFill>
                <a:latin typeface="Times New Roman"/>
                <a:ea typeface="Times New Roman"/>
                <a:cs typeface="Times New Roman"/>
                <a:sym typeface="Times New Roman"/>
              </a:rPr>
              <a:t>steps</a:t>
            </a:r>
            <a:r>
              <a:rPr b="1" lang="ar" sz="800">
                <a:solidFill>
                  <a:srgbClr val="6AA84F"/>
                </a:solidFill>
                <a:latin typeface="Times New Roman"/>
                <a:ea typeface="Times New Roman"/>
                <a:cs typeface="Times New Roman"/>
                <a:sym typeface="Times New Roman"/>
              </a:rPr>
              <a:t>)</a:t>
            </a:r>
            <a:endParaRPr b="1" sz="800">
              <a:solidFill>
                <a:srgbClr val="6AA84F"/>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latin typeface="Times New Roman"/>
                <a:ea typeface="Times New Roman"/>
                <a:cs typeface="Times New Roman"/>
                <a:sym typeface="Times New Roman"/>
              </a:rPr>
              <a:t>    ●GERD (LPR) workup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latin typeface="Times New Roman"/>
                <a:ea typeface="Times New Roman"/>
                <a:cs typeface="Times New Roman"/>
                <a:sym typeface="Times New Roman"/>
              </a:rPr>
              <a:t>    ● FEES protocol of evaluation (Langmore, 2003):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latin typeface="Times New Roman"/>
                <a:ea typeface="Times New Roman"/>
                <a:cs typeface="Times New Roman"/>
                <a:sym typeface="Times New Roman"/>
              </a:rPr>
              <a:t>        A. Anatomic and physiologic assessment.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latin typeface="Times New Roman"/>
                <a:ea typeface="Times New Roman"/>
                <a:cs typeface="Times New Roman"/>
                <a:sym typeface="Times New Roman"/>
              </a:rPr>
              <a:t>        B. Assessment of food and liquid swallowing. </a:t>
            </a:r>
            <a:endParaRPr sz="8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ar" sz="800">
                <a:latin typeface="Times New Roman"/>
                <a:ea typeface="Times New Roman"/>
                <a:cs typeface="Times New Roman"/>
                <a:sym typeface="Times New Roman"/>
              </a:rPr>
              <a:t>        C. Assessment of therapeutic interventions.</a:t>
            </a:r>
            <a:endParaRPr sz="800">
              <a:latin typeface="Times New Roman"/>
              <a:ea typeface="Times New Roman"/>
              <a:cs typeface="Times New Roman"/>
              <a:sym typeface="Times New Roman"/>
            </a:endParaRPr>
          </a:p>
        </p:txBody>
      </p:sp>
      <p:pic>
        <p:nvPicPr>
          <p:cNvPr id="346" name="Google Shape;346;p38"/>
          <p:cNvPicPr preferRelativeResize="0"/>
          <p:nvPr/>
        </p:nvPicPr>
        <p:blipFill>
          <a:blip r:embed="rId4">
            <a:alphaModFix/>
          </a:blip>
          <a:stretch>
            <a:fillRect/>
          </a:stretch>
        </p:blipFill>
        <p:spPr>
          <a:xfrm>
            <a:off x="2486025" y="109550"/>
            <a:ext cx="2185975" cy="1366850"/>
          </a:xfrm>
          <a:prstGeom prst="rect">
            <a:avLst/>
          </a:prstGeom>
          <a:noFill/>
          <a:ln>
            <a:noFill/>
          </a:ln>
        </p:spPr>
      </p:pic>
      <p:cxnSp>
        <p:nvCxnSpPr>
          <p:cNvPr id="347" name="Google Shape;347;p38"/>
          <p:cNvCxnSpPr/>
          <p:nvPr/>
        </p:nvCxnSpPr>
        <p:spPr>
          <a:xfrm flipH="1" rot="10800000">
            <a:off x="1119200" y="1085900"/>
            <a:ext cx="1224000" cy="528600"/>
          </a:xfrm>
          <a:prstGeom prst="straightConnector1">
            <a:avLst/>
          </a:prstGeom>
          <a:noFill/>
          <a:ln cap="flat" cmpd="sng" w="9525">
            <a:solidFill>
              <a:schemeClr val="dk2"/>
            </a:solidFill>
            <a:prstDash val="solid"/>
            <a:round/>
            <a:headEnd len="med" w="med" type="none"/>
            <a:tailEnd len="med" w="med" type="triangle"/>
          </a:ln>
        </p:spPr>
      </p:cxnSp>
      <p:pic>
        <p:nvPicPr>
          <p:cNvPr id="348" name="Google Shape;348;p38"/>
          <p:cNvPicPr preferRelativeResize="0"/>
          <p:nvPr/>
        </p:nvPicPr>
        <p:blipFill>
          <a:blip r:embed="rId5">
            <a:alphaModFix/>
          </a:blip>
          <a:stretch>
            <a:fillRect/>
          </a:stretch>
        </p:blipFill>
        <p:spPr>
          <a:xfrm>
            <a:off x="95250" y="3394900"/>
            <a:ext cx="4543424" cy="2520674"/>
          </a:xfrm>
          <a:prstGeom prst="rect">
            <a:avLst/>
          </a:prstGeom>
          <a:noFill/>
          <a:ln>
            <a:noFill/>
          </a:ln>
        </p:spPr>
      </p:pic>
      <p:sp>
        <p:nvSpPr>
          <p:cNvPr id="349" name="Google Shape;349;p38"/>
          <p:cNvSpPr txBox="1"/>
          <p:nvPr/>
        </p:nvSpPr>
        <p:spPr>
          <a:xfrm>
            <a:off x="3187650" y="3045875"/>
            <a:ext cx="15129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Residue in piriform fossa, </a:t>
            </a:r>
            <a:r>
              <a:rPr lang="ar" sz="900">
                <a:solidFill>
                  <a:srgbClr val="6AA84F"/>
                </a:solidFill>
                <a:latin typeface="Times New Roman"/>
                <a:ea typeface="Times New Roman"/>
                <a:cs typeface="Times New Roman"/>
                <a:sym typeface="Times New Roman"/>
              </a:rPr>
              <a:t>laryngeal</a:t>
            </a:r>
            <a:r>
              <a:rPr lang="ar" sz="900">
                <a:solidFill>
                  <a:srgbClr val="6AA84F"/>
                </a:solidFill>
                <a:latin typeface="Times New Roman"/>
                <a:ea typeface="Times New Roman"/>
                <a:cs typeface="Times New Roman"/>
                <a:sym typeface="Times New Roman"/>
              </a:rPr>
              <a:t> </a:t>
            </a:r>
            <a:r>
              <a:rPr lang="ar" sz="900">
                <a:solidFill>
                  <a:srgbClr val="6AA84F"/>
                </a:solidFill>
                <a:latin typeface="Times New Roman"/>
                <a:ea typeface="Times New Roman"/>
                <a:cs typeface="Times New Roman"/>
                <a:sym typeface="Times New Roman"/>
              </a:rPr>
              <a:t>vestibule</a:t>
            </a:r>
            <a:endParaRPr sz="900">
              <a:solidFill>
                <a:srgbClr val="6AA84F"/>
              </a:solidFill>
              <a:latin typeface="Times New Roman"/>
              <a:ea typeface="Times New Roman"/>
              <a:cs typeface="Times New Roman"/>
              <a:sym typeface="Times New Roman"/>
            </a:endParaRPr>
          </a:p>
        </p:txBody>
      </p:sp>
      <p:sp>
        <p:nvSpPr>
          <p:cNvPr id="350" name="Google Shape;350;p38"/>
          <p:cNvSpPr txBox="1"/>
          <p:nvPr/>
        </p:nvSpPr>
        <p:spPr>
          <a:xfrm>
            <a:off x="1674750" y="3117825"/>
            <a:ext cx="1707000" cy="27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Residue in left piriform fossa</a:t>
            </a:r>
            <a:endParaRPr sz="900">
              <a:solidFill>
                <a:srgbClr val="6AA84F"/>
              </a:solidFill>
              <a:latin typeface="Times New Roman"/>
              <a:ea typeface="Times New Roman"/>
              <a:cs typeface="Times New Roman"/>
              <a:sym typeface="Times New Roman"/>
            </a:endParaRPr>
          </a:p>
        </p:txBody>
      </p:sp>
      <p:pic>
        <p:nvPicPr>
          <p:cNvPr id="351" name="Google Shape;351;p38"/>
          <p:cNvPicPr preferRelativeResize="0"/>
          <p:nvPr/>
        </p:nvPicPr>
        <p:blipFill>
          <a:blip r:embed="rId6">
            <a:alphaModFix/>
          </a:blip>
          <a:stretch>
            <a:fillRect/>
          </a:stretch>
        </p:blipFill>
        <p:spPr>
          <a:xfrm>
            <a:off x="1916253" y="5966975"/>
            <a:ext cx="1224000" cy="906844"/>
          </a:xfrm>
          <a:prstGeom prst="rect">
            <a:avLst/>
          </a:prstGeom>
          <a:noFill/>
          <a:ln>
            <a:noFill/>
          </a:ln>
        </p:spPr>
      </p:pic>
      <p:sp>
        <p:nvSpPr>
          <p:cNvPr id="352" name="Google Shape;352;p38"/>
          <p:cNvSpPr txBox="1"/>
          <p:nvPr/>
        </p:nvSpPr>
        <p:spPr>
          <a:xfrm>
            <a:off x="1674750" y="6804875"/>
            <a:ext cx="1904100" cy="27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274E13"/>
                </a:solidFill>
                <a:latin typeface="Times New Roman"/>
                <a:ea typeface="Times New Roman"/>
                <a:cs typeface="Times New Roman"/>
                <a:sym typeface="Times New Roman"/>
              </a:rPr>
              <a:t>Penetration on anterior </a:t>
            </a:r>
            <a:r>
              <a:rPr lang="ar" sz="900">
                <a:solidFill>
                  <a:srgbClr val="274E13"/>
                </a:solidFill>
                <a:latin typeface="Times New Roman"/>
                <a:ea typeface="Times New Roman"/>
                <a:cs typeface="Times New Roman"/>
                <a:sym typeface="Times New Roman"/>
              </a:rPr>
              <a:t>commissure</a:t>
            </a:r>
            <a:endParaRPr sz="900">
              <a:solidFill>
                <a:srgbClr val="274E13"/>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6" name="Shape 356"/>
        <p:cNvGrpSpPr/>
        <p:nvPr/>
      </p:nvGrpSpPr>
      <p:grpSpPr>
        <a:xfrm>
          <a:off x="0" y="0"/>
          <a:ext cx="0" cy="0"/>
          <a:chOff x="0" y="0"/>
          <a:chExt cx="0" cy="0"/>
        </a:xfrm>
      </p:grpSpPr>
      <p:sp>
        <p:nvSpPr>
          <p:cNvPr id="357" name="Google Shape;357;p39"/>
          <p:cNvSpPr txBox="1"/>
          <p:nvPr>
            <p:ph idx="12" type="sldNum"/>
          </p:nvPr>
        </p:nvSpPr>
        <p:spPr>
          <a:xfrm>
            <a:off x="4357703" y="648215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None/>
            </a:pPr>
            <a:fld id="{00000000-1234-1234-1234-123412341234}" type="slidenum">
              <a:rPr lang="ar"/>
              <a:t>‹#›</a:t>
            </a:fld>
            <a:endParaRPr/>
          </a:p>
        </p:txBody>
      </p:sp>
      <p:sp>
        <p:nvSpPr>
          <p:cNvPr id="358" name="Google Shape;358;p39"/>
          <p:cNvSpPr txBox="1"/>
          <p:nvPr/>
        </p:nvSpPr>
        <p:spPr>
          <a:xfrm>
            <a:off x="42875" y="115000"/>
            <a:ext cx="4581600" cy="6006600"/>
          </a:xfrm>
          <a:prstGeom prst="rect">
            <a:avLst/>
          </a:prstGeom>
          <a:noFill/>
          <a:ln>
            <a:noFill/>
          </a:ln>
        </p:spPr>
        <p:txBody>
          <a:bodyPr anchorCtr="0" anchor="t" bIns="91425" lIns="91425" spcFirstLastPara="1" rIns="91425" wrap="square" tIns="91425">
            <a:noAutofit/>
          </a:bodyPr>
          <a:lstStyle/>
          <a:p>
            <a:pPr indent="-273050" lvl="0" marL="457200" rtl="0" algn="l">
              <a:spcBef>
                <a:spcPts val="0"/>
              </a:spcBef>
              <a:spcAft>
                <a:spcPts val="0"/>
              </a:spcAft>
              <a:buClr>
                <a:srgbClr val="6AA84F"/>
              </a:buClr>
              <a:buSzPts val="700"/>
              <a:buFont typeface="Times New Roman"/>
              <a:buChar char="❖"/>
            </a:pPr>
            <a:r>
              <a:rPr lang="ar" sz="700">
                <a:solidFill>
                  <a:srgbClr val="6AA84F"/>
                </a:solidFill>
                <a:latin typeface="Times New Roman"/>
                <a:ea typeface="Times New Roman"/>
                <a:cs typeface="Times New Roman"/>
                <a:sym typeface="Times New Roman"/>
              </a:rPr>
              <a:t>Residue = in the pharynx, </a:t>
            </a:r>
            <a:r>
              <a:rPr b="1" lang="ar" sz="700">
                <a:solidFill>
                  <a:srgbClr val="6AA84F"/>
                </a:solidFill>
                <a:latin typeface="Times New Roman"/>
                <a:ea typeface="Times New Roman"/>
                <a:cs typeface="Times New Roman"/>
                <a:sym typeface="Times New Roman"/>
              </a:rPr>
              <a:t>Penetration</a:t>
            </a:r>
            <a:r>
              <a:rPr lang="ar" sz="700">
                <a:solidFill>
                  <a:srgbClr val="6AA84F"/>
                </a:solidFill>
                <a:latin typeface="Times New Roman"/>
                <a:ea typeface="Times New Roman"/>
                <a:cs typeface="Times New Roman"/>
                <a:sym typeface="Times New Roman"/>
              </a:rPr>
              <a:t>= at the true vocal folds</a:t>
            </a:r>
            <a:r>
              <a:rPr b="1" lang="ar" sz="700">
                <a:solidFill>
                  <a:srgbClr val="6AA84F"/>
                </a:solidFill>
                <a:latin typeface="Times New Roman"/>
                <a:ea typeface="Times New Roman"/>
                <a:cs typeface="Times New Roman"/>
                <a:sym typeface="Times New Roman"/>
              </a:rPr>
              <a:t>, Aspiration</a:t>
            </a:r>
            <a:r>
              <a:rPr lang="ar" sz="700">
                <a:solidFill>
                  <a:srgbClr val="6AA84F"/>
                </a:solidFill>
                <a:latin typeface="Times New Roman"/>
                <a:ea typeface="Times New Roman"/>
                <a:cs typeface="Times New Roman"/>
                <a:sym typeface="Times New Roman"/>
              </a:rPr>
              <a:t>= </a:t>
            </a:r>
            <a:r>
              <a:rPr b="1" lang="ar" sz="700">
                <a:solidFill>
                  <a:srgbClr val="6AA84F"/>
                </a:solidFill>
                <a:latin typeface="Times New Roman"/>
                <a:ea typeface="Times New Roman"/>
                <a:cs typeface="Times New Roman"/>
                <a:sym typeface="Times New Roman"/>
              </a:rPr>
              <a:t>below</a:t>
            </a:r>
            <a:r>
              <a:rPr lang="ar" sz="700">
                <a:solidFill>
                  <a:srgbClr val="6AA84F"/>
                </a:solidFill>
                <a:latin typeface="Times New Roman"/>
                <a:ea typeface="Times New Roman"/>
                <a:cs typeface="Times New Roman"/>
                <a:sym typeface="Times New Roman"/>
              </a:rPr>
              <a:t> vocal folds. </a:t>
            </a:r>
            <a:endParaRPr sz="700">
              <a:solidFill>
                <a:srgbClr val="6AA84F"/>
              </a:solidFill>
              <a:latin typeface="Times New Roman"/>
              <a:ea typeface="Times New Roman"/>
              <a:cs typeface="Times New Roman"/>
              <a:sym typeface="Times New Roman"/>
            </a:endParaRPr>
          </a:p>
          <a:p>
            <a:pPr indent="-273050" lvl="0" marL="457200" rtl="0" algn="l">
              <a:spcBef>
                <a:spcPts val="0"/>
              </a:spcBef>
              <a:spcAft>
                <a:spcPts val="0"/>
              </a:spcAft>
              <a:buClr>
                <a:srgbClr val="6AA84F"/>
              </a:buClr>
              <a:buSzPts val="700"/>
              <a:buFont typeface="Times New Roman"/>
              <a:buChar char="❖"/>
            </a:pPr>
            <a:r>
              <a:rPr lang="ar" sz="700">
                <a:solidFill>
                  <a:srgbClr val="6AA84F"/>
                </a:solidFill>
                <a:latin typeface="Times New Roman"/>
                <a:ea typeface="Times New Roman"/>
                <a:cs typeface="Times New Roman"/>
                <a:sym typeface="Times New Roman"/>
              </a:rPr>
              <a:t>Normally when drinks or food enters the airway there is cough reflex, but if for e.g. an old age patient with CVA or stroke and the fluids enter the airway and no cough reflex, this is called </a:t>
            </a:r>
            <a:r>
              <a:rPr b="1" lang="ar" sz="700" u="sng">
                <a:solidFill>
                  <a:srgbClr val="6AA84F"/>
                </a:solidFill>
                <a:latin typeface="Times New Roman"/>
                <a:ea typeface="Times New Roman"/>
                <a:cs typeface="Times New Roman"/>
                <a:sym typeface="Times New Roman"/>
              </a:rPr>
              <a:t>Silent Aspiration</a:t>
            </a:r>
            <a:r>
              <a:rPr lang="ar" sz="700">
                <a:solidFill>
                  <a:srgbClr val="6AA84F"/>
                </a:solidFill>
                <a:latin typeface="Times New Roman"/>
                <a:ea typeface="Times New Roman"/>
                <a:cs typeface="Times New Roman"/>
                <a:sym typeface="Times New Roman"/>
              </a:rPr>
              <a:t> which is very dangerous. </a:t>
            </a:r>
            <a:endParaRPr sz="700">
              <a:solidFill>
                <a:srgbClr val="6AA84F"/>
              </a:solidFill>
              <a:latin typeface="Times New Roman"/>
              <a:ea typeface="Times New Roman"/>
              <a:cs typeface="Times New Roman"/>
              <a:sym typeface="Times New Roman"/>
            </a:endParaRPr>
          </a:p>
          <a:p>
            <a:pPr indent="-273050" lvl="0" marL="457200" rtl="0" algn="l">
              <a:spcBef>
                <a:spcPts val="0"/>
              </a:spcBef>
              <a:spcAft>
                <a:spcPts val="0"/>
              </a:spcAft>
              <a:buClr>
                <a:srgbClr val="6AA84F"/>
              </a:buClr>
              <a:buSzPts val="700"/>
              <a:buFont typeface="Times New Roman"/>
              <a:buChar char="❖"/>
            </a:pPr>
            <a:r>
              <a:rPr lang="ar" sz="700">
                <a:solidFill>
                  <a:srgbClr val="6AA84F"/>
                </a:solidFill>
                <a:latin typeface="Times New Roman"/>
                <a:ea typeface="Times New Roman"/>
                <a:cs typeface="Times New Roman"/>
                <a:sym typeface="Times New Roman"/>
              </a:rPr>
              <a:t>If aspiration occurs, </a:t>
            </a:r>
            <a:r>
              <a:rPr b="1" lang="ar" sz="700" u="sng">
                <a:solidFill>
                  <a:srgbClr val="6AA84F"/>
                </a:solidFill>
                <a:latin typeface="Times New Roman"/>
                <a:ea typeface="Times New Roman"/>
                <a:cs typeface="Times New Roman"/>
                <a:sym typeface="Times New Roman"/>
              </a:rPr>
              <a:t>penetration</a:t>
            </a:r>
            <a:r>
              <a:rPr lang="ar" sz="700">
                <a:solidFill>
                  <a:srgbClr val="6AA84F"/>
                </a:solidFill>
                <a:latin typeface="Times New Roman"/>
                <a:ea typeface="Times New Roman"/>
                <a:cs typeface="Times New Roman"/>
                <a:sym typeface="Times New Roman"/>
              </a:rPr>
              <a:t> must have occurred first (except in tracheoesophageal fistula where aspiration occurs without penetration). </a:t>
            </a:r>
            <a:endParaRPr sz="700">
              <a:solidFill>
                <a:srgbClr val="6AA84F"/>
              </a:solidFill>
              <a:latin typeface="Times New Roman"/>
              <a:ea typeface="Times New Roman"/>
              <a:cs typeface="Times New Roman"/>
              <a:sym typeface="Times New Roman"/>
            </a:endParaRPr>
          </a:p>
          <a:p>
            <a:pPr indent="-273050" lvl="0" marL="457200" rtl="0" algn="l">
              <a:spcBef>
                <a:spcPts val="0"/>
              </a:spcBef>
              <a:spcAft>
                <a:spcPts val="0"/>
              </a:spcAft>
              <a:buClr>
                <a:srgbClr val="6AA84F"/>
              </a:buClr>
              <a:buSzPts val="700"/>
              <a:buFont typeface="Times New Roman"/>
              <a:buChar char="❖"/>
            </a:pPr>
            <a:r>
              <a:rPr lang="ar" sz="700">
                <a:solidFill>
                  <a:srgbClr val="6AA84F"/>
                </a:solidFill>
                <a:latin typeface="Times New Roman"/>
                <a:ea typeface="Times New Roman"/>
                <a:cs typeface="Times New Roman"/>
                <a:sym typeface="Times New Roman"/>
              </a:rPr>
              <a:t>Aspiration of liquid is</a:t>
            </a:r>
            <a:r>
              <a:rPr b="1" lang="ar" sz="700" u="sng">
                <a:solidFill>
                  <a:srgbClr val="6AA84F"/>
                </a:solidFill>
                <a:latin typeface="Times New Roman"/>
                <a:ea typeface="Times New Roman"/>
                <a:cs typeface="Times New Roman"/>
                <a:sym typeface="Times New Roman"/>
              </a:rPr>
              <a:t> more common</a:t>
            </a:r>
            <a:r>
              <a:rPr lang="ar" sz="700">
                <a:solidFill>
                  <a:srgbClr val="6AA84F"/>
                </a:solidFill>
                <a:latin typeface="Times New Roman"/>
                <a:ea typeface="Times New Roman"/>
                <a:cs typeface="Times New Roman"/>
                <a:sym typeface="Times New Roman"/>
              </a:rPr>
              <a:t> but less severe than aspiration of solids.</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00FF00"/>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00FF00"/>
              </a:solidFill>
              <a:latin typeface="Times New Roman"/>
              <a:ea typeface="Times New Roman"/>
              <a:cs typeface="Times New Roman"/>
              <a:sym typeface="Times New Roman"/>
            </a:endParaRPr>
          </a:p>
          <a:p>
            <a:pPr indent="0" lvl="0" marL="0" rtl="0" algn="l">
              <a:spcBef>
                <a:spcPts val="0"/>
              </a:spcBef>
              <a:spcAft>
                <a:spcPts val="0"/>
              </a:spcAft>
              <a:buNone/>
            </a:pPr>
            <a:r>
              <a:rPr b="1" lang="ar" sz="1200">
                <a:latin typeface="Times New Roman"/>
                <a:ea typeface="Times New Roman"/>
                <a:cs typeface="Times New Roman"/>
                <a:sym typeface="Times New Roman"/>
              </a:rPr>
              <a:t>Management of dysphagia:</a:t>
            </a:r>
            <a:r>
              <a:rPr lang="ar" sz="700">
                <a:solidFill>
                  <a:srgbClr val="00FF00"/>
                </a:solidFill>
                <a:latin typeface="Times New Roman"/>
                <a:ea typeface="Times New Roman"/>
                <a:cs typeface="Times New Roman"/>
                <a:sym typeface="Times New Roman"/>
              </a:rPr>
              <a:t> </a:t>
            </a:r>
            <a:endParaRPr sz="700">
              <a:solidFill>
                <a:srgbClr val="00FF00"/>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00FF00"/>
                </a:solidFill>
                <a:latin typeface="Times New Roman"/>
                <a:ea typeface="Times New Roman"/>
                <a:cs typeface="Times New Roman"/>
                <a:sym typeface="Times New Roman"/>
              </a:rPr>
              <a:t>    </a:t>
            </a:r>
            <a:r>
              <a:rPr lang="ar" sz="700">
                <a:latin typeface="Times New Roman"/>
                <a:ea typeface="Times New Roman"/>
                <a:cs typeface="Times New Roman"/>
                <a:sym typeface="Times New Roman"/>
              </a:rPr>
              <a:t> </a:t>
            </a:r>
            <a:r>
              <a:rPr lang="ar" sz="700">
                <a:solidFill>
                  <a:srgbClr val="999999"/>
                </a:solidFill>
                <a:latin typeface="Times New Roman"/>
                <a:ea typeface="Times New Roman"/>
                <a:cs typeface="Times New Roman"/>
                <a:sym typeface="Times New Roman"/>
              </a:rPr>
              <a:t>●</a:t>
            </a:r>
            <a:r>
              <a:rPr lang="ar" sz="900">
                <a:solidFill>
                  <a:srgbClr val="999999"/>
                </a:solidFill>
                <a:latin typeface="Times New Roman"/>
                <a:ea typeface="Times New Roman"/>
                <a:cs typeface="Times New Roman"/>
                <a:sym typeface="Times New Roman"/>
              </a:rPr>
              <a:t> Oral vs non oral feeding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 Non oral feeding when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 Aspiration &gt;10%       ■ Oral + pharyngeal transit time &gt;10 s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Direct vs Indirect therapy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 Direct: food or liquid given to the patient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 Indirect: no food or liquid given (only saliva)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Compensatory vs Therapy technique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 Compensatory: elimination of symptoms but no change in swallowing physiology, such as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postural techniques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 Therapy techniques: change of swallowing physiology such as swallowing maneuvers.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1. Swallowing therapy:</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a. Diet modification. </a:t>
            </a:r>
            <a:r>
              <a:rPr lang="ar" sz="900">
                <a:solidFill>
                  <a:srgbClr val="6AA84F"/>
                </a:solidFill>
                <a:latin typeface="Times New Roman"/>
                <a:ea typeface="Times New Roman"/>
                <a:cs typeface="Times New Roman"/>
                <a:sym typeface="Times New Roman"/>
              </a:rPr>
              <a:t>(if the problem is with </a:t>
            </a:r>
            <a:r>
              <a:rPr lang="ar" sz="900">
                <a:solidFill>
                  <a:srgbClr val="6AA84F"/>
                </a:solidFill>
                <a:latin typeface="Times New Roman"/>
                <a:ea typeface="Times New Roman"/>
                <a:cs typeface="Times New Roman"/>
                <a:sym typeface="Times New Roman"/>
              </a:rPr>
              <a:t>solids</a:t>
            </a:r>
            <a:r>
              <a:rPr lang="ar" sz="900">
                <a:solidFill>
                  <a:srgbClr val="6AA84F"/>
                </a:solidFill>
                <a:latin typeface="Times New Roman"/>
                <a:ea typeface="Times New Roman"/>
                <a:cs typeface="Times New Roman"/>
                <a:sym typeface="Times New Roman"/>
              </a:rPr>
              <a:t> only or fluids only)</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b. Postural techniques.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c. Swallowing maneuvers.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d. Sensory enhancement techniques.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e. Motor exercises.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a:t>
            </a:r>
            <a:r>
              <a:rPr lang="ar" sz="900">
                <a:solidFill>
                  <a:srgbClr val="CCCCCC"/>
                </a:solidFill>
                <a:latin typeface="Times New Roman"/>
                <a:ea typeface="Times New Roman"/>
                <a:cs typeface="Times New Roman"/>
                <a:sym typeface="Times New Roman"/>
              </a:rPr>
              <a:t>f. Bolus control cup</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2. Surgical treatment</a:t>
            </a:r>
            <a:r>
              <a:rPr lang="ar" sz="900">
                <a:latin typeface="Times New Roman"/>
                <a:ea typeface="Times New Roman"/>
                <a:cs typeface="Times New Roman"/>
                <a:sym typeface="Times New Roman"/>
              </a:rPr>
              <a:t>, e.g. medialization laryngoplasty. </a:t>
            </a:r>
            <a:r>
              <a:rPr lang="ar" sz="900">
                <a:solidFill>
                  <a:srgbClr val="6AA84F"/>
                </a:solidFill>
                <a:latin typeface="Times New Roman"/>
                <a:ea typeface="Times New Roman"/>
                <a:cs typeface="Times New Roman"/>
                <a:sym typeface="Times New Roman"/>
              </a:rPr>
              <a:t>Like in vocal fold paralysis, </a:t>
            </a:r>
            <a:r>
              <a:rPr lang="ar" sz="900">
                <a:solidFill>
                  <a:srgbClr val="6AA84F"/>
                </a:solidFill>
                <a:latin typeface="Times New Roman"/>
                <a:ea typeface="Times New Roman"/>
                <a:cs typeface="Times New Roman"/>
                <a:sym typeface="Times New Roman"/>
              </a:rPr>
              <a:t>cricopharyngeal</a:t>
            </a:r>
            <a:r>
              <a:rPr lang="ar" sz="900">
                <a:solidFill>
                  <a:srgbClr val="6AA84F"/>
                </a:solidFill>
                <a:latin typeface="Times New Roman"/>
                <a:ea typeface="Times New Roman"/>
                <a:cs typeface="Times New Roman"/>
                <a:sym typeface="Times New Roman"/>
              </a:rPr>
              <a:t> muscle </a:t>
            </a:r>
            <a:r>
              <a:rPr lang="ar" sz="900">
                <a:solidFill>
                  <a:srgbClr val="6AA84F"/>
                </a:solidFill>
                <a:latin typeface="Times New Roman"/>
                <a:ea typeface="Times New Roman"/>
                <a:cs typeface="Times New Roman"/>
                <a:sym typeface="Times New Roman"/>
              </a:rPr>
              <a:t>spasm</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3.</a:t>
            </a:r>
            <a:r>
              <a:rPr lang="ar" sz="900">
                <a:latin typeface="Times New Roman"/>
                <a:ea typeface="Times New Roman"/>
                <a:cs typeface="Times New Roman"/>
                <a:sym typeface="Times New Roman"/>
              </a:rPr>
              <a:t> </a:t>
            </a:r>
            <a:r>
              <a:rPr b="1" lang="ar" sz="900">
                <a:latin typeface="Times New Roman"/>
                <a:ea typeface="Times New Roman"/>
                <a:cs typeface="Times New Roman"/>
                <a:sym typeface="Times New Roman"/>
              </a:rPr>
              <a:t>Medical</a:t>
            </a:r>
            <a:r>
              <a:rPr lang="ar" sz="900">
                <a:latin typeface="Times New Roman"/>
                <a:ea typeface="Times New Roman"/>
                <a:cs typeface="Times New Roman"/>
                <a:sym typeface="Times New Roman"/>
              </a:rPr>
              <a:t> (Drug) treatment, e.g. anti-parkinsonism drugs. </a:t>
            </a:r>
            <a:endParaRPr sz="900">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4. Intraoral prosthesis</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5. </a:t>
            </a:r>
            <a:r>
              <a:rPr b="1" lang="ar" sz="900">
                <a:latin typeface="Times New Roman"/>
                <a:ea typeface="Times New Roman"/>
                <a:cs typeface="Times New Roman"/>
                <a:sym typeface="Times New Roman"/>
              </a:rPr>
              <a:t>Alternative routes of feeding, e.g. NG tube feeding.</a:t>
            </a:r>
            <a:r>
              <a:rPr lang="ar" sz="9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Temporary (not more than 6 weeks) &gt;6 weeks → gastrostomy.</a:t>
            </a:r>
            <a:endParaRPr sz="800">
              <a:solidFill>
                <a:srgbClr val="6AA84F"/>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15"/>
          <p:cNvSpPr txBox="1"/>
          <p:nvPr>
            <p:ph idx="12" type="sldNum"/>
          </p:nvPr>
        </p:nvSpPr>
        <p:spPr>
          <a:xfrm>
            <a:off x="4378475" y="6661546"/>
            <a:ext cx="285900" cy="423900"/>
          </a:xfrm>
          <a:prstGeom prst="rect">
            <a:avLst/>
          </a:prstGeom>
          <a:noFill/>
          <a:ln>
            <a:noFill/>
          </a:ln>
        </p:spPr>
        <p:txBody>
          <a:bodyPr anchorCtr="0" anchor="ctr" bIns="84775" lIns="84775" spcFirstLastPara="1" rIns="84775" wrap="square" tIns="84775">
            <a:noAutofit/>
          </a:bodyPr>
          <a:lstStyle/>
          <a:p>
            <a:pPr indent="0" lvl="0" marL="0" rtl="0" algn="r">
              <a:lnSpc>
                <a:spcPct val="100000"/>
              </a:lnSpc>
              <a:spcBef>
                <a:spcPts val="0"/>
              </a:spcBef>
              <a:spcAft>
                <a:spcPts val="0"/>
              </a:spcAft>
              <a:buSzPts val="1600"/>
              <a:buNone/>
            </a:pPr>
            <a:fld id="{00000000-1234-1234-1234-123412341234}" type="slidenum">
              <a:rPr b="1" lang="ar" sz="1600">
                <a:solidFill>
                  <a:srgbClr val="FFFFFF"/>
                </a:solidFill>
              </a:rPr>
              <a:t>‹#›</a:t>
            </a:fld>
            <a:endParaRPr b="1" sz="1600">
              <a:solidFill>
                <a:srgbClr val="FFFFFF"/>
              </a:solidFill>
            </a:endParaRPr>
          </a:p>
        </p:txBody>
      </p:sp>
      <p:sp>
        <p:nvSpPr>
          <p:cNvPr id="79" name="Google Shape;79;p15"/>
          <p:cNvSpPr txBox="1"/>
          <p:nvPr/>
        </p:nvSpPr>
        <p:spPr>
          <a:xfrm>
            <a:off x="109500" y="557225"/>
            <a:ext cx="4543500" cy="101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ar" sz="900">
                <a:latin typeface="Times New Roman"/>
                <a:ea typeface="Times New Roman"/>
                <a:cs typeface="Times New Roman"/>
                <a:sym typeface="Times New Roman"/>
              </a:rPr>
              <a:t>1. PHONIATRICIANS (MD’S):</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800">
                <a:latin typeface="Times New Roman"/>
                <a:ea typeface="Times New Roman"/>
                <a:cs typeface="Times New Roman"/>
                <a:sym typeface="Times New Roman"/>
              </a:rPr>
              <a:t>A. A medical specialty that deals with communication and swallowing disorders. </a:t>
            </a:r>
            <a:endParaRPr sz="8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800">
                <a:latin typeface="Times New Roman"/>
                <a:ea typeface="Times New Roman"/>
                <a:cs typeface="Times New Roman"/>
                <a:sym typeface="Times New Roman"/>
              </a:rPr>
              <a:t>B. It stems mainly from ORL (ENT), especially when dealing with voice disorders.</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9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1" lang="ar" sz="900">
                <a:latin typeface="Times New Roman"/>
                <a:ea typeface="Times New Roman"/>
                <a:cs typeface="Times New Roman"/>
                <a:sym typeface="Times New Roman"/>
              </a:rPr>
              <a:t>2. SPEECH-LANGUAGE PATHOLOGIST.</a:t>
            </a:r>
            <a:endParaRPr b="1" i="0" sz="900" u="none" cap="none" strike="noStrike">
              <a:solidFill>
                <a:srgbClr val="000000"/>
              </a:solidFill>
              <a:latin typeface="Times New Roman"/>
              <a:ea typeface="Times New Roman"/>
              <a:cs typeface="Times New Roman"/>
              <a:sym typeface="Times New Roman"/>
            </a:endParaRPr>
          </a:p>
        </p:txBody>
      </p:sp>
      <p:sp>
        <p:nvSpPr>
          <p:cNvPr id="80" name="Google Shape;80;p15"/>
          <p:cNvSpPr txBox="1"/>
          <p:nvPr/>
        </p:nvSpPr>
        <p:spPr>
          <a:xfrm>
            <a:off x="109500" y="114300"/>
            <a:ext cx="4410000" cy="266700"/>
          </a:xfrm>
          <a:prstGeom prst="rect">
            <a:avLst/>
          </a:prstGeom>
          <a:solidFill>
            <a:srgbClr val="8ABDED"/>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ar" sz="800">
                <a:solidFill>
                  <a:srgbClr val="FFFFFF"/>
                </a:solidFill>
                <a:latin typeface="Arvo"/>
                <a:ea typeface="Arvo"/>
                <a:cs typeface="Arvo"/>
                <a:sym typeface="Arvo"/>
              </a:rPr>
              <a:t>WHO IS MANAGING COMMUNICATION AND SWALLOWING DISORDERS?</a:t>
            </a:r>
            <a:endParaRPr i="0" sz="800" u="none" cap="none" strike="noStrike">
              <a:solidFill>
                <a:srgbClr val="FFFFFF"/>
              </a:solidFill>
              <a:latin typeface="Arvo"/>
              <a:ea typeface="Arvo"/>
              <a:cs typeface="Arvo"/>
              <a:sym typeface="Arvo"/>
            </a:endParaRPr>
          </a:p>
        </p:txBody>
      </p:sp>
      <p:sp>
        <p:nvSpPr>
          <p:cNvPr id="81" name="Google Shape;81;p15"/>
          <p:cNvSpPr txBox="1"/>
          <p:nvPr/>
        </p:nvSpPr>
        <p:spPr>
          <a:xfrm>
            <a:off x="319100" y="3913825"/>
            <a:ext cx="4152900" cy="138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5"/>
          <p:cNvSpPr txBox="1"/>
          <p:nvPr/>
        </p:nvSpPr>
        <p:spPr>
          <a:xfrm>
            <a:off x="4900625" y="838200"/>
            <a:ext cx="2743200" cy="3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txBox="1"/>
          <p:nvPr/>
        </p:nvSpPr>
        <p:spPr>
          <a:xfrm>
            <a:off x="319100" y="1505900"/>
            <a:ext cx="3600600" cy="11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4" name="Google Shape;84;p15"/>
          <p:cNvPicPr preferRelativeResize="0"/>
          <p:nvPr/>
        </p:nvPicPr>
        <p:blipFill rotWithShape="1">
          <a:blip r:embed="rId4">
            <a:alphaModFix/>
          </a:blip>
          <a:srcRect b="0" l="0" r="0" t="0"/>
          <a:stretch/>
        </p:blipFill>
        <p:spPr>
          <a:xfrm>
            <a:off x="138125" y="1500125"/>
            <a:ext cx="4271950" cy="3580925"/>
          </a:xfrm>
          <a:prstGeom prst="rect">
            <a:avLst/>
          </a:prstGeom>
          <a:noFill/>
          <a:ln>
            <a:noFill/>
          </a:ln>
        </p:spPr>
      </p:pic>
      <p:sp>
        <p:nvSpPr>
          <p:cNvPr id="85" name="Google Shape;85;p15"/>
          <p:cNvSpPr txBox="1"/>
          <p:nvPr/>
        </p:nvSpPr>
        <p:spPr>
          <a:xfrm>
            <a:off x="757250" y="1974325"/>
            <a:ext cx="1076400" cy="3513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txBox="1"/>
          <p:nvPr/>
        </p:nvSpPr>
        <p:spPr>
          <a:xfrm>
            <a:off x="109500" y="2450775"/>
            <a:ext cx="1028700" cy="3513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txBox="1"/>
          <p:nvPr/>
        </p:nvSpPr>
        <p:spPr>
          <a:xfrm>
            <a:off x="2062175" y="4248150"/>
            <a:ext cx="1028700" cy="4239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txBox="1"/>
          <p:nvPr/>
        </p:nvSpPr>
        <p:spPr>
          <a:xfrm>
            <a:off x="590550" y="5400675"/>
            <a:ext cx="3528900" cy="4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rPr>
              <a:t>The ones that circled with red are the most </a:t>
            </a:r>
            <a:r>
              <a:rPr lang="ar" sz="1000">
                <a:solidFill>
                  <a:srgbClr val="6AA84F"/>
                </a:solidFill>
              </a:rPr>
              <a:t>IMPORTANT</a:t>
            </a:r>
            <a:r>
              <a:rPr lang="ar">
                <a:solidFill>
                  <a:srgbClr val="6AA84F"/>
                </a:solidFill>
              </a:rPr>
              <a:t> </a:t>
            </a:r>
            <a:endParaRPr>
              <a:solidFill>
                <a:srgbClr val="6AA84F"/>
              </a:solidFill>
            </a:endParaRPr>
          </a:p>
        </p:txBody>
      </p:sp>
      <p:sp>
        <p:nvSpPr>
          <p:cNvPr id="89" name="Google Shape;89;p15"/>
          <p:cNvSpPr txBox="1"/>
          <p:nvPr/>
        </p:nvSpPr>
        <p:spPr>
          <a:xfrm>
            <a:off x="3155550" y="4248150"/>
            <a:ext cx="1076400" cy="3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Like in cleft palate</a:t>
            </a:r>
            <a:endParaRPr sz="800">
              <a:solidFill>
                <a:srgbClr val="6AA84F"/>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16"/>
          <p:cNvSpPr txBox="1"/>
          <p:nvPr>
            <p:ph idx="12" type="sldNum"/>
          </p:nvPr>
        </p:nvSpPr>
        <p:spPr>
          <a:xfrm>
            <a:off x="4378475" y="6661546"/>
            <a:ext cx="285900" cy="423900"/>
          </a:xfrm>
          <a:prstGeom prst="rect">
            <a:avLst/>
          </a:prstGeom>
          <a:noFill/>
          <a:ln>
            <a:noFill/>
          </a:ln>
        </p:spPr>
        <p:txBody>
          <a:bodyPr anchorCtr="0" anchor="ctr" bIns="84775" lIns="84775" spcFirstLastPara="1" rIns="84775" wrap="square" tIns="84775">
            <a:noAutofit/>
          </a:bodyPr>
          <a:lstStyle/>
          <a:p>
            <a:pPr indent="0" lvl="0" marL="0" rtl="0" algn="r">
              <a:lnSpc>
                <a:spcPct val="100000"/>
              </a:lnSpc>
              <a:spcBef>
                <a:spcPts val="0"/>
              </a:spcBef>
              <a:spcAft>
                <a:spcPts val="0"/>
              </a:spcAft>
              <a:buSzPts val="1600"/>
              <a:buNone/>
            </a:pPr>
            <a:fld id="{00000000-1234-1234-1234-123412341234}" type="slidenum">
              <a:rPr b="1" lang="ar" sz="1600">
                <a:solidFill>
                  <a:srgbClr val="FFFFFF"/>
                </a:solidFill>
              </a:rPr>
              <a:t>‹#›</a:t>
            </a:fld>
            <a:endParaRPr b="1" sz="1600">
              <a:solidFill>
                <a:srgbClr val="FFFFFF"/>
              </a:solidFill>
            </a:endParaRPr>
          </a:p>
        </p:txBody>
      </p:sp>
      <p:sp>
        <p:nvSpPr>
          <p:cNvPr id="95" name="Google Shape;95;p16"/>
          <p:cNvSpPr txBox="1"/>
          <p:nvPr/>
        </p:nvSpPr>
        <p:spPr>
          <a:xfrm>
            <a:off x="109500" y="557225"/>
            <a:ext cx="4543500" cy="567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ar" sz="900">
                <a:latin typeface="Times New Roman"/>
                <a:ea typeface="Times New Roman"/>
                <a:cs typeface="Times New Roman"/>
                <a:sym typeface="Times New Roman"/>
              </a:rPr>
              <a:t>❖ 1- Delayed Language Development (DLD): </a:t>
            </a:r>
            <a:r>
              <a:rPr b="1" lang="ar" sz="900">
                <a:solidFill>
                  <a:srgbClr val="6AA84F"/>
                </a:solidFill>
                <a:latin typeface="Times New Roman"/>
                <a:ea typeface="Times New Roman"/>
                <a:cs typeface="Times New Roman"/>
                <a:sym typeface="Times New Roman"/>
              </a:rPr>
              <a:t>Language disorders is the most common communication problem here in Saudi Arabia, and DLD the comments among children. </a:t>
            </a:r>
            <a:endParaRPr b="1" sz="900">
              <a:solidFill>
                <a:srgbClr val="6AA84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1" sz="9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1" lang="ar" sz="900">
                <a:latin typeface="Times New Roman"/>
                <a:ea typeface="Times New Roman"/>
                <a:cs typeface="Times New Roman"/>
                <a:sym typeface="Times New Roman"/>
              </a:rPr>
              <a:t>➔DEFINITION: Delay or failure to acquire language </a:t>
            </a:r>
            <a:r>
              <a:rPr b="1" lang="ar" sz="900" u="sng">
                <a:solidFill>
                  <a:srgbClr val="FF0000"/>
                </a:solidFill>
                <a:latin typeface="Times New Roman"/>
                <a:ea typeface="Times New Roman"/>
                <a:cs typeface="Times New Roman"/>
                <a:sym typeface="Times New Roman"/>
              </a:rPr>
              <a:t>matched</a:t>
            </a:r>
            <a:r>
              <a:rPr b="1" lang="ar" sz="900">
                <a:latin typeface="Times New Roman"/>
                <a:ea typeface="Times New Roman"/>
                <a:cs typeface="Times New Roman"/>
                <a:sym typeface="Times New Roman"/>
              </a:rPr>
              <a:t> with age. </a:t>
            </a:r>
            <a:r>
              <a:rPr b="1" lang="ar" sz="900">
                <a:solidFill>
                  <a:srgbClr val="CCCCCC"/>
                </a:solidFill>
                <a:latin typeface="Times New Roman"/>
                <a:ea typeface="Times New Roman"/>
                <a:cs typeface="Times New Roman"/>
                <a:sym typeface="Times New Roman"/>
              </a:rPr>
              <a:t>Ex. 4 yrs. old child who knows 4 words only! i.e. an 8-month-old baby can’t talk, you won’t diagnose with DLD because at this age it’s normal. </a:t>
            </a:r>
            <a:endParaRPr b="1" sz="900">
              <a:solidFill>
                <a:srgbClr val="CCCCCC"/>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1" sz="900">
              <a:solidFill>
                <a:srgbClr val="CCCCCC"/>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1" lang="ar" sz="1000">
                <a:latin typeface="Times New Roman"/>
                <a:ea typeface="Times New Roman"/>
                <a:cs typeface="Times New Roman"/>
                <a:sym typeface="Times New Roman"/>
              </a:rPr>
              <a:t>Prerequisites of normal language development:</a:t>
            </a:r>
            <a:endParaRPr b="1" sz="10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1" lang="ar" sz="1000">
                <a:latin typeface="Times New Roman"/>
                <a:ea typeface="Times New Roman"/>
                <a:cs typeface="Times New Roman"/>
                <a:sym typeface="Times New Roman"/>
              </a:rPr>
              <a:t>1. Normal brain function</a:t>
            </a:r>
            <a:endParaRPr b="1" sz="10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1" lang="ar" sz="1000">
                <a:latin typeface="Times New Roman"/>
                <a:ea typeface="Times New Roman"/>
                <a:cs typeface="Times New Roman"/>
                <a:sym typeface="Times New Roman"/>
              </a:rPr>
              <a:t>2. Intact sensory channels (eg auditory)</a:t>
            </a:r>
            <a:endParaRPr b="1" sz="10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1" lang="ar" sz="1000">
                <a:latin typeface="Times New Roman"/>
                <a:ea typeface="Times New Roman"/>
                <a:cs typeface="Times New Roman"/>
                <a:sym typeface="Times New Roman"/>
              </a:rPr>
              <a:t>3. Normal psyche</a:t>
            </a:r>
            <a:endParaRPr b="1" sz="10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1" lang="ar" sz="1000">
                <a:latin typeface="Times New Roman"/>
                <a:ea typeface="Times New Roman"/>
                <a:cs typeface="Times New Roman"/>
                <a:sym typeface="Times New Roman"/>
              </a:rPr>
              <a:t>4. Stimulating environment</a:t>
            </a:r>
            <a:endParaRPr b="1" sz="10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1" sz="9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B7B7B7"/>
                </a:solidFill>
                <a:latin typeface="Times New Roman"/>
                <a:ea typeface="Times New Roman"/>
                <a:cs typeface="Times New Roman"/>
                <a:sym typeface="Times New Roman"/>
              </a:rPr>
              <a:t>CENTRAL LANGUAGE CONTROL: </a:t>
            </a:r>
            <a:endParaRPr sz="900">
              <a:solidFill>
                <a:srgbClr val="B7B7B7"/>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900">
              <a:solidFill>
                <a:srgbClr val="B7B7B7"/>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B7B7B7"/>
                </a:solidFill>
                <a:latin typeface="Times New Roman"/>
                <a:ea typeface="Times New Roman"/>
                <a:cs typeface="Times New Roman"/>
                <a:sym typeface="Times New Roman"/>
              </a:rPr>
              <a:t>– The left hemisphere is the processor of language functions in almost all people regardless handedness. It is the dominant hemisphere.</a:t>
            </a:r>
            <a:endParaRPr sz="900">
              <a:solidFill>
                <a:srgbClr val="B7B7B7"/>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B7B7B7"/>
                </a:solidFill>
                <a:latin typeface="Times New Roman"/>
                <a:ea typeface="Times New Roman"/>
                <a:cs typeface="Times New Roman"/>
                <a:sym typeface="Times New Roman"/>
              </a:rPr>
              <a:t> – Language areas are distributed along the rolandic fissure. </a:t>
            </a:r>
            <a:endParaRPr sz="900">
              <a:solidFill>
                <a:srgbClr val="B7B7B7"/>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B7B7B7"/>
                </a:solidFill>
                <a:latin typeface="Times New Roman"/>
                <a:ea typeface="Times New Roman"/>
                <a:cs typeface="Times New Roman"/>
                <a:sym typeface="Times New Roman"/>
              </a:rPr>
              <a:t>– Anterior language area mainly in the temporal region concerned with expressive aspect.</a:t>
            </a:r>
            <a:endParaRPr sz="900">
              <a:solidFill>
                <a:srgbClr val="B7B7B7"/>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B7B7B7"/>
                </a:solidFill>
                <a:latin typeface="Times New Roman"/>
                <a:ea typeface="Times New Roman"/>
                <a:cs typeface="Times New Roman"/>
                <a:sym typeface="Times New Roman"/>
              </a:rPr>
              <a:t> – Posterior language area mainly in the parietal region concerned with receptive aspect</a:t>
            </a:r>
            <a:endParaRPr b="1" sz="9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1" sz="9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STRUCTURAL DOMAINS OF LANGUAGE: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Semantics; meaning. - Phonology; articulation. -Syntax; grammar.</a:t>
            </a:r>
            <a:r>
              <a:rPr b="1" lang="ar" sz="900">
                <a:solidFill>
                  <a:srgbClr val="999999"/>
                </a:solidFill>
                <a:latin typeface="Times New Roman"/>
                <a:ea typeface="Times New Roman"/>
                <a:cs typeface="Times New Roman"/>
                <a:sym typeface="Times New Roman"/>
              </a:rPr>
              <a:t> </a:t>
            </a:r>
            <a:endParaRPr b="1"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1"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STAGES OF NORMAL LANGUAGE DEVELOPMENT: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2-4 MONTHS; Babbling.</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 6 MONTHS; Vocal play.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9 MO-1 YEAR; 1st word.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1-1/2 YEARS; 20 words.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2 YEARS; 200 words, 2 word sentence.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1"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PRE-REQUISITES OF NORMAL LANGUAGE DEVELOPMENT: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Intact brain functions (conceptual, motoric and cognitive abilities).</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 Intact sensory channels; Auditory, Visual, Tactile, Kinesthetic.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Intact psyche.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Stimulating environment. (very important)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900">
              <a:solidFill>
                <a:srgbClr val="999999"/>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ar" sz="900">
                <a:solidFill>
                  <a:srgbClr val="999999"/>
                </a:solidFill>
                <a:latin typeface="Times New Roman"/>
                <a:ea typeface="Times New Roman"/>
                <a:cs typeface="Times New Roman"/>
                <a:sym typeface="Times New Roman"/>
              </a:rPr>
              <a:t>– 435 notes: </a:t>
            </a:r>
            <a:endParaRPr sz="900">
              <a:solidFill>
                <a:srgbClr val="999999"/>
              </a:solidFill>
              <a:latin typeface="Times New Roman"/>
              <a:ea typeface="Times New Roman"/>
              <a:cs typeface="Times New Roman"/>
              <a:sym typeface="Times New Roman"/>
            </a:endParaRPr>
          </a:p>
          <a:p>
            <a:pPr indent="-285750" lvl="0" marL="457200" marR="0" rtl="0" algn="l">
              <a:lnSpc>
                <a:spcPct val="100000"/>
              </a:lnSpc>
              <a:spcBef>
                <a:spcPts val="0"/>
              </a:spcBef>
              <a:spcAft>
                <a:spcPts val="0"/>
              </a:spcAft>
              <a:buClr>
                <a:srgbClr val="999999"/>
              </a:buClr>
              <a:buSzPts val="900"/>
              <a:buFont typeface="Times New Roman"/>
              <a:buChar char="●"/>
            </a:pPr>
            <a:r>
              <a:rPr lang="ar" sz="900">
                <a:solidFill>
                  <a:srgbClr val="999999"/>
                </a:solidFill>
                <a:latin typeface="Times New Roman"/>
                <a:ea typeface="Times New Roman"/>
                <a:cs typeface="Times New Roman"/>
                <a:sym typeface="Times New Roman"/>
              </a:rPr>
              <a:t>Babies should say their first word at their 1rst year (9 months – 1yr).</a:t>
            </a:r>
            <a:endParaRPr sz="900">
              <a:solidFill>
                <a:srgbClr val="999999"/>
              </a:solidFill>
              <a:latin typeface="Times New Roman"/>
              <a:ea typeface="Times New Roman"/>
              <a:cs typeface="Times New Roman"/>
              <a:sym typeface="Times New Roman"/>
            </a:endParaRPr>
          </a:p>
          <a:p>
            <a:pPr indent="-285750" lvl="0" marL="457200" marR="0" rtl="0" algn="l">
              <a:lnSpc>
                <a:spcPct val="100000"/>
              </a:lnSpc>
              <a:spcBef>
                <a:spcPts val="0"/>
              </a:spcBef>
              <a:spcAft>
                <a:spcPts val="0"/>
              </a:spcAft>
              <a:buClr>
                <a:srgbClr val="999999"/>
              </a:buClr>
              <a:buSzPts val="900"/>
              <a:buFont typeface="Times New Roman"/>
              <a:buChar char="●"/>
            </a:pPr>
            <a:r>
              <a:rPr lang="ar" sz="900">
                <a:solidFill>
                  <a:srgbClr val="999999"/>
                </a:solidFill>
                <a:latin typeface="Times New Roman"/>
                <a:ea typeface="Times New Roman"/>
                <a:cs typeface="Times New Roman"/>
                <a:sym typeface="Times New Roman"/>
              </a:rPr>
              <a:t>At their 3 year he should be able to say more than one sentence if not they may have DLD (delayed language development). </a:t>
            </a:r>
            <a:endParaRPr sz="900">
              <a:solidFill>
                <a:srgbClr val="999999"/>
              </a:solidFill>
              <a:latin typeface="Times New Roman"/>
              <a:ea typeface="Times New Roman"/>
              <a:cs typeface="Times New Roman"/>
              <a:sym typeface="Times New Roman"/>
            </a:endParaRPr>
          </a:p>
          <a:p>
            <a:pPr indent="-285750" lvl="0" marL="457200" marR="0" rtl="0" algn="l">
              <a:lnSpc>
                <a:spcPct val="100000"/>
              </a:lnSpc>
              <a:spcBef>
                <a:spcPts val="0"/>
              </a:spcBef>
              <a:spcAft>
                <a:spcPts val="0"/>
              </a:spcAft>
              <a:buClr>
                <a:srgbClr val="999999"/>
              </a:buClr>
              <a:buSzPts val="900"/>
              <a:buFont typeface="Times New Roman"/>
              <a:buChar char="●"/>
            </a:pPr>
            <a:r>
              <a:rPr lang="ar" sz="900">
                <a:solidFill>
                  <a:srgbClr val="999999"/>
                </a:solidFill>
                <a:latin typeface="Times New Roman"/>
                <a:ea typeface="Times New Roman"/>
                <a:cs typeface="Times New Roman"/>
                <a:sym typeface="Times New Roman"/>
              </a:rPr>
              <a:t>A parent with a baby who speaks no more than 2 word at age of 2 should seek advice. </a:t>
            </a:r>
            <a:endParaRPr i="0" sz="900" u="none" cap="none" strike="noStrike">
              <a:solidFill>
                <a:srgbClr val="999999"/>
              </a:solidFill>
              <a:latin typeface="Times New Roman"/>
              <a:ea typeface="Times New Roman"/>
              <a:cs typeface="Times New Roman"/>
              <a:sym typeface="Times New Roman"/>
            </a:endParaRPr>
          </a:p>
        </p:txBody>
      </p:sp>
      <p:sp>
        <p:nvSpPr>
          <p:cNvPr id="96" name="Google Shape;96;p16"/>
          <p:cNvSpPr txBox="1"/>
          <p:nvPr/>
        </p:nvSpPr>
        <p:spPr>
          <a:xfrm>
            <a:off x="47600" y="119425"/>
            <a:ext cx="2247900" cy="266700"/>
          </a:xfrm>
          <a:prstGeom prst="rect">
            <a:avLst/>
          </a:prstGeom>
          <a:solidFill>
            <a:srgbClr val="8ABDED"/>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ar" sz="1200">
                <a:solidFill>
                  <a:srgbClr val="FFFFFF"/>
                </a:solidFill>
                <a:latin typeface="Arvo"/>
                <a:ea typeface="Arvo"/>
                <a:cs typeface="Arvo"/>
                <a:sym typeface="Arvo"/>
              </a:rPr>
              <a:t>A. </a:t>
            </a:r>
            <a:r>
              <a:rPr lang="ar" sz="1200">
                <a:solidFill>
                  <a:srgbClr val="FFFFFF"/>
                </a:solidFill>
                <a:latin typeface="Arvo"/>
                <a:ea typeface="Arvo"/>
                <a:cs typeface="Arvo"/>
                <a:sym typeface="Arvo"/>
              </a:rPr>
              <a:t>LANGUAGE </a:t>
            </a:r>
            <a:r>
              <a:rPr lang="ar" sz="1200">
                <a:solidFill>
                  <a:srgbClr val="FFFFFF"/>
                </a:solidFill>
                <a:latin typeface="Arvo"/>
                <a:ea typeface="Arvo"/>
                <a:cs typeface="Arvo"/>
                <a:sym typeface="Arvo"/>
              </a:rPr>
              <a:t>DISORDERS</a:t>
            </a:r>
            <a:r>
              <a:rPr lang="ar" sz="1200">
                <a:solidFill>
                  <a:srgbClr val="FFFFFF"/>
                </a:solidFill>
                <a:latin typeface="Arvo"/>
                <a:ea typeface="Arvo"/>
                <a:cs typeface="Arvo"/>
                <a:sym typeface="Arvo"/>
              </a:rPr>
              <a:t>:</a:t>
            </a:r>
            <a:endParaRPr i="0" sz="1200" u="none" cap="none" strike="noStrike">
              <a:solidFill>
                <a:srgbClr val="FFFFFF"/>
              </a:solidFill>
              <a:latin typeface="Arvo"/>
              <a:ea typeface="Arvo"/>
              <a:cs typeface="Arvo"/>
              <a:sym typeface="Arvo"/>
            </a:endParaRPr>
          </a:p>
        </p:txBody>
      </p:sp>
      <p:sp>
        <p:nvSpPr>
          <p:cNvPr id="97" name="Google Shape;97;p16"/>
          <p:cNvSpPr txBox="1"/>
          <p:nvPr/>
        </p:nvSpPr>
        <p:spPr>
          <a:xfrm>
            <a:off x="4900625" y="838200"/>
            <a:ext cx="2743200" cy="3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
          <p:cNvSpPr txBox="1"/>
          <p:nvPr/>
        </p:nvSpPr>
        <p:spPr>
          <a:xfrm>
            <a:off x="2677275" y="4129600"/>
            <a:ext cx="1752600" cy="7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3 YEARS; 2000 words, 3 word sentence.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999999"/>
                </a:solidFill>
                <a:latin typeface="Times New Roman"/>
                <a:ea typeface="Times New Roman"/>
                <a:cs typeface="Times New Roman"/>
                <a:sym typeface="Times New Roman"/>
              </a:rPr>
              <a:t>– 4 YEARS; 4 word sentence. </a:t>
            </a:r>
            <a:endParaRPr sz="900">
              <a:solidFill>
                <a:srgbClr val="999999"/>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rPr lang="ar" sz="900">
                <a:solidFill>
                  <a:srgbClr val="999999"/>
                </a:solidFill>
                <a:latin typeface="Times New Roman"/>
                <a:ea typeface="Times New Roman"/>
                <a:cs typeface="Times New Roman"/>
                <a:sym typeface="Times New Roman"/>
              </a:rPr>
              <a:t>– 5-7 YEARS; Full maturation of all language modalities.</a:t>
            </a:r>
            <a:endParaRPr>
              <a:solidFill>
                <a:srgbClr val="9999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 name="Shape 102"/>
        <p:cNvGrpSpPr/>
        <p:nvPr/>
      </p:nvGrpSpPr>
      <p:grpSpPr>
        <a:xfrm>
          <a:off x="0" y="0"/>
          <a:ext cx="0" cy="0"/>
          <a:chOff x="0" y="0"/>
          <a:chExt cx="0" cy="0"/>
        </a:xfrm>
      </p:grpSpPr>
      <p:sp>
        <p:nvSpPr>
          <p:cNvPr id="103" name="Google Shape;103;p17"/>
          <p:cNvSpPr txBox="1"/>
          <p:nvPr>
            <p:ph idx="12" type="sldNum"/>
          </p:nvPr>
        </p:nvSpPr>
        <p:spPr>
          <a:xfrm>
            <a:off x="4378475" y="6661546"/>
            <a:ext cx="285900" cy="423900"/>
          </a:xfrm>
          <a:prstGeom prst="rect">
            <a:avLst/>
          </a:prstGeom>
          <a:noFill/>
          <a:ln>
            <a:noFill/>
          </a:ln>
        </p:spPr>
        <p:txBody>
          <a:bodyPr anchorCtr="0" anchor="ctr" bIns="84775" lIns="84775" spcFirstLastPara="1" rIns="84775" wrap="square" tIns="84775">
            <a:noAutofit/>
          </a:bodyPr>
          <a:lstStyle/>
          <a:p>
            <a:pPr indent="0" lvl="0" marL="0" rtl="0" algn="r">
              <a:lnSpc>
                <a:spcPct val="100000"/>
              </a:lnSpc>
              <a:spcBef>
                <a:spcPts val="0"/>
              </a:spcBef>
              <a:spcAft>
                <a:spcPts val="0"/>
              </a:spcAft>
              <a:buSzPts val="1600"/>
              <a:buNone/>
            </a:pPr>
            <a:fld id="{00000000-1234-1234-1234-123412341234}" type="slidenum">
              <a:rPr b="1" lang="ar" sz="1600">
                <a:solidFill>
                  <a:srgbClr val="FFFFFF"/>
                </a:solidFill>
              </a:rPr>
              <a:t>‹#›</a:t>
            </a:fld>
            <a:endParaRPr b="1" sz="1600">
              <a:solidFill>
                <a:srgbClr val="FFFFFF"/>
              </a:solidFill>
            </a:endParaRPr>
          </a:p>
        </p:txBody>
      </p:sp>
      <p:sp>
        <p:nvSpPr>
          <p:cNvPr id="104" name="Google Shape;104;p17"/>
          <p:cNvSpPr txBox="1"/>
          <p:nvPr/>
        </p:nvSpPr>
        <p:spPr>
          <a:xfrm>
            <a:off x="4900625" y="838200"/>
            <a:ext cx="2743200" cy="3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txBox="1"/>
          <p:nvPr/>
        </p:nvSpPr>
        <p:spPr>
          <a:xfrm>
            <a:off x="157175" y="85725"/>
            <a:ext cx="2700300" cy="3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latin typeface="Times New Roman"/>
                <a:ea typeface="Times New Roman"/>
                <a:cs typeface="Times New Roman"/>
                <a:sym typeface="Times New Roman"/>
              </a:rPr>
              <a:t>➔ </a:t>
            </a:r>
            <a:r>
              <a:rPr lang="ar" sz="900">
                <a:latin typeface="Times New Roman"/>
                <a:ea typeface="Times New Roman"/>
                <a:cs typeface="Times New Roman"/>
                <a:sym typeface="Times New Roman"/>
              </a:rPr>
              <a:t>ETIOLOGY </a:t>
            </a:r>
            <a:r>
              <a:rPr lang="ar" sz="900">
                <a:solidFill>
                  <a:srgbClr val="CCCCCC"/>
                </a:solidFill>
                <a:latin typeface="Times New Roman"/>
                <a:ea typeface="Times New Roman"/>
                <a:cs typeface="Times New Roman"/>
                <a:sym typeface="Times New Roman"/>
              </a:rPr>
              <a:t>(opposite of pre-requisites):</a:t>
            </a:r>
            <a:endParaRPr sz="900">
              <a:solidFill>
                <a:srgbClr val="CCCCCC"/>
              </a:solidFill>
              <a:latin typeface="Times New Roman"/>
              <a:ea typeface="Times New Roman"/>
              <a:cs typeface="Times New Roman"/>
              <a:sym typeface="Times New Roman"/>
            </a:endParaRPr>
          </a:p>
        </p:txBody>
      </p:sp>
      <p:sp>
        <p:nvSpPr>
          <p:cNvPr id="106" name="Google Shape;106;p17"/>
          <p:cNvSpPr txBox="1"/>
          <p:nvPr/>
        </p:nvSpPr>
        <p:spPr>
          <a:xfrm>
            <a:off x="114275" y="466725"/>
            <a:ext cx="4600500" cy="64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latin typeface="Times New Roman"/>
                <a:ea typeface="Times New Roman"/>
                <a:cs typeface="Times New Roman"/>
                <a:sym typeface="Times New Roman"/>
              </a:rPr>
              <a:t>1. Brain damage.</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Diffuse brain damage (M.R.).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Localized brain damage with motorly handicapped child (CP).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Minimal brain damage (ADHD), medication then speech therapy.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Cerebral palsy (CP), hypoxia or trauma during delivery. </a:t>
            </a:r>
            <a:endParaRPr sz="900">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2. Sensory deprivation.</a:t>
            </a:r>
            <a:endParaRPr b="1"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a:t>
            </a:r>
            <a:r>
              <a:rPr b="1" lang="ar" sz="900">
                <a:latin typeface="Times New Roman"/>
                <a:ea typeface="Times New Roman"/>
                <a:cs typeface="Times New Roman"/>
                <a:sym typeface="Times New Roman"/>
              </a:rPr>
              <a:t>– HEARING IMPAIRMENT:</a:t>
            </a:r>
            <a:r>
              <a:rPr lang="ar" sz="900">
                <a:latin typeface="Times New Roman"/>
                <a:ea typeface="Times New Roman"/>
                <a:cs typeface="Times New Roman"/>
                <a:sym typeface="Times New Roman"/>
              </a:rPr>
              <a:t> </a:t>
            </a:r>
            <a:r>
              <a:rPr lang="ar" sz="900">
                <a:solidFill>
                  <a:srgbClr val="B7B7B7"/>
                </a:solidFill>
                <a:latin typeface="Times New Roman"/>
                <a:ea typeface="Times New Roman"/>
                <a:cs typeface="Times New Roman"/>
                <a:sym typeface="Times New Roman"/>
              </a:rPr>
              <a:t>conductive, sensory-neural, mixed, central auditory processing disorder. </a:t>
            </a:r>
            <a:endParaRPr sz="9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6AA84F"/>
                </a:solidFill>
                <a:latin typeface="Times New Roman"/>
                <a:ea typeface="Times New Roman"/>
                <a:cs typeface="Times New Roman"/>
                <a:sym typeface="Times New Roman"/>
              </a:rPr>
              <a:t>– VISUAL IMPAIRMENT.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3. Psychiatric illness: Autism,</a:t>
            </a:r>
            <a:r>
              <a:rPr lang="ar" sz="900">
                <a:latin typeface="Times New Roman"/>
                <a:ea typeface="Times New Roman"/>
                <a:cs typeface="Times New Roman"/>
                <a:sym typeface="Times New Roman"/>
              </a:rPr>
              <a:t> </a:t>
            </a:r>
            <a:r>
              <a:rPr lang="ar" sz="900">
                <a:solidFill>
                  <a:srgbClr val="B7B7B7"/>
                </a:solidFill>
                <a:latin typeface="Times New Roman"/>
                <a:ea typeface="Times New Roman"/>
                <a:cs typeface="Times New Roman"/>
                <a:sym typeface="Times New Roman"/>
              </a:rPr>
              <a:t>Autism Spectrum Disorder</a:t>
            </a:r>
            <a:r>
              <a:rPr lang="ar" sz="900">
                <a:latin typeface="Times New Roman"/>
                <a:ea typeface="Times New Roman"/>
                <a:cs typeface="Times New Roman"/>
                <a:sym typeface="Times New Roman"/>
              </a:rPr>
              <a:t> </a:t>
            </a:r>
            <a:r>
              <a:rPr lang="ar" sz="900">
                <a:solidFill>
                  <a:srgbClr val="B7B7B7"/>
                </a:solidFill>
                <a:latin typeface="Times New Roman"/>
                <a:ea typeface="Times New Roman"/>
                <a:cs typeface="Times New Roman"/>
                <a:sym typeface="Times New Roman"/>
              </a:rPr>
              <a:t>(ASD),</a:t>
            </a:r>
            <a:r>
              <a:rPr lang="ar" sz="900">
                <a:latin typeface="Times New Roman"/>
                <a:ea typeface="Times New Roman"/>
                <a:cs typeface="Times New Roman"/>
                <a:sym typeface="Times New Roman"/>
              </a:rPr>
              <a:t> childhood schizophrenia. </a:t>
            </a:r>
            <a:endParaRPr sz="900">
              <a:latin typeface="Times New Roman"/>
              <a:ea typeface="Times New Roman"/>
              <a:cs typeface="Times New Roman"/>
              <a:sym typeface="Times New Roman"/>
            </a:endParaRPr>
          </a:p>
          <a:p>
            <a:pPr indent="0" lvl="0" marL="0" rtl="0" algn="l">
              <a:spcBef>
                <a:spcPts val="0"/>
              </a:spcBef>
              <a:spcAft>
                <a:spcPts val="0"/>
              </a:spcAft>
              <a:buNone/>
            </a:pPr>
            <a:r>
              <a:rPr b="1" lang="ar" sz="900">
                <a:solidFill>
                  <a:srgbClr val="FF0000"/>
                </a:solidFill>
                <a:latin typeface="Times New Roman"/>
                <a:ea typeface="Times New Roman"/>
                <a:cs typeface="Times New Roman"/>
                <a:sym typeface="Times New Roman"/>
              </a:rPr>
              <a:t>4. Environmental deprivation (Non-stimulating environment): Lonely child,</a:t>
            </a:r>
            <a:r>
              <a:rPr lang="ar" sz="900">
                <a:latin typeface="Times New Roman"/>
                <a:ea typeface="Times New Roman"/>
                <a:cs typeface="Times New Roman"/>
                <a:sym typeface="Times New Roman"/>
              </a:rPr>
              <a:t> </a:t>
            </a:r>
            <a:r>
              <a:rPr lang="ar" sz="900">
                <a:solidFill>
                  <a:srgbClr val="B7B7B7"/>
                </a:solidFill>
                <a:latin typeface="Times New Roman"/>
                <a:ea typeface="Times New Roman"/>
                <a:cs typeface="Times New Roman"/>
                <a:sym typeface="Times New Roman"/>
              </a:rPr>
              <a:t>first and last child.</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5. Idiopathic </a:t>
            </a:r>
            <a:r>
              <a:rPr lang="ar" sz="900">
                <a:solidFill>
                  <a:srgbClr val="B7B7B7"/>
                </a:solidFill>
                <a:latin typeface="Times New Roman"/>
                <a:ea typeface="Times New Roman"/>
                <a:cs typeface="Times New Roman"/>
                <a:sym typeface="Times New Roman"/>
              </a:rPr>
              <a:t>-Specific Language Impairment- (best prognosis). </a:t>
            </a:r>
            <a:endParaRPr sz="9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latin typeface="Times New Roman"/>
              <a:ea typeface="Times New Roman"/>
              <a:cs typeface="Times New Roman"/>
              <a:sym typeface="Times New Roman"/>
            </a:endParaRPr>
          </a:p>
          <a:p>
            <a:pPr indent="0" lvl="0" marL="0" rtl="0" algn="l">
              <a:spcBef>
                <a:spcPts val="0"/>
              </a:spcBef>
              <a:spcAft>
                <a:spcPts val="0"/>
              </a:spcAft>
              <a:buNone/>
            </a:pPr>
            <a:r>
              <a:rPr b="1" lang="ar" sz="1100">
                <a:latin typeface="Times New Roman"/>
                <a:ea typeface="Times New Roman"/>
                <a:cs typeface="Times New Roman"/>
                <a:sym typeface="Times New Roman"/>
              </a:rPr>
              <a:t>ASSESSMENT OF DLD:</a:t>
            </a:r>
            <a:r>
              <a:rPr lang="ar"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1. History taking.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2. Physical Examination </a:t>
            </a:r>
            <a:r>
              <a:rPr lang="ar" sz="900">
                <a:solidFill>
                  <a:srgbClr val="D9EAD3"/>
                </a:solidFill>
                <a:latin typeface="Times New Roman"/>
                <a:ea typeface="Times New Roman"/>
                <a:cs typeface="Times New Roman"/>
                <a:sym typeface="Times New Roman"/>
              </a:rPr>
              <a:t>of articulators</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3. Investigations:</a:t>
            </a:r>
            <a:r>
              <a:rPr lang="ar"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Psychometry (IQ).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Audiometry.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DLD sheet </a:t>
            </a:r>
            <a:endParaRPr sz="800">
              <a:latin typeface="Times New Roman"/>
              <a:ea typeface="Times New Roman"/>
              <a:cs typeface="Times New Roman"/>
              <a:sym typeface="Times New Roman"/>
            </a:endParaRPr>
          </a:p>
          <a:p>
            <a:pPr indent="-279400" lvl="0" marL="457200" rtl="0" algn="l">
              <a:spcBef>
                <a:spcPts val="0"/>
              </a:spcBef>
              <a:spcAft>
                <a:spcPts val="0"/>
              </a:spcAft>
              <a:buClr>
                <a:srgbClr val="B7B7B7"/>
              </a:buClr>
              <a:buSzPts val="800"/>
              <a:buFont typeface="Times New Roman"/>
              <a:buChar char="●"/>
            </a:pPr>
            <a:r>
              <a:rPr lang="ar" sz="800">
                <a:solidFill>
                  <a:srgbClr val="B7B7B7"/>
                </a:solidFill>
                <a:latin typeface="Times New Roman"/>
                <a:ea typeface="Times New Roman"/>
                <a:cs typeface="Times New Roman"/>
                <a:sym typeface="Times New Roman"/>
              </a:rPr>
              <a:t>Brain</a:t>
            </a:r>
            <a:r>
              <a:rPr lang="ar" sz="800">
                <a:solidFill>
                  <a:srgbClr val="B7B7B7"/>
                </a:solidFill>
                <a:latin typeface="Times New Roman"/>
                <a:ea typeface="Times New Roman"/>
                <a:cs typeface="Times New Roman"/>
                <a:sym typeface="Times New Roman"/>
              </a:rPr>
              <a:t> Imaging. </a:t>
            </a:r>
            <a:endParaRPr sz="800">
              <a:solidFill>
                <a:srgbClr val="B7B7B7"/>
              </a:solidFill>
              <a:latin typeface="Times New Roman"/>
              <a:ea typeface="Times New Roman"/>
              <a:cs typeface="Times New Roman"/>
              <a:sym typeface="Times New Roman"/>
            </a:endParaRPr>
          </a:p>
          <a:p>
            <a:pPr indent="-279400" lvl="0" marL="457200" rtl="0" algn="l">
              <a:spcBef>
                <a:spcPts val="0"/>
              </a:spcBef>
              <a:spcAft>
                <a:spcPts val="0"/>
              </a:spcAft>
              <a:buClr>
                <a:srgbClr val="B7B7B7"/>
              </a:buClr>
              <a:buSzPts val="800"/>
              <a:buFont typeface="Times New Roman"/>
              <a:buChar char="●"/>
            </a:pPr>
            <a:r>
              <a:rPr lang="ar" sz="800">
                <a:solidFill>
                  <a:srgbClr val="B7B7B7"/>
                </a:solidFill>
                <a:latin typeface="Times New Roman"/>
                <a:ea typeface="Times New Roman"/>
                <a:cs typeface="Times New Roman"/>
                <a:sym typeface="Times New Roman"/>
              </a:rPr>
              <a:t>EEG. </a:t>
            </a:r>
            <a:endParaRPr sz="800">
              <a:solidFill>
                <a:srgbClr val="B7B7B7"/>
              </a:solidFill>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800">
                <a:solidFill>
                  <a:srgbClr val="B7B7B7"/>
                </a:solidFill>
                <a:latin typeface="Times New Roman"/>
                <a:ea typeface="Times New Roman"/>
                <a:cs typeface="Times New Roman"/>
                <a:sym typeface="Times New Roman"/>
              </a:rPr>
              <a:t>Ophthalmological consultation.</a:t>
            </a:r>
            <a:r>
              <a:rPr lang="ar"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indent="0" lvl="0" marL="457200" rtl="0" algn="l">
              <a:spcBef>
                <a:spcPts val="0"/>
              </a:spcBef>
              <a:spcAft>
                <a:spcPts val="0"/>
              </a:spcAft>
              <a:buNone/>
            </a:pPr>
            <a:r>
              <a:t/>
            </a:r>
            <a:endParaRPr sz="1100">
              <a:latin typeface="Times New Roman"/>
              <a:ea typeface="Times New Roman"/>
              <a:cs typeface="Times New Roman"/>
              <a:sym typeface="Times New Roman"/>
            </a:endParaRPr>
          </a:p>
          <a:p>
            <a:pPr indent="0" lvl="0" marL="0" rtl="0" algn="l">
              <a:spcBef>
                <a:spcPts val="0"/>
              </a:spcBef>
              <a:spcAft>
                <a:spcPts val="0"/>
              </a:spcAft>
              <a:buNone/>
            </a:pPr>
            <a:r>
              <a:rPr b="1" lang="ar" sz="1100" u="sng">
                <a:solidFill>
                  <a:srgbClr val="F1C232"/>
                </a:solidFill>
                <a:latin typeface="Times New Roman"/>
                <a:ea typeface="Times New Roman"/>
                <a:cs typeface="Times New Roman"/>
                <a:sym typeface="Times New Roman"/>
              </a:rPr>
              <a:t>management of DLD:</a:t>
            </a:r>
            <a:r>
              <a:rPr lang="ar"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FF0000"/>
                </a:solidFill>
                <a:latin typeface="Times New Roman"/>
                <a:ea typeface="Times New Roman"/>
                <a:cs typeface="Times New Roman"/>
                <a:sym typeface="Times New Roman"/>
              </a:rPr>
              <a:t>• Early detection.</a:t>
            </a:r>
            <a:r>
              <a:rPr lang="ar" sz="900">
                <a:latin typeface="Times New Roman"/>
                <a:ea typeface="Times New Roman"/>
                <a:cs typeface="Times New Roman"/>
                <a:sym typeface="Times New Roman"/>
              </a:rPr>
              <a:t> </a:t>
            </a:r>
            <a:r>
              <a:rPr lang="ar" sz="900">
                <a:solidFill>
                  <a:srgbClr val="6AA84F"/>
                </a:solidFill>
                <a:latin typeface="Times New Roman"/>
                <a:ea typeface="Times New Roman"/>
                <a:cs typeface="Times New Roman"/>
                <a:sym typeface="Times New Roman"/>
              </a:rPr>
              <a:t>(the earlier the better the prognosis) </a:t>
            </a:r>
            <a:endParaRPr sz="9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Providing the suitable aid: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FF0000"/>
                </a:solidFill>
                <a:latin typeface="Times New Roman"/>
                <a:ea typeface="Times New Roman"/>
                <a:cs typeface="Times New Roman"/>
                <a:sym typeface="Times New Roman"/>
              </a:rPr>
              <a:t>- hearing (HA or CI).</a:t>
            </a:r>
            <a:r>
              <a:rPr lang="ar" sz="900">
                <a:latin typeface="Times New Roman"/>
                <a:ea typeface="Times New Roman"/>
                <a:cs typeface="Times New Roman"/>
                <a:sym typeface="Times New Roman"/>
              </a:rPr>
              <a:t>  - visual aid.    – physiotherapy.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family counseling.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 Direct language therapy (individual- group). </a:t>
            </a:r>
            <a:endParaRPr sz="900">
              <a:latin typeface="Times New Roman"/>
              <a:ea typeface="Times New Roman"/>
              <a:cs typeface="Times New Roman"/>
              <a:sym typeface="Times New Roman"/>
            </a:endParaRPr>
          </a:p>
          <a:p>
            <a:pPr indent="0" lvl="0" marL="0" rtl="0" algn="l">
              <a:spcBef>
                <a:spcPts val="0"/>
              </a:spcBef>
              <a:spcAft>
                <a:spcPts val="0"/>
              </a:spcAft>
              <a:buNone/>
            </a:pPr>
            <a:r>
              <a:rPr lang="ar" sz="900">
                <a:solidFill>
                  <a:srgbClr val="CCCCCC"/>
                </a:solidFill>
                <a:latin typeface="Times New Roman"/>
                <a:ea typeface="Times New Roman"/>
                <a:cs typeface="Times New Roman"/>
                <a:sym typeface="Times New Roman"/>
              </a:rPr>
              <a:t>• Medications (autism and ADHD).</a:t>
            </a:r>
            <a:endParaRPr sz="9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9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900">
                <a:latin typeface="Times New Roman"/>
                <a:ea typeface="Times New Roman"/>
                <a:cs typeface="Times New Roman"/>
                <a:sym typeface="Times New Roman"/>
              </a:rPr>
              <a:t>SAQ stop: </a:t>
            </a:r>
            <a:r>
              <a:rPr lang="ar" sz="900">
                <a:solidFill>
                  <a:srgbClr val="FF0000"/>
                </a:solidFill>
                <a:latin typeface="Times New Roman"/>
                <a:ea typeface="Times New Roman"/>
                <a:cs typeface="Times New Roman"/>
                <a:sym typeface="Times New Roman"/>
              </a:rPr>
              <a:t>VERY IMPORTANT</a:t>
            </a:r>
            <a:endParaRPr sz="900">
              <a:solidFill>
                <a:srgbClr val="FF0000"/>
              </a:solidFill>
              <a:latin typeface="Times New Roman"/>
              <a:ea typeface="Times New Roman"/>
              <a:cs typeface="Times New Roman"/>
              <a:sym typeface="Times New Roman"/>
            </a:endParaRPr>
          </a:p>
          <a:p>
            <a:pPr indent="-285750" lvl="0" marL="457200" rtl="0" algn="l">
              <a:spcBef>
                <a:spcPts val="0"/>
              </a:spcBef>
              <a:spcAft>
                <a:spcPts val="0"/>
              </a:spcAft>
              <a:buClr>
                <a:srgbClr val="FF0000"/>
              </a:buClr>
              <a:buSzPts val="900"/>
              <a:buFont typeface="Times New Roman"/>
              <a:buChar char="❖"/>
            </a:pPr>
            <a:r>
              <a:rPr lang="ar" sz="900">
                <a:latin typeface="Times New Roman"/>
                <a:ea typeface="Times New Roman"/>
                <a:cs typeface="Times New Roman"/>
                <a:sym typeface="Times New Roman"/>
              </a:rPr>
              <a:t>What is this device called?</a:t>
            </a:r>
            <a:r>
              <a:rPr lang="ar" sz="900">
                <a:solidFill>
                  <a:srgbClr val="FF0000"/>
                </a:solidFill>
                <a:latin typeface="Times New Roman"/>
                <a:ea typeface="Times New Roman"/>
                <a:cs typeface="Times New Roman"/>
                <a:sym typeface="Times New Roman"/>
              </a:rPr>
              <a:t>  </a:t>
            </a:r>
            <a:r>
              <a:rPr lang="ar" sz="900">
                <a:solidFill>
                  <a:srgbClr val="FF0000"/>
                </a:solidFill>
                <a:latin typeface="Times New Roman"/>
                <a:ea typeface="Times New Roman"/>
                <a:cs typeface="Times New Roman"/>
                <a:sym typeface="Times New Roman"/>
              </a:rPr>
              <a:t>COCHLEAR</a:t>
            </a:r>
            <a:r>
              <a:rPr lang="ar" sz="900">
                <a:solidFill>
                  <a:srgbClr val="FF0000"/>
                </a:solidFill>
                <a:latin typeface="Times New Roman"/>
                <a:ea typeface="Times New Roman"/>
                <a:cs typeface="Times New Roman"/>
                <a:sym typeface="Times New Roman"/>
              </a:rPr>
              <a:t> IMPLANT </a:t>
            </a:r>
            <a:endParaRPr sz="900">
              <a:solidFill>
                <a:srgbClr val="FF0000"/>
              </a:solidFill>
              <a:latin typeface="Times New Roman"/>
              <a:ea typeface="Times New Roman"/>
              <a:cs typeface="Times New Roman"/>
              <a:sym typeface="Times New Roman"/>
            </a:endParaRPr>
          </a:p>
          <a:p>
            <a:pPr indent="-285750" lvl="0" marL="457200" rtl="0" algn="l">
              <a:spcBef>
                <a:spcPts val="0"/>
              </a:spcBef>
              <a:spcAft>
                <a:spcPts val="0"/>
              </a:spcAft>
              <a:buClr>
                <a:srgbClr val="FF0000"/>
              </a:buClr>
              <a:buSzPts val="900"/>
              <a:buFont typeface="Times New Roman"/>
              <a:buChar char="❖"/>
            </a:pPr>
            <a:r>
              <a:rPr lang="ar" sz="900">
                <a:latin typeface="Times New Roman"/>
                <a:ea typeface="Times New Roman"/>
                <a:cs typeface="Times New Roman"/>
                <a:sym typeface="Times New Roman"/>
              </a:rPr>
              <a:t>what are the indications for CI?</a:t>
            </a:r>
            <a:r>
              <a:rPr lang="ar" sz="900">
                <a:solidFill>
                  <a:srgbClr val="FF0000"/>
                </a:solidFill>
                <a:latin typeface="Times New Roman"/>
                <a:ea typeface="Times New Roman"/>
                <a:cs typeface="Times New Roman"/>
                <a:sym typeface="Times New Roman"/>
              </a:rPr>
              <a:t> </a:t>
            </a:r>
            <a:r>
              <a:rPr lang="ar" sz="900">
                <a:solidFill>
                  <a:srgbClr val="6AA84F"/>
                </a:solidFill>
                <a:latin typeface="Times New Roman"/>
                <a:ea typeface="Times New Roman"/>
                <a:cs typeface="Times New Roman"/>
                <a:sym typeface="Times New Roman"/>
              </a:rPr>
              <a:t>BILATERAL SEVERE TO PROFOUND </a:t>
            </a:r>
            <a:r>
              <a:rPr lang="ar" sz="900">
                <a:solidFill>
                  <a:srgbClr val="6AA84F"/>
                </a:solidFill>
                <a:latin typeface="Times New Roman"/>
                <a:ea typeface="Times New Roman"/>
                <a:cs typeface="Times New Roman"/>
                <a:sym typeface="Times New Roman"/>
              </a:rPr>
              <a:t>SENSORINEURAL HEARING LOSS.</a:t>
            </a:r>
            <a:r>
              <a:rPr lang="ar" sz="900">
                <a:solidFill>
                  <a:srgbClr val="6AA84F"/>
                </a:solidFill>
                <a:latin typeface="Times New Roman"/>
                <a:ea typeface="Times New Roman"/>
                <a:cs typeface="Times New Roman"/>
                <a:sym typeface="Times New Roman"/>
              </a:rPr>
              <a:t>  </a:t>
            </a:r>
            <a:endParaRPr sz="900">
              <a:solidFill>
                <a:srgbClr val="6AA84F"/>
              </a:solidFill>
              <a:latin typeface="Times New Roman"/>
              <a:ea typeface="Times New Roman"/>
              <a:cs typeface="Times New Roman"/>
              <a:sym typeface="Times New Roman"/>
            </a:endParaRPr>
          </a:p>
        </p:txBody>
      </p:sp>
      <p:pic>
        <p:nvPicPr>
          <p:cNvPr id="107" name="Google Shape;107;p17"/>
          <p:cNvPicPr preferRelativeResize="0"/>
          <p:nvPr/>
        </p:nvPicPr>
        <p:blipFill>
          <a:blip r:embed="rId4">
            <a:alphaModFix/>
          </a:blip>
          <a:stretch>
            <a:fillRect/>
          </a:stretch>
        </p:blipFill>
        <p:spPr>
          <a:xfrm>
            <a:off x="531850" y="5878538"/>
            <a:ext cx="957275" cy="719275"/>
          </a:xfrm>
          <a:prstGeom prst="rect">
            <a:avLst/>
          </a:prstGeom>
          <a:noFill/>
          <a:ln>
            <a:noFill/>
          </a:ln>
        </p:spPr>
      </p:pic>
      <p:pic>
        <p:nvPicPr>
          <p:cNvPr id="108" name="Google Shape;108;p17"/>
          <p:cNvPicPr preferRelativeResize="0"/>
          <p:nvPr/>
        </p:nvPicPr>
        <p:blipFill>
          <a:blip r:embed="rId5">
            <a:alphaModFix/>
          </a:blip>
          <a:stretch>
            <a:fillRect/>
          </a:stretch>
        </p:blipFill>
        <p:spPr>
          <a:xfrm>
            <a:off x="1555775" y="5878538"/>
            <a:ext cx="1044550" cy="719275"/>
          </a:xfrm>
          <a:prstGeom prst="rect">
            <a:avLst/>
          </a:prstGeom>
          <a:noFill/>
          <a:ln>
            <a:noFill/>
          </a:ln>
        </p:spPr>
      </p:pic>
      <p:pic>
        <p:nvPicPr>
          <p:cNvPr id="109" name="Google Shape;109;p17"/>
          <p:cNvPicPr preferRelativeResize="0"/>
          <p:nvPr/>
        </p:nvPicPr>
        <p:blipFill>
          <a:blip r:embed="rId6">
            <a:alphaModFix/>
          </a:blip>
          <a:stretch>
            <a:fillRect/>
          </a:stretch>
        </p:blipFill>
        <p:spPr>
          <a:xfrm>
            <a:off x="2666963" y="5878538"/>
            <a:ext cx="1323975" cy="719275"/>
          </a:xfrm>
          <a:prstGeom prst="rect">
            <a:avLst/>
          </a:prstGeom>
          <a:noFill/>
          <a:ln>
            <a:noFill/>
          </a:ln>
        </p:spPr>
      </p:pic>
      <p:sp>
        <p:nvSpPr>
          <p:cNvPr id="110" name="Google Shape;110;p17"/>
          <p:cNvSpPr txBox="1"/>
          <p:nvPr/>
        </p:nvSpPr>
        <p:spPr>
          <a:xfrm>
            <a:off x="2666963" y="5871425"/>
            <a:ext cx="1343100" cy="7335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txBox="1"/>
          <p:nvPr/>
        </p:nvSpPr>
        <p:spPr>
          <a:xfrm>
            <a:off x="1544650" y="5878475"/>
            <a:ext cx="1066800" cy="7194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17"/>
          <p:cNvPicPr preferRelativeResize="0"/>
          <p:nvPr/>
        </p:nvPicPr>
        <p:blipFill>
          <a:blip r:embed="rId7">
            <a:alphaModFix/>
          </a:blip>
          <a:stretch>
            <a:fillRect/>
          </a:stretch>
        </p:blipFill>
        <p:spPr>
          <a:xfrm>
            <a:off x="3528400" y="3624517"/>
            <a:ext cx="1135975" cy="1790533"/>
          </a:xfrm>
          <a:prstGeom prst="rect">
            <a:avLst/>
          </a:prstGeom>
          <a:noFill/>
          <a:ln>
            <a:noFill/>
          </a:ln>
        </p:spPr>
      </p:pic>
      <p:sp>
        <p:nvSpPr>
          <p:cNvPr id="113" name="Google Shape;113;p17"/>
          <p:cNvSpPr txBox="1"/>
          <p:nvPr/>
        </p:nvSpPr>
        <p:spPr>
          <a:xfrm>
            <a:off x="1599400" y="6547600"/>
            <a:ext cx="9573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2- </a:t>
            </a:r>
            <a:r>
              <a:rPr lang="ar" sz="800">
                <a:solidFill>
                  <a:srgbClr val="6AA84F"/>
                </a:solidFill>
                <a:latin typeface="Times New Roman"/>
                <a:ea typeface="Times New Roman"/>
                <a:cs typeface="Times New Roman"/>
                <a:sym typeface="Times New Roman"/>
              </a:rPr>
              <a:t>Implant</a:t>
            </a:r>
            <a:r>
              <a:rPr lang="ar" sz="800">
                <a:solidFill>
                  <a:srgbClr val="6AA84F"/>
                </a:solidFill>
                <a:latin typeface="Times New Roman"/>
                <a:ea typeface="Times New Roman"/>
                <a:cs typeface="Times New Roman"/>
                <a:sym typeface="Times New Roman"/>
              </a:rPr>
              <a:t> part</a:t>
            </a:r>
            <a:endParaRPr sz="800">
              <a:solidFill>
                <a:srgbClr val="6AA84F"/>
              </a:solidFill>
              <a:latin typeface="Times New Roman"/>
              <a:ea typeface="Times New Roman"/>
              <a:cs typeface="Times New Roman"/>
              <a:sym typeface="Times New Roman"/>
            </a:endParaRPr>
          </a:p>
        </p:txBody>
      </p:sp>
      <p:sp>
        <p:nvSpPr>
          <p:cNvPr id="114" name="Google Shape;114;p17"/>
          <p:cNvSpPr/>
          <p:nvPr/>
        </p:nvSpPr>
        <p:spPr>
          <a:xfrm>
            <a:off x="2035200" y="5920575"/>
            <a:ext cx="357900" cy="2055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6AA84F"/>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18"/>
          <p:cNvSpPr txBox="1"/>
          <p:nvPr/>
        </p:nvSpPr>
        <p:spPr>
          <a:xfrm>
            <a:off x="138125" y="147650"/>
            <a:ext cx="4495800" cy="68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100">
                <a:latin typeface="Times New Roman"/>
                <a:ea typeface="Times New Roman"/>
                <a:cs typeface="Times New Roman"/>
                <a:sym typeface="Times New Roman"/>
              </a:rPr>
              <a:t>❖2- DYSPHASIA:</a:t>
            </a:r>
            <a:r>
              <a:rPr lang="ar"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Times New Roman"/>
              <a:ea typeface="Times New Roman"/>
              <a:cs typeface="Times New Roman"/>
              <a:sym typeface="Times New Roman"/>
            </a:endParaRPr>
          </a:p>
          <a:p>
            <a:pPr indent="-285750" lvl="0" marL="457200" rtl="0" algn="l">
              <a:spcBef>
                <a:spcPts val="0"/>
              </a:spcBef>
              <a:spcAft>
                <a:spcPts val="0"/>
              </a:spcAft>
              <a:buSzPts val="900"/>
              <a:buFont typeface="Times New Roman"/>
              <a:buChar char="★"/>
            </a:pPr>
            <a:r>
              <a:rPr b="1" lang="ar" sz="900">
                <a:latin typeface="Times New Roman"/>
                <a:ea typeface="Times New Roman"/>
                <a:cs typeface="Times New Roman"/>
                <a:sym typeface="Times New Roman"/>
              </a:rPr>
              <a:t>DEFINITION:</a:t>
            </a:r>
            <a:r>
              <a:rPr lang="ar" sz="900">
                <a:latin typeface="Times New Roman"/>
                <a:ea typeface="Times New Roman"/>
                <a:cs typeface="Times New Roman"/>
                <a:sym typeface="Times New Roman"/>
              </a:rPr>
              <a:t> Language deterioration </a:t>
            </a:r>
            <a:r>
              <a:rPr lang="ar" sz="900" u="sng">
                <a:solidFill>
                  <a:srgbClr val="FF0000"/>
                </a:solidFill>
                <a:latin typeface="Times New Roman"/>
                <a:ea typeface="Times New Roman"/>
                <a:cs typeface="Times New Roman"/>
                <a:sym typeface="Times New Roman"/>
              </a:rPr>
              <a:t>after</a:t>
            </a:r>
            <a:r>
              <a:rPr lang="ar" sz="900">
                <a:latin typeface="Times New Roman"/>
                <a:ea typeface="Times New Roman"/>
                <a:cs typeface="Times New Roman"/>
                <a:sym typeface="Times New Roman"/>
              </a:rPr>
              <a:t> its full development due to brain insult: infarction, hemorrhage, atrophy, etc.</a:t>
            </a:r>
            <a:endParaRPr sz="900">
              <a:latin typeface="Times New Roman"/>
              <a:ea typeface="Times New Roman"/>
              <a:cs typeface="Times New Roman"/>
              <a:sym typeface="Times New Roman"/>
            </a:endParaRPr>
          </a:p>
          <a:p>
            <a:pPr indent="0" lvl="0" marL="457200" rtl="0" algn="l">
              <a:spcBef>
                <a:spcPts val="0"/>
              </a:spcBef>
              <a:spcAft>
                <a:spcPts val="0"/>
              </a:spcAft>
              <a:buNone/>
            </a:pPr>
            <a:r>
              <a:t/>
            </a:r>
            <a:endParaRPr sz="1000">
              <a:solidFill>
                <a:srgbClr val="B7B7B7"/>
              </a:solidFill>
              <a:latin typeface="Times New Roman"/>
              <a:ea typeface="Times New Roman"/>
              <a:cs typeface="Times New Roman"/>
              <a:sym typeface="Times New Roman"/>
            </a:endParaRPr>
          </a:p>
          <a:p>
            <a:pPr indent="-285750" lvl="0" marL="457200" rtl="0" algn="l">
              <a:spcBef>
                <a:spcPts val="0"/>
              </a:spcBef>
              <a:spcAft>
                <a:spcPts val="0"/>
              </a:spcAft>
              <a:buClr>
                <a:srgbClr val="CCCCCC"/>
              </a:buClr>
              <a:buSzPts val="900"/>
              <a:buFont typeface="Times New Roman"/>
              <a:buChar char="★"/>
            </a:pPr>
            <a:r>
              <a:rPr lang="ar" sz="900">
                <a:solidFill>
                  <a:srgbClr val="CCCCCC"/>
                </a:solidFill>
                <a:latin typeface="Times New Roman"/>
                <a:ea typeface="Times New Roman"/>
                <a:cs typeface="Times New Roman"/>
                <a:sym typeface="Times New Roman"/>
              </a:rPr>
              <a:t>Full development of speech: </a:t>
            </a:r>
            <a:endParaRPr sz="900">
              <a:solidFill>
                <a:srgbClr val="CCCCCC"/>
              </a:solidFill>
              <a:latin typeface="Times New Roman"/>
              <a:ea typeface="Times New Roman"/>
              <a:cs typeface="Times New Roman"/>
              <a:sym typeface="Times New Roman"/>
            </a:endParaRPr>
          </a:p>
          <a:p>
            <a:pPr indent="0" lvl="0" marL="457200" rtl="0" algn="l">
              <a:spcBef>
                <a:spcPts val="0"/>
              </a:spcBef>
              <a:spcAft>
                <a:spcPts val="0"/>
              </a:spcAft>
              <a:buNone/>
            </a:pPr>
            <a:r>
              <a:rPr lang="ar" sz="900">
                <a:solidFill>
                  <a:srgbClr val="CCCCCC"/>
                </a:solidFill>
                <a:latin typeface="Times New Roman"/>
                <a:ea typeface="Times New Roman"/>
                <a:cs typeface="Times New Roman"/>
                <a:sym typeface="Times New Roman"/>
              </a:rPr>
              <a:t>a. Females: 7.5 years (more stutter) b. Males: 8 years.</a:t>
            </a:r>
            <a:endParaRPr sz="900">
              <a:solidFill>
                <a:srgbClr val="CCCCCC"/>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900">
              <a:solidFill>
                <a:srgbClr val="CCCCCC"/>
              </a:solidFill>
              <a:latin typeface="Times New Roman"/>
              <a:ea typeface="Times New Roman"/>
              <a:cs typeface="Times New Roman"/>
              <a:sym typeface="Times New Roman"/>
            </a:endParaRPr>
          </a:p>
          <a:p>
            <a:pPr indent="-285750" lvl="0" marL="457200" rtl="0" algn="l">
              <a:spcBef>
                <a:spcPts val="0"/>
              </a:spcBef>
              <a:spcAft>
                <a:spcPts val="0"/>
              </a:spcAft>
              <a:buClr>
                <a:srgbClr val="CCCCCC"/>
              </a:buClr>
              <a:buSzPts val="900"/>
              <a:buFont typeface="Times New Roman"/>
              <a:buChar char="★"/>
            </a:pPr>
            <a:r>
              <a:rPr b="1" lang="ar" sz="900">
                <a:solidFill>
                  <a:srgbClr val="CCCCCC"/>
                </a:solidFill>
                <a:latin typeface="Times New Roman"/>
                <a:ea typeface="Times New Roman"/>
                <a:cs typeface="Times New Roman"/>
                <a:sym typeface="Times New Roman"/>
              </a:rPr>
              <a:t>ETIOLOGY: </a:t>
            </a:r>
            <a:endParaRPr b="1" sz="900">
              <a:solidFill>
                <a:srgbClr val="CCCCCC"/>
              </a:solidFill>
              <a:latin typeface="Times New Roman"/>
              <a:ea typeface="Times New Roman"/>
              <a:cs typeface="Times New Roman"/>
              <a:sym typeface="Times New Roman"/>
            </a:endParaRPr>
          </a:p>
          <a:p>
            <a:pPr indent="0" lvl="0" marL="457200" rtl="0" algn="l">
              <a:spcBef>
                <a:spcPts val="0"/>
              </a:spcBef>
              <a:spcAft>
                <a:spcPts val="0"/>
              </a:spcAft>
              <a:buNone/>
            </a:pPr>
            <a:r>
              <a:rPr lang="ar" sz="900">
                <a:solidFill>
                  <a:srgbClr val="B7B7B7"/>
                </a:solidFill>
                <a:latin typeface="Times New Roman"/>
                <a:ea typeface="Times New Roman"/>
                <a:cs typeface="Times New Roman"/>
                <a:sym typeface="Times New Roman"/>
              </a:rPr>
              <a:t>1-CVA.   2-Neoplastic.   3- Traumatic.   4-Inflammatory.   5- Degenerative. 6- Metabolic.   7-POISONING.     8- RTA</a:t>
            </a:r>
            <a:r>
              <a:rPr lang="ar" sz="900">
                <a:solidFill>
                  <a:srgbClr val="00FF00"/>
                </a:solidFill>
                <a:latin typeface="Times New Roman"/>
                <a:ea typeface="Times New Roman"/>
                <a:cs typeface="Times New Roman"/>
                <a:sym typeface="Times New Roman"/>
              </a:rPr>
              <a:t> </a:t>
            </a:r>
            <a:endParaRPr sz="900">
              <a:solidFill>
                <a:srgbClr val="00FF00"/>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b="1" lang="ar" sz="800">
                <a:latin typeface="Times New Roman"/>
                <a:ea typeface="Times New Roman"/>
                <a:cs typeface="Times New Roman"/>
                <a:sym typeface="Times New Roman"/>
              </a:rPr>
              <a:t>TYPES OF DYSPHASIA:</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solidFill>
                  <a:srgbClr val="6AA84F"/>
                </a:solidFill>
                <a:latin typeface="Times New Roman"/>
                <a:ea typeface="Times New Roman"/>
                <a:cs typeface="Times New Roman"/>
                <a:sym typeface="Times New Roman"/>
              </a:rPr>
              <a:t>1. Expressive:(e.g. Broca’s aphasia) Understands but cannot speak, very traumatic psychologically. (better prognosis). </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solidFill>
                  <a:srgbClr val="6AA84F"/>
                </a:solidFill>
                <a:latin typeface="Times New Roman"/>
                <a:ea typeface="Times New Roman"/>
                <a:cs typeface="Times New Roman"/>
                <a:sym typeface="Times New Roman"/>
              </a:rPr>
              <a:t>2. Receptive: Can speak but he doesn’t understand.</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solidFill>
                  <a:srgbClr val="6AA84F"/>
                </a:solidFill>
                <a:latin typeface="Times New Roman"/>
                <a:ea typeface="Times New Roman"/>
                <a:cs typeface="Times New Roman"/>
                <a:sym typeface="Times New Roman"/>
              </a:rPr>
              <a:t>3. Mixed predominantly expressive. </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solidFill>
                  <a:srgbClr val="6AA84F"/>
                </a:solidFill>
                <a:latin typeface="Times New Roman"/>
                <a:ea typeface="Times New Roman"/>
                <a:cs typeface="Times New Roman"/>
                <a:sym typeface="Times New Roman"/>
              </a:rPr>
              <a:t>4. Mixed Predominantly Receptive. </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solidFill>
                  <a:srgbClr val="CCCCCC"/>
                </a:solidFill>
                <a:latin typeface="Times New Roman"/>
                <a:ea typeface="Times New Roman"/>
                <a:cs typeface="Times New Roman"/>
                <a:sym typeface="Times New Roman"/>
              </a:rPr>
              <a:t>5. Global. (most severe) </a:t>
            </a:r>
            <a:endParaRPr sz="8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00FF00"/>
                </a:solidFill>
                <a:latin typeface="Times New Roman"/>
                <a:ea typeface="Times New Roman"/>
                <a:cs typeface="Times New Roman"/>
                <a:sym typeface="Times New Roman"/>
              </a:rPr>
              <a:t>                                           </a:t>
            </a:r>
            <a:r>
              <a:rPr lang="ar" sz="800">
                <a:solidFill>
                  <a:srgbClr val="B7B7B7"/>
                </a:solidFill>
                <a:latin typeface="Times New Roman"/>
                <a:ea typeface="Times New Roman"/>
                <a:cs typeface="Times New Roman"/>
                <a:sym typeface="Times New Roman"/>
              </a:rPr>
              <a:t>         Mixed types are more common. </a:t>
            </a:r>
            <a:endParaRPr sz="800">
              <a:solidFill>
                <a:srgbClr val="B7B7B7"/>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CCCC"/>
                </a:solidFill>
                <a:latin typeface="Times New Roman"/>
                <a:ea typeface="Times New Roman"/>
                <a:cs typeface="Times New Roman"/>
                <a:sym typeface="Times New Roman"/>
              </a:rPr>
              <a:t>❖ Examples:  </a:t>
            </a:r>
            <a:endParaRPr sz="8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CCCC"/>
                </a:solidFill>
                <a:latin typeface="Times New Roman"/>
                <a:ea typeface="Times New Roman"/>
                <a:cs typeface="Times New Roman"/>
                <a:sym typeface="Times New Roman"/>
              </a:rPr>
              <a:t>    </a:t>
            </a:r>
            <a:endParaRPr sz="8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CCCC"/>
                </a:solidFill>
                <a:latin typeface="Times New Roman"/>
                <a:ea typeface="Times New Roman"/>
                <a:cs typeface="Times New Roman"/>
                <a:sym typeface="Times New Roman"/>
              </a:rPr>
              <a:t>1.Expressive: Dr: Where’s your son? Pt: Points to his son Dr: Ok, What’s his name? Pt: ....... (unable to answer to a direct Q). </a:t>
            </a:r>
            <a:endParaRPr sz="8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CCCC"/>
                </a:solidFill>
                <a:latin typeface="Times New Roman"/>
                <a:ea typeface="Times New Roman"/>
                <a:cs typeface="Times New Roman"/>
                <a:sym typeface="Times New Roman"/>
              </a:rPr>
              <a:t>2.Receptive: Dr: How R U today? Pt: oh, yes, I slept well yesterday…</a:t>
            </a:r>
            <a:endParaRPr sz="800">
              <a:solidFill>
                <a:srgbClr val="CCCCCC"/>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800">
              <a:solidFill>
                <a:srgbClr val="CCCCCC"/>
              </a:solidFill>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ASSESSMENT OF DYSPHASIA: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1. HISTORY TAKING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2. PHYSICAL EXAMINATION: NEUROLOGICAL EXAM. </a:t>
            </a:r>
            <a:r>
              <a:rPr lang="ar" sz="800">
                <a:solidFill>
                  <a:srgbClr val="6AA84F"/>
                </a:solidFill>
                <a:latin typeface="Times New Roman"/>
                <a:ea typeface="Times New Roman"/>
                <a:cs typeface="Times New Roman"/>
                <a:sym typeface="Times New Roman"/>
              </a:rPr>
              <a:t>( Sensory and Motor )</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3. INVESTIGATIONS: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CT / MRI brain.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Dysphasia test.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Psychometry (IQ).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Audiometry.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1000">
              <a:latin typeface="Times New Roman"/>
              <a:ea typeface="Times New Roman"/>
              <a:cs typeface="Times New Roman"/>
              <a:sym typeface="Times New Roman"/>
            </a:endParaRPr>
          </a:p>
          <a:p>
            <a:pPr indent="-292100" lvl="0" marL="457200" rtl="0" algn="l">
              <a:spcBef>
                <a:spcPts val="0"/>
              </a:spcBef>
              <a:spcAft>
                <a:spcPts val="0"/>
              </a:spcAft>
              <a:buSzPts val="1000"/>
              <a:buFont typeface="Times New Roman"/>
              <a:buChar char="★"/>
            </a:pPr>
            <a:r>
              <a:rPr b="1" lang="ar" sz="1000">
                <a:latin typeface="Times New Roman"/>
                <a:ea typeface="Times New Roman"/>
                <a:cs typeface="Times New Roman"/>
                <a:sym typeface="Times New Roman"/>
              </a:rPr>
              <a:t>MANAGEMENT:</a:t>
            </a:r>
            <a:r>
              <a:rPr lang="ar"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p>
            <a:pPr indent="0" lvl="0" marL="457200" rtl="0" algn="l">
              <a:spcBef>
                <a:spcPts val="0"/>
              </a:spcBef>
              <a:spcAft>
                <a:spcPts val="0"/>
              </a:spcAft>
              <a:buNone/>
            </a:pPr>
            <a:r>
              <a:rPr b="1" lang="ar" sz="800">
                <a:latin typeface="Times New Roman"/>
                <a:ea typeface="Times New Roman"/>
                <a:cs typeface="Times New Roman"/>
                <a:sym typeface="Times New Roman"/>
              </a:rPr>
              <a:t>• Treat the cause.</a:t>
            </a:r>
            <a:r>
              <a:rPr lang="ar" sz="800">
                <a:solidFill>
                  <a:srgbClr val="00FF00"/>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If tumor, if HTN causing Hemorrhage. etc. </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Physical rehabilitation (Physiotherapy). </a:t>
            </a:r>
            <a:endParaRPr b="1"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Family counseling.</a:t>
            </a:r>
            <a:r>
              <a:rPr lang="ar" sz="800">
                <a:solidFill>
                  <a:srgbClr val="6AA84F"/>
                </a:solidFill>
                <a:latin typeface="Times New Roman"/>
                <a:ea typeface="Times New Roman"/>
                <a:cs typeface="Times New Roman"/>
                <a:sym typeface="Times New Roman"/>
              </a:rPr>
              <a:t> They have big role! If isolated, the problem will deteriorate. </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b="1" lang="ar" sz="800">
                <a:solidFill>
                  <a:srgbClr val="FF0000"/>
                </a:solidFill>
                <a:latin typeface="Times New Roman"/>
                <a:ea typeface="Times New Roman"/>
                <a:cs typeface="Times New Roman"/>
                <a:sym typeface="Times New Roman"/>
              </a:rPr>
              <a:t>• Language therapy. </a:t>
            </a:r>
            <a:endParaRPr b="1" sz="800">
              <a:solidFill>
                <a:srgbClr val="FF0000"/>
              </a:solidFill>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Alternative and augmentative communication: </a:t>
            </a:r>
            <a:r>
              <a:rPr lang="ar" sz="800">
                <a:solidFill>
                  <a:srgbClr val="CCCCCC"/>
                </a:solidFill>
                <a:latin typeface="Times New Roman"/>
                <a:ea typeface="Times New Roman"/>
                <a:cs typeface="Times New Roman"/>
                <a:sym typeface="Times New Roman"/>
              </a:rPr>
              <a:t>cards, sign boards.</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In mixed or severe Aphasia.</a:t>
            </a:r>
            <a:endParaRPr sz="800">
              <a:solidFill>
                <a:srgbClr val="6AA84F"/>
              </a:solidFill>
              <a:latin typeface="Times New Roman"/>
              <a:ea typeface="Times New Roman"/>
              <a:cs typeface="Times New Roman"/>
              <a:sym typeface="Times New Roman"/>
            </a:endParaRPr>
          </a:p>
        </p:txBody>
      </p:sp>
      <p:pic>
        <p:nvPicPr>
          <p:cNvPr id="120" name="Google Shape;120;p18"/>
          <p:cNvPicPr preferRelativeResize="0"/>
          <p:nvPr/>
        </p:nvPicPr>
        <p:blipFill>
          <a:blip r:embed="rId4">
            <a:alphaModFix/>
          </a:blip>
          <a:stretch>
            <a:fillRect/>
          </a:stretch>
        </p:blipFill>
        <p:spPr>
          <a:xfrm>
            <a:off x="1304925" y="5841150"/>
            <a:ext cx="2476499" cy="1051175"/>
          </a:xfrm>
          <a:prstGeom prst="rect">
            <a:avLst/>
          </a:prstGeom>
          <a:noFill/>
          <a:ln>
            <a:noFill/>
          </a:ln>
        </p:spPr>
      </p:pic>
      <p:sp>
        <p:nvSpPr>
          <p:cNvPr id="121" name="Google Shape;121;p18"/>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Clr>
                <a:srgbClr val="000000"/>
              </a:buClr>
              <a:buSzPts val="900"/>
              <a:buFont typeface="Arial"/>
              <a:buNone/>
            </a:pPr>
            <a:fld id="{00000000-1234-1234-1234-123412341234}" type="slidenum">
              <a:rPr lang="ar"/>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19"/>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Clr>
                <a:srgbClr val="000000"/>
              </a:buClr>
              <a:buSzPts val="900"/>
              <a:buFont typeface="Arial"/>
              <a:buNone/>
            </a:pPr>
            <a:fld id="{00000000-1234-1234-1234-123412341234}" type="slidenum">
              <a:rPr lang="ar"/>
              <a:t>‹#›</a:t>
            </a:fld>
            <a:endParaRPr/>
          </a:p>
        </p:txBody>
      </p:sp>
      <p:sp>
        <p:nvSpPr>
          <p:cNvPr id="127" name="Google Shape;127;p19"/>
          <p:cNvSpPr txBox="1"/>
          <p:nvPr/>
        </p:nvSpPr>
        <p:spPr>
          <a:xfrm>
            <a:off x="85725" y="28575"/>
            <a:ext cx="2481300" cy="357300"/>
          </a:xfrm>
          <a:prstGeom prst="rect">
            <a:avLst/>
          </a:prstGeom>
          <a:solidFill>
            <a:srgbClr val="8ABD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FFFFFF"/>
                </a:solidFill>
                <a:latin typeface="Arvo"/>
                <a:ea typeface="Arvo"/>
                <a:cs typeface="Arvo"/>
                <a:sym typeface="Arvo"/>
              </a:rPr>
              <a:t>B- SPEECH DISORDERS:</a:t>
            </a:r>
            <a:endParaRPr>
              <a:solidFill>
                <a:srgbClr val="FFFFFF"/>
              </a:solidFill>
              <a:latin typeface="Arvo"/>
              <a:ea typeface="Arvo"/>
              <a:cs typeface="Arvo"/>
              <a:sym typeface="Arvo"/>
            </a:endParaRPr>
          </a:p>
        </p:txBody>
      </p:sp>
      <p:sp>
        <p:nvSpPr>
          <p:cNvPr id="128" name="Google Shape;128;p19"/>
          <p:cNvSpPr txBox="1"/>
          <p:nvPr/>
        </p:nvSpPr>
        <p:spPr>
          <a:xfrm>
            <a:off x="300050" y="519125"/>
            <a:ext cx="4398600" cy="62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latin typeface="Times New Roman"/>
                <a:ea typeface="Times New Roman"/>
                <a:cs typeface="Times New Roman"/>
                <a:sym typeface="Times New Roman"/>
              </a:rPr>
              <a:t>1- DYSLALIA (MISARTICULATION): </a:t>
            </a:r>
            <a:r>
              <a:rPr lang="ar" sz="1000">
                <a:solidFill>
                  <a:srgbClr val="6AA84F"/>
                </a:solidFill>
                <a:latin typeface="Times New Roman"/>
                <a:ea typeface="Times New Roman"/>
                <a:cs typeface="Times New Roman"/>
                <a:sym typeface="Times New Roman"/>
              </a:rPr>
              <a:t>لدغة</a:t>
            </a:r>
            <a:endParaRPr sz="10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b="1" lang="ar" sz="900">
                <a:latin typeface="Times New Roman"/>
                <a:ea typeface="Times New Roman"/>
                <a:cs typeface="Times New Roman"/>
                <a:sym typeface="Times New Roman"/>
              </a:rPr>
              <a:t>DEFINITION:</a:t>
            </a:r>
            <a:r>
              <a:rPr lang="ar" sz="800">
                <a:latin typeface="Times New Roman"/>
                <a:ea typeface="Times New Roman"/>
                <a:cs typeface="Times New Roman"/>
                <a:sym typeface="Times New Roman"/>
              </a:rPr>
              <a:t> </a:t>
            </a:r>
            <a:r>
              <a:rPr lang="ar" sz="900">
                <a:latin typeface="Times New Roman"/>
                <a:ea typeface="Times New Roman"/>
                <a:cs typeface="Times New Roman"/>
                <a:sym typeface="Times New Roman"/>
              </a:rPr>
              <a:t>Faulty articulation of one or more of speech sounds not appropriate for age. </a:t>
            </a:r>
            <a:r>
              <a:rPr lang="ar" sz="900">
                <a:solidFill>
                  <a:srgbClr val="6AA84F"/>
                </a:solidFill>
                <a:latin typeface="Times New Roman"/>
                <a:ea typeface="Times New Roman"/>
                <a:cs typeface="Times New Roman"/>
                <a:sym typeface="Times New Roman"/>
              </a:rPr>
              <a:t>And it is </a:t>
            </a:r>
            <a:r>
              <a:rPr lang="ar" sz="900">
                <a:solidFill>
                  <a:srgbClr val="6AA84F"/>
                </a:solidFill>
                <a:latin typeface="Times New Roman"/>
                <a:ea typeface="Times New Roman"/>
                <a:cs typeface="Times New Roman"/>
                <a:sym typeface="Times New Roman"/>
              </a:rPr>
              <a:t>consistent</a:t>
            </a:r>
            <a:r>
              <a:rPr lang="ar" sz="900">
                <a:solidFill>
                  <a:srgbClr val="6AA84F"/>
                </a:solidFill>
                <a:latin typeface="Times New Roman"/>
                <a:ea typeface="Times New Roman"/>
                <a:cs typeface="Times New Roman"/>
                <a:sym typeface="Times New Roman"/>
              </a:rPr>
              <a:t>.</a:t>
            </a:r>
            <a:endParaRPr sz="9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285750" lvl="0" marL="457200" rtl="0" algn="l">
              <a:spcBef>
                <a:spcPts val="0"/>
              </a:spcBef>
              <a:spcAft>
                <a:spcPts val="0"/>
              </a:spcAft>
              <a:buSzPts val="900"/>
              <a:buFont typeface="Times New Roman"/>
              <a:buChar char="★"/>
            </a:pPr>
            <a:r>
              <a:rPr b="1" lang="ar" sz="900">
                <a:latin typeface="Times New Roman"/>
                <a:ea typeface="Times New Roman"/>
                <a:cs typeface="Times New Roman"/>
                <a:sym typeface="Times New Roman"/>
              </a:rPr>
              <a:t>TYPES:</a:t>
            </a:r>
            <a:r>
              <a:rPr lang="ar" sz="900">
                <a:latin typeface="Times New Roman"/>
                <a:ea typeface="Times New Roman"/>
                <a:cs typeface="Times New Roman"/>
                <a:sym typeface="Times New Roman"/>
              </a:rPr>
              <a:t> </a:t>
            </a:r>
            <a:r>
              <a:rPr lang="ar" sz="900">
                <a:solidFill>
                  <a:srgbClr val="CCCCCC"/>
                </a:solidFill>
                <a:latin typeface="Times New Roman"/>
                <a:ea typeface="Times New Roman"/>
                <a:cs typeface="Times New Roman"/>
                <a:sym typeface="Times New Roman"/>
              </a:rPr>
              <a:t>the first two are the most important </a:t>
            </a:r>
            <a:endParaRPr sz="900">
              <a:solidFill>
                <a:srgbClr val="CCCCCC"/>
              </a:solidFill>
              <a:latin typeface="Times New Roman"/>
              <a:ea typeface="Times New Roman"/>
              <a:cs typeface="Times New Roman"/>
              <a:sym typeface="Times New Roman"/>
            </a:endParaRPr>
          </a:p>
          <a:p>
            <a:pPr indent="0" lvl="0" marL="457200" rtl="0" algn="l">
              <a:spcBef>
                <a:spcPts val="0"/>
              </a:spcBef>
              <a:spcAft>
                <a:spcPts val="0"/>
              </a:spcAft>
              <a:buNone/>
            </a:pPr>
            <a:r>
              <a:rPr lang="ar" sz="900">
                <a:latin typeface="Times New Roman"/>
                <a:ea typeface="Times New Roman"/>
                <a:cs typeface="Times New Roman"/>
                <a:sym typeface="Times New Roman"/>
              </a:rPr>
              <a:t>A. SIGMATISM (/S/ DEFECT):</a:t>
            </a:r>
            <a:r>
              <a:rPr lang="ar" sz="900">
                <a:solidFill>
                  <a:srgbClr val="00FF00"/>
                </a:solidFill>
                <a:latin typeface="Times New Roman"/>
                <a:ea typeface="Times New Roman"/>
                <a:cs typeface="Times New Roman"/>
                <a:sym typeface="Times New Roman"/>
              </a:rPr>
              <a:t> </a:t>
            </a:r>
            <a:r>
              <a:rPr lang="ar" sz="900">
                <a:solidFill>
                  <a:srgbClr val="6AA84F"/>
                </a:solidFill>
                <a:latin typeface="Times New Roman"/>
                <a:ea typeface="Times New Roman"/>
                <a:cs typeface="Times New Roman"/>
                <a:sym typeface="Times New Roman"/>
              </a:rPr>
              <a:t>سبورة</a:t>
            </a:r>
            <a:endParaRPr sz="9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Interdental stigmatism </a:t>
            </a:r>
            <a:r>
              <a:rPr lang="ar" sz="800">
                <a:solidFill>
                  <a:srgbClr val="6AA84F"/>
                </a:solidFill>
                <a:latin typeface="Times New Roman"/>
                <a:ea typeface="Times New Roman"/>
                <a:cs typeface="Times New Roman"/>
                <a:sym typeface="Times New Roman"/>
              </a:rPr>
              <a:t>ثبورة </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Lateral astigmatism </a:t>
            </a:r>
            <a:r>
              <a:rPr lang="ar" sz="800">
                <a:solidFill>
                  <a:srgbClr val="6AA84F"/>
                </a:solidFill>
                <a:latin typeface="Times New Roman"/>
                <a:ea typeface="Times New Roman"/>
                <a:cs typeface="Times New Roman"/>
                <a:sym typeface="Times New Roman"/>
              </a:rPr>
              <a:t>شبورة </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Pharyngeal sigmatism </a:t>
            </a:r>
            <a:r>
              <a:rPr lang="ar" sz="800">
                <a:solidFill>
                  <a:srgbClr val="6AA84F"/>
                </a:solidFill>
                <a:latin typeface="Times New Roman"/>
                <a:ea typeface="Times New Roman"/>
                <a:cs typeface="Times New Roman"/>
                <a:sym typeface="Times New Roman"/>
              </a:rPr>
              <a:t>خبورة</a:t>
            </a:r>
            <a:r>
              <a:rPr lang="ar" sz="900">
                <a:solidFill>
                  <a:srgbClr val="6AA84F"/>
                </a:solidFill>
                <a:latin typeface="Times New Roman"/>
                <a:ea typeface="Times New Roman"/>
                <a:cs typeface="Times New Roman"/>
                <a:sym typeface="Times New Roman"/>
              </a:rPr>
              <a:t> </a:t>
            </a:r>
            <a:endParaRPr sz="9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B. ROTACISM (/R/ DEFECT)5 </a:t>
            </a:r>
            <a:r>
              <a:rPr lang="ar" sz="800">
                <a:solidFill>
                  <a:srgbClr val="6AA84F"/>
                </a:solidFill>
                <a:latin typeface="Times New Roman"/>
                <a:ea typeface="Times New Roman"/>
                <a:cs typeface="Times New Roman"/>
                <a:sym typeface="Times New Roman"/>
              </a:rPr>
              <a:t>مركب : ملكب = موكب = مكب = مغكب</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C. BACK-TO-FRONT DYSLALIA:</a:t>
            </a:r>
            <a:r>
              <a:rPr lang="ar" sz="800">
                <a:solidFill>
                  <a:srgbClr val="6AA84F"/>
                </a:solidFill>
                <a:latin typeface="Times New Roman"/>
                <a:ea typeface="Times New Roman"/>
                <a:cs typeface="Times New Roman"/>
                <a:sym typeface="Times New Roman"/>
              </a:rPr>
              <a:t>كورة</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700">
                <a:latin typeface="Times New Roman"/>
                <a:ea typeface="Times New Roman"/>
                <a:cs typeface="Times New Roman"/>
                <a:sym typeface="Times New Roman"/>
              </a:rPr>
              <a:t>– /k/ → /t/ </a:t>
            </a:r>
            <a:r>
              <a:rPr lang="ar" sz="700">
                <a:solidFill>
                  <a:srgbClr val="6AA84F"/>
                </a:solidFill>
                <a:latin typeface="Times New Roman"/>
                <a:ea typeface="Times New Roman"/>
                <a:cs typeface="Times New Roman"/>
                <a:sym typeface="Times New Roman"/>
              </a:rPr>
              <a:t>تورة</a:t>
            </a:r>
            <a:r>
              <a:rPr lang="ar" sz="700">
                <a:latin typeface="Times New Roman"/>
                <a:ea typeface="Times New Roman"/>
                <a:cs typeface="Times New Roman"/>
                <a:sym typeface="Times New Roman"/>
              </a:rPr>
              <a:t>/ - g/ → /d/ </a:t>
            </a:r>
            <a:endParaRPr sz="7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D. VOICED-TO-NONVOICED DYSLALIA:/g/→ /k/ /d/→ /t/ /z/→/s/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700">
                <a:solidFill>
                  <a:srgbClr val="CCCCCC"/>
                </a:solidFill>
                <a:latin typeface="Times New Roman"/>
                <a:ea typeface="Times New Roman"/>
                <a:cs typeface="Times New Roman"/>
                <a:sym typeface="Times New Roman"/>
              </a:rPr>
              <a:t>– IMITATIONAL DYSLALIA: parents have dyslalia → child never learned the correct sound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b="1" lang="ar" sz="800">
                <a:latin typeface="Times New Roman"/>
                <a:ea typeface="Times New Roman"/>
                <a:cs typeface="Times New Roman"/>
                <a:sym typeface="Times New Roman"/>
              </a:rPr>
              <a:t>ASSESSMENT OF DYSLALIA: </a:t>
            </a:r>
            <a:endParaRPr b="1"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A. HISTORY TAKING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B. PHYSICAL EXAMINATION “TONGUE”  </a:t>
            </a:r>
            <a:r>
              <a:rPr lang="ar" sz="800">
                <a:solidFill>
                  <a:srgbClr val="6AA84F"/>
                </a:solidFill>
                <a:latin typeface="Times New Roman"/>
                <a:ea typeface="Times New Roman"/>
                <a:cs typeface="Times New Roman"/>
                <a:sym typeface="Times New Roman"/>
              </a:rPr>
              <a:t>Check the Articulators</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C. INVESTIGATIONS: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•Audio recording. </a:t>
            </a:r>
            <a:endParaRPr sz="800">
              <a:latin typeface="Times New Roman"/>
              <a:ea typeface="Times New Roman"/>
              <a:cs typeface="Times New Roman"/>
              <a:sym typeface="Times New Roman"/>
            </a:endParaRPr>
          </a:p>
          <a:p>
            <a:pPr indent="0" lvl="0" marL="457200" rtl="0" algn="l">
              <a:spcBef>
                <a:spcPts val="0"/>
              </a:spcBef>
              <a:spcAft>
                <a:spcPts val="0"/>
              </a:spcAft>
              <a:buNone/>
            </a:pPr>
            <a:r>
              <a:rPr b="1" lang="ar" sz="800">
                <a:latin typeface="Times New Roman"/>
                <a:ea typeface="Times New Roman"/>
                <a:cs typeface="Times New Roman"/>
                <a:sym typeface="Times New Roman"/>
              </a:rPr>
              <a:t>•Articulation test.  </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1000">
              <a:latin typeface="Times New Roman"/>
              <a:ea typeface="Times New Roman"/>
              <a:cs typeface="Times New Roman"/>
              <a:sym typeface="Times New Roman"/>
            </a:endParaRPr>
          </a:p>
          <a:p>
            <a:pPr indent="-292100" lvl="0" marL="457200" rtl="0" algn="l">
              <a:spcBef>
                <a:spcPts val="0"/>
              </a:spcBef>
              <a:spcAft>
                <a:spcPts val="0"/>
              </a:spcAft>
              <a:buSzPts val="1000"/>
              <a:buFont typeface="Times New Roman"/>
              <a:buChar char="★"/>
            </a:pPr>
            <a:r>
              <a:rPr lang="ar" sz="1000">
                <a:latin typeface="Times New Roman"/>
                <a:ea typeface="Times New Roman"/>
                <a:cs typeface="Times New Roman"/>
                <a:sym typeface="Times New Roman"/>
              </a:rPr>
              <a:t>MANAGEMENT: </a:t>
            </a:r>
            <a:endParaRPr sz="10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A. TREATMENT OF THE CAUSE:</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900">
                <a:latin typeface="Times New Roman"/>
                <a:ea typeface="Times New Roman"/>
                <a:cs typeface="Times New Roman"/>
                <a:sym typeface="Times New Roman"/>
              </a:rPr>
              <a:t> –</a:t>
            </a:r>
            <a:r>
              <a:rPr lang="ar" sz="800">
                <a:latin typeface="Times New Roman"/>
                <a:ea typeface="Times New Roman"/>
                <a:cs typeface="Times New Roman"/>
                <a:sym typeface="Times New Roman"/>
              </a:rPr>
              <a:t> </a:t>
            </a:r>
            <a:r>
              <a:rPr lang="ar" sz="800">
                <a:solidFill>
                  <a:srgbClr val="FF0000"/>
                </a:solidFill>
                <a:latin typeface="Times New Roman"/>
                <a:ea typeface="Times New Roman"/>
                <a:cs typeface="Times New Roman"/>
                <a:sym typeface="Times New Roman"/>
              </a:rPr>
              <a:t>Tongue tie</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(prevents elevation of the tongue, can’t say La). RX: by cutting the frenulum</a:t>
            </a:r>
            <a:r>
              <a:rPr lang="ar" sz="900">
                <a:solidFill>
                  <a:srgbClr val="6AA84F"/>
                </a:solidFill>
                <a:latin typeface="Times New Roman"/>
                <a:ea typeface="Times New Roman"/>
                <a:cs typeface="Times New Roman"/>
                <a:sym typeface="Times New Roman"/>
              </a:rPr>
              <a:t>.</a:t>
            </a:r>
            <a:r>
              <a:rPr lang="ar"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457200" rtl="0" algn="l">
              <a:spcBef>
                <a:spcPts val="0"/>
              </a:spcBef>
              <a:spcAft>
                <a:spcPts val="0"/>
              </a:spcAft>
              <a:buNone/>
            </a:pPr>
            <a:r>
              <a:rPr lang="ar" sz="900">
                <a:latin typeface="Times New Roman"/>
                <a:ea typeface="Times New Roman"/>
                <a:cs typeface="Times New Roman"/>
                <a:sym typeface="Times New Roman"/>
              </a:rPr>
              <a:t>– </a:t>
            </a:r>
            <a:r>
              <a:rPr lang="ar" sz="800">
                <a:latin typeface="Times New Roman"/>
                <a:ea typeface="Times New Roman"/>
                <a:cs typeface="Times New Roman"/>
                <a:sym typeface="Times New Roman"/>
              </a:rPr>
              <a:t>Dental anomalies (open bite).</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 </a:t>
            </a:r>
            <a:r>
              <a:rPr lang="ar" sz="800">
                <a:solidFill>
                  <a:srgbClr val="CCCCCC"/>
                </a:solidFill>
                <a:latin typeface="Times New Roman"/>
                <a:ea typeface="Times New Roman"/>
                <a:cs typeface="Times New Roman"/>
                <a:sym typeface="Times New Roman"/>
              </a:rPr>
              <a:t>– Hearing. </a:t>
            </a:r>
            <a:endParaRPr sz="800">
              <a:solidFill>
                <a:srgbClr val="CCCCCC"/>
              </a:solidFill>
              <a:latin typeface="Times New Roman"/>
              <a:ea typeface="Times New Roman"/>
              <a:cs typeface="Times New Roman"/>
              <a:sym typeface="Times New Roman"/>
            </a:endParaRPr>
          </a:p>
          <a:p>
            <a:pPr indent="0" lvl="0" marL="457200" rtl="0" algn="l">
              <a:spcBef>
                <a:spcPts val="0"/>
              </a:spcBef>
              <a:spcAft>
                <a:spcPts val="0"/>
              </a:spcAft>
              <a:buNone/>
            </a:pPr>
            <a:r>
              <a:rPr lang="ar" sz="800">
                <a:solidFill>
                  <a:srgbClr val="CCCCCC"/>
                </a:solidFill>
                <a:latin typeface="Times New Roman"/>
                <a:ea typeface="Times New Roman"/>
                <a:cs typeface="Times New Roman"/>
                <a:sym typeface="Times New Roman"/>
              </a:rPr>
              <a:t>– Dyslalia sheet.</a:t>
            </a:r>
            <a:endParaRPr sz="800">
              <a:solidFill>
                <a:srgbClr val="CCCCCC"/>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000">
              <a:latin typeface="Times New Roman"/>
              <a:ea typeface="Times New Roman"/>
              <a:cs typeface="Times New Roman"/>
              <a:sym typeface="Times New Roman"/>
            </a:endParaRPr>
          </a:p>
          <a:p>
            <a:pPr indent="0" lvl="0" marL="457200" rtl="0" algn="l">
              <a:spcBef>
                <a:spcPts val="0"/>
              </a:spcBef>
              <a:spcAft>
                <a:spcPts val="0"/>
              </a:spcAft>
              <a:buNone/>
            </a:pPr>
            <a:r>
              <a:rPr lang="ar" sz="1000">
                <a:latin typeface="Times New Roman"/>
                <a:ea typeface="Times New Roman"/>
                <a:cs typeface="Times New Roman"/>
                <a:sym typeface="Times New Roman"/>
              </a:rPr>
              <a:t> </a:t>
            </a:r>
            <a:r>
              <a:rPr lang="ar" sz="800">
                <a:latin typeface="Times New Roman"/>
                <a:ea typeface="Times New Roman"/>
                <a:cs typeface="Times New Roman"/>
                <a:sym typeface="Times New Roman"/>
              </a:rPr>
              <a:t>B. </a:t>
            </a:r>
            <a:r>
              <a:rPr lang="ar" sz="800">
                <a:solidFill>
                  <a:srgbClr val="FF0000"/>
                </a:solidFill>
                <a:latin typeface="Times New Roman"/>
                <a:ea typeface="Times New Roman"/>
                <a:cs typeface="Times New Roman"/>
                <a:sym typeface="Times New Roman"/>
              </a:rPr>
              <a:t>SPEECH THERAPY</a:t>
            </a:r>
            <a:r>
              <a:rPr lang="ar" sz="800">
                <a:latin typeface="Times New Roman"/>
                <a:ea typeface="Times New Roman"/>
                <a:cs typeface="Times New Roman"/>
                <a:sym typeface="Times New Roman"/>
              </a:rPr>
              <a:t> </a:t>
            </a:r>
            <a:r>
              <a:rPr lang="ar" sz="800">
                <a:solidFill>
                  <a:srgbClr val="CCCCCC"/>
                </a:solidFill>
                <a:latin typeface="Times New Roman"/>
                <a:ea typeface="Times New Roman"/>
                <a:cs typeface="Times New Roman"/>
                <a:sym typeface="Times New Roman"/>
              </a:rPr>
              <a:t>with assistance and counseling.</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Most cases treated this way and it very helpful .جلسات علاجية</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p>
            <a:pPr indent="0" lvl="0" marL="0" rtl="0" algn="l">
              <a:spcBef>
                <a:spcPts val="0"/>
              </a:spcBef>
              <a:spcAft>
                <a:spcPts val="0"/>
              </a:spcAft>
              <a:buNone/>
            </a:pPr>
            <a:r>
              <a:rPr b="1" lang="ar" sz="1200">
                <a:latin typeface="Times New Roman"/>
                <a:ea typeface="Times New Roman"/>
                <a:cs typeface="Times New Roman"/>
                <a:sym typeface="Times New Roman"/>
              </a:rPr>
              <a:t>2</a:t>
            </a:r>
            <a:r>
              <a:rPr b="1" lang="ar" sz="1000">
                <a:latin typeface="Times New Roman"/>
                <a:ea typeface="Times New Roman"/>
                <a:cs typeface="Times New Roman"/>
                <a:sym typeface="Times New Roman"/>
              </a:rPr>
              <a:t>- STUTTERING:</a:t>
            </a:r>
            <a:r>
              <a:rPr lang="ar" sz="800">
                <a:solidFill>
                  <a:srgbClr val="6AA84F"/>
                </a:solidFill>
                <a:latin typeface="Times New Roman"/>
                <a:ea typeface="Times New Roman"/>
                <a:cs typeface="Times New Roman"/>
                <a:sym typeface="Times New Roman"/>
              </a:rPr>
              <a:t> تأتأة أو تلعثم</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 DEFINITION:</a:t>
            </a:r>
            <a:r>
              <a:rPr lang="ar" sz="700">
                <a:latin typeface="Times New Roman"/>
                <a:ea typeface="Times New Roman"/>
                <a:cs typeface="Times New Roman"/>
                <a:sym typeface="Times New Roman"/>
              </a:rPr>
              <a:t> </a:t>
            </a:r>
            <a:r>
              <a:rPr lang="ar" sz="800">
                <a:latin typeface="Times New Roman"/>
                <a:ea typeface="Times New Roman"/>
                <a:cs typeface="Times New Roman"/>
                <a:sym typeface="Times New Roman"/>
              </a:rPr>
              <a:t>The </a:t>
            </a:r>
            <a:r>
              <a:rPr b="1" lang="ar" sz="800">
                <a:solidFill>
                  <a:srgbClr val="FF0000"/>
                </a:solidFill>
                <a:latin typeface="Times New Roman"/>
                <a:ea typeface="Times New Roman"/>
                <a:cs typeface="Times New Roman"/>
                <a:sym typeface="Times New Roman"/>
              </a:rPr>
              <a:t>intra phonemic disruptions</a:t>
            </a:r>
            <a:r>
              <a:rPr lang="ar" sz="800">
                <a:latin typeface="Times New Roman"/>
                <a:ea typeface="Times New Roman"/>
                <a:cs typeface="Times New Roman"/>
                <a:sym typeface="Times New Roman"/>
              </a:rPr>
              <a:t> resulting in sound and syllable repetitions </a:t>
            </a:r>
            <a:r>
              <a:rPr lang="ar" sz="800">
                <a:solidFill>
                  <a:srgbClr val="6AA84F"/>
                </a:solidFill>
                <a:latin typeface="Times New Roman"/>
                <a:ea typeface="Times New Roman"/>
                <a:cs typeface="Times New Roman"/>
                <a:sym typeface="Times New Roman"/>
              </a:rPr>
              <a:t>أأأأحمد </a:t>
            </a:r>
            <a:r>
              <a:rPr lang="ar" sz="800">
                <a:latin typeface="Times New Roman"/>
                <a:ea typeface="Times New Roman"/>
                <a:cs typeface="Times New Roman"/>
                <a:sym typeface="Times New Roman"/>
              </a:rPr>
              <a:t>, sound prolongations</a:t>
            </a:r>
            <a:r>
              <a:rPr lang="ar" sz="800">
                <a:solidFill>
                  <a:srgbClr val="00FF00"/>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آآآآحمد(first sound or whole word is prolonged)</a:t>
            </a:r>
            <a:r>
              <a:rPr lang="ar" sz="800">
                <a:latin typeface="Times New Roman"/>
                <a:ea typeface="Times New Roman"/>
                <a:cs typeface="Times New Roman"/>
                <a:sym typeface="Times New Roman"/>
              </a:rPr>
              <a:t>, and blocks. </a:t>
            </a:r>
            <a:r>
              <a:rPr lang="ar" sz="800">
                <a:solidFill>
                  <a:srgbClr val="666666"/>
                </a:solidFill>
                <a:latin typeface="Times New Roman"/>
                <a:ea typeface="Times New Roman"/>
                <a:cs typeface="Times New Roman"/>
                <a:sym typeface="Times New Roman"/>
              </a:rPr>
              <a:t>Worst prognosis</a:t>
            </a:r>
            <a:r>
              <a:rPr lang="ar" sz="800">
                <a:latin typeface="Times New Roman"/>
                <a:ea typeface="Times New Roman"/>
                <a:cs typeface="Times New Roman"/>
                <a:sym typeface="Times New Roman"/>
              </a:rPr>
              <a:t> </a:t>
            </a:r>
            <a:r>
              <a:rPr lang="ar" sz="800">
                <a:solidFill>
                  <a:srgbClr val="FF0000"/>
                </a:solidFill>
                <a:latin typeface="Times New Roman"/>
                <a:ea typeface="Times New Roman"/>
                <a:cs typeface="Times New Roman"/>
                <a:sym typeface="Times New Roman"/>
              </a:rPr>
              <a:t>(MCQ!)</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45720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t>
            </a:r>
            <a:r>
              <a:rPr lang="ar" sz="900">
                <a:latin typeface="Times New Roman"/>
                <a:ea typeface="Times New Roman"/>
                <a:cs typeface="Times New Roman"/>
                <a:sym typeface="Times New Roman"/>
              </a:rPr>
              <a:t> </a:t>
            </a:r>
            <a:r>
              <a:rPr b="1" lang="ar" sz="800">
                <a:latin typeface="Times New Roman"/>
                <a:ea typeface="Times New Roman"/>
                <a:cs typeface="Times New Roman"/>
                <a:sym typeface="Times New Roman"/>
              </a:rPr>
              <a:t>➔ TYPES:</a:t>
            </a:r>
            <a:endParaRPr b="1" sz="800">
              <a:latin typeface="Times New Roman"/>
              <a:ea typeface="Times New Roman"/>
              <a:cs typeface="Times New Roman"/>
              <a:sym typeface="Times New Roman"/>
            </a:endParaRPr>
          </a:p>
          <a:p>
            <a:pPr indent="-273050" lvl="0" marL="457200" rtl="0" algn="l">
              <a:spcBef>
                <a:spcPts val="0"/>
              </a:spcBef>
              <a:spcAft>
                <a:spcPts val="0"/>
              </a:spcAft>
              <a:buClr>
                <a:srgbClr val="FF0000"/>
              </a:buClr>
              <a:buSzPts val="700"/>
              <a:buFont typeface="Times New Roman"/>
              <a:buChar char="●"/>
            </a:pPr>
            <a:r>
              <a:rPr b="1" lang="ar" sz="700">
                <a:solidFill>
                  <a:srgbClr val="FF0000"/>
                </a:solidFill>
                <a:latin typeface="Times New Roman"/>
                <a:ea typeface="Times New Roman"/>
                <a:cs typeface="Times New Roman"/>
                <a:sym typeface="Times New Roman"/>
              </a:rPr>
              <a:t>Prolongation </a:t>
            </a:r>
            <a:endParaRPr b="1" sz="700">
              <a:solidFill>
                <a:srgbClr val="FF0000"/>
              </a:solidFill>
              <a:latin typeface="Times New Roman"/>
              <a:ea typeface="Times New Roman"/>
              <a:cs typeface="Times New Roman"/>
              <a:sym typeface="Times New Roman"/>
            </a:endParaRPr>
          </a:p>
          <a:p>
            <a:pPr indent="-273050" lvl="0" marL="457200" rtl="0" algn="l">
              <a:spcBef>
                <a:spcPts val="0"/>
              </a:spcBef>
              <a:spcAft>
                <a:spcPts val="0"/>
              </a:spcAft>
              <a:buClr>
                <a:srgbClr val="FF0000"/>
              </a:buClr>
              <a:buSzPts val="700"/>
              <a:buFont typeface="Times New Roman"/>
              <a:buChar char="●"/>
            </a:pPr>
            <a:r>
              <a:rPr b="1" lang="ar" sz="700">
                <a:solidFill>
                  <a:srgbClr val="FF0000"/>
                </a:solidFill>
                <a:latin typeface="Times New Roman"/>
                <a:ea typeface="Times New Roman"/>
                <a:cs typeface="Times New Roman"/>
                <a:sym typeface="Times New Roman"/>
              </a:rPr>
              <a:t>Repetitions </a:t>
            </a:r>
            <a:endParaRPr b="1" sz="700">
              <a:solidFill>
                <a:srgbClr val="FF0000"/>
              </a:solidFill>
              <a:latin typeface="Times New Roman"/>
              <a:ea typeface="Times New Roman"/>
              <a:cs typeface="Times New Roman"/>
              <a:sym typeface="Times New Roman"/>
            </a:endParaRPr>
          </a:p>
          <a:p>
            <a:pPr indent="-273050" lvl="0" marL="457200" rtl="0" algn="l">
              <a:spcBef>
                <a:spcPts val="0"/>
              </a:spcBef>
              <a:spcAft>
                <a:spcPts val="0"/>
              </a:spcAft>
              <a:buClr>
                <a:srgbClr val="FF0000"/>
              </a:buClr>
              <a:buSzPts val="700"/>
              <a:buFont typeface="Times New Roman"/>
              <a:buChar char="●"/>
            </a:pPr>
            <a:r>
              <a:rPr b="1" lang="ar" sz="700">
                <a:solidFill>
                  <a:srgbClr val="FF0000"/>
                </a:solidFill>
                <a:latin typeface="Times New Roman"/>
                <a:ea typeface="Times New Roman"/>
                <a:cs typeface="Times New Roman"/>
                <a:sym typeface="Times New Roman"/>
              </a:rPr>
              <a:t>Blocking </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solidFill>
                  <a:srgbClr val="6AA84F"/>
                </a:solidFill>
                <a:latin typeface="Times New Roman"/>
                <a:ea typeface="Times New Roman"/>
                <a:cs typeface="Times New Roman"/>
                <a:sym typeface="Times New Roman"/>
              </a:rPr>
              <a:t>*Most important problem facing children with stuttering is the avoidance: </a:t>
            </a:r>
            <a:endParaRPr sz="800">
              <a:solidFill>
                <a:srgbClr val="6AA84F"/>
              </a:solidFill>
              <a:latin typeface="Times New Roman"/>
              <a:ea typeface="Times New Roman"/>
              <a:cs typeface="Times New Roman"/>
              <a:sym typeface="Times New Roman"/>
            </a:endParaRPr>
          </a:p>
          <a:p>
            <a:pPr indent="0" lvl="0" marL="457200" rtl="1" algn="r">
              <a:spcBef>
                <a:spcPts val="0"/>
              </a:spcBef>
              <a:spcAft>
                <a:spcPts val="0"/>
              </a:spcAft>
              <a:buNone/>
            </a:pPr>
            <a:r>
              <a:rPr lang="ar" sz="800">
                <a:solidFill>
                  <a:srgbClr val="6AA84F"/>
                </a:solidFill>
                <a:latin typeface="Times New Roman"/>
                <a:ea typeface="Times New Roman"/>
                <a:cs typeface="Times New Roman"/>
                <a:sym typeface="Times New Roman"/>
              </a:rPr>
              <a:t>يبدأ الطفل يتجنب المشاركة والتحدث ويصير كل أحد يتجنبه وهذا من أكثر الأشياء اللي يزيد المشكلة سوء.</a:t>
            </a:r>
            <a:endParaRPr sz="800">
              <a:solidFill>
                <a:srgbClr val="6AA84F"/>
              </a:solidFill>
              <a:latin typeface="Times New Roman"/>
              <a:ea typeface="Times New Roman"/>
              <a:cs typeface="Times New Roman"/>
              <a:sym typeface="Times New Roman"/>
            </a:endParaRPr>
          </a:p>
        </p:txBody>
      </p:sp>
      <p:sp>
        <p:nvSpPr>
          <p:cNvPr id="129" name="Google Shape;129;p19"/>
          <p:cNvSpPr txBox="1"/>
          <p:nvPr/>
        </p:nvSpPr>
        <p:spPr>
          <a:xfrm>
            <a:off x="1369925" y="3170475"/>
            <a:ext cx="1495500" cy="357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ar" sz="800">
                <a:latin typeface="Times New Roman"/>
                <a:ea typeface="Times New Roman"/>
                <a:cs typeface="Times New Roman"/>
                <a:sym typeface="Times New Roman"/>
              </a:rPr>
              <a:t>• Psychometry (IQ). •Audiometry. </a:t>
            </a:r>
            <a:endParaRPr sz="800"/>
          </a:p>
        </p:txBody>
      </p:sp>
      <p:sp>
        <p:nvSpPr>
          <p:cNvPr id="130" name="Google Shape;130;p19"/>
          <p:cNvSpPr txBox="1"/>
          <p:nvPr/>
        </p:nvSpPr>
        <p:spPr>
          <a:xfrm>
            <a:off x="1963250" y="4974925"/>
            <a:ext cx="1911900" cy="2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6AA84F"/>
                </a:solidFill>
                <a:latin typeface="Times New Roman"/>
                <a:ea typeface="Times New Roman"/>
                <a:cs typeface="Times New Roman"/>
                <a:sym typeface="Times New Roman"/>
              </a:rPr>
              <a:t>Time of onset is 1-13 years </a:t>
            </a:r>
            <a:r>
              <a:rPr lang="ar" sz="800">
                <a:solidFill>
                  <a:srgbClr val="6AA84F"/>
                </a:solidFill>
                <a:latin typeface="Times New Roman"/>
                <a:ea typeface="Times New Roman"/>
                <a:cs typeface="Times New Roman"/>
                <a:sym typeface="Times New Roman"/>
              </a:rPr>
              <a:t>usually</a:t>
            </a:r>
            <a:endParaRPr sz="800">
              <a:solidFill>
                <a:srgbClr val="6AA84F"/>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 name="Shape 134"/>
        <p:cNvGrpSpPr/>
        <p:nvPr/>
      </p:nvGrpSpPr>
      <p:grpSpPr>
        <a:xfrm>
          <a:off x="0" y="0"/>
          <a:ext cx="0" cy="0"/>
          <a:chOff x="0" y="0"/>
          <a:chExt cx="0" cy="0"/>
        </a:xfrm>
      </p:grpSpPr>
      <p:sp>
        <p:nvSpPr>
          <p:cNvPr id="135" name="Google Shape;135;p20"/>
          <p:cNvSpPr txBox="1"/>
          <p:nvPr>
            <p:ph idx="12" type="sldNum"/>
          </p:nvPr>
        </p:nvSpPr>
        <p:spPr>
          <a:xfrm>
            <a:off x="4412738" y="6476690"/>
            <a:ext cx="2859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Clr>
                <a:srgbClr val="000000"/>
              </a:buClr>
              <a:buSzPts val="900"/>
              <a:buFont typeface="Arial"/>
              <a:buNone/>
            </a:pPr>
            <a:fld id="{00000000-1234-1234-1234-123412341234}" type="slidenum">
              <a:rPr lang="ar"/>
              <a:t>‹#›</a:t>
            </a:fld>
            <a:endParaRPr/>
          </a:p>
        </p:txBody>
      </p:sp>
      <p:sp>
        <p:nvSpPr>
          <p:cNvPr id="136" name="Google Shape;136;p20"/>
          <p:cNvSpPr txBox="1"/>
          <p:nvPr/>
        </p:nvSpPr>
        <p:spPr>
          <a:xfrm>
            <a:off x="80975" y="100025"/>
            <a:ext cx="4610100" cy="67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a:t>
            </a:r>
            <a:r>
              <a:rPr b="1" lang="ar" sz="1000">
                <a:solidFill>
                  <a:srgbClr val="999999"/>
                </a:solidFill>
                <a:latin typeface="Times New Roman"/>
                <a:ea typeface="Times New Roman"/>
                <a:cs typeface="Times New Roman"/>
                <a:sym typeface="Times New Roman"/>
              </a:rPr>
              <a:t>NORMAL DISFLUINCY:</a:t>
            </a:r>
            <a:r>
              <a:rPr lang="ar" sz="800">
                <a:solidFill>
                  <a:srgbClr val="999999"/>
                </a:solidFill>
                <a:latin typeface="Times New Roman"/>
                <a:ea typeface="Times New Roman"/>
                <a:cs typeface="Times New Roman"/>
                <a:sym typeface="Times New Roman"/>
              </a:rPr>
              <a:t> </a:t>
            </a:r>
            <a:r>
              <a:rPr lang="ar" sz="700">
                <a:solidFill>
                  <a:srgbClr val="999999"/>
                </a:solidFill>
                <a:latin typeface="Times New Roman"/>
                <a:ea typeface="Times New Roman"/>
                <a:cs typeface="Times New Roman"/>
                <a:sym typeface="Times New Roman"/>
              </a:rPr>
              <a:t>هنا اسمها عدم طلاقة طبيعية يعني ممكن تعدي بدون مشاكل ولكن الطفل عرضة للتلعثم</a:t>
            </a:r>
            <a:endParaRPr sz="7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999999"/>
                </a:solidFill>
                <a:latin typeface="Times New Roman"/>
                <a:ea typeface="Times New Roman"/>
                <a:cs typeface="Times New Roman"/>
                <a:sym typeface="Times New Roman"/>
              </a:rPr>
              <a:t>                A- Less than 6 years  B- Only repetitions.  C- No associated muscular activity.  D- Not aware. </a:t>
            </a:r>
            <a:endParaRPr sz="8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INCIDENCE OF STUTTERING: 1%.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ONSET: - Earliest = 18 months. -Latest = 13 years.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EPIDEMIOLOGY: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More in families with history of stuttering.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Can occur in mentally retarded.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Very rare in the hearing impaired.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Gender ratio: 4: 1 (male: female) worse in females. (more shy)</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➔THEORIES OF STUTTERING: The exact cause is unknown. Although the cause it's not psychological, but this problem has a psychological impact.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Organic/Genetic theory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Neurosis theory.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Learning theory.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800">
                <a:latin typeface="Times New Roman"/>
                <a:ea typeface="Times New Roman"/>
                <a:cs typeface="Times New Roman"/>
                <a:sym typeface="Times New Roman"/>
              </a:rPr>
              <a:t>➔ASSESSMENT OF STUTTERING: </a:t>
            </a:r>
            <a:endParaRPr b="1"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1. HISTORY TAKING.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2. PHYSICAL EXAMINATION </a:t>
            </a:r>
            <a:endParaRPr sz="800">
              <a:latin typeface="Times New Roman"/>
              <a:ea typeface="Times New Roman"/>
              <a:cs typeface="Times New Roman"/>
              <a:sym typeface="Times New Roman"/>
            </a:endParaRPr>
          </a:p>
          <a:p>
            <a:pPr indent="0" lvl="0" marL="0" rtl="0" algn="l">
              <a:spcBef>
                <a:spcPts val="0"/>
              </a:spcBef>
              <a:spcAft>
                <a:spcPts val="0"/>
              </a:spcAft>
              <a:buNone/>
            </a:pPr>
            <a:r>
              <a:rPr lang="ar" sz="800">
                <a:latin typeface="Times New Roman"/>
                <a:ea typeface="Times New Roman"/>
                <a:cs typeface="Times New Roman"/>
                <a:sym typeface="Times New Roman"/>
              </a:rPr>
              <a:t>3. INVESTIGATIONS: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Audio &amp; video recording.</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Stuttering severity index (SSI).</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Psychometry (IQ)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Articulation test.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latin typeface="Times New Roman"/>
                <a:ea typeface="Times New Roman"/>
                <a:cs typeface="Times New Roman"/>
                <a:sym typeface="Times New Roman"/>
              </a:rPr>
              <a:t>Auditory Perceptual Analysis (APA).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7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➔AUDITORY PERCEPTUAL ANALYSIS (APA)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1. CORE BEHAVIORS: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Intraphonemic disruption.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Repetitions.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Prolongations.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Blocks.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2. SECONDARY REACTIONS</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Muscular activity and struggle (tremors)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Interjection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Word substitutions and circumlocution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3. CONCOMITANT REACTIONS: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Fear.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Eye contact (poor)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Skin pallor/flushing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Breathing (antagonism, interruption, prolongation, cessation, ...)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900">
                <a:latin typeface="Times New Roman"/>
                <a:ea typeface="Times New Roman"/>
                <a:cs typeface="Times New Roman"/>
                <a:sym typeface="Times New Roman"/>
              </a:rPr>
              <a:t>➔MANAGEMENT </a:t>
            </a:r>
            <a:r>
              <a:rPr b="1" lang="ar" sz="900">
                <a:solidFill>
                  <a:schemeClr val="dk1"/>
                </a:solidFill>
                <a:latin typeface="Times New Roman"/>
                <a:ea typeface="Times New Roman"/>
                <a:cs typeface="Times New Roman"/>
                <a:sym typeface="Times New Roman"/>
              </a:rPr>
              <a:t>OF STUTTERING</a:t>
            </a:r>
            <a:r>
              <a:rPr b="1" lang="ar" sz="900">
                <a:latin typeface="Times New Roman"/>
                <a:ea typeface="Times New Roman"/>
                <a:cs typeface="Times New Roman"/>
                <a:sym typeface="Times New Roman"/>
              </a:rPr>
              <a:t>:</a:t>
            </a:r>
            <a:r>
              <a:rPr b="1" lang="ar" sz="900">
                <a:solidFill>
                  <a:srgbClr val="6AA84F"/>
                </a:solidFill>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The only treatment till now is speech therapy جلسات علاجية</a:t>
            </a:r>
            <a:endParaRPr sz="800">
              <a:solidFill>
                <a:srgbClr val="6AA84F"/>
              </a:solidFill>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solidFill>
                  <a:srgbClr val="FF0000"/>
                </a:solidFill>
                <a:latin typeface="Times New Roman"/>
                <a:ea typeface="Times New Roman"/>
                <a:cs typeface="Times New Roman"/>
                <a:sym typeface="Times New Roman"/>
              </a:rPr>
              <a:t>Family and patient counseling.</a:t>
            </a:r>
            <a:r>
              <a:rPr lang="ar"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a:p>
            <a:pPr indent="-279400" lvl="0" marL="457200" rtl="0" algn="l">
              <a:spcBef>
                <a:spcPts val="0"/>
              </a:spcBef>
              <a:spcAft>
                <a:spcPts val="0"/>
              </a:spcAft>
              <a:buSzPts val="800"/>
              <a:buFont typeface="Times New Roman"/>
              <a:buChar char="●"/>
            </a:pPr>
            <a:r>
              <a:rPr lang="ar" sz="800">
                <a:solidFill>
                  <a:srgbClr val="FF0000"/>
                </a:solidFill>
                <a:latin typeface="Times New Roman"/>
                <a:ea typeface="Times New Roman"/>
                <a:cs typeface="Times New Roman"/>
                <a:sym typeface="Times New Roman"/>
              </a:rPr>
              <a:t>Speech therapy:</a:t>
            </a:r>
            <a:r>
              <a:rPr lang="ar" sz="800">
                <a:latin typeface="Times New Roman"/>
                <a:ea typeface="Times New Roman"/>
                <a:cs typeface="Times New Roman"/>
                <a:sym typeface="Times New Roman"/>
              </a:rPr>
              <a:t> </a:t>
            </a:r>
            <a:r>
              <a:rPr lang="ar" sz="800">
                <a:solidFill>
                  <a:srgbClr val="6AA84F"/>
                </a:solidFill>
                <a:latin typeface="Times New Roman"/>
                <a:ea typeface="Times New Roman"/>
                <a:cs typeface="Times New Roman"/>
                <a:sym typeface="Times New Roman"/>
              </a:rPr>
              <a:t>يكون فيها تعويد الطفل على إبطاء سرعة الكلام + التحكم في النفس</a:t>
            </a:r>
            <a:endParaRPr sz="800">
              <a:solidFill>
                <a:srgbClr val="6AA84F"/>
              </a:solidFill>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A- Indirect therapy: if not aware. on the family side (slowing their talk).</a:t>
            </a:r>
            <a:endParaRPr sz="800">
              <a:latin typeface="Times New Roman"/>
              <a:ea typeface="Times New Roman"/>
              <a:cs typeface="Times New Roman"/>
              <a:sym typeface="Times New Roman"/>
            </a:endParaRPr>
          </a:p>
          <a:p>
            <a:pPr indent="0" lvl="0" marL="457200" rtl="0" algn="l">
              <a:spcBef>
                <a:spcPts val="0"/>
              </a:spcBef>
              <a:spcAft>
                <a:spcPts val="0"/>
              </a:spcAft>
              <a:buNone/>
            </a:pPr>
            <a:r>
              <a:rPr lang="ar" sz="800">
                <a:latin typeface="Times New Roman"/>
                <a:ea typeface="Times New Roman"/>
                <a:cs typeface="Times New Roman"/>
                <a:sym typeface="Times New Roman"/>
              </a:rPr>
              <a:t>B- Direct therapy: if aware </a:t>
            </a:r>
            <a:endParaRPr sz="800">
              <a:latin typeface="Times New Roman"/>
              <a:ea typeface="Times New Roman"/>
              <a:cs typeface="Times New Roman"/>
              <a:sym typeface="Times New Roman"/>
            </a:endParaRPr>
          </a:p>
          <a:p>
            <a:pPr indent="0" lvl="0" marL="0" rtl="0" algn="l">
              <a:spcBef>
                <a:spcPts val="0"/>
              </a:spcBef>
              <a:spcAft>
                <a:spcPts val="0"/>
              </a:spcAft>
              <a:buNone/>
            </a:pPr>
            <a:r>
              <a:t/>
            </a:r>
            <a:endParaRPr sz="800">
              <a:latin typeface="Times New Roman"/>
              <a:ea typeface="Times New Roman"/>
              <a:cs typeface="Times New Roman"/>
              <a:sym typeface="Times New Roman"/>
            </a:endParaRPr>
          </a:p>
          <a:p>
            <a:pPr indent="0" lvl="0" marL="0" rtl="0" algn="l">
              <a:spcBef>
                <a:spcPts val="0"/>
              </a:spcBef>
              <a:spcAft>
                <a:spcPts val="0"/>
              </a:spcAft>
              <a:buNone/>
            </a:pPr>
            <a:r>
              <a:rPr b="1" lang="ar" sz="1000">
                <a:solidFill>
                  <a:srgbClr val="999999"/>
                </a:solidFill>
                <a:latin typeface="Times New Roman"/>
                <a:ea typeface="Times New Roman"/>
                <a:cs typeface="Times New Roman"/>
                <a:sym typeface="Times New Roman"/>
              </a:rPr>
              <a:t>3- CLUTTERING:</a:t>
            </a:r>
            <a:r>
              <a:rPr lang="ar" sz="800">
                <a:solidFill>
                  <a:srgbClr val="999999"/>
                </a:solidFill>
                <a:latin typeface="Times New Roman"/>
                <a:ea typeface="Times New Roman"/>
                <a:cs typeface="Times New Roman"/>
                <a:sym typeface="Times New Roman"/>
              </a:rPr>
              <a:t> Is a fluency disorder characterized by a </a:t>
            </a:r>
            <a:r>
              <a:rPr b="1" lang="ar" sz="800">
                <a:solidFill>
                  <a:srgbClr val="999999"/>
                </a:solidFill>
                <a:latin typeface="Times New Roman"/>
                <a:ea typeface="Times New Roman"/>
                <a:cs typeface="Times New Roman"/>
                <a:sym typeface="Times New Roman"/>
              </a:rPr>
              <a:t>rapid</a:t>
            </a:r>
            <a:r>
              <a:rPr lang="ar" sz="800">
                <a:solidFill>
                  <a:srgbClr val="999999"/>
                </a:solidFill>
                <a:latin typeface="Times New Roman"/>
                <a:ea typeface="Times New Roman"/>
                <a:cs typeface="Times New Roman"/>
                <a:sym typeface="Times New Roman"/>
              </a:rPr>
              <a:t> and/or irregular speaking rate, excessive disfluencies. Rx: first by making the person aware of this problem.</a:t>
            </a:r>
            <a:endParaRPr sz="800">
              <a:solidFill>
                <a:srgbClr val="999999"/>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21"/>
          <p:cNvSpPr txBox="1"/>
          <p:nvPr>
            <p:ph idx="12" type="sldNum"/>
          </p:nvPr>
        </p:nvSpPr>
        <p:spPr>
          <a:xfrm>
            <a:off x="4348178" y="6476700"/>
            <a:ext cx="350400" cy="546600"/>
          </a:xfrm>
          <a:prstGeom prst="rect">
            <a:avLst/>
          </a:prstGeom>
        </p:spPr>
        <p:txBody>
          <a:bodyPr anchorCtr="0" anchor="ctr" bIns="84775" lIns="84775" spcFirstLastPara="1" rIns="84775" wrap="square" tIns="84775">
            <a:noAutofit/>
          </a:bodyPr>
          <a:lstStyle/>
          <a:p>
            <a:pPr indent="0" lvl="0" marL="0" rtl="0" algn="r">
              <a:spcBef>
                <a:spcPts val="0"/>
              </a:spcBef>
              <a:spcAft>
                <a:spcPts val="0"/>
              </a:spcAft>
              <a:buClr>
                <a:srgbClr val="000000"/>
              </a:buClr>
              <a:buSzPts val="900"/>
              <a:buFont typeface="Arial"/>
              <a:buNone/>
            </a:pPr>
            <a:fld id="{00000000-1234-1234-1234-123412341234}" type="slidenum">
              <a:rPr lang="ar"/>
              <a:t>‹#›</a:t>
            </a:fld>
            <a:endParaRPr/>
          </a:p>
        </p:txBody>
      </p:sp>
      <p:sp>
        <p:nvSpPr>
          <p:cNvPr id="142" name="Google Shape;142;p21"/>
          <p:cNvSpPr txBox="1"/>
          <p:nvPr/>
        </p:nvSpPr>
        <p:spPr>
          <a:xfrm>
            <a:off x="100025" y="104775"/>
            <a:ext cx="4500600" cy="54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latin typeface="Times New Roman"/>
                <a:ea typeface="Times New Roman"/>
                <a:cs typeface="Times New Roman"/>
                <a:sym typeface="Times New Roman"/>
              </a:rPr>
              <a:t>4- HYPERNASALITY:</a:t>
            </a:r>
            <a:r>
              <a:rPr lang="ar" sz="700">
                <a:latin typeface="Times New Roman"/>
                <a:ea typeface="Times New Roman"/>
                <a:cs typeface="Times New Roman"/>
                <a:sym typeface="Times New Roman"/>
              </a:rPr>
              <a:t> </a:t>
            </a:r>
            <a:r>
              <a:rPr lang="ar" sz="700">
                <a:solidFill>
                  <a:srgbClr val="FF0000"/>
                </a:solidFill>
                <a:latin typeface="Times New Roman"/>
                <a:ea typeface="Times New Roman"/>
                <a:cs typeface="Times New Roman"/>
                <a:sym typeface="Times New Roman"/>
              </a:rPr>
              <a:t>IMP</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b="1" lang="ar" sz="700">
                <a:latin typeface="Times New Roman"/>
                <a:ea typeface="Times New Roman"/>
                <a:cs typeface="Times New Roman"/>
                <a:sym typeface="Times New Roman"/>
              </a:rPr>
              <a:t>➔DEFINITION:</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Faulty contamination of the speech signal by the addition of nasal noise. It results from velopharyngeal dysfunction (VPD) or insufficiency (VPI).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Is a disorder that causes abnormal resonance in a human's voice due to increased airflow through the nose during speech.</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 – Nasal tone (soft palate is open) is used in the letter M (M nasal = B oral) and N</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a:t>
            </a:r>
            <a:r>
              <a:rPr lang="ar" sz="700">
                <a:solidFill>
                  <a:srgbClr val="6AA84F"/>
                </a:solidFill>
                <a:latin typeface="Times New Roman"/>
                <a:ea typeface="Times New Roman"/>
                <a:cs typeface="Times New Roman"/>
                <a:sym typeface="Times New Roman"/>
              </a:rPr>
              <a:t>– Hyponasality→ soft palate closed (closed nasality) e.g. common cold, polyp, deviated septum adenoid, chronic         sinusitis. (M becomes B) )مع الزكمة .</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6AA84F"/>
                </a:solidFill>
                <a:latin typeface="Times New Roman"/>
                <a:ea typeface="Times New Roman"/>
                <a:cs typeface="Times New Roman"/>
                <a:sym typeface="Times New Roman"/>
              </a:rPr>
              <a:t>– Hypernasality→ soft palate open (open nasality) → velopharyngeal dysfunction (VPD).</a:t>
            </a:r>
            <a:endParaRPr sz="700">
              <a:solidFill>
                <a:srgbClr val="6AA84F"/>
              </a:solidFill>
              <a:latin typeface="Times New Roman"/>
              <a:ea typeface="Times New Roman"/>
              <a:cs typeface="Times New Roman"/>
              <a:sym typeface="Times New Roman"/>
            </a:endParaRPr>
          </a:p>
        </p:txBody>
      </p:sp>
      <p:pic>
        <p:nvPicPr>
          <p:cNvPr id="143" name="Google Shape;143;p21"/>
          <p:cNvPicPr preferRelativeResize="0"/>
          <p:nvPr/>
        </p:nvPicPr>
        <p:blipFill>
          <a:blip r:embed="rId4">
            <a:alphaModFix/>
          </a:blip>
          <a:stretch>
            <a:fillRect/>
          </a:stretch>
        </p:blipFill>
        <p:spPr>
          <a:xfrm>
            <a:off x="490200" y="1396225"/>
            <a:ext cx="3426026" cy="1618601"/>
          </a:xfrm>
          <a:prstGeom prst="rect">
            <a:avLst/>
          </a:prstGeom>
          <a:noFill/>
          <a:ln>
            <a:noFill/>
          </a:ln>
        </p:spPr>
      </p:pic>
      <p:sp>
        <p:nvSpPr>
          <p:cNvPr id="144" name="Google Shape;144;p21"/>
          <p:cNvSpPr txBox="1"/>
          <p:nvPr/>
        </p:nvSpPr>
        <p:spPr>
          <a:xfrm>
            <a:off x="302275" y="4222400"/>
            <a:ext cx="11667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100"/>
              <a:t>ETIOLOGY:</a:t>
            </a:r>
            <a:endParaRPr b="1" sz="1100"/>
          </a:p>
        </p:txBody>
      </p:sp>
      <p:graphicFrame>
        <p:nvGraphicFramePr>
          <p:cNvPr id="145" name="Google Shape;145;p21"/>
          <p:cNvGraphicFramePr/>
          <p:nvPr/>
        </p:nvGraphicFramePr>
        <p:xfrm>
          <a:off x="351225" y="4558725"/>
          <a:ext cx="3000000" cy="3000000"/>
        </p:xfrm>
        <a:graphic>
          <a:graphicData uri="http://schemas.openxmlformats.org/drawingml/2006/table">
            <a:tbl>
              <a:tblPr>
                <a:noFill/>
                <a:tableStyleId>{11609C8C-CE51-496C-940E-F5D618C1E880}</a:tableStyleId>
              </a:tblPr>
              <a:tblGrid>
                <a:gridCol w="2253900"/>
                <a:gridCol w="1806150"/>
              </a:tblGrid>
              <a:tr h="380275">
                <a:tc>
                  <a:txBody>
                    <a:bodyPr/>
                    <a:lstStyle/>
                    <a:p>
                      <a:pPr indent="0" lvl="0" marL="0" rtl="0" algn="l">
                        <a:spcBef>
                          <a:spcPts val="0"/>
                        </a:spcBef>
                        <a:spcAft>
                          <a:spcPts val="0"/>
                        </a:spcAft>
                        <a:buNone/>
                      </a:pPr>
                      <a:r>
                        <a:rPr lang="ar"/>
                        <a:t>           Organic</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ar"/>
                        <a:t>       Non-organic</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9DAF8"/>
                    </a:solidFill>
                  </a:tcPr>
                </a:tc>
              </a:tr>
              <a:tr h="2034500">
                <a:tc>
                  <a:txBody>
                    <a:bodyPr/>
                    <a:lstStyle/>
                    <a:p>
                      <a:pPr indent="0" lvl="0" marL="0" rtl="0" algn="l">
                        <a:spcBef>
                          <a:spcPts val="0"/>
                        </a:spcBef>
                        <a:spcAft>
                          <a:spcPts val="0"/>
                        </a:spcAft>
                        <a:buNone/>
                      </a:pPr>
                      <a:r>
                        <a:rPr b="1" lang="ar" sz="1100"/>
                        <a:t>1-</a:t>
                      </a:r>
                      <a:r>
                        <a:rPr b="1" lang="ar" sz="1500"/>
                        <a:t> </a:t>
                      </a:r>
                      <a:r>
                        <a:rPr b="1" lang="ar" sz="900">
                          <a:latin typeface="Times New Roman"/>
                          <a:ea typeface="Times New Roman"/>
                          <a:cs typeface="Times New Roman"/>
                          <a:sym typeface="Times New Roman"/>
                        </a:rPr>
                        <a:t>Structural </a:t>
                      </a:r>
                      <a:endParaRPr b="1" sz="900">
                        <a:latin typeface="Times New Roman"/>
                        <a:ea typeface="Times New Roman"/>
                        <a:cs typeface="Times New Roman"/>
                        <a:sym typeface="Times New Roman"/>
                      </a:endParaRPr>
                    </a:p>
                    <a:p>
                      <a:pPr indent="0" lvl="0" marL="0" rtl="0" algn="l">
                        <a:spcBef>
                          <a:spcPts val="0"/>
                        </a:spcBef>
                        <a:spcAft>
                          <a:spcPts val="0"/>
                        </a:spcAft>
                        <a:buNone/>
                      </a:pPr>
                      <a:r>
                        <a:rPr b="1" lang="ar" sz="700">
                          <a:latin typeface="Times New Roman"/>
                          <a:ea typeface="Times New Roman"/>
                          <a:cs typeface="Times New Roman"/>
                          <a:sym typeface="Times New Roman"/>
                        </a:rPr>
                        <a:t>a.Congenital:</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273050" lvl="0" marL="457200" rtl="0" algn="l">
                        <a:spcBef>
                          <a:spcPts val="0"/>
                        </a:spcBef>
                        <a:spcAft>
                          <a:spcPts val="0"/>
                        </a:spcAft>
                        <a:buClr>
                          <a:srgbClr val="FF0000"/>
                        </a:buClr>
                        <a:buSzPts val="700"/>
                        <a:buFont typeface="Times New Roman"/>
                        <a:buChar char="❖"/>
                      </a:pPr>
                      <a:r>
                        <a:rPr lang="ar" sz="700">
                          <a:solidFill>
                            <a:srgbClr val="FF0000"/>
                          </a:solidFill>
                          <a:latin typeface="Times New Roman"/>
                          <a:ea typeface="Times New Roman"/>
                          <a:cs typeface="Times New Roman"/>
                          <a:sym typeface="Times New Roman"/>
                        </a:rPr>
                        <a:t>Overt cleft palate. </a:t>
                      </a:r>
                      <a:endParaRPr sz="700">
                        <a:solidFill>
                          <a:srgbClr val="FF0000"/>
                        </a:solidFill>
                        <a:latin typeface="Times New Roman"/>
                        <a:ea typeface="Times New Roman"/>
                        <a:cs typeface="Times New Roman"/>
                        <a:sym typeface="Times New Roman"/>
                      </a:endParaRPr>
                    </a:p>
                    <a:p>
                      <a:pPr indent="-273050" lvl="0" marL="457200" rtl="0" algn="l">
                        <a:spcBef>
                          <a:spcPts val="0"/>
                        </a:spcBef>
                        <a:spcAft>
                          <a:spcPts val="0"/>
                        </a:spcAft>
                        <a:buClr>
                          <a:srgbClr val="FF0000"/>
                        </a:buClr>
                        <a:buSzPts val="700"/>
                        <a:buFont typeface="Times New Roman"/>
                        <a:buChar char="❖"/>
                      </a:pPr>
                      <a:r>
                        <a:rPr lang="ar" sz="700">
                          <a:solidFill>
                            <a:srgbClr val="FF0000"/>
                          </a:solidFill>
                          <a:latin typeface="Times New Roman"/>
                          <a:ea typeface="Times New Roman"/>
                          <a:cs typeface="Times New Roman"/>
                          <a:sym typeface="Times New Roman"/>
                        </a:rPr>
                        <a:t>Submucous cleft palate.</a:t>
                      </a:r>
                      <a:endParaRPr sz="700">
                        <a:solidFill>
                          <a:srgbClr val="FF0000"/>
                        </a:solidFill>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Non-cleft causes: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1-Congenital short palate.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2-Congenital deep pharynx. </a:t>
                      </a:r>
                      <a:endParaRPr sz="700">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b="1" lang="ar" sz="700">
                          <a:latin typeface="Times New Roman"/>
                          <a:ea typeface="Times New Roman"/>
                          <a:cs typeface="Times New Roman"/>
                          <a:sym typeface="Times New Roman"/>
                        </a:rPr>
                        <a:t>b. Acquired:</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Palatal trauma</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 Tumors of the palate and pharynx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latin typeface="Times New Roman"/>
                          <a:ea typeface="Times New Roman"/>
                          <a:cs typeface="Times New Roman"/>
                          <a:sym typeface="Times New Roman"/>
                        </a:rPr>
                        <a:t>– Adenotonsillectomy </a:t>
                      </a:r>
                      <a:endParaRPr sz="700">
                        <a:latin typeface="Times New Roman"/>
                        <a:ea typeface="Times New Roman"/>
                        <a:cs typeface="Times New Roman"/>
                        <a:sym typeface="Times New Roman"/>
                      </a:endParaRPr>
                    </a:p>
                    <a:p>
                      <a:pPr indent="0" lvl="0" marL="0" rtl="0" algn="l">
                        <a:spcBef>
                          <a:spcPts val="0"/>
                        </a:spcBef>
                        <a:spcAft>
                          <a:spcPts val="0"/>
                        </a:spcAft>
                        <a:buNone/>
                      </a:pPr>
                      <a:r>
                        <a:rPr lang="ar" sz="700">
                          <a:solidFill>
                            <a:srgbClr val="CCCCCC"/>
                          </a:solidFill>
                          <a:latin typeface="Times New Roman"/>
                          <a:ea typeface="Times New Roman"/>
                          <a:cs typeface="Times New Roman"/>
                          <a:sym typeface="Times New Roman"/>
                        </a:rPr>
                        <a:t>2-4 weeks =&gt; temporary (pain=&gt; decrease movement=&gt; more inx are needed if it exceeds 4 weeks&gt; surgical error </a:t>
                      </a:r>
                      <a:endParaRPr sz="700">
                        <a:solidFill>
                          <a:srgbClr val="CCCCCC"/>
                        </a:solidFill>
                        <a:latin typeface="Times New Roman"/>
                        <a:ea typeface="Times New Roman"/>
                        <a:cs typeface="Times New Roman"/>
                        <a:sym typeface="Times New Roman"/>
                      </a:endParaRPr>
                    </a:p>
                    <a:p>
                      <a:pPr indent="0" lvl="0" marL="0" rtl="0" algn="l">
                        <a:spcBef>
                          <a:spcPts val="0"/>
                        </a:spcBef>
                        <a:spcAft>
                          <a:spcPts val="0"/>
                        </a:spcAft>
                        <a:buNone/>
                      </a:pPr>
                      <a:r>
                        <a:t/>
                      </a:r>
                      <a:endParaRPr sz="700">
                        <a:latin typeface="Times New Roman"/>
                        <a:ea typeface="Times New Roman"/>
                        <a:cs typeface="Times New Roman"/>
                        <a:sym typeface="Times New Roman"/>
                      </a:endParaRPr>
                    </a:p>
                    <a:p>
                      <a:pPr indent="0" lvl="0" marL="0" rtl="0" algn="l">
                        <a:spcBef>
                          <a:spcPts val="0"/>
                        </a:spcBef>
                        <a:spcAft>
                          <a:spcPts val="0"/>
                        </a:spcAft>
                        <a:buNone/>
                      </a:pPr>
                      <a:r>
                        <a:rPr b="1" lang="ar" sz="700">
                          <a:solidFill>
                            <a:srgbClr val="FF0000"/>
                          </a:solidFill>
                          <a:latin typeface="Times New Roman"/>
                          <a:ea typeface="Times New Roman"/>
                          <a:cs typeface="Times New Roman"/>
                          <a:sym typeface="Times New Roman"/>
                        </a:rPr>
                        <a:t>2- Neurogenic: (VP Incompetence)</a:t>
                      </a:r>
                      <a:r>
                        <a:rPr lang="ar" sz="700">
                          <a:latin typeface="Times New Roman"/>
                          <a:ea typeface="Times New Roman"/>
                          <a:cs typeface="Times New Roman"/>
                          <a:sym typeface="Times New Roman"/>
                        </a:rPr>
                        <a:t> </a:t>
                      </a:r>
                      <a:endParaRPr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Palatal U motor neuron lesion.</a:t>
                      </a:r>
                      <a:endParaRPr sz="700">
                        <a:latin typeface="Times New Roman"/>
                        <a:ea typeface="Times New Roman"/>
                        <a:cs typeface="Times New Roman"/>
                        <a:sym typeface="Times New Roman"/>
                      </a:endParaRPr>
                    </a:p>
                    <a:p>
                      <a:pPr indent="-273050" lvl="0" marL="457200" rtl="0" algn="l">
                        <a:spcBef>
                          <a:spcPts val="0"/>
                        </a:spcBef>
                        <a:spcAft>
                          <a:spcPts val="0"/>
                        </a:spcAft>
                        <a:buSzPts val="700"/>
                        <a:buFont typeface="Times New Roman"/>
                        <a:buChar char="●"/>
                      </a:pPr>
                      <a:r>
                        <a:rPr lang="ar" sz="700">
                          <a:latin typeface="Times New Roman"/>
                          <a:ea typeface="Times New Roman"/>
                          <a:cs typeface="Times New Roman"/>
                          <a:sym typeface="Times New Roman"/>
                        </a:rPr>
                        <a:t>Palatal L motor neuron lesion.</a:t>
                      </a:r>
                      <a:endParaRPr sz="7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ar" sz="800"/>
                        <a:t>• Faulty speech habits. </a:t>
                      </a:r>
                      <a:endParaRPr sz="800"/>
                    </a:p>
                    <a:p>
                      <a:pPr indent="0" lvl="0" marL="0" rtl="0" algn="l">
                        <a:spcBef>
                          <a:spcPts val="0"/>
                        </a:spcBef>
                        <a:spcAft>
                          <a:spcPts val="0"/>
                        </a:spcAft>
                        <a:buNone/>
                      </a:pPr>
                      <a:r>
                        <a:rPr lang="ar" sz="800"/>
                        <a:t>• Mental retardation. </a:t>
                      </a:r>
                      <a:endParaRPr sz="800"/>
                    </a:p>
                    <a:p>
                      <a:pPr indent="0" lvl="0" marL="0" rtl="0" algn="l">
                        <a:spcBef>
                          <a:spcPts val="0"/>
                        </a:spcBef>
                        <a:spcAft>
                          <a:spcPts val="0"/>
                        </a:spcAft>
                        <a:buNone/>
                      </a:pPr>
                      <a:r>
                        <a:rPr lang="ar" sz="800"/>
                        <a:t>• Neurosis or hysteria. </a:t>
                      </a:r>
                      <a:endParaRPr sz="800"/>
                    </a:p>
                    <a:p>
                      <a:pPr indent="0" lvl="0" marL="0" rtl="0" algn="l">
                        <a:spcBef>
                          <a:spcPts val="0"/>
                        </a:spcBef>
                        <a:spcAft>
                          <a:spcPts val="0"/>
                        </a:spcAft>
                        <a:buNone/>
                      </a:pPr>
                      <a:r>
                        <a:rPr lang="ar" sz="800"/>
                        <a:t>• Hearing impairment. </a:t>
                      </a:r>
                      <a:endParaRPr sz="800"/>
                    </a:p>
                    <a:p>
                      <a:pPr indent="0" lvl="0" marL="0" rtl="0" algn="l">
                        <a:spcBef>
                          <a:spcPts val="0"/>
                        </a:spcBef>
                        <a:spcAft>
                          <a:spcPts val="0"/>
                        </a:spcAft>
                        <a:buNone/>
                      </a:pPr>
                      <a:r>
                        <a:rPr lang="ar" sz="800"/>
                        <a:t>• post-tonsillectomy pain. (transient)</a:t>
                      </a:r>
                      <a:endParaRPr sz="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46" name="Google Shape;146;p21"/>
          <p:cNvSpPr txBox="1"/>
          <p:nvPr/>
        </p:nvSpPr>
        <p:spPr>
          <a:xfrm>
            <a:off x="1521250" y="104775"/>
            <a:ext cx="2179200" cy="378300"/>
          </a:xfrm>
          <a:prstGeom prst="rect">
            <a:avLst/>
          </a:prstGeom>
          <a:noFill/>
          <a:ln>
            <a:noFill/>
          </a:ln>
        </p:spPr>
        <p:txBody>
          <a:bodyPr anchorCtr="0" anchor="t" bIns="91425" lIns="91425" spcFirstLastPara="1" rIns="91425" wrap="square" tIns="91425">
            <a:noAutofit/>
          </a:bodyPr>
          <a:lstStyle/>
          <a:p>
            <a:pPr indent="0" lvl="0" marL="0" rtl="1" algn="r">
              <a:spcBef>
                <a:spcPts val="0"/>
              </a:spcBef>
              <a:spcAft>
                <a:spcPts val="0"/>
              </a:spcAft>
              <a:buNone/>
            </a:pPr>
            <a:r>
              <a:rPr lang="ar" sz="700">
                <a:solidFill>
                  <a:srgbClr val="6AA84F"/>
                </a:solidFill>
                <a:latin typeface="Times New Roman"/>
                <a:ea typeface="Times New Roman"/>
                <a:cs typeface="Times New Roman"/>
                <a:sym typeface="Times New Roman"/>
              </a:rPr>
              <a:t>جميع </a:t>
            </a:r>
            <a:r>
              <a:rPr lang="ar" sz="700">
                <a:solidFill>
                  <a:srgbClr val="6AA84F"/>
                </a:solidFill>
                <a:latin typeface="Times New Roman"/>
                <a:ea typeface="Times New Roman"/>
                <a:cs typeface="Times New Roman"/>
                <a:sym typeface="Times New Roman"/>
              </a:rPr>
              <a:t>الحروف</a:t>
            </a:r>
            <a:r>
              <a:rPr lang="ar" sz="700">
                <a:solidFill>
                  <a:srgbClr val="6AA84F"/>
                </a:solidFill>
                <a:latin typeface="Times New Roman"/>
                <a:ea typeface="Times New Roman"/>
                <a:cs typeface="Times New Roman"/>
                <a:sym typeface="Times New Roman"/>
              </a:rPr>
              <a:t> تخرج من الفم عدا (م , ن) تخرج من </a:t>
            </a:r>
            <a:r>
              <a:rPr lang="ar" sz="700">
                <a:solidFill>
                  <a:srgbClr val="6AA84F"/>
                </a:solidFill>
                <a:latin typeface="Times New Roman"/>
                <a:ea typeface="Times New Roman"/>
                <a:cs typeface="Times New Roman"/>
                <a:sym typeface="Times New Roman"/>
              </a:rPr>
              <a:t>الأنف</a:t>
            </a:r>
            <a:endParaRPr sz="700">
              <a:solidFill>
                <a:srgbClr val="6AA84F"/>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ar" sz="700">
                <a:solidFill>
                  <a:srgbClr val="6AA84F"/>
                </a:solidFill>
                <a:latin typeface="Times New Roman"/>
                <a:ea typeface="Times New Roman"/>
                <a:cs typeface="Times New Roman"/>
                <a:sym typeface="Times New Roman"/>
              </a:rPr>
              <a:t>In Hypernasality some letters come also from the nose</a:t>
            </a:r>
            <a:endParaRPr sz="700">
              <a:solidFill>
                <a:srgbClr val="6AA84F"/>
              </a:solidFill>
              <a:latin typeface="Times New Roman"/>
              <a:ea typeface="Times New Roman"/>
              <a:cs typeface="Times New Roman"/>
              <a:sym typeface="Times New Roman"/>
            </a:endParaRPr>
          </a:p>
        </p:txBody>
      </p:sp>
      <p:pic>
        <p:nvPicPr>
          <p:cNvPr id="147" name="Google Shape;147;p21"/>
          <p:cNvPicPr preferRelativeResize="0"/>
          <p:nvPr/>
        </p:nvPicPr>
        <p:blipFill>
          <a:blip r:embed="rId5">
            <a:alphaModFix/>
          </a:blip>
          <a:stretch>
            <a:fillRect/>
          </a:stretch>
        </p:blipFill>
        <p:spPr>
          <a:xfrm>
            <a:off x="490197" y="3065625"/>
            <a:ext cx="1166700" cy="1169638"/>
          </a:xfrm>
          <a:prstGeom prst="rect">
            <a:avLst/>
          </a:prstGeom>
          <a:noFill/>
          <a:ln>
            <a:noFill/>
          </a:ln>
        </p:spPr>
      </p:pic>
      <p:sp>
        <p:nvSpPr>
          <p:cNvPr id="148" name="Google Shape;148;p21"/>
          <p:cNvSpPr txBox="1"/>
          <p:nvPr/>
        </p:nvSpPr>
        <p:spPr>
          <a:xfrm>
            <a:off x="1656900" y="2936450"/>
            <a:ext cx="2965800" cy="16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Important</a:t>
            </a:r>
            <a:r>
              <a:rPr lang="ar" sz="800">
                <a:solidFill>
                  <a:srgbClr val="CC0000"/>
                </a:solidFill>
                <a:latin typeface="Times New Roman"/>
                <a:ea typeface="Times New Roman"/>
                <a:cs typeface="Times New Roman"/>
                <a:sym typeface="Times New Roman"/>
              </a:rPr>
              <a:t> for SAQ</a:t>
            </a:r>
            <a:endParaRPr sz="8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1- Nasal Cavity </a:t>
            </a:r>
            <a:endParaRPr sz="8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2- Hard Palate</a:t>
            </a:r>
            <a:endParaRPr sz="8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3- Tongue</a:t>
            </a:r>
            <a:endParaRPr sz="8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4- Soft Palate : هو المتحكم بخروج الأصوات مع الأنف </a:t>
            </a:r>
            <a:endParaRPr sz="8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فمثلا في حالات ال </a:t>
            </a:r>
            <a:r>
              <a:rPr lang="ar" sz="800">
                <a:solidFill>
                  <a:srgbClr val="CC0000"/>
                </a:solidFill>
                <a:latin typeface="Times New Roman"/>
                <a:ea typeface="Times New Roman"/>
                <a:cs typeface="Times New Roman"/>
                <a:sym typeface="Times New Roman"/>
              </a:rPr>
              <a:t>”Cleft Palate”</a:t>
            </a:r>
            <a:r>
              <a:rPr lang="ar" sz="800">
                <a:solidFill>
                  <a:srgbClr val="CC0000"/>
                </a:solidFill>
                <a:latin typeface="Times New Roman"/>
                <a:ea typeface="Times New Roman"/>
                <a:cs typeface="Times New Roman"/>
                <a:sym typeface="Times New Roman"/>
              </a:rPr>
              <a:t> </a:t>
            </a:r>
            <a:endParaRPr sz="8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ه</a:t>
            </a:r>
            <a:r>
              <a:rPr lang="ar" sz="800">
                <a:solidFill>
                  <a:srgbClr val="CC0000"/>
                </a:solidFill>
                <a:latin typeface="Times New Roman"/>
                <a:ea typeface="Times New Roman"/>
                <a:cs typeface="Times New Roman"/>
                <a:sym typeface="Times New Roman"/>
              </a:rPr>
              <a:t>نا ما راح يقفل ويتحكم بخروج الأصوات لأن فيه مشكلة بالتالي بعض </a:t>
            </a:r>
            <a:r>
              <a:rPr lang="ar" sz="800">
                <a:solidFill>
                  <a:srgbClr val="CC0000"/>
                </a:solidFill>
                <a:latin typeface="Times New Roman"/>
                <a:ea typeface="Times New Roman"/>
                <a:cs typeface="Times New Roman"/>
                <a:sym typeface="Times New Roman"/>
              </a:rPr>
              <a:t>الأصوات</a:t>
            </a:r>
            <a:r>
              <a:rPr lang="ar" sz="800">
                <a:solidFill>
                  <a:srgbClr val="CC0000"/>
                </a:solidFill>
                <a:latin typeface="Times New Roman"/>
                <a:ea typeface="Times New Roman"/>
                <a:cs typeface="Times New Roman"/>
                <a:sym typeface="Times New Roman"/>
              </a:rPr>
              <a:t> راح تطلع مع الأنف على غير العاد</a:t>
            </a:r>
            <a:r>
              <a:rPr lang="ar" sz="800">
                <a:solidFill>
                  <a:srgbClr val="CC0000"/>
                </a:solidFill>
                <a:latin typeface="Times New Roman"/>
                <a:ea typeface="Times New Roman"/>
                <a:cs typeface="Times New Roman"/>
                <a:sym typeface="Times New Roman"/>
              </a:rPr>
              <a:t>ة</a:t>
            </a:r>
            <a:endParaRPr sz="8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5- </a:t>
            </a:r>
            <a:r>
              <a:rPr lang="ar" sz="800">
                <a:solidFill>
                  <a:srgbClr val="CC0000"/>
                </a:solidFill>
                <a:latin typeface="Times New Roman"/>
                <a:ea typeface="Times New Roman"/>
                <a:cs typeface="Times New Roman"/>
                <a:sym typeface="Times New Roman"/>
              </a:rPr>
              <a:t>Larynx</a:t>
            </a:r>
            <a:endParaRPr sz="8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6- Spinal column “Cervical part”</a:t>
            </a:r>
            <a:endParaRPr sz="8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7- Spinal cord “</a:t>
            </a:r>
            <a:r>
              <a:rPr lang="ar" sz="800">
                <a:solidFill>
                  <a:srgbClr val="CC0000"/>
                </a:solidFill>
                <a:latin typeface="Times New Roman"/>
                <a:ea typeface="Times New Roman"/>
                <a:cs typeface="Times New Roman"/>
                <a:sym typeface="Times New Roman"/>
              </a:rPr>
              <a:t>Cervical part”</a:t>
            </a:r>
            <a:endParaRPr sz="800">
              <a:solidFill>
                <a:srgbClr val="CC0000"/>
              </a:solidFill>
              <a:latin typeface="Times New Roman"/>
              <a:ea typeface="Times New Roman"/>
              <a:cs typeface="Times New Roman"/>
              <a:sym typeface="Times New Roman"/>
            </a:endParaRPr>
          </a:p>
          <a:p>
            <a:pPr indent="0" lvl="0" marL="0" rtl="0" algn="l">
              <a:spcBef>
                <a:spcPts val="0"/>
              </a:spcBef>
              <a:spcAft>
                <a:spcPts val="0"/>
              </a:spcAft>
              <a:buNone/>
            </a:pPr>
            <a:r>
              <a:rPr lang="ar" sz="800">
                <a:solidFill>
                  <a:srgbClr val="CC0000"/>
                </a:solidFill>
                <a:latin typeface="Times New Roman"/>
                <a:ea typeface="Times New Roman"/>
                <a:cs typeface="Times New Roman"/>
                <a:sym typeface="Times New Roman"/>
              </a:rPr>
              <a:t>8- Trachea</a:t>
            </a:r>
            <a:endParaRPr sz="800">
              <a:solidFill>
                <a:srgbClr val="CC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