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7143750" cx="4762500"/>
  <p:notesSz cx="6858000" cy="9144000"/>
  <p:embeddedFontLst>
    <p:embeddedFont>
      <p:font typeface="Arv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50">
          <p15:clr>
            <a:srgbClr val="A4A3A4"/>
          </p15:clr>
        </p15:guide>
        <p15:guide id="2" pos="1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98AAFA-A9B5-4D64-B85B-F1B563B71ACD}">
  <a:tblStyle styleId="{5E98AAFA-A9B5-4D64-B85B-F1B563B71AC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50" orient="horz"/>
        <p:guide pos="15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Arvo-bold.fntdata"/><Relationship Id="rId14" Type="http://schemas.openxmlformats.org/officeDocument/2006/relationships/slide" Target="slides/slide8.xml"/><Relationship Id="rId36" Type="http://schemas.openxmlformats.org/officeDocument/2006/relationships/font" Target="fonts/Arvo-regular.fntdata"/><Relationship Id="rId17" Type="http://schemas.openxmlformats.org/officeDocument/2006/relationships/slide" Target="slides/slide11.xml"/><Relationship Id="rId39" Type="http://schemas.openxmlformats.org/officeDocument/2006/relationships/font" Target="fonts/Arvo-boldItalic.fntdata"/><Relationship Id="rId16" Type="http://schemas.openxmlformats.org/officeDocument/2006/relationships/slide" Target="slides/slide10.xml"/><Relationship Id="rId38" Type="http://schemas.openxmlformats.org/officeDocument/2006/relationships/font" Target="fonts/Arv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94140f56d_0_12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94140f56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83da39b65_0_5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83da39b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94140f56d_0_13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94140f56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83da39b65_0_4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83da39b6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94140f56d_0_25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94140f56d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83da39b65_0_4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983da39b6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83da39b65_1_5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983da39b65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994140f56d_0_28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994140f56d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94140f56d_0_19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994140f56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983da39b65_1_5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983da39b65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69ec3bbe2_0_1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69ec3bbe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983da39b65_1_6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983da39b65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983da39b65_1_32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983da39b65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983da39b65_1_15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983da39b65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994140f56d_0_34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994140f56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983da39b65_1_19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983da39b65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94140f56d_0_37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94140f56d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983da39b65_1_224: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983da39b65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83da39b65_1_241: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983da39b65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983da39b65_1_27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983da39b65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983da39b65_1_301: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983da39b65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94140f56d_0_2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94140f56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94140f56d_0_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94140f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94140f56d_0_4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94140f56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83da39b65_1_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83da39b6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83da39b65_0_5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83da39b6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94140f56d_0_7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94140f56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94140f56d_0_10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94140f56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2348" y="1034132"/>
            <a:ext cx="4437900" cy="2850900"/>
          </a:xfrm>
          <a:prstGeom prst="rect">
            <a:avLst/>
          </a:prstGeom>
        </p:spPr>
        <p:txBody>
          <a:bodyPr anchorCtr="0" anchor="b" bIns="84775" lIns="84775" spcFirstLastPara="1" rIns="84775" wrap="square" tIns="8477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162344" y="3936285"/>
            <a:ext cx="4437900" cy="1100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2" name="Google Shape;12;p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62344" y="1536285"/>
            <a:ext cx="4437900" cy="2727300"/>
          </a:xfrm>
          <a:prstGeom prst="rect">
            <a:avLst/>
          </a:prstGeom>
        </p:spPr>
        <p:txBody>
          <a:bodyPr anchorCtr="0" anchor="b" bIns="84775" lIns="84775" spcFirstLastPara="1" rIns="84775" wrap="square" tIns="84775">
            <a:noAutofit/>
          </a:bodyPr>
          <a:lstStyle>
            <a:lvl1pPr lvl="0" algn="ctr">
              <a:spcBef>
                <a:spcPts val="0"/>
              </a:spcBef>
              <a:spcAft>
                <a:spcPts val="0"/>
              </a:spcAft>
              <a:buSzPts val="11100"/>
              <a:buNone/>
              <a:defRPr sz="11100"/>
            </a:lvl1pPr>
            <a:lvl2pPr lvl="1" algn="ctr">
              <a:spcBef>
                <a:spcPts val="0"/>
              </a:spcBef>
              <a:spcAft>
                <a:spcPts val="0"/>
              </a:spcAft>
              <a:buSzPts val="11100"/>
              <a:buNone/>
              <a:defRPr sz="11100"/>
            </a:lvl2pPr>
            <a:lvl3pPr lvl="2" algn="ctr">
              <a:spcBef>
                <a:spcPts val="0"/>
              </a:spcBef>
              <a:spcAft>
                <a:spcPts val="0"/>
              </a:spcAft>
              <a:buSzPts val="11100"/>
              <a:buNone/>
              <a:defRPr sz="11100"/>
            </a:lvl3pPr>
            <a:lvl4pPr lvl="3" algn="ctr">
              <a:spcBef>
                <a:spcPts val="0"/>
              </a:spcBef>
              <a:spcAft>
                <a:spcPts val="0"/>
              </a:spcAft>
              <a:buSzPts val="11100"/>
              <a:buNone/>
              <a:defRPr sz="11100"/>
            </a:lvl4pPr>
            <a:lvl5pPr lvl="4" algn="ctr">
              <a:spcBef>
                <a:spcPts val="0"/>
              </a:spcBef>
              <a:spcAft>
                <a:spcPts val="0"/>
              </a:spcAft>
              <a:buSzPts val="11100"/>
              <a:buNone/>
              <a:defRPr sz="11100"/>
            </a:lvl5pPr>
            <a:lvl6pPr lvl="5" algn="ctr">
              <a:spcBef>
                <a:spcPts val="0"/>
              </a:spcBef>
              <a:spcAft>
                <a:spcPts val="0"/>
              </a:spcAft>
              <a:buSzPts val="11100"/>
              <a:buNone/>
              <a:defRPr sz="11100"/>
            </a:lvl6pPr>
            <a:lvl7pPr lvl="6" algn="ctr">
              <a:spcBef>
                <a:spcPts val="0"/>
              </a:spcBef>
              <a:spcAft>
                <a:spcPts val="0"/>
              </a:spcAft>
              <a:buSzPts val="11100"/>
              <a:buNone/>
              <a:defRPr sz="11100"/>
            </a:lvl7pPr>
            <a:lvl8pPr lvl="7" algn="ctr">
              <a:spcBef>
                <a:spcPts val="0"/>
              </a:spcBef>
              <a:spcAft>
                <a:spcPts val="0"/>
              </a:spcAft>
              <a:buSzPts val="11100"/>
              <a:buNone/>
              <a:defRPr sz="11100"/>
            </a:lvl8pPr>
            <a:lvl9pPr lvl="8" algn="ctr">
              <a:spcBef>
                <a:spcPts val="0"/>
              </a:spcBef>
              <a:spcAft>
                <a:spcPts val="0"/>
              </a:spcAft>
              <a:buSzPts val="11100"/>
              <a:buNone/>
              <a:defRPr sz="11100"/>
            </a:lvl9pPr>
          </a:lstStyle>
          <a:p>
            <a:r>
              <a:t>xx%</a:t>
            </a:r>
          </a:p>
        </p:txBody>
      </p:sp>
      <p:sp>
        <p:nvSpPr>
          <p:cNvPr id="46" name="Google Shape;46;p11"/>
          <p:cNvSpPr txBox="1"/>
          <p:nvPr>
            <p:ph idx="1" type="body"/>
          </p:nvPr>
        </p:nvSpPr>
        <p:spPr>
          <a:xfrm>
            <a:off x="162344" y="4378090"/>
            <a:ext cx="4437900" cy="1806600"/>
          </a:xfrm>
          <a:prstGeom prst="rect">
            <a:avLst/>
          </a:prstGeom>
        </p:spPr>
        <p:txBody>
          <a:bodyPr anchorCtr="0" anchor="t" bIns="84775" lIns="84775" spcFirstLastPara="1" rIns="84775" wrap="square" tIns="84775">
            <a:noAutofit/>
          </a:bodyPr>
          <a:lstStyle>
            <a:lvl1pPr indent="-336550" lvl="0" marL="457200" algn="ctr">
              <a:spcBef>
                <a:spcPts val="0"/>
              </a:spcBef>
              <a:spcAft>
                <a:spcPts val="0"/>
              </a:spcAft>
              <a:buSzPts val="1700"/>
              <a:buChar char="●"/>
              <a:defRPr/>
            </a:lvl1pPr>
            <a:lvl2pPr indent="-311150" lvl="1" marL="914400" algn="ctr">
              <a:spcBef>
                <a:spcPts val="1500"/>
              </a:spcBef>
              <a:spcAft>
                <a:spcPts val="0"/>
              </a:spcAft>
              <a:buSzPts val="1300"/>
              <a:buChar char="○"/>
              <a:defRPr/>
            </a:lvl2pPr>
            <a:lvl3pPr indent="-311150" lvl="2" marL="1371600" algn="ctr">
              <a:spcBef>
                <a:spcPts val="1500"/>
              </a:spcBef>
              <a:spcAft>
                <a:spcPts val="0"/>
              </a:spcAft>
              <a:buSzPts val="1300"/>
              <a:buChar char="■"/>
              <a:defRPr/>
            </a:lvl3pPr>
            <a:lvl4pPr indent="-311150" lvl="3" marL="1828800" algn="ctr">
              <a:spcBef>
                <a:spcPts val="1500"/>
              </a:spcBef>
              <a:spcAft>
                <a:spcPts val="0"/>
              </a:spcAft>
              <a:buSzPts val="1300"/>
              <a:buChar char="●"/>
              <a:defRPr/>
            </a:lvl4pPr>
            <a:lvl5pPr indent="-311150" lvl="4" marL="2286000" algn="ctr">
              <a:spcBef>
                <a:spcPts val="1500"/>
              </a:spcBef>
              <a:spcAft>
                <a:spcPts val="0"/>
              </a:spcAft>
              <a:buSzPts val="1300"/>
              <a:buChar char="○"/>
              <a:defRPr/>
            </a:lvl5pPr>
            <a:lvl6pPr indent="-311150" lvl="5" marL="2743200" algn="ctr">
              <a:spcBef>
                <a:spcPts val="1500"/>
              </a:spcBef>
              <a:spcAft>
                <a:spcPts val="0"/>
              </a:spcAft>
              <a:buSzPts val="1300"/>
              <a:buChar char="■"/>
              <a:defRPr/>
            </a:lvl6pPr>
            <a:lvl7pPr indent="-311150" lvl="6" marL="3200400" algn="ctr">
              <a:spcBef>
                <a:spcPts val="1500"/>
              </a:spcBef>
              <a:spcAft>
                <a:spcPts val="0"/>
              </a:spcAft>
              <a:buSzPts val="1300"/>
              <a:buChar char="●"/>
              <a:defRPr/>
            </a:lvl7pPr>
            <a:lvl8pPr indent="-311150" lvl="7" marL="3657600" algn="ctr">
              <a:spcBef>
                <a:spcPts val="1500"/>
              </a:spcBef>
              <a:spcAft>
                <a:spcPts val="0"/>
              </a:spcAft>
              <a:buSzPts val="1300"/>
              <a:buChar char="○"/>
              <a:defRPr/>
            </a:lvl8pPr>
            <a:lvl9pPr indent="-311150" lvl="8" marL="4114800" algn="ctr">
              <a:spcBef>
                <a:spcPts val="1500"/>
              </a:spcBef>
              <a:spcAft>
                <a:spcPts val="1500"/>
              </a:spcAft>
              <a:buSzPts val="1300"/>
              <a:buChar char="■"/>
              <a:defRPr/>
            </a:lvl9pPr>
          </a:lstStyle>
          <a:p/>
        </p:txBody>
      </p:sp>
      <p:sp>
        <p:nvSpPr>
          <p:cNvPr id="47" name="Google Shape;47;p1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62344" y="2987292"/>
            <a:ext cx="4437900" cy="1168800"/>
          </a:xfrm>
          <a:prstGeom prst="rect">
            <a:avLst/>
          </a:prstGeom>
        </p:spPr>
        <p:txBody>
          <a:bodyPr anchorCtr="0" anchor="ctr" bIns="84775" lIns="84775" spcFirstLastPara="1" rIns="84775" wrap="square" tIns="84775">
            <a:noAutofit/>
          </a:bodyPr>
          <a:lstStyle>
            <a:lvl1pPr lvl="0" algn="ctr">
              <a:spcBef>
                <a:spcPts val="0"/>
              </a:spcBef>
              <a:spcAft>
                <a:spcPts val="0"/>
              </a:spcAft>
              <a:buSzPts val="3300"/>
              <a:buNone/>
              <a:defRPr sz="3300"/>
            </a:lvl1pPr>
            <a:lvl2pPr lvl="1" algn="ctr">
              <a:spcBef>
                <a:spcPts val="0"/>
              </a:spcBef>
              <a:spcAft>
                <a:spcPts val="0"/>
              </a:spcAft>
              <a:buSzPts val="3300"/>
              <a:buNone/>
              <a:defRPr sz="3300"/>
            </a:lvl2pPr>
            <a:lvl3pPr lvl="2" algn="ctr">
              <a:spcBef>
                <a:spcPts val="0"/>
              </a:spcBef>
              <a:spcAft>
                <a:spcPts val="0"/>
              </a:spcAft>
              <a:buSzPts val="3300"/>
              <a:buNone/>
              <a:defRPr sz="3300"/>
            </a:lvl3pPr>
            <a:lvl4pPr lvl="3" algn="ctr">
              <a:spcBef>
                <a:spcPts val="0"/>
              </a:spcBef>
              <a:spcAft>
                <a:spcPts val="0"/>
              </a:spcAft>
              <a:buSzPts val="3300"/>
              <a:buNone/>
              <a:defRPr sz="3300"/>
            </a:lvl4pPr>
            <a:lvl5pPr lvl="4" algn="ctr">
              <a:spcBef>
                <a:spcPts val="0"/>
              </a:spcBef>
              <a:spcAft>
                <a:spcPts val="0"/>
              </a:spcAft>
              <a:buSzPts val="3300"/>
              <a:buNone/>
              <a:defRPr sz="3300"/>
            </a:lvl5pPr>
            <a:lvl6pPr lvl="5" algn="ctr">
              <a:spcBef>
                <a:spcPts val="0"/>
              </a:spcBef>
              <a:spcAft>
                <a:spcPts val="0"/>
              </a:spcAft>
              <a:buSzPts val="3300"/>
              <a:buNone/>
              <a:defRPr sz="3300"/>
            </a:lvl6pPr>
            <a:lvl7pPr lvl="6" algn="ctr">
              <a:spcBef>
                <a:spcPts val="0"/>
              </a:spcBef>
              <a:spcAft>
                <a:spcPts val="0"/>
              </a:spcAft>
              <a:buSzPts val="3300"/>
              <a:buNone/>
              <a:defRPr sz="3300"/>
            </a:lvl7pPr>
            <a:lvl8pPr lvl="7" algn="ctr">
              <a:spcBef>
                <a:spcPts val="0"/>
              </a:spcBef>
              <a:spcAft>
                <a:spcPts val="0"/>
              </a:spcAft>
              <a:buSzPts val="3300"/>
              <a:buNone/>
              <a:defRPr sz="3300"/>
            </a:lvl8pPr>
            <a:lvl9pPr lvl="8" algn="ctr">
              <a:spcBef>
                <a:spcPts val="0"/>
              </a:spcBef>
              <a:spcAft>
                <a:spcPts val="0"/>
              </a:spcAft>
              <a:buSzPts val="3300"/>
              <a:buNone/>
              <a:defRPr sz="3300"/>
            </a:lvl9pPr>
          </a:lstStyle>
          <a:p/>
        </p:txBody>
      </p:sp>
      <p:sp>
        <p:nvSpPr>
          <p:cNvPr id="15" name="Google Shape;15;p3"/>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8" name="Google Shape;18;p4"/>
          <p:cNvSpPr txBox="1"/>
          <p:nvPr>
            <p:ph idx="1" type="body"/>
          </p:nvPr>
        </p:nvSpPr>
        <p:spPr>
          <a:xfrm>
            <a:off x="162344" y="1600660"/>
            <a:ext cx="4437900" cy="4745100"/>
          </a:xfrm>
          <a:prstGeom prst="rect">
            <a:avLst/>
          </a:prstGeom>
        </p:spPr>
        <p:txBody>
          <a:bodyPr anchorCtr="0" anchor="t"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19" name="Google Shape;19;p4"/>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2" name="Google Shape;22;p5"/>
          <p:cNvSpPr txBox="1"/>
          <p:nvPr>
            <p:ph idx="1" type="body"/>
          </p:nvPr>
        </p:nvSpPr>
        <p:spPr>
          <a:xfrm>
            <a:off x="162344"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3" name="Google Shape;23;p5"/>
          <p:cNvSpPr txBox="1"/>
          <p:nvPr>
            <p:ph idx="2" type="body"/>
          </p:nvPr>
        </p:nvSpPr>
        <p:spPr>
          <a:xfrm>
            <a:off x="2516875" y="1600660"/>
            <a:ext cx="2083200" cy="4745100"/>
          </a:xfrm>
          <a:prstGeom prst="rect">
            <a:avLst/>
          </a:prstGeom>
        </p:spPr>
        <p:txBody>
          <a:bodyPr anchorCtr="0" anchor="t" bIns="84775" lIns="84775" spcFirstLastPara="1" rIns="84775" wrap="square" tIns="84775">
            <a:noAutofit/>
          </a:bodyPr>
          <a:lstStyle>
            <a:lvl1pPr indent="-311150" lvl="0" marL="457200">
              <a:spcBef>
                <a:spcPts val="0"/>
              </a:spcBef>
              <a:spcAft>
                <a:spcPts val="0"/>
              </a:spcAft>
              <a:buSzPts val="1300"/>
              <a:buChar char="●"/>
              <a:defRPr sz="13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24" name="Google Shape;24;p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7" name="Google Shape;27;p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62344" y="771667"/>
            <a:ext cx="1462500" cy="1049700"/>
          </a:xfrm>
          <a:prstGeom prst="rect">
            <a:avLst/>
          </a:prstGeom>
        </p:spPr>
        <p:txBody>
          <a:bodyPr anchorCtr="0" anchor="b" bIns="84775" lIns="84775" spcFirstLastPara="1" rIns="84775" wrap="square" tIns="84775">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p:txBody>
      </p:sp>
      <p:sp>
        <p:nvSpPr>
          <p:cNvPr id="30" name="Google Shape;30;p7"/>
          <p:cNvSpPr txBox="1"/>
          <p:nvPr>
            <p:ph idx="1" type="body"/>
          </p:nvPr>
        </p:nvSpPr>
        <p:spPr>
          <a:xfrm>
            <a:off x="162344" y="1930000"/>
            <a:ext cx="1462500" cy="4415700"/>
          </a:xfrm>
          <a:prstGeom prst="rect">
            <a:avLst/>
          </a:prstGeom>
        </p:spPr>
        <p:txBody>
          <a:bodyPr anchorCtr="0" anchor="t" bIns="84775" lIns="84775" spcFirstLastPara="1" rIns="84775" wrap="square" tIns="84775">
            <a:noAutofit/>
          </a:bodyPr>
          <a:lstStyle>
            <a:lvl1pPr indent="-298450" lvl="0" marL="457200">
              <a:spcBef>
                <a:spcPts val="0"/>
              </a:spcBef>
              <a:spcAft>
                <a:spcPts val="0"/>
              </a:spcAft>
              <a:buSzPts val="1100"/>
              <a:buChar char="●"/>
              <a:defRPr sz="1100"/>
            </a:lvl1pPr>
            <a:lvl2pPr indent="-298450" lvl="1" marL="914400">
              <a:spcBef>
                <a:spcPts val="1500"/>
              </a:spcBef>
              <a:spcAft>
                <a:spcPts val="0"/>
              </a:spcAft>
              <a:buSzPts val="1100"/>
              <a:buChar char="○"/>
              <a:defRPr sz="1100"/>
            </a:lvl2pPr>
            <a:lvl3pPr indent="-298450" lvl="2" marL="1371600">
              <a:spcBef>
                <a:spcPts val="1500"/>
              </a:spcBef>
              <a:spcAft>
                <a:spcPts val="0"/>
              </a:spcAft>
              <a:buSzPts val="1100"/>
              <a:buChar char="■"/>
              <a:defRPr sz="1100"/>
            </a:lvl3pPr>
            <a:lvl4pPr indent="-298450" lvl="3" marL="1828800">
              <a:spcBef>
                <a:spcPts val="1500"/>
              </a:spcBef>
              <a:spcAft>
                <a:spcPts val="0"/>
              </a:spcAft>
              <a:buSzPts val="1100"/>
              <a:buChar char="●"/>
              <a:defRPr sz="1100"/>
            </a:lvl4pPr>
            <a:lvl5pPr indent="-298450" lvl="4" marL="2286000">
              <a:spcBef>
                <a:spcPts val="1500"/>
              </a:spcBef>
              <a:spcAft>
                <a:spcPts val="0"/>
              </a:spcAft>
              <a:buSzPts val="1100"/>
              <a:buChar char="○"/>
              <a:defRPr sz="1100"/>
            </a:lvl5pPr>
            <a:lvl6pPr indent="-298450" lvl="5" marL="2743200">
              <a:spcBef>
                <a:spcPts val="1500"/>
              </a:spcBef>
              <a:spcAft>
                <a:spcPts val="0"/>
              </a:spcAft>
              <a:buSzPts val="1100"/>
              <a:buChar char="■"/>
              <a:defRPr sz="1100"/>
            </a:lvl6pPr>
            <a:lvl7pPr indent="-298450" lvl="6" marL="3200400">
              <a:spcBef>
                <a:spcPts val="1500"/>
              </a:spcBef>
              <a:spcAft>
                <a:spcPts val="0"/>
              </a:spcAft>
              <a:buSzPts val="1100"/>
              <a:buChar char="●"/>
              <a:defRPr sz="1100"/>
            </a:lvl7pPr>
            <a:lvl8pPr indent="-298450" lvl="7" marL="3657600">
              <a:spcBef>
                <a:spcPts val="1500"/>
              </a:spcBef>
              <a:spcAft>
                <a:spcPts val="0"/>
              </a:spcAft>
              <a:buSzPts val="1100"/>
              <a:buChar char="○"/>
              <a:defRPr sz="1100"/>
            </a:lvl8pPr>
            <a:lvl9pPr indent="-298450" lvl="8" marL="4114800">
              <a:spcBef>
                <a:spcPts val="1500"/>
              </a:spcBef>
              <a:spcAft>
                <a:spcPts val="1500"/>
              </a:spcAft>
              <a:buSzPts val="1100"/>
              <a:buChar char="■"/>
              <a:defRPr sz="1100"/>
            </a:lvl9pPr>
          </a:lstStyle>
          <a:p/>
        </p:txBody>
      </p:sp>
      <p:sp>
        <p:nvSpPr>
          <p:cNvPr id="31" name="Google Shape;31;p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55339" y="625208"/>
            <a:ext cx="3316800" cy="5681700"/>
          </a:xfrm>
          <a:prstGeom prst="rect">
            <a:avLst/>
          </a:prstGeom>
        </p:spPr>
        <p:txBody>
          <a:bodyPr anchorCtr="0" anchor="ctr" bIns="84775" lIns="84775" spcFirstLastPara="1" rIns="84775" wrap="square" tIns="84775">
            <a:noAutofit/>
          </a:bodyPr>
          <a:lstStyle>
            <a:lvl1pPr lvl="0">
              <a:spcBef>
                <a:spcPts val="0"/>
              </a:spcBef>
              <a:spcAft>
                <a:spcPts val="0"/>
              </a:spcAft>
              <a:buSzPts val="4500"/>
              <a:buNone/>
              <a:defRPr sz="4500"/>
            </a:lvl1pPr>
            <a:lvl2pPr lvl="1">
              <a:spcBef>
                <a:spcPts val="0"/>
              </a:spcBef>
              <a:spcAft>
                <a:spcPts val="0"/>
              </a:spcAft>
              <a:buSzPts val="4500"/>
              <a:buNone/>
              <a:defRPr sz="4500"/>
            </a:lvl2pPr>
            <a:lvl3pPr lvl="2">
              <a:spcBef>
                <a:spcPts val="0"/>
              </a:spcBef>
              <a:spcAft>
                <a:spcPts val="0"/>
              </a:spcAft>
              <a:buSzPts val="4500"/>
              <a:buNone/>
              <a:defRPr sz="4500"/>
            </a:lvl3pPr>
            <a:lvl4pPr lvl="3">
              <a:spcBef>
                <a:spcPts val="0"/>
              </a:spcBef>
              <a:spcAft>
                <a:spcPts val="0"/>
              </a:spcAft>
              <a:buSzPts val="4500"/>
              <a:buNone/>
              <a:defRPr sz="4500"/>
            </a:lvl4pPr>
            <a:lvl5pPr lvl="4">
              <a:spcBef>
                <a:spcPts val="0"/>
              </a:spcBef>
              <a:spcAft>
                <a:spcPts val="0"/>
              </a:spcAft>
              <a:buSzPts val="4500"/>
              <a:buNone/>
              <a:defRPr sz="4500"/>
            </a:lvl5pPr>
            <a:lvl6pPr lvl="5">
              <a:spcBef>
                <a:spcPts val="0"/>
              </a:spcBef>
              <a:spcAft>
                <a:spcPts val="0"/>
              </a:spcAft>
              <a:buSzPts val="4500"/>
              <a:buNone/>
              <a:defRPr sz="4500"/>
            </a:lvl6pPr>
            <a:lvl7pPr lvl="6">
              <a:spcBef>
                <a:spcPts val="0"/>
              </a:spcBef>
              <a:spcAft>
                <a:spcPts val="0"/>
              </a:spcAft>
              <a:buSzPts val="4500"/>
              <a:buNone/>
              <a:defRPr sz="4500"/>
            </a:lvl7pPr>
            <a:lvl8pPr lvl="7">
              <a:spcBef>
                <a:spcPts val="0"/>
              </a:spcBef>
              <a:spcAft>
                <a:spcPts val="0"/>
              </a:spcAft>
              <a:buSzPts val="4500"/>
              <a:buNone/>
              <a:defRPr sz="4500"/>
            </a:lvl8pPr>
            <a:lvl9pPr lvl="8">
              <a:spcBef>
                <a:spcPts val="0"/>
              </a:spcBef>
              <a:spcAft>
                <a:spcPts val="0"/>
              </a:spcAft>
              <a:buSzPts val="4500"/>
              <a:buNone/>
              <a:defRPr sz="4500"/>
            </a:lvl9pPr>
          </a:lstStyle>
          <a:p/>
        </p:txBody>
      </p:sp>
      <p:sp>
        <p:nvSpPr>
          <p:cNvPr id="34" name="Google Shape;34;p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381250" y="-174"/>
            <a:ext cx="2381400" cy="7143900"/>
          </a:xfrm>
          <a:prstGeom prst="rect">
            <a:avLst/>
          </a:prstGeom>
          <a:solidFill>
            <a:schemeClr val="lt2"/>
          </a:solidFill>
          <a:ln>
            <a:noFill/>
          </a:ln>
        </p:spPr>
        <p:txBody>
          <a:bodyPr anchorCtr="0" anchor="ctr" bIns="84775" lIns="84775" spcFirstLastPara="1" rIns="84775" wrap="square" tIns="847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8281" y="1712743"/>
            <a:ext cx="2106900" cy="2058900"/>
          </a:xfrm>
          <a:prstGeom prst="rect">
            <a:avLst/>
          </a:prstGeom>
        </p:spPr>
        <p:txBody>
          <a:bodyPr anchorCtr="0" anchor="b" bIns="84775" lIns="84775" spcFirstLastPara="1" rIns="84775" wrap="square" tIns="84775">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p:txBody>
      </p:sp>
      <p:sp>
        <p:nvSpPr>
          <p:cNvPr id="38" name="Google Shape;38;p9"/>
          <p:cNvSpPr txBox="1"/>
          <p:nvPr>
            <p:ph idx="1" type="subTitle"/>
          </p:nvPr>
        </p:nvSpPr>
        <p:spPr>
          <a:xfrm>
            <a:off x="138281" y="3893160"/>
            <a:ext cx="2106900" cy="1715700"/>
          </a:xfrm>
          <a:prstGeom prst="rect">
            <a:avLst/>
          </a:prstGeom>
        </p:spPr>
        <p:txBody>
          <a:bodyPr anchorCtr="0" anchor="t" bIns="84775" lIns="84775" spcFirstLastPara="1" rIns="84775" wrap="square" tIns="84775">
            <a:noAutofit/>
          </a:bodyPr>
          <a:lstStyle>
            <a:lvl1pPr lvl="0" algn="ctr">
              <a:lnSpc>
                <a:spcPct val="100000"/>
              </a:lnSpc>
              <a:spcBef>
                <a:spcPts val="0"/>
              </a:spcBef>
              <a:spcAft>
                <a:spcPts val="0"/>
              </a:spcAft>
              <a:buSzPts val="1900"/>
              <a:buNone/>
              <a:defRPr sz="1900"/>
            </a:lvl1pPr>
            <a:lvl2pPr lvl="1" algn="ctr">
              <a:lnSpc>
                <a:spcPct val="100000"/>
              </a:lnSpc>
              <a:spcBef>
                <a:spcPts val="0"/>
              </a:spcBef>
              <a:spcAft>
                <a:spcPts val="0"/>
              </a:spcAft>
              <a:buSzPts val="1900"/>
              <a:buNone/>
              <a:defRPr sz="1900"/>
            </a:lvl2pPr>
            <a:lvl3pPr lvl="2" algn="ctr">
              <a:lnSpc>
                <a:spcPct val="100000"/>
              </a:lnSpc>
              <a:spcBef>
                <a:spcPts val="0"/>
              </a:spcBef>
              <a:spcAft>
                <a:spcPts val="0"/>
              </a:spcAft>
              <a:buSzPts val="1900"/>
              <a:buNone/>
              <a:defRPr sz="1900"/>
            </a:lvl3pPr>
            <a:lvl4pPr lvl="3" algn="ctr">
              <a:lnSpc>
                <a:spcPct val="100000"/>
              </a:lnSpc>
              <a:spcBef>
                <a:spcPts val="0"/>
              </a:spcBef>
              <a:spcAft>
                <a:spcPts val="0"/>
              </a:spcAft>
              <a:buSzPts val="1900"/>
              <a:buNone/>
              <a:defRPr sz="1900"/>
            </a:lvl4pPr>
            <a:lvl5pPr lvl="4" algn="ctr">
              <a:lnSpc>
                <a:spcPct val="100000"/>
              </a:lnSpc>
              <a:spcBef>
                <a:spcPts val="0"/>
              </a:spcBef>
              <a:spcAft>
                <a:spcPts val="0"/>
              </a:spcAft>
              <a:buSzPts val="1900"/>
              <a:buNone/>
              <a:defRPr sz="1900"/>
            </a:lvl5pPr>
            <a:lvl6pPr lvl="5" algn="ctr">
              <a:lnSpc>
                <a:spcPct val="100000"/>
              </a:lnSpc>
              <a:spcBef>
                <a:spcPts val="0"/>
              </a:spcBef>
              <a:spcAft>
                <a:spcPts val="0"/>
              </a:spcAft>
              <a:buSzPts val="1900"/>
              <a:buNone/>
              <a:defRPr sz="1900"/>
            </a:lvl6pPr>
            <a:lvl7pPr lvl="6" algn="ctr">
              <a:lnSpc>
                <a:spcPct val="100000"/>
              </a:lnSpc>
              <a:spcBef>
                <a:spcPts val="0"/>
              </a:spcBef>
              <a:spcAft>
                <a:spcPts val="0"/>
              </a:spcAft>
              <a:buSzPts val="1900"/>
              <a:buNone/>
              <a:defRPr sz="1900"/>
            </a:lvl7pPr>
            <a:lvl8pPr lvl="7" algn="ctr">
              <a:lnSpc>
                <a:spcPct val="100000"/>
              </a:lnSpc>
              <a:spcBef>
                <a:spcPts val="0"/>
              </a:spcBef>
              <a:spcAft>
                <a:spcPts val="0"/>
              </a:spcAft>
              <a:buSzPts val="1900"/>
              <a:buNone/>
              <a:defRPr sz="1900"/>
            </a:lvl8pPr>
            <a:lvl9pPr lvl="8" algn="ctr">
              <a:lnSpc>
                <a:spcPct val="100000"/>
              </a:lnSpc>
              <a:spcBef>
                <a:spcPts val="0"/>
              </a:spcBef>
              <a:spcAft>
                <a:spcPts val="0"/>
              </a:spcAft>
              <a:buSzPts val="1900"/>
              <a:buNone/>
              <a:defRPr sz="1900"/>
            </a:lvl9pPr>
          </a:lstStyle>
          <a:p/>
        </p:txBody>
      </p:sp>
      <p:sp>
        <p:nvSpPr>
          <p:cNvPr id="39" name="Google Shape;39;p9"/>
          <p:cNvSpPr txBox="1"/>
          <p:nvPr>
            <p:ph idx="2" type="body"/>
          </p:nvPr>
        </p:nvSpPr>
        <p:spPr>
          <a:xfrm>
            <a:off x="2572656" y="1005660"/>
            <a:ext cx="1998300" cy="5132100"/>
          </a:xfrm>
          <a:prstGeom prst="rect">
            <a:avLst/>
          </a:prstGeom>
        </p:spPr>
        <p:txBody>
          <a:bodyPr anchorCtr="0" anchor="ctr" bIns="84775" lIns="84775" spcFirstLastPara="1" rIns="84775" wrap="square" tIns="84775">
            <a:noAutofit/>
          </a:bodyPr>
          <a:lstStyle>
            <a:lvl1pPr indent="-336550" lvl="0" marL="457200">
              <a:spcBef>
                <a:spcPts val="0"/>
              </a:spcBef>
              <a:spcAft>
                <a:spcPts val="0"/>
              </a:spcAft>
              <a:buSzPts val="1700"/>
              <a:buChar char="●"/>
              <a:defRPr/>
            </a:lvl1pPr>
            <a:lvl2pPr indent="-311150" lvl="1" marL="914400">
              <a:spcBef>
                <a:spcPts val="1500"/>
              </a:spcBef>
              <a:spcAft>
                <a:spcPts val="0"/>
              </a:spcAft>
              <a:buSzPts val="1300"/>
              <a:buChar char="○"/>
              <a:defRPr/>
            </a:lvl2pPr>
            <a:lvl3pPr indent="-311150" lvl="2" marL="1371600">
              <a:spcBef>
                <a:spcPts val="1500"/>
              </a:spcBef>
              <a:spcAft>
                <a:spcPts val="0"/>
              </a:spcAft>
              <a:buSzPts val="1300"/>
              <a:buChar char="■"/>
              <a:defRPr/>
            </a:lvl3pPr>
            <a:lvl4pPr indent="-311150" lvl="3" marL="1828800">
              <a:spcBef>
                <a:spcPts val="1500"/>
              </a:spcBef>
              <a:spcAft>
                <a:spcPts val="0"/>
              </a:spcAft>
              <a:buSzPts val="1300"/>
              <a:buChar char="●"/>
              <a:defRPr/>
            </a:lvl4pPr>
            <a:lvl5pPr indent="-311150" lvl="4" marL="2286000">
              <a:spcBef>
                <a:spcPts val="1500"/>
              </a:spcBef>
              <a:spcAft>
                <a:spcPts val="0"/>
              </a:spcAft>
              <a:buSzPts val="1300"/>
              <a:buChar char="○"/>
              <a:defRPr/>
            </a:lvl5pPr>
            <a:lvl6pPr indent="-311150" lvl="5" marL="2743200">
              <a:spcBef>
                <a:spcPts val="1500"/>
              </a:spcBef>
              <a:spcAft>
                <a:spcPts val="0"/>
              </a:spcAft>
              <a:buSzPts val="1300"/>
              <a:buChar char="■"/>
              <a:defRPr/>
            </a:lvl6pPr>
            <a:lvl7pPr indent="-311150" lvl="6" marL="3200400">
              <a:spcBef>
                <a:spcPts val="1500"/>
              </a:spcBef>
              <a:spcAft>
                <a:spcPts val="0"/>
              </a:spcAft>
              <a:buSzPts val="1300"/>
              <a:buChar char="●"/>
              <a:defRPr/>
            </a:lvl7pPr>
            <a:lvl8pPr indent="-311150" lvl="7" marL="3657600">
              <a:spcBef>
                <a:spcPts val="1500"/>
              </a:spcBef>
              <a:spcAft>
                <a:spcPts val="0"/>
              </a:spcAft>
              <a:buSzPts val="1300"/>
              <a:buChar char="○"/>
              <a:defRPr/>
            </a:lvl8pPr>
            <a:lvl9pPr indent="-311150" lvl="8" marL="4114800">
              <a:spcBef>
                <a:spcPts val="1500"/>
              </a:spcBef>
              <a:spcAft>
                <a:spcPts val="1500"/>
              </a:spcAft>
              <a:buSzPts val="1300"/>
              <a:buChar char="■"/>
              <a:defRPr/>
            </a:lvl9pPr>
          </a:lstStyle>
          <a:p/>
        </p:txBody>
      </p:sp>
      <p:sp>
        <p:nvSpPr>
          <p:cNvPr id="40" name="Google Shape;40;p9"/>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62344" y="5875799"/>
            <a:ext cx="3124500" cy="840300"/>
          </a:xfrm>
          <a:prstGeom prst="rect">
            <a:avLst/>
          </a:prstGeom>
        </p:spPr>
        <p:txBody>
          <a:bodyPr anchorCtr="0" anchor="ctr" bIns="84775" lIns="84775" spcFirstLastPara="1" rIns="84775" wrap="square" tIns="84775">
            <a:noAutofit/>
          </a:bodyPr>
          <a:lstStyle>
            <a:lvl1pPr indent="-228600" lvl="0" marL="457200">
              <a:lnSpc>
                <a:spcPct val="100000"/>
              </a:lnSpc>
              <a:spcBef>
                <a:spcPts val="0"/>
              </a:spcBef>
              <a:spcAft>
                <a:spcPts val="0"/>
              </a:spcAft>
              <a:buSzPts val="1700"/>
              <a:buNone/>
              <a:defRPr/>
            </a:lvl1pPr>
          </a:lstStyle>
          <a:p/>
        </p:txBody>
      </p:sp>
      <p:sp>
        <p:nvSpPr>
          <p:cNvPr id="43" name="Google Shape;43;p1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344" y="618090"/>
            <a:ext cx="4437900" cy="795300"/>
          </a:xfrm>
          <a:prstGeom prst="rect">
            <a:avLst/>
          </a:prstGeom>
          <a:noFill/>
          <a:ln>
            <a:noFill/>
          </a:ln>
        </p:spPr>
        <p:txBody>
          <a:bodyPr anchorCtr="0" anchor="t" bIns="84775" lIns="84775" spcFirstLastPara="1" rIns="84775" wrap="square" tIns="84775">
            <a:noAutofit/>
          </a:bodyPr>
          <a:lstStyle>
            <a:lvl1pPr lvl="0">
              <a:spcBef>
                <a:spcPts val="0"/>
              </a:spcBef>
              <a:spcAft>
                <a:spcPts val="0"/>
              </a:spcAft>
              <a:buClr>
                <a:schemeClr val="dk1"/>
              </a:buClr>
              <a:buSzPts val="2600"/>
              <a:buNone/>
              <a:defRPr sz="2600">
                <a:solidFill>
                  <a:schemeClr val="dk1"/>
                </a:solidFill>
              </a:defRPr>
            </a:lvl1pPr>
            <a:lvl2pPr lvl="1">
              <a:spcBef>
                <a:spcPts val="0"/>
              </a:spcBef>
              <a:spcAft>
                <a:spcPts val="0"/>
              </a:spcAft>
              <a:buClr>
                <a:schemeClr val="dk1"/>
              </a:buClr>
              <a:buSzPts val="2600"/>
              <a:buNone/>
              <a:defRPr sz="2600">
                <a:solidFill>
                  <a:schemeClr val="dk1"/>
                </a:solidFill>
              </a:defRPr>
            </a:lvl2pPr>
            <a:lvl3pPr lvl="2">
              <a:spcBef>
                <a:spcPts val="0"/>
              </a:spcBef>
              <a:spcAft>
                <a:spcPts val="0"/>
              </a:spcAft>
              <a:buClr>
                <a:schemeClr val="dk1"/>
              </a:buClr>
              <a:buSzPts val="2600"/>
              <a:buNone/>
              <a:defRPr sz="2600">
                <a:solidFill>
                  <a:schemeClr val="dk1"/>
                </a:solidFill>
              </a:defRPr>
            </a:lvl3pPr>
            <a:lvl4pPr lvl="3">
              <a:spcBef>
                <a:spcPts val="0"/>
              </a:spcBef>
              <a:spcAft>
                <a:spcPts val="0"/>
              </a:spcAft>
              <a:buClr>
                <a:schemeClr val="dk1"/>
              </a:buClr>
              <a:buSzPts val="2600"/>
              <a:buNone/>
              <a:defRPr sz="2600">
                <a:solidFill>
                  <a:schemeClr val="dk1"/>
                </a:solidFill>
              </a:defRPr>
            </a:lvl4pPr>
            <a:lvl5pPr lvl="4">
              <a:spcBef>
                <a:spcPts val="0"/>
              </a:spcBef>
              <a:spcAft>
                <a:spcPts val="0"/>
              </a:spcAft>
              <a:buClr>
                <a:schemeClr val="dk1"/>
              </a:buClr>
              <a:buSzPts val="2600"/>
              <a:buNone/>
              <a:defRPr sz="2600">
                <a:solidFill>
                  <a:schemeClr val="dk1"/>
                </a:solidFill>
              </a:defRPr>
            </a:lvl5pPr>
            <a:lvl6pPr lvl="5">
              <a:spcBef>
                <a:spcPts val="0"/>
              </a:spcBef>
              <a:spcAft>
                <a:spcPts val="0"/>
              </a:spcAft>
              <a:buClr>
                <a:schemeClr val="dk1"/>
              </a:buClr>
              <a:buSzPts val="2600"/>
              <a:buNone/>
              <a:defRPr sz="2600">
                <a:solidFill>
                  <a:schemeClr val="dk1"/>
                </a:solidFill>
              </a:defRPr>
            </a:lvl6pPr>
            <a:lvl7pPr lvl="6">
              <a:spcBef>
                <a:spcPts val="0"/>
              </a:spcBef>
              <a:spcAft>
                <a:spcPts val="0"/>
              </a:spcAft>
              <a:buClr>
                <a:schemeClr val="dk1"/>
              </a:buClr>
              <a:buSzPts val="2600"/>
              <a:buNone/>
              <a:defRPr sz="2600">
                <a:solidFill>
                  <a:schemeClr val="dk1"/>
                </a:solidFill>
              </a:defRPr>
            </a:lvl7pPr>
            <a:lvl8pPr lvl="7">
              <a:spcBef>
                <a:spcPts val="0"/>
              </a:spcBef>
              <a:spcAft>
                <a:spcPts val="0"/>
              </a:spcAft>
              <a:buClr>
                <a:schemeClr val="dk1"/>
              </a:buClr>
              <a:buSzPts val="2600"/>
              <a:buNone/>
              <a:defRPr sz="2600">
                <a:solidFill>
                  <a:schemeClr val="dk1"/>
                </a:solidFill>
              </a:defRPr>
            </a:lvl8pPr>
            <a:lvl9pPr lvl="8">
              <a:spcBef>
                <a:spcPts val="0"/>
              </a:spcBef>
              <a:spcAft>
                <a:spcPts val="0"/>
              </a:spcAft>
              <a:buClr>
                <a:schemeClr val="dk1"/>
              </a:buClr>
              <a:buSzPts val="2600"/>
              <a:buNone/>
              <a:defRPr sz="2600">
                <a:solidFill>
                  <a:schemeClr val="dk1"/>
                </a:solidFill>
              </a:defRPr>
            </a:lvl9pPr>
          </a:lstStyle>
          <a:p/>
        </p:txBody>
      </p:sp>
      <p:sp>
        <p:nvSpPr>
          <p:cNvPr id="7" name="Google Shape;7;p1"/>
          <p:cNvSpPr txBox="1"/>
          <p:nvPr>
            <p:ph idx="1" type="body"/>
          </p:nvPr>
        </p:nvSpPr>
        <p:spPr>
          <a:xfrm>
            <a:off x="162344" y="1600660"/>
            <a:ext cx="4437900" cy="4745100"/>
          </a:xfrm>
          <a:prstGeom prst="rect">
            <a:avLst/>
          </a:prstGeom>
          <a:noFill/>
          <a:ln>
            <a:noFill/>
          </a:ln>
        </p:spPr>
        <p:txBody>
          <a:bodyPr anchorCtr="0" anchor="t" bIns="84775" lIns="84775" spcFirstLastPara="1" rIns="84775" wrap="square" tIns="84775">
            <a:noAutofit/>
          </a:bodyPr>
          <a:lstStyle>
            <a:lvl1pPr indent="-336550" lvl="0" marL="457200">
              <a:lnSpc>
                <a:spcPct val="115000"/>
              </a:lnSpc>
              <a:spcBef>
                <a:spcPts val="0"/>
              </a:spcBef>
              <a:spcAft>
                <a:spcPts val="0"/>
              </a:spcAft>
              <a:buClr>
                <a:schemeClr val="dk2"/>
              </a:buClr>
              <a:buSzPts val="1700"/>
              <a:buChar char="●"/>
              <a:defRPr sz="1700">
                <a:solidFill>
                  <a:schemeClr val="dk2"/>
                </a:solidFill>
              </a:defRPr>
            </a:lvl1pPr>
            <a:lvl2pPr indent="-311150" lvl="1" marL="914400">
              <a:lnSpc>
                <a:spcPct val="115000"/>
              </a:lnSpc>
              <a:spcBef>
                <a:spcPts val="1500"/>
              </a:spcBef>
              <a:spcAft>
                <a:spcPts val="0"/>
              </a:spcAft>
              <a:buClr>
                <a:schemeClr val="dk2"/>
              </a:buClr>
              <a:buSzPts val="1300"/>
              <a:buChar char="○"/>
              <a:defRPr sz="1300">
                <a:solidFill>
                  <a:schemeClr val="dk2"/>
                </a:solidFill>
              </a:defRPr>
            </a:lvl2pPr>
            <a:lvl3pPr indent="-311150" lvl="2" marL="1371600">
              <a:lnSpc>
                <a:spcPct val="115000"/>
              </a:lnSpc>
              <a:spcBef>
                <a:spcPts val="1500"/>
              </a:spcBef>
              <a:spcAft>
                <a:spcPts val="0"/>
              </a:spcAft>
              <a:buClr>
                <a:schemeClr val="dk2"/>
              </a:buClr>
              <a:buSzPts val="1300"/>
              <a:buChar char="■"/>
              <a:defRPr sz="1300">
                <a:solidFill>
                  <a:schemeClr val="dk2"/>
                </a:solidFill>
              </a:defRPr>
            </a:lvl3pPr>
            <a:lvl4pPr indent="-311150" lvl="3" marL="1828800">
              <a:lnSpc>
                <a:spcPct val="115000"/>
              </a:lnSpc>
              <a:spcBef>
                <a:spcPts val="1500"/>
              </a:spcBef>
              <a:spcAft>
                <a:spcPts val="0"/>
              </a:spcAft>
              <a:buClr>
                <a:schemeClr val="dk2"/>
              </a:buClr>
              <a:buSzPts val="1300"/>
              <a:buChar char="●"/>
              <a:defRPr sz="1300">
                <a:solidFill>
                  <a:schemeClr val="dk2"/>
                </a:solidFill>
              </a:defRPr>
            </a:lvl4pPr>
            <a:lvl5pPr indent="-311150" lvl="4" marL="2286000">
              <a:lnSpc>
                <a:spcPct val="115000"/>
              </a:lnSpc>
              <a:spcBef>
                <a:spcPts val="1500"/>
              </a:spcBef>
              <a:spcAft>
                <a:spcPts val="0"/>
              </a:spcAft>
              <a:buClr>
                <a:schemeClr val="dk2"/>
              </a:buClr>
              <a:buSzPts val="1300"/>
              <a:buChar char="○"/>
              <a:defRPr sz="1300">
                <a:solidFill>
                  <a:schemeClr val="dk2"/>
                </a:solidFill>
              </a:defRPr>
            </a:lvl5pPr>
            <a:lvl6pPr indent="-311150" lvl="5" marL="2743200">
              <a:lnSpc>
                <a:spcPct val="115000"/>
              </a:lnSpc>
              <a:spcBef>
                <a:spcPts val="1500"/>
              </a:spcBef>
              <a:spcAft>
                <a:spcPts val="0"/>
              </a:spcAft>
              <a:buClr>
                <a:schemeClr val="dk2"/>
              </a:buClr>
              <a:buSzPts val="1300"/>
              <a:buChar char="■"/>
              <a:defRPr sz="1300">
                <a:solidFill>
                  <a:schemeClr val="dk2"/>
                </a:solidFill>
              </a:defRPr>
            </a:lvl6pPr>
            <a:lvl7pPr indent="-311150" lvl="6" marL="3200400">
              <a:lnSpc>
                <a:spcPct val="115000"/>
              </a:lnSpc>
              <a:spcBef>
                <a:spcPts val="1500"/>
              </a:spcBef>
              <a:spcAft>
                <a:spcPts val="0"/>
              </a:spcAft>
              <a:buClr>
                <a:schemeClr val="dk2"/>
              </a:buClr>
              <a:buSzPts val="1300"/>
              <a:buChar char="●"/>
              <a:defRPr sz="1300">
                <a:solidFill>
                  <a:schemeClr val="dk2"/>
                </a:solidFill>
              </a:defRPr>
            </a:lvl7pPr>
            <a:lvl8pPr indent="-311150" lvl="7" marL="3657600">
              <a:lnSpc>
                <a:spcPct val="115000"/>
              </a:lnSpc>
              <a:spcBef>
                <a:spcPts val="1500"/>
              </a:spcBef>
              <a:spcAft>
                <a:spcPts val="0"/>
              </a:spcAft>
              <a:buClr>
                <a:schemeClr val="dk2"/>
              </a:buClr>
              <a:buSzPts val="1300"/>
              <a:buChar char="○"/>
              <a:defRPr sz="1300">
                <a:solidFill>
                  <a:schemeClr val="dk2"/>
                </a:solidFill>
              </a:defRPr>
            </a:lvl8pPr>
            <a:lvl9pPr indent="-311150" lvl="8" marL="4114800">
              <a:lnSpc>
                <a:spcPct val="115000"/>
              </a:lnSpc>
              <a:spcBef>
                <a:spcPts val="1500"/>
              </a:spcBef>
              <a:spcAft>
                <a:spcPts val="1500"/>
              </a:spcAft>
              <a:buClr>
                <a:schemeClr val="dk2"/>
              </a:buClr>
              <a:buSzPts val="1300"/>
              <a:buChar char="■"/>
              <a:defRPr sz="1300">
                <a:solidFill>
                  <a:schemeClr val="dk2"/>
                </a:solidFill>
              </a:defRPr>
            </a:lvl9pPr>
          </a:lstStyle>
          <a:p/>
        </p:txBody>
      </p:sp>
      <p:sp>
        <p:nvSpPr>
          <p:cNvPr id="8" name="Google Shape;8;p1"/>
          <p:cNvSpPr txBox="1"/>
          <p:nvPr>
            <p:ph idx="12" type="sldNum"/>
          </p:nvPr>
        </p:nvSpPr>
        <p:spPr>
          <a:xfrm>
            <a:off x="4412738" y="6476690"/>
            <a:ext cx="285900" cy="546600"/>
          </a:xfrm>
          <a:prstGeom prst="rect">
            <a:avLst/>
          </a:prstGeom>
          <a:noFill/>
          <a:ln>
            <a:noFill/>
          </a:ln>
        </p:spPr>
        <p:txBody>
          <a:bodyPr anchorCtr="0" anchor="ctr" bIns="84775" lIns="84775" spcFirstLastPara="1" rIns="84775" wrap="square" tIns="84775">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1.jpg"/><Relationship Id="rId5" Type="http://schemas.openxmlformats.org/officeDocument/2006/relationships/image" Target="../media/image11.jpg"/><Relationship Id="rId6"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29.png"/><Relationship Id="rId6"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3.png"/><Relationship Id="rId5"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0.png"/><Relationship Id="rId5"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8.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2" type="sldNum"/>
          </p:nvPr>
        </p:nvSpPr>
        <p:spPr>
          <a:xfrm>
            <a:off x="4389900" y="6749155"/>
            <a:ext cx="285900" cy="394500"/>
          </a:xfrm>
          <a:prstGeom prst="rect">
            <a:avLst/>
          </a:prstGeom>
        </p:spPr>
        <p:txBody>
          <a:bodyPr anchorCtr="0" anchor="ctr" bIns="84775" lIns="84775" spcFirstLastPara="1" rIns="84775" wrap="square" tIns="84775">
            <a:noAutofit/>
          </a:bodyPr>
          <a:lstStyle/>
          <a:p>
            <a:pPr indent="0" lvl="0" marL="0" marR="0" rtl="0" algn="r">
              <a:lnSpc>
                <a:spcPct val="100000"/>
              </a:lnSpc>
              <a:spcBef>
                <a:spcPts val="0"/>
              </a:spcBef>
              <a:spcAft>
                <a:spcPts val="0"/>
              </a:spcAft>
              <a:buNone/>
            </a:pPr>
            <a:fld id="{00000000-1234-1234-1234-123412341234}" type="slidenum">
              <a:rPr b="1" lang="ar" sz="1600">
                <a:solidFill>
                  <a:srgbClr val="FFFFFF"/>
                </a:solidFill>
              </a:rPr>
              <a:t>‹#›</a:t>
            </a:fld>
            <a:endParaRPr/>
          </a:p>
        </p:txBody>
      </p:sp>
      <p:pic>
        <p:nvPicPr>
          <p:cNvPr id="55" name="Google Shape;55;p13"/>
          <p:cNvPicPr preferRelativeResize="0"/>
          <p:nvPr/>
        </p:nvPicPr>
        <p:blipFill rotWithShape="1">
          <a:blip r:embed="rId4">
            <a:alphaModFix/>
          </a:blip>
          <a:srcRect b="6883" l="12700" r="19091" t="5871"/>
          <a:stretch/>
        </p:blipFill>
        <p:spPr>
          <a:xfrm>
            <a:off x="101075" y="86375"/>
            <a:ext cx="1071498" cy="964348"/>
          </a:xfrm>
          <a:prstGeom prst="rect">
            <a:avLst/>
          </a:prstGeom>
          <a:noFill/>
          <a:ln>
            <a:noFill/>
          </a:ln>
        </p:spPr>
      </p:pic>
      <p:sp>
        <p:nvSpPr>
          <p:cNvPr id="56" name="Google Shape;56;p13"/>
          <p:cNvSpPr txBox="1"/>
          <p:nvPr/>
        </p:nvSpPr>
        <p:spPr>
          <a:xfrm>
            <a:off x="47550" y="1795900"/>
            <a:ext cx="4714800" cy="27495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Times New Roman"/>
              <a:buAutoNum type="arabicPeriod"/>
            </a:pPr>
            <a:r>
              <a:rPr lang="ar">
                <a:solidFill>
                  <a:schemeClr val="dk1"/>
                </a:solidFill>
                <a:latin typeface="Times New Roman"/>
                <a:ea typeface="Times New Roman"/>
                <a:cs typeface="Times New Roman"/>
                <a:sym typeface="Times New Roman"/>
              </a:rPr>
              <a:t>C</a:t>
            </a:r>
            <a:r>
              <a:rPr lang="ar">
                <a:solidFill>
                  <a:schemeClr val="dk1"/>
                </a:solidFill>
                <a:latin typeface="Times New Roman"/>
                <a:ea typeface="Times New Roman"/>
                <a:cs typeface="Times New Roman"/>
                <a:sym typeface="Times New Roman"/>
              </a:rPr>
              <a:t>hronic otitis media and middle ear operation</a:t>
            </a:r>
            <a:endParaRPr>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lang="ar">
                <a:solidFill>
                  <a:schemeClr val="dk1"/>
                </a:solidFill>
                <a:latin typeface="Times New Roman"/>
                <a:ea typeface="Times New Roman"/>
                <a:cs typeface="Times New Roman"/>
                <a:sym typeface="Times New Roman"/>
              </a:rPr>
              <a:t>Classification of chronic otitis media</a:t>
            </a:r>
            <a:endParaRPr>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lang="ar">
                <a:solidFill>
                  <a:schemeClr val="dk1"/>
                </a:solidFill>
                <a:latin typeface="Times New Roman"/>
                <a:ea typeface="Times New Roman"/>
                <a:cs typeface="Times New Roman"/>
                <a:sym typeface="Times New Roman"/>
              </a:rPr>
              <a:t>Otitis Media Effusion</a:t>
            </a:r>
            <a:endParaRPr>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lang="ar">
                <a:solidFill>
                  <a:schemeClr val="dk1"/>
                </a:solidFill>
                <a:latin typeface="Times New Roman"/>
                <a:ea typeface="Times New Roman"/>
                <a:cs typeface="Times New Roman"/>
                <a:sym typeface="Times New Roman"/>
              </a:rPr>
              <a:t>Adhesive Otitis Media</a:t>
            </a:r>
            <a:endParaRPr>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lang="ar">
                <a:solidFill>
                  <a:schemeClr val="dk1"/>
                </a:solidFill>
                <a:latin typeface="Times New Roman"/>
                <a:ea typeface="Times New Roman"/>
                <a:cs typeface="Times New Roman"/>
                <a:sym typeface="Times New Roman"/>
              </a:rPr>
              <a:t>Chronic suppurative otitis media - types and management</a:t>
            </a:r>
            <a:endParaRPr>
              <a:solidFill>
                <a:schemeClr val="dk1"/>
              </a:solidFill>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lang="ar">
                <a:solidFill>
                  <a:schemeClr val="dk1"/>
                </a:solidFill>
                <a:latin typeface="Times New Roman"/>
                <a:ea typeface="Times New Roman"/>
                <a:cs typeface="Times New Roman"/>
                <a:sym typeface="Times New Roman"/>
              </a:rPr>
              <a:t>Ear operation in brief (myringotomy, tube, tympanoplasty and mastoidectomy)</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lang="ar">
                <a:solidFill>
                  <a:schemeClr val="dk1"/>
                </a:solidFill>
                <a:latin typeface="Times New Roman"/>
                <a:ea typeface="Times New Roman"/>
                <a:cs typeface="Times New Roman"/>
                <a:sym typeface="Times New Roman"/>
              </a:rPr>
              <a:t>Complication of acute &amp; chronic OM</a:t>
            </a:r>
            <a:endParaRPr>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lang="ar">
                <a:solidFill>
                  <a:schemeClr val="dk1"/>
                </a:solidFill>
                <a:latin typeface="Times New Roman"/>
                <a:ea typeface="Times New Roman"/>
                <a:cs typeface="Times New Roman"/>
                <a:sym typeface="Times New Roman"/>
              </a:rPr>
              <a:t>Classification (extra cranial,cranial(temporal) &amp; intra cranial) (in detail acute mastoidectomy &amp; management)</a:t>
            </a:r>
            <a:endParaRPr sz="1300">
              <a:latin typeface="Times New Roman"/>
              <a:ea typeface="Times New Roman"/>
              <a:cs typeface="Times New Roman"/>
              <a:sym typeface="Times New Roman"/>
            </a:endParaRPr>
          </a:p>
        </p:txBody>
      </p:sp>
      <p:sp>
        <p:nvSpPr>
          <p:cNvPr id="57" name="Google Shape;57;p13"/>
          <p:cNvSpPr txBox="1"/>
          <p:nvPr/>
        </p:nvSpPr>
        <p:spPr>
          <a:xfrm>
            <a:off x="1656225" y="489975"/>
            <a:ext cx="2719500" cy="49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3000">
                <a:highlight>
                  <a:srgbClr val="FFFFFF"/>
                </a:highlight>
                <a:latin typeface="Times New Roman"/>
                <a:ea typeface="Times New Roman"/>
                <a:cs typeface="Times New Roman"/>
                <a:sym typeface="Times New Roman"/>
              </a:rPr>
              <a:t>Ear III-IV</a:t>
            </a:r>
            <a:endParaRPr sz="3000">
              <a:latin typeface="Times New Roman"/>
              <a:ea typeface="Times New Roman"/>
              <a:cs typeface="Times New Roman"/>
              <a:sym typeface="Times New Roman"/>
            </a:endParaRPr>
          </a:p>
        </p:txBody>
      </p:sp>
      <p:sp>
        <p:nvSpPr>
          <p:cNvPr id="58" name="Google Shape;58;p13"/>
          <p:cNvSpPr/>
          <p:nvPr/>
        </p:nvSpPr>
        <p:spPr>
          <a:xfrm>
            <a:off x="47550" y="1349025"/>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rgbClr val="FFFFFF"/>
                </a:solidFill>
                <a:latin typeface="Arvo"/>
                <a:ea typeface="Arvo"/>
                <a:cs typeface="Arvo"/>
                <a:sym typeface="Arvo"/>
              </a:rPr>
              <a:t>Objectives:</a:t>
            </a:r>
            <a:endParaRPr b="1" sz="1600">
              <a:solidFill>
                <a:srgbClr val="FFFFFF"/>
              </a:solidFill>
              <a:latin typeface="Arvo"/>
              <a:ea typeface="Arvo"/>
              <a:cs typeface="Arvo"/>
              <a:sym typeface="Arvo"/>
            </a:endParaRPr>
          </a:p>
        </p:txBody>
      </p:sp>
      <p:sp>
        <p:nvSpPr>
          <p:cNvPr id="59" name="Google Shape;59;p13"/>
          <p:cNvSpPr txBox="1"/>
          <p:nvPr/>
        </p:nvSpPr>
        <p:spPr>
          <a:xfrm>
            <a:off x="376125" y="4467675"/>
            <a:ext cx="39996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Resources: Doctor slides and team 436</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Done by: Omar Alfawzan, Naif Almutairi</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Edited by: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Revised by: </a:t>
            </a:r>
            <a:r>
              <a:rPr lang="ar">
                <a:solidFill>
                  <a:srgbClr val="3D85C6"/>
                </a:solidFill>
                <a:latin typeface="Times New Roman"/>
                <a:ea typeface="Times New Roman"/>
                <a:cs typeface="Times New Roman"/>
                <a:sym typeface="Times New Roman"/>
              </a:rPr>
              <a:t>Naif Almutairi</a:t>
            </a:r>
            <a:endParaRPr>
              <a:solidFill>
                <a:srgbClr val="3D85C6"/>
              </a:solidFill>
              <a:latin typeface="Times New Roman"/>
              <a:ea typeface="Times New Roman"/>
              <a:cs typeface="Times New Roman"/>
              <a:sym typeface="Times New Roman"/>
            </a:endParaRPr>
          </a:p>
        </p:txBody>
      </p:sp>
      <p:sp>
        <p:nvSpPr>
          <p:cNvPr id="60" name="Google Shape;60;p13"/>
          <p:cNvSpPr txBox="1"/>
          <p:nvPr/>
        </p:nvSpPr>
        <p:spPr>
          <a:xfrm>
            <a:off x="854850" y="6315650"/>
            <a:ext cx="31170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Times New Roman"/>
                <a:ea typeface="Times New Roman"/>
                <a:cs typeface="Times New Roman"/>
                <a:sym typeface="Times New Roman"/>
              </a:rPr>
              <a:t>[ Color index: </a:t>
            </a:r>
            <a:r>
              <a:rPr lang="ar">
                <a:solidFill>
                  <a:srgbClr val="E03535"/>
                </a:solidFill>
                <a:latin typeface="Times New Roman"/>
                <a:ea typeface="Times New Roman"/>
                <a:cs typeface="Times New Roman"/>
                <a:sym typeface="Times New Roman"/>
              </a:rPr>
              <a:t>Important </a:t>
            </a:r>
            <a:r>
              <a:rPr lang="ar">
                <a:latin typeface="Times New Roman"/>
                <a:ea typeface="Times New Roman"/>
                <a:cs typeface="Times New Roman"/>
                <a:sym typeface="Times New Roman"/>
              </a:rPr>
              <a:t>| </a:t>
            </a:r>
            <a:r>
              <a:rPr lang="ar">
                <a:solidFill>
                  <a:srgbClr val="6AA84F"/>
                </a:solidFill>
                <a:latin typeface="Times New Roman"/>
                <a:ea typeface="Times New Roman"/>
                <a:cs typeface="Times New Roman"/>
                <a:sym typeface="Times New Roman"/>
              </a:rPr>
              <a:t>Notes </a:t>
            </a:r>
            <a:r>
              <a:rPr lang="ar">
                <a:latin typeface="Times New Roman"/>
                <a:ea typeface="Times New Roman"/>
                <a:cs typeface="Times New Roman"/>
                <a:sym typeface="Times New Roman"/>
              </a:rPr>
              <a:t>| </a:t>
            </a:r>
            <a:r>
              <a:rPr lang="ar">
                <a:solidFill>
                  <a:srgbClr val="B7B7B7"/>
                </a:solidFill>
                <a:latin typeface="Times New Roman"/>
                <a:ea typeface="Times New Roman"/>
                <a:cs typeface="Times New Roman"/>
                <a:sym typeface="Times New Roman"/>
              </a:rPr>
              <a:t>Extra </a:t>
            </a:r>
            <a:r>
              <a:rPr lang="ar">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2"/>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65" name="Google Shape;165;p22"/>
          <p:cNvSpPr/>
          <p:nvPr/>
        </p:nvSpPr>
        <p:spPr>
          <a:xfrm>
            <a:off x="0" y="0"/>
            <a:ext cx="4205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A. Chronic non-suppurative OM:</a:t>
            </a:r>
            <a:endParaRPr sz="1600">
              <a:solidFill>
                <a:srgbClr val="FFFFFF"/>
              </a:solidFill>
              <a:latin typeface="Arvo"/>
              <a:ea typeface="Arvo"/>
              <a:cs typeface="Arvo"/>
              <a:sym typeface="Arvo"/>
            </a:endParaRPr>
          </a:p>
        </p:txBody>
      </p:sp>
      <p:sp>
        <p:nvSpPr>
          <p:cNvPr id="166" name="Google Shape;166;p22"/>
          <p:cNvSpPr/>
          <p:nvPr/>
        </p:nvSpPr>
        <p:spPr>
          <a:xfrm>
            <a:off x="0" y="464625"/>
            <a:ext cx="3113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1-Otitis media with effusion</a:t>
            </a:r>
            <a:endParaRPr sz="1600">
              <a:solidFill>
                <a:srgbClr val="FFFFFF"/>
              </a:solidFill>
              <a:latin typeface="Arvo"/>
              <a:ea typeface="Arvo"/>
              <a:cs typeface="Arvo"/>
              <a:sym typeface="Arvo"/>
            </a:endParaRPr>
          </a:p>
        </p:txBody>
      </p:sp>
      <p:sp>
        <p:nvSpPr>
          <p:cNvPr id="167" name="Google Shape;167;p22"/>
          <p:cNvSpPr txBox="1"/>
          <p:nvPr/>
        </p:nvSpPr>
        <p:spPr>
          <a:xfrm>
            <a:off x="0" y="929250"/>
            <a:ext cx="4762500" cy="3486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Management: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Medical - Observation: many European countries wait 6-9 months prior to placement of ear tubes.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Antibiotics if there is an infection. Meta-analysis shows beneficial short-term resolution of OME.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Audiogram at 3 months with persistent effusion to determine impact on hearing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Decongestants, Nasal corticosteroid sprays, OTOVENT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Medical is the first step before surgical, nasal sprays, nasal drops, or for long term there are steroid sprays (not giving to children less than 2 years, and no longer than 3 months of use), OTOVENT: is a balloon that the patient inflate with one of the nostrils to open the blocked Eustachian tube</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chemeClr val="dk1"/>
                </a:solidFill>
                <a:latin typeface="Times New Roman"/>
                <a:ea typeface="Times New Roman"/>
                <a:cs typeface="Times New Roman"/>
                <a:sym typeface="Times New Roman"/>
              </a:rPr>
              <a:t>Surgery: </a:t>
            </a:r>
            <a:r>
              <a:rPr lang="ar" sz="1200">
                <a:solidFill>
                  <a:srgbClr val="CC9900"/>
                </a:solidFill>
                <a:latin typeface="Times New Roman"/>
                <a:ea typeface="Times New Roman"/>
                <a:cs typeface="Times New Roman"/>
                <a:sym typeface="Times New Roman"/>
              </a:rPr>
              <a:t>Tympanostomy tube</a:t>
            </a:r>
            <a:r>
              <a:rPr lang="ar" sz="1200">
                <a:solidFill>
                  <a:schemeClr val="dk1"/>
                </a:solidFill>
                <a:latin typeface="Times New Roman"/>
                <a:ea typeface="Times New Roman"/>
                <a:cs typeface="Times New Roman"/>
                <a:sym typeface="Times New Roman"/>
              </a:rPr>
              <a:t> insertion: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chemeClr val="dk1"/>
                </a:solidFill>
                <a:latin typeface="Times New Roman"/>
                <a:ea typeface="Times New Roman"/>
                <a:cs typeface="Times New Roman"/>
                <a:sym typeface="Times New Roman"/>
              </a:rPr>
              <a:t>Bypass Eustachian tube to ventilate middle ear</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chemeClr val="dk1"/>
                </a:solidFill>
                <a:latin typeface="Times New Roman"/>
                <a:ea typeface="Times New Roman"/>
                <a:cs typeface="Times New Roman"/>
                <a:sym typeface="Times New Roman"/>
              </a:rPr>
              <a:t>Indications: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Chronic OME &gt; months with hearing loss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Speech delay</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SNHL</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highlight>
                  <a:schemeClr val="lt1"/>
                </a:highlight>
                <a:latin typeface="Times New Roman"/>
                <a:ea typeface="Times New Roman"/>
                <a:cs typeface="Times New Roman"/>
                <a:sym typeface="Times New Roman"/>
              </a:rPr>
              <a:t>Retraction pocket of tympanic membrane (TM)</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23"/>
          <p:cNvSpPr txBox="1"/>
          <p:nvPr/>
        </p:nvSpPr>
        <p:spPr>
          <a:xfrm>
            <a:off x="0" y="394500"/>
            <a:ext cx="2857800" cy="1420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The result of long-standing Eustachian tube dysfunction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The drum loses structural integrity and becomes flaccid</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Contact between the drum and the incus or stapes can cause bone erosion at the IS joint</a:t>
            </a:r>
            <a:endParaRPr sz="1200">
              <a:latin typeface="Times New Roman"/>
              <a:ea typeface="Times New Roman"/>
              <a:cs typeface="Times New Roman"/>
              <a:sym typeface="Times New Roman"/>
            </a:endParaRPr>
          </a:p>
        </p:txBody>
      </p:sp>
      <p:sp>
        <p:nvSpPr>
          <p:cNvPr id="173" name="Google Shape;173;p23"/>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74" name="Google Shape;174;p23"/>
          <p:cNvSpPr/>
          <p:nvPr/>
        </p:nvSpPr>
        <p:spPr>
          <a:xfrm>
            <a:off x="-1" y="0"/>
            <a:ext cx="19632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2-Adhesive OM</a:t>
            </a:r>
            <a:r>
              <a:rPr lang="ar" sz="1600">
                <a:solidFill>
                  <a:srgbClr val="FFFFFF"/>
                </a:solidFill>
                <a:latin typeface="Arvo"/>
                <a:ea typeface="Arvo"/>
                <a:cs typeface="Arvo"/>
                <a:sym typeface="Arvo"/>
              </a:rPr>
              <a:t>:</a:t>
            </a:r>
            <a:endParaRPr sz="1600">
              <a:solidFill>
                <a:srgbClr val="FFFFFF"/>
              </a:solidFill>
              <a:latin typeface="Arvo"/>
              <a:ea typeface="Arvo"/>
              <a:cs typeface="Arvo"/>
              <a:sym typeface="Arvo"/>
            </a:endParaRPr>
          </a:p>
        </p:txBody>
      </p:sp>
      <p:pic>
        <p:nvPicPr>
          <p:cNvPr id="175" name="Google Shape;175;p23"/>
          <p:cNvPicPr preferRelativeResize="0"/>
          <p:nvPr/>
        </p:nvPicPr>
        <p:blipFill>
          <a:blip r:embed="rId4">
            <a:alphaModFix/>
          </a:blip>
          <a:stretch>
            <a:fillRect/>
          </a:stretch>
        </p:blipFill>
        <p:spPr>
          <a:xfrm>
            <a:off x="2857800" y="0"/>
            <a:ext cx="1904700" cy="1093550"/>
          </a:xfrm>
          <a:prstGeom prst="rect">
            <a:avLst/>
          </a:prstGeom>
          <a:noFill/>
          <a:ln>
            <a:noFill/>
          </a:ln>
        </p:spPr>
      </p:pic>
      <p:pic>
        <p:nvPicPr>
          <p:cNvPr id="176" name="Google Shape;176;p23"/>
          <p:cNvPicPr preferRelativeResize="0"/>
          <p:nvPr/>
        </p:nvPicPr>
        <p:blipFill>
          <a:blip r:embed="rId5">
            <a:alphaModFix/>
          </a:blip>
          <a:stretch>
            <a:fillRect/>
          </a:stretch>
        </p:blipFill>
        <p:spPr>
          <a:xfrm>
            <a:off x="2857800" y="1093550"/>
            <a:ext cx="1904700" cy="1214350"/>
          </a:xfrm>
          <a:prstGeom prst="rect">
            <a:avLst/>
          </a:prstGeom>
          <a:noFill/>
          <a:ln>
            <a:noFill/>
          </a:ln>
        </p:spPr>
      </p:pic>
      <p:sp>
        <p:nvSpPr>
          <p:cNvPr id="177" name="Google Shape;177;p23"/>
          <p:cNvSpPr txBox="1"/>
          <p:nvPr/>
        </p:nvSpPr>
        <p:spPr>
          <a:xfrm>
            <a:off x="0" y="3351350"/>
            <a:ext cx="3147900" cy="1093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Clr>
                <a:srgbClr val="666666"/>
              </a:buClr>
              <a:buSzPts val="1000"/>
              <a:buFont typeface="Times New Roman"/>
              <a:buChar char="●"/>
            </a:pPr>
            <a:r>
              <a:rPr lang="ar" sz="1000">
                <a:solidFill>
                  <a:srgbClr val="666666"/>
                </a:solidFill>
                <a:latin typeface="Times New Roman"/>
                <a:ea typeface="Times New Roman"/>
                <a:cs typeface="Times New Roman"/>
                <a:sym typeface="Times New Roman"/>
              </a:rPr>
              <a:t>Clinical features: </a:t>
            </a:r>
            <a:endParaRPr sz="1000">
              <a:solidFill>
                <a:srgbClr val="666666"/>
              </a:solidFill>
              <a:latin typeface="Times New Roman"/>
              <a:ea typeface="Times New Roman"/>
              <a:cs typeface="Times New Roman"/>
              <a:sym typeface="Times New Roman"/>
            </a:endParaRPr>
          </a:p>
          <a:p>
            <a:pPr indent="0" lvl="0" marL="457200" rtl="0" algn="l">
              <a:spcBef>
                <a:spcPts val="0"/>
              </a:spcBef>
              <a:spcAft>
                <a:spcPts val="0"/>
              </a:spcAft>
              <a:buNone/>
            </a:pPr>
            <a:r>
              <a:rPr lang="ar" sz="1000">
                <a:solidFill>
                  <a:srgbClr val="666666"/>
                </a:solidFill>
                <a:latin typeface="Times New Roman"/>
                <a:ea typeface="Times New Roman"/>
                <a:cs typeface="Times New Roman"/>
                <a:sym typeface="Times New Roman"/>
              </a:rPr>
              <a:t>- History of CSOM or OME </a:t>
            </a:r>
            <a:endParaRPr sz="1000">
              <a:solidFill>
                <a:srgbClr val="666666"/>
              </a:solidFill>
              <a:latin typeface="Times New Roman"/>
              <a:ea typeface="Times New Roman"/>
              <a:cs typeface="Times New Roman"/>
              <a:sym typeface="Times New Roman"/>
            </a:endParaRPr>
          </a:p>
          <a:p>
            <a:pPr indent="0" lvl="0" marL="457200" rtl="0" algn="l">
              <a:spcBef>
                <a:spcPts val="0"/>
              </a:spcBef>
              <a:spcAft>
                <a:spcPts val="0"/>
              </a:spcAft>
              <a:buNone/>
            </a:pPr>
            <a:r>
              <a:rPr lang="ar" sz="1000">
                <a:solidFill>
                  <a:srgbClr val="666666"/>
                </a:solidFill>
                <a:latin typeface="Times New Roman"/>
                <a:ea typeface="Times New Roman"/>
                <a:cs typeface="Times New Roman"/>
                <a:sym typeface="Times New Roman"/>
              </a:rPr>
              <a:t>- Deafness is usually the inly symptom. </a:t>
            </a:r>
            <a:endParaRPr sz="1000">
              <a:solidFill>
                <a:srgbClr val="666666"/>
              </a:solidFill>
              <a:latin typeface="Times New Roman"/>
              <a:ea typeface="Times New Roman"/>
              <a:cs typeface="Times New Roman"/>
              <a:sym typeface="Times New Roman"/>
            </a:endParaRPr>
          </a:p>
          <a:p>
            <a:pPr indent="0" lvl="0" marL="457200" rtl="0" algn="l">
              <a:spcBef>
                <a:spcPts val="0"/>
              </a:spcBef>
              <a:spcAft>
                <a:spcPts val="0"/>
              </a:spcAft>
              <a:buNone/>
            </a:pPr>
            <a:r>
              <a:rPr lang="ar" sz="1000">
                <a:solidFill>
                  <a:srgbClr val="666666"/>
                </a:solidFill>
                <a:latin typeface="Times New Roman"/>
                <a:ea typeface="Times New Roman"/>
                <a:cs typeface="Times New Roman"/>
                <a:sym typeface="Times New Roman"/>
              </a:rPr>
              <a:t>- TM shows various structural changes. There is retracted TM</a:t>
            </a:r>
            <a:endParaRPr sz="1000">
              <a:solidFill>
                <a:srgbClr val="666666"/>
              </a:solidFill>
              <a:latin typeface="Times New Roman"/>
              <a:ea typeface="Times New Roman"/>
              <a:cs typeface="Times New Roman"/>
              <a:sym typeface="Times New Roman"/>
            </a:endParaRPr>
          </a:p>
        </p:txBody>
      </p:sp>
      <p:sp>
        <p:nvSpPr>
          <p:cNvPr id="178" name="Google Shape;178;p23"/>
          <p:cNvSpPr txBox="1"/>
          <p:nvPr/>
        </p:nvSpPr>
        <p:spPr>
          <a:xfrm>
            <a:off x="0" y="4444850"/>
            <a:ext cx="4664400" cy="1676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Treatment: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Observation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Hearing aid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Surgical treatment. Should we do a surgery or not? In this case we evaluate the hearing, if the hearing deteriorates, we operate. If hearing is normal, we will observe. Because if we try to elevate the tympanic membrane, we might miss some skin cells inside the middle ear, that will develop into cholesteatoma. cholesteatoma will affect ossicles (conductive hearing loss), facial nerve (weakness), lateral semicircular canal (dizziness), cochlea (sensorineural hearing loss), and skull base (brain herniation). It’s very rare to remove the retracted TM and put a new one.</a:t>
            </a:r>
            <a:endParaRPr sz="1000">
              <a:solidFill>
                <a:srgbClr val="666666"/>
              </a:solidFill>
              <a:latin typeface="Times New Roman"/>
              <a:ea typeface="Times New Roman"/>
              <a:cs typeface="Times New Roman"/>
              <a:sym typeface="Times New Roman"/>
            </a:endParaRPr>
          </a:p>
        </p:txBody>
      </p:sp>
      <p:sp>
        <p:nvSpPr>
          <p:cNvPr id="179" name="Google Shape;179;p23"/>
          <p:cNvSpPr txBox="1"/>
          <p:nvPr/>
        </p:nvSpPr>
        <p:spPr>
          <a:xfrm>
            <a:off x="0" y="6120950"/>
            <a:ext cx="4664400" cy="720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Adhesive OM is other way of negative pressure in the middle ear cavity, in this case the negative pressure is without fluids, so it will create a tension pulling the tympanic membrane medially towards the ossicles and promontory (first turn of cochlea) and get adherent to them. </a:t>
            </a:r>
            <a:endParaRPr sz="1000">
              <a:solidFill>
                <a:srgbClr val="666666"/>
              </a:solidFill>
              <a:latin typeface="Times New Roman"/>
              <a:ea typeface="Times New Roman"/>
              <a:cs typeface="Times New Roman"/>
              <a:sym typeface="Times New Roman"/>
            </a:endParaRPr>
          </a:p>
        </p:txBody>
      </p:sp>
      <p:sp>
        <p:nvSpPr>
          <p:cNvPr id="180" name="Google Shape;180;p23"/>
          <p:cNvSpPr txBox="1"/>
          <p:nvPr/>
        </p:nvSpPr>
        <p:spPr>
          <a:xfrm>
            <a:off x="17550" y="1815000"/>
            <a:ext cx="2857800" cy="6591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Those patients </a:t>
            </a:r>
            <a:r>
              <a:rPr lang="ar" sz="1000">
                <a:solidFill>
                  <a:srgbClr val="38761D"/>
                </a:solidFill>
                <a:latin typeface="Times New Roman"/>
                <a:ea typeface="Times New Roman"/>
                <a:cs typeface="Times New Roman"/>
                <a:sym typeface="Times New Roman"/>
              </a:rPr>
              <a:t>need</a:t>
            </a:r>
            <a:r>
              <a:rPr lang="ar" sz="1000">
                <a:solidFill>
                  <a:srgbClr val="38761D"/>
                </a:solidFill>
                <a:latin typeface="Times New Roman"/>
                <a:ea typeface="Times New Roman"/>
                <a:cs typeface="Times New Roman"/>
                <a:sym typeface="Times New Roman"/>
              </a:rPr>
              <a:t> follow up b/c they can </a:t>
            </a:r>
            <a:r>
              <a:rPr lang="ar" sz="1000">
                <a:solidFill>
                  <a:srgbClr val="38761D"/>
                </a:solidFill>
                <a:latin typeface="Times New Roman"/>
                <a:ea typeface="Times New Roman"/>
                <a:cs typeface="Times New Roman"/>
                <a:sym typeface="Times New Roman"/>
              </a:rPr>
              <a:t>develop</a:t>
            </a:r>
            <a:r>
              <a:rPr lang="ar" sz="1000">
                <a:solidFill>
                  <a:srgbClr val="38761D"/>
                </a:solidFill>
                <a:latin typeface="Times New Roman"/>
                <a:ea typeface="Times New Roman"/>
                <a:cs typeface="Times New Roman"/>
                <a:sym typeface="Times New Roman"/>
              </a:rPr>
              <a:t> the unsafe type which is the cholesteatoma</a:t>
            </a:r>
            <a:endParaRPr sz="1000">
              <a:solidFill>
                <a:srgbClr val="38761D"/>
              </a:solidFill>
              <a:latin typeface="Times New Roman"/>
              <a:ea typeface="Times New Roman"/>
              <a:cs typeface="Times New Roman"/>
              <a:sym typeface="Times New Roman"/>
            </a:endParaRPr>
          </a:p>
        </p:txBody>
      </p:sp>
      <p:sp>
        <p:nvSpPr>
          <p:cNvPr id="181" name="Google Shape;181;p23"/>
          <p:cNvSpPr/>
          <p:nvPr/>
        </p:nvSpPr>
        <p:spPr>
          <a:xfrm>
            <a:off x="3428125" y="1282775"/>
            <a:ext cx="285900" cy="4239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2" name="Google Shape;182;p23"/>
          <p:cNvCxnSpPr>
            <a:stCxn id="181" idx="2"/>
          </p:cNvCxnSpPr>
          <p:nvPr/>
        </p:nvCxnSpPr>
        <p:spPr>
          <a:xfrm flipH="1">
            <a:off x="2963575" y="1706675"/>
            <a:ext cx="607500" cy="847800"/>
          </a:xfrm>
          <a:prstGeom prst="straightConnector1">
            <a:avLst/>
          </a:prstGeom>
          <a:noFill/>
          <a:ln cap="flat" cmpd="sng" w="9525">
            <a:solidFill>
              <a:srgbClr val="38761D"/>
            </a:solidFill>
            <a:prstDash val="solid"/>
            <a:round/>
            <a:headEnd len="med" w="med" type="none"/>
            <a:tailEnd len="med" w="med" type="none"/>
          </a:ln>
        </p:spPr>
      </p:cxnSp>
      <p:sp>
        <p:nvSpPr>
          <p:cNvPr id="183" name="Google Shape;183;p23"/>
          <p:cNvSpPr txBox="1"/>
          <p:nvPr/>
        </p:nvSpPr>
        <p:spPr>
          <a:xfrm>
            <a:off x="1271875" y="2521475"/>
            <a:ext cx="1713900" cy="8163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complete medialsed manubrium : means </a:t>
            </a:r>
            <a:r>
              <a:rPr lang="ar" sz="1000">
                <a:solidFill>
                  <a:srgbClr val="38761D"/>
                </a:solidFill>
                <a:latin typeface="Times New Roman"/>
                <a:ea typeface="Times New Roman"/>
                <a:cs typeface="Times New Roman"/>
                <a:sym typeface="Times New Roman"/>
              </a:rPr>
              <a:t>completely</a:t>
            </a:r>
            <a:r>
              <a:rPr lang="ar" sz="1000">
                <a:solidFill>
                  <a:srgbClr val="38761D"/>
                </a:solidFill>
                <a:latin typeface="Times New Roman"/>
                <a:ea typeface="Times New Roman"/>
                <a:cs typeface="Times New Roman"/>
                <a:sym typeface="Times New Roman"/>
              </a:rPr>
              <a:t> </a:t>
            </a:r>
            <a:r>
              <a:rPr lang="ar" sz="1000">
                <a:solidFill>
                  <a:srgbClr val="38761D"/>
                </a:solidFill>
                <a:latin typeface="Times New Roman"/>
                <a:ea typeface="Times New Roman"/>
                <a:cs typeface="Times New Roman"/>
                <a:sym typeface="Times New Roman"/>
              </a:rPr>
              <a:t>touching</a:t>
            </a:r>
            <a:r>
              <a:rPr lang="ar" sz="1000">
                <a:solidFill>
                  <a:srgbClr val="38761D"/>
                </a:solidFill>
                <a:latin typeface="Times New Roman"/>
                <a:ea typeface="Times New Roman"/>
                <a:cs typeface="Times New Roman"/>
                <a:sym typeface="Times New Roman"/>
              </a:rPr>
              <a:t> the promonty or the middle ear</a:t>
            </a:r>
            <a:endParaRPr sz="1000">
              <a:solidFill>
                <a:srgbClr val="38761D"/>
              </a:solidFill>
              <a:latin typeface="Times New Roman"/>
              <a:ea typeface="Times New Roman"/>
              <a:cs typeface="Times New Roman"/>
              <a:sym typeface="Times New Roman"/>
            </a:endParaRPr>
          </a:p>
        </p:txBody>
      </p:sp>
      <p:sp>
        <p:nvSpPr>
          <p:cNvPr id="184" name="Google Shape;184;p23"/>
          <p:cNvSpPr/>
          <p:nvPr/>
        </p:nvSpPr>
        <p:spPr>
          <a:xfrm>
            <a:off x="3837275" y="1415475"/>
            <a:ext cx="285900" cy="1326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5" name="Google Shape;185;p23"/>
          <p:cNvCxnSpPr>
            <a:stCxn id="186" idx="2"/>
            <a:endCxn id="186" idx="2"/>
          </p:cNvCxnSpPr>
          <p:nvPr/>
        </p:nvCxnSpPr>
        <p:spPr>
          <a:xfrm>
            <a:off x="4107550" y="1242300"/>
            <a:ext cx="0" cy="0"/>
          </a:xfrm>
          <a:prstGeom prst="straightConnector1">
            <a:avLst/>
          </a:prstGeom>
          <a:noFill/>
          <a:ln cap="flat" cmpd="sng" w="9525">
            <a:solidFill>
              <a:srgbClr val="38761D"/>
            </a:solidFill>
            <a:prstDash val="solid"/>
            <a:round/>
            <a:headEnd len="med" w="med" type="none"/>
            <a:tailEnd len="med" w="med" type="none"/>
          </a:ln>
        </p:spPr>
      </p:cxnSp>
      <p:sp>
        <p:nvSpPr>
          <p:cNvPr id="186" name="Google Shape;186;p23"/>
          <p:cNvSpPr txBox="1"/>
          <p:nvPr/>
        </p:nvSpPr>
        <p:spPr>
          <a:xfrm>
            <a:off x="3715000" y="967200"/>
            <a:ext cx="785100" cy="2751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facial nerve</a:t>
            </a:r>
            <a:endParaRPr sz="1000">
              <a:solidFill>
                <a:srgbClr val="38761D"/>
              </a:solidFill>
              <a:latin typeface="Times New Roman"/>
              <a:ea typeface="Times New Roman"/>
              <a:cs typeface="Times New Roman"/>
              <a:sym typeface="Times New Roman"/>
            </a:endParaRPr>
          </a:p>
        </p:txBody>
      </p:sp>
      <p:sp>
        <p:nvSpPr>
          <p:cNvPr id="187" name="Google Shape;187;p23"/>
          <p:cNvSpPr/>
          <p:nvPr/>
        </p:nvSpPr>
        <p:spPr>
          <a:xfrm>
            <a:off x="3881500" y="1592425"/>
            <a:ext cx="98700" cy="1326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nvSpPr>
        <p:spPr>
          <a:xfrm>
            <a:off x="4284350" y="1415475"/>
            <a:ext cx="537300" cy="309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Stapus</a:t>
            </a:r>
            <a:endParaRPr sz="1000">
              <a:solidFill>
                <a:srgbClr val="38761D"/>
              </a:solidFill>
              <a:latin typeface="Times New Roman"/>
              <a:ea typeface="Times New Roman"/>
              <a:cs typeface="Times New Roman"/>
              <a:sym typeface="Times New Roman"/>
            </a:endParaRPr>
          </a:p>
        </p:txBody>
      </p:sp>
      <p:cxnSp>
        <p:nvCxnSpPr>
          <p:cNvPr id="189" name="Google Shape;189;p23"/>
          <p:cNvCxnSpPr>
            <a:stCxn id="187" idx="2"/>
            <a:endCxn id="188" idx="1"/>
          </p:cNvCxnSpPr>
          <p:nvPr/>
        </p:nvCxnSpPr>
        <p:spPr>
          <a:xfrm flipH="1" rot="10800000">
            <a:off x="3930850" y="1570225"/>
            <a:ext cx="353400" cy="154800"/>
          </a:xfrm>
          <a:prstGeom prst="straightConnector1">
            <a:avLst/>
          </a:prstGeom>
          <a:noFill/>
          <a:ln cap="flat" cmpd="sng" w="9525">
            <a:solidFill>
              <a:srgbClr val="38761D"/>
            </a:solidFill>
            <a:prstDash val="solid"/>
            <a:round/>
            <a:headEnd len="med" w="med" type="none"/>
            <a:tailEnd len="med" w="med" type="none"/>
          </a:ln>
        </p:spPr>
      </p:cxnSp>
      <p:cxnSp>
        <p:nvCxnSpPr>
          <p:cNvPr id="190" name="Google Shape;190;p23"/>
          <p:cNvCxnSpPr>
            <a:stCxn id="186" idx="2"/>
            <a:endCxn id="184" idx="0"/>
          </p:cNvCxnSpPr>
          <p:nvPr/>
        </p:nvCxnSpPr>
        <p:spPr>
          <a:xfrm flipH="1">
            <a:off x="3980350" y="1242300"/>
            <a:ext cx="127200" cy="173100"/>
          </a:xfrm>
          <a:prstGeom prst="straightConnector1">
            <a:avLst/>
          </a:prstGeom>
          <a:noFill/>
          <a:ln cap="flat" cmpd="sng" w="9525">
            <a:solidFill>
              <a:srgbClr val="38761D"/>
            </a:solidFill>
            <a:prstDash val="solid"/>
            <a:round/>
            <a:headEnd len="med" w="med" type="none"/>
            <a:tailEnd len="med" w="med" type="none"/>
          </a:ln>
        </p:spPr>
      </p:cxnSp>
      <p:sp>
        <p:nvSpPr>
          <p:cNvPr id="191" name="Google Shape;191;p23"/>
          <p:cNvSpPr txBox="1"/>
          <p:nvPr/>
        </p:nvSpPr>
        <p:spPr>
          <a:xfrm>
            <a:off x="4225200" y="1975775"/>
            <a:ext cx="607500" cy="4239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Round </a:t>
            </a:r>
            <a:r>
              <a:rPr lang="ar" sz="1000">
                <a:solidFill>
                  <a:srgbClr val="38761D"/>
                </a:solidFill>
                <a:latin typeface="Times New Roman"/>
                <a:ea typeface="Times New Roman"/>
                <a:cs typeface="Times New Roman"/>
                <a:sym typeface="Times New Roman"/>
              </a:rPr>
              <a:t>window</a:t>
            </a:r>
            <a:endParaRPr sz="1000">
              <a:solidFill>
                <a:srgbClr val="38761D"/>
              </a:solidFill>
              <a:latin typeface="Times New Roman"/>
              <a:ea typeface="Times New Roman"/>
              <a:cs typeface="Times New Roman"/>
              <a:sym typeface="Times New Roman"/>
            </a:endParaRPr>
          </a:p>
        </p:txBody>
      </p:sp>
      <p:sp>
        <p:nvSpPr>
          <p:cNvPr id="192" name="Google Shape;192;p23"/>
          <p:cNvSpPr/>
          <p:nvPr/>
        </p:nvSpPr>
        <p:spPr>
          <a:xfrm>
            <a:off x="3936800" y="1736175"/>
            <a:ext cx="285900" cy="173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23"/>
          <p:cNvCxnSpPr>
            <a:stCxn id="192" idx="2"/>
            <a:endCxn id="191" idx="1"/>
          </p:cNvCxnSpPr>
          <p:nvPr/>
        </p:nvCxnSpPr>
        <p:spPr>
          <a:xfrm>
            <a:off x="4079750" y="1909275"/>
            <a:ext cx="145500" cy="278400"/>
          </a:xfrm>
          <a:prstGeom prst="straightConnector1">
            <a:avLst/>
          </a:prstGeom>
          <a:noFill/>
          <a:ln cap="flat" cmpd="sng" w="9525">
            <a:solidFill>
              <a:srgbClr val="38761D"/>
            </a:solidFill>
            <a:prstDash val="solid"/>
            <a:round/>
            <a:headEnd len="med" w="med" type="none"/>
            <a:tailEnd len="med" w="med" type="none"/>
          </a:ln>
        </p:spPr>
      </p:cxnSp>
      <p:sp>
        <p:nvSpPr>
          <p:cNvPr id="194" name="Google Shape;194;p23"/>
          <p:cNvSpPr txBox="1"/>
          <p:nvPr/>
        </p:nvSpPr>
        <p:spPr>
          <a:xfrm>
            <a:off x="3073900" y="2521975"/>
            <a:ext cx="1713900" cy="8163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We </a:t>
            </a:r>
            <a:r>
              <a:rPr lang="ar" sz="1000">
                <a:solidFill>
                  <a:srgbClr val="38761D"/>
                </a:solidFill>
                <a:latin typeface="Times New Roman"/>
                <a:ea typeface="Times New Roman"/>
                <a:cs typeface="Times New Roman"/>
                <a:sym typeface="Times New Roman"/>
              </a:rPr>
              <a:t>should</a:t>
            </a:r>
            <a:r>
              <a:rPr lang="ar" sz="1000">
                <a:solidFill>
                  <a:srgbClr val="38761D"/>
                </a:solidFill>
                <a:latin typeface="Times New Roman"/>
                <a:ea typeface="Times New Roman"/>
                <a:cs typeface="Times New Roman"/>
                <a:sym typeface="Times New Roman"/>
              </a:rPr>
              <a:t> have bone in front of the facial </a:t>
            </a:r>
            <a:r>
              <a:rPr lang="ar" sz="1000">
                <a:solidFill>
                  <a:srgbClr val="38761D"/>
                </a:solidFill>
                <a:latin typeface="Times New Roman"/>
                <a:ea typeface="Times New Roman"/>
                <a:cs typeface="Times New Roman"/>
                <a:sym typeface="Times New Roman"/>
              </a:rPr>
              <a:t>nerve</a:t>
            </a:r>
            <a:r>
              <a:rPr lang="ar" sz="1000">
                <a:solidFill>
                  <a:srgbClr val="38761D"/>
                </a:solidFill>
                <a:latin typeface="Times New Roman"/>
                <a:ea typeface="Times New Roman"/>
                <a:cs typeface="Times New Roman"/>
                <a:sym typeface="Times New Roman"/>
              </a:rPr>
              <a:t> but here we have erosion of the ossicles</a:t>
            </a:r>
            <a:endParaRPr sz="1000">
              <a:solidFill>
                <a:srgbClr val="38761D"/>
              </a:solidFill>
              <a:latin typeface="Times New Roman"/>
              <a:ea typeface="Times New Roman"/>
              <a:cs typeface="Times New Roman"/>
              <a:sym typeface="Times New Roman"/>
            </a:endParaRPr>
          </a:p>
        </p:txBody>
      </p:sp>
      <p:pic>
        <p:nvPicPr>
          <p:cNvPr id="195" name="Google Shape;195;p23"/>
          <p:cNvPicPr preferRelativeResize="0"/>
          <p:nvPr/>
        </p:nvPicPr>
        <p:blipFill>
          <a:blip r:embed="rId5">
            <a:alphaModFix/>
          </a:blip>
          <a:stretch>
            <a:fillRect/>
          </a:stretch>
        </p:blipFill>
        <p:spPr>
          <a:xfrm>
            <a:off x="3251175" y="3410650"/>
            <a:ext cx="1483325" cy="1024725"/>
          </a:xfrm>
          <a:prstGeom prst="rect">
            <a:avLst/>
          </a:prstGeom>
          <a:noFill/>
          <a:ln>
            <a:noFill/>
          </a:ln>
        </p:spPr>
      </p:pic>
      <p:sp>
        <p:nvSpPr>
          <p:cNvPr id="196" name="Google Shape;196;p23"/>
          <p:cNvSpPr/>
          <p:nvPr/>
        </p:nvSpPr>
        <p:spPr>
          <a:xfrm>
            <a:off x="3930850" y="3770925"/>
            <a:ext cx="188400" cy="1326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7" name="Google Shape;197;p23"/>
          <p:cNvCxnSpPr>
            <a:stCxn id="196" idx="0"/>
            <a:endCxn id="194" idx="2"/>
          </p:cNvCxnSpPr>
          <p:nvPr/>
        </p:nvCxnSpPr>
        <p:spPr>
          <a:xfrm rot="10800000">
            <a:off x="3930850" y="3338325"/>
            <a:ext cx="94200" cy="432600"/>
          </a:xfrm>
          <a:prstGeom prst="straightConnector1">
            <a:avLst/>
          </a:prstGeom>
          <a:noFill/>
          <a:ln cap="flat" cmpd="sng" w="9525">
            <a:solidFill>
              <a:srgbClr val="38761D"/>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2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03" name="Google Shape;203;p24"/>
          <p:cNvSpPr txBox="1"/>
          <p:nvPr/>
        </p:nvSpPr>
        <p:spPr>
          <a:xfrm>
            <a:off x="-150" y="447750"/>
            <a:ext cx="2713800" cy="1420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3D</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Duration &gt;3 months despite treatment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Discharge: purulent otorrhea (if </a:t>
            </a:r>
            <a:r>
              <a:rPr lang="ar" sz="1200">
                <a:solidFill>
                  <a:schemeClr val="dk1"/>
                </a:solidFill>
                <a:latin typeface="Times New Roman"/>
                <a:ea typeface="Times New Roman"/>
                <a:cs typeface="Times New Roman"/>
                <a:sym typeface="Times New Roman"/>
              </a:rPr>
              <a:t> </a:t>
            </a:r>
            <a:r>
              <a:rPr lang="ar" sz="1200">
                <a:solidFill>
                  <a:srgbClr val="CC9900"/>
                </a:solidFill>
                <a:latin typeface="Times New Roman"/>
                <a:ea typeface="Times New Roman"/>
                <a:cs typeface="Times New Roman"/>
                <a:sym typeface="Times New Roman"/>
              </a:rPr>
              <a:t>the patient came with ear discharge think of OM)</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Deafness due to perforation</a:t>
            </a:r>
            <a:endParaRPr sz="1200">
              <a:latin typeface="Times New Roman"/>
              <a:ea typeface="Times New Roman"/>
              <a:cs typeface="Times New Roman"/>
              <a:sym typeface="Times New Roman"/>
            </a:endParaRPr>
          </a:p>
        </p:txBody>
      </p:sp>
      <p:sp>
        <p:nvSpPr>
          <p:cNvPr id="204" name="Google Shape;204;p24"/>
          <p:cNvSpPr/>
          <p:nvPr/>
        </p:nvSpPr>
        <p:spPr>
          <a:xfrm>
            <a:off x="-150" y="53250"/>
            <a:ext cx="41622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B. Chronic Suppurative Otitis Media</a:t>
            </a:r>
            <a:endParaRPr sz="1600">
              <a:solidFill>
                <a:srgbClr val="FFFFFF"/>
              </a:solidFill>
              <a:latin typeface="Arvo"/>
              <a:ea typeface="Arvo"/>
              <a:cs typeface="Arvo"/>
              <a:sym typeface="Arvo"/>
            </a:endParaRPr>
          </a:p>
        </p:txBody>
      </p:sp>
      <p:sp>
        <p:nvSpPr>
          <p:cNvPr id="205" name="Google Shape;205;p24"/>
          <p:cNvSpPr txBox="1"/>
          <p:nvPr/>
        </p:nvSpPr>
        <p:spPr>
          <a:xfrm>
            <a:off x="2713650" y="447825"/>
            <a:ext cx="2049000" cy="1093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Etiology:</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Pseudomonas aeruginosa</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Staphylococcus aureus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Proteus species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p>
        </p:txBody>
      </p:sp>
      <p:sp>
        <p:nvSpPr>
          <p:cNvPr id="206" name="Google Shape;206;p24"/>
          <p:cNvSpPr txBox="1"/>
          <p:nvPr/>
        </p:nvSpPr>
        <p:spPr>
          <a:xfrm>
            <a:off x="38850" y="1903125"/>
            <a:ext cx="4664400" cy="1093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Chronic suppurative otitis media is a long-standing infection of a part or whole of the middle ear cleft characterized by ear discharge (Otorrhea) and permanent perforation of tympanic membrane. Previously there were many cases due to the lack of development in treatment methods. The reason is acute infection not treated well or adequately or because of immunosuppressant patient. So the pus will accumulated and cease perforation of the tympanic membrane.</a:t>
            </a:r>
            <a:endParaRPr sz="1000">
              <a:solidFill>
                <a:srgbClr val="666666"/>
              </a:solidFill>
              <a:latin typeface="Times New Roman"/>
              <a:ea typeface="Times New Roman"/>
              <a:cs typeface="Times New Roman"/>
              <a:sym typeface="Times New Roman"/>
            </a:endParaRPr>
          </a:p>
        </p:txBody>
      </p:sp>
      <p:sp>
        <p:nvSpPr>
          <p:cNvPr id="207" name="Google Shape;207;p24"/>
          <p:cNvSpPr txBox="1"/>
          <p:nvPr/>
        </p:nvSpPr>
        <p:spPr>
          <a:xfrm>
            <a:off x="38850" y="3031488"/>
            <a:ext cx="4084200" cy="659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Classified into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1-Tubotympanic type (safe)</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2-Attico-antral (unsafe)</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208" name="Google Shape;208;p24"/>
          <p:cNvSpPr txBox="1"/>
          <p:nvPr/>
        </p:nvSpPr>
        <p:spPr>
          <a:xfrm>
            <a:off x="38850" y="3793200"/>
            <a:ext cx="4664400" cy="1503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Signs and symptoms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Otorrhea: it’s important in the history to ask about the amount, color, odor and viscosity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TT type: Intermittent non offensive(odorless) non bloody, Profuse ear discharge.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AA type: </a:t>
            </a:r>
            <a:r>
              <a:rPr lang="ar" sz="1000">
                <a:solidFill>
                  <a:srgbClr val="BF9000"/>
                </a:solidFill>
                <a:latin typeface="Times New Roman"/>
                <a:ea typeface="Times New Roman"/>
                <a:cs typeface="Times New Roman"/>
                <a:sym typeface="Times New Roman"/>
              </a:rPr>
              <a:t>Chronic(persist), Scanty, offensive</a:t>
            </a:r>
            <a:r>
              <a:rPr lang="ar" sz="1000">
                <a:solidFill>
                  <a:srgbClr val="666666"/>
                </a:solidFill>
                <a:latin typeface="Times New Roman"/>
                <a:ea typeface="Times New Roman"/>
                <a:cs typeface="Times New Roman"/>
                <a:sym typeface="Times New Roman"/>
              </a:rPr>
              <a:t> (malodorouse) and bloody ear discharge.</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Deafness because the TM was perforated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Tinnitus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Sign of healing (granulation tissue and polyps, fibrosis and tympanoscelerosis)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Cholesteatoma: in AA type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p:txBody>
      </p:sp>
      <p:sp>
        <p:nvSpPr>
          <p:cNvPr id="209" name="Google Shape;209;p24"/>
          <p:cNvSpPr txBox="1"/>
          <p:nvPr/>
        </p:nvSpPr>
        <p:spPr>
          <a:xfrm>
            <a:off x="38850" y="5296800"/>
            <a:ext cx="4664400" cy="1788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Orthoscopic examination: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Discharge: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TT type: present if active, but may be absent.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AA type: usually present. Any wax superiorly, remove it. Because most of the time there is something under it. E.g. cholesteatoma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Perforation: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TT type: always central regardless of size. Annulus is intact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AA type: marginal or attic perforation, In the area with no annulus. It may present inferiorly, but the annulus has been eroded because annulus acts as a barrier. with cholesteatoma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There will be polyps, granulation tissue and tympanoscelerosis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2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15" name="Google Shape;215;p25"/>
          <p:cNvSpPr/>
          <p:nvPr/>
        </p:nvSpPr>
        <p:spPr>
          <a:xfrm>
            <a:off x="-150" y="0"/>
            <a:ext cx="30189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1-Tubotympanic type (safe)</a:t>
            </a:r>
            <a:endParaRPr sz="1600">
              <a:solidFill>
                <a:srgbClr val="FFFFFF"/>
              </a:solidFill>
              <a:latin typeface="Arvo"/>
              <a:ea typeface="Arvo"/>
              <a:cs typeface="Arvo"/>
              <a:sym typeface="Arvo"/>
            </a:endParaRPr>
          </a:p>
        </p:txBody>
      </p:sp>
      <p:sp>
        <p:nvSpPr>
          <p:cNvPr id="216" name="Google Shape;216;p25"/>
          <p:cNvSpPr txBox="1"/>
          <p:nvPr/>
        </p:nvSpPr>
        <p:spPr>
          <a:xfrm>
            <a:off x="95863" y="2032075"/>
            <a:ext cx="4084200" cy="659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Ototopical antibiotics. (ofloxacin)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Surgical repair of the TM perforation (Tympanoplasty)</a:t>
            </a:r>
            <a:endParaRPr sz="1200">
              <a:latin typeface="Times New Roman"/>
              <a:ea typeface="Times New Roman"/>
              <a:cs typeface="Times New Roman"/>
              <a:sym typeface="Times New Roman"/>
            </a:endParaRPr>
          </a:p>
        </p:txBody>
      </p:sp>
      <p:pic>
        <p:nvPicPr>
          <p:cNvPr id="217" name="Google Shape;217;p25"/>
          <p:cNvPicPr preferRelativeResize="0"/>
          <p:nvPr/>
        </p:nvPicPr>
        <p:blipFill>
          <a:blip r:embed="rId4">
            <a:alphaModFix/>
          </a:blip>
          <a:stretch>
            <a:fillRect/>
          </a:stretch>
        </p:blipFill>
        <p:spPr>
          <a:xfrm>
            <a:off x="95863" y="3314621"/>
            <a:ext cx="910891" cy="1409500"/>
          </a:xfrm>
          <a:prstGeom prst="rect">
            <a:avLst/>
          </a:prstGeom>
          <a:noFill/>
          <a:ln>
            <a:noFill/>
          </a:ln>
        </p:spPr>
      </p:pic>
      <p:pic>
        <p:nvPicPr>
          <p:cNvPr id="218" name="Google Shape;218;p25"/>
          <p:cNvPicPr preferRelativeResize="0"/>
          <p:nvPr/>
        </p:nvPicPr>
        <p:blipFill>
          <a:blip r:embed="rId5">
            <a:alphaModFix/>
          </a:blip>
          <a:stretch>
            <a:fillRect/>
          </a:stretch>
        </p:blipFill>
        <p:spPr>
          <a:xfrm>
            <a:off x="1006753" y="3314630"/>
            <a:ext cx="1085885" cy="1389726"/>
          </a:xfrm>
          <a:prstGeom prst="rect">
            <a:avLst/>
          </a:prstGeom>
          <a:noFill/>
          <a:ln>
            <a:noFill/>
          </a:ln>
        </p:spPr>
      </p:pic>
      <p:pic>
        <p:nvPicPr>
          <p:cNvPr id="219" name="Google Shape;219;p25"/>
          <p:cNvPicPr preferRelativeResize="0"/>
          <p:nvPr/>
        </p:nvPicPr>
        <p:blipFill>
          <a:blip r:embed="rId6">
            <a:alphaModFix/>
          </a:blip>
          <a:stretch>
            <a:fillRect/>
          </a:stretch>
        </p:blipFill>
        <p:spPr>
          <a:xfrm>
            <a:off x="2092638" y="3362550"/>
            <a:ext cx="2631600" cy="1313651"/>
          </a:xfrm>
          <a:prstGeom prst="rect">
            <a:avLst/>
          </a:prstGeom>
          <a:noFill/>
          <a:ln>
            <a:noFill/>
          </a:ln>
        </p:spPr>
      </p:pic>
      <p:sp>
        <p:nvSpPr>
          <p:cNvPr id="220" name="Google Shape;220;p25"/>
          <p:cNvSpPr txBox="1"/>
          <p:nvPr/>
        </p:nvSpPr>
        <p:spPr>
          <a:xfrm>
            <a:off x="67063" y="1709650"/>
            <a:ext cx="11142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Treatment:</a:t>
            </a:r>
            <a:endParaRPr b="1">
              <a:latin typeface="Times New Roman"/>
              <a:ea typeface="Times New Roman"/>
              <a:cs typeface="Times New Roman"/>
              <a:sym typeface="Times New Roman"/>
            </a:endParaRPr>
          </a:p>
        </p:txBody>
      </p:sp>
      <p:sp>
        <p:nvSpPr>
          <p:cNvPr id="221" name="Google Shape;221;p25"/>
          <p:cNvSpPr txBox="1"/>
          <p:nvPr/>
        </p:nvSpPr>
        <p:spPr>
          <a:xfrm>
            <a:off x="48900" y="505325"/>
            <a:ext cx="3550500" cy="1093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Simple perforation.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Intermittent non offensive </a:t>
            </a:r>
            <a:r>
              <a:rPr lang="ar" sz="1200">
                <a:solidFill>
                  <a:srgbClr val="B7B7B7"/>
                </a:solidFill>
                <a:latin typeface="Times New Roman"/>
                <a:ea typeface="Times New Roman"/>
                <a:cs typeface="Times New Roman"/>
                <a:sym typeface="Times New Roman"/>
              </a:rPr>
              <a:t>(odorless)</a:t>
            </a:r>
            <a:r>
              <a:rPr lang="ar" sz="1200">
                <a:latin typeface="Times New Roman"/>
                <a:ea typeface="Times New Roman"/>
                <a:cs typeface="Times New Roman"/>
                <a:sym typeface="Times New Roman"/>
              </a:rPr>
              <a:t> non bloody ear discharge.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On examination (central perforation, peripheral/ nonmarginal)</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pic>
        <p:nvPicPr>
          <p:cNvPr id="222" name="Google Shape;222;p25"/>
          <p:cNvPicPr preferRelativeResize="0"/>
          <p:nvPr/>
        </p:nvPicPr>
        <p:blipFill>
          <a:blip r:embed="rId7">
            <a:alphaModFix/>
          </a:blip>
          <a:stretch>
            <a:fillRect/>
          </a:stretch>
        </p:blipFill>
        <p:spPr>
          <a:xfrm>
            <a:off x="3599400" y="394500"/>
            <a:ext cx="1114200" cy="1280649"/>
          </a:xfrm>
          <a:prstGeom prst="rect">
            <a:avLst/>
          </a:prstGeom>
          <a:noFill/>
          <a:ln>
            <a:noFill/>
          </a:ln>
        </p:spPr>
      </p:pic>
      <p:sp>
        <p:nvSpPr>
          <p:cNvPr id="223" name="Google Shape;223;p25"/>
          <p:cNvSpPr txBox="1"/>
          <p:nvPr/>
        </p:nvSpPr>
        <p:spPr>
          <a:xfrm>
            <a:off x="1165200" y="1598825"/>
            <a:ext cx="3550500" cy="4239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E</a:t>
            </a:r>
            <a:r>
              <a:rPr lang="ar" sz="1000">
                <a:solidFill>
                  <a:srgbClr val="38761D"/>
                </a:solidFill>
                <a:latin typeface="Times New Roman"/>
                <a:ea typeface="Times New Roman"/>
                <a:cs typeface="Times New Roman"/>
                <a:sym typeface="Times New Roman"/>
              </a:rPr>
              <a:t>xample is a patient with simple perforation takes shower and fluid gets inside the middle ear causing infection</a:t>
            </a:r>
            <a:endParaRPr sz="1000">
              <a:solidFill>
                <a:srgbClr val="38761D"/>
              </a:solidFill>
              <a:latin typeface="Times New Roman"/>
              <a:ea typeface="Times New Roman"/>
              <a:cs typeface="Times New Roman"/>
              <a:sym typeface="Times New Roman"/>
            </a:endParaRPr>
          </a:p>
        </p:txBody>
      </p:sp>
      <p:sp>
        <p:nvSpPr>
          <p:cNvPr id="224" name="Google Shape;224;p25"/>
          <p:cNvSpPr txBox="1"/>
          <p:nvPr/>
        </p:nvSpPr>
        <p:spPr>
          <a:xfrm>
            <a:off x="72300" y="2774600"/>
            <a:ext cx="4617900" cy="456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Treatment is cleaning the ear and antibiotic, if the ear is dry you can repair the tympanic membrane perforation by surgery</a:t>
            </a:r>
            <a:endParaRPr sz="1000">
              <a:solidFill>
                <a:srgbClr val="38761D"/>
              </a:solidFill>
              <a:latin typeface="Times New Roman"/>
              <a:ea typeface="Times New Roman"/>
              <a:cs typeface="Times New Roman"/>
              <a:sym typeface="Times New Roman"/>
            </a:endParaRPr>
          </a:p>
        </p:txBody>
      </p:sp>
      <p:sp>
        <p:nvSpPr>
          <p:cNvPr id="225" name="Google Shape;225;p25"/>
          <p:cNvSpPr txBox="1"/>
          <p:nvPr/>
        </p:nvSpPr>
        <p:spPr>
          <a:xfrm>
            <a:off x="95875" y="4807550"/>
            <a:ext cx="4617900" cy="8493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E</a:t>
            </a:r>
            <a:r>
              <a:rPr lang="ar" sz="1000">
                <a:solidFill>
                  <a:srgbClr val="38761D"/>
                </a:solidFill>
                <a:latin typeface="Times New Roman"/>
                <a:ea typeface="Times New Roman"/>
                <a:cs typeface="Times New Roman"/>
                <a:sym typeface="Times New Roman"/>
              </a:rPr>
              <a:t>ither incision behind the auricle or we go directly to the ear canal by doing incision of the external auditory canal and rise the skin then put a graft then put gel form then close, if you can see the perforation through the external auditory canal it’s better to do it through the ear canal, if we can’t see it go through postauricular incision.</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26"/>
          <p:cNvSpPr txBox="1"/>
          <p:nvPr>
            <p:ph idx="12" type="sldNum"/>
          </p:nvPr>
        </p:nvSpPr>
        <p:spPr>
          <a:xfrm>
            <a:off x="4307950" y="3252371"/>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31" name="Google Shape;231;p26"/>
          <p:cNvSpPr/>
          <p:nvPr/>
        </p:nvSpPr>
        <p:spPr>
          <a:xfrm>
            <a:off x="-150" y="0"/>
            <a:ext cx="30189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1-Tubotympanic type (safe)</a:t>
            </a:r>
            <a:endParaRPr sz="1600">
              <a:solidFill>
                <a:srgbClr val="FFFFFF"/>
              </a:solidFill>
              <a:latin typeface="Arvo"/>
              <a:ea typeface="Arvo"/>
              <a:cs typeface="Arvo"/>
              <a:sym typeface="Arvo"/>
            </a:endParaRPr>
          </a:p>
        </p:txBody>
      </p:sp>
      <p:sp>
        <p:nvSpPr>
          <p:cNvPr id="232" name="Google Shape;232;p26"/>
          <p:cNvSpPr txBox="1"/>
          <p:nvPr/>
        </p:nvSpPr>
        <p:spPr>
          <a:xfrm>
            <a:off x="95898" y="394500"/>
            <a:ext cx="21111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666666"/>
                </a:solidFill>
                <a:latin typeface="Times New Roman"/>
                <a:ea typeface="Times New Roman"/>
                <a:cs typeface="Times New Roman"/>
                <a:sym typeface="Times New Roman"/>
              </a:rPr>
              <a:t>Treatment: (Extra)</a:t>
            </a:r>
            <a:endParaRPr b="1">
              <a:solidFill>
                <a:srgbClr val="666666"/>
              </a:solidFill>
              <a:latin typeface="Times New Roman"/>
              <a:ea typeface="Times New Roman"/>
              <a:cs typeface="Times New Roman"/>
              <a:sym typeface="Times New Roman"/>
            </a:endParaRPr>
          </a:p>
        </p:txBody>
      </p:sp>
      <p:sp>
        <p:nvSpPr>
          <p:cNvPr id="233" name="Google Shape;233;p26"/>
          <p:cNvSpPr txBox="1"/>
          <p:nvPr/>
        </p:nvSpPr>
        <p:spPr>
          <a:xfrm>
            <a:off x="25350" y="789000"/>
            <a:ext cx="4711800" cy="28872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TT type: We start with conservative until the ear is dry then we do surgery.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1- Conservative: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Treat any predisposing factor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Keep the ear dry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Ear toilet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Antibiotic : Antibiotic only otic drops: Floxin (ofloxacin), Ciprofloxacin, Neomycin, Polymyxin B, Gentamicin, Tobramycin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Antibiotic with steroid otic drops: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Ciprodex (ciprofloxin and dexamethasone)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Cipro HC (ciprofloxin and hydrocortisone)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Removal of polyps and granulation tissue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2- Surgery: repair of the TM perforation by: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Tympanoplasty: An operation performed to eradicate disease in the middle ear cavity. The aim of it’s are: 1. To close the perforation 2. To prevent reinfection 3. To improve hearing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Myringoplasty: an operation performed to repair the tympanic membrane only.  Tympanoossiculoplasty: an operation performed to eradicate disease in the middle</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 ear cavity and to reconstruct the hearing mechanism.  </a:t>
            </a:r>
            <a:endParaRPr sz="1000">
              <a:solidFill>
                <a:srgbClr val="666666"/>
              </a:solidFill>
              <a:latin typeface="Times New Roman"/>
              <a:ea typeface="Times New Roman"/>
              <a:cs typeface="Times New Roman"/>
              <a:sym typeface="Times New Roman"/>
            </a:endParaRPr>
          </a:p>
        </p:txBody>
      </p:sp>
      <p:pic>
        <p:nvPicPr>
          <p:cNvPr id="234" name="Google Shape;234;p26"/>
          <p:cNvPicPr preferRelativeResize="0"/>
          <p:nvPr/>
        </p:nvPicPr>
        <p:blipFill>
          <a:blip r:embed="rId4">
            <a:alphaModFix/>
          </a:blip>
          <a:stretch>
            <a:fillRect/>
          </a:stretch>
        </p:blipFill>
        <p:spPr>
          <a:xfrm>
            <a:off x="2645850" y="2112150"/>
            <a:ext cx="1997225" cy="580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27"/>
          <p:cNvSpPr txBox="1"/>
          <p:nvPr>
            <p:ph idx="12" type="sldNum"/>
          </p:nvPr>
        </p:nvSpPr>
        <p:spPr>
          <a:xfrm>
            <a:off x="4378425" y="6419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40" name="Google Shape;240;p27"/>
          <p:cNvSpPr txBox="1"/>
          <p:nvPr/>
        </p:nvSpPr>
        <p:spPr>
          <a:xfrm>
            <a:off x="0" y="394500"/>
            <a:ext cx="4664400" cy="1310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solidFill>
                  <a:srgbClr val="CC0000"/>
                </a:solidFill>
                <a:latin typeface="Times New Roman"/>
                <a:ea typeface="Times New Roman"/>
                <a:cs typeface="Times New Roman"/>
                <a:sym typeface="Times New Roman"/>
              </a:rPr>
              <a:t>Cholesteatomas</a:t>
            </a:r>
            <a:r>
              <a:rPr lang="ar" sz="1200">
                <a:latin typeface="Times New Roman"/>
                <a:ea typeface="Times New Roman"/>
                <a:cs typeface="Times New Roman"/>
                <a:sym typeface="Times New Roman"/>
              </a:rPr>
              <a:t>: are epidermal inclusion cysts of the middle ear and/or mastoid with a squamous epithelial lining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Skin growing in the wrong place: Middle ear cleft or Petrous apex</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solidFill>
                  <a:srgbClr val="CC9900"/>
                </a:solidFill>
                <a:latin typeface="Times New Roman"/>
                <a:ea typeface="Times New Roman"/>
                <a:cs typeface="Times New Roman"/>
                <a:sym typeface="Times New Roman"/>
              </a:rPr>
              <a:t>Chronic(persist), Scanty, offensive</a:t>
            </a:r>
            <a:r>
              <a:rPr lang="ar" sz="1200">
                <a:latin typeface="Times New Roman"/>
                <a:ea typeface="Times New Roman"/>
                <a:cs typeface="Times New Roman"/>
                <a:sym typeface="Times New Roman"/>
              </a:rPr>
              <a:t> and bloody ear discharge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On examination marginal perforation.</a:t>
            </a:r>
            <a:endParaRPr sz="1200">
              <a:latin typeface="Times New Roman"/>
              <a:ea typeface="Times New Roman"/>
              <a:cs typeface="Times New Roman"/>
              <a:sym typeface="Times New Roman"/>
            </a:endParaRPr>
          </a:p>
        </p:txBody>
      </p:sp>
      <p:sp>
        <p:nvSpPr>
          <p:cNvPr id="241" name="Google Shape;241;p27"/>
          <p:cNvSpPr/>
          <p:nvPr/>
        </p:nvSpPr>
        <p:spPr>
          <a:xfrm>
            <a:off x="0" y="0"/>
            <a:ext cx="4185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2-Attico-antral (unsafe-Cholesteatoma):</a:t>
            </a:r>
            <a:endParaRPr sz="1600">
              <a:solidFill>
                <a:srgbClr val="FFFFFF"/>
              </a:solidFill>
              <a:latin typeface="Arvo"/>
              <a:ea typeface="Arvo"/>
              <a:cs typeface="Arvo"/>
              <a:sym typeface="Arvo"/>
            </a:endParaRPr>
          </a:p>
        </p:txBody>
      </p:sp>
      <p:sp>
        <p:nvSpPr>
          <p:cNvPr id="242" name="Google Shape;242;p27"/>
          <p:cNvSpPr txBox="1"/>
          <p:nvPr/>
        </p:nvSpPr>
        <p:spPr>
          <a:xfrm>
            <a:off x="-50" y="2949275"/>
            <a:ext cx="2658000" cy="1473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History: Hearing loss, otorrhea, vertigo, tinnitus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Examination: Otoscopy, microscopy. tuning fork test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Investigation: Audiological assessment. radiological assessment</a:t>
            </a:r>
            <a:endParaRPr sz="1200">
              <a:latin typeface="Times New Roman"/>
              <a:ea typeface="Times New Roman"/>
              <a:cs typeface="Times New Roman"/>
              <a:sym typeface="Times New Roman"/>
            </a:endParaRPr>
          </a:p>
        </p:txBody>
      </p:sp>
      <p:pic>
        <p:nvPicPr>
          <p:cNvPr id="243" name="Google Shape;243;p27"/>
          <p:cNvPicPr preferRelativeResize="0"/>
          <p:nvPr/>
        </p:nvPicPr>
        <p:blipFill>
          <a:blip r:embed="rId4">
            <a:alphaModFix/>
          </a:blip>
          <a:stretch>
            <a:fillRect/>
          </a:stretch>
        </p:blipFill>
        <p:spPr>
          <a:xfrm>
            <a:off x="3165315" y="2949275"/>
            <a:ext cx="1499138" cy="1341125"/>
          </a:xfrm>
          <a:prstGeom prst="rect">
            <a:avLst/>
          </a:prstGeom>
          <a:noFill/>
          <a:ln>
            <a:noFill/>
          </a:ln>
        </p:spPr>
      </p:pic>
      <p:sp>
        <p:nvSpPr>
          <p:cNvPr id="244" name="Google Shape;244;p27"/>
          <p:cNvSpPr txBox="1"/>
          <p:nvPr/>
        </p:nvSpPr>
        <p:spPr>
          <a:xfrm>
            <a:off x="0" y="5802625"/>
            <a:ext cx="4762500" cy="1341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CC9900"/>
                </a:solidFill>
                <a:latin typeface="Times New Roman"/>
                <a:ea typeface="Times New Roman"/>
                <a:cs typeface="Times New Roman"/>
                <a:sym typeface="Times New Roman"/>
              </a:rPr>
              <a:t>Surgery:</a:t>
            </a:r>
            <a:endParaRPr sz="1000">
              <a:solidFill>
                <a:srgbClr val="CC9900"/>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Canal wall up (CWU):</a:t>
            </a:r>
            <a:endParaRPr sz="1000">
              <a:latin typeface="Times New Roman"/>
              <a:ea typeface="Times New Roman"/>
              <a:cs typeface="Times New Roman"/>
              <a:sym typeface="Times New Roman"/>
            </a:endParaRPr>
          </a:p>
          <a:p>
            <a:pPr indent="-292100" lvl="1" marL="9144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complete mastoidectomy</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Canal wall down (CWD):</a:t>
            </a:r>
            <a:endParaRPr sz="1000">
              <a:latin typeface="Times New Roman"/>
              <a:ea typeface="Times New Roman"/>
              <a:cs typeface="Times New Roman"/>
              <a:sym typeface="Times New Roman"/>
            </a:endParaRPr>
          </a:p>
          <a:p>
            <a:pPr indent="-292100" lvl="1" marL="914400" rtl="0" algn="l">
              <a:spcBef>
                <a:spcPts val="0"/>
              </a:spcBef>
              <a:spcAft>
                <a:spcPts val="0"/>
              </a:spcAft>
              <a:buClr>
                <a:srgbClr val="CC9900"/>
              </a:buClr>
              <a:buSzPts val="1000"/>
              <a:buFont typeface="Times New Roman"/>
              <a:buChar char="○"/>
            </a:pPr>
            <a:r>
              <a:rPr lang="ar" sz="1000">
                <a:solidFill>
                  <a:srgbClr val="CC9900"/>
                </a:solidFill>
                <a:highlight>
                  <a:srgbClr val="FFFFFF"/>
                </a:highlight>
                <a:latin typeface="Times New Roman"/>
                <a:ea typeface="Times New Roman"/>
                <a:cs typeface="Times New Roman"/>
                <a:sym typeface="Times New Roman"/>
              </a:rPr>
              <a:t>Radical Mastoidectomy or modified radical mastoidectomy</a:t>
            </a:r>
            <a:endParaRPr sz="1000">
              <a:solidFill>
                <a:srgbClr val="CC99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highlight>
                  <a:srgbClr val="FFFFFF"/>
                </a:highlight>
                <a:latin typeface="Times New Roman"/>
                <a:ea typeface="Times New Roman"/>
                <a:cs typeface="Times New Roman"/>
                <a:sym typeface="Times New Roman"/>
              </a:rPr>
              <a:t>AA type: removal of cholesteatoma by mastoid operation. In TT type we start with conservative until the ear is dry then we do surgery. While in AA we do surgery </a:t>
            </a:r>
            <a:endParaRPr sz="1000">
              <a:solidFill>
                <a:srgbClr val="666666"/>
              </a:solidFill>
              <a:highlight>
                <a:srgbClr val="FFFFFF"/>
              </a:highlight>
              <a:latin typeface="Times New Roman"/>
              <a:ea typeface="Times New Roman"/>
              <a:cs typeface="Times New Roman"/>
              <a:sym typeface="Times New Roman"/>
            </a:endParaRPr>
          </a:p>
        </p:txBody>
      </p:sp>
      <p:sp>
        <p:nvSpPr>
          <p:cNvPr id="245" name="Google Shape;245;p27"/>
          <p:cNvSpPr txBox="1"/>
          <p:nvPr/>
        </p:nvSpPr>
        <p:spPr>
          <a:xfrm>
            <a:off x="-62" y="2510663"/>
            <a:ext cx="11142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a:t>
            </a:r>
            <a:endParaRPr b="1">
              <a:latin typeface="Times New Roman"/>
              <a:ea typeface="Times New Roman"/>
              <a:cs typeface="Times New Roman"/>
              <a:sym typeface="Times New Roman"/>
            </a:endParaRPr>
          </a:p>
        </p:txBody>
      </p:sp>
      <p:sp>
        <p:nvSpPr>
          <p:cNvPr id="246" name="Google Shape;246;p27"/>
          <p:cNvSpPr txBox="1"/>
          <p:nvPr/>
        </p:nvSpPr>
        <p:spPr>
          <a:xfrm>
            <a:off x="-50" y="5364100"/>
            <a:ext cx="11142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Treatment:</a:t>
            </a:r>
            <a:endParaRPr b="1">
              <a:latin typeface="Times New Roman"/>
              <a:ea typeface="Times New Roman"/>
              <a:cs typeface="Times New Roman"/>
              <a:sym typeface="Times New Roman"/>
            </a:endParaRPr>
          </a:p>
        </p:txBody>
      </p:sp>
      <p:sp>
        <p:nvSpPr>
          <p:cNvPr id="247" name="Google Shape;247;p27"/>
          <p:cNvSpPr txBox="1"/>
          <p:nvPr/>
        </p:nvSpPr>
        <p:spPr>
          <a:xfrm>
            <a:off x="72300" y="1754025"/>
            <a:ext cx="4617900" cy="7125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C</a:t>
            </a:r>
            <a:r>
              <a:rPr lang="ar" sz="1000">
                <a:solidFill>
                  <a:srgbClr val="38761D"/>
                </a:solidFill>
                <a:latin typeface="Times New Roman"/>
                <a:ea typeface="Times New Roman"/>
                <a:cs typeface="Times New Roman"/>
                <a:sym typeface="Times New Roman"/>
              </a:rPr>
              <a:t>holesteatomas are basically normal skin inside the middle ear, if it gets inside the middle ear is starts working as a tumor and start eating the bones leading to bony erosion and can cause facial paralysis. It releases enzymes each time it gets infected thus leading to destruction of the middle ear content</a:t>
            </a:r>
            <a:endParaRPr sz="1000">
              <a:solidFill>
                <a:srgbClr val="38761D"/>
              </a:solidFill>
              <a:latin typeface="Times New Roman"/>
              <a:ea typeface="Times New Roman"/>
              <a:cs typeface="Times New Roman"/>
              <a:sym typeface="Times New Roman"/>
            </a:endParaRPr>
          </a:p>
        </p:txBody>
      </p:sp>
      <p:sp>
        <p:nvSpPr>
          <p:cNvPr id="248" name="Google Shape;248;p27"/>
          <p:cNvSpPr txBox="1"/>
          <p:nvPr/>
        </p:nvSpPr>
        <p:spPr>
          <a:xfrm>
            <a:off x="1033800" y="2495950"/>
            <a:ext cx="3656400" cy="4239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I</a:t>
            </a:r>
            <a:r>
              <a:rPr lang="ar" sz="1000">
                <a:solidFill>
                  <a:srgbClr val="38761D"/>
                </a:solidFill>
                <a:latin typeface="Times New Roman"/>
                <a:ea typeface="Times New Roman"/>
                <a:cs typeface="Times New Roman"/>
                <a:sym typeface="Times New Roman"/>
              </a:rPr>
              <a:t>f you see cholesteatoma it’s actually bigger than what you see because it’s usually deep in the middle ear</a:t>
            </a:r>
            <a:endParaRPr sz="1000">
              <a:solidFill>
                <a:srgbClr val="38761D"/>
              </a:solidFill>
              <a:latin typeface="Times New Roman"/>
              <a:ea typeface="Times New Roman"/>
              <a:cs typeface="Times New Roman"/>
              <a:sym typeface="Times New Roman"/>
            </a:endParaRPr>
          </a:p>
        </p:txBody>
      </p:sp>
      <p:pic>
        <p:nvPicPr>
          <p:cNvPr id="249" name="Google Shape;249;p27"/>
          <p:cNvPicPr preferRelativeResize="0"/>
          <p:nvPr/>
        </p:nvPicPr>
        <p:blipFill>
          <a:blip r:embed="rId5">
            <a:alphaModFix/>
          </a:blip>
          <a:stretch>
            <a:fillRect/>
          </a:stretch>
        </p:blipFill>
        <p:spPr>
          <a:xfrm>
            <a:off x="3392600" y="4301788"/>
            <a:ext cx="1297611" cy="1095975"/>
          </a:xfrm>
          <a:prstGeom prst="rect">
            <a:avLst/>
          </a:prstGeom>
          <a:noFill/>
          <a:ln>
            <a:noFill/>
          </a:ln>
        </p:spPr>
      </p:pic>
      <p:sp>
        <p:nvSpPr>
          <p:cNvPr id="250" name="Google Shape;250;p27"/>
          <p:cNvSpPr txBox="1"/>
          <p:nvPr/>
        </p:nvSpPr>
        <p:spPr>
          <a:xfrm>
            <a:off x="2657950" y="5375500"/>
            <a:ext cx="2104500" cy="4239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E</a:t>
            </a:r>
            <a:r>
              <a:rPr lang="ar" sz="1000">
                <a:solidFill>
                  <a:srgbClr val="38761D"/>
                </a:solidFill>
                <a:latin typeface="Times New Roman"/>
                <a:ea typeface="Times New Roman"/>
                <a:cs typeface="Times New Roman"/>
                <a:sym typeface="Times New Roman"/>
              </a:rPr>
              <a:t>rosion of the ossicles leading to conductive hearing loss in the left ear</a:t>
            </a:r>
            <a:endParaRPr sz="1000">
              <a:solidFill>
                <a:srgbClr val="38761D"/>
              </a:solidFill>
              <a:latin typeface="Times New Roman"/>
              <a:ea typeface="Times New Roman"/>
              <a:cs typeface="Times New Roman"/>
              <a:sym typeface="Times New Roman"/>
            </a:endParaRPr>
          </a:p>
        </p:txBody>
      </p:sp>
      <p:sp>
        <p:nvSpPr>
          <p:cNvPr id="251" name="Google Shape;251;p27"/>
          <p:cNvSpPr txBox="1"/>
          <p:nvPr/>
        </p:nvSpPr>
        <p:spPr>
          <a:xfrm>
            <a:off x="28150" y="4476700"/>
            <a:ext cx="3364500" cy="7125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most important radiological assessment is CT-Scan “will not tell you if there is a cholesteatoma but will tell you if there is an opacity in this area”, the only modality that can give you a diagnostic images of cholesteatoma is MRI with diffusion.</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2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pic>
        <p:nvPicPr>
          <p:cNvPr id="257" name="Google Shape;257;p28"/>
          <p:cNvPicPr preferRelativeResize="0"/>
          <p:nvPr/>
        </p:nvPicPr>
        <p:blipFill>
          <a:blip r:embed="rId4">
            <a:alphaModFix/>
          </a:blip>
          <a:stretch>
            <a:fillRect/>
          </a:stretch>
        </p:blipFill>
        <p:spPr>
          <a:xfrm>
            <a:off x="0" y="394500"/>
            <a:ext cx="2006375" cy="1587700"/>
          </a:xfrm>
          <a:prstGeom prst="rect">
            <a:avLst/>
          </a:prstGeom>
          <a:noFill/>
          <a:ln>
            <a:noFill/>
          </a:ln>
        </p:spPr>
      </p:pic>
      <p:pic>
        <p:nvPicPr>
          <p:cNvPr id="258" name="Google Shape;258;p28"/>
          <p:cNvPicPr preferRelativeResize="0"/>
          <p:nvPr/>
        </p:nvPicPr>
        <p:blipFill>
          <a:blip r:embed="rId5">
            <a:alphaModFix/>
          </a:blip>
          <a:stretch>
            <a:fillRect/>
          </a:stretch>
        </p:blipFill>
        <p:spPr>
          <a:xfrm>
            <a:off x="27750" y="2395638"/>
            <a:ext cx="2586975" cy="2260400"/>
          </a:xfrm>
          <a:prstGeom prst="rect">
            <a:avLst/>
          </a:prstGeom>
          <a:noFill/>
          <a:ln>
            <a:noFill/>
          </a:ln>
        </p:spPr>
      </p:pic>
      <p:pic>
        <p:nvPicPr>
          <p:cNvPr id="259" name="Google Shape;259;p28"/>
          <p:cNvPicPr preferRelativeResize="0"/>
          <p:nvPr/>
        </p:nvPicPr>
        <p:blipFill>
          <a:blip r:embed="rId6">
            <a:alphaModFix/>
          </a:blip>
          <a:stretch>
            <a:fillRect/>
          </a:stretch>
        </p:blipFill>
        <p:spPr>
          <a:xfrm>
            <a:off x="2614725" y="2434825"/>
            <a:ext cx="2175526" cy="2260400"/>
          </a:xfrm>
          <a:prstGeom prst="rect">
            <a:avLst/>
          </a:prstGeom>
          <a:noFill/>
          <a:ln>
            <a:noFill/>
          </a:ln>
        </p:spPr>
      </p:pic>
      <p:sp>
        <p:nvSpPr>
          <p:cNvPr id="260" name="Google Shape;260;p28"/>
          <p:cNvSpPr txBox="1"/>
          <p:nvPr/>
        </p:nvSpPr>
        <p:spPr>
          <a:xfrm>
            <a:off x="2887950" y="4693825"/>
            <a:ext cx="15774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highlight>
                  <a:srgbClr val="FFFFFF"/>
                </a:highlight>
              </a:rPr>
              <a:t>Cholesteatoma</a:t>
            </a:r>
            <a:endParaRPr>
              <a:highlight>
                <a:srgbClr val="FFFFFF"/>
              </a:highlight>
            </a:endParaRPr>
          </a:p>
        </p:txBody>
      </p:sp>
      <p:sp>
        <p:nvSpPr>
          <p:cNvPr id="261" name="Google Shape;261;p28"/>
          <p:cNvSpPr txBox="1"/>
          <p:nvPr/>
        </p:nvSpPr>
        <p:spPr>
          <a:xfrm>
            <a:off x="3342525" y="2113525"/>
            <a:ext cx="14910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t>Ossicular lesion</a:t>
            </a:r>
            <a:endParaRPr/>
          </a:p>
        </p:txBody>
      </p:sp>
      <p:sp>
        <p:nvSpPr>
          <p:cNvPr id="262" name="Google Shape;262;p28"/>
          <p:cNvSpPr txBox="1"/>
          <p:nvPr/>
        </p:nvSpPr>
        <p:spPr>
          <a:xfrm>
            <a:off x="191700" y="4606675"/>
            <a:ext cx="25323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highlight>
                  <a:srgbClr val="FFFFFF"/>
                </a:highlight>
              </a:rPr>
              <a:t>Large congenital cholesteatoma</a:t>
            </a:r>
            <a:endParaRPr sz="1200">
              <a:highlight>
                <a:srgbClr val="FFFFFF"/>
              </a:highlight>
            </a:endParaRPr>
          </a:p>
        </p:txBody>
      </p:sp>
      <p:sp>
        <p:nvSpPr>
          <p:cNvPr id="263" name="Google Shape;263;p28"/>
          <p:cNvSpPr/>
          <p:nvPr/>
        </p:nvSpPr>
        <p:spPr>
          <a:xfrm>
            <a:off x="0" y="0"/>
            <a:ext cx="34122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2-</a:t>
            </a:r>
            <a:r>
              <a:rPr lang="ar" sz="1600">
                <a:solidFill>
                  <a:schemeClr val="lt1"/>
                </a:solidFill>
                <a:latin typeface="Arvo"/>
                <a:ea typeface="Arvo"/>
                <a:cs typeface="Arvo"/>
                <a:sym typeface="Arvo"/>
              </a:rPr>
              <a:t>Cholesteatoma</a:t>
            </a:r>
            <a:r>
              <a:rPr lang="ar" sz="1600">
                <a:solidFill>
                  <a:srgbClr val="FFFFFF"/>
                </a:solidFill>
                <a:latin typeface="Arvo"/>
                <a:ea typeface="Arvo"/>
                <a:cs typeface="Arvo"/>
                <a:sym typeface="Arvo"/>
              </a:rPr>
              <a:t> Classification:</a:t>
            </a:r>
            <a:endParaRPr sz="1600">
              <a:solidFill>
                <a:srgbClr val="FFFFFF"/>
              </a:solidFill>
              <a:latin typeface="Arvo"/>
              <a:ea typeface="Arvo"/>
              <a:cs typeface="Arvo"/>
              <a:sym typeface="Arvo"/>
            </a:endParaRPr>
          </a:p>
        </p:txBody>
      </p:sp>
      <p:sp>
        <p:nvSpPr>
          <p:cNvPr id="264" name="Google Shape;264;p28"/>
          <p:cNvSpPr txBox="1"/>
          <p:nvPr/>
        </p:nvSpPr>
        <p:spPr>
          <a:xfrm>
            <a:off x="1997625" y="713025"/>
            <a:ext cx="2764800" cy="1269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solidFill>
                  <a:schemeClr val="dk1"/>
                </a:solidFill>
                <a:latin typeface="Times New Roman"/>
                <a:ea typeface="Times New Roman"/>
                <a:cs typeface="Times New Roman"/>
                <a:sym typeface="Times New Roman"/>
              </a:rPr>
              <a:t>Normal TM</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solidFill>
                  <a:schemeClr val="dk1"/>
                </a:solidFill>
                <a:latin typeface="Times New Roman"/>
                <a:ea typeface="Times New Roman"/>
                <a:cs typeface="Times New Roman"/>
                <a:sym typeface="Times New Roman"/>
              </a:rPr>
              <a:t>Normal pars flaccida and pars tensa</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solidFill>
                  <a:schemeClr val="dk1"/>
                </a:solidFill>
                <a:latin typeface="Times New Roman"/>
                <a:ea typeface="Times New Roman"/>
                <a:cs typeface="Times New Roman"/>
                <a:sym typeface="Times New Roman"/>
              </a:rPr>
              <a:t>No history of otorrhea or perforations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solidFill>
                  <a:schemeClr val="dk1"/>
                </a:solidFill>
                <a:latin typeface="Times New Roman"/>
                <a:ea typeface="Times New Roman"/>
                <a:cs typeface="Times New Roman"/>
                <a:sym typeface="Times New Roman"/>
              </a:rPr>
              <a:t>No prior otologic procedures</a:t>
            </a:r>
            <a:endParaRPr sz="1200">
              <a:latin typeface="Times New Roman"/>
              <a:ea typeface="Times New Roman"/>
              <a:cs typeface="Times New Roman"/>
              <a:sym typeface="Times New Roman"/>
            </a:endParaRPr>
          </a:p>
        </p:txBody>
      </p:sp>
      <p:sp>
        <p:nvSpPr>
          <p:cNvPr id="265" name="Google Shape;265;p28"/>
          <p:cNvSpPr txBox="1"/>
          <p:nvPr/>
        </p:nvSpPr>
        <p:spPr>
          <a:xfrm>
            <a:off x="2297988" y="394500"/>
            <a:ext cx="11142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Congenital:</a:t>
            </a:r>
            <a:endParaRPr b="1">
              <a:latin typeface="Times New Roman"/>
              <a:ea typeface="Times New Roman"/>
              <a:cs typeface="Times New Roman"/>
              <a:sym typeface="Times New Roman"/>
            </a:endParaRPr>
          </a:p>
        </p:txBody>
      </p:sp>
      <p:sp>
        <p:nvSpPr>
          <p:cNvPr id="266" name="Google Shape;266;p28"/>
          <p:cNvSpPr txBox="1"/>
          <p:nvPr/>
        </p:nvSpPr>
        <p:spPr>
          <a:xfrm>
            <a:off x="27750" y="2052425"/>
            <a:ext cx="3314700" cy="2730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Usually located in the anterior superior part of the middle ear</a:t>
            </a:r>
            <a:endParaRPr sz="1000">
              <a:solidFill>
                <a:srgbClr val="38761D"/>
              </a:solidFill>
              <a:latin typeface="Times New Roman"/>
              <a:ea typeface="Times New Roman"/>
              <a:cs typeface="Times New Roman"/>
              <a:sym typeface="Times New Roman"/>
            </a:endParaRPr>
          </a:p>
        </p:txBody>
      </p:sp>
      <p:sp>
        <p:nvSpPr>
          <p:cNvPr id="267" name="Google Shape;267;p28"/>
          <p:cNvSpPr txBox="1"/>
          <p:nvPr/>
        </p:nvSpPr>
        <p:spPr>
          <a:xfrm>
            <a:off x="27750" y="4916450"/>
            <a:ext cx="2696100" cy="495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you see it like this, white in color like a ball inside the middle ear, usually incidental finding</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2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pic>
        <p:nvPicPr>
          <p:cNvPr id="273" name="Google Shape;273;p29"/>
          <p:cNvPicPr preferRelativeResize="0"/>
          <p:nvPr/>
        </p:nvPicPr>
        <p:blipFill>
          <a:blip r:embed="rId4">
            <a:alphaModFix/>
          </a:blip>
          <a:stretch>
            <a:fillRect/>
          </a:stretch>
        </p:blipFill>
        <p:spPr>
          <a:xfrm>
            <a:off x="2972125" y="0"/>
            <a:ext cx="1790375" cy="2090825"/>
          </a:xfrm>
          <a:prstGeom prst="rect">
            <a:avLst/>
          </a:prstGeom>
          <a:noFill/>
          <a:ln>
            <a:noFill/>
          </a:ln>
        </p:spPr>
      </p:pic>
      <p:sp>
        <p:nvSpPr>
          <p:cNvPr id="274" name="Google Shape;274;p29"/>
          <p:cNvSpPr txBox="1"/>
          <p:nvPr/>
        </p:nvSpPr>
        <p:spPr>
          <a:xfrm>
            <a:off x="0" y="445300"/>
            <a:ext cx="2860200" cy="1413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Primary acquired cholesteatoma: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Pocket invagination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OME</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chemeClr val="dk1"/>
                </a:solidFill>
                <a:latin typeface="Times New Roman"/>
                <a:ea typeface="Times New Roman"/>
                <a:cs typeface="Times New Roman"/>
                <a:sym typeface="Times New Roman"/>
              </a:rPr>
              <a:t>Secondary acquired cholesteatoma:</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Implantation theory</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Metaplasia theory</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Epithelial invasion theory</a:t>
            </a:r>
            <a:endParaRPr sz="1200">
              <a:latin typeface="Times New Roman"/>
              <a:ea typeface="Times New Roman"/>
              <a:cs typeface="Times New Roman"/>
              <a:sym typeface="Times New Roman"/>
            </a:endParaRPr>
          </a:p>
        </p:txBody>
      </p:sp>
      <p:sp>
        <p:nvSpPr>
          <p:cNvPr id="275" name="Google Shape;275;p29"/>
          <p:cNvSpPr txBox="1"/>
          <p:nvPr/>
        </p:nvSpPr>
        <p:spPr>
          <a:xfrm>
            <a:off x="-12" y="108900"/>
            <a:ext cx="11142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Acquired:</a:t>
            </a:r>
            <a:endParaRPr b="1">
              <a:latin typeface="Times New Roman"/>
              <a:ea typeface="Times New Roman"/>
              <a:cs typeface="Times New Roman"/>
              <a:sym typeface="Times New Roman"/>
            </a:endParaRPr>
          </a:p>
        </p:txBody>
      </p:sp>
      <p:sp>
        <p:nvSpPr>
          <p:cNvPr id="276" name="Google Shape;276;p29"/>
          <p:cNvSpPr txBox="1"/>
          <p:nvPr/>
        </p:nvSpPr>
        <p:spPr>
          <a:xfrm>
            <a:off x="82050" y="2158975"/>
            <a:ext cx="4582200" cy="9540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P</a:t>
            </a:r>
            <a:r>
              <a:rPr lang="ar" sz="1000">
                <a:solidFill>
                  <a:srgbClr val="38761D"/>
                </a:solidFill>
                <a:latin typeface="Times New Roman"/>
                <a:ea typeface="Times New Roman"/>
                <a:cs typeface="Times New Roman"/>
                <a:sym typeface="Times New Roman"/>
              </a:rPr>
              <a:t>rimary : usually starts form the pars flaccida type, so when you start having a negative pressure in the middle ear like when you are going on an airplane and the ear starts to be blocked or if you have highly negative pressure in the ear. Pars flaccida start to be suctioned inside, so the membrane go inside to make a ball or cyst in the middle ear with small neck and then the skin will go inside the middle ear.</a:t>
            </a:r>
            <a:endParaRPr sz="1000">
              <a:solidFill>
                <a:srgbClr val="38761D"/>
              </a:solidFill>
              <a:latin typeface="Times New Roman"/>
              <a:ea typeface="Times New Roman"/>
              <a:cs typeface="Times New Roman"/>
              <a:sym typeface="Times New Roman"/>
            </a:endParaRPr>
          </a:p>
        </p:txBody>
      </p:sp>
      <p:sp>
        <p:nvSpPr>
          <p:cNvPr id="277" name="Google Shape;277;p29"/>
          <p:cNvSpPr txBox="1"/>
          <p:nvPr/>
        </p:nvSpPr>
        <p:spPr>
          <a:xfrm>
            <a:off x="82050" y="3181125"/>
            <a:ext cx="4582200" cy="10470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Secondary :</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1- Implantation like blast injury or surgery or foreign body</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2- Metaplasia due to recurrent infection leading to transformation of middle ear mucosa into keratinized stratified squamous epithelium</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3- Invagination which is migration of the squamous epithelium though proferated tympanic membrane to the middle ear</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Google Shape;282;p30"/>
          <p:cNvSpPr/>
          <p:nvPr/>
        </p:nvSpPr>
        <p:spPr>
          <a:xfrm>
            <a:off x="0" y="0"/>
            <a:ext cx="4518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666666"/>
                </a:solidFill>
                <a:latin typeface="Arvo"/>
                <a:ea typeface="Arvo"/>
                <a:cs typeface="Arvo"/>
                <a:sym typeface="Arvo"/>
              </a:rPr>
              <a:t>2-Cholesteatoma </a:t>
            </a:r>
            <a:r>
              <a:rPr lang="ar" sz="1600">
                <a:solidFill>
                  <a:srgbClr val="666666"/>
                </a:solidFill>
                <a:latin typeface="Arvo"/>
                <a:ea typeface="Arvo"/>
                <a:cs typeface="Arvo"/>
                <a:sym typeface="Arvo"/>
              </a:rPr>
              <a:t>Treatment </a:t>
            </a:r>
            <a:r>
              <a:rPr lang="ar" sz="1600">
                <a:solidFill>
                  <a:srgbClr val="666666"/>
                </a:solidFill>
                <a:latin typeface="Arvo"/>
                <a:ea typeface="Arvo"/>
                <a:cs typeface="Arvo"/>
                <a:sym typeface="Arvo"/>
              </a:rPr>
              <a:t>: (Extra)</a:t>
            </a:r>
            <a:endParaRPr sz="1600">
              <a:solidFill>
                <a:srgbClr val="666666"/>
              </a:solidFill>
              <a:latin typeface="Arvo"/>
              <a:ea typeface="Arvo"/>
              <a:cs typeface="Arvo"/>
              <a:sym typeface="Arvo"/>
            </a:endParaRPr>
          </a:p>
        </p:txBody>
      </p:sp>
      <p:sp>
        <p:nvSpPr>
          <p:cNvPr id="283" name="Google Shape;283;p30"/>
          <p:cNvSpPr txBox="1"/>
          <p:nvPr/>
        </p:nvSpPr>
        <p:spPr>
          <a:xfrm>
            <a:off x="0" y="394500"/>
            <a:ext cx="4762500" cy="18474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BF9000"/>
                </a:solidFill>
                <a:latin typeface="Times New Roman"/>
                <a:ea typeface="Times New Roman"/>
                <a:cs typeface="Times New Roman"/>
                <a:sym typeface="Times New Roman"/>
              </a:rPr>
              <a:t>Cholesteatoma Surgery :  mastoidectomy </a:t>
            </a:r>
            <a:endParaRPr sz="1200">
              <a:solidFill>
                <a:srgbClr val="BF9000"/>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Classified as: you need to know modified radical &amp; radical only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1. Simple (cortical, complete) mastoidectomy</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2. </a:t>
            </a:r>
            <a:r>
              <a:rPr lang="ar" sz="1200">
                <a:solidFill>
                  <a:srgbClr val="BF9000"/>
                </a:solidFill>
                <a:latin typeface="Times New Roman"/>
                <a:ea typeface="Times New Roman"/>
                <a:cs typeface="Times New Roman"/>
                <a:sym typeface="Times New Roman"/>
              </a:rPr>
              <a:t>Modified radical mastoidectomy</a:t>
            </a:r>
            <a:r>
              <a:rPr lang="ar" sz="1200">
                <a:solidFill>
                  <a:srgbClr val="666666"/>
                </a:solidFill>
                <a:latin typeface="Times New Roman"/>
                <a:ea typeface="Times New Roman"/>
                <a:cs typeface="Times New Roman"/>
                <a:sym typeface="Times New Roman"/>
              </a:rPr>
              <a:t>: spares the ossicles, so we only clean the epitympanum.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3. </a:t>
            </a:r>
            <a:r>
              <a:rPr lang="ar" sz="1200">
                <a:solidFill>
                  <a:srgbClr val="BF9000"/>
                </a:solidFill>
                <a:latin typeface="Times New Roman"/>
                <a:ea typeface="Times New Roman"/>
                <a:cs typeface="Times New Roman"/>
                <a:sym typeface="Times New Roman"/>
              </a:rPr>
              <a:t>Radical mastoidectomy</a:t>
            </a:r>
            <a:r>
              <a:rPr lang="ar" sz="1200">
                <a:solidFill>
                  <a:srgbClr val="666666"/>
                </a:solidFill>
                <a:latin typeface="Times New Roman"/>
                <a:ea typeface="Times New Roman"/>
                <a:cs typeface="Times New Roman"/>
                <a:sym typeface="Times New Roman"/>
              </a:rPr>
              <a:t>: remove malleus, incus, mastoid. So we make the middle ear and the attic one cavity.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if you have discharge and perforation, the treatment is surgery. </a:t>
            </a:r>
            <a:endParaRPr sz="1200">
              <a:solidFill>
                <a:srgbClr val="666666"/>
              </a:solidFill>
              <a:latin typeface="Times New Roman"/>
              <a:ea typeface="Times New Roman"/>
              <a:cs typeface="Times New Roman"/>
              <a:sym typeface="Times New Roman"/>
            </a:endParaRPr>
          </a:p>
        </p:txBody>
      </p:sp>
      <p:pic>
        <p:nvPicPr>
          <p:cNvPr id="284" name="Google Shape;284;p30"/>
          <p:cNvPicPr preferRelativeResize="0"/>
          <p:nvPr/>
        </p:nvPicPr>
        <p:blipFill>
          <a:blip r:embed="rId4">
            <a:alphaModFix/>
          </a:blip>
          <a:stretch>
            <a:fillRect/>
          </a:stretch>
        </p:blipFill>
        <p:spPr>
          <a:xfrm>
            <a:off x="0" y="2372200"/>
            <a:ext cx="4762500" cy="2600845"/>
          </a:xfrm>
          <a:prstGeom prst="rect">
            <a:avLst/>
          </a:prstGeom>
          <a:noFill/>
          <a:ln>
            <a:noFill/>
          </a:ln>
        </p:spPr>
      </p:pic>
      <p:sp>
        <p:nvSpPr>
          <p:cNvPr id="285" name="Google Shape;285;p30"/>
          <p:cNvSpPr txBox="1"/>
          <p:nvPr/>
        </p:nvSpPr>
        <p:spPr>
          <a:xfrm>
            <a:off x="0" y="5103350"/>
            <a:ext cx="4762500" cy="1448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In summary: the chrinic otitis media is devided into suppurative and non suppurative. The non suppurative devived into efusion and adhesive. And the suppurative devided into TT and AA. in TT type the discharge is usually copious, intermittent and oderless. The perforation is central and the treatment is conservitive if there is active infectio until it’s dry. Then followed by tympanoplasty to prevent reinfectio and improve hearing. While in AA type the discharge is usually scanty, persisten and with bad odor. The perforatiom is attac or marginal with cholesteatoma and the treatment is by mastiodectomy to proive safety and dry ear. </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31"/>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291" name="Google Shape;291;p31"/>
          <p:cNvSpPr txBox="1"/>
          <p:nvPr/>
        </p:nvSpPr>
        <p:spPr>
          <a:xfrm>
            <a:off x="0" y="789000"/>
            <a:ext cx="4762500" cy="1026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Diabetes		- Leukemia		- Malnutrition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Immunodeficiency</a:t>
            </a:r>
            <a:r>
              <a:rPr lang="ar" sz="1200">
                <a:latin typeface="Times New Roman"/>
                <a:ea typeface="Times New Roman"/>
                <a:cs typeface="Times New Roman"/>
                <a:sym typeface="Times New Roman"/>
              </a:rPr>
              <a:t> 		- Congenital dehiscence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Medications that suppress the immunity eg. steroids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Temporal bone fractures		- Chronic infection</a:t>
            </a:r>
            <a:endParaRPr sz="1200">
              <a:latin typeface="Times New Roman"/>
              <a:ea typeface="Times New Roman"/>
              <a:cs typeface="Times New Roman"/>
              <a:sym typeface="Times New Roman"/>
            </a:endParaRPr>
          </a:p>
        </p:txBody>
      </p:sp>
      <p:sp>
        <p:nvSpPr>
          <p:cNvPr id="292" name="Google Shape;292;p31"/>
          <p:cNvSpPr/>
          <p:nvPr/>
        </p:nvSpPr>
        <p:spPr>
          <a:xfrm>
            <a:off x="0" y="0"/>
            <a:ext cx="42222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Complications of acute and chronic OM:</a:t>
            </a:r>
            <a:endParaRPr sz="1600">
              <a:solidFill>
                <a:srgbClr val="FFFFFF"/>
              </a:solidFill>
              <a:latin typeface="Arvo"/>
              <a:ea typeface="Arvo"/>
              <a:cs typeface="Arvo"/>
              <a:sym typeface="Arvo"/>
            </a:endParaRPr>
          </a:p>
        </p:txBody>
      </p:sp>
      <p:sp>
        <p:nvSpPr>
          <p:cNvPr id="293" name="Google Shape;293;p31"/>
          <p:cNvSpPr txBox="1"/>
          <p:nvPr/>
        </p:nvSpPr>
        <p:spPr>
          <a:xfrm>
            <a:off x="0" y="394500"/>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Predisposing factors:</a:t>
            </a:r>
            <a:endParaRPr b="1">
              <a:latin typeface="Times New Roman"/>
              <a:ea typeface="Times New Roman"/>
              <a:cs typeface="Times New Roman"/>
              <a:sym typeface="Times New Roman"/>
            </a:endParaRPr>
          </a:p>
        </p:txBody>
      </p:sp>
      <p:sp>
        <p:nvSpPr>
          <p:cNvPr id="294" name="Google Shape;294;p31"/>
          <p:cNvSpPr txBox="1"/>
          <p:nvPr/>
        </p:nvSpPr>
        <p:spPr>
          <a:xfrm>
            <a:off x="0" y="2545875"/>
            <a:ext cx="2475300" cy="2385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Labyrinthine fistula</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Facial nerve paralysis</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Mastoiditis (acute and chronic)</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solidFill>
                  <a:schemeClr val="dk1"/>
                </a:solidFill>
                <a:latin typeface="Times New Roman"/>
                <a:ea typeface="Times New Roman"/>
                <a:cs typeface="Times New Roman"/>
                <a:sym typeface="Times New Roman"/>
              </a:rPr>
              <a:t>Acute suppurative labyrinthitis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Ossicular fixation or erosions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Postauricular abscess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Brain abscess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Temporal abscess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Petrous apicitis</a:t>
            </a:r>
            <a:endParaRPr sz="1200">
              <a:latin typeface="Times New Roman"/>
              <a:ea typeface="Times New Roman"/>
              <a:cs typeface="Times New Roman"/>
              <a:sym typeface="Times New Roman"/>
            </a:endParaRPr>
          </a:p>
        </p:txBody>
      </p:sp>
      <p:sp>
        <p:nvSpPr>
          <p:cNvPr id="295" name="Google Shape;295;p31"/>
          <p:cNvSpPr txBox="1"/>
          <p:nvPr/>
        </p:nvSpPr>
        <p:spPr>
          <a:xfrm>
            <a:off x="0" y="2151375"/>
            <a:ext cx="2895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Extracranial (Intra-temporal):</a:t>
            </a:r>
            <a:endParaRPr b="1">
              <a:latin typeface="Times New Roman"/>
              <a:ea typeface="Times New Roman"/>
              <a:cs typeface="Times New Roman"/>
              <a:sym typeface="Times New Roman"/>
            </a:endParaRPr>
          </a:p>
        </p:txBody>
      </p:sp>
      <p:sp>
        <p:nvSpPr>
          <p:cNvPr id="296" name="Google Shape;296;p31"/>
          <p:cNvSpPr txBox="1"/>
          <p:nvPr/>
        </p:nvSpPr>
        <p:spPr>
          <a:xfrm>
            <a:off x="2547650" y="2545875"/>
            <a:ext cx="2214600" cy="2385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Meningitis</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Brain abscess</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Subdural empyema (abscess)</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Epidural (extradural) abscess</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ar" sz="1200">
                <a:solidFill>
                  <a:srgbClr val="CC0000"/>
                </a:solidFill>
                <a:latin typeface="Times New Roman"/>
                <a:ea typeface="Times New Roman"/>
                <a:cs typeface="Times New Roman"/>
                <a:sym typeface="Times New Roman"/>
              </a:rPr>
              <a:t>Lateral sinus thrombosis</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Otitic hydrocephalus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Encephalocele and cerebrospinal fluid leakage</a:t>
            </a:r>
            <a:endParaRPr sz="1200">
              <a:latin typeface="Times New Roman"/>
              <a:ea typeface="Times New Roman"/>
              <a:cs typeface="Times New Roman"/>
              <a:sym typeface="Times New Roman"/>
            </a:endParaRPr>
          </a:p>
        </p:txBody>
      </p:sp>
      <p:sp>
        <p:nvSpPr>
          <p:cNvPr id="297" name="Google Shape;297;p31"/>
          <p:cNvSpPr txBox="1"/>
          <p:nvPr/>
        </p:nvSpPr>
        <p:spPr>
          <a:xfrm>
            <a:off x="2828850" y="2151363"/>
            <a:ext cx="1485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Intracranial:</a:t>
            </a:r>
            <a:endParaRPr b="1">
              <a:latin typeface="Times New Roman"/>
              <a:ea typeface="Times New Roman"/>
              <a:cs typeface="Times New Roman"/>
              <a:sym typeface="Times New Roman"/>
            </a:endParaRPr>
          </a:p>
        </p:txBody>
      </p:sp>
      <p:sp>
        <p:nvSpPr>
          <p:cNvPr id="298" name="Google Shape;298;p31"/>
          <p:cNvSpPr txBox="1"/>
          <p:nvPr/>
        </p:nvSpPr>
        <p:spPr>
          <a:xfrm>
            <a:off x="1746900" y="445050"/>
            <a:ext cx="2097900" cy="2901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A</a:t>
            </a:r>
            <a:r>
              <a:rPr lang="ar" sz="1000">
                <a:solidFill>
                  <a:srgbClr val="38761D"/>
                </a:solidFill>
                <a:latin typeface="Times New Roman"/>
                <a:ea typeface="Times New Roman"/>
                <a:cs typeface="Times New Roman"/>
                <a:sym typeface="Times New Roman"/>
              </a:rPr>
              <a:t>nything that decrease the immunity </a:t>
            </a:r>
            <a:endParaRPr sz="1000">
              <a:solidFill>
                <a:srgbClr val="38761D"/>
              </a:solidFill>
              <a:latin typeface="Times New Roman"/>
              <a:ea typeface="Times New Roman"/>
              <a:cs typeface="Times New Roman"/>
              <a:sym typeface="Times New Roman"/>
            </a:endParaRPr>
          </a:p>
        </p:txBody>
      </p:sp>
      <p:sp>
        <p:nvSpPr>
          <p:cNvPr id="299" name="Google Shape;299;p31"/>
          <p:cNvSpPr txBox="1"/>
          <p:nvPr/>
        </p:nvSpPr>
        <p:spPr>
          <a:xfrm>
            <a:off x="110450" y="1868850"/>
            <a:ext cx="3931800" cy="2901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Te</a:t>
            </a:r>
            <a:r>
              <a:rPr lang="ar" sz="1000">
                <a:solidFill>
                  <a:srgbClr val="38761D"/>
                </a:solidFill>
                <a:latin typeface="Times New Roman"/>
                <a:ea typeface="Times New Roman"/>
                <a:cs typeface="Times New Roman"/>
                <a:sym typeface="Times New Roman"/>
              </a:rPr>
              <a:t>mporal bone fracture is like an opening for the organisms to go though</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66" name="Google Shape;66;p14"/>
          <p:cNvSpPr/>
          <p:nvPr/>
        </p:nvSpPr>
        <p:spPr>
          <a:xfrm>
            <a:off x="0" y="309650"/>
            <a:ext cx="3566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666666"/>
                </a:solidFill>
                <a:latin typeface="Arvo"/>
                <a:ea typeface="Arvo"/>
                <a:cs typeface="Arvo"/>
                <a:sym typeface="Arvo"/>
              </a:rPr>
              <a:t>Overview of the lecture (extra)</a:t>
            </a:r>
            <a:endParaRPr sz="1600">
              <a:solidFill>
                <a:srgbClr val="666666"/>
              </a:solidFill>
              <a:latin typeface="Arvo"/>
              <a:ea typeface="Arvo"/>
              <a:cs typeface="Arvo"/>
              <a:sym typeface="Arvo"/>
            </a:endParaRPr>
          </a:p>
        </p:txBody>
      </p:sp>
      <p:sp>
        <p:nvSpPr>
          <p:cNvPr id="67" name="Google Shape;67;p14"/>
          <p:cNvSpPr txBox="1"/>
          <p:nvPr/>
        </p:nvSpPr>
        <p:spPr>
          <a:xfrm>
            <a:off x="46475" y="759975"/>
            <a:ext cx="4617900" cy="61632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As we know if the infection occur in the external part of the ear we call it otitis externa, if it’s in the middle part we call it otitis media and if it’s in the inner part we call it otitis interna or labyrinthitis. In the first part of this lectures we will talk about the types of chronic otitis media and in the second pert we will talk about the complications of otitis’s media. So since we will talk about chronic otitis media, let’s review the anatomy of the middle ear: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The middle ear lies within the temporal bone, and extends from the tympanic membrane to the lateral wall of the inner ear. The main function of the middle ear is to transmit vibrations from the tympanic membrane to the inner ear via the auditory ossicles. it contains: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Tympanic cavity, Tympanum (Middle Ear Cavity): located medially to the tympanic membrane. It contains three small bones known as the auditory ossicles: the malleus, incus and stapes. They transmit sound vibrations through the middle ear.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Epitympanic recess: a space superior to the tympanic cavity, which lies next to the mastoid air cells. The malleus and incus partially extend upwards into the epitympanic recess.</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Muscles: There are two muscles which serve a protective function in the middle ear the tensor tympani and stapedius. They contract in response to loud noise, inhibiting the vibrations of the malleus, incus and stapes, and reducing the transmission of sound to the inner ear. This action is known as the acoustic reflex. The tensor tympani originates from the auditory tube and attaches to the handle of malleus, pulling it medially when contracting. It is innervated by the tensor tympani nerve, a branch of the mandibular nerve of the trigeminal nerve. The stapedius muscle is the tiniest muscle in the body, attaches to the stapes, and is innervated by the stapedial nerve from the facial nerve.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Nerves: Facial nerve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Eustachian (Pharyngo-tympanic) Tube: The auditory tube, is a cartilaginous and bony tube that connects the middle ear to the nasopharynx. It acts to equalise the pressure of the middle ear to that of the external auditory meatus. </a:t>
            </a:r>
            <a:endParaRPr sz="1000">
              <a:solidFill>
                <a:srgbClr val="666666"/>
              </a:solidFill>
              <a:latin typeface="Times New Roman"/>
              <a:ea typeface="Times New Roman"/>
              <a:cs typeface="Times New Roman"/>
              <a:sym typeface="Times New Roman"/>
            </a:endParaRPr>
          </a:p>
        </p:txBody>
      </p:sp>
      <p:pic>
        <p:nvPicPr>
          <p:cNvPr id="68" name="Google Shape;68;p14"/>
          <p:cNvPicPr preferRelativeResize="0"/>
          <p:nvPr/>
        </p:nvPicPr>
        <p:blipFill>
          <a:blip r:embed="rId4">
            <a:alphaModFix/>
          </a:blip>
          <a:stretch>
            <a:fillRect/>
          </a:stretch>
        </p:blipFill>
        <p:spPr>
          <a:xfrm>
            <a:off x="3666550" y="0"/>
            <a:ext cx="997824" cy="759978"/>
          </a:xfrm>
          <a:prstGeom prst="rect">
            <a:avLst/>
          </a:prstGeom>
          <a:noFill/>
          <a:ln>
            <a:noFill/>
          </a:ln>
        </p:spPr>
      </p:pic>
      <p:pic>
        <p:nvPicPr>
          <p:cNvPr id="69" name="Google Shape;69;p14"/>
          <p:cNvPicPr preferRelativeResize="0"/>
          <p:nvPr/>
        </p:nvPicPr>
        <p:blipFill>
          <a:blip r:embed="rId5">
            <a:alphaModFix/>
          </a:blip>
          <a:stretch>
            <a:fillRect/>
          </a:stretch>
        </p:blipFill>
        <p:spPr>
          <a:xfrm>
            <a:off x="197450" y="3424625"/>
            <a:ext cx="1732900" cy="1237100"/>
          </a:xfrm>
          <a:prstGeom prst="rect">
            <a:avLst/>
          </a:prstGeom>
          <a:noFill/>
          <a:ln>
            <a:noFill/>
          </a:ln>
        </p:spPr>
      </p:pic>
      <p:pic>
        <p:nvPicPr>
          <p:cNvPr id="70" name="Google Shape;70;p14"/>
          <p:cNvPicPr preferRelativeResize="0"/>
          <p:nvPr/>
        </p:nvPicPr>
        <p:blipFill>
          <a:blip r:embed="rId6">
            <a:alphaModFix/>
          </a:blip>
          <a:stretch>
            <a:fillRect/>
          </a:stretch>
        </p:blipFill>
        <p:spPr>
          <a:xfrm>
            <a:off x="2577600" y="3453400"/>
            <a:ext cx="1878891" cy="11795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sp>
        <p:nvSpPr>
          <p:cNvPr id="304" name="Google Shape;304;p32"/>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305" name="Google Shape;305;p32"/>
          <p:cNvSpPr txBox="1"/>
          <p:nvPr/>
        </p:nvSpPr>
        <p:spPr>
          <a:xfrm>
            <a:off x="0" y="789000"/>
            <a:ext cx="2313000" cy="9018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communication between middle and inner ear</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It is caused by erosion of bone by cholesteatoma.</a:t>
            </a:r>
            <a:endParaRPr sz="1200">
              <a:latin typeface="Times New Roman"/>
              <a:ea typeface="Times New Roman"/>
              <a:cs typeface="Times New Roman"/>
              <a:sym typeface="Times New Roman"/>
            </a:endParaRPr>
          </a:p>
          <a:p>
            <a:pPr indent="0" lvl="0" marL="457200" rtl="0" algn="l">
              <a:spcBef>
                <a:spcPts val="0"/>
              </a:spcBef>
              <a:spcAft>
                <a:spcPts val="0"/>
              </a:spcAft>
              <a:buNone/>
            </a:pPr>
            <a:r>
              <a:t/>
            </a:r>
            <a:endParaRPr sz="1200">
              <a:latin typeface="Times New Roman"/>
              <a:ea typeface="Times New Roman"/>
              <a:cs typeface="Times New Roman"/>
              <a:sym typeface="Times New Roman"/>
            </a:endParaRPr>
          </a:p>
        </p:txBody>
      </p:sp>
      <p:sp>
        <p:nvSpPr>
          <p:cNvPr id="306" name="Google Shape;306;p32"/>
          <p:cNvSpPr/>
          <p:nvPr/>
        </p:nvSpPr>
        <p:spPr>
          <a:xfrm>
            <a:off x="0" y="0"/>
            <a:ext cx="2313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Labyrinthine fistula:</a:t>
            </a:r>
            <a:endParaRPr sz="1600">
              <a:solidFill>
                <a:srgbClr val="FFFFFF"/>
              </a:solidFill>
              <a:latin typeface="Arvo"/>
              <a:ea typeface="Arvo"/>
              <a:cs typeface="Arvo"/>
              <a:sym typeface="Arvo"/>
            </a:endParaRPr>
          </a:p>
        </p:txBody>
      </p:sp>
      <p:sp>
        <p:nvSpPr>
          <p:cNvPr id="307" name="Google Shape;307;p32"/>
          <p:cNvSpPr txBox="1"/>
          <p:nvPr/>
        </p:nvSpPr>
        <p:spPr>
          <a:xfrm>
            <a:off x="0" y="394500"/>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 and etiology:</a:t>
            </a:r>
            <a:endParaRPr b="1">
              <a:latin typeface="Times New Roman"/>
              <a:ea typeface="Times New Roman"/>
              <a:cs typeface="Times New Roman"/>
              <a:sym typeface="Times New Roman"/>
            </a:endParaRPr>
          </a:p>
        </p:txBody>
      </p:sp>
      <p:sp>
        <p:nvSpPr>
          <p:cNvPr id="308" name="Google Shape;308;p32"/>
          <p:cNvSpPr txBox="1"/>
          <p:nvPr/>
        </p:nvSpPr>
        <p:spPr>
          <a:xfrm>
            <a:off x="-25" y="3434500"/>
            <a:ext cx="4762500" cy="708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Hearing loss			- Positive fistula test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Attack of instability (vertigo)  mostly during straining ,sneezing and lifting heavy object.</a:t>
            </a:r>
            <a:endParaRPr sz="1200">
              <a:latin typeface="Times New Roman"/>
              <a:ea typeface="Times New Roman"/>
              <a:cs typeface="Times New Roman"/>
              <a:sym typeface="Times New Roman"/>
            </a:endParaRPr>
          </a:p>
        </p:txBody>
      </p:sp>
      <p:sp>
        <p:nvSpPr>
          <p:cNvPr id="309" name="Google Shape;309;p32"/>
          <p:cNvSpPr txBox="1"/>
          <p:nvPr/>
        </p:nvSpPr>
        <p:spPr>
          <a:xfrm>
            <a:off x="-25" y="3040000"/>
            <a:ext cx="15261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Clinical picture:</a:t>
            </a:r>
            <a:endParaRPr b="1">
              <a:latin typeface="Times New Roman"/>
              <a:ea typeface="Times New Roman"/>
              <a:cs typeface="Times New Roman"/>
              <a:sym typeface="Times New Roman"/>
            </a:endParaRPr>
          </a:p>
        </p:txBody>
      </p:sp>
      <p:sp>
        <p:nvSpPr>
          <p:cNvPr id="310" name="Google Shape;310;p32"/>
          <p:cNvSpPr txBox="1"/>
          <p:nvPr/>
        </p:nvSpPr>
        <p:spPr>
          <a:xfrm>
            <a:off x="-25" y="4621000"/>
            <a:ext cx="4762500" cy="6048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Diagnosis by CT scan of temporal bone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Treatment by surgery: Mastoidectomy + Tympanoplasty</a:t>
            </a:r>
            <a:endParaRPr sz="1200">
              <a:latin typeface="Times New Roman"/>
              <a:ea typeface="Times New Roman"/>
              <a:cs typeface="Times New Roman"/>
              <a:sym typeface="Times New Roman"/>
            </a:endParaRPr>
          </a:p>
        </p:txBody>
      </p:sp>
      <p:sp>
        <p:nvSpPr>
          <p:cNvPr id="311" name="Google Shape;311;p32"/>
          <p:cNvSpPr txBox="1"/>
          <p:nvPr/>
        </p:nvSpPr>
        <p:spPr>
          <a:xfrm>
            <a:off x="-25" y="4226500"/>
            <a:ext cx="21255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 and treatment:</a:t>
            </a:r>
            <a:endParaRPr b="1">
              <a:latin typeface="Times New Roman"/>
              <a:ea typeface="Times New Roman"/>
              <a:cs typeface="Times New Roman"/>
              <a:sym typeface="Times New Roman"/>
            </a:endParaRPr>
          </a:p>
        </p:txBody>
      </p:sp>
      <p:pic>
        <p:nvPicPr>
          <p:cNvPr id="312" name="Google Shape;312;p32"/>
          <p:cNvPicPr preferRelativeResize="0"/>
          <p:nvPr/>
        </p:nvPicPr>
        <p:blipFill>
          <a:blip r:embed="rId4">
            <a:alphaModFix/>
          </a:blip>
          <a:stretch>
            <a:fillRect/>
          </a:stretch>
        </p:blipFill>
        <p:spPr>
          <a:xfrm>
            <a:off x="2381250" y="-6"/>
            <a:ext cx="2381225" cy="2268231"/>
          </a:xfrm>
          <a:prstGeom prst="rect">
            <a:avLst/>
          </a:prstGeom>
          <a:noFill/>
          <a:ln>
            <a:noFill/>
          </a:ln>
        </p:spPr>
      </p:pic>
      <p:sp>
        <p:nvSpPr>
          <p:cNvPr id="313" name="Google Shape;313;p32"/>
          <p:cNvSpPr txBox="1"/>
          <p:nvPr/>
        </p:nvSpPr>
        <p:spPr>
          <a:xfrm>
            <a:off x="0" y="5611025"/>
            <a:ext cx="4762500" cy="11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9E9E9E"/>
                </a:solidFill>
                <a:latin typeface="Times New Roman"/>
                <a:ea typeface="Times New Roman"/>
                <a:cs typeface="Times New Roman"/>
                <a:sym typeface="Times New Roman"/>
              </a:rPr>
              <a:t>Extra: the idea that you will create more pressure in the EAC and that will reflect on the middle ear and TM, normal people won’t be affected, in abnormal Pts with + fistula test the pressure will extend to the inner ear</a:t>
            </a:r>
            <a:endParaRPr sz="1200">
              <a:solidFill>
                <a:srgbClr val="9E9E9E"/>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200">
                <a:solidFill>
                  <a:srgbClr val="9E9E9E"/>
                </a:solidFill>
                <a:latin typeface="Times New Roman"/>
                <a:ea typeface="Times New Roman"/>
                <a:cs typeface="Times New Roman"/>
                <a:sym typeface="Times New Roman"/>
              </a:rPr>
              <a:t>causing vertigo, tinnitus in the same time when you’re doing the test, fistula isn’t commonly seen, it is seen clearly in CT</a:t>
            </a:r>
            <a:endParaRPr sz="12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E9E9E"/>
              </a:solidFill>
              <a:latin typeface="Times New Roman"/>
              <a:ea typeface="Times New Roman"/>
              <a:cs typeface="Times New Roman"/>
              <a:sym typeface="Times New Roman"/>
            </a:endParaRPr>
          </a:p>
        </p:txBody>
      </p:sp>
      <p:sp>
        <p:nvSpPr>
          <p:cNvPr id="314" name="Google Shape;314;p32"/>
          <p:cNvSpPr txBox="1"/>
          <p:nvPr/>
        </p:nvSpPr>
        <p:spPr>
          <a:xfrm>
            <a:off x="2473863" y="2352100"/>
            <a:ext cx="2196000" cy="6048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C</a:t>
            </a:r>
            <a:r>
              <a:rPr lang="ar" sz="1000">
                <a:solidFill>
                  <a:srgbClr val="38761D"/>
                </a:solidFill>
                <a:latin typeface="Times New Roman"/>
                <a:ea typeface="Times New Roman"/>
                <a:cs typeface="Times New Roman"/>
                <a:sym typeface="Times New Roman"/>
              </a:rPr>
              <a:t>holesteatoma eating the petrous bone leading to destruction of the inner ear </a:t>
            </a:r>
            <a:endParaRPr sz="1000">
              <a:solidFill>
                <a:srgbClr val="38761D"/>
              </a:solidFill>
              <a:latin typeface="Times New Roman"/>
              <a:ea typeface="Times New Roman"/>
              <a:cs typeface="Times New Roman"/>
              <a:sym typeface="Times New Roman"/>
            </a:endParaRPr>
          </a:p>
        </p:txBody>
      </p:sp>
      <p:sp>
        <p:nvSpPr>
          <p:cNvPr id="315" name="Google Shape;315;p32"/>
          <p:cNvSpPr/>
          <p:nvPr/>
        </p:nvSpPr>
        <p:spPr>
          <a:xfrm>
            <a:off x="3380225" y="650500"/>
            <a:ext cx="285900" cy="1974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6" name="Google Shape;316;p32"/>
          <p:cNvCxnSpPr>
            <a:stCxn id="315" idx="2"/>
            <a:endCxn id="317" idx="3"/>
          </p:cNvCxnSpPr>
          <p:nvPr/>
        </p:nvCxnSpPr>
        <p:spPr>
          <a:xfrm flipH="1">
            <a:off x="2254475" y="847900"/>
            <a:ext cx="1268700" cy="1457400"/>
          </a:xfrm>
          <a:prstGeom prst="straightConnector1">
            <a:avLst/>
          </a:prstGeom>
          <a:noFill/>
          <a:ln cap="flat" cmpd="sng" w="9525">
            <a:solidFill>
              <a:srgbClr val="38761D"/>
            </a:solidFill>
            <a:prstDash val="solid"/>
            <a:round/>
            <a:headEnd len="med" w="med" type="none"/>
            <a:tailEnd len="med" w="med" type="none"/>
          </a:ln>
        </p:spPr>
      </p:cxnSp>
      <p:sp>
        <p:nvSpPr>
          <p:cNvPr id="317" name="Google Shape;317;p32"/>
          <p:cNvSpPr txBox="1"/>
          <p:nvPr/>
        </p:nvSpPr>
        <p:spPr>
          <a:xfrm>
            <a:off x="58500" y="1905100"/>
            <a:ext cx="2196000" cy="8004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This is the lateral </a:t>
            </a:r>
            <a:r>
              <a:rPr lang="ar" sz="1000">
                <a:solidFill>
                  <a:srgbClr val="38761D"/>
                </a:solidFill>
                <a:latin typeface="Times New Roman"/>
                <a:ea typeface="Times New Roman"/>
                <a:cs typeface="Times New Roman"/>
                <a:sym typeface="Times New Roman"/>
              </a:rPr>
              <a:t>semicircular</a:t>
            </a:r>
            <a:r>
              <a:rPr lang="ar" sz="1000">
                <a:solidFill>
                  <a:srgbClr val="38761D"/>
                </a:solidFill>
                <a:latin typeface="Times New Roman"/>
                <a:ea typeface="Times New Roman"/>
                <a:cs typeface="Times New Roman"/>
                <a:sym typeface="Times New Roman"/>
              </a:rPr>
              <a:t> canal and as you can see it’s open so this patient will have </a:t>
            </a:r>
            <a:r>
              <a:rPr lang="ar" sz="1000">
                <a:solidFill>
                  <a:srgbClr val="38761D"/>
                </a:solidFill>
                <a:latin typeface="Times New Roman"/>
                <a:ea typeface="Times New Roman"/>
                <a:cs typeface="Times New Roman"/>
                <a:sym typeface="Times New Roman"/>
              </a:rPr>
              <a:t>instability, vertigo, </a:t>
            </a:r>
            <a:r>
              <a:rPr lang="ar" sz="1000">
                <a:solidFill>
                  <a:srgbClr val="38761D"/>
                </a:solidFill>
                <a:latin typeface="Times New Roman"/>
                <a:ea typeface="Times New Roman"/>
                <a:cs typeface="Times New Roman"/>
                <a:sym typeface="Times New Roman"/>
              </a:rPr>
              <a:t>and positive fistula test</a:t>
            </a:r>
            <a:endParaRPr sz="1000">
              <a:solidFill>
                <a:srgbClr val="38761D"/>
              </a:solidFill>
              <a:latin typeface="Times New Roman"/>
              <a:ea typeface="Times New Roman"/>
              <a:cs typeface="Times New Roman"/>
              <a:sym typeface="Times New Roman"/>
            </a:endParaRPr>
          </a:p>
        </p:txBody>
      </p:sp>
      <p:sp>
        <p:nvSpPr>
          <p:cNvPr id="318" name="Google Shape;318;p32"/>
          <p:cNvSpPr txBox="1"/>
          <p:nvPr/>
        </p:nvSpPr>
        <p:spPr>
          <a:xfrm>
            <a:off x="289925" y="5272600"/>
            <a:ext cx="4182600" cy="3225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A</a:t>
            </a:r>
            <a:r>
              <a:rPr lang="ar" sz="1000">
                <a:solidFill>
                  <a:srgbClr val="38761D"/>
                </a:solidFill>
                <a:latin typeface="Times New Roman"/>
                <a:ea typeface="Times New Roman"/>
                <a:cs typeface="Times New Roman"/>
                <a:sym typeface="Times New Roman"/>
              </a:rPr>
              <a:t>fter surgery patient may have complete SNHL in 30%-40% of cases</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2" name="Shape 322"/>
        <p:cNvGrpSpPr/>
        <p:nvPr/>
      </p:nvGrpSpPr>
      <p:grpSpPr>
        <a:xfrm>
          <a:off x="0" y="0"/>
          <a:ext cx="0" cy="0"/>
          <a:chOff x="0" y="0"/>
          <a:chExt cx="0" cy="0"/>
        </a:xfrm>
      </p:grpSpPr>
      <p:sp>
        <p:nvSpPr>
          <p:cNvPr id="323" name="Google Shape;323;p33"/>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324" name="Google Shape;324;p33"/>
          <p:cNvSpPr txBox="1"/>
          <p:nvPr/>
        </p:nvSpPr>
        <p:spPr>
          <a:xfrm>
            <a:off x="0" y="651900"/>
            <a:ext cx="2867400" cy="1203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269999"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Result of the inflammation within the fallopian canal to acute or chronic Otitis media</a:t>
            </a:r>
            <a:endParaRPr sz="1200">
              <a:latin typeface="Times New Roman"/>
              <a:ea typeface="Times New Roman"/>
              <a:cs typeface="Times New Roman"/>
              <a:sym typeface="Times New Roman"/>
            </a:endParaRPr>
          </a:p>
          <a:p>
            <a:pPr indent="-304800" lvl="0" marL="269999"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Tympanic segment is the most common site to be involved.</a:t>
            </a:r>
            <a:endParaRPr sz="1200">
              <a:latin typeface="Times New Roman"/>
              <a:ea typeface="Times New Roman"/>
              <a:cs typeface="Times New Roman"/>
              <a:sym typeface="Times New Roman"/>
            </a:endParaRPr>
          </a:p>
        </p:txBody>
      </p:sp>
      <p:sp>
        <p:nvSpPr>
          <p:cNvPr id="325" name="Google Shape;325;p33"/>
          <p:cNvSpPr/>
          <p:nvPr/>
        </p:nvSpPr>
        <p:spPr>
          <a:xfrm>
            <a:off x="0" y="0"/>
            <a:ext cx="2437800" cy="3651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Facial Nerve Paralysis:</a:t>
            </a:r>
            <a:endParaRPr sz="1600">
              <a:solidFill>
                <a:srgbClr val="FFFFFF"/>
              </a:solidFill>
              <a:latin typeface="Arvo"/>
              <a:ea typeface="Arvo"/>
              <a:cs typeface="Arvo"/>
              <a:sym typeface="Arvo"/>
            </a:endParaRPr>
          </a:p>
        </p:txBody>
      </p:sp>
      <p:sp>
        <p:nvSpPr>
          <p:cNvPr id="326" name="Google Shape;326;p33"/>
          <p:cNvSpPr txBox="1"/>
          <p:nvPr/>
        </p:nvSpPr>
        <p:spPr>
          <a:xfrm>
            <a:off x="0" y="286728"/>
            <a:ext cx="1971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 and etiology:</a:t>
            </a:r>
            <a:endParaRPr b="1">
              <a:latin typeface="Times New Roman"/>
              <a:ea typeface="Times New Roman"/>
              <a:cs typeface="Times New Roman"/>
              <a:sym typeface="Times New Roman"/>
            </a:endParaRPr>
          </a:p>
        </p:txBody>
      </p:sp>
      <p:sp>
        <p:nvSpPr>
          <p:cNvPr id="327" name="Google Shape;327;p33"/>
          <p:cNvSpPr txBox="1"/>
          <p:nvPr/>
        </p:nvSpPr>
        <p:spPr>
          <a:xfrm>
            <a:off x="0" y="2309225"/>
            <a:ext cx="4762500" cy="1438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Diagnosis: clinically and CT scan of mastoid</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Treatment:</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Antibiotics and steroids</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solidFill>
                  <a:schemeClr val="dk1"/>
                </a:solidFill>
                <a:highlight>
                  <a:srgbClr val="FFFFFF"/>
                </a:highlight>
                <a:latin typeface="Times New Roman"/>
                <a:ea typeface="Times New Roman"/>
                <a:cs typeface="Times New Roman"/>
                <a:sym typeface="Times New Roman"/>
              </a:rPr>
              <a:t>Acute otitis media and acute mastoiditis: </a:t>
            </a:r>
            <a:r>
              <a:rPr lang="ar" sz="1200">
                <a:solidFill>
                  <a:srgbClr val="FF0000"/>
                </a:solidFill>
                <a:highlight>
                  <a:srgbClr val="FFFFFF"/>
                </a:highlight>
                <a:latin typeface="Times New Roman"/>
                <a:ea typeface="Times New Roman"/>
                <a:cs typeface="Times New Roman"/>
                <a:sym typeface="Times New Roman"/>
              </a:rPr>
              <a:t>(cortical mastoidectomy +ventilation tube).</a:t>
            </a:r>
            <a:endParaRPr sz="1200">
              <a:solidFill>
                <a:srgbClr val="FF0000"/>
              </a:solidFill>
              <a:highlight>
                <a:srgbClr val="FFFFFF"/>
              </a:highlight>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solidFill>
                  <a:schemeClr val="dk1"/>
                </a:solidFill>
                <a:highlight>
                  <a:srgbClr val="FFFFFF"/>
                </a:highlight>
                <a:latin typeface="Times New Roman"/>
                <a:ea typeface="Times New Roman"/>
                <a:cs typeface="Times New Roman"/>
                <a:sym typeface="Times New Roman"/>
              </a:rPr>
              <a:t>Chronic otitis media with cholestetom</a:t>
            </a:r>
            <a:r>
              <a:rPr lang="ar" sz="1200">
                <a:solidFill>
                  <a:srgbClr val="0D0D0D"/>
                </a:solidFill>
                <a:highlight>
                  <a:srgbClr val="FFFFFF"/>
                </a:highlight>
                <a:latin typeface="Times New Roman"/>
                <a:ea typeface="Times New Roman"/>
                <a:cs typeface="Times New Roman"/>
                <a:sym typeface="Times New Roman"/>
              </a:rPr>
              <a:t>a: </a:t>
            </a:r>
            <a:r>
              <a:rPr lang="ar" sz="1200">
                <a:solidFill>
                  <a:srgbClr val="FF0000"/>
                </a:solidFill>
                <a:highlight>
                  <a:srgbClr val="FFFFFF"/>
                </a:highlight>
                <a:latin typeface="Times New Roman"/>
                <a:ea typeface="Times New Roman"/>
                <a:cs typeface="Times New Roman"/>
                <a:sym typeface="Times New Roman"/>
              </a:rPr>
              <a:t>(mastoidecomy ± facial nerve </a:t>
            </a:r>
            <a:r>
              <a:rPr lang="ar" sz="1200">
                <a:solidFill>
                  <a:srgbClr val="FF0000"/>
                </a:solidFill>
                <a:highlight>
                  <a:srgbClr val="FFFFFF"/>
                </a:highlight>
                <a:latin typeface="Times New Roman"/>
                <a:ea typeface="Times New Roman"/>
                <a:cs typeface="Times New Roman"/>
                <a:sym typeface="Times New Roman"/>
              </a:rPr>
              <a:t>decompression</a:t>
            </a:r>
            <a:r>
              <a:rPr lang="ar" sz="1200">
                <a:solidFill>
                  <a:srgbClr val="FF0000"/>
                </a:solidFill>
                <a:highlight>
                  <a:srgbClr val="FFFFFF"/>
                </a:highlight>
                <a:latin typeface="Times New Roman"/>
                <a:ea typeface="Times New Roman"/>
                <a:cs typeface="Times New Roman"/>
                <a:sym typeface="Times New Roman"/>
              </a:rPr>
              <a:t>)</a:t>
            </a:r>
            <a:endParaRPr sz="1200">
              <a:highlight>
                <a:srgbClr val="FFFFFF"/>
              </a:highlight>
              <a:latin typeface="Times New Roman"/>
              <a:ea typeface="Times New Roman"/>
              <a:cs typeface="Times New Roman"/>
              <a:sym typeface="Times New Roman"/>
            </a:endParaRPr>
          </a:p>
        </p:txBody>
      </p:sp>
      <p:sp>
        <p:nvSpPr>
          <p:cNvPr id="328" name="Google Shape;328;p33"/>
          <p:cNvSpPr txBox="1"/>
          <p:nvPr/>
        </p:nvSpPr>
        <p:spPr>
          <a:xfrm>
            <a:off x="0" y="2015298"/>
            <a:ext cx="21255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 and treatment:</a:t>
            </a:r>
            <a:endParaRPr b="1">
              <a:latin typeface="Times New Roman"/>
              <a:ea typeface="Times New Roman"/>
              <a:cs typeface="Times New Roman"/>
              <a:sym typeface="Times New Roman"/>
            </a:endParaRPr>
          </a:p>
        </p:txBody>
      </p:sp>
      <p:pic>
        <p:nvPicPr>
          <p:cNvPr id="329" name="Google Shape;329;p33"/>
          <p:cNvPicPr preferRelativeResize="0"/>
          <p:nvPr/>
        </p:nvPicPr>
        <p:blipFill rotWithShape="1">
          <a:blip r:embed="rId4">
            <a:alphaModFix/>
          </a:blip>
          <a:srcRect b="3250" l="7304" r="11176" t="6464"/>
          <a:stretch/>
        </p:blipFill>
        <p:spPr>
          <a:xfrm>
            <a:off x="2925000" y="0"/>
            <a:ext cx="1837500" cy="1855050"/>
          </a:xfrm>
          <a:prstGeom prst="rect">
            <a:avLst/>
          </a:prstGeom>
          <a:noFill/>
          <a:ln>
            <a:noFill/>
          </a:ln>
        </p:spPr>
      </p:pic>
      <p:sp>
        <p:nvSpPr>
          <p:cNvPr id="330" name="Google Shape;330;p33"/>
          <p:cNvSpPr txBox="1"/>
          <p:nvPr/>
        </p:nvSpPr>
        <p:spPr>
          <a:xfrm>
            <a:off x="39350" y="4163300"/>
            <a:ext cx="4723200" cy="14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CC9900"/>
                </a:solidFill>
                <a:latin typeface="Times New Roman"/>
                <a:ea typeface="Times New Roman"/>
                <a:cs typeface="Times New Roman"/>
                <a:sym typeface="Times New Roman"/>
              </a:rPr>
              <a:t>Facial nerve will be injured peripherally in OM, so the affected nerve side of the face will be completely paralyzed.</a:t>
            </a:r>
            <a:endParaRPr sz="1200">
              <a:solidFill>
                <a:srgbClr val="CC9900"/>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CC9900"/>
                </a:solidFill>
                <a:latin typeface="Times New Roman"/>
                <a:ea typeface="Times New Roman"/>
                <a:cs typeface="Times New Roman"/>
                <a:sym typeface="Times New Roman"/>
              </a:rPr>
              <a:t>Upper vs lower motor neuron lesion:</a:t>
            </a:r>
            <a:endParaRPr sz="1200">
              <a:solidFill>
                <a:srgbClr val="CC9900"/>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CC9900"/>
                </a:solidFill>
                <a:latin typeface="Times New Roman"/>
                <a:ea typeface="Times New Roman"/>
                <a:cs typeface="Times New Roman"/>
                <a:sym typeface="Times New Roman"/>
              </a:rPr>
              <a:t>Lower: upper and lower parts of the face are affected</a:t>
            </a:r>
            <a:endParaRPr sz="1200">
              <a:solidFill>
                <a:srgbClr val="CC9900"/>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CC9900"/>
                </a:solidFill>
                <a:latin typeface="Times New Roman"/>
                <a:ea typeface="Times New Roman"/>
                <a:cs typeface="Times New Roman"/>
                <a:sym typeface="Times New Roman"/>
              </a:rPr>
              <a:t>Upper: lower part of the face is affected (upper part has bilateral supply from both hemispheres).</a:t>
            </a:r>
            <a:endParaRPr sz="1200">
              <a:solidFill>
                <a:srgbClr val="CC9900"/>
              </a:solidFill>
              <a:latin typeface="Times New Roman"/>
              <a:ea typeface="Times New Roman"/>
              <a:cs typeface="Times New Roman"/>
              <a:sym typeface="Times New Roman"/>
            </a:endParaRPr>
          </a:p>
        </p:txBody>
      </p:sp>
      <p:sp>
        <p:nvSpPr>
          <p:cNvPr id="331" name="Google Shape;331;p33"/>
          <p:cNvSpPr txBox="1"/>
          <p:nvPr/>
        </p:nvSpPr>
        <p:spPr>
          <a:xfrm>
            <a:off x="2924900" y="1920975"/>
            <a:ext cx="1837500" cy="3225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L</a:t>
            </a:r>
            <a:r>
              <a:rPr lang="ar" sz="1000">
                <a:solidFill>
                  <a:srgbClr val="38761D"/>
                </a:solidFill>
                <a:latin typeface="Times New Roman"/>
                <a:ea typeface="Times New Roman"/>
                <a:cs typeface="Times New Roman"/>
                <a:sym typeface="Times New Roman"/>
              </a:rPr>
              <a:t>eft side facial nerve paralysis</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5" name="Shape 335"/>
        <p:cNvGrpSpPr/>
        <p:nvPr/>
      </p:nvGrpSpPr>
      <p:grpSpPr>
        <a:xfrm>
          <a:off x="0" y="0"/>
          <a:ext cx="0" cy="0"/>
          <a:chOff x="0" y="0"/>
          <a:chExt cx="0" cy="0"/>
        </a:xfrm>
      </p:grpSpPr>
      <p:sp>
        <p:nvSpPr>
          <p:cNvPr id="336" name="Google Shape;336;p3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337" name="Google Shape;337;p34"/>
          <p:cNvSpPr txBox="1"/>
          <p:nvPr/>
        </p:nvSpPr>
        <p:spPr>
          <a:xfrm>
            <a:off x="0" y="4643763"/>
            <a:ext cx="4762500" cy="742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Medical treatment </a:t>
            </a:r>
            <a:r>
              <a:rPr lang="ar" sz="1200">
                <a:solidFill>
                  <a:srgbClr val="9E9E9E"/>
                </a:solidFill>
                <a:latin typeface="Times New Roman"/>
                <a:ea typeface="Times New Roman"/>
                <a:cs typeface="Times New Roman"/>
                <a:sym typeface="Times New Roman"/>
              </a:rPr>
              <a:t>(no abscess)</a:t>
            </a:r>
            <a:r>
              <a:rPr lang="ar" sz="1200">
                <a:latin typeface="Times New Roman"/>
                <a:ea typeface="Times New Roman"/>
                <a:cs typeface="Times New Roman"/>
                <a:sym typeface="Times New Roman"/>
              </a:rPr>
              <a:t>: </a:t>
            </a:r>
            <a:r>
              <a:rPr lang="ar" sz="1200">
                <a:solidFill>
                  <a:schemeClr val="dk1"/>
                </a:solidFill>
                <a:latin typeface="Times New Roman"/>
                <a:ea typeface="Times New Roman"/>
                <a:cs typeface="Times New Roman"/>
                <a:sym typeface="Times New Roman"/>
              </a:rPr>
              <a:t>Hospitalize, IV antibiotics, Analgesics.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Surgical treatment</a:t>
            </a:r>
            <a:r>
              <a:rPr lang="ar" sz="1200">
                <a:solidFill>
                  <a:srgbClr val="24836F"/>
                </a:solidFill>
                <a:latin typeface="Times New Roman"/>
                <a:ea typeface="Times New Roman"/>
                <a:cs typeface="Times New Roman"/>
                <a:sym typeface="Times New Roman"/>
              </a:rPr>
              <a:t> </a:t>
            </a:r>
            <a:r>
              <a:rPr lang="ar" sz="1200">
                <a:solidFill>
                  <a:srgbClr val="9E9E9E"/>
                </a:solidFill>
                <a:latin typeface="Times New Roman"/>
                <a:ea typeface="Times New Roman"/>
                <a:cs typeface="Times New Roman"/>
                <a:sym typeface="Times New Roman"/>
              </a:rPr>
              <a:t>(there is an abscess)</a:t>
            </a:r>
            <a:r>
              <a:rPr lang="ar" sz="1200">
                <a:solidFill>
                  <a:srgbClr val="0070C0"/>
                </a:solidFill>
                <a:latin typeface="Times New Roman"/>
                <a:ea typeface="Times New Roman"/>
                <a:cs typeface="Times New Roman"/>
                <a:sym typeface="Times New Roman"/>
              </a:rPr>
              <a:t> </a:t>
            </a:r>
            <a:r>
              <a:rPr lang="ar" sz="1200">
                <a:solidFill>
                  <a:srgbClr val="24836F"/>
                </a:solidFill>
                <a:latin typeface="Times New Roman"/>
                <a:ea typeface="Times New Roman"/>
                <a:cs typeface="Times New Roman"/>
                <a:sym typeface="Times New Roman"/>
              </a:rPr>
              <a:t>: </a:t>
            </a:r>
            <a:r>
              <a:rPr lang="ar" sz="1200">
                <a:solidFill>
                  <a:schemeClr val="dk1"/>
                </a:solidFill>
                <a:latin typeface="Times New Roman"/>
                <a:ea typeface="Times New Roman"/>
                <a:cs typeface="Times New Roman"/>
                <a:sym typeface="Times New Roman"/>
              </a:rPr>
              <a:t>Myringotomy, Cortical mastoidectomy.</a:t>
            </a:r>
            <a:endParaRPr sz="1200">
              <a:latin typeface="Times New Roman"/>
              <a:ea typeface="Times New Roman"/>
              <a:cs typeface="Times New Roman"/>
              <a:sym typeface="Times New Roman"/>
            </a:endParaRPr>
          </a:p>
        </p:txBody>
      </p:sp>
      <p:sp>
        <p:nvSpPr>
          <p:cNvPr id="338" name="Google Shape;338;p34"/>
          <p:cNvSpPr/>
          <p:nvPr/>
        </p:nvSpPr>
        <p:spPr>
          <a:xfrm>
            <a:off x="0" y="0"/>
            <a:ext cx="1392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Mastoiditis:</a:t>
            </a:r>
            <a:endParaRPr sz="1600">
              <a:solidFill>
                <a:srgbClr val="FFFFFF"/>
              </a:solidFill>
              <a:latin typeface="Arvo"/>
              <a:ea typeface="Arvo"/>
              <a:cs typeface="Arvo"/>
              <a:sym typeface="Arvo"/>
            </a:endParaRPr>
          </a:p>
        </p:txBody>
      </p:sp>
      <p:sp>
        <p:nvSpPr>
          <p:cNvPr id="339" name="Google Shape;339;p34"/>
          <p:cNvSpPr txBox="1"/>
          <p:nvPr/>
        </p:nvSpPr>
        <p:spPr>
          <a:xfrm>
            <a:off x="0" y="394500"/>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a:t>
            </a:r>
            <a:endParaRPr b="1">
              <a:latin typeface="Times New Roman"/>
              <a:ea typeface="Times New Roman"/>
              <a:cs typeface="Times New Roman"/>
              <a:sym typeface="Times New Roman"/>
            </a:endParaRPr>
          </a:p>
        </p:txBody>
      </p:sp>
      <p:sp>
        <p:nvSpPr>
          <p:cNvPr id="340" name="Google Shape;340;p34"/>
          <p:cNvSpPr txBox="1"/>
          <p:nvPr/>
        </p:nvSpPr>
        <p:spPr>
          <a:xfrm>
            <a:off x="0" y="1903500"/>
            <a:ext cx="2313900" cy="18282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Symptoms: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Earache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High fever</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Ear discharge</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Signs: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Mastoid tenderness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Swelling over mastoid</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Hearing loss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Auricular protrusion</a:t>
            </a:r>
            <a:endParaRPr sz="1200">
              <a:latin typeface="Times New Roman"/>
              <a:ea typeface="Times New Roman"/>
              <a:cs typeface="Times New Roman"/>
              <a:sym typeface="Times New Roman"/>
            </a:endParaRPr>
          </a:p>
        </p:txBody>
      </p:sp>
      <p:sp>
        <p:nvSpPr>
          <p:cNvPr id="341" name="Google Shape;341;p34"/>
          <p:cNvSpPr txBox="1"/>
          <p:nvPr/>
        </p:nvSpPr>
        <p:spPr>
          <a:xfrm>
            <a:off x="0" y="1509000"/>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Symptoms and signs:</a:t>
            </a:r>
            <a:endParaRPr b="1">
              <a:latin typeface="Times New Roman"/>
              <a:ea typeface="Times New Roman"/>
              <a:cs typeface="Times New Roman"/>
              <a:sym typeface="Times New Roman"/>
            </a:endParaRPr>
          </a:p>
        </p:txBody>
      </p:sp>
      <p:sp>
        <p:nvSpPr>
          <p:cNvPr id="342" name="Google Shape;342;p34"/>
          <p:cNvSpPr txBox="1"/>
          <p:nvPr/>
        </p:nvSpPr>
        <p:spPr>
          <a:xfrm>
            <a:off x="3085975" y="3571875"/>
            <a:ext cx="1660200" cy="675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 </a:t>
            </a:r>
            <a:r>
              <a:rPr lang="ar" sz="1000">
                <a:latin typeface="Times New Roman"/>
                <a:ea typeface="Times New Roman"/>
                <a:cs typeface="Times New Roman"/>
                <a:sym typeface="Times New Roman"/>
              </a:rPr>
              <a:t>CT scan of temporal bone</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Ear swab for culture and sensitivity</a:t>
            </a:r>
            <a:endParaRPr sz="1000">
              <a:latin typeface="Times New Roman"/>
              <a:ea typeface="Times New Roman"/>
              <a:cs typeface="Times New Roman"/>
              <a:sym typeface="Times New Roman"/>
            </a:endParaRPr>
          </a:p>
        </p:txBody>
      </p:sp>
      <p:sp>
        <p:nvSpPr>
          <p:cNvPr id="343" name="Google Shape;343;p34"/>
          <p:cNvSpPr txBox="1"/>
          <p:nvPr/>
        </p:nvSpPr>
        <p:spPr>
          <a:xfrm>
            <a:off x="2962150" y="3238313"/>
            <a:ext cx="1476300" cy="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Investigations:</a:t>
            </a:r>
            <a:endParaRPr b="1">
              <a:latin typeface="Times New Roman"/>
              <a:ea typeface="Times New Roman"/>
              <a:cs typeface="Times New Roman"/>
              <a:sym typeface="Times New Roman"/>
            </a:endParaRPr>
          </a:p>
        </p:txBody>
      </p:sp>
      <p:pic>
        <p:nvPicPr>
          <p:cNvPr id="344" name="Google Shape;344;p34"/>
          <p:cNvPicPr preferRelativeResize="0"/>
          <p:nvPr/>
        </p:nvPicPr>
        <p:blipFill>
          <a:blip r:embed="rId4">
            <a:alphaModFix/>
          </a:blip>
          <a:stretch>
            <a:fillRect/>
          </a:stretch>
        </p:blipFill>
        <p:spPr>
          <a:xfrm>
            <a:off x="3113100" y="0"/>
            <a:ext cx="1660275" cy="1654425"/>
          </a:xfrm>
          <a:prstGeom prst="rect">
            <a:avLst/>
          </a:prstGeom>
          <a:noFill/>
          <a:ln>
            <a:noFill/>
          </a:ln>
        </p:spPr>
      </p:pic>
      <p:sp>
        <p:nvSpPr>
          <p:cNvPr id="345" name="Google Shape;345;p34"/>
          <p:cNvSpPr txBox="1"/>
          <p:nvPr/>
        </p:nvSpPr>
        <p:spPr>
          <a:xfrm>
            <a:off x="0" y="865200"/>
            <a:ext cx="3113100" cy="567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It is the inflammation of mucosal lining of antrum and mastoid air cells system.</a:t>
            </a:r>
            <a:endParaRPr sz="1200">
              <a:latin typeface="Times New Roman"/>
              <a:ea typeface="Times New Roman"/>
              <a:cs typeface="Times New Roman"/>
              <a:sym typeface="Times New Roman"/>
            </a:endParaRPr>
          </a:p>
        </p:txBody>
      </p:sp>
      <p:sp>
        <p:nvSpPr>
          <p:cNvPr id="346" name="Google Shape;346;p34"/>
          <p:cNvSpPr txBox="1"/>
          <p:nvPr/>
        </p:nvSpPr>
        <p:spPr>
          <a:xfrm>
            <a:off x="0" y="4314375"/>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Treatment</a:t>
            </a:r>
            <a:r>
              <a:rPr b="1" lang="ar">
                <a:latin typeface="Times New Roman"/>
                <a:ea typeface="Times New Roman"/>
                <a:cs typeface="Times New Roman"/>
                <a:sym typeface="Times New Roman"/>
              </a:rPr>
              <a:t>:</a:t>
            </a:r>
            <a:endParaRPr b="1">
              <a:latin typeface="Times New Roman"/>
              <a:ea typeface="Times New Roman"/>
              <a:cs typeface="Times New Roman"/>
              <a:sym typeface="Times New Roman"/>
            </a:endParaRPr>
          </a:p>
        </p:txBody>
      </p:sp>
      <p:pic>
        <p:nvPicPr>
          <p:cNvPr id="347" name="Google Shape;347;p34"/>
          <p:cNvPicPr preferRelativeResize="0"/>
          <p:nvPr/>
        </p:nvPicPr>
        <p:blipFill>
          <a:blip r:embed="rId5">
            <a:alphaModFix/>
          </a:blip>
          <a:stretch>
            <a:fillRect/>
          </a:stretch>
        </p:blipFill>
        <p:spPr>
          <a:xfrm>
            <a:off x="2381250" y="1764125"/>
            <a:ext cx="1207302" cy="1330675"/>
          </a:xfrm>
          <a:prstGeom prst="rect">
            <a:avLst/>
          </a:prstGeom>
          <a:noFill/>
          <a:ln>
            <a:noFill/>
          </a:ln>
        </p:spPr>
      </p:pic>
      <p:pic>
        <p:nvPicPr>
          <p:cNvPr id="348" name="Google Shape;348;p34"/>
          <p:cNvPicPr preferRelativeResize="0"/>
          <p:nvPr/>
        </p:nvPicPr>
        <p:blipFill>
          <a:blip r:embed="rId6">
            <a:alphaModFix/>
          </a:blip>
          <a:stretch>
            <a:fillRect/>
          </a:stretch>
        </p:blipFill>
        <p:spPr>
          <a:xfrm>
            <a:off x="3588543" y="1765213"/>
            <a:ext cx="1207300" cy="1328479"/>
          </a:xfrm>
          <a:prstGeom prst="rect">
            <a:avLst/>
          </a:prstGeom>
          <a:noFill/>
          <a:ln>
            <a:noFill/>
          </a:ln>
        </p:spPr>
      </p:pic>
      <p:sp>
        <p:nvSpPr>
          <p:cNvPr id="349" name="Google Shape;349;p34"/>
          <p:cNvSpPr txBox="1"/>
          <p:nvPr/>
        </p:nvSpPr>
        <p:spPr>
          <a:xfrm>
            <a:off x="2381250" y="3093700"/>
            <a:ext cx="2392200" cy="2748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I</a:t>
            </a:r>
            <a:r>
              <a:rPr lang="ar" sz="1000">
                <a:solidFill>
                  <a:srgbClr val="38761D"/>
                </a:solidFill>
                <a:latin typeface="Times New Roman"/>
                <a:ea typeface="Times New Roman"/>
                <a:cs typeface="Times New Roman"/>
                <a:sym typeface="Times New Roman"/>
              </a:rPr>
              <a:t>mportant pic you may have it in the exam</a:t>
            </a:r>
            <a:endParaRPr sz="1000">
              <a:solidFill>
                <a:srgbClr val="38761D"/>
              </a:solidFill>
              <a:latin typeface="Times New Roman"/>
              <a:ea typeface="Times New Roman"/>
              <a:cs typeface="Times New Roman"/>
              <a:sym typeface="Times New Roman"/>
            </a:endParaRPr>
          </a:p>
        </p:txBody>
      </p:sp>
      <p:sp>
        <p:nvSpPr>
          <p:cNvPr id="350" name="Google Shape;350;p34"/>
          <p:cNvSpPr/>
          <p:nvPr/>
        </p:nvSpPr>
        <p:spPr>
          <a:xfrm>
            <a:off x="4460500" y="2207000"/>
            <a:ext cx="285900" cy="5676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4"/>
          <p:cNvSpPr txBox="1"/>
          <p:nvPr/>
        </p:nvSpPr>
        <p:spPr>
          <a:xfrm>
            <a:off x="4103525" y="1509000"/>
            <a:ext cx="669900" cy="2748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Abscess</a:t>
            </a:r>
            <a:endParaRPr sz="1000">
              <a:solidFill>
                <a:srgbClr val="38761D"/>
              </a:solidFill>
              <a:latin typeface="Times New Roman"/>
              <a:ea typeface="Times New Roman"/>
              <a:cs typeface="Times New Roman"/>
              <a:sym typeface="Times New Roman"/>
            </a:endParaRPr>
          </a:p>
        </p:txBody>
      </p:sp>
      <p:cxnSp>
        <p:nvCxnSpPr>
          <p:cNvPr id="352" name="Google Shape;352;p34"/>
          <p:cNvCxnSpPr>
            <a:stCxn id="350" idx="0"/>
            <a:endCxn id="351" idx="2"/>
          </p:cNvCxnSpPr>
          <p:nvPr/>
        </p:nvCxnSpPr>
        <p:spPr>
          <a:xfrm rot="10800000">
            <a:off x="4438450" y="1783700"/>
            <a:ext cx="165000" cy="423300"/>
          </a:xfrm>
          <a:prstGeom prst="straightConnector1">
            <a:avLst/>
          </a:prstGeom>
          <a:noFill/>
          <a:ln cap="flat" cmpd="sng" w="9525">
            <a:solidFill>
              <a:srgbClr val="38761D"/>
            </a:solidFill>
            <a:prstDash val="solid"/>
            <a:round/>
            <a:headEnd len="med" w="med" type="none"/>
            <a:tailEnd len="med" w="med" type="none"/>
          </a:ln>
        </p:spPr>
      </p:cxnSp>
      <p:sp>
        <p:nvSpPr>
          <p:cNvPr id="353" name="Google Shape;353;p34"/>
          <p:cNvSpPr txBox="1"/>
          <p:nvPr/>
        </p:nvSpPr>
        <p:spPr>
          <a:xfrm>
            <a:off x="38400" y="3805725"/>
            <a:ext cx="3047700" cy="567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Q: 5 years old child presented with high fever, protruding right ear, with tenderness, he is crying and disturbed. A : this is an acute mastoiditis NOT a bat ear </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8761D"/>
              </a:solidFill>
              <a:latin typeface="Times New Roman"/>
              <a:ea typeface="Times New Roman"/>
              <a:cs typeface="Times New Roman"/>
              <a:sym typeface="Times New Roman"/>
            </a:endParaRPr>
          </a:p>
        </p:txBody>
      </p:sp>
      <p:sp>
        <p:nvSpPr>
          <p:cNvPr id="354" name="Google Shape;354;p34"/>
          <p:cNvSpPr txBox="1"/>
          <p:nvPr/>
        </p:nvSpPr>
        <p:spPr>
          <a:xfrm>
            <a:off x="1395600" y="47175"/>
            <a:ext cx="1717500" cy="675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A</a:t>
            </a:r>
            <a:r>
              <a:rPr lang="ar" sz="1000">
                <a:solidFill>
                  <a:srgbClr val="38761D"/>
                </a:solidFill>
                <a:latin typeface="Times New Roman"/>
                <a:ea typeface="Times New Roman"/>
                <a:cs typeface="Times New Roman"/>
                <a:sym typeface="Times New Roman"/>
              </a:rPr>
              <a:t>cute infection of the middle ear going to the mastoid causing subcutaneous abscess</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8761D"/>
              </a:solidFill>
              <a:latin typeface="Times New Roman"/>
              <a:ea typeface="Times New Roman"/>
              <a:cs typeface="Times New Roman"/>
              <a:sym typeface="Times New Roman"/>
            </a:endParaRPr>
          </a:p>
        </p:txBody>
      </p:sp>
      <p:sp>
        <p:nvSpPr>
          <p:cNvPr id="355" name="Google Shape;355;p34"/>
          <p:cNvSpPr/>
          <p:nvPr/>
        </p:nvSpPr>
        <p:spPr>
          <a:xfrm>
            <a:off x="3449900" y="638875"/>
            <a:ext cx="1010700" cy="7425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6" name="Google Shape;356;p34"/>
          <p:cNvCxnSpPr>
            <a:stCxn id="355" idx="1"/>
            <a:endCxn id="354" idx="3"/>
          </p:cNvCxnSpPr>
          <p:nvPr/>
        </p:nvCxnSpPr>
        <p:spPr>
          <a:xfrm rot="10800000">
            <a:off x="3113000" y="384925"/>
            <a:ext cx="336900" cy="625200"/>
          </a:xfrm>
          <a:prstGeom prst="straightConnector1">
            <a:avLst/>
          </a:prstGeom>
          <a:noFill/>
          <a:ln cap="flat" cmpd="sng" w="9525">
            <a:solidFill>
              <a:srgbClr val="38761D"/>
            </a:solidFill>
            <a:prstDash val="solid"/>
            <a:round/>
            <a:headEnd len="med" w="med" type="none"/>
            <a:tailEnd len="med" w="med" type="none"/>
          </a:ln>
        </p:spPr>
      </p:cxnSp>
      <p:sp>
        <p:nvSpPr>
          <p:cNvPr id="357" name="Google Shape;357;p34"/>
          <p:cNvSpPr txBox="1"/>
          <p:nvPr/>
        </p:nvSpPr>
        <p:spPr>
          <a:xfrm>
            <a:off x="0" y="5467750"/>
            <a:ext cx="4762500" cy="675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Treatment : admit the child and start IV antibiotics, if we can go surgery directly we don’t start antibiotics we drain first then we take a sample for culture and then we start antibiotics, then you have to do mastoidectomy and put an air tube</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p3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363" name="Google Shape;363;p35"/>
          <p:cNvSpPr/>
          <p:nvPr/>
        </p:nvSpPr>
        <p:spPr>
          <a:xfrm>
            <a:off x="0" y="0"/>
            <a:ext cx="21372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666666"/>
                </a:solidFill>
                <a:latin typeface="Arvo"/>
                <a:ea typeface="Arvo"/>
                <a:cs typeface="Arvo"/>
                <a:sym typeface="Arvo"/>
              </a:rPr>
              <a:t>Mastoiditis: (Exrta)</a:t>
            </a:r>
            <a:endParaRPr sz="1600">
              <a:solidFill>
                <a:srgbClr val="666666"/>
              </a:solidFill>
              <a:latin typeface="Arvo"/>
              <a:ea typeface="Arvo"/>
              <a:cs typeface="Arvo"/>
              <a:sym typeface="Arvo"/>
            </a:endParaRPr>
          </a:p>
        </p:txBody>
      </p:sp>
      <p:sp>
        <p:nvSpPr>
          <p:cNvPr id="364" name="Google Shape;364;p35"/>
          <p:cNvSpPr txBox="1"/>
          <p:nvPr/>
        </p:nvSpPr>
        <p:spPr>
          <a:xfrm>
            <a:off x="0" y="394500"/>
            <a:ext cx="4762500" cy="1654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Mastoiditis is inflammation of the mastoid air cells in the temporal bone. At birth, the mastoid consists of a single air cell, the antrum, which is connected to the middle ear by a narrow channel, the aditus ad antrum. As the child grows, the mastoid bone becomes pneumatized, resulting in a series of interconnected air cells that are lined by modified respiratory epithelium. When AOM develops as a result of eustachian tube dysfunction, there is an acute inflammatory response of the mucosa lining the middle ear and, in many cases, the mastoid. Most episodes of AOM respond to antibiotic therapy. Eustachian tube dysfunction resolves, and the mucosa of the middle ear and mastoid recovers. In rare cases of newly diagnosed AOM or in cases of inadequate or inappropriate treatment, inflammation of the middle ear and mastoid persists. </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Google Shape;369;p3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370" name="Google Shape;370;p36"/>
          <p:cNvSpPr/>
          <p:nvPr/>
        </p:nvSpPr>
        <p:spPr>
          <a:xfrm>
            <a:off x="0" y="0"/>
            <a:ext cx="2892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Intracranial complications:</a:t>
            </a:r>
            <a:endParaRPr sz="1600">
              <a:solidFill>
                <a:srgbClr val="FFFFFF"/>
              </a:solidFill>
              <a:latin typeface="Arvo"/>
              <a:ea typeface="Arvo"/>
              <a:cs typeface="Arvo"/>
              <a:sym typeface="Arvo"/>
            </a:endParaRPr>
          </a:p>
        </p:txBody>
      </p:sp>
      <p:sp>
        <p:nvSpPr>
          <p:cNvPr id="371" name="Google Shape;371;p36"/>
          <p:cNvSpPr txBox="1"/>
          <p:nvPr/>
        </p:nvSpPr>
        <p:spPr>
          <a:xfrm>
            <a:off x="49075" y="2114088"/>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a:t>
            </a:r>
            <a:endParaRPr b="1">
              <a:latin typeface="Times New Roman"/>
              <a:ea typeface="Times New Roman"/>
              <a:cs typeface="Times New Roman"/>
              <a:sym typeface="Times New Roman"/>
            </a:endParaRPr>
          </a:p>
        </p:txBody>
      </p:sp>
      <p:sp>
        <p:nvSpPr>
          <p:cNvPr id="372" name="Google Shape;372;p36"/>
          <p:cNvSpPr txBox="1"/>
          <p:nvPr/>
        </p:nvSpPr>
        <p:spPr>
          <a:xfrm>
            <a:off x="-50" y="2955075"/>
            <a:ext cx="2313900" cy="2097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General symptoms and signs: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High fever</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Irritability </a:t>
            </a:r>
            <a:r>
              <a:rPr lang="ar" sz="1200">
                <a:solidFill>
                  <a:srgbClr val="38761D"/>
                </a:solidFill>
                <a:latin typeface="Times New Roman"/>
                <a:ea typeface="Times New Roman"/>
                <a:cs typeface="Times New Roman"/>
                <a:sym typeface="Times New Roman"/>
              </a:rPr>
              <a:t>the child will refuse eating and will be crying all the time</a:t>
            </a:r>
            <a:endParaRPr sz="1200">
              <a:solidFill>
                <a:srgbClr val="38761D"/>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Photophobia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Delirium</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Signs of meningeal irritation (low sensitivity but high specificity):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Kernig's sign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Brudzinski's sign</a:t>
            </a:r>
            <a:endParaRPr sz="1200">
              <a:latin typeface="Times New Roman"/>
              <a:ea typeface="Times New Roman"/>
              <a:cs typeface="Times New Roman"/>
              <a:sym typeface="Times New Roman"/>
            </a:endParaRPr>
          </a:p>
        </p:txBody>
      </p:sp>
      <p:sp>
        <p:nvSpPr>
          <p:cNvPr id="373" name="Google Shape;373;p36"/>
          <p:cNvSpPr txBox="1"/>
          <p:nvPr/>
        </p:nvSpPr>
        <p:spPr>
          <a:xfrm>
            <a:off x="-62" y="2601113"/>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Clinical picture:</a:t>
            </a:r>
            <a:endParaRPr b="1">
              <a:latin typeface="Times New Roman"/>
              <a:ea typeface="Times New Roman"/>
              <a:cs typeface="Times New Roman"/>
              <a:sym typeface="Times New Roman"/>
            </a:endParaRPr>
          </a:p>
        </p:txBody>
      </p:sp>
      <p:sp>
        <p:nvSpPr>
          <p:cNvPr id="374" name="Google Shape;374;p36"/>
          <p:cNvSpPr txBox="1"/>
          <p:nvPr/>
        </p:nvSpPr>
        <p:spPr>
          <a:xfrm>
            <a:off x="2381188" y="2955125"/>
            <a:ext cx="2381400" cy="2097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Diagnosis: by lumbar puncture.</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But first do CT scan to prevent herniation of cerebellum.</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Treatment of the complication itself and control of ear infection: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Specific antibiotics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Antipyretics and supportive measures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Mastoidectomy to control the infection</a:t>
            </a:r>
            <a:endParaRPr sz="1200">
              <a:latin typeface="Times New Roman"/>
              <a:ea typeface="Times New Roman"/>
              <a:cs typeface="Times New Roman"/>
              <a:sym typeface="Times New Roman"/>
            </a:endParaRPr>
          </a:p>
        </p:txBody>
      </p:sp>
      <p:sp>
        <p:nvSpPr>
          <p:cNvPr id="375" name="Google Shape;375;p36"/>
          <p:cNvSpPr txBox="1"/>
          <p:nvPr/>
        </p:nvSpPr>
        <p:spPr>
          <a:xfrm>
            <a:off x="2581138" y="2571513"/>
            <a:ext cx="21255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 and treatment:</a:t>
            </a:r>
            <a:endParaRPr b="1">
              <a:latin typeface="Times New Roman"/>
              <a:ea typeface="Times New Roman"/>
              <a:cs typeface="Times New Roman"/>
              <a:sym typeface="Times New Roman"/>
            </a:endParaRPr>
          </a:p>
        </p:txBody>
      </p:sp>
      <p:sp>
        <p:nvSpPr>
          <p:cNvPr id="376" name="Google Shape;376;p36"/>
          <p:cNvSpPr txBox="1"/>
          <p:nvPr/>
        </p:nvSpPr>
        <p:spPr>
          <a:xfrm>
            <a:off x="1069625" y="2105588"/>
            <a:ext cx="3643800" cy="567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Inflammation of meninges surrounding the brain and spinal cord</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377" name="Google Shape;377;p36"/>
          <p:cNvSpPr txBox="1"/>
          <p:nvPr/>
        </p:nvSpPr>
        <p:spPr>
          <a:xfrm>
            <a:off x="0" y="394500"/>
            <a:ext cx="3542700" cy="567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What are the natural barriers between brain and temporal bone? Bone and meninges</a:t>
            </a:r>
            <a:endParaRPr sz="1200">
              <a:latin typeface="Times New Roman"/>
              <a:ea typeface="Times New Roman"/>
              <a:cs typeface="Times New Roman"/>
              <a:sym typeface="Times New Roman"/>
            </a:endParaRPr>
          </a:p>
        </p:txBody>
      </p:sp>
      <p:sp>
        <p:nvSpPr>
          <p:cNvPr id="378" name="Google Shape;378;p36"/>
          <p:cNvSpPr/>
          <p:nvPr/>
        </p:nvSpPr>
        <p:spPr>
          <a:xfrm>
            <a:off x="0" y="1667875"/>
            <a:ext cx="1459800" cy="3537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Meningitis:</a:t>
            </a:r>
            <a:endParaRPr sz="1600">
              <a:solidFill>
                <a:srgbClr val="FFFFFF"/>
              </a:solidFill>
              <a:latin typeface="Arvo"/>
              <a:ea typeface="Arvo"/>
              <a:cs typeface="Arvo"/>
              <a:sym typeface="Arvo"/>
            </a:endParaRPr>
          </a:p>
        </p:txBody>
      </p:sp>
      <p:pic>
        <p:nvPicPr>
          <p:cNvPr id="379" name="Google Shape;379;p36"/>
          <p:cNvPicPr preferRelativeResize="0"/>
          <p:nvPr/>
        </p:nvPicPr>
        <p:blipFill>
          <a:blip r:embed="rId4">
            <a:alphaModFix/>
          </a:blip>
          <a:stretch>
            <a:fillRect/>
          </a:stretch>
        </p:blipFill>
        <p:spPr>
          <a:xfrm>
            <a:off x="3615874" y="144148"/>
            <a:ext cx="1048476" cy="1068300"/>
          </a:xfrm>
          <a:prstGeom prst="rect">
            <a:avLst/>
          </a:prstGeom>
          <a:noFill/>
          <a:ln>
            <a:noFill/>
          </a:ln>
        </p:spPr>
      </p:pic>
      <p:sp>
        <p:nvSpPr>
          <p:cNvPr id="380" name="Google Shape;380;p36"/>
          <p:cNvSpPr txBox="1"/>
          <p:nvPr/>
        </p:nvSpPr>
        <p:spPr>
          <a:xfrm>
            <a:off x="49075" y="1032425"/>
            <a:ext cx="3493500" cy="567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a:t>
            </a:r>
            <a:r>
              <a:rPr lang="ar" sz="1000">
                <a:solidFill>
                  <a:srgbClr val="38761D"/>
                </a:solidFill>
                <a:latin typeface="Times New Roman"/>
                <a:ea typeface="Times New Roman"/>
                <a:cs typeface="Times New Roman"/>
                <a:sym typeface="Times New Roman"/>
              </a:rPr>
              <a:t>he natural barrier between the brain and the temporal bone is 1- tagma (bone) 2- meninges (dura) it prevent the infection in the middle ear from going to brain</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8761D"/>
              </a:solidFill>
              <a:latin typeface="Times New Roman"/>
              <a:ea typeface="Times New Roman"/>
              <a:cs typeface="Times New Roman"/>
              <a:sym typeface="Times New Roman"/>
            </a:endParaRPr>
          </a:p>
        </p:txBody>
      </p:sp>
      <p:sp>
        <p:nvSpPr>
          <p:cNvPr id="381" name="Google Shape;381;p36"/>
          <p:cNvSpPr txBox="1"/>
          <p:nvPr/>
        </p:nvSpPr>
        <p:spPr>
          <a:xfrm>
            <a:off x="1544900" y="1715425"/>
            <a:ext cx="1103400" cy="2748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Most common</a:t>
            </a:r>
            <a:endParaRPr sz="1000">
              <a:solidFill>
                <a:srgbClr val="38761D"/>
              </a:solidFill>
              <a:latin typeface="Times New Roman"/>
              <a:ea typeface="Times New Roman"/>
              <a:cs typeface="Times New Roman"/>
              <a:sym typeface="Times New Roman"/>
            </a:endParaRPr>
          </a:p>
        </p:txBody>
      </p:sp>
      <p:pic>
        <p:nvPicPr>
          <p:cNvPr id="382" name="Google Shape;382;p36"/>
          <p:cNvPicPr preferRelativeResize="0"/>
          <p:nvPr/>
        </p:nvPicPr>
        <p:blipFill>
          <a:blip r:embed="rId5">
            <a:alphaModFix/>
          </a:blip>
          <a:stretch>
            <a:fillRect/>
          </a:stretch>
        </p:blipFill>
        <p:spPr>
          <a:xfrm>
            <a:off x="3716150" y="1212450"/>
            <a:ext cx="847935" cy="873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6" name="Shape 386"/>
        <p:cNvGrpSpPr/>
        <p:nvPr/>
      </p:nvGrpSpPr>
      <p:grpSpPr>
        <a:xfrm>
          <a:off x="0" y="0"/>
          <a:ext cx="0" cy="0"/>
          <a:chOff x="0" y="0"/>
          <a:chExt cx="0" cy="0"/>
        </a:xfrm>
      </p:grpSpPr>
      <p:sp>
        <p:nvSpPr>
          <p:cNvPr id="387" name="Google Shape;387;p3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388" name="Google Shape;388;p37"/>
          <p:cNvSpPr/>
          <p:nvPr/>
        </p:nvSpPr>
        <p:spPr>
          <a:xfrm>
            <a:off x="0" y="64875"/>
            <a:ext cx="1459800" cy="3537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Meningitis:</a:t>
            </a:r>
            <a:endParaRPr sz="1600">
              <a:solidFill>
                <a:srgbClr val="FFFFFF"/>
              </a:solidFill>
              <a:latin typeface="Arvo"/>
              <a:ea typeface="Arvo"/>
              <a:cs typeface="Arvo"/>
              <a:sym typeface="Arvo"/>
            </a:endParaRPr>
          </a:p>
        </p:txBody>
      </p:sp>
      <p:pic>
        <p:nvPicPr>
          <p:cNvPr id="389" name="Google Shape;389;p37"/>
          <p:cNvPicPr preferRelativeResize="0"/>
          <p:nvPr/>
        </p:nvPicPr>
        <p:blipFill>
          <a:blip r:embed="rId4">
            <a:alphaModFix/>
          </a:blip>
          <a:stretch>
            <a:fillRect/>
          </a:stretch>
        </p:blipFill>
        <p:spPr>
          <a:xfrm>
            <a:off x="89450" y="497550"/>
            <a:ext cx="4626575" cy="2617875"/>
          </a:xfrm>
          <a:prstGeom prst="rect">
            <a:avLst/>
          </a:prstGeom>
          <a:noFill/>
          <a:ln>
            <a:noFill/>
          </a:ln>
        </p:spPr>
      </p:pic>
      <p:sp>
        <p:nvSpPr>
          <p:cNvPr id="390" name="Google Shape;390;p37"/>
          <p:cNvSpPr txBox="1"/>
          <p:nvPr/>
        </p:nvSpPr>
        <p:spPr>
          <a:xfrm>
            <a:off x="89450" y="3288075"/>
            <a:ext cx="4575000" cy="7425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Kering’s sign : when you flex the knee the child will have pain and cry</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Brudzinski’s sign : flex the neck and knees and hips will flex automatically</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It’s because stretching the inflamed meninges inside the spinal cord</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4" name="Shape 394"/>
        <p:cNvGrpSpPr/>
        <p:nvPr/>
      </p:nvGrpSpPr>
      <p:grpSpPr>
        <a:xfrm>
          <a:off x="0" y="0"/>
          <a:ext cx="0" cy="0"/>
          <a:chOff x="0" y="0"/>
          <a:chExt cx="0" cy="0"/>
        </a:xfrm>
      </p:grpSpPr>
      <p:sp>
        <p:nvSpPr>
          <p:cNvPr id="395" name="Google Shape;395;p3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396" name="Google Shape;396;p38"/>
          <p:cNvSpPr txBox="1"/>
          <p:nvPr/>
        </p:nvSpPr>
        <p:spPr>
          <a:xfrm>
            <a:off x="0" y="432588"/>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a:t>
            </a:r>
            <a:endParaRPr b="1">
              <a:latin typeface="Times New Roman"/>
              <a:ea typeface="Times New Roman"/>
              <a:cs typeface="Times New Roman"/>
              <a:sym typeface="Times New Roman"/>
            </a:endParaRPr>
          </a:p>
        </p:txBody>
      </p:sp>
      <p:sp>
        <p:nvSpPr>
          <p:cNvPr id="397" name="Google Shape;397;p38"/>
          <p:cNvSpPr txBox="1"/>
          <p:nvPr/>
        </p:nvSpPr>
        <p:spPr>
          <a:xfrm>
            <a:off x="-75" y="1600250"/>
            <a:ext cx="2313900" cy="13827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solidFill>
                  <a:srgbClr val="E03535"/>
                </a:solidFill>
                <a:latin typeface="Times New Roman"/>
                <a:ea typeface="Times New Roman"/>
                <a:cs typeface="Times New Roman"/>
                <a:sym typeface="Times New Roman"/>
              </a:rPr>
              <a:t>Persistent headache</a:t>
            </a:r>
            <a:r>
              <a:rPr lang="ar" sz="1200">
                <a:latin typeface="Times New Roman"/>
                <a:ea typeface="Times New Roman"/>
                <a:cs typeface="Times New Roman"/>
                <a:sym typeface="Times New Roman"/>
              </a:rPr>
              <a:t> on the side of otitis media.</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E03535"/>
              </a:buClr>
              <a:buSzPts val="1200"/>
              <a:buFont typeface="Times New Roman"/>
              <a:buChar char="-"/>
            </a:pPr>
            <a:r>
              <a:rPr lang="ar" sz="1200">
                <a:solidFill>
                  <a:srgbClr val="E03535"/>
                </a:solidFill>
                <a:latin typeface="Times New Roman"/>
                <a:ea typeface="Times New Roman"/>
                <a:cs typeface="Times New Roman"/>
                <a:sym typeface="Times New Roman"/>
              </a:rPr>
              <a:t>Pulsating discharge.</a:t>
            </a:r>
            <a:endParaRPr sz="1200">
              <a:solidFill>
                <a:srgbClr val="E03535"/>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Fe</a:t>
            </a:r>
            <a:r>
              <a:rPr lang="ar" sz="1200">
                <a:latin typeface="Times New Roman"/>
                <a:ea typeface="Times New Roman"/>
                <a:cs typeface="Times New Roman"/>
                <a:sym typeface="Times New Roman"/>
              </a:rPr>
              <a:t>ver</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Asymptomatic (discovered during surgery)</a:t>
            </a:r>
            <a:endParaRPr sz="1200">
              <a:latin typeface="Times New Roman"/>
              <a:ea typeface="Times New Roman"/>
              <a:cs typeface="Times New Roman"/>
              <a:sym typeface="Times New Roman"/>
            </a:endParaRPr>
          </a:p>
        </p:txBody>
      </p:sp>
      <p:sp>
        <p:nvSpPr>
          <p:cNvPr id="398" name="Google Shape;398;p38"/>
          <p:cNvSpPr txBox="1"/>
          <p:nvPr/>
        </p:nvSpPr>
        <p:spPr>
          <a:xfrm>
            <a:off x="-75" y="1246288"/>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Clinical picture:</a:t>
            </a:r>
            <a:endParaRPr b="1">
              <a:latin typeface="Times New Roman"/>
              <a:ea typeface="Times New Roman"/>
              <a:cs typeface="Times New Roman"/>
              <a:sym typeface="Times New Roman"/>
            </a:endParaRPr>
          </a:p>
        </p:txBody>
      </p:sp>
      <p:sp>
        <p:nvSpPr>
          <p:cNvPr id="399" name="Google Shape;399;p38"/>
          <p:cNvSpPr txBox="1"/>
          <p:nvPr/>
        </p:nvSpPr>
        <p:spPr>
          <a:xfrm>
            <a:off x="2381175" y="1600300"/>
            <a:ext cx="2381400" cy="2019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Diagnosis: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CT scans reveal the abscess as well as the middle ear pathology.</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Treatment: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Antibiotics </a:t>
            </a:r>
            <a:r>
              <a:rPr lang="ar" sz="1200">
                <a:solidFill>
                  <a:srgbClr val="9E9E9E"/>
                </a:solidFill>
                <a:latin typeface="Times New Roman"/>
                <a:ea typeface="Times New Roman"/>
                <a:cs typeface="Times New Roman"/>
                <a:sym typeface="Times New Roman"/>
              </a:rPr>
              <a:t>(IV for prevention)</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Mastoidectomy and drainage of the abscess</a:t>
            </a:r>
            <a:endParaRPr sz="1200">
              <a:latin typeface="Times New Roman"/>
              <a:ea typeface="Times New Roman"/>
              <a:cs typeface="Times New Roman"/>
              <a:sym typeface="Times New Roman"/>
            </a:endParaRPr>
          </a:p>
        </p:txBody>
      </p:sp>
      <p:sp>
        <p:nvSpPr>
          <p:cNvPr id="400" name="Google Shape;400;p38"/>
          <p:cNvSpPr txBox="1"/>
          <p:nvPr/>
        </p:nvSpPr>
        <p:spPr>
          <a:xfrm>
            <a:off x="2581125" y="1216688"/>
            <a:ext cx="21255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 and treatment:</a:t>
            </a:r>
            <a:endParaRPr b="1">
              <a:latin typeface="Times New Roman"/>
              <a:ea typeface="Times New Roman"/>
              <a:cs typeface="Times New Roman"/>
              <a:sym typeface="Times New Roman"/>
            </a:endParaRPr>
          </a:p>
        </p:txBody>
      </p:sp>
      <p:sp>
        <p:nvSpPr>
          <p:cNvPr id="401" name="Google Shape;401;p38"/>
          <p:cNvSpPr txBox="1"/>
          <p:nvPr/>
        </p:nvSpPr>
        <p:spPr>
          <a:xfrm>
            <a:off x="971350" y="432600"/>
            <a:ext cx="3735300" cy="681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collections of pus external to the dura, usually in the Middle or posterior cranial fossa.</a:t>
            </a:r>
            <a:endParaRPr sz="1200">
              <a:latin typeface="Times New Roman"/>
              <a:ea typeface="Times New Roman"/>
              <a:cs typeface="Times New Roman"/>
              <a:sym typeface="Times New Roman"/>
            </a:endParaRPr>
          </a:p>
        </p:txBody>
      </p:sp>
      <p:sp>
        <p:nvSpPr>
          <p:cNvPr id="402" name="Google Shape;402;p38"/>
          <p:cNvSpPr/>
          <p:nvPr/>
        </p:nvSpPr>
        <p:spPr>
          <a:xfrm>
            <a:off x="0" y="0"/>
            <a:ext cx="32115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Epidural (Extradural) abscess</a:t>
            </a:r>
            <a:r>
              <a:rPr lang="ar" sz="1600">
                <a:solidFill>
                  <a:srgbClr val="FFFFFF"/>
                </a:solidFill>
                <a:latin typeface="Arvo"/>
                <a:ea typeface="Arvo"/>
                <a:cs typeface="Arvo"/>
                <a:sym typeface="Arvo"/>
              </a:rPr>
              <a:t>:</a:t>
            </a:r>
            <a:endParaRPr sz="1600">
              <a:solidFill>
                <a:srgbClr val="FFFFFF"/>
              </a:solidFill>
              <a:latin typeface="Arvo"/>
              <a:ea typeface="Arvo"/>
              <a:cs typeface="Arvo"/>
              <a:sym typeface="Arvo"/>
            </a:endParaRPr>
          </a:p>
        </p:txBody>
      </p:sp>
      <p:pic>
        <p:nvPicPr>
          <p:cNvPr id="403" name="Google Shape;403;p38"/>
          <p:cNvPicPr preferRelativeResize="0"/>
          <p:nvPr/>
        </p:nvPicPr>
        <p:blipFill>
          <a:blip r:embed="rId4">
            <a:alphaModFix/>
          </a:blip>
          <a:stretch>
            <a:fillRect/>
          </a:stretch>
        </p:blipFill>
        <p:spPr>
          <a:xfrm>
            <a:off x="0" y="4156950"/>
            <a:ext cx="2448675" cy="2018900"/>
          </a:xfrm>
          <a:prstGeom prst="rect">
            <a:avLst/>
          </a:prstGeom>
          <a:noFill/>
          <a:ln>
            <a:noFill/>
          </a:ln>
        </p:spPr>
      </p:pic>
      <p:pic>
        <p:nvPicPr>
          <p:cNvPr id="404" name="Google Shape;404;p38"/>
          <p:cNvPicPr preferRelativeResize="0"/>
          <p:nvPr/>
        </p:nvPicPr>
        <p:blipFill>
          <a:blip r:embed="rId5">
            <a:alphaModFix/>
          </a:blip>
          <a:stretch>
            <a:fillRect/>
          </a:stretch>
        </p:blipFill>
        <p:spPr>
          <a:xfrm>
            <a:off x="2448675" y="4156950"/>
            <a:ext cx="2313899" cy="2018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8" name="Shape 408"/>
        <p:cNvGrpSpPr/>
        <p:nvPr/>
      </p:nvGrpSpPr>
      <p:grpSpPr>
        <a:xfrm>
          <a:off x="0" y="0"/>
          <a:ext cx="0" cy="0"/>
          <a:chOff x="0" y="0"/>
          <a:chExt cx="0" cy="0"/>
        </a:xfrm>
      </p:grpSpPr>
      <p:sp>
        <p:nvSpPr>
          <p:cNvPr id="409" name="Google Shape;409;p3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410" name="Google Shape;410;p39"/>
          <p:cNvSpPr txBox="1"/>
          <p:nvPr/>
        </p:nvSpPr>
        <p:spPr>
          <a:xfrm>
            <a:off x="0" y="432588"/>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a:t>
            </a:r>
            <a:endParaRPr b="1">
              <a:latin typeface="Times New Roman"/>
              <a:ea typeface="Times New Roman"/>
              <a:cs typeface="Times New Roman"/>
              <a:sym typeface="Times New Roman"/>
            </a:endParaRPr>
          </a:p>
        </p:txBody>
      </p:sp>
      <p:sp>
        <p:nvSpPr>
          <p:cNvPr id="411" name="Google Shape;411;p39"/>
          <p:cNvSpPr txBox="1"/>
          <p:nvPr/>
        </p:nvSpPr>
        <p:spPr>
          <a:xfrm>
            <a:off x="-75" y="1889775"/>
            <a:ext cx="2313900" cy="1389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Headache without signs of meningeal irritation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Convulsions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Focal neurological deficit (paralysis, loss of sensation, visual field defects)</a:t>
            </a:r>
            <a:endParaRPr sz="1200">
              <a:latin typeface="Times New Roman"/>
              <a:ea typeface="Times New Roman"/>
              <a:cs typeface="Times New Roman"/>
              <a:sym typeface="Times New Roman"/>
            </a:endParaRPr>
          </a:p>
        </p:txBody>
      </p:sp>
      <p:sp>
        <p:nvSpPr>
          <p:cNvPr id="412" name="Google Shape;412;p39"/>
          <p:cNvSpPr txBox="1"/>
          <p:nvPr/>
        </p:nvSpPr>
        <p:spPr>
          <a:xfrm>
            <a:off x="-75" y="1535813"/>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Clinical picture:</a:t>
            </a:r>
            <a:endParaRPr b="1">
              <a:latin typeface="Times New Roman"/>
              <a:ea typeface="Times New Roman"/>
              <a:cs typeface="Times New Roman"/>
              <a:sym typeface="Times New Roman"/>
            </a:endParaRPr>
          </a:p>
        </p:txBody>
      </p:sp>
      <p:sp>
        <p:nvSpPr>
          <p:cNvPr id="413" name="Google Shape;413;p39"/>
          <p:cNvSpPr txBox="1"/>
          <p:nvPr/>
        </p:nvSpPr>
        <p:spPr>
          <a:xfrm>
            <a:off x="2381175" y="1889825"/>
            <a:ext cx="2381400" cy="18087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Investigations</a:t>
            </a:r>
            <a:r>
              <a:rPr lang="ar"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CT scan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MRI.</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Treatment:</a:t>
            </a:r>
            <a:endParaRPr sz="1200">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Systemic antibiotics </a:t>
            </a:r>
            <a:r>
              <a:rPr lang="ar" sz="1200">
                <a:solidFill>
                  <a:srgbClr val="9E9E9E"/>
                </a:solidFill>
                <a:latin typeface="Times New Roman"/>
                <a:ea typeface="Times New Roman"/>
                <a:cs typeface="Times New Roman"/>
                <a:sym typeface="Times New Roman"/>
              </a:rPr>
              <a:t>(initially)</a:t>
            </a:r>
            <a:endParaRPr sz="1200">
              <a:solidFill>
                <a:srgbClr val="9E9E9E"/>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Drainage (neurosurgeons)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Mastoidectomy</a:t>
            </a:r>
            <a:endParaRPr sz="1200">
              <a:latin typeface="Times New Roman"/>
              <a:ea typeface="Times New Roman"/>
              <a:cs typeface="Times New Roman"/>
              <a:sym typeface="Times New Roman"/>
            </a:endParaRPr>
          </a:p>
        </p:txBody>
      </p:sp>
      <p:sp>
        <p:nvSpPr>
          <p:cNvPr id="414" name="Google Shape;414;p39"/>
          <p:cNvSpPr txBox="1"/>
          <p:nvPr/>
        </p:nvSpPr>
        <p:spPr>
          <a:xfrm>
            <a:off x="2240325" y="1506225"/>
            <a:ext cx="2466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Investigations </a:t>
            </a:r>
            <a:r>
              <a:rPr b="1" lang="ar">
                <a:latin typeface="Times New Roman"/>
                <a:ea typeface="Times New Roman"/>
                <a:cs typeface="Times New Roman"/>
                <a:sym typeface="Times New Roman"/>
              </a:rPr>
              <a:t>and treatment:</a:t>
            </a:r>
            <a:endParaRPr b="1">
              <a:latin typeface="Times New Roman"/>
              <a:ea typeface="Times New Roman"/>
              <a:cs typeface="Times New Roman"/>
              <a:sym typeface="Times New Roman"/>
            </a:endParaRPr>
          </a:p>
        </p:txBody>
      </p:sp>
      <p:sp>
        <p:nvSpPr>
          <p:cNvPr id="415" name="Google Shape;415;p39"/>
          <p:cNvSpPr txBox="1"/>
          <p:nvPr/>
        </p:nvSpPr>
        <p:spPr>
          <a:xfrm>
            <a:off x="0" y="858325"/>
            <a:ext cx="4762500" cy="394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Collection of pus between the dura and the arachnoid. It’s a rare pathology</a:t>
            </a:r>
            <a:endParaRPr sz="1200">
              <a:latin typeface="Times New Roman"/>
              <a:ea typeface="Times New Roman"/>
              <a:cs typeface="Times New Roman"/>
              <a:sym typeface="Times New Roman"/>
            </a:endParaRPr>
          </a:p>
        </p:txBody>
      </p:sp>
      <p:sp>
        <p:nvSpPr>
          <p:cNvPr id="416" name="Google Shape;416;p39"/>
          <p:cNvSpPr/>
          <p:nvPr/>
        </p:nvSpPr>
        <p:spPr>
          <a:xfrm>
            <a:off x="0" y="0"/>
            <a:ext cx="22404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Subdural </a:t>
            </a:r>
            <a:r>
              <a:rPr lang="ar" sz="1600">
                <a:solidFill>
                  <a:srgbClr val="FFFFFF"/>
                </a:solidFill>
                <a:latin typeface="Arvo"/>
                <a:ea typeface="Arvo"/>
                <a:cs typeface="Arvo"/>
                <a:sym typeface="Arvo"/>
              </a:rPr>
              <a:t> abscess:</a:t>
            </a:r>
            <a:endParaRPr sz="1600">
              <a:solidFill>
                <a:srgbClr val="FFFFFF"/>
              </a:solidFill>
              <a:latin typeface="Arvo"/>
              <a:ea typeface="Arvo"/>
              <a:cs typeface="Arvo"/>
              <a:sym typeface="Arvo"/>
            </a:endParaRPr>
          </a:p>
        </p:txBody>
      </p:sp>
      <p:pic>
        <p:nvPicPr>
          <p:cNvPr id="417" name="Google Shape;417;p39"/>
          <p:cNvPicPr preferRelativeResize="0"/>
          <p:nvPr/>
        </p:nvPicPr>
        <p:blipFill>
          <a:blip r:embed="rId4">
            <a:alphaModFix/>
          </a:blip>
          <a:stretch>
            <a:fillRect/>
          </a:stretch>
        </p:blipFill>
        <p:spPr>
          <a:xfrm>
            <a:off x="990588" y="4316225"/>
            <a:ext cx="2781325" cy="2827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1" name="Shape 421"/>
        <p:cNvGrpSpPr/>
        <p:nvPr/>
      </p:nvGrpSpPr>
      <p:grpSpPr>
        <a:xfrm>
          <a:off x="0" y="0"/>
          <a:ext cx="0" cy="0"/>
          <a:chOff x="0" y="0"/>
          <a:chExt cx="0" cy="0"/>
        </a:xfrm>
      </p:grpSpPr>
      <p:sp>
        <p:nvSpPr>
          <p:cNvPr id="422" name="Google Shape;422;p40"/>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423" name="Google Shape;423;p40"/>
          <p:cNvSpPr txBox="1"/>
          <p:nvPr/>
        </p:nvSpPr>
        <p:spPr>
          <a:xfrm>
            <a:off x="-75" y="583613"/>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 and etiology:</a:t>
            </a:r>
            <a:endParaRPr b="1">
              <a:latin typeface="Times New Roman"/>
              <a:ea typeface="Times New Roman"/>
              <a:cs typeface="Times New Roman"/>
              <a:sym typeface="Times New Roman"/>
            </a:endParaRPr>
          </a:p>
        </p:txBody>
      </p:sp>
      <p:sp>
        <p:nvSpPr>
          <p:cNvPr id="424" name="Google Shape;424;p40"/>
          <p:cNvSpPr txBox="1"/>
          <p:nvPr/>
        </p:nvSpPr>
        <p:spPr>
          <a:xfrm>
            <a:off x="-87" y="2230461"/>
            <a:ext cx="2313900" cy="1851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Headache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Vomit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P</a:t>
            </a:r>
            <a:r>
              <a:rPr lang="ar" sz="1200">
                <a:latin typeface="Times New Roman"/>
                <a:ea typeface="Times New Roman"/>
                <a:cs typeface="Times New Roman"/>
                <a:sym typeface="Times New Roman"/>
              </a:rPr>
              <a:t>apilledema </a:t>
            </a:r>
            <a:r>
              <a:rPr lang="ar" sz="1200">
                <a:solidFill>
                  <a:srgbClr val="9E9E9E"/>
                </a:solidFill>
                <a:latin typeface="Times New Roman"/>
                <a:ea typeface="Times New Roman"/>
                <a:cs typeface="Times New Roman"/>
                <a:sym typeface="Times New Roman"/>
              </a:rPr>
              <a:t>(increase intracranial pressure)</a:t>
            </a:r>
            <a:endParaRPr sz="12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Signs of blood invasion: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(spiking) fever with rigors and chills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Persistent fever (septicemia).</a:t>
            </a:r>
            <a:endParaRPr sz="1200">
              <a:latin typeface="Times New Roman"/>
              <a:ea typeface="Times New Roman"/>
              <a:cs typeface="Times New Roman"/>
              <a:sym typeface="Times New Roman"/>
            </a:endParaRPr>
          </a:p>
          <a:p>
            <a:pPr indent="0" lvl="0" marL="457200" rtl="0" algn="l">
              <a:spcBef>
                <a:spcPts val="0"/>
              </a:spcBef>
              <a:spcAft>
                <a:spcPts val="0"/>
              </a:spcAft>
              <a:buNone/>
            </a:pPr>
            <a:r>
              <a:t/>
            </a:r>
            <a:endParaRPr sz="1200">
              <a:latin typeface="Times New Roman"/>
              <a:ea typeface="Times New Roman"/>
              <a:cs typeface="Times New Roman"/>
              <a:sym typeface="Times New Roman"/>
            </a:endParaRPr>
          </a:p>
        </p:txBody>
      </p:sp>
      <p:sp>
        <p:nvSpPr>
          <p:cNvPr id="425" name="Google Shape;425;p40"/>
          <p:cNvSpPr txBox="1"/>
          <p:nvPr/>
        </p:nvSpPr>
        <p:spPr>
          <a:xfrm>
            <a:off x="-87" y="1876488"/>
            <a:ext cx="1971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Clinical picture:</a:t>
            </a:r>
            <a:endParaRPr b="1">
              <a:latin typeface="Times New Roman"/>
              <a:ea typeface="Times New Roman"/>
              <a:cs typeface="Times New Roman"/>
              <a:sym typeface="Times New Roman"/>
            </a:endParaRPr>
          </a:p>
        </p:txBody>
      </p:sp>
      <p:sp>
        <p:nvSpPr>
          <p:cNvPr id="426" name="Google Shape;426;p40"/>
          <p:cNvSpPr txBox="1"/>
          <p:nvPr/>
        </p:nvSpPr>
        <p:spPr>
          <a:xfrm>
            <a:off x="2420475" y="2488325"/>
            <a:ext cx="2313900" cy="1272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CT scan with contrast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MRI</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MRA (MR angiography)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MRV (MR venography)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Blood cultures is positive during the febrile phase</a:t>
            </a:r>
            <a:endParaRPr sz="1200">
              <a:latin typeface="Times New Roman"/>
              <a:ea typeface="Times New Roman"/>
              <a:cs typeface="Times New Roman"/>
              <a:sym typeface="Times New Roman"/>
            </a:endParaRPr>
          </a:p>
        </p:txBody>
      </p:sp>
      <p:sp>
        <p:nvSpPr>
          <p:cNvPr id="427" name="Google Shape;427;p40"/>
          <p:cNvSpPr txBox="1"/>
          <p:nvPr/>
        </p:nvSpPr>
        <p:spPr>
          <a:xfrm>
            <a:off x="2430525" y="2093813"/>
            <a:ext cx="1020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a:t>
            </a:r>
            <a:endParaRPr b="1">
              <a:latin typeface="Times New Roman"/>
              <a:ea typeface="Times New Roman"/>
              <a:cs typeface="Times New Roman"/>
              <a:sym typeface="Times New Roman"/>
            </a:endParaRPr>
          </a:p>
        </p:txBody>
      </p:sp>
      <p:sp>
        <p:nvSpPr>
          <p:cNvPr id="428" name="Google Shape;428;p40"/>
          <p:cNvSpPr txBox="1"/>
          <p:nvPr/>
        </p:nvSpPr>
        <p:spPr>
          <a:xfrm>
            <a:off x="-7775" y="978125"/>
            <a:ext cx="2805900" cy="8223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Thrombophlebitis of the venous sinus </a:t>
            </a:r>
            <a:r>
              <a:rPr lang="ar" sz="1200">
                <a:solidFill>
                  <a:srgbClr val="9E9E9E"/>
                </a:solidFill>
                <a:latin typeface="Times New Roman"/>
                <a:ea typeface="Times New Roman"/>
                <a:cs typeface="Times New Roman"/>
                <a:sym typeface="Times New Roman"/>
              </a:rPr>
              <a:t>(usually the lateral sinus)</a:t>
            </a:r>
            <a:endParaRPr sz="12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0D0D0D"/>
                </a:solidFill>
                <a:latin typeface="Times New Roman"/>
                <a:ea typeface="Times New Roman"/>
                <a:cs typeface="Times New Roman"/>
                <a:sym typeface="Times New Roman"/>
              </a:rPr>
              <a:t>It usually develops secondary to direct extension.</a:t>
            </a:r>
            <a:endParaRPr sz="1200">
              <a:solidFill>
                <a:srgbClr val="0D0D0D"/>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D0D0D"/>
              </a:solidFill>
              <a:latin typeface="Times New Roman"/>
              <a:ea typeface="Times New Roman"/>
              <a:cs typeface="Times New Roman"/>
              <a:sym typeface="Times New Roman"/>
            </a:endParaRPr>
          </a:p>
        </p:txBody>
      </p:sp>
      <p:sp>
        <p:nvSpPr>
          <p:cNvPr id="429" name="Google Shape;429;p40"/>
          <p:cNvSpPr/>
          <p:nvPr/>
        </p:nvSpPr>
        <p:spPr>
          <a:xfrm>
            <a:off x="0" y="0"/>
            <a:ext cx="28059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Venous sinus thrombosis:</a:t>
            </a:r>
            <a:endParaRPr sz="1600">
              <a:solidFill>
                <a:srgbClr val="FFFFFF"/>
              </a:solidFill>
              <a:latin typeface="Arvo"/>
              <a:ea typeface="Arvo"/>
              <a:cs typeface="Arvo"/>
              <a:sym typeface="Arvo"/>
            </a:endParaRPr>
          </a:p>
        </p:txBody>
      </p:sp>
      <p:pic>
        <p:nvPicPr>
          <p:cNvPr id="430" name="Google Shape;430;p40"/>
          <p:cNvPicPr preferRelativeResize="0"/>
          <p:nvPr/>
        </p:nvPicPr>
        <p:blipFill>
          <a:blip r:embed="rId4">
            <a:alphaModFix/>
          </a:blip>
          <a:stretch>
            <a:fillRect/>
          </a:stretch>
        </p:blipFill>
        <p:spPr>
          <a:xfrm>
            <a:off x="-7775" y="4158425"/>
            <a:ext cx="2329280" cy="2318950"/>
          </a:xfrm>
          <a:prstGeom prst="rect">
            <a:avLst/>
          </a:prstGeom>
          <a:noFill/>
          <a:ln>
            <a:noFill/>
          </a:ln>
        </p:spPr>
      </p:pic>
      <p:sp>
        <p:nvSpPr>
          <p:cNvPr id="431" name="Google Shape;431;p40"/>
          <p:cNvSpPr txBox="1"/>
          <p:nvPr/>
        </p:nvSpPr>
        <p:spPr>
          <a:xfrm>
            <a:off x="2420475" y="4059075"/>
            <a:ext cx="2313900" cy="16587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Medical:</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Antibiotics and supportive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Anticoagulation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Surgical:</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Mastoidectomy with exposure of the affected sinus and the intra-sinus abscess is drained.</a:t>
            </a:r>
            <a:endParaRPr sz="1200">
              <a:latin typeface="Times New Roman"/>
              <a:ea typeface="Times New Roman"/>
              <a:cs typeface="Times New Roman"/>
              <a:sym typeface="Times New Roman"/>
            </a:endParaRPr>
          </a:p>
        </p:txBody>
      </p:sp>
      <p:sp>
        <p:nvSpPr>
          <p:cNvPr id="432" name="Google Shape;432;p40"/>
          <p:cNvSpPr txBox="1"/>
          <p:nvPr/>
        </p:nvSpPr>
        <p:spPr>
          <a:xfrm>
            <a:off x="2353275" y="3675463"/>
            <a:ext cx="11748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Treatment:</a:t>
            </a:r>
            <a:endParaRPr b="1">
              <a:latin typeface="Times New Roman"/>
              <a:ea typeface="Times New Roman"/>
              <a:cs typeface="Times New Roman"/>
              <a:sym typeface="Times New Roman"/>
            </a:endParaRPr>
          </a:p>
        </p:txBody>
      </p:sp>
      <p:sp>
        <p:nvSpPr>
          <p:cNvPr id="433" name="Google Shape;433;p40"/>
          <p:cNvSpPr txBox="1"/>
          <p:nvPr/>
        </p:nvSpPr>
        <p:spPr>
          <a:xfrm>
            <a:off x="833463" y="6560925"/>
            <a:ext cx="646800" cy="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t>MRV</a:t>
            </a:r>
            <a:endParaRPr/>
          </a:p>
        </p:txBody>
      </p:sp>
      <p:pic>
        <p:nvPicPr>
          <p:cNvPr id="434" name="Google Shape;434;p40"/>
          <p:cNvPicPr preferRelativeResize="0"/>
          <p:nvPr/>
        </p:nvPicPr>
        <p:blipFill>
          <a:blip r:embed="rId5">
            <a:alphaModFix/>
          </a:blip>
          <a:stretch>
            <a:fillRect/>
          </a:stretch>
        </p:blipFill>
        <p:spPr>
          <a:xfrm>
            <a:off x="3766225" y="1423992"/>
            <a:ext cx="968150" cy="1064325"/>
          </a:xfrm>
          <a:prstGeom prst="rect">
            <a:avLst/>
          </a:prstGeom>
          <a:noFill/>
          <a:ln>
            <a:noFill/>
          </a:ln>
        </p:spPr>
      </p:pic>
      <p:sp>
        <p:nvSpPr>
          <p:cNvPr id="435" name="Google Shape;435;p40"/>
          <p:cNvSpPr txBox="1"/>
          <p:nvPr/>
        </p:nvSpPr>
        <p:spPr>
          <a:xfrm>
            <a:off x="2865675" y="70475"/>
            <a:ext cx="1896900" cy="13536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a:t>
            </a:r>
            <a:r>
              <a:rPr lang="ar" sz="1000">
                <a:solidFill>
                  <a:srgbClr val="38761D"/>
                </a:solidFill>
                <a:latin typeface="Times New Roman"/>
                <a:ea typeface="Times New Roman"/>
                <a:cs typeface="Times New Roman"/>
                <a:sym typeface="Times New Roman"/>
              </a:rPr>
              <a:t>he sigmoid sinus is located at the posterior border of the mastoid, so if we have acute mastoiditis and pus just near to wall of the venous sinus it will cause thrombophlebitis that will generate infection and will generate clots </a:t>
            </a:r>
            <a:endParaRPr sz="10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9" name="Shape 439"/>
        <p:cNvGrpSpPr/>
        <p:nvPr/>
      </p:nvGrpSpPr>
      <p:grpSpPr>
        <a:xfrm>
          <a:off x="0" y="0"/>
          <a:ext cx="0" cy="0"/>
          <a:chOff x="0" y="0"/>
          <a:chExt cx="0" cy="0"/>
        </a:xfrm>
      </p:grpSpPr>
      <p:sp>
        <p:nvSpPr>
          <p:cNvPr id="440" name="Google Shape;440;p41"/>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441" name="Google Shape;441;p41"/>
          <p:cNvSpPr txBox="1"/>
          <p:nvPr/>
        </p:nvSpPr>
        <p:spPr>
          <a:xfrm>
            <a:off x="0" y="432600"/>
            <a:ext cx="21297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Definition and incidence:</a:t>
            </a:r>
            <a:endParaRPr b="1">
              <a:latin typeface="Times New Roman"/>
              <a:ea typeface="Times New Roman"/>
              <a:cs typeface="Times New Roman"/>
              <a:sym typeface="Times New Roman"/>
            </a:endParaRPr>
          </a:p>
        </p:txBody>
      </p:sp>
      <p:sp>
        <p:nvSpPr>
          <p:cNvPr id="442" name="Google Shape;442;p41"/>
          <p:cNvSpPr txBox="1"/>
          <p:nvPr/>
        </p:nvSpPr>
        <p:spPr>
          <a:xfrm>
            <a:off x="75" y="1830825"/>
            <a:ext cx="2353200" cy="6357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latin typeface="Times New Roman"/>
                <a:ea typeface="Times New Roman"/>
                <a:cs typeface="Times New Roman"/>
                <a:sym typeface="Times New Roman"/>
              </a:rPr>
              <a:t>Temporal lobe or Less frequently, in the cerebellum</a:t>
            </a:r>
            <a:endParaRPr sz="1200">
              <a:latin typeface="Times New Roman"/>
              <a:ea typeface="Times New Roman"/>
              <a:cs typeface="Times New Roman"/>
              <a:sym typeface="Times New Roman"/>
            </a:endParaRPr>
          </a:p>
          <a:p>
            <a:pPr indent="0" lvl="0" marL="457200" rtl="0" algn="l">
              <a:spcBef>
                <a:spcPts val="0"/>
              </a:spcBef>
              <a:spcAft>
                <a:spcPts val="0"/>
              </a:spcAft>
              <a:buNone/>
            </a:pPr>
            <a:r>
              <a:t/>
            </a:r>
            <a:endParaRPr sz="1200">
              <a:latin typeface="Times New Roman"/>
              <a:ea typeface="Times New Roman"/>
              <a:cs typeface="Times New Roman"/>
              <a:sym typeface="Times New Roman"/>
            </a:endParaRPr>
          </a:p>
        </p:txBody>
      </p:sp>
      <p:sp>
        <p:nvSpPr>
          <p:cNvPr id="443" name="Google Shape;443;p41"/>
          <p:cNvSpPr txBox="1"/>
          <p:nvPr/>
        </p:nvSpPr>
        <p:spPr>
          <a:xfrm>
            <a:off x="75" y="1476850"/>
            <a:ext cx="13182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Pathology site:</a:t>
            </a:r>
            <a:endParaRPr b="1">
              <a:latin typeface="Times New Roman"/>
              <a:ea typeface="Times New Roman"/>
              <a:cs typeface="Times New Roman"/>
              <a:sym typeface="Times New Roman"/>
            </a:endParaRPr>
          </a:p>
        </p:txBody>
      </p:sp>
      <p:sp>
        <p:nvSpPr>
          <p:cNvPr id="444" name="Google Shape;444;p41"/>
          <p:cNvSpPr txBox="1"/>
          <p:nvPr/>
        </p:nvSpPr>
        <p:spPr>
          <a:xfrm>
            <a:off x="3108825" y="1830825"/>
            <a:ext cx="1625400" cy="670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 </a:t>
            </a:r>
            <a:r>
              <a:rPr lang="ar" sz="1200">
                <a:latin typeface="Times New Roman"/>
                <a:ea typeface="Times New Roman"/>
                <a:cs typeface="Times New Roman"/>
                <a:sym typeface="Times New Roman"/>
              </a:rPr>
              <a:t>CT scan </a:t>
            </a:r>
            <a:r>
              <a:rPr lang="ar" sz="1200">
                <a:solidFill>
                  <a:srgbClr val="38761D"/>
                </a:solidFill>
                <a:latin typeface="Times New Roman"/>
                <a:ea typeface="Times New Roman"/>
                <a:cs typeface="Times New Roman"/>
                <a:sym typeface="Times New Roman"/>
              </a:rPr>
              <a:t>with contrast</a:t>
            </a:r>
            <a:endParaRPr sz="12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 MRI</a:t>
            </a:r>
            <a:endParaRPr sz="1200">
              <a:latin typeface="Times New Roman"/>
              <a:ea typeface="Times New Roman"/>
              <a:cs typeface="Times New Roman"/>
              <a:sym typeface="Times New Roman"/>
            </a:endParaRPr>
          </a:p>
        </p:txBody>
      </p:sp>
      <p:sp>
        <p:nvSpPr>
          <p:cNvPr id="445" name="Google Shape;445;p41"/>
          <p:cNvSpPr txBox="1"/>
          <p:nvPr/>
        </p:nvSpPr>
        <p:spPr>
          <a:xfrm>
            <a:off x="3108825" y="1476838"/>
            <a:ext cx="10203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a:t>
            </a:r>
            <a:endParaRPr b="1">
              <a:latin typeface="Times New Roman"/>
              <a:ea typeface="Times New Roman"/>
              <a:cs typeface="Times New Roman"/>
              <a:sym typeface="Times New Roman"/>
            </a:endParaRPr>
          </a:p>
        </p:txBody>
      </p:sp>
      <p:sp>
        <p:nvSpPr>
          <p:cNvPr id="446" name="Google Shape;446;p41"/>
          <p:cNvSpPr txBox="1"/>
          <p:nvPr/>
        </p:nvSpPr>
        <p:spPr>
          <a:xfrm>
            <a:off x="0" y="756100"/>
            <a:ext cx="4734300" cy="8352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Localized suppuration in the brain  substance. It is </a:t>
            </a:r>
            <a:r>
              <a:rPr lang="ar" sz="1200">
                <a:solidFill>
                  <a:srgbClr val="E03535"/>
                </a:solidFill>
                <a:latin typeface="Times New Roman"/>
                <a:ea typeface="Times New Roman"/>
                <a:cs typeface="Times New Roman"/>
                <a:sym typeface="Times New Roman"/>
              </a:rPr>
              <a:t>the most lethal complication</a:t>
            </a:r>
            <a:r>
              <a:rPr lang="ar" sz="1200">
                <a:latin typeface="Times New Roman"/>
                <a:ea typeface="Times New Roman"/>
                <a:cs typeface="Times New Roman"/>
                <a:sym typeface="Times New Roman"/>
              </a:rPr>
              <a:t> of Suppurative Otitis Media.</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50% is Otogenic brain abscess. </a:t>
            </a:r>
            <a:r>
              <a:rPr lang="ar" sz="1200">
                <a:solidFill>
                  <a:srgbClr val="38761D"/>
                </a:solidFill>
                <a:latin typeface="Times New Roman"/>
                <a:ea typeface="Times New Roman"/>
                <a:cs typeface="Times New Roman"/>
                <a:sym typeface="Times New Roman"/>
              </a:rPr>
              <a:t>“so the main source is coming </a:t>
            </a:r>
            <a:r>
              <a:rPr lang="ar" sz="1200">
                <a:solidFill>
                  <a:srgbClr val="38761D"/>
                </a:solidFill>
                <a:latin typeface="Times New Roman"/>
                <a:ea typeface="Times New Roman"/>
                <a:cs typeface="Times New Roman"/>
                <a:sym typeface="Times New Roman"/>
              </a:rPr>
              <a:t>from</a:t>
            </a:r>
            <a:r>
              <a:rPr lang="ar" sz="1200">
                <a:solidFill>
                  <a:srgbClr val="38761D"/>
                </a:solidFill>
                <a:latin typeface="Times New Roman"/>
                <a:ea typeface="Times New Roman"/>
                <a:cs typeface="Times New Roman"/>
                <a:sym typeface="Times New Roman"/>
              </a:rPr>
              <a:t> the ear”</a:t>
            </a:r>
            <a:endParaRPr sz="1200">
              <a:solidFill>
                <a:srgbClr val="38761D"/>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447" name="Google Shape;447;p41"/>
          <p:cNvSpPr/>
          <p:nvPr/>
        </p:nvSpPr>
        <p:spPr>
          <a:xfrm>
            <a:off x="0" y="0"/>
            <a:ext cx="16254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Brain abscess:</a:t>
            </a:r>
            <a:endParaRPr sz="1600">
              <a:solidFill>
                <a:srgbClr val="FFFFFF"/>
              </a:solidFill>
              <a:latin typeface="Arvo"/>
              <a:ea typeface="Arvo"/>
              <a:cs typeface="Arvo"/>
              <a:sym typeface="Arvo"/>
            </a:endParaRPr>
          </a:p>
        </p:txBody>
      </p:sp>
      <p:sp>
        <p:nvSpPr>
          <p:cNvPr id="448" name="Google Shape;448;p41"/>
          <p:cNvSpPr txBox="1"/>
          <p:nvPr/>
        </p:nvSpPr>
        <p:spPr>
          <a:xfrm>
            <a:off x="0" y="2721463"/>
            <a:ext cx="4734300" cy="13164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Medical:</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Systemic antibiotics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Measure to decrease intracranial pressure </a:t>
            </a:r>
            <a:r>
              <a:rPr lang="ar" sz="1200">
                <a:solidFill>
                  <a:srgbClr val="9E9E9E"/>
                </a:solidFill>
                <a:latin typeface="Times New Roman"/>
                <a:ea typeface="Times New Roman"/>
                <a:cs typeface="Times New Roman"/>
                <a:sym typeface="Times New Roman"/>
              </a:rPr>
              <a:t>(LP is contraindicated)</a:t>
            </a:r>
            <a:endParaRPr sz="1200">
              <a:solidFill>
                <a:srgbClr val="9E9E9E"/>
              </a:solidFill>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Surgical:</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Neurosurgical drainage of the abscess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a:t>
            </a:r>
            <a:r>
              <a:rPr lang="ar" sz="1200">
                <a:latin typeface="Times New Roman"/>
                <a:ea typeface="Times New Roman"/>
                <a:cs typeface="Times New Roman"/>
                <a:sym typeface="Times New Roman"/>
              </a:rPr>
              <a:t>astoidectomy operation after subsidence of the acute stage</a:t>
            </a:r>
            <a:endParaRPr sz="1200">
              <a:latin typeface="Times New Roman"/>
              <a:ea typeface="Times New Roman"/>
              <a:cs typeface="Times New Roman"/>
              <a:sym typeface="Times New Roman"/>
            </a:endParaRPr>
          </a:p>
        </p:txBody>
      </p:sp>
      <p:sp>
        <p:nvSpPr>
          <p:cNvPr id="449" name="Google Shape;449;p41"/>
          <p:cNvSpPr txBox="1"/>
          <p:nvPr/>
        </p:nvSpPr>
        <p:spPr>
          <a:xfrm>
            <a:off x="0" y="2383050"/>
            <a:ext cx="3108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Treatment: </a:t>
            </a:r>
            <a:r>
              <a:rPr lang="ar">
                <a:solidFill>
                  <a:srgbClr val="38761D"/>
                </a:solidFill>
                <a:latin typeface="Times New Roman"/>
                <a:ea typeface="Times New Roman"/>
                <a:cs typeface="Times New Roman"/>
                <a:sym typeface="Times New Roman"/>
              </a:rPr>
              <a:t>admit the patient</a:t>
            </a:r>
            <a:endParaRPr>
              <a:solidFill>
                <a:srgbClr val="38761D"/>
              </a:solidFill>
              <a:latin typeface="Times New Roman"/>
              <a:ea typeface="Times New Roman"/>
              <a:cs typeface="Times New Roman"/>
              <a:sym typeface="Times New Roman"/>
            </a:endParaRPr>
          </a:p>
        </p:txBody>
      </p:sp>
      <p:pic>
        <p:nvPicPr>
          <p:cNvPr id="450" name="Google Shape;450;p41"/>
          <p:cNvPicPr preferRelativeResize="0"/>
          <p:nvPr/>
        </p:nvPicPr>
        <p:blipFill>
          <a:blip r:embed="rId4">
            <a:alphaModFix/>
          </a:blip>
          <a:stretch>
            <a:fillRect/>
          </a:stretch>
        </p:blipFill>
        <p:spPr>
          <a:xfrm>
            <a:off x="81550" y="4222749"/>
            <a:ext cx="1311452" cy="1265664"/>
          </a:xfrm>
          <a:prstGeom prst="rect">
            <a:avLst/>
          </a:prstGeom>
          <a:noFill/>
          <a:ln>
            <a:noFill/>
          </a:ln>
        </p:spPr>
      </p:pic>
      <p:sp>
        <p:nvSpPr>
          <p:cNvPr id="451" name="Google Shape;451;p41"/>
          <p:cNvSpPr txBox="1"/>
          <p:nvPr/>
        </p:nvSpPr>
        <p:spPr>
          <a:xfrm>
            <a:off x="230500" y="5492775"/>
            <a:ext cx="10203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highlight>
                  <a:schemeClr val="lt1"/>
                </a:highlight>
              </a:rPr>
              <a:t>Temporal lobe</a:t>
            </a:r>
            <a:endParaRPr sz="1000">
              <a:highlight>
                <a:schemeClr val="lt1"/>
              </a:highlight>
            </a:endParaRPr>
          </a:p>
        </p:txBody>
      </p:sp>
      <p:pic>
        <p:nvPicPr>
          <p:cNvPr id="452" name="Google Shape;452;p41"/>
          <p:cNvPicPr preferRelativeResize="0"/>
          <p:nvPr/>
        </p:nvPicPr>
        <p:blipFill>
          <a:blip r:embed="rId5">
            <a:alphaModFix/>
          </a:blip>
          <a:stretch>
            <a:fillRect/>
          </a:stretch>
        </p:blipFill>
        <p:spPr>
          <a:xfrm>
            <a:off x="1409106" y="4222764"/>
            <a:ext cx="1229419" cy="1265649"/>
          </a:xfrm>
          <a:prstGeom prst="rect">
            <a:avLst/>
          </a:prstGeom>
          <a:noFill/>
          <a:ln>
            <a:noFill/>
          </a:ln>
        </p:spPr>
      </p:pic>
      <p:sp>
        <p:nvSpPr>
          <p:cNvPr id="453" name="Google Shape;453;p41"/>
          <p:cNvSpPr txBox="1"/>
          <p:nvPr/>
        </p:nvSpPr>
        <p:spPr>
          <a:xfrm>
            <a:off x="1684725" y="5488400"/>
            <a:ext cx="894000" cy="2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highlight>
                  <a:schemeClr val="lt1"/>
                </a:highlight>
              </a:rPr>
              <a:t>Cerebellum</a:t>
            </a:r>
            <a:endParaRPr sz="1000">
              <a:highlight>
                <a:schemeClr val="lt1"/>
              </a:highlight>
            </a:endParaRPr>
          </a:p>
        </p:txBody>
      </p:sp>
      <p:pic>
        <p:nvPicPr>
          <p:cNvPr id="454" name="Google Shape;454;p41"/>
          <p:cNvPicPr preferRelativeResize="0"/>
          <p:nvPr/>
        </p:nvPicPr>
        <p:blipFill>
          <a:blip r:embed="rId6">
            <a:alphaModFix/>
          </a:blip>
          <a:stretch>
            <a:fillRect/>
          </a:stretch>
        </p:blipFill>
        <p:spPr>
          <a:xfrm>
            <a:off x="2738348" y="4222749"/>
            <a:ext cx="1995950" cy="1436891"/>
          </a:xfrm>
          <a:prstGeom prst="rect">
            <a:avLst/>
          </a:prstGeom>
          <a:noFill/>
          <a:ln>
            <a:noFill/>
          </a:ln>
        </p:spPr>
      </p:pic>
      <p:sp>
        <p:nvSpPr>
          <p:cNvPr id="455" name="Google Shape;455;p41"/>
          <p:cNvSpPr txBox="1"/>
          <p:nvPr/>
        </p:nvSpPr>
        <p:spPr>
          <a:xfrm>
            <a:off x="2738350" y="5659650"/>
            <a:ext cx="1926000" cy="2748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Abscess</a:t>
            </a:r>
            <a:r>
              <a:rPr lang="ar" sz="1000">
                <a:solidFill>
                  <a:srgbClr val="38761D"/>
                </a:solidFill>
                <a:latin typeface="Times New Roman"/>
                <a:ea typeface="Times New Roman"/>
                <a:cs typeface="Times New Roman"/>
                <a:sym typeface="Times New Roman"/>
              </a:rPr>
              <a:t> in the left temporal lobe</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5"/>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76" name="Google Shape;76;p15"/>
          <p:cNvSpPr/>
          <p:nvPr/>
        </p:nvSpPr>
        <p:spPr>
          <a:xfrm>
            <a:off x="0" y="309650"/>
            <a:ext cx="3566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666666"/>
                </a:solidFill>
                <a:latin typeface="Arvo"/>
                <a:ea typeface="Arvo"/>
                <a:cs typeface="Arvo"/>
                <a:sym typeface="Arvo"/>
              </a:rPr>
              <a:t>Overview of the lecture (extra)</a:t>
            </a:r>
            <a:endParaRPr sz="1600">
              <a:solidFill>
                <a:srgbClr val="666666"/>
              </a:solidFill>
              <a:latin typeface="Arvo"/>
              <a:ea typeface="Arvo"/>
              <a:cs typeface="Arvo"/>
              <a:sym typeface="Arvo"/>
            </a:endParaRPr>
          </a:p>
        </p:txBody>
      </p:sp>
      <p:sp>
        <p:nvSpPr>
          <p:cNvPr id="77" name="Google Shape;77;p15"/>
          <p:cNvSpPr txBox="1"/>
          <p:nvPr/>
        </p:nvSpPr>
        <p:spPr>
          <a:xfrm>
            <a:off x="46475" y="759975"/>
            <a:ext cx="4617900" cy="10134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Mastoid Air Cells: The mastoid air cells are located posterior to epitympanic recess. They are a collection of air-filled spaces in the mastoid process of the temporal bone. The air cells are contained within a cavity called the mastoid antrum. The mastoid antrum communicates with the middle ear via the aditus to mastoid antrum. The mastoid air cells act as a ‘buffer system‘ of air – releasing air into the tympanic cavity when the pressure is too low. </a:t>
            </a:r>
            <a:endParaRPr sz="1000">
              <a:solidFill>
                <a:srgbClr val="666666"/>
              </a:solidFill>
              <a:latin typeface="Times New Roman"/>
              <a:ea typeface="Times New Roman"/>
              <a:cs typeface="Times New Roman"/>
              <a:sym typeface="Times New Roman"/>
            </a:endParaRPr>
          </a:p>
        </p:txBody>
      </p:sp>
      <p:pic>
        <p:nvPicPr>
          <p:cNvPr id="78" name="Google Shape;78;p15"/>
          <p:cNvPicPr preferRelativeResize="0"/>
          <p:nvPr/>
        </p:nvPicPr>
        <p:blipFill>
          <a:blip r:embed="rId4">
            <a:alphaModFix/>
          </a:blip>
          <a:stretch>
            <a:fillRect/>
          </a:stretch>
        </p:blipFill>
        <p:spPr>
          <a:xfrm>
            <a:off x="2692125" y="1825300"/>
            <a:ext cx="1872900" cy="1583500"/>
          </a:xfrm>
          <a:prstGeom prst="rect">
            <a:avLst/>
          </a:prstGeom>
          <a:noFill/>
          <a:ln>
            <a:noFill/>
          </a:ln>
        </p:spPr>
      </p:pic>
      <p:pic>
        <p:nvPicPr>
          <p:cNvPr id="79" name="Google Shape;79;p15"/>
          <p:cNvPicPr preferRelativeResize="0"/>
          <p:nvPr/>
        </p:nvPicPr>
        <p:blipFill>
          <a:blip r:embed="rId5">
            <a:alphaModFix/>
          </a:blip>
          <a:stretch>
            <a:fillRect/>
          </a:stretch>
        </p:blipFill>
        <p:spPr>
          <a:xfrm>
            <a:off x="46473" y="1825300"/>
            <a:ext cx="2496750" cy="1949850"/>
          </a:xfrm>
          <a:prstGeom prst="rect">
            <a:avLst/>
          </a:prstGeom>
          <a:noFill/>
          <a:ln>
            <a:noFill/>
          </a:ln>
        </p:spPr>
      </p:pic>
      <p:sp>
        <p:nvSpPr>
          <p:cNvPr id="80" name="Google Shape;80;p15"/>
          <p:cNvSpPr/>
          <p:nvPr/>
        </p:nvSpPr>
        <p:spPr>
          <a:xfrm>
            <a:off x="46475" y="3842275"/>
            <a:ext cx="3566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666666"/>
                </a:solidFill>
                <a:latin typeface="Arvo"/>
                <a:ea typeface="Arvo"/>
                <a:cs typeface="Arvo"/>
                <a:sym typeface="Arvo"/>
              </a:rPr>
              <a:t>Acute Vs Chronic Otitis Media</a:t>
            </a:r>
            <a:endParaRPr sz="1600">
              <a:solidFill>
                <a:srgbClr val="666666"/>
              </a:solidFill>
              <a:latin typeface="Arvo"/>
              <a:ea typeface="Arvo"/>
              <a:cs typeface="Arvo"/>
              <a:sym typeface="Arvo"/>
            </a:endParaRPr>
          </a:p>
        </p:txBody>
      </p:sp>
      <p:graphicFrame>
        <p:nvGraphicFramePr>
          <p:cNvPr id="81" name="Google Shape;81;p15"/>
          <p:cNvGraphicFramePr/>
          <p:nvPr/>
        </p:nvGraphicFramePr>
        <p:xfrm>
          <a:off x="145200" y="4303900"/>
          <a:ext cx="3000000" cy="3000000"/>
        </p:xfrm>
        <a:graphic>
          <a:graphicData uri="http://schemas.openxmlformats.org/drawingml/2006/table">
            <a:tbl>
              <a:tblPr>
                <a:noFill/>
                <a:tableStyleId>{5E98AAFA-A9B5-4D64-B85B-F1B563B71ACD}</a:tableStyleId>
              </a:tblPr>
              <a:tblGrid>
                <a:gridCol w="684600"/>
                <a:gridCol w="1108000"/>
                <a:gridCol w="1368875"/>
                <a:gridCol w="1311225"/>
              </a:tblGrid>
              <a:tr h="381000">
                <a:tc>
                  <a:txBody>
                    <a:bodyPr/>
                    <a:lstStyle/>
                    <a:p>
                      <a:pPr indent="0" lvl="0" marL="0" rtl="0" algn="ctr">
                        <a:spcBef>
                          <a:spcPts val="0"/>
                        </a:spcBef>
                        <a:spcAft>
                          <a:spcPts val="0"/>
                        </a:spcAft>
                        <a:buNone/>
                      </a:pPr>
                      <a:r>
                        <a:t/>
                      </a:r>
                      <a:endParaRPr b="1" sz="8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c>
                  <a:txBody>
                    <a:bodyPr/>
                    <a:lstStyle/>
                    <a:p>
                      <a:pPr indent="0" lvl="0" marL="0" rtl="0" algn="ctr">
                        <a:spcBef>
                          <a:spcPts val="0"/>
                        </a:spcBef>
                        <a:spcAft>
                          <a:spcPts val="0"/>
                        </a:spcAft>
                        <a:buNone/>
                      </a:pPr>
                      <a:r>
                        <a:rPr b="1" lang="ar" sz="800">
                          <a:solidFill>
                            <a:srgbClr val="FFFFFF"/>
                          </a:solidFill>
                          <a:latin typeface="Times New Roman"/>
                          <a:ea typeface="Times New Roman"/>
                          <a:cs typeface="Times New Roman"/>
                          <a:sym typeface="Times New Roman"/>
                        </a:rPr>
                        <a:t>Acute otitis media</a:t>
                      </a:r>
                      <a:endParaRPr b="1" sz="8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c>
                  <a:txBody>
                    <a:bodyPr/>
                    <a:lstStyle/>
                    <a:p>
                      <a:pPr indent="0" lvl="0" marL="0" rtl="0" algn="ctr">
                        <a:spcBef>
                          <a:spcPts val="0"/>
                        </a:spcBef>
                        <a:spcAft>
                          <a:spcPts val="0"/>
                        </a:spcAft>
                        <a:buNone/>
                      </a:pPr>
                      <a:r>
                        <a:rPr b="1" lang="ar" sz="800">
                          <a:solidFill>
                            <a:srgbClr val="FFFFFF"/>
                          </a:solidFill>
                          <a:latin typeface="Times New Roman"/>
                          <a:ea typeface="Times New Roman"/>
                          <a:cs typeface="Times New Roman"/>
                          <a:sym typeface="Times New Roman"/>
                        </a:rPr>
                        <a:t>Sub-acute otitis media</a:t>
                      </a:r>
                      <a:endParaRPr b="1" sz="8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c>
                  <a:txBody>
                    <a:bodyPr/>
                    <a:lstStyle/>
                    <a:p>
                      <a:pPr indent="0" lvl="0" marL="0" rtl="0" algn="ctr">
                        <a:spcBef>
                          <a:spcPts val="0"/>
                        </a:spcBef>
                        <a:spcAft>
                          <a:spcPts val="0"/>
                        </a:spcAft>
                        <a:buNone/>
                      </a:pPr>
                      <a:r>
                        <a:rPr b="1" lang="ar" sz="800">
                          <a:solidFill>
                            <a:srgbClr val="FFFFFF"/>
                          </a:solidFill>
                          <a:latin typeface="Times New Roman"/>
                          <a:ea typeface="Times New Roman"/>
                          <a:cs typeface="Times New Roman"/>
                          <a:sym typeface="Times New Roman"/>
                        </a:rPr>
                        <a:t>Chronic otitis media</a:t>
                      </a:r>
                      <a:endParaRPr b="1" sz="800">
                        <a:solidFill>
                          <a:srgbClr val="FFFFFF"/>
                        </a:solidFill>
                        <a:latin typeface="Times New Roman"/>
                        <a:ea typeface="Times New Roman"/>
                        <a:cs typeface="Times New Roman"/>
                        <a:sym typeface="Times New Roman"/>
                      </a:endParaRPr>
                    </a:p>
                  </a:txBody>
                  <a:tcPr marT="91425" marB="91425" marR="91425" marL="91425" anchor="ctr">
                    <a:solidFill>
                      <a:srgbClr val="8ABDED"/>
                    </a:solidFill>
                  </a:tcPr>
                </a:tc>
              </a:tr>
              <a:tr h="381000">
                <a:tc>
                  <a:txBody>
                    <a:bodyPr/>
                    <a:lstStyle/>
                    <a:p>
                      <a:pPr indent="0" lvl="0" marL="0" rtl="0" algn="l">
                        <a:spcBef>
                          <a:spcPts val="0"/>
                        </a:spcBef>
                        <a:spcAft>
                          <a:spcPts val="0"/>
                        </a:spcAft>
                        <a:buNone/>
                      </a:pPr>
                      <a:r>
                        <a:rPr lang="ar" sz="800">
                          <a:solidFill>
                            <a:srgbClr val="666666"/>
                          </a:solidFill>
                        </a:rPr>
                        <a:t>Duration </a:t>
                      </a:r>
                      <a:endParaRPr sz="800">
                        <a:solidFill>
                          <a:srgbClr val="666666"/>
                        </a:solidFill>
                      </a:endParaRPr>
                    </a:p>
                  </a:txBody>
                  <a:tcPr marT="91425" marB="91425" marR="91425" marL="91425"/>
                </a:tc>
                <a:tc>
                  <a:txBody>
                    <a:bodyPr/>
                    <a:lstStyle/>
                    <a:p>
                      <a:pPr indent="0" lvl="0" marL="0" rtl="0" algn="l">
                        <a:spcBef>
                          <a:spcPts val="0"/>
                        </a:spcBef>
                        <a:spcAft>
                          <a:spcPts val="0"/>
                        </a:spcAft>
                        <a:buNone/>
                      </a:pPr>
                      <a:r>
                        <a:rPr lang="ar" sz="800">
                          <a:solidFill>
                            <a:srgbClr val="666666"/>
                          </a:solidFill>
                        </a:rPr>
                        <a:t>Less than 3 weeks </a:t>
                      </a:r>
                      <a:endParaRPr sz="800">
                        <a:solidFill>
                          <a:srgbClr val="666666"/>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ar" sz="800">
                          <a:solidFill>
                            <a:srgbClr val="666666"/>
                          </a:solidFill>
                        </a:rPr>
                        <a:t>From 3 weeks-3 months </a:t>
                      </a:r>
                      <a:endParaRPr sz="800">
                        <a:solidFill>
                          <a:srgbClr val="666666"/>
                        </a:solidFill>
                      </a:endParaRPr>
                    </a:p>
                  </a:txBody>
                  <a:tcPr marT="91425" marB="91425" marR="91425" marL="91425"/>
                </a:tc>
                <a:tc>
                  <a:txBody>
                    <a:bodyPr/>
                    <a:lstStyle/>
                    <a:p>
                      <a:pPr indent="0" lvl="0" marL="0" rtl="0" algn="l">
                        <a:spcBef>
                          <a:spcPts val="0"/>
                        </a:spcBef>
                        <a:spcAft>
                          <a:spcPts val="0"/>
                        </a:spcAft>
                        <a:buNone/>
                      </a:pPr>
                      <a:r>
                        <a:rPr lang="ar" sz="800">
                          <a:solidFill>
                            <a:srgbClr val="666666"/>
                          </a:solidFill>
                        </a:rPr>
                        <a:t>More than 3 months</a:t>
                      </a:r>
                      <a:endParaRPr sz="800">
                        <a:solidFill>
                          <a:srgbClr val="666666"/>
                        </a:solidFill>
                      </a:endParaRPr>
                    </a:p>
                  </a:txBody>
                  <a:tcPr marT="91425" marB="91425" marR="91425" marL="91425"/>
                </a:tc>
              </a:tr>
            </a:tbl>
          </a:graphicData>
        </a:graphic>
      </p:graphicFrame>
      <p:sp>
        <p:nvSpPr>
          <p:cNvPr id="82" name="Google Shape;82;p15"/>
          <p:cNvSpPr txBox="1"/>
          <p:nvPr/>
        </p:nvSpPr>
        <p:spPr>
          <a:xfrm>
            <a:off x="46475" y="5133025"/>
            <a:ext cx="4669500" cy="423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why it’s important to know is it acute or chronic? Because the treatment and complications are different. </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6"/>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88" name="Google Shape;88;p16"/>
          <p:cNvSpPr/>
          <p:nvPr/>
        </p:nvSpPr>
        <p:spPr>
          <a:xfrm>
            <a:off x="0" y="0"/>
            <a:ext cx="23814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Middle ear anatomy</a:t>
            </a:r>
            <a:endParaRPr sz="1600">
              <a:solidFill>
                <a:srgbClr val="FFFFFF"/>
              </a:solidFill>
              <a:latin typeface="Arvo"/>
              <a:ea typeface="Arvo"/>
              <a:cs typeface="Arvo"/>
              <a:sym typeface="Arvo"/>
            </a:endParaRPr>
          </a:p>
        </p:txBody>
      </p:sp>
      <p:sp>
        <p:nvSpPr>
          <p:cNvPr id="89" name="Google Shape;89;p16"/>
          <p:cNvSpPr txBox="1"/>
          <p:nvPr/>
        </p:nvSpPr>
        <p:spPr>
          <a:xfrm>
            <a:off x="0" y="4904150"/>
            <a:ext cx="3354000" cy="1489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Chronic non-suppurative otitis media</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Otitis media with effusion (OME).</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Adhesive otitis media</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Chronic suppurative otitis media (CSOM)</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Tubo-tympanic (safe type)</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Attico-antral (unsafe type)</a:t>
            </a:r>
            <a:endParaRPr sz="1200">
              <a:latin typeface="Times New Roman"/>
              <a:ea typeface="Times New Roman"/>
              <a:cs typeface="Times New Roman"/>
              <a:sym typeface="Times New Roman"/>
            </a:endParaRPr>
          </a:p>
        </p:txBody>
      </p:sp>
      <p:sp>
        <p:nvSpPr>
          <p:cNvPr id="90" name="Google Shape;90;p16"/>
          <p:cNvSpPr/>
          <p:nvPr/>
        </p:nvSpPr>
        <p:spPr>
          <a:xfrm>
            <a:off x="0" y="2096600"/>
            <a:ext cx="36573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Stages of Acute Otitis Media (OM)</a:t>
            </a:r>
            <a:endParaRPr sz="1600">
              <a:solidFill>
                <a:srgbClr val="FFFFFF"/>
              </a:solidFill>
              <a:latin typeface="Arvo"/>
              <a:ea typeface="Arvo"/>
              <a:cs typeface="Arvo"/>
              <a:sym typeface="Arvo"/>
            </a:endParaRPr>
          </a:p>
        </p:txBody>
      </p:sp>
      <p:pic>
        <p:nvPicPr>
          <p:cNvPr id="91" name="Google Shape;91;p16"/>
          <p:cNvPicPr preferRelativeResize="0"/>
          <p:nvPr/>
        </p:nvPicPr>
        <p:blipFill>
          <a:blip r:embed="rId4">
            <a:alphaModFix/>
          </a:blip>
          <a:stretch>
            <a:fillRect/>
          </a:stretch>
        </p:blipFill>
        <p:spPr>
          <a:xfrm>
            <a:off x="2802525" y="2491100"/>
            <a:ext cx="2003225" cy="1819975"/>
          </a:xfrm>
          <a:prstGeom prst="rect">
            <a:avLst/>
          </a:prstGeom>
          <a:noFill/>
          <a:ln>
            <a:noFill/>
          </a:ln>
        </p:spPr>
      </p:pic>
      <p:sp>
        <p:nvSpPr>
          <p:cNvPr id="92" name="Google Shape;92;p16"/>
          <p:cNvSpPr txBox="1"/>
          <p:nvPr/>
        </p:nvSpPr>
        <p:spPr>
          <a:xfrm>
            <a:off x="0" y="2587675"/>
            <a:ext cx="2700300" cy="926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AutoNum type="arabicPeriod"/>
            </a:pPr>
            <a:r>
              <a:rPr lang="ar" sz="1200">
                <a:latin typeface="Times New Roman"/>
                <a:ea typeface="Times New Roman"/>
                <a:cs typeface="Times New Roman"/>
                <a:sym typeface="Times New Roman"/>
              </a:rPr>
              <a:t>Tubal occlusion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AutoNum type="arabicPeriod"/>
            </a:pPr>
            <a:r>
              <a:rPr lang="ar" sz="1200">
                <a:latin typeface="Times New Roman"/>
                <a:ea typeface="Times New Roman"/>
                <a:cs typeface="Times New Roman"/>
                <a:sym typeface="Times New Roman"/>
              </a:rPr>
              <a:t>Presuppuration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AutoNum type="arabicPeriod"/>
            </a:pPr>
            <a:r>
              <a:rPr lang="ar" sz="1200">
                <a:latin typeface="Times New Roman"/>
                <a:ea typeface="Times New Roman"/>
                <a:cs typeface="Times New Roman"/>
                <a:sym typeface="Times New Roman"/>
              </a:rPr>
              <a:t>Suppuration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AutoNum type="arabicPeriod"/>
            </a:pPr>
            <a:r>
              <a:rPr lang="ar" sz="1200">
                <a:latin typeface="Times New Roman"/>
                <a:ea typeface="Times New Roman"/>
                <a:cs typeface="Times New Roman"/>
                <a:sym typeface="Times New Roman"/>
              </a:rPr>
              <a:t>Resolution/complications</a:t>
            </a:r>
            <a:endParaRPr sz="1200">
              <a:latin typeface="Times New Roman"/>
              <a:ea typeface="Times New Roman"/>
              <a:cs typeface="Times New Roman"/>
              <a:sym typeface="Times New Roman"/>
            </a:endParaRPr>
          </a:p>
        </p:txBody>
      </p:sp>
      <p:sp>
        <p:nvSpPr>
          <p:cNvPr id="93" name="Google Shape;93;p16"/>
          <p:cNvSpPr/>
          <p:nvPr/>
        </p:nvSpPr>
        <p:spPr>
          <a:xfrm>
            <a:off x="0" y="4509650"/>
            <a:ext cx="3216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Classifications of chronic OM</a:t>
            </a:r>
            <a:endParaRPr sz="1600">
              <a:solidFill>
                <a:srgbClr val="FFFFFF"/>
              </a:solidFill>
              <a:latin typeface="Arvo"/>
              <a:ea typeface="Arvo"/>
              <a:cs typeface="Arvo"/>
              <a:sym typeface="Arvo"/>
            </a:endParaRPr>
          </a:p>
        </p:txBody>
      </p:sp>
      <p:sp>
        <p:nvSpPr>
          <p:cNvPr id="94" name="Google Shape;94;p16"/>
          <p:cNvSpPr txBox="1"/>
          <p:nvPr/>
        </p:nvSpPr>
        <p:spPr>
          <a:xfrm>
            <a:off x="0" y="394500"/>
            <a:ext cx="4098600" cy="1241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Eustachian (Pharyngo-tympanic) Tube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Tympanum (Middle Ear Cavity):</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Ossicles: malleus, incus, and stapes.</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Muscles: Stapedius muscle and Tensor tympani</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Nerves: Facial nerve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Mastoid Antrum and Air Cells</a:t>
            </a:r>
            <a:endParaRPr sz="1200">
              <a:latin typeface="Times New Roman"/>
              <a:ea typeface="Times New Roman"/>
              <a:cs typeface="Times New Roman"/>
              <a:sym typeface="Times New Roman"/>
            </a:endParaRPr>
          </a:p>
        </p:txBody>
      </p:sp>
      <p:pic>
        <p:nvPicPr>
          <p:cNvPr id="95" name="Google Shape;95;p16"/>
          <p:cNvPicPr preferRelativeResize="0"/>
          <p:nvPr/>
        </p:nvPicPr>
        <p:blipFill>
          <a:blip r:embed="rId5">
            <a:alphaModFix/>
          </a:blip>
          <a:stretch>
            <a:fillRect/>
          </a:stretch>
        </p:blipFill>
        <p:spPr>
          <a:xfrm>
            <a:off x="458201" y="3513775"/>
            <a:ext cx="1194171" cy="99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7"/>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01" name="Google Shape;101;p17"/>
          <p:cNvSpPr txBox="1"/>
          <p:nvPr/>
        </p:nvSpPr>
        <p:spPr>
          <a:xfrm>
            <a:off x="58075" y="394500"/>
            <a:ext cx="4606200" cy="1557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Inflammation of the middle ear. May also involve inflammation of mastoid.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Chronic Otitis Media is an infection involving a part of the middle ear cleft or all its components that is persistent for more than 3 months.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o To have a discharge coming through the external canal the membrane has to be perforated.</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Classification: the chronic otitis media were divided according to (discharge) if there no discharge or pus صديد it’s chronic non suppurative otitis media and if there is any discharge or pusصديد , so it’s chronic suppurative otitis media. </a:t>
            </a:r>
            <a:endParaRPr sz="1000">
              <a:solidFill>
                <a:srgbClr val="666666"/>
              </a:solidFill>
              <a:latin typeface="Times New Roman"/>
              <a:ea typeface="Times New Roman"/>
              <a:cs typeface="Times New Roman"/>
              <a:sym typeface="Times New Roman"/>
            </a:endParaRPr>
          </a:p>
        </p:txBody>
      </p:sp>
      <p:sp>
        <p:nvSpPr>
          <p:cNvPr id="102" name="Google Shape;102;p17"/>
          <p:cNvSpPr/>
          <p:nvPr/>
        </p:nvSpPr>
        <p:spPr>
          <a:xfrm>
            <a:off x="58075" y="0"/>
            <a:ext cx="3216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666666"/>
                </a:solidFill>
                <a:latin typeface="Arvo"/>
                <a:ea typeface="Arvo"/>
                <a:cs typeface="Arvo"/>
                <a:sym typeface="Arvo"/>
              </a:rPr>
              <a:t>Chronic otitis media (COM):</a:t>
            </a:r>
            <a:endParaRPr sz="1600">
              <a:solidFill>
                <a:srgbClr val="666666"/>
              </a:solidFill>
              <a:latin typeface="Arvo"/>
              <a:ea typeface="Arvo"/>
              <a:cs typeface="Arvo"/>
              <a:sym typeface="Arvo"/>
            </a:endParaRPr>
          </a:p>
        </p:txBody>
      </p:sp>
      <p:sp>
        <p:nvSpPr>
          <p:cNvPr id="103" name="Google Shape;103;p17"/>
          <p:cNvSpPr txBox="1"/>
          <p:nvPr/>
        </p:nvSpPr>
        <p:spPr>
          <a:xfrm>
            <a:off x="78150" y="2010500"/>
            <a:ext cx="4606200" cy="1695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A. Chronic Non suppurative otitis media: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1- Otitis media with effusion (OME) also called secretory otitis media. It’s mean there is fluid in the middle ear, which is related to the Eustachian tube. If not treated properly or not cured by itself, it could lead to adhesion in the tympanic membrane in middle ear (adhesive otitis media).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2- Adhesive otitis media. When there is a prolonged problem with the Eustachian tube, there will be retraction of the tympanic membrane, it will be sucked in (adhesive). you can see all the structures of the middle ear.</a:t>
            </a:r>
            <a:endParaRPr sz="1000">
              <a:solidFill>
                <a:srgbClr val="666666"/>
              </a:solidFill>
              <a:latin typeface="Times New Roman"/>
              <a:ea typeface="Times New Roman"/>
              <a:cs typeface="Times New Roman"/>
              <a:sym typeface="Times New Roman"/>
            </a:endParaRPr>
          </a:p>
        </p:txBody>
      </p:sp>
      <p:sp>
        <p:nvSpPr>
          <p:cNvPr id="104" name="Google Shape;104;p17"/>
          <p:cNvSpPr txBox="1"/>
          <p:nvPr/>
        </p:nvSpPr>
        <p:spPr>
          <a:xfrm>
            <a:off x="78150" y="3764500"/>
            <a:ext cx="4606200" cy="19854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B. Chronic suppurative otitis media (CSOM): discharge, the reason maybe an acute infection not treated well or adequately or because of immunosuppressant patient. So the pus will accumulated and cease perforation of the tympanic membrane</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1- TuboTympanic (As long as the annulus is intact, we consider it TT), which is also known as the Safe type, has no risks of serious complications. the perforation is toward the Eustachian tube or in the middle of tympanic membrane. Name: Tubo = Eustachian tube \Tympanic= problem in the middle ear.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2- AtticoAntral, which is also known as the Unsafe type, has a high risk of developing complications. Name: related to. Unsafe because it is associated with complications if not treated. </a:t>
            </a:r>
            <a:endParaRPr sz="1000">
              <a:solidFill>
                <a:srgbClr val="666666"/>
              </a:solidFill>
              <a:latin typeface="Times New Roman"/>
              <a:ea typeface="Times New Roman"/>
              <a:cs typeface="Times New Roman"/>
              <a:sym typeface="Times New Roman"/>
            </a:endParaRPr>
          </a:p>
        </p:txBody>
      </p:sp>
      <p:sp>
        <p:nvSpPr>
          <p:cNvPr id="105" name="Google Shape;105;p17"/>
          <p:cNvSpPr txBox="1"/>
          <p:nvPr/>
        </p:nvSpPr>
        <p:spPr>
          <a:xfrm>
            <a:off x="78150" y="5808900"/>
            <a:ext cx="4606200" cy="545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The tympanic membrane is intact (not perforated) in Chronic non- suppurative otitis media, while in chronic suppurative otitis media it is not intact (perforated). </a:t>
            </a:r>
            <a:endParaRPr sz="1000">
              <a:solidFill>
                <a:srgbClr val="666666"/>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18"/>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11" name="Google Shape;111;p18"/>
          <p:cNvSpPr/>
          <p:nvPr/>
        </p:nvSpPr>
        <p:spPr>
          <a:xfrm>
            <a:off x="0" y="0"/>
            <a:ext cx="3216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Chronic non-suppurative OM:</a:t>
            </a:r>
            <a:endParaRPr sz="1600">
              <a:solidFill>
                <a:srgbClr val="FFFFFF"/>
              </a:solidFill>
              <a:latin typeface="Arvo"/>
              <a:ea typeface="Arvo"/>
              <a:cs typeface="Arvo"/>
              <a:sym typeface="Arvo"/>
            </a:endParaRPr>
          </a:p>
        </p:txBody>
      </p:sp>
      <p:sp>
        <p:nvSpPr>
          <p:cNvPr id="112" name="Google Shape;112;p18"/>
          <p:cNvSpPr txBox="1"/>
          <p:nvPr/>
        </p:nvSpPr>
        <p:spPr>
          <a:xfrm>
            <a:off x="0" y="394500"/>
            <a:ext cx="4762500" cy="20547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Otitis media with effusion (OME) has other names: Middle Ear Effusion (MEE), glue ear, secretory otitis media (SOM)</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Dysfunction of the Eustachian tube</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Medical management:</a:t>
            </a:r>
            <a:endParaRPr sz="1200">
              <a:solidFill>
                <a:schemeClr val="dk1"/>
              </a:solidFill>
              <a:latin typeface="Times New Roman"/>
              <a:ea typeface="Times New Roman"/>
              <a:cs typeface="Times New Roman"/>
              <a:sym typeface="Times New Roman"/>
            </a:endParaRPr>
          </a:p>
          <a:p>
            <a:pPr indent="-304800" lvl="1" marL="9144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Decongestants</a:t>
            </a:r>
            <a:endParaRPr sz="1200">
              <a:solidFill>
                <a:schemeClr val="dk1"/>
              </a:solidFill>
              <a:latin typeface="Times New Roman"/>
              <a:ea typeface="Times New Roman"/>
              <a:cs typeface="Times New Roman"/>
              <a:sym typeface="Times New Roman"/>
            </a:endParaRPr>
          </a:p>
          <a:p>
            <a:pPr indent="-304800" lvl="1" marL="9144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Nasal sprays</a:t>
            </a:r>
            <a:endParaRPr sz="1200">
              <a:solidFill>
                <a:schemeClr val="dk1"/>
              </a:solidFill>
              <a:latin typeface="Times New Roman"/>
              <a:ea typeface="Times New Roman"/>
              <a:cs typeface="Times New Roman"/>
              <a:sym typeface="Times New Roman"/>
            </a:endParaRPr>
          </a:p>
          <a:p>
            <a:pPr indent="-304800" lvl="1" marL="9144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OTOVENT</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Surgical management:</a:t>
            </a:r>
            <a:endParaRPr sz="1200">
              <a:solidFill>
                <a:schemeClr val="dk1"/>
              </a:solidFill>
              <a:latin typeface="Times New Roman"/>
              <a:ea typeface="Times New Roman"/>
              <a:cs typeface="Times New Roman"/>
              <a:sym typeface="Times New Roman"/>
            </a:endParaRPr>
          </a:p>
          <a:p>
            <a:pPr indent="-304800" lvl="1" marL="9144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Myringotomy +/- tube, balloon dilation of the Eustachian tube.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113" name="Google Shape;113;p18"/>
          <p:cNvSpPr/>
          <p:nvPr/>
        </p:nvSpPr>
        <p:spPr>
          <a:xfrm>
            <a:off x="0" y="2985500"/>
            <a:ext cx="3216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Chronic suppurative OM:</a:t>
            </a:r>
            <a:endParaRPr sz="1600">
              <a:solidFill>
                <a:srgbClr val="FFFFFF"/>
              </a:solidFill>
              <a:latin typeface="Arvo"/>
              <a:ea typeface="Arvo"/>
              <a:cs typeface="Arvo"/>
              <a:sym typeface="Arvo"/>
            </a:endParaRPr>
          </a:p>
        </p:txBody>
      </p:sp>
      <p:sp>
        <p:nvSpPr>
          <p:cNvPr id="114" name="Google Shape;114;p18"/>
          <p:cNvSpPr txBox="1"/>
          <p:nvPr/>
        </p:nvSpPr>
        <p:spPr>
          <a:xfrm>
            <a:off x="0" y="3380000"/>
            <a:ext cx="2719500" cy="1124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solidFill>
                  <a:schemeClr val="dk1"/>
                </a:solidFill>
                <a:latin typeface="Times New Roman"/>
                <a:ea typeface="Times New Roman"/>
                <a:cs typeface="Times New Roman"/>
                <a:sym typeface="Times New Roman"/>
              </a:rPr>
              <a:t>Safe vs Unsafe (Cholesteatoma)</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Management is surgery:</a:t>
            </a:r>
            <a:endParaRPr sz="1200">
              <a:solidFill>
                <a:schemeClr val="dk1"/>
              </a:solidFill>
              <a:latin typeface="Times New Roman"/>
              <a:ea typeface="Times New Roman"/>
              <a:cs typeface="Times New Roman"/>
              <a:sym typeface="Times New Roman"/>
            </a:endParaRPr>
          </a:p>
          <a:p>
            <a:pPr indent="-304800" lvl="1" marL="9144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Tympanoplasty</a:t>
            </a:r>
            <a:endParaRPr sz="1200">
              <a:solidFill>
                <a:schemeClr val="dk1"/>
              </a:solidFill>
              <a:latin typeface="Times New Roman"/>
              <a:ea typeface="Times New Roman"/>
              <a:cs typeface="Times New Roman"/>
              <a:sym typeface="Times New Roman"/>
            </a:endParaRPr>
          </a:p>
          <a:p>
            <a:pPr indent="-304800" lvl="1" marL="9144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Mastoidectomy</a:t>
            </a:r>
            <a:endParaRPr sz="1200">
              <a:solidFill>
                <a:schemeClr val="dk1"/>
              </a:solidFill>
              <a:latin typeface="Times New Roman"/>
              <a:ea typeface="Times New Roman"/>
              <a:cs typeface="Times New Roman"/>
              <a:sym typeface="Times New Roman"/>
            </a:endParaRPr>
          </a:p>
          <a:p>
            <a:pPr indent="-304800" lvl="1" marL="9144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Tymanomastidoectomy</a:t>
            </a:r>
            <a:endParaRPr sz="1200">
              <a:solidFill>
                <a:schemeClr val="dk1"/>
              </a:solidFill>
              <a:latin typeface="Times New Roman"/>
              <a:ea typeface="Times New Roman"/>
              <a:cs typeface="Times New Roman"/>
              <a:sym typeface="Times New Roman"/>
            </a:endParaRPr>
          </a:p>
        </p:txBody>
      </p:sp>
      <p:sp>
        <p:nvSpPr>
          <p:cNvPr id="115" name="Google Shape;115;p18"/>
          <p:cNvSpPr/>
          <p:nvPr/>
        </p:nvSpPr>
        <p:spPr>
          <a:xfrm>
            <a:off x="0" y="4823525"/>
            <a:ext cx="32160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Investigations in chronic OM</a:t>
            </a:r>
            <a:endParaRPr sz="1600">
              <a:solidFill>
                <a:srgbClr val="FFFFFF"/>
              </a:solidFill>
              <a:latin typeface="Arvo"/>
              <a:ea typeface="Arvo"/>
              <a:cs typeface="Arvo"/>
              <a:sym typeface="Arvo"/>
            </a:endParaRPr>
          </a:p>
        </p:txBody>
      </p:sp>
      <p:sp>
        <p:nvSpPr>
          <p:cNvPr id="116" name="Google Shape;116;p18"/>
          <p:cNvSpPr txBox="1"/>
          <p:nvPr/>
        </p:nvSpPr>
        <p:spPr>
          <a:xfrm>
            <a:off x="0" y="5218025"/>
            <a:ext cx="4762500" cy="11241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solidFill>
                  <a:schemeClr val="dk1"/>
                </a:solidFill>
                <a:latin typeface="Times New Roman"/>
                <a:ea typeface="Times New Roman"/>
                <a:cs typeface="Times New Roman"/>
                <a:sym typeface="Times New Roman"/>
              </a:rPr>
              <a:t>Audiology: Pure tone average (PTA). tympanogram, acoustic reflex.</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ar" sz="1200">
                <a:solidFill>
                  <a:schemeClr val="dk1"/>
                </a:solidFill>
                <a:latin typeface="Times New Roman"/>
                <a:ea typeface="Times New Roman"/>
                <a:cs typeface="Times New Roman"/>
                <a:sym typeface="Times New Roman"/>
              </a:rPr>
              <a:t>Radiology: CT, MRI. </a:t>
            </a:r>
            <a:r>
              <a:rPr lang="ar" sz="1200">
                <a:solidFill>
                  <a:srgbClr val="CC9900"/>
                </a:solidFill>
                <a:latin typeface="Times New Roman"/>
                <a:ea typeface="Times New Roman"/>
                <a:cs typeface="Times New Roman"/>
                <a:sym typeface="Times New Roman"/>
              </a:rPr>
              <a:t>We care more about CT than MRI in case of chronic OM (COM). When do we care more about MRI for COM? If you are dealing with or expecting complications.</a:t>
            </a:r>
            <a:endParaRPr sz="1200">
              <a:solidFill>
                <a:srgbClr val="CC99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22" name="Google Shape;122;p19"/>
          <p:cNvSpPr txBox="1"/>
          <p:nvPr/>
        </p:nvSpPr>
        <p:spPr>
          <a:xfrm>
            <a:off x="0" y="394500"/>
            <a:ext cx="2195400" cy="5790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Previously thought to be sterile.</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sz="1200">
                <a:latin typeface="Times New Roman"/>
                <a:ea typeface="Times New Roman"/>
                <a:cs typeface="Times New Roman"/>
                <a:sym typeface="Times New Roman"/>
              </a:rPr>
              <a:t>30-50% grow in culture.</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123" name="Google Shape;123;p19"/>
          <p:cNvSpPr/>
          <p:nvPr/>
        </p:nvSpPr>
        <p:spPr>
          <a:xfrm>
            <a:off x="0" y="0"/>
            <a:ext cx="37305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Chronic Middle ear effusion (MEE)</a:t>
            </a:r>
            <a:endParaRPr sz="1600">
              <a:solidFill>
                <a:srgbClr val="FFFFFF"/>
              </a:solidFill>
              <a:latin typeface="Arvo"/>
              <a:ea typeface="Arvo"/>
              <a:cs typeface="Arvo"/>
              <a:sym typeface="Arvo"/>
            </a:endParaRPr>
          </a:p>
        </p:txBody>
      </p:sp>
      <p:pic>
        <p:nvPicPr>
          <p:cNvPr id="124" name="Google Shape;124;p19"/>
          <p:cNvPicPr preferRelativeResize="0"/>
          <p:nvPr/>
        </p:nvPicPr>
        <p:blipFill>
          <a:blip r:embed="rId4">
            <a:alphaModFix/>
          </a:blip>
          <a:stretch>
            <a:fillRect/>
          </a:stretch>
        </p:blipFill>
        <p:spPr>
          <a:xfrm>
            <a:off x="3122350" y="321225"/>
            <a:ext cx="1630450" cy="1240310"/>
          </a:xfrm>
          <a:prstGeom prst="rect">
            <a:avLst/>
          </a:prstGeom>
          <a:noFill/>
          <a:ln>
            <a:noFill/>
          </a:ln>
        </p:spPr>
      </p:pic>
      <p:pic>
        <p:nvPicPr>
          <p:cNvPr id="125" name="Google Shape;125;p19"/>
          <p:cNvPicPr preferRelativeResize="0"/>
          <p:nvPr/>
        </p:nvPicPr>
        <p:blipFill>
          <a:blip r:embed="rId5">
            <a:alphaModFix/>
          </a:blip>
          <a:stretch>
            <a:fillRect/>
          </a:stretch>
        </p:blipFill>
        <p:spPr>
          <a:xfrm>
            <a:off x="3112650" y="3359700"/>
            <a:ext cx="1649850" cy="1439975"/>
          </a:xfrm>
          <a:prstGeom prst="rect">
            <a:avLst/>
          </a:prstGeom>
          <a:noFill/>
          <a:ln>
            <a:noFill/>
          </a:ln>
        </p:spPr>
      </p:pic>
      <p:sp>
        <p:nvSpPr>
          <p:cNvPr id="126" name="Google Shape;126;p19"/>
          <p:cNvSpPr txBox="1"/>
          <p:nvPr/>
        </p:nvSpPr>
        <p:spPr>
          <a:xfrm>
            <a:off x="0" y="1446300"/>
            <a:ext cx="2857800" cy="12618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Otoscopy</a:t>
            </a:r>
            <a:endParaRPr sz="1000">
              <a:latin typeface="Times New Roman"/>
              <a:ea typeface="Times New Roman"/>
              <a:cs typeface="Times New Roman"/>
              <a:sym typeface="Times New Roman"/>
            </a:endParaRPr>
          </a:p>
          <a:p>
            <a:pPr indent="-292100" lvl="0" marL="457200" rtl="0" algn="l">
              <a:spcBef>
                <a:spcPts val="0"/>
              </a:spcBef>
              <a:spcAft>
                <a:spcPts val="0"/>
              </a:spcAft>
              <a:buClr>
                <a:srgbClr val="CC0000"/>
              </a:buClr>
              <a:buSzPts val="1000"/>
              <a:buFont typeface="Times New Roman"/>
              <a:buChar char="●"/>
            </a:pPr>
            <a:r>
              <a:rPr lang="ar" sz="1000">
                <a:solidFill>
                  <a:srgbClr val="CC0000"/>
                </a:solidFill>
                <a:latin typeface="Times New Roman"/>
                <a:ea typeface="Times New Roman"/>
                <a:cs typeface="Times New Roman"/>
                <a:sym typeface="Times New Roman"/>
              </a:rPr>
              <a:t>Microscopy</a:t>
            </a:r>
            <a:endParaRPr sz="1000">
              <a:solidFill>
                <a:srgbClr val="CC0000"/>
              </a:solidFill>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Audiogram:</a:t>
            </a:r>
            <a:endParaRPr sz="1000">
              <a:latin typeface="Times New Roman"/>
              <a:ea typeface="Times New Roman"/>
              <a:cs typeface="Times New Roman"/>
              <a:sym typeface="Times New Roman"/>
            </a:endParaRPr>
          </a:p>
          <a:p>
            <a:pPr indent="-292100" lvl="1" marL="9144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Conductive hearing loss (CHL)</a:t>
            </a:r>
            <a:endParaRPr sz="1000">
              <a:latin typeface="Times New Roman"/>
              <a:ea typeface="Times New Roman"/>
              <a:cs typeface="Times New Roman"/>
              <a:sym typeface="Times New Roman"/>
            </a:endParaRPr>
          </a:p>
          <a:p>
            <a:pPr indent="-292100" lvl="1" marL="9144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Sensorineural</a:t>
            </a:r>
            <a:r>
              <a:rPr lang="ar" sz="1000">
                <a:latin typeface="Times New Roman"/>
                <a:ea typeface="Times New Roman"/>
                <a:cs typeface="Times New Roman"/>
                <a:sym typeface="Times New Roman"/>
              </a:rPr>
              <a:t> hearing loss (SNHL)</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Tympanogram (type B)</a:t>
            </a:r>
            <a:endParaRPr sz="1000">
              <a:latin typeface="Times New Roman"/>
              <a:ea typeface="Times New Roman"/>
              <a:cs typeface="Times New Roman"/>
              <a:sym typeface="Times New Roman"/>
            </a:endParaRPr>
          </a:p>
        </p:txBody>
      </p:sp>
      <p:pic>
        <p:nvPicPr>
          <p:cNvPr id="127" name="Google Shape;127;p19"/>
          <p:cNvPicPr preferRelativeResize="0"/>
          <p:nvPr/>
        </p:nvPicPr>
        <p:blipFill>
          <a:blip r:embed="rId6">
            <a:alphaModFix/>
          </a:blip>
          <a:stretch>
            <a:fillRect/>
          </a:stretch>
        </p:blipFill>
        <p:spPr>
          <a:xfrm>
            <a:off x="3112750" y="1521674"/>
            <a:ext cx="1649850" cy="1469473"/>
          </a:xfrm>
          <a:prstGeom prst="rect">
            <a:avLst/>
          </a:prstGeom>
          <a:noFill/>
          <a:ln>
            <a:noFill/>
          </a:ln>
        </p:spPr>
      </p:pic>
      <p:sp>
        <p:nvSpPr>
          <p:cNvPr id="128" name="Google Shape;128;p19"/>
          <p:cNvSpPr txBox="1"/>
          <p:nvPr/>
        </p:nvSpPr>
        <p:spPr>
          <a:xfrm>
            <a:off x="-88500" y="2899425"/>
            <a:ext cx="1773000" cy="8337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70% at 2 weeks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40% at 4 weeks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20% at 8 weeks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ar" sz="1200">
                <a:latin typeface="Times New Roman"/>
                <a:ea typeface="Times New Roman"/>
                <a:cs typeface="Times New Roman"/>
                <a:sym typeface="Times New Roman"/>
              </a:rPr>
              <a:t>10% at 12 weeks</a:t>
            </a:r>
            <a:endParaRPr sz="1200">
              <a:latin typeface="Times New Roman"/>
              <a:ea typeface="Times New Roman"/>
              <a:cs typeface="Times New Roman"/>
              <a:sym typeface="Times New Roman"/>
            </a:endParaRPr>
          </a:p>
        </p:txBody>
      </p:sp>
      <p:sp>
        <p:nvSpPr>
          <p:cNvPr id="129" name="Google Shape;129;p19"/>
          <p:cNvSpPr txBox="1"/>
          <p:nvPr/>
        </p:nvSpPr>
        <p:spPr>
          <a:xfrm>
            <a:off x="0" y="1051800"/>
            <a:ext cx="10017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Diagnosis:</a:t>
            </a:r>
            <a:endParaRPr b="1">
              <a:latin typeface="Times New Roman"/>
              <a:ea typeface="Times New Roman"/>
              <a:cs typeface="Times New Roman"/>
              <a:sym typeface="Times New Roman"/>
            </a:endParaRPr>
          </a:p>
        </p:txBody>
      </p:sp>
      <p:sp>
        <p:nvSpPr>
          <p:cNvPr id="130" name="Google Shape;130;p19"/>
          <p:cNvSpPr txBox="1"/>
          <p:nvPr/>
        </p:nvSpPr>
        <p:spPr>
          <a:xfrm>
            <a:off x="0" y="2596650"/>
            <a:ext cx="2523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Estimated of residual effusion:</a:t>
            </a:r>
            <a:endParaRPr b="1">
              <a:latin typeface="Times New Roman"/>
              <a:ea typeface="Times New Roman"/>
              <a:cs typeface="Times New Roman"/>
              <a:sym typeface="Times New Roman"/>
            </a:endParaRPr>
          </a:p>
        </p:txBody>
      </p:sp>
      <p:sp>
        <p:nvSpPr>
          <p:cNvPr id="131" name="Google Shape;131;p19"/>
          <p:cNvSpPr txBox="1"/>
          <p:nvPr/>
        </p:nvSpPr>
        <p:spPr>
          <a:xfrm>
            <a:off x="0" y="4354688"/>
            <a:ext cx="3112800" cy="12618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Surgery: </a:t>
            </a:r>
            <a:r>
              <a:rPr lang="ar" sz="1000">
                <a:solidFill>
                  <a:srgbClr val="CC9900"/>
                </a:solidFill>
                <a:latin typeface="Times New Roman"/>
                <a:ea typeface="Times New Roman"/>
                <a:cs typeface="Times New Roman"/>
                <a:sym typeface="Times New Roman"/>
              </a:rPr>
              <a:t>Tympanostomy tube</a:t>
            </a:r>
            <a:r>
              <a:rPr lang="ar" sz="1000">
                <a:latin typeface="Times New Roman"/>
                <a:ea typeface="Times New Roman"/>
                <a:cs typeface="Times New Roman"/>
                <a:sym typeface="Times New Roman"/>
              </a:rPr>
              <a:t> insertion:</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Bypass Eustachian tube to ventilate middle ear</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Indications: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Chronic OME &gt; months with hearing loss</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Speech delay</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latin typeface="Times New Roman"/>
                <a:ea typeface="Times New Roman"/>
                <a:cs typeface="Times New Roman"/>
                <a:sym typeface="Times New Roman"/>
              </a:rPr>
              <a:t>SNHL</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lang="ar" sz="1000">
                <a:highlight>
                  <a:srgbClr val="FFFFFF"/>
                </a:highlight>
                <a:latin typeface="Times New Roman"/>
                <a:ea typeface="Times New Roman"/>
                <a:cs typeface="Times New Roman"/>
                <a:sym typeface="Times New Roman"/>
              </a:rPr>
              <a:t>Retraction pocket of tympanic membrane (TM)</a:t>
            </a:r>
            <a:endParaRPr sz="1000">
              <a:highlight>
                <a:srgbClr val="FFFFFF"/>
              </a:highlight>
              <a:latin typeface="Times New Roman"/>
              <a:ea typeface="Times New Roman"/>
              <a:cs typeface="Times New Roman"/>
              <a:sym typeface="Times New Roman"/>
            </a:endParaRPr>
          </a:p>
        </p:txBody>
      </p:sp>
      <p:pic>
        <p:nvPicPr>
          <p:cNvPr id="132" name="Google Shape;132;p19"/>
          <p:cNvPicPr preferRelativeResize="0"/>
          <p:nvPr/>
        </p:nvPicPr>
        <p:blipFill>
          <a:blip r:embed="rId7">
            <a:alphaModFix/>
          </a:blip>
          <a:stretch>
            <a:fillRect/>
          </a:stretch>
        </p:blipFill>
        <p:spPr>
          <a:xfrm>
            <a:off x="3132050" y="4778525"/>
            <a:ext cx="1630450" cy="2365225"/>
          </a:xfrm>
          <a:prstGeom prst="rect">
            <a:avLst/>
          </a:prstGeom>
          <a:noFill/>
          <a:ln>
            <a:noFill/>
          </a:ln>
        </p:spPr>
      </p:pic>
      <p:sp>
        <p:nvSpPr>
          <p:cNvPr id="133" name="Google Shape;133;p19"/>
          <p:cNvSpPr txBox="1"/>
          <p:nvPr/>
        </p:nvSpPr>
        <p:spPr>
          <a:xfrm>
            <a:off x="0" y="3924450"/>
            <a:ext cx="11391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Times New Roman"/>
                <a:ea typeface="Times New Roman"/>
                <a:cs typeface="Times New Roman"/>
                <a:sym typeface="Times New Roman"/>
              </a:rPr>
              <a:t>Treatment:</a:t>
            </a:r>
            <a:endParaRPr b="1">
              <a:latin typeface="Times New Roman"/>
              <a:ea typeface="Times New Roman"/>
              <a:cs typeface="Times New Roman"/>
              <a:sym typeface="Times New Roman"/>
            </a:endParaRPr>
          </a:p>
        </p:txBody>
      </p:sp>
      <p:sp>
        <p:nvSpPr>
          <p:cNvPr id="134" name="Google Shape;134;p19"/>
          <p:cNvSpPr txBox="1"/>
          <p:nvPr/>
        </p:nvSpPr>
        <p:spPr>
          <a:xfrm>
            <a:off x="1701875" y="2885775"/>
            <a:ext cx="1393500" cy="1440000"/>
          </a:xfrm>
          <a:prstGeom prst="rect">
            <a:avLst/>
          </a:prstGeom>
          <a:noFill/>
          <a:ln cap="flat" cmpd="sng" w="19050">
            <a:solidFill>
              <a:srgbClr val="6AA84F"/>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ar" sz="1000">
                <a:solidFill>
                  <a:srgbClr val="38761D"/>
                </a:solidFill>
                <a:latin typeface="Times New Roman"/>
                <a:ea typeface="Times New Roman"/>
                <a:cs typeface="Times New Roman"/>
                <a:sym typeface="Times New Roman"/>
              </a:rPr>
              <a:t>So most of the fluid in these patients it will resolve spontaneously, IF the Eustachian tube starts working properly to drain the fluid into the nasopharynx </a:t>
            </a:r>
            <a:endParaRPr sz="1000">
              <a:solidFill>
                <a:srgbClr val="38761D"/>
              </a:solidFill>
              <a:latin typeface="Times New Roman"/>
              <a:ea typeface="Times New Roman"/>
              <a:cs typeface="Times New Roman"/>
              <a:sym typeface="Times New Roman"/>
            </a:endParaRPr>
          </a:p>
        </p:txBody>
      </p:sp>
      <p:sp>
        <p:nvSpPr>
          <p:cNvPr id="135" name="Google Shape;135;p19"/>
          <p:cNvSpPr txBox="1"/>
          <p:nvPr/>
        </p:nvSpPr>
        <p:spPr>
          <a:xfrm>
            <a:off x="0" y="5645425"/>
            <a:ext cx="3112800" cy="8823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Treatment is nasal wash and nasal steroid to treat the Eustachian tube, we don’t give ear drops b/c the tympanic membrane is normal, after 3 months if medical treatment didn’t work we do  surgery which is myringotomy and ventilation tube insertion</a:t>
            </a:r>
            <a:endParaRPr sz="1000">
              <a:solidFill>
                <a:srgbClr val="38761D"/>
              </a:solidFill>
              <a:latin typeface="Times New Roman"/>
              <a:ea typeface="Times New Roman"/>
              <a:cs typeface="Times New Roman"/>
              <a:sym typeface="Times New Roman"/>
            </a:endParaRPr>
          </a:p>
        </p:txBody>
      </p:sp>
      <p:sp>
        <p:nvSpPr>
          <p:cNvPr id="136" name="Google Shape;136;p19"/>
          <p:cNvSpPr txBox="1"/>
          <p:nvPr/>
        </p:nvSpPr>
        <p:spPr>
          <a:xfrm>
            <a:off x="0" y="6556650"/>
            <a:ext cx="3112800" cy="579000"/>
          </a:xfrm>
          <a:prstGeom prst="rect">
            <a:avLst/>
          </a:prstGeom>
          <a:noFill/>
          <a:ln cap="flat" cmpd="sng" w="19050">
            <a:solidFill>
              <a:srgbClr val="38761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38761D"/>
                </a:solidFill>
                <a:latin typeface="Times New Roman"/>
                <a:ea typeface="Times New Roman"/>
                <a:cs typeface="Times New Roman"/>
                <a:sym typeface="Times New Roman"/>
              </a:rPr>
              <a:t>if you have for example a child with speech delay or adult with SNHL we don’t wait we put the tube directly, same if the tympanic membrane starts to medialize.</a:t>
            </a:r>
            <a:endParaRPr sz="1000">
              <a:solidFill>
                <a:srgbClr val="38761D"/>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0"/>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42" name="Google Shape;142;p20"/>
          <p:cNvSpPr/>
          <p:nvPr/>
        </p:nvSpPr>
        <p:spPr>
          <a:xfrm>
            <a:off x="0" y="0"/>
            <a:ext cx="4205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A. </a:t>
            </a:r>
            <a:r>
              <a:rPr lang="ar" sz="1600">
                <a:solidFill>
                  <a:srgbClr val="FFFFFF"/>
                </a:solidFill>
                <a:latin typeface="Arvo"/>
                <a:ea typeface="Arvo"/>
                <a:cs typeface="Arvo"/>
                <a:sym typeface="Arvo"/>
              </a:rPr>
              <a:t>Chronic non-suppurative OM:</a:t>
            </a:r>
            <a:endParaRPr sz="1600">
              <a:solidFill>
                <a:srgbClr val="FFFFFF"/>
              </a:solidFill>
              <a:latin typeface="Arvo"/>
              <a:ea typeface="Arvo"/>
              <a:cs typeface="Arvo"/>
              <a:sym typeface="Arvo"/>
            </a:endParaRPr>
          </a:p>
        </p:txBody>
      </p:sp>
      <p:sp>
        <p:nvSpPr>
          <p:cNvPr id="143" name="Google Shape;143;p20"/>
          <p:cNvSpPr/>
          <p:nvPr/>
        </p:nvSpPr>
        <p:spPr>
          <a:xfrm>
            <a:off x="0" y="464625"/>
            <a:ext cx="3113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1</a:t>
            </a:r>
            <a:r>
              <a:rPr lang="ar" sz="1600">
                <a:solidFill>
                  <a:srgbClr val="FFFFFF"/>
                </a:solidFill>
                <a:latin typeface="Arvo"/>
                <a:ea typeface="Arvo"/>
                <a:cs typeface="Arvo"/>
                <a:sym typeface="Arvo"/>
              </a:rPr>
              <a:t>-</a:t>
            </a:r>
            <a:r>
              <a:rPr lang="ar" sz="1600">
                <a:solidFill>
                  <a:srgbClr val="FFFFFF"/>
                </a:solidFill>
                <a:latin typeface="Arvo"/>
                <a:ea typeface="Arvo"/>
                <a:cs typeface="Arvo"/>
                <a:sym typeface="Arvo"/>
              </a:rPr>
              <a:t>Otitis media with effusion</a:t>
            </a:r>
            <a:endParaRPr sz="1600">
              <a:solidFill>
                <a:srgbClr val="FFFFFF"/>
              </a:solidFill>
              <a:latin typeface="Arvo"/>
              <a:ea typeface="Arvo"/>
              <a:cs typeface="Arvo"/>
              <a:sym typeface="Arvo"/>
            </a:endParaRPr>
          </a:p>
        </p:txBody>
      </p:sp>
      <p:sp>
        <p:nvSpPr>
          <p:cNvPr id="144" name="Google Shape;144;p20"/>
          <p:cNvSpPr txBox="1"/>
          <p:nvPr/>
        </p:nvSpPr>
        <p:spPr>
          <a:xfrm>
            <a:off x="0" y="929250"/>
            <a:ext cx="4664400" cy="11616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Also called Glue ear or secretory otitis media (SOM)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Definition: persistence of serous or mucoid fluid in the middle ear space without evidence of infection.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Effusion means fluids in the middle ear cavity, you can see in the picture </a:t>
            </a:r>
            <a:r>
              <a:rPr lang="ar" sz="1200">
                <a:solidFill>
                  <a:srgbClr val="BF9000"/>
                </a:solidFill>
                <a:latin typeface="Times New Roman"/>
                <a:ea typeface="Times New Roman"/>
                <a:cs typeface="Times New Roman"/>
                <a:sym typeface="Times New Roman"/>
              </a:rPr>
              <a:t>there are air bubbles </a:t>
            </a:r>
            <a:r>
              <a:rPr lang="ar" sz="1200">
                <a:solidFill>
                  <a:srgbClr val="666666"/>
                </a:solidFill>
                <a:latin typeface="Times New Roman"/>
                <a:ea typeface="Times New Roman"/>
                <a:cs typeface="Times New Roman"/>
                <a:sym typeface="Times New Roman"/>
              </a:rPr>
              <a:t>and the tympanic membrane is red and bulging, this is an image of OM with effusion </a:t>
            </a:r>
            <a:endParaRPr sz="1200">
              <a:solidFill>
                <a:srgbClr val="666666"/>
              </a:solidFill>
              <a:latin typeface="Times New Roman"/>
              <a:ea typeface="Times New Roman"/>
              <a:cs typeface="Times New Roman"/>
              <a:sym typeface="Times New Roman"/>
            </a:endParaRPr>
          </a:p>
        </p:txBody>
      </p:sp>
      <p:pic>
        <p:nvPicPr>
          <p:cNvPr id="145" name="Google Shape;145;p20"/>
          <p:cNvPicPr preferRelativeResize="0"/>
          <p:nvPr/>
        </p:nvPicPr>
        <p:blipFill>
          <a:blip r:embed="rId4">
            <a:alphaModFix/>
          </a:blip>
          <a:stretch>
            <a:fillRect/>
          </a:stretch>
        </p:blipFill>
        <p:spPr>
          <a:xfrm>
            <a:off x="152400" y="2160975"/>
            <a:ext cx="4457700" cy="1123635"/>
          </a:xfrm>
          <a:prstGeom prst="rect">
            <a:avLst/>
          </a:prstGeom>
          <a:noFill/>
          <a:ln>
            <a:noFill/>
          </a:ln>
        </p:spPr>
      </p:pic>
      <p:sp>
        <p:nvSpPr>
          <p:cNvPr id="146" name="Google Shape;146;p20"/>
          <p:cNvSpPr txBox="1"/>
          <p:nvPr/>
        </p:nvSpPr>
        <p:spPr>
          <a:xfrm>
            <a:off x="49050" y="3354725"/>
            <a:ext cx="4664400" cy="6759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o Often present after acute otitis media is treated appropriately with antibiotics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o Most will clear within 3 months </a:t>
            </a:r>
            <a:endParaRPr sz="1200">
              <a:solidFill>
                <a:srgbClr val="666666"/>
              </a:solidFill>
              <a:latin typeface="Times New Roman"/>
              <a:ea typeface="Times New Roman"/>
              <a:cs typeface="Times New Roman"/>
              <a:sym typeface="Times New Roman"/>
            </a:endParaRPr>
          </a:p>
        </p:txBody>
      </p:sp>
      <p:sp>
        <p:nvSpPr>
          <p:cNvPr id="147" name="Google Shape;147;p20"/>
          <p:cNvSpPr txBox="1"/>
          <p:nvPr/>
        </p:nvSpPr>
        <p:spPr>
          <a:xfrm>
            <a:off x="49050" y="4100750"/>
            <a:ext cx="4664400" cy="12774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Etiology: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Bacterial: Strep.pneumoniae, Moraxella cat, Haemophilus influ.  cause of the acute infection which lead to choronic effusion. If after a while we did a fluid analysis, we will not find the bacteria because it is an early finding.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Viral: RSV, Rhinovirus , Parainfluenza virus, Influenza virus </a:t>
            </a:r>
            <a:endParaRPr sz="1200">
              <a:solidFill>
                <a:srgbClr val="666666"/>
              </a:solidFill>
              <a:latin typeface="Times New Roman"/>
              <a:ea typeface="Times New Roman"/>
              <a:cs typeface="Times New Roman"/>
              <a:sym typeface="Times New Roman"/>
            </a:endParaRPr>
          </a:p>
        </p:txBody>
      </p:sp>
      <p:sp>
        <p:nvSpPr>
          <p:cNvPr id="148" name="Google Shape;148;p20"/>
          <p:cNvSpPr txBox="1"/>
          <p:nvPr/>
        </p:nvSpPr>
        <p:spPr>
          <a:xfrm>
            <a:off x="49050" y="5448275"/>
            <a:ext cx="4664400" cy="11235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Sign and Symptom’s: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Non mobile TM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Air fluid level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Aural fullness after URTI.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Hearing loss (not complete)</a:t>
            </a:r>
            <a:endParaRPr sz="1200">
              <a:solidFill>
                <a:srgbClr val="666666"/>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1"/>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154" name="Google Shape;154;p21"/>
          <p:cNvSpPr/>
          <p:nvPr/>
        </p:nvSpPr>
        <p:spPr>
          <a:xfrm>
            <a:off x="0" y="0"/>
            <a:ext cx="4205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A. Chronic non-suppurative OM:</a:t>
            </a:r>
            <a:endParaRPr sz="1600">
              <a:solidFill>
                <a:srgbClr val="FFFFFF"/>
              </a:solidFill>
              <a:latin typeface="Arvo"/>
              <a:ea typeface="Arvo"/>
              <a:cs typeface="Arvo"/>
              <a:sym typeface="Arvo"/>
            </a:endParaRPr>
          </a:p>
        </p:txBody>
      </p:sp>
      <p:sp>
        <p:nvSpPr>
          <p:cNvPr id="155" name="Google Shape;155;p21"/>
          <p:cNvSpPr/>
          <p:nvPr/>
        </p:nvSpPr>
        <p:spPr>
          <a:xfrm>
            <a:off x="0" y="464625"/>
            <a:ext cx="31131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FFFFFF"/>
                </a:solidFill>
                <a:latin typeface="Arvo"/>
                <a:ea typeface="Arvo"/>
                <a:cs typeface="Arvo"/>
                <a:sym typeface="Arvo"/>
              </a:rPr>
              <a:t>1-Otitis media with effusion</a:t>
            </a:r>
            <a:endParaRPr sz="1600">
              <a:solidFill>
                <a:srgbClr val="FFFFFF"/>
              </a:solidFill>
              <a:latin typeface="Arvo"/>
              <a:ea typeface="Arvo"/>
              <a:cs typeface="Arvo"/>
              <a:sym typeface="Arvo"/>
            </a:endParaRPr>
          </a:p>
        </p:txBody>
      </p:sp>
      <p:sp>
        <p:nvSpPr>
          <p:cNvPr id="156" name="Google Shape;156;p21"/>
          <p:cNvSpPr txBox="1"/>
          <p:nvPr/>
        </p:nvSpPr>
        <p:spPr>
          <a:xfrm>
            <a:off x="0" y="929250"/>
            <a:ext cx="4664400" cy="10338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Diagnosis: - History. As we sied before there will be a history of previous infections with hearing loss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Clinical Examination  effusion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Tuning fork tests (Weber and Rinne test)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200">
                <a:solidFill>
                  <a:srgbClr val="666666"/>
                </a:solidFill>
                <a:latin typeface="Times New Roman"/>
                <a:ea typeface="Times New Roman"/>
                <a:cs typeface="Times New Roman"/>
                <a:sym typeface="Times New Roman"/>
              </a:rPr>
              <a:t>- Audiological assessment to confirm the diagnosis </a:t>
            </a:r>
            <a:endParaRPr sz="12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666666"/>
              </a:solidFill>
              <a:latin typeface="Times New Roman"/>
              <a:ea typeface="Times New Roman"/>
              <a:cs typeface="Times New Roman"/>
              <a:sym typeface="Times New Roman"/>
            </a:endParaRPr>
          </a:p>
        </p:txBody>
      </p:sp>
      <p:pic>
        <p:nvPicPr>
          <p:cNvPr id="157" name="Google Shape;157;p21"/>
          <p:cNvPicPr preferRelativeResize="0"/>
          <p:nvPr/>
        </p:nvPicPr>
        <p:blipFill>
          <a:blip r:embed="rId4">
            <a:alphaModFix/>
          </a:blip>
          <a:stretch>
            <a:fillRect/>
          </a:stretch>
        </p:blipFill>
        <p:spPr>
          <a:xfrm>
            <a:off x="3076488" y="2497800"/>
            <a:ext cx="1685925" cy="1685925"/>
          </a:xfrm>
          <a:prstGeom prst="rect">
            <a:avLst/>
          </a:prstGeom>
          <a:noFill/>
          <a:ln>
            <a:noFill/>
          </a:ln>
        </p:spPr>
      </p:pic>
      <p:sp>
        <p:nvSpPr>
          <p:cNvPr id="158" name="Google Shape;158;p21"/>
          <p:cNvSpPr txBox="1"/>
          <p:nvPr/>
        </p:nvSpPr>
        <p:spPr>
          <a:xfrm>
            <a:off x="0" y="1987925"/>
            <a:ext cx="3076500" cy="4180200"/>
          </a:xfrm>
          <a:prstGeom prst="rect">
            <a:avLst/>
          </a:prstGeom>
          <a:noFill/>
          <a:ln cap="flat" cmpd="sng" w="19050">
            <a:solidFill>
              <a:srgbClr val="8ABDED"/>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Audiological Assessment: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1. Tympanometry.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It’s a prob in the ear: We apply pressure and the machine will calculate the pressure with TM movement.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A: Normal. zero pressure, good movement.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AS: sclerotic (restricted). E.g: otosclerosis, tympanosclerosis.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AD: discontinuity. ossicles are disconnected.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B: flat, no movement: wax, effusion, perforation.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To differentiate between them: it will be compared to external canal volume: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 if it is less, then it is something outside.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 If it is the same, then it is effusion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 If it is more, then it is perforation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C: Eustachian tube dysfunction. There is a movement, but negative pressure.</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666666"/>
                </a:solidFill>
                <a:latin typeface="Times New Roman"/>
                <a:ea typeface="Times New Roman"/>
                <a:cs typeface="Times New Roman"/>
                <a:sym typeface="Times New Roman"/>
              </a:rPr>
              <a:t>2. Pure tone audiogram :</a:t>
            </a:r>
            <a:endParaRPr sz="1000">
              <a:solidFill>
                <a:srgbClr val="666666"/>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rgbClr val="666666"/>
                </a:solidFill>
                <a:latin typeface="Times New Roman"/>
                <a:ea typeface="Times New Roman"/>
                <a:cs typeface="Times New Roman"/>
                <a:sym typeface="Times New Roman"/>
              </a:rPr>
              <a:t>It's based on average population. Up to 25 is normal. 25 to 45 this is mild hearing loss. 45 to 60 this is moderate hearing loss. </a:t>
            </a:r>
            <a:endParaRPr sz="1000">
              <a:solidFill>
                <a:srgbClr val="666666"/>
              </a:solidFill>
              <a:latin typeface="Times New Roman"/>
              <a:ea typeface="Times New Roman"/>
              <a:cs typeface="Times New Roman"/>
              <a:sym typeface="Times New Roman"/>
            </a:endParaRPr>
          </a:p>
        </p:txBody>
      </p:sp>
      <p:pic>
        <p:nvPicPr>
          <p:cNvPr id="159" name="Google Shape;159;p21"/>
          <p:cNvPicPr preferRelativeResize="0"/>
          <p:nvPr/>
        </p:nvPicPr>
        <p:blipFill>
          <a:blip r:embed="rId5">
            <a:alphaModFix/>
          </a:blip>
          <a:stretch>
            <a:fillRect/>
          </a:stretch>
        </p:blipFill>
        <p:spPr>
          <a:xfrm>
            <a:off x="3125525" y="4646350"/>
            <a:ext cx="1587875" cy="13411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