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2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563" y="1750055"/>
            <a:ext cx="5667375" cy="3722887"/>
          </a:xfrm>
        </p:spPr>
        <p:txBody>
          <a:bodyPr anchor="b"/>
          <a:lstStyle>
            <a:lvl1pPr algn="ctr">
              <a:defRPr sz="37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373" indent="0" algn="ctr">
              <a:buNone/>
              <a:defRPr sz="1240"/>
            </a:lvl2pPr>
            <a:lvl3pPr marL="566745" indent="0" algn="ctr">
              <a:buNone/>
              <a:defRPr sz="1116"/>
            </a:lvl3pPr>
            <a:lvl4pPr marL="850118" indent="0" algn="ctr">
              <a:buNone/>
              <a:defRPr sz="992"/>
            </a:lvl4pPr>
            <a:lvl5pPr marL="1133490" indent="0" algn="ctr">
              <a:buNone/>
              <a:defRPr sz="992"/>
            </a:lvl5pPr>
            <a:lvl6pPr marL="1416863" indent="0" algn="ctr">
              <a:buNone/>
              <a:defRPr sz="992"/>
            </a:lvl6pPr>
            <a:lvl7pPr marL="1700235" indent="0" algn="ctr">
              <a:buNone/>
              <a:defRPr sz="992"/>
            </a:lvl7pPr>
            <a:lvl8pPr marL="1983608" indent="0" algn="ctr">
              <a:buNone/>
              <a:defRPr sz="992"/>
            </a:lvl8pPr>
            <a:lvl9pPr marL="2266980" indent="0" algn="ctr">
              <a:buNone/>
              <a:defRPr sz="99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7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0" y="569325"/>
            <a:ext cx="1629370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09" y="569325"/>
            <a:ext cx="4793655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1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4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5"/>
            <a:ext cx="6517481" cy="4448157"/>
          </a:xfrm>
        </p:spPr>
        <p:txBody>
          <a:bodyPr anchor="b"/>
          <a:lstStyle>
            <a:lvl1pPr>
              <a:defRPr sz="37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4"/>
            <a:ext cx="6517481" cy="2339180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37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6745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11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349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686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0235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360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698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3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4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6"/>
            <a:ext cx="6517481" cy="2066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4" y="2621369"/>
            <a:ext cx="3196753" cy="128469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4" y="3906061"/>
            <a:ext cx="3196753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5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4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2"/>
            <a:ext cx="3825478" cy="7599245"/>
          </a:xfrm>
        </p:spPr>
        <p:txBody>
          <a:bodyPr/>
          <a:lstStyle>
            <a:lvl1pPr>
              <a:defRPr sz="1983"/>
            </a:lvl1pPr>
            <a:lvl2pPr>
              <a:defRPr sz="1735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8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12497" y="1539652"/>
            <a:ext cx="3825478" cy="7599245"/>
          </a:xfrm>
        </p:spPr>
        <p:txBody>
          <a:bodyPr/>
          <a:lstStyle>
            <a:lvl1pPr marL="0" indent="0">
              <a:buNone/>
              <a:defRPr sz="1983"/>
            </a:lvl1pPr>
            <a:lvl2pPr marL="283373" indent="0">
              <a:buNone/>
              <a:defRPr sz="1735"/>
            </a:lvl2pPr>
            <a:lvl3pPr marL="566745" indent="0">
              <a:buNone/>
              <a:defRPr sz="1488"/>
            </a:lvl3pPr>
            <a:lvl4pPr marL="850118" indent="0">
              <a:buNone/>
              <a:defRPr sz="1240"/>
            </a:lvl4pPr>
            <a:lvl5pPr marL="1133490" indent="0">
              <a:buNone/>
              <a:defRPr sz="1240"/>
            </a:lvl5pPr>
            <a:lvl6pPr marL="1416863" indent="0">
              <a:buNone/>
              <a:defRPr sz="1240"/>
            </a:lvl6pPr>
            <a:lvl7pPr marL="1700235" indent="0">
              <a:buNone/>
              <a:defRPr sz="1240"/>
            </a:lvl7pPr>
            <a:lvl8pPr marL="1983608" indent="0">
              <a:buNone/>
              <a:defRPr sz="1240"/>
            </a:lvl8pPr>
            <a:lvl9pPr marL="2266980" indent="0">
              <a:buNone/>
              <a:defRPr sz="124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6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6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198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198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198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0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566745" rtl="0" eaLnBrk="1" latinLnBrk="0" hangingPunct="1">
        <a:lnSpc>
          <a:spcPct val="90000"/>
        </a:lnSpc>
        <a:spcBef>
          <a:spcPct val="0"/>
        </a:spcBef>
        <a:buNone/>
        <a:defRPr sz="27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686" indent="-141686" algn="l" defTabSz="56674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2505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431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180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17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854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1922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529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866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37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74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11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49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686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23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360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698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XYwpqrgsiH16uFBXzbn_no6tqiASTCl2qI8rZQ5sASA/edit?usp=shari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57.jpg"/><Relationship Id="rId7" Type="http://schemas.openxmlformats.org/officeDocument/2006/relationships/image" Target="../media/image61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12" Type="http://schemas.openxmlformats.org/officeDocument/2006/relationships/image" Target="../media/image29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png"/><Relationship Id="rId9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pn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86219" y="15036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9002" y="9766300"/>
            <a:ext cx="454202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rlito"/>
                <a:cs typeface="Carlito"/>
              </a:rPr>
              <a:t>[Color index: </a:t>
            </a:r>
            <a:r>
              <a:rPr sz="1600" spc="-5" dirty="0">
                <a:solidFill>
                  <a:srgbClr val="C00000"/>
                </a:solidFill>
                <a:latin typeface="Carlito"/>
                <a:cs typeface="Carlito"/>
              </a:rPr>
              <a:t>Important </a:t>
            </a:r>
            <a:r>
              <a:rPr sz="1600" spc="-5" dirty="0">
                <a:latin typeface="Carlito"/>
                <a:cs typeface="Carlito"/>
              </a:rPr>
              <a:t>| </a:t>
            </a:r>
            <a:r>
              <a:rPr sz="1600" spc="-5" dirty="0">
                <a:solidFill>
                  <a:srgbClr val="528135"/>
                </a:solidFill>
                <a:latin typeface="Carlito"/>
                <a:cs typeface="Carlito"/>
              </a:rPr>
              <a:t>Notes </a:t>
            </a:r>
            <a:r>
              <a:rPr sz="1600" spc="-5" dirty="0">
                <a:latin typeface="Carlito"/>
                <a:cs typeface="Carlito"/>
              </a:rPr>
              <a:t>| </a:t>
            </a:r>
            <a:r>
              <a:rPr sz="1600" spc="-5" dirty="0">
                <a:solidFill>
                  <a:srgbClr val="767070"/>
                </a:solidFill>
                <a:latin typeface="Carlito"/>
                <a:cs typeface="Carlito"/>
              </a:rPr>
              <a:t>Extra</a:t>
            </a:r>
            <a:r>
              <a:rPr sz="1600" spc="-5" dirty="0">
                <a:latin typeface="Carlito"/>
                <a:cs typeface="Carlito"/>
              </a:rPr>
              <a:t>] </a:t>
            </a:r>
            <a:r>
              <a:rPr sz="1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Editing</a:t>
            </a:r>
            <a:r>
              <a:rPr sz="16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 </a:t>
            </a: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File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47417" y="2052573"/>
            <a:ext cx="32448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solidFill>
                  <a:srgbClr val="000000"/>
                </a:solidFill>
                <a:latin typeface="Arial"/>
                <a:cs typeface="Arial"/>
              </a:rPr>
              <a:t>5-Audiology</a:t>
            </a:r>
            <a:endParaRPr sz="4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7912" y="7808061"/>
            <a:ext cx="5288738" cy="1315232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Resources: </a:t>
            </a:r>
            <a:r>
              <a:rPr sz="1400" b="1" spc="-5" dirty="0">
                <a:latin typeface="Arial"/>
                <a:cs typeface="Arial"/>
              </a:rPr>
              <a:t>Slides +Doctor’s notes </a:t>
            </a:r>
            <a:r>
              <a:rPr sz="1400" b="1" spc="-10" dirty="0">
                <a:latin typeface="Arial"/>
                <a:cs typeface="Arial"/>
              </a:rPr>
              <a:t>+43</a:t>
            </a:r>
            <a:r>
              <a:rPr lang="en-US" sz="1400" b="1" spc="-10" dirty="0">
                <a:latin typeface="Arial"/>
                <a:cs typeface="Arial"/>
              </a:rPr>
              <a:t>6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team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50700"/>
              </a:lnSpc>
              <a:spcBef>
                <a:spcPts val="15"/>
              </a:spcBef>
            </a:pP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Done by: </a:t>
            </a:r>
            <a:r>
              <a:rPr lang="en-US" sz="1400" b="1" spc="-5" dirty="0" err="1">
                <a:latin typeface="Arial"/>
                <a:cs typeface="Arial"/>
              </a:rPr>
              <a:t>mohammed</a:t>
            </a:r>
            <a:r>
              <a:rPr lang="en-US" sz="1400" b="1" spc="-5" dirty="0">
                <a:latin typeface="Arial"/>
                <a:cs typeface="Arial"/>
              </a:rPr>
              <a:t> </a:t>
            </a:r>
            <a:r>
              <a:rPr lang="en-US" sz="1400" b="1" spc="-5" dirty="0" err="1">
                <a:latin typeface="Arial"/>
                <a:cs typeface="Arial"/>
              </a:rPr>
              <a:t>hassan</a:t>
            </a:r>
            <a:r>
              <a:rPr lang="en-US" sz="1400" b="1" spc="-5" dirty="0">
                <a:latin typeface="Arial"/>
                <a:cs typeface="Arial"/>
              </a:rPr>
              <a:t> </a:t>
            </a:r>
            <a:r>
              <a:rPr lang="en-US" sz="1400" b="1" spc="-5" dirty="0" err="1">
                <a:latin typeface="Arial"/>
                <a:cs typeface="Arial"/>
              </a:rPr>
              <a:t>hakeem</a:t>
            </a:r>
            <a:r>
              <a:rPr lang="en-US" sz="1400" b="1" spc="-5" dirty="0">
                <a:latin typeface="Arial"/>
                <a:cs typeface="Arial"/>
              </a:rPr>
              <a:t>, </a:t>
            </a:r>
            <a:r>
              <a:rPr lang="en-US" sz="1400" b="1" spc="-5" dirty="0" err="1">
                <a:latin typeface="Arial"/>
                <a:cs typeface="Arial"/>
              </a:rPr>
              <a:t>Abdulhakim</a:t>
            </a:r>
            <a:r>
              <a:rPr lang="en-US" sz="1400" b="1" spc="-5" dirty="0">
                <a:latin typeface="Arial"/>
                <a:cs typeface="Arial"/>
              </a:rPr>
              <a:t> Bin </a:t>
            </a:r>
            <a:r>
              <a:rPr lang="en-US" sz="1400" b="1" spc="-5" dirty="0" err="1">
                <a:latin typeface="Arial"/>
                <a:cs typeface="Arial"/>
              </a:rPr>
              <a:t>Onayq</a:t>
            </a:r>
            <a:endParaRPr lang="en-US" sz="1400" b="1" spc="-5" dirty="0">
              <a:latin typeface="Arial"/>
              <a:cs typeface="Arial"/>
            </a:endParaRPr>
          </a:p>
          <a:p>
            <a:pPr marL="12700" marR="5080">
              <a:lnSpc>
                <a:spcPct val="150700"/>
              </a:lnSpc>
              <a:spcBef>
                <a:spcPts val="15"/>
              </a:spcBef>
            </a:pP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Edited by: </a:t>
            </a:r>
            <a:endParaRPr lang="en-US" sz="1400" b="1" dirty="0">
              <a:solidFill>
                <a:srgbClr val="006FC0"/>
              </a:solidFill>
              <a:latin typeface="Arial"/>
              <a:cs typeface="Arial"/>
            </a:endParaRPr>
          </a:p>
          <a:p>
            <a:pPr marL="12700" marR="5080">
              <a:lnSpc>
                <a:spcPct val="150700"/>
              </a:lnSpc>
              <a:spcBef>
                <a:spcPts val="15"/>
              </a:spcBef>
            </a:pP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Revised by:</a:t>
            </a:r>
            <a:r>
              <a:rPr lang="en-US" sz="1400" b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Naif</a:t>
            </a:r>
            <a:r>
              <a:rPr lang="en-US" sz="1400" b="1" dirty="0">
                <a:latin typeface="Arial"/>
                <a:cs typeface="Arial"/>
              </a:rPr>
              <a:t> Almutairi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0763" y="3592194"/>
            <a:ext cx="1780288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Objectives:</a:t>
            </a:r>
            <a:endParaRPr sz="2600" dirty="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0763" y="4284700"/>
            <a:ext cx="6948805" cy="170370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40335" indent="-128270">
              <a:lnSpc>
                <a:spcPct val="100000"/>
              </a:lnSpc>
              <a:spcBef>
                <a:spcPts val="1060"/>
              </a:spcBef>
              <a:buChar char="–"/>
              <a:tabLst>
                <a:tab pos="140970" algn="l"/>
              </a:tabLst>
            </a:pPr>
            <a:r>
              <a:rPr sz="1400" b="1" dirty="0">
                <a:latin typeface="Carlito"/>
                <a:cs typeface="Carlito"/>
              </a:rPr>
              <a:t>Identify </a:t>
            </a:r>
            <a:r>
              <a:rPr sz="1400" b="1" spc="-5" dirty="0">
                <a:latin typeface="Carlito"/>
                <a:cs typeface="Carlito"/>
              </a:rPr>
              <a:t>type, degree </a:t>
            </a:r>
            <a:r>
              <a:rPr sz="1400" b="1" dirty="0">
                <a:latin typeface="Carlito"/>
                <a:cs typeface="Carlito"/>
              </a:rPr>
              <a:t>and </a:t>
            </a:r>
            <a:r>
              <a:rPr sz="1400" b="1" spc="-5" dirty="0">
                <a:latin typeface="Carlito"/>
                <a:cs typeface="Carlito"/>
              </a:rPr>
              <a:t>configuration </a:t>
            </a:r>
            <a:r>
              <a:rPr sz="1400" b="1" dirty="0">
                <a:latin typeface="Carlito"/>
                <a:cs typeface="Carlito"/>
              </a:rPr>
              <a:t>of </a:t>
            </a:r>
            <a:r>
              <a:rPr sz="1400" b="1" spc="-5" dirty="0">
                <a:latin typeface="Carlito"/>
                <a:cs typeface="Carlito"/>
              </a:rPr>
              <a:t>hearing</a:t>
            </a:r>
            <a:r>
              <a:rPr sz="1400" b="1" spc="-35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loss.</a:t>
            </a:r>
            <a:endParaRPr sz="1400">
              <a:latin typeface="Carlito"/>
              <a:cs typeface="Carlito"/>
            </a:endParaRPr>
          </a:p>
          <a:p>
            <a:pPr marL="140335" indent="-128270">
              <a:lnSpc>
                <a:spcPct val="100000"/>
              </a:lnSpc>
              <a:spcBef>
                <a:spcPts val="960"/>
              </a:spcBef>
              <a:buChar char="–"/>
              <a:tabLst>
                <a:tab pos="140970" algn="l"/>
              </a:tabLst>
            </a:pPr>
            <a:r>
              <a:rPr sz="1400" b="1" dirty="0">
                <a:latin typeface="Carlito"/>
                <a:cs typeface="Carlito"/>
              </a:rPr>
              <a:t>Identify </a:t>
            </a:r>
            <a:r>
              <a:rPr sz="1400" b="1" spc="-5" dirty="0">
                <a:latin typeface="Carlito"/>
                <a:cs typeface="Carlito"/>
              </a:rPr>
              <a:t>possible site </a:t>
            </a:r>
            <a:r>
              <a:rPr sz="1400" b="1" dirty="0">
                <a:latin typeface="Carlito"/>
                <a:cs typeface="Carlito"/>
              </a:rPr>
              <a:t>of lesion </a:t>
            </a:r>
            <a:r>
              <a:rPr sz="1400" b="1" spc="-10" dirty="0">
                <a:latin typeface="Carlito"/>
                <a:cs typeface="Carlito"/>
              </a:rPr>
              <a:t>for </a:t>
            </a:r>
            <a:r>
              <a:rPr sz="1400" b="1" spc="-5" dirty="0">
                <a:latin typeface="Carlito"/>
                <a:cs typeface="Carlito"/>
              </a:rPr>
              <a:t>each </a:t>
            </a:r>
            <a:r>
              <a:rPr sz="1400" b="1" dirty="0">
                <a:latin typeface="Carlito"/>
                <a:cs typeface="Carlito"/>
              </a:rPr>
              <a:t>type of </a:t>
            </a:r>
            <a:r>
              <a:rPr sz="1400" b="1" spc="-5" dirty="0">
                <a:latin typeface="Carlito"/>
                <a:cs typeface="Carlito"/>
              </a:rPr>
              <a:t>hearing</a:t>
            </a:r>
            <a:r>
              <a:rPr sz="1400" b="1" spc="-10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loss.</a:t>
            </a:r>
            <a:endParaRPr sz="1400">
              <a:latin typeface="Carlito"/>
              <a:cs typeface="Carlito"/>
            </a:endParaRPr>
          </a:p>
          <a:p>
            <a:pPr marL="140335" indent="-128270">
              <a:lnSpc>
                <a:spcPct val="100000"/>
              </a:lnSpc>
              <a:spcBef>
                <a:spcPts val="969"/>
              </a:spcBef>
              <a:buChar char="–"/>
              <a:tabLst>
                <a:tab pos="140970" algn="l"/>
              </a:tabLst>
            </a:pPr>
            <a:r>
              <a:rPr sz="1400" b="1" spc="-5" dirty="0">
                <a:latin typeface="Carlito"/>
                <a:cs typeface="Carlito"/>
              </a:rPr>
              <a:t>Determine middle </a:t>
            </a:r>
            <a:r>
              <a:rPr sz="1400" b="1" dirty="0">
                <a:latin typeface="Carlito"/>
                <a:cs typeface="Carlito"/>
              </a:rPr>
              <a:t>ear </a:t>
            </a:r>
            <a:r>
              <a:rPr sz="1400" b="1" spc="-5" dirty="0">
                <a:latin typeface="Carlito"/>
                <a:cs typeface="Carlito"/>
              </a:rPr>
              <a:t>function from Tympanometry</a:t>
            </a:r>
            <a:r>
              <a:rPr sz="1400" b="1" spc="-20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measurement.</a:t>
            </a:r>
            <a:endParaRPr sz="1400">
              <a:latin typeface="Carlito"/>
              <a:cs typeface="Carlito"/>
            </a:endParaRPr>
          </a:p>
          <a:p>
            <a:pPr marL="140335" indent="-128270">
              <a:lnSpc>
                <a:spcPct val="100000"/>
              </a:lnSpc>
              <a:spcBef>
                <a:spcPts val="960"/>
              </a:spcBef>
              <a:buChar char="–"/>
              <a:tabLst>
                <a:tab pos="140970" algn="l"/>
              </a:tabLst>
            </a:pPr>
            <a:r>
              <a:rPr sz="1400" b="1" spc="-5" dirty="0">
                <a:latin typeface="Carlito"/>
                <a:cs typeface="Carlito"/>
              </a:rPr>
              <a:t>Understand origin, indications and clinical applications </a:t>
            </a:r>
            <a:r>
              <a:rPr sz="1400" b="1" dirty="0">
                <a:latin typeface="Carlito"/>
                <a:cs typeface="Carlito"/>
              </a:rPr>
              <a:t>of </a:t>
            </a:r>
            <a:r>
              <a:rPr sz="1400" b="1" spc="-5" dirty="0">
                <a:latin typeface="Carlito"/>
                <a:cs typeface="Carlito"/>
              </a:rPr>
              <a:t>OAE, </a:t>
            </a:r>
            <a:r>
              <a:rPr sz="1400" b="1" dirty="0">
                <a:latin typeface="Carlito"/>
                <a:cs typeface="Carlito"/>
              </a:rPr>
              <a:t>ABR </a:t>
            </a:r>
            <a:r>
              <a:rPr sz="1400" b="1" spc="-5" dirty="0">
                <a:latin typeface="Carlito"/>
                <a:cs typeface="Carlito"/>
              </a:rPr>
              <a:t>and speech</a:t>
            </a:r>
            <a:r>
              <a:rPr sz="1400" b="1" spc="135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audiometry.</a:t>
            </a:r>
            <a:endParaRPr sz="1400">
              <a:latin typeface="Carlito"/>
              <a:cs typeface="Carlito"/>
            </a:endParaRPr>
          </a:p>
          <a:p>
            <a:pPr marL="140335" indent="-128270">
              <a:lnSpc>
                <a:spcPct val="100000"/>
              </a:lnSpc>
              <a:spcBef>
                <a:spcPts val="960"/>
              </a:spcBef>
              <a:buChar char="–"/>
              <a:tabLst>
                <a:tab pos="140970" algn="l"/>
              </a:tabLst>
            </a:pPr>
            <a:r>
              <a:rPr sz="1400" b="1" spc="-5" dirty="0">
                <a:latin typeface="Carlito"/>
                <a:cs typeface="Carlito"/>
              </a:rPr>
              <a:t>Briefly recognize vestibular assessment </a:t>
            </a:r>
            <a:r>
              <a:rPr sz="1400" b="1" dirty="0">
                <a:latin typeface="Carlito"/>
                <a:cs typeface="Carlito"/>
              </a:rPr>
              <a:t>test </a:t>
            </a:r>
            <a:r>
              <a:rPr sz="1400" b="1" spc="-5" dirty="0">
                <a:latin typeface="Carlito"/>
                <a:cs typeface="Carlito"/>
              </a:rPr>
              <a:t>battery </a:t>
            </a:r>
            <a:r>
              <a:rPr sz="1400" b="1" dirty="0">
                <a:latin typeface="Carlito"/>
                <a:cs typeface="Carlito"/>
              </a:rPr>
              <a:t>and its </a:t>
            </a:r>
            <a:r>
              <a:rPr sz="1400" b="1" spc="-5" dirty="0">
                <a:latin typeface="Carlito"/>
                <a:cs typeface="Carlito"/>
              </a:rPr>
              <a:t>clinical</a:t>
            </a:r>
            <a:r>
              <a:rPr sz="1400" b="1" spc="10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significance.</a:t>
            </a:r>
            <a:endParaRPr sz="1400">
              <a:latin typeface="Carlito"/>
              <a:cs typeface="Carlito"/>
            </a:endParaRPr>
          </a:p>
        </p:txBody>
      </p:sp>
      <p:pic>
        <p:nvPicPr>
          <p:cNvPr id="13" name="Google Shape;55;p13">
            <a:extLst>
              <a:ext uri="{FF2B5EF4-FFF2-40B4-BE49-F238E27FC236}">
                <a16:creationId xmlns:a16="http://schemas.microsoft.com/office/drawing/2014/main" id="{89A378F8-E517-4E22-9ACD-B67C095C1FC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700" t="5871" r="19091" b="6883"/>
          <a:stretch/>
        </p:blipFill>
        <p:spPr>
          <a:xfrm>
            <a:off x="322707" y="667930"/>
            <a:ext cx="1676400" cy="1384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9766" y="15036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10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609091"/>
            <a:ext cx="1660525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rlito"/>
                <a:cs typeface="Carlito"/>
              </a:rPr>
              <a:t>Acceptable Range </a:t>
            </a:r>
            <a:r>
              <a:rPr sz="1200" b="1" dirty="0">
                <a:latin typeface="Carlito"/>
                <a:cs typeface="Carlito"/>
              </a:rPr>
              <a:t>by</a:t>
            </a:r>
            <a:r>
              <a:rPr sz="1200" b="1" spc="-55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Age: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Carlito"/>
              <a:cs typeface="Carlito"/>
            </a:endParaRPr>
          </a:p>
          <a:p>
            <a:pPr marL="1018540">
              <a:lnSpc>
                <a:spcPct val="100000"/>
              </a:lnSpc>
            </a:pPr>
            <a:r>
              <a:rPr sz="1200" b="1" spc="-5" dirty="0">
                <a:latin typeface="Carlito"/>
                <a:cs typeface="Carlito"/>
              </a:rPr>
              <a:t>Adult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153" y="2334514"/>
            <a:ext cx="344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rlito"/>
                <a:cs typeface="Carlito"/>
              </a:rPr>
              <a:t>C</a:t>
            </a:r>
            <a:r>
              <a:rPr sz="1200" b="1" dirty="0">
                <a:latin typeface="Carlito"/>
                <a:cs typeface="Carlito"/>
              </a:rPr>
              <a:t>hi</a:t>
            </a:r>
            <a:r>
              <a:rPr sz="1200" b="1" spc="-10" dirty="0">
                <a:latin typeface="Carlito"/>
                <a:cs typeface="Carlito"/>
              </a:rPr>
              <a:t>l</a:t>
            </a:r>
            <a:r>
              <a:rPr sz="1200" b="1" dirty="0">
                <a:latin typeface="Carlito"/>
                <a:cs typeface="Carlito"/>
              </a:rPr>
              <a:t>d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3915282"/>
            <a:ext cx="5013325" cy="713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Tympanometry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in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infants:</a:t>
            </a:r>
            <a:endParaRPr sz="1200"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994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latin typeface="Carlito"/>
                <a:cs typeface="Carlito"/>
              </a:rPr>
              <a:t>Studies has found frequent occurrence of double peaked</a:t>
            </a:r>
            <a:r>
              <a:rPr sz="1200" spc="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tymps.</a:t>
            </a:r>
            <a:endParaRPr sz="1200"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latin typeface="Carlito"/>
                <a:cs typeface="Carlito"/>
              </a:rPr>
              <a:t>Usually </a:t>
            </a:r>
            <a:r>
              <a:rPr sz="1200" dirty="0">
                <a:latin typeface="Carlito"/>
                <a:cs typeface="Carlito"/>
              </a:rPr>
              <a:t>we </a:t>
            </a:r>
            <a:r>
              <a:rPr sz="1200" spc="-5" dirty="0">
                <a:latin typeface="Carlito"/>
                <a:cs typeface="Carlito"/>
              </a:rPr>
              <a:t>use higher probe frequency when testing infants like 1000</a:t>
            </a:r>
            <a:r>
              <a:rPr sz="1200" spc="8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Hz.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63" y="5768720"/>
            <a:ext cx="6841490" cy="3653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Physiology:</a:t>
            </a:r>
            <a:endParaRPr sz="1200" dirty="0">
              <a:latin typeface="Carlito"/>
              <a:cs typeface="Carlito"/>
            </a:endParaRPr>
          </a:p>
          <a:p>
            <a:pPr marL="462280" marR="250825" indent="-229235">
              <a:lnSpc>
                <a:spcPct val="101699"/>
              </a:lnSpc>
              <a:spcBef>
                <a:spcPts val="20"/>
              </a:spcBef>
              <a:buFont typeface="Carlito"/>
              <a:buChar char="●"/>
              <a:tabLst>
                <a:tab pos="462280" algn="l"/>
                <a:tab pos="462915" algn="l"/>
              </a:tabLst>
            </a:pP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Round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widow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has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membrane </a:t>
            </a:r>
            <a:r>
              <a:rPr sz="1200" spc="-10" dirty="0">
                <a:solidFill>
                  <a:srgbClr val="A6A6A6"/>
                </a:solidFill>
                <a:latin typeface="Carlito"/>
                <a:cs typeface="Carlito"/>
              </a:rPr>
              <a:t>(round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window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membrane) .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helps </a:t>
            </a:r>
            <a:r>
              <a:rPr sz="1200" spc="-10" dirty="0">
                <a:solidFill>
                  <a:srgbClr val="A6A6A6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decompressing the inner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era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or 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remove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some pressure, otherwise the fluid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will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not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be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able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to</a:t>
            </a:r>
            <a:r>
              <a:rPr sz="1200" spc="-2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move.</a:t>
            </a:r>
            <a:endParaRPr sz="1200" dirty="0">
              <a:latin typeface="Carlito"/>
              <a:cs typeface="Carlito"/>
            </a:endParaRPr>
          </a:p>
          <a:p>
            <a:pPr marL="462280" indent="-229235">
              <a:lnSpc>
                <a:spcPct val="100000"/>
              </a:lnSpc>
              <a:spcBef>
                <a:spcPts val="50"/>
              </a:spcBef>
              <a:buFont typeface="Carlito"/>
              <a:buChar char="●"/>
              <a:tabLst>
                <a:tab pos="462280" algn="l"/>
                <a:tab pos="462915" algn="l"/>
              </a:tabLst>
            </a:pP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A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complete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wave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cycle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is one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complete period of compression and rarefaction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of a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sound</a:t>
            </a:r>
            <a:r>
              <a:rPr sz="1200" spc="1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wave.</a:t>
            </a:r>
            <a:endParaRPr sz="1200" dirty="0">
              <a:latin typeface="Carlito"/>
              <a:cs typeface="Carlito"/>
            </a:endParaRPr>
          </a:p>
          <a:p>
            <a:pPr marL="462280" marR="147955" indent="-229235">
              <a:lnSpc>
                <a:spcPct val="101699"/>
              </a:lnSpc>
              <a:spcBef>
                <a:spcPts val="25"/>
              </a:spcBef>
              <a:buFont typeface="Carlito"/>
              <a:buChar char="●"/>
              <a:tabLst>
                <a:tab pos="462280" algn="l"/>
                <a:tab pos="462915" algn="l"/>
              </a:tabLst>
            </a:pP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sound enters the inner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ear,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fluid vibrate movement of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outer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hair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cells. the movement of the 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hair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cells create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a wave moving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forward (compression) and backward (refraction)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to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the stabes. then 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tympanic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will </a:t>
            </a:r>
            <a:r>
              <a:rPr sz="1200" spc="-10" dirty="0">
                <a:solidFill>
                  <a:srgbClr val="A6A6A6"/>
                </a:solidFill>
                <a:latin typeface="Carlito"/>
                <a:cs typeface="Carlito"/>
              </a:rPr>
              <a:t>move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creation sound. This sound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detected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in</a:t>
            </a:r>
            <a:r>
              <a:rPr sz="1200" spc="1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OAE</a:t>
            </a: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Origin of</a:t>
            </a:r>
            <a:r>
              <a:rPr sz="1200" b="1" u="sng" spc="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OAE:</a:t>
            </a:r>
            <a:endParaRPr sz="1200" dirty="0"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994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latin typeface="Carlito"/>
                <a:cs typeface="Carlito"/>
              </a:rPr>
              <a:t>Initially </a:t>
            </a:r>
            <a:r>
              <a:rPr sz="1200" spc="-5" dirty="0">
                <a:latin typeface="Carlito"/>
                <a:cs typeface="Carlito"/>
              </a:rPr>
              <a:t>reported </a:t>
            </a:r>
            <a:r>
              <a:rPr sz="1200" dirty="0">
                <a:latin typeface="Carlito"/>
                <a:cs typeface="Carlito"/>
              </a:rPr>
              <a:t>by </a:t>
            </a:r>
            <a:r>
              <a:rPr sz="1200" spc="-5" dirty="0">
                <a:latin typeface="Carlito"/>
                <a:cs typeface="Carlito"/>
              </a:rPr>
              <a:t>Kemp </a:t>
            </a:r>
            <a:r>
              <a:rPr sz="1200" dirty="0">
                <a:latin typeface="Carlito"/>
                <a:cs typeface="Carlito"/>
              </a:rPr>
              <a:t>in</a:t>
            </a:r>
            <a:r>
              <a:rPr sz="1200" spc="-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1978.</a:t>
            </a:r>
          </a:p>
          <a:p>
            <a:pPr marL="469900" marR="107314" indent="-229235">
              <a:lnSpc>
                <a:spcPct val="101699"/>
              </a:lnSpc>
              <a:spcBef>
                <a:spcPts val="7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latin typeface="Carlito"/>
                <a:cs typeface="Carlito"/>
              </a:rPr>
              <a:t>OAE </a:t>
            </a:r>
            <a:r>
              <a:rPr sz="1200" dirty="0">
                <a:latin typeface="Carlito"/>
                <a:cs typeface="Carlito"/>
              </a:rPr>
              <a:t>are </a:t>
            </a:r>
            <a:r>
              <a:rPr sz="1200" spc="-5" dirty="0">
                <a:latin typeface="Carlito"/>
                <a:cs typeface="Carlito"/>
              </a:rPr>
              <a:t>considered </a:t>
            </a:r>
            <a:r>
              <a:rPr sz="1200" dirty="0">
                <a:latin typeface="Carlito"/>
                <a:cs typeface="Carlito"/>
              </a:rPr>
              <a:t>a </a:t>
            </a:r>
            <a:r>
              <a:rPr sz="1200" spc="-5" dirty="0">
                <a:latin typeface="Carlito"/>
                <a:cs typeface="Carlito"/>
              </a:rPr>
              <a:t>by-product of sensory OHCs transduction and represent cochlear amplifier that  thought to </a:t>
            </a:r>
            <a:r>
              <a:rPr sz="1200" dirty="0">
                <a:latin typeface="Carlito"/>
                <a:cs typeface="Carlito"/>
              </a:rPr>
              <a:t>be as a </a:t>
            </a:r>
            <a:r>
              <a:rPr sz="1200" spc="-5" dirty="0">
                <a:latin typeface="Carlito"/>
                <a:cs typeface="Carlito"/>
              </a:rPr>
              <a:t>result of </a:t>
            </a:r>
            <a:r>
              <a:rPr sz="1200" dirty="0">
                <a:latin typeface="Carlito"/>
                <a:cs typeface="Carlito"/>
              </a:rPr>
              <a:t>the </a:t>
            </a:r>
            <a:r>
              <a:rPr sz="1200" spc="-5" dirty="0">
                <a:latin typeface="Carlito"/>
                <a:cs typeface="Carlito"/>
              </a:rPr>
              <a:t>contraction of </a:t>
            </a:r>
            <a:r>
              <a:rPr sz="1200" spc="-10" dirty="0">
                <a:latin typeface="Carlito"/>
                <a:cs typeface="Carlito"/>
              </a:rPr>
              <a:t>OHCs </a:t>
            </a:r>
            <a:r>
              <a:rPr sz="1200" dirty="0">
                <a:latin typeface="Carlito"/>
                <a:cs typeface="Carlito"/>
              </a:rPr>
              <a:t>in </a:t>
            </a:r>
            <a:r>
              <a:rPr sz="1200" spc="-5" dirty="0">
                <a:latin typeface="Carlito"/>
                <a:cs typeface="Carlito"/>
              </a:rPr>
              <a:t>synchrony with BM</a:t>
            </a:r>
            <a:r>
              <a:rPr sz="1200" spc="4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displacement.</a:t>
            </a:r>
            <a:endParaRPr sz="1200" dirty="0">
              <a:latin typeface="Carlito"/>
              <a:cs typeface="Carlito"/>
            </a:endParaRPr>
          </a:p>
          <a:p>
            <a:pPr marL="469900" marR="357505" indent="-229235">
              <a:lnSpc>
                <a:spcPct val="101699"/>
              </a:lnSpc>
              <a:spcBef>
                <a:spcPts val="6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latin typeface="Carlito"/>
                <a:cs typeface="Carlito"/>
              </a:rPr>
              <a:t>The </a:t>
            </a:r>
            <a:r>
              <a:rPr sz="1200" spc="-5" dirty="0">
                <a:latin typeface="Carlito"/>
                <a:cs typeface="Carlito"/>
              </a:rPr>
              <a:t>contraction of </a:t>
            </a:r>
            <a:r>
              <a:rPr sz="1200" dirty="0">
                <a:latin typeface="Carlito"/>
                <a:cs typeface="Carlito"/>
              </a:rPr>
              <a:t>the </a:t>
            </a:r>
            <a:r>
              <a:rPr sz="1200" spc="-5" dirty="0">
                <a:latin typeface="Carlito"/>
                <a:cs typeface="Carlito"/>
              </a:rPr>
              <a:t>OHCs (movement) </a:t>
            </a:r>
            <a:r>
              <a:rPr sz="1200" dirty="0">
                <a:latin typeface="Carlito"/>
                <a:cs typeface="Carlito"/>
              </a:rPr>
              <a:t>is </a:t>
            </a:r>
            <a:r>
              <a:rPr sz="1200" spc="-5" dirty="0">
                <a:latin typeface="Carlito"/>
                <a:cs typeface="Carlito"/>
              </a:rPr>
              <a:t>then propagated outward toward </a:t>
            </a:r>
            <a:r>
              <a:rPr sz="1200" dirty="0">
                <a:latin typeface="Carlito"/>
                <a:cs typeface="Carlito"/>
              </a:rPr>
              <a:t>the </a:t>
            </a:r>
            <a:r>
              <a:rPr sz="1200" spc="-5" dirty="0">
                <a:latin typeface="Carlito"/>
                <a:cs typeface="Carlito"/>
              </a:rPr>
              <a:t>middle </a:t>
            </a:r>
            <a:r>
              <a:rPr sz="1200" dirty="0">
                <a:latin typeface="Carlito"/>
                <a:cs typeface="Carlito"/>
              </a:rPr>
              <a:t>ear </a:t>
            </a:r>
            <a:r>
              <a:rPr sz="1200" spc="-5" dirty="0">
                <a:latin typeface="Carlito"/>
                <a:cs typeface="Carlito"/>
              </a:rPr>
              <a:t>and  </a:t>
            </a:r>
            <a:r>
              <a:rPr sz="1200" dirty="0">
                <a:latin typeface="Carlito"/>
                <a:cs typeface="Carlito"/>
              </a:rPr>
              <a:t>moves </a:t>
            </a:r>
            <a:r>
              <a:rPr sz="1200" spc="-5" dirty="0">
                <a:latin typeface="Carlito"/>
                <a:cs typeface="Carlito"/>
              </a:rPr>
              <a:t>the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TM.</a:t>
            </a:r>
          </a:p>
          <a:p>
            <a:pPr marL="469900" indent="-229235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latin typeface="Carlito"/>
                <a:cs typeface="Carlito"/>
              </a:rPr>
              <a:t>This </a:t>
            </a:r>
            <a:r>
              <a:rPr sz="1200" spc="-10" dirty="0">
                <a:latin typeface="Carlito"/>
                <a:cs typeface="Carlito"/>
              </a:rPr>
              <a:t>in </a:t>
            </a:r>
            <a:r>
              <a:rPr sz="1200" spc="-5" dirty="0">
                <a:latin typeface="Carlito"/>
                <a:cs typeface="Carlito"/>
              </a:rPr>
              <a:t>turn creates acoustic energy that </a:t>
            </a:r>
            <a:r>
              <a:rPr sz="1200" dirty="0">
                <a:latin typeface="Carlito"/>
                <a:cs typeface="Carlito"/>
              </a:rPr>
              <a:t>is </a:t>
            </a:r>
            <a:r>
              <a:rPr sz="1200" spc="-5" dirty="0">
                <a:latin typeface="Carlito"/>
                <a:cs typeface="Carlito"/>
              </a:rPr>
              <a:t>picked </a:t>
            </a:r>
            <a:r>
              <a:rPr sz="1200" dirty="0">
                <a:latin typeface="Carlito"/>
                <a:cs typeface="Carlito"/>
              </a:rPr>
              <a:t>by </a:t>
            </a:r>
            <a:r>
              <a:rPr sz="1200" spc="-5" dirty="0">
                <a:latin typeface="Carlito"/>
                <a:cs typeface="Carlito"/>
              </a:rPr>
              <a:t>the OAE</a:t>
            </a:r>
            <a:r>
              <a:rPr sz="1200" spc="3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probe.</a:t>
            </a:r>
            <a:endParaRPr sz="1200" dirty="0">
              <a:latin typeface="Carlito"/>
              <a:cs typeface="Carlito"/>
            </a:endParaRPr>
          </a:p>
          <a:p>
            <a:pPr marL="469900" marR="5080" indent="-229235">
              <a:lnSpc>
                <a:spcPct val="101699"/>
              </a:lnSpc>
              <a:spcBef>
                <a:spcPts val="60"/>
              </a:spcBef>
              <a:buClr>
                <a:srgbClr val="000000"/>
              </a:buClr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They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provide the majority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of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otoacoutic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emission. They are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also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most sensitive structure, therefore 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if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they are normal, the inner ear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assumed to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be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normal. (retrochochlear lesions though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will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not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be 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picked up </a:t>
            </a:r>
            <a:r>
              <a:rPr sz="1200" spc="-10" dirty="0">
                <a:solidFill>
                  <a:srgbClr val="A6A6A6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OAE readings.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This </a:t>
            </a:r>
            <a:r>
              <a:rPr sz="1200" spc="-25" dirty="0">
                <a:solidFill>
                  <a:srgbClr val="A6A6A6"/>
                </a:solidFill>
                <a:latin typeface="Carlito"/>
                <a:cs typeface="Carlito"/>
              </a:rPr>
              <a:t>test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will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only give information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up to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the level of the</a:t>
            </a:r>
            <a:r>
              <a:rPr sz="1200" spc="5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chochlea.)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0650" y="1347596"/>
            <a:ext cx="2854071" cy="986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2079" y="2641853"/>
            <a:ext cx="2844673" cy="986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70350" y="1346326"/>
            <a:ext cx="2630170" cy="2280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6963" y="5160404"/>
            <a:ext cx="3202687" cy="391133"/>
          </a:xfrm>
          <a:prstGeom prst="rect">
            <a:avLst/>
          </a:prstGeom>
          <a:solidFill>
            <a:srgbClr val="006FC0"/>
          </a:solidFill>
          <a:ln w="28575">
            <a:solidFill>
              <a:srgbClr val="000000"/>
            </a:solidFill>
          </a:ln>
        </p:spPr>
        <p:txBody>
          <a:bodyPr vert="horz" wrap="square" lIns="0" tIns="143510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1130"/>
              </a:spcBef>
            </a:pPr>
            <a:r>
              <a:rPr sz="1600" b="1" spc="-5" dirty="0" err="1">
                <a:solidFill>
                  <a:srgbClr val="FFFFFF"/>
                </a:solidFill>
                <a:latin typeface="Carlito"/>
                <a:cs typeface="Carlito"/>
              </a:rPr>
              <a:t>Otoacoustic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 Emissions</a:t>
            </a:r>
            <a:r>
              <a:rPr lang="ar-SA" sz="16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(OAE)</a:t>
            </a:r>
            <a:endParaRPr sz="1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9766" y="15036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11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602996"/>
            <a:ext cx="6853555" cy="390207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469900" indent="-229235">
              <a:lnSpc>
                <a:spcPct val="100000"/>
              </a:lnSpc>
              <a:spcBef>
                <a:spcPts val="204"/>
              </a:spcBef>
              <a:buClr>
                <a:srgbClr val="000000"/>
              </a:buClr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OAE can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be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recorded </a:t>
            </a:r>
            <a:r>
              <a:rPr sz="1200" spc="-10" dirty="0">
                <a:solidFill>
                  <a:srgbClr val="A6A6A6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both adults and</a:t>
            </a:r>
            <a:r>
              <a:rPr sz="1200" spc="6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infants.</a:t>
            </a:r>
            <a:endParaRPr sz="1200" dirty="0">
              <a:latin typeface="Carlito"/>
              <a:cs typeface="Carlito"/>
            </a:endParaRPr>
          </a:p>
          <a:p>
            <a:pPr marL="469900" marR="5080" indent="-229235">
              <a:lnSpc>
                <a:spcPts val="1570"/>
              </a:lnSpc>
              <a:spcBef>
                <a:spcPts val="55"/>
              </a:spcBef>
              <a:buClr>
                <a:srgbClr val="000000"/>
              </a:buClr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Tests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healthiness of the inner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ear mainly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the healthiness of the sensory cells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the inner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ear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(Outer 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hair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cells)</a:t>
            </a:r>
            <a:endParaRPr sz="1200" dirty="0"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145"/>
              </a:spcBef>
              <a:buClr>
                <a:srgbClr val="000000"/>
              </a:buClr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We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cannot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use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this tool to measure threshold of</a:t>
            </a:r>
            <a:r>
              <a:rPr sz="1200" spc="1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hearing.</a:t>
            </a:r>
            <a:endParaRPr sz="1200" dirty="0">
              <a:latin typeface="Carlito"/>
              <a:cs typeface="Carlito"/>
            </a:endParaRPr>
          </a:p>
          <a:p>
            <a:pPr marL="469900" marR="48260" indent="-229235">
              <a:lnSpc>
                <a:spcPct val="101699"/>
              </a:lnSpc>
              <a:spcBef>
                <a:spcPts val="24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latin typeface="Carlito"/>
                <a:cs typeface="Carlito"/>
              </a:rPr>
              <a:t>OAEs </a:t>
            </a:r>
            <a:r>
              <a:rPr sz="1200" dirty="0">
                <a:latin typeface="Carlito"/>
                <a:cs typeface="Carlito"/>
              </a:rPr>
              <a:t>are </a:t>
            </a:r>
            <a:r>
              <a:rPr sz="1200" spc="-5" dirty="0">
                <a:latin typeface="Carlito"/>
                <a:cs typeface="Carlito"/>
              </a:rPr>
              <a:t>measured </a:t>
            </a:r>
            <a:r>
              <a:rPr sz="1200" dirty="0">
                <a:latin typeface="Carlito"/>
                <a:cs typeface="Carlito"/>
              </a:rPr>
              <a:t>by </a:t>
            </a:r>
            <a:r>
              <a:rPr sz="1200" spc="-5" dirty="0">
                <a:latin typeface="Carlito"/>
                <a:cs typeface="Carlito"/>
              </a:rPr>
              <a:t>presenting </a:t>
            </a:r>
            <a:r>
              <a:rPr sz="1200" dirty="0">
                <a:latin typeface="Carlito"/>
                <a:cs typeface="Carlito"/>
              </a:rPr>
              <a:t>a </a:t>
            </a:r>
            <a:r>
              <a:rPr sz="1200" spc="-5" dirty="0">
                <a:latin typeface="Carlito"/>
                <a:cs typeface="Carlito"/>
              </a:rPr>
              <a:t>series of </a:t>
            </a:r>
            <a:r>
              <a:rPr sz="1200" dirty="0">
                <a:latin typeface="Carlito"/>
                <a:cs typeface="Carlito"/>
              </a:rPr>
              <a:t>very </a:t>
            </a:r>
            <a:r>
              <a:rPr sz="1200" spc="-5" dirty="0">
                <a:latin typeface="Carlito"/>
                <a:cs typeface="Carlito"/>
              </a:rPr>
              <a:t>brief acoustic stimuli, </a:t>
            </a:r>
            <a:r>
              <a:rPr sz="1200" spc="-10" dirty="0">
                <a:latin typeface="Carlito"/>
                <a:cs typeface="Carlito"/>
              </a:rPr>
              <a:t>clicks, </a:t>
            </a:r>
            <a:r>
              <a:rPr sz="1200" dirty="0">
                <a:latin typeface="Carlito"/>
                <a:cs typeface="Carlito"/>
              </a:rPr>
              <a:t>to </a:t>
            </a:r>
            <a:r>
              <a:rPr sz="1200" spc="-5" dirty="0">
                <a:latin typeface="Carlito"/>
                <a:cs typeface="Carlito"/>
              </a:rPr>
              <a:t>the </a:t>
            </a:r>
            <a:r>
              <a:rPr sz="1200" dirty="0">
                <a:latin typeface="Carlito"/>
                <a:cs typeface="Carlito"/>
              </a:rPr>
              <a:t>ear </a:t>
            </a:r>
            <a:r>
              <a:rPr sz="1200" spc="-5" dirty="0">
                <a:latin typeface="Carlito"/>
                <a:cs typeface="Carlito"/>
              </a:rPr>
              <a:t>through </a:t>
            </a:r>
            <a:r>
              <a:rPr sz="1200" dirty="0">
                <a:latin typeface="Carlito"/>
                <a:cs typeface="Carlito"/>
              </a:rPr>
              <a:t>a  </a:t>
            </a:r>
            <a:r>
              <a:rPr sz="1200" spc="-5" dirty="0">
                <a:latin typeface="Carlito"/>
                <a:cs typeface="Carlito"/>
              </a:rPr>
              <a:t>probe that </a:t>
            </a:r>
            <a:r>
              <a:rPr sz="1200" dirty="0">
                <a:latin typeface="Carlito"/>
                <a:cs typeface="Carlito"/>
              </a:rPr>
              <a:t>is </a:t>
            </a:r>
            <a:r>
              <a:rPr sz="1200" spc="-5" dirty="0">
                <a:latin typeface="Carlito"/>
                <a:cs typeface="Carlito"/>
              </a:rPr>
              <a:t>inserted </a:t>
            </a:r>
            <a:r>
              <a:rPr sz="1200" dirty="0">
                <a:latin typeface="Carlito"/>
                <a:cs typeface="Carlito"/>
              </a:rPr>
              <a:t>in the </a:t>
            </a:r>
            <a:r>
              <a:rPr sz="1200" spc="-5" dirty="0">
                <a:latin typeface="Carlito"/>
                <a:cs typeface="Carlito"/>
              </a:rPr>
              <a:t>outer third of the </a:t>
            </a:r>
            <a:r>
              <a:rPr sz="1200" dirty="0">
                <a:latin typeface="Carlito"/>
                <a:cs typeface="Carlito"/>
              </a:rPr>
              <a:t>ear canal. </a:t>
            </a:r>
            <a:r>
              <a:rPr sz="1200" spc="-5" dirty="0">
                <a:latin typeface="Carlito"/>
                <a:cs typeface="Carlito"/>
              </a:rPr>
              <a:t>The probe contains </a:t>
            </a:r>
            <a:r>
              <a:rPr sz="1200" dirty="0">
                <a:latin typeface="Carlito"/>
                <a:cs typeface="Carlito"/>
              </a:rPr>
              <a:t>a </a:t>
            </a:r>
            <a:r>
              <a:rPr sz="1200" spc="-5" dirty="0">
                <a:latin typeface="Carlito"/>
                <a:cs typeface="Carlito"/>
              </a:rPr>
              <a:t>loudspeaker that  generates clicks </a:t>
            </a:r>
            <a:r>
              <a:rPr sz="1200" dirty="0">
                <a:latin typeface="Carlito"/>
                <a:cs typeface="Carlito"/>
              </a:rPr>
              <a:t>and a </a:t>
            </a:r>
            <a:r>
              <a:rPr sz="1200" spc="-5" dirty="0">
                <a:latin typeface="Carlito"/>
                <a:cs typeface="Carlito"/>
              </a:rPr>
              <a:t>microphone that measures </a:t>
            </a:r>
            <a:r>
              <a:rPr sz="1200" dirty="0">
                <a:latin typeface="Carlito"/>
                <a:cs typeface="Carlito"/>
              </a:rPr>
              <a:t>the resulting </a:t>
            </a:r>
            <a:r>
              <a:rPr sz="1200" spc="-5" dirty="0">
                <a:latin typeface="Carlito"/>
                <a:cs typeface="Carlito"/>
              </a:rPr>
              <a:t>OAE’s that </a:t>
            </a:r>
            <a:r>
              <a:rPr sz="1200" dirty="0">
                <a:latin typeface="Carlito"/>
                <a:cs typeface="Carlito"/>
              </a:rPr>
              <a:t>are </a:t>
            </a:r>
            <a:r>
              <a:rPr sz="1200" spc="-5" dirty="0">
                <a:latin typeface="Carlito"/>
                <a:cs typeface="Carlito"/>
              </a:rPr>
              <a:t>produced </a:t>
            </a:r>
            <a:r>
              <a:rPr sz="1200" spc="-10" dirty="0">
                <a:latin typeface="Carlito"/>
                <a:cs typeface="Carlito"/>
              </a:rPr>
              <a:t>in </a:t>
            </a:r>
            <a:r>
              <a:rPr sz="1200" spc="-5" dirty="0">
                <a:latin typeface="Carlito"/>
                <a:cs typeface="Carlito"/>
              </a:rPr>
              <a:t>the cochlea  </a:t>
            </a:r>
            <a:r>
              <a:rPr sz="1200" dirty="0">
                <a:latin typeface="Carlito"/>
                <a:cs typeface="Carlito"/>
              </a:rPr>
              <a:t>and </a:t>
            </a:r>
            <a:r>
              <a:rPr sz="1200" spc="-5" dirty="0">
                <a:latin typeface="Carlito"/>
                <a:cs typeface="Carlito"/>
              </a:rPr>
              <a:t>are then reflected back through the middle ear into </a:t>
            </a:r>
            <a:r>
              <a:rPr sz="1200" dirty="0">
                <a:latin typeface="Carlito"/>
                <a:cs typeface="Carlito"/>
              </a:rPr>
              <a:t>the </a:t>
            </a:r>
            <a:r>
              <a:rPr sz="1200" spc="-5" dirty="0">
                <a:latin typeface="Carlito"/>
                <a:cs typeface="Carlito"/>
              </a:rPr>
              <a:t>outer </a:t>
            </a:r>
            <a:r>
              <a:rPr sz="1200" dirty="0">
                <a:latin typeface="Carlito"/>
                <a:cs typeface="Carlito"/>
              </a:rPr>
              <a:t>ear</a:t>
            </a:r>
            <a:r>
              <a:rPr sz="1200" spc="2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canal.</a:t>
            </a:r>
            <a:endParaRPr sz="1200" dirty="0">
              <a:latin typeface="Carlito"/>
              <a:cs typeface="Carlito"/>
            </a:endParaRPr>
          </a:p>
          <a:p>
            <a:pPr marL="469900" marR="215900" indent="-229235">
              <a:lnSpc>
                <a:spcPct val="102099"/>
              </a:lnSpc>
              <a:spcBef>
                <a:spcPts val="5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latin typeface="Carlito"/>
                <a:cs typeface="Carlito"/>
              </a:rPr>
              <a:t>The </a:t>
            </a:r>
            <a:r>
              <a:rPr sz="1200" spc="-5" dirty="0">
                <a:latin typeface="Carlito"/>
                <a:cs typeface="Carlito"/>
              </a:rPr>
              <a:t>resulting </a:t>
            </a:r>
            <a:r>
              <a:rPr sz="1200" spc="-10" dirty="0">
                <a:latin typeface="Carlito"/>
                <a:cs typeface="Carlito"/>
              </a:rPr>
              <a:t>sound </a:t>
            </a:r>
            <a:r>
              <a:rPr sz="1200" spc="-5" dirty="0">
                <a:latin typeface="Carlito"/>
                <a:cs typeface="Carlito"/>
              </a:rPr>
              <a:t>that </a:t>
            </a:r>
            <a:r>
              <a:rPr sz="1200" dirty="0">
                <a:latin typeface="Carlito"/>
                <a:cs typeface="Carlito"/>
              </a:rPr>
              <a:t>is </a:t>
            </a:r>
            <a:r>
              <a:rPr sz="1200" spc="-5" dirty="0">
                <a:latin typeface="Carlito"/>
                <a:cs typeface="Carlito"/>
              </a:rPr>
              <a:t>picked </a:t>
            </a:r>
            <a:r>
              <a:rPr sz="1200" dirty="0">
                <a:latin typeface="Carlito"/>
                <a:cs typeface="Carlito"/>
              </a:rPr>
              <a:t>up by the </a:t>
            </a:r>
            <a:r>
              <a:rPr sz="1200" spc="-5" dirty="0">
                <a:latin typeface="Carlito"/>
                <a:cs typeface="Carlito"/>
              </a:rPr>
              <a:t>microphone </a:t>
            </a:r>
            <a:r>
              <a:rPr sz="1200" dirty="0">
                <a:latin typeface="Carlito"/>
                <a:cs typeface="Carlito"/>
              </a:rPr>
              <a:t>is </a:t>
            </a:r>
            <a:r>
              <a:rPr sz="1200" spc="-5" dirty="0">
                <a:latin typeface="Carlito"/>
                <a:cs typeface="Carlito"/>
              </a:rPr>
              <a:t>digitized and processed </a:t>
            </a:r>
            <a:r>
              <a:rPr sz="1200" dirty="0">
                <a:latin typeface="Carlito"/>
                <a:cs typeface="Carlito"/>
              </a:rPr>
              <a:t>by </a:t>
            </a:r>
            <a:r>
              <a:rPr sz="1200" spc="-5" dirty="0">
                <a:latin typeface="Carlito"/>
                <a:cs typeface="Carlito"/>
              </a:rPr>
              <a:t>specially  designed </a:t>
            </a:r>
            <a:r>
              <a:rPr sz="1200" dirty="0">
                <a:latin typeface="Carlito"/>
                <a:cs typeface="Carlito"/>
              </a:rPr>
              <a:t>hardware </a:t>
            </a:r>
            <a:r>
              <a:rPr sz="1200" spc="-5" dirty="0">
                <a:latin typeface="Carlito"/>
                <a:cs typeface="Carlito"/>
              </a:rPr>
              <a:t>and software. </a:t>
            </a:r>
            <a:r>
              <a:rPr sz="1200" dirty="0">
                <a:latin typeface="Carlito"/>
                <a:cs typeface="Carlito"/>
              </a:rPr>
              <a:t>The very </a:t>
            </a:r>
            <a:r>
              <a:rPr sz="1200" spc="-5" dirty="0">
                <a:latin typeface="Carlito"/>
                <a:cs typeface="Carlito"/>
              </a:rPr>
              <a:t>low-level OAEs </a:t>
            </a:r>
            <a:r>
              <a:rPr sz="1200" dirty="0">
                <a:latin typeface="Carlito"/>
                <a:cs typeface="Carlito"/>
              </a:rPr>
              <a:t>are </a:t>
            </a:r>
            <a:r>
              <a:rPr sz="1200" spc="-5" dirty="0">
                <a:latin typeface="Carlito"/>
                <a:cs typeface="Carlito"/>
              </a:rPr>
              <a:t>separated by </a:t>
            </a:r>
            <a:r>
              <a:rPr sz="1200" dirty="0">
                <a:latin typeface="Carlito"/>
                <a:cs typeface="Carlito"/>
              </a:rPr>
              <a:t>the </a:t>
            </a:r>
            <a:r>
              <a:rPr sz="1200" spc="-5" dirty="0">
                <a:latin typeface="Carlito"/>
                <a:cs typeface="Carlito"/>
              </a:rPr>
              <a:t>software </a:t>
            </a:r>
            <a:r>
              <a:rPr sz="1200" dirty="0">
                <a:latin typeface="Carlito"/>
                <a:cs typeface="Carlito"/>
              </a:rPr>
              <a:t>from </a:t>
            </a:r>
            <a:r>
              <a:rPr sz="1200" spc="-5" dirty="0">
                <a:latin typeface="Carlito"/>
                <a:cs typeface="Carlito"/>
              </a:rPr>
              <a:t>both  </a:t>
            </a:r>
            <a:r>
              <a:rPr sz="1200" dirty="0">
                <a:latin typeface="Carlito"/>
                <a:cs typeface="Carlito"/>
              </a:rPr>
              <a:t>the </a:t>
            </a:r>
            <a:r>
              <a:rPr sz="1200" spc="-5" dirty="0">
                <a:latin typeface="Carlito"/>
                <a:cs typeface="Carlito"/>
              </a:rPr>
              <a:t>background noise and from </a:t>
            </a:r>
            <a:r>
              <a:rPr sz="1200" dirty="0">
                <a:latin typeface="Carlito"/>
                <a:cs typeface="Carlito"/>
              </a:rPr>
              <a:t>the </a:t>
            </a:r>
            <a:r>
              <a:rPr sz="1200" spc="-5" dirty="0">
                <a:latin typeface="Carlito"/>
                <a:cs typeface="Carlito"/>
              </a:rPr>
              <a:t>contamination of the evoking</a:t>
            </a:r>
            <a:r>
              <a:rPr sz="1200" spc="1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clicks.</a:t>
            </a:r>
            <a:endParaRPr sz="1200" dirty="0">
              <a:latin typeface="Carlito"/>
              <a:cs typeface="Carlito"/>
            </a:endParaRPr>
          </a:p>
          <a:p>
            <a:pPr marL="469900" marR="566420" indent="-229235">
              <a:lnSpc>
                <a:spcPts val="1160"/>
              </a:lnSpc>
              <a:spcBef>
                <a:spcPts val="90"/>
              </a:spcBef>
              <a:buClr>
                <a:srgbClr val="000000"/>
              </a:buClr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solidFill>
                  <a:srgbClr val="FF0000"/>
                </a:solidFill>
                <a:latin typeface="Carlito"/>
                <a:cs typeface="Carlito"/>
              </a:rPr>
              <a:t>So </a:t>
            </a:r>
            <a:r>
              <a:rPr sz="1200" dirty="0">
                <a:solidFill>
                  <a:srgbClr val="FF0000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FF0000"/>
                </a:solidFill>
                <a:latin typeface="Carlito"/>
                <a:cs typeface="Carlito"/>
              </a:rPr>
              <a:t>order </a:t>
            </a:r>
            <a:r>
              <a:rPr sz="1200" dirty="0">
                <a:solidFill>
                  <a:srgbClr val="FF0000"/>
                </a:solidFill>
                <a:latin typeface="Carlito"/>
                <a:cs typeface="Carlito"/>
              </a:rPr>
              <a:t>to </a:t>
            </a:r>
            <a:r>
              <a:rPr sz="1200" spc="-5" dirty="0">
                <a:solidFill>
                  <a:srgbClr val="FF0000"/>
                </a:solidFill>
                <a:latin typeface="Carlito"/>
                <a:cs typeface="Carlito"/>
              </a:rPr>
              <a:t>record </a:t>
            </a:r>
            <a:r>
              <a:rPr sz="1200" spc="-10" dirty="0">
                <a:solidFill>
                  <a:srgbClr val="FF0000"/>
                </a:solidFill>
                <a:latin typeface="Carlito"/>
                <a:cs typeface="Carlito"/>
              </a:rPr>
              <a:t>OAE </a:t>
            </a:r>
            <a:r>
              <a:rPr sz="1200" dirty="0">
                <a:solidFill>
                  <a:srgbClr val="FF0000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FF0000"/>
                </a:solidFill>
                <a:latin typeface="Carlito"/>
                <a:cs typeface="Carlito"/>
              </a:rPr>
              <a:t>EAC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(external auditory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canal) </a:t>
            </a:r>
            <a:r>
              <a:rPr sz="1200" dirty="0">
                <a:solidFill>
                  <a:srgbClr val="FF0000"/>
                </a:solidFill>
                <a:latin typeface="Carlito"/>
                <a:cs typeface="Carlito"/>
              </a:rPr>
              <a:t>we </a:t>
            </a:r>
            <a:r>
              <a:rPr sz="1200" spc="-5" dirty="0">
                <a:solidFill>
                  <a:srgbClr val="FF0000"/>
                </a:solidFill>
                <a:latin typeface="Carlito"/>
                <a:cs typeface="Carlito"/>
              </a:rPr>
              <a:t>need </a:t>
            </a:r>
            <a:r>
              <a:rPr sz="1200" dirty="0">
                <a:solidFill>
                  <a:srgbClr val="FF0000"/>
                </a:solidFill>
                <a:latin typeface="Carlito"/>
                <a:cs typeface="Carlito"/>
              </a:rPr>
              <a:t>to </a:t>
            </a:r>
            <a:r>
              <a:rPr sz="1200" spc="-5" dirty="0">
                <a:solidFill>
                  <a:srgbClr val="FF0000"/>
                </a:solidFill>
                <a:latin typeface="Carlito"/>
                <a:cs typeface="Carlito"/>
              </a:rPr>
              <a:t>have normal middle </a:t>
            </a:r>
            <a:r>
              <a:rPr sz="1200" b="1" spc="-5" dirty="0">
                <a:solidFill>
                  <a:srgbClr val="FF0000"/>
                </a:solidFill>
                <a:latin typeface="Carlito"/>
                <a:cs typeface="Carlito"/>
              </a:rPr>
              <a:t>ear  function.</a:t>
            </a:r>
            <a:endParaRPr sz="1200" dirty="0">
              <a:latin typeface="Carlito"/>
              <a:cs typeface="Carlito"/>
            </a:endParaRPr>
          </a:p>
          <a:p>
            <a:pPr marL="469900" marR="394335" indent="-229235">
              <a:lnSpc>
                <a:spcPts val="1460"/>
              </a:lnSpc>
              <a:spcBef>
                <a:spcPts val="4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latin typeface="Carlito"/>
                <a:cs typeface="Carlito"/>
              </a:rPr>
              <a:t>Conductive pathologies can prevent </a:t>
            </a:r>
            <a:r>
              <a:rPr sz="1200" dirty="0">
                <a:latin typeface="Carlito"/>
                <a:cs typeface="Carlito"/>
              </a:rPr>
              <a:t>the </a:t>
            </a:r>
            <a:r>
              <a:rPr sz="1200" spc="-5" dirty="0">
                <a:latin typeface="Carlito"/>
                <a:cs typeface="Carlito"/>
              </a:rPr>
              <a:t>recording of OAE but this does not </a:t>
            </a:r>
            <a:r>
              <a:rPr sz="1200" dirty="0">
                <a:latin typeface="Carlito"/>
                <a:cs typeface="Carlito"/>
              </a:rPr>
              <a:t>mean </a:t>
            </a:r>
            <a:r>
              <a:rPr sz="1200" spc="-5" dirty="0">
                <a:latin typeface="Carlito"/>
                <a:cs typeface="Carlito"/>
              </a:rPr>
              <a:t>that OAE </a:t>
            </a:r>
            <a:r>
              <a:rPr sz="1200" dirty="0">
                <a:latin typeface="Carlito"/>
                <a:cs typeface="Carlito"/>
              </a:rPr>
              <a:t>is </a:t>
            </a:r>
            <a:r>
              <a:rPr sz="1200" spc="-5" dirty="0">
                <a:latin typeface="Carlito"/>
                <a:cs typeface="Carlito"/>
              </a:rPr>
              <a:t>not  present.</a:t>
            </a:r>
            <a:endParaRPr sz="1200" dirty="0"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latin typeface="Carlito"/>
                <a:cs typeface="Carlito"/>
              </a:rPr>
              <a:t>Acquisition:</a:t>
            </a:r>
            <a:endParaRPr sz="1200" dirty="0">
              <a:latin typeface="Carlito"/>
              <a:cs typeface="Carlito"/>
            </a:endParaRPr>
          </a:p>
          <a:p>
            <a:pPr marL="927100" lvl="1" indent="-229235">
              <a:lnSpc>
                <a:spcPct val="100000"/>
              </a:lnSpc>
              <a:spcBef>
                <a:spcPts val="35"/>
              </a:spcBef>
              <a:buFont typeface="Courier New"/>
              <a:buChar char="o"/>
              <a:tabLst>
                <a:tab pos="927735" algn="l"/>
              </a:tabLst>
            </a:pPr>
            <a:r>
              <a:rPr sz="1200" spc="-5" dirty="0">
                <a:latin typeface="Carlito"/>
                <a:cs typeface="Carlito"/>
              </a:rPr>
              <a:t>Not affected </a:t>
            </a:r>
            <a:r>
              <a:rPr sz="1200" dirty="0">
                <a:latin typeface="Carlito"/>
                <a:cs typeface="Carlito"/>
              </a:rPr>
              <a:t>by </a:t>
            </a:r>
            <a:r>
              <a:rPr sz="1200" spc="-5" dirty="0">
                <a:latin typeface="Carlito"/>
                <a:cs typeface="Carlito"/>
              </a:rPr>
              <a:t>sleep </a:t>
            </a:r>
            <a:r>
              <a:rPr sz="1200" spc="-10" dirty="0">
                <a:latin typeface="Carlito"/>
                <a:cs typeface="Carlito"/>
              </a:rPr>
              <a:t>but </a:t>
            </a:r>
            <a:r>
              <a:rPr sz="1200" spc="-5" dirty="0">
                <a:latin typeface="Carlito"/>
                <a:cs typeface="Carlito"/>
              </a:rPr>
              <a:t>needs test subject to be still and</a:t>
            </a:r>
            <a:r>
              <a:rPr sz="1200" spc="5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compliant.</a:t>
            </a:r>
          </a:p>
          <a:p>
            <a:pPr marL="927100" lvl="1" indent="-229235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927735" algn="l"/>
              </a:tabLst>
            </a:pPr>
            <a:r>
              <a:rPr sz="1200" dirty="0">
                <a:latin typeface="Carlito"/>
                <a:cs typeface="Carlito"/>
              </a:rPr>
              <a:t>Very</a:t>
            </a:r>
            <a:r>
              <a:rPr sz="1200" spc="-5" dirty="0">
                <a:latin typeface="Carlito"/>
                <a:cs typeface="Carlito"/>
              </a:rPr>
              <a:t> quick.</a:t>
            </a: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3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200" u="sng" spc="-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Types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OAE’s: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496" y="5644597"/>
            <a:ext cx="6936487" cy="4823949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05"/>
              </a:spcBef>
            </a:pPr>
            <a:r>
              <a:rPr sz="1200" b="1" dirty="0">
                <a:solidFill>
                  <a:srgbClr val="528135"/>
                </a:solidFill>
                <a:latin typeface="Carlito"/>
                <a:cs typeface="Carlito"/>
              </a:rPr>
              <a:t>1.</a:t>
            </a:r>
            <a:r>
              <a:rPr sz="1200" b="1" dirty="0">
                <a:latin typeface="Carlito"/>
                <a:cs typeface="Carlito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Spontaneous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OAE:</a:t>
            </a:r>
            <a:r>
              <a:rPr sz="1200" b="1" spc="-5" dirty="0">
                <a:latin typeface="Carlito"/>
                <a:cs typeface="Carlito"/>
              </a:rPr>
              <a:t> </a:t>
            </a:r>
            <a:r>
              <a:rPr sz="1050" spc="-5" dirty="0">
                <a:solidFill>
                  <a:srgbClr val="A6A6A6"/>
                </a:solidFill>
                <a:latin typeface="Carlito"/>
                <a:cs typeface="Carlito"/>
              </a:rPr>
              <a:t>(not usually</a:t>
            </a:r>
            <a:r>
              <a:rPr sz="1050" spc="4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050" dirty="0">
                <a:solidFill>
                  <a:srgbClr val="A6A6A6"/>
                </a:solidFill>
                <a:latin typeface="Carlito"/>
                <a:cs typeface="Carlito"/>
              </a:rPr>
              <a:t>used)</a:t>
            </a:r>
            <a:endParaRPr sz="1050" dirty="0">
              <a:latin typeface="Carlito"/>
              <a:cs typeface="Carlito"/>
            </a:endParaRPr>
          </a:p>
          <a:p>
            <a:pPr marL="242570" marR="1185545" indent="-230504">
              <a:lnSpc>
                <a:spcPts val="1660"/>
              </a:lnSpc>
              <a:spcBef>
                <a:spcPts val="75"/>
              </a:spcBef>
              <a:buClr>
                <a:srgbClr val="A6A6A6"/>
              </a:buClr>
              <a:buFont typeface="Arial"/>
              <a:buChar char="●"/>
              <a:tabLst>
                <a:tab pos="242570" algn="l"/>
                <a:tab pos="243204" algn="l"/>
              </a:tabLst>
            </a:pPr>
            <a:r>
              <a:rPr sz="1200" spc="-5" dirty="0">
                <a:latin typeface="Carlito"/>
                <a:cs typeface="Carlito"/>
              </a:rPr>
              <a:t>Occurs </a:t>
            </a:r>
            <a:r>
              <a:rPr sz="1200" dirty="0">
                <a:latin typeface="Carlito"/>
                <a:cs typeface="Carlito"/>
              </a:rPr>
              <a:t>in </a:t>
            </a:r>
            <a:r>
              <a:rPr sz="1200" spc="-5" dirty="0">
                <a:latin typeface="Carlito"/>
                <a:cs typeface="Carlito"/>
              </a:rPr>
              <a:t>the absence of </a:t>
            </a:r>
            <a:r>
              <a:rPr sz="1200" dirty="0">
                <a:latin typeface="Carlito"/>
                <a:cs typeface="Carlito"/>
              </a:rPr>
              <a:t>any </a:t>
            </a:r>
            <a:r>
              <a:rPr sz="1200" spc="-5" dirty="0">
                <a:latin typeface="Carlito"/>
                <a:cs typeface="Carlito"/>
              </a:rPr>
              <a:t>intentional stimulation of </a:t>
            </a:r>
            <a:r>
              <a:rPr sz="1200" dirty="0">
                <a:latin typeface="Carlito"/>
                <a:cs typeface="Carlito"/>
              </a:rPr>
              <a:t>the ear.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You have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spc="-20" dirty="0">
                <a:solidFill>
                  <a:srgbClr val="A6A6A6"/>
                </a:solidFill>
                <a:latin typeface="Carlito"/>
                <a:cs typeface="Carlito"/>
              </a:rPr>
              <a:t>emission 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without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stimulation.</a:t>
            </a:r>
            <a:endParaRPr sz="1200" dirty="0">
              <a:latin typeface="Carlito"/>
              <a:cs typeface="Carlito"/>
            </a:endParaRPr>
          </a:p>
          <a:p>
            <a:pPr marL="242570" indent="-230504">
              <a:lnSpc>
                <a:spcPct val="100000"/>
              </a:lnSpc>
              <a:spcBef>
                <a:spcPts val="145"/>
              </a:spcBef>
              <a:buFont typeface="Arial"/>
              <a:buChar char="●"/>
              <a:tabLst>
                <a:tab pos="242570" algn="l"/>
                <a:tab pos="243204" algn="l"/>
              </a:tabLst>
            </a:pPr>
            <a:r>
              <a:rPr sz="1200" spc="-5" dirty="0">
                <a:latin typeface="Carlito"/>
                <a:cs typeface="Carlito"/>
              </a:rPr>
              <a:t>Prevalence </a:t>
            </a:r>
            <a:r>
              <a:rPr sz="1200" dirty="0">
                <a:latin typeface="Carlito"/>
                <a:cs typeface="Carlito"/>
              </a:rPr>
              <a:t>is </a:t>
            </a:r>
            <a:r>
              <a:rPr sz="1200" spc="-10" dirty="0">
                <a:latin typeface="Carlito"/>
                <a:cs typeface="Carlito"/>
              </a:rPr>
              <a:t>in </a:t>
            </a:r>
            <a:r>
              <a:rPr sz="1200" spc="-5" dirty="0">
                <a:latin typeface="Carlito"/>
                <a:cs typeface="Carlito"/>
              </a:rPr>
              <a:t>about 40-60% of normal hearing</a:t>
            </a:r>
            <a:r>
              <a:rPr sz="1200" spc="2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people.</a:t>
            </a:r>
            <a:endParaRPr sz="1200" dirty="0">
              <a:latin typeface="Carlito"/>
              <a:cs typeface="Carlito"/>
            </a:endParaRPr>
          </a:p>
          <a:p>
            <a:pPr marL="242570" marR="1136650" indent="-230504">
              <a:lnSpc>
                <a:spcPts val="1660"/>
              </a:lnSpc>
              <a:spcBef>
                <a:spcPts val="40"/>
              </a:spcBef>
              <a:buFont typeface="Arial"/>
              <a:buChar char="●"/>
              <a:tabLst>
                <a:tab pos="242570" algn="l"/>
                <a:tab pos="243204" algn="l"/>
              </a:tabLst>
            </a:pPr>
            <a:r>
              <a:rPr sz="1200" dirty="0">
                <a:latin typeface="Carlito"/>
                <a:cs typeface="Carlito"/>
              </a:rPr>
              <a:t>When you </a:t>
            </a:r>
            <a:r>
              <a:rPr sz="1200" spc="-5" dirty="0">
                <a:latin typeface="Carlito"/>
                <a:cs typeface="Carlito"/>
              </a:rPr>
              <a:t>record </a:t>
            </a:r>
            <a:r>
              <a:rPr sz="1200" spc="-10" dirty="0">
                <a:latin typeface="Carlito"/>
                <a:cs typeface="Carlito"/>
              </a:rPr>
              <a:t>SOAE’s, </a:t>
            </a:r>
            <a:r>
              <a:rPr sz="1200" dirty="0">
                <a:latin typeface="Carlito"/>
                <a:cs typeface="Carlito"/>
              </a:rPr>
              <a:t>you </a:t>
            </a:r>
            <a:r>
              <a:rPr sz="1200" spc="-5" dirty="0">
                <a:latin typeface="Carlito"/>
                <a:cs typeface="Carlito"/>
              </a:rPr>
              <a:t>average </a:t>
            </a:r>
            <a:r>
              <a:rPr sz="1200" dirty="0">
                <a:latin typeface="Carlito"/>
                <a:cs typeface="Carlito"/>
              </a:rPr>
              <a:t>the </a:t>
            </a:r>
            <a:r>
              <a:rPr sz="1200" spc="-5" dirty="0">
                <a:latin typeface="Carlito"/>
                <a:cs typeface="Carlito"/>
              </a:rPr>
              <a:t>number of samples of sounds </a:t>
            </a:r>
            <a:r>
              <a:rPr sz="1200" dirty="0">
                <a:latin typeface="Carlito"/>
                <a:cs typeface="Carlito"/>
              </a:rPr>
              <a:t>in </a:t>
            </a:r>
            <a:r>
              <a:rPr sz="1200" spc="-5" dirty="0">
                <a:latin typeface="Carlito"/>
                <a:cs typeface="Carlito"/>
              </a:rPr>
              <a:t>the</a:t>
            </a:r>
            <a:r>
              <a:rPr lang="ar-SA" sz="1200" spc="-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ear </a:t>
            </a:r>
            <a:r>
              <a:rPr sz="1200" spc="-25" dirty="0">
                <a:latin typeface="Carlito"/>
                <a:cs typeface="Carlito"/>
              </a:rPr>
              <a:t>and  </a:t>
            </a:r>
            <a:r>
              <a:rPr sz="1200" spc="-5" dirty="0">
                <a:latin typeface="Carlito"/>
                <a:cs typeface="Carlito"/>
              </a:rPr>
              <a:t>perform </a:t>
            </a:r>
            <a:r>
              <a:rPr sz="1200" dirty="0">
                <a:latin typeface="Carlito"/>
                <a:cs typeface="Carlito"/>
              </a:rPr>
              <a:t>a </a:t>
            </a:r>
            <a:r>
              <a:rPr sz="1200" spc="-5" dirty="0">
                <a:latin typeface="Carlito"/>
                <a:cs typeface="Carlito"/>
              </a:rPr>
              <a:t>spectral</a:t>
            </a:r>
            <a:r>
              <a:rPr sz="1200" spc="1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analysis.</a:t>
            </a:r>
            <a:endParaRPr sz="1200" dirty="0">
              <a:latin typeface="Carlito"/>
              <a:cs typeface="Carlito"/>
            </a:endParaRPr>
          </a:p>
          <a:p>
            <a:pPr marL="242570" indent="-230504">
              <a:lnSpc>
                <a:spcPct val="100000"/>
              </a:lnSpc>
              <a:spcBef>
                <a:spcPts val="140"/>
              </a:spcBef>
              <a:buFont typeface="Arial"/>
              <a:buChar char="●"/>
              <a:tabLst>
                <a:tab pos="242570" algn="l"/>
                <a:tab pos="243204" algn="l"/>
              </a:tabLst>
            </a:pPr>
            <a:r>
              <a:rPr sz="1200" dirty="0">
                <a:latin typeface="Carlito"/>
                <a:cs typeface="Carlito"/>
              </a:rPr>
              <a:t>The </a:t>
            </a:r>
            <a:r>
              <a:rPr sz="1200" spc="-5" dirty="0">
                <a:latin typeface="Carlito"/>
                <a:cs typeface="Carlito"/>
              </a:rPr>
              <a:t>presence of SOAE’s </a:t>
            </a:r>
            <a:r>
              <a:rPr sz="1200" spc="-10" dirty="0">
                <a:latin typeface="Carlito"/>
                <a:cs typeface="Carlito"/>
              </a:rPr>
              <a:t>is </a:t>
            </a:r>
            <a:r>
              <a:rPr sz="1200" spc="-5" dirty="0">
                <a:latin typeface="Carlito"/>
                <a:cs typeface="Carlito"/>
              </a:rPr>
              <a:t>usually considered </a:t>
            </a:r>
            <a:r>
              <a:rPr sz="1200" dirty="0">
                <a:latin typeface="Carlito"/>
                <a:cs typeface="Carlito"/>
              </a:rPr>
              <a:t>to </a:t>
            </a:r>
            <a:r>
              <a:rPr sz="1200" spc="-5" dirty="0">
                <a:latin typeface="Carlito"/>
                <a:cs typeface="Carlito"/>
              </a:rPr>
              <a:t>be </a:t>
            </a:r>
            <a:r>
              <a:rPr sz="1200" dirty="0">
                <a:latin typeface="Carlito"/>
                <a:cs typeface="Carlito"/>
              </a:rPr>
              <a:t>a </a:t>
            </a:r>
            <a:r>
              <a:rPr sz="1200" spc="-5" dirty="0">
                <a:latin typeface="Carlito"/>
                <a:cs typeface="Carlito"/>
              </a:rPr>
              <a:t>sign of cochlear health, but the absence of SOAE’s</a:t>
            </a:r>
            <a:r>
              <a:rPr sz="1200" spc="14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is</a:t>
            </a:r>
            <a:r>
              <a:rPr lang="ar-SA" sz="120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not </a:t>
            </a:r>
            <a:r>
              <a:rPr sz="1200" dirty="0">
                <a:latin typeface="Carlito"/>
                <a:cs typeface="Carlito"/>
              </a:rPr>
              <a:t>necessarily a </a:t>
            </a:r>
            <a:r>
              <a:rPr sz="1200" spc="-5" dirty="0">
                <a:latin typeface="Carlito"/>
                <a:cs typeface="Carlito"/>
              </a:rPr>
              <a:t>sign of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abnormality.</a:t>
            </a: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950" dirty="0">
              <a:latin typeface="Carlito"/>
              <a:cs typeface="Carlito"/>
            </a:endParaRPr>
          </a:p>
          <a:p>
            <a:pPr marL="242570" indent="-22923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243204" algn="l"/>
              </a:tabLst>
            </a:pPr>
            <a:r>
              <a:rPr sz="1200" b="1" u="sng" dirty="0">
                <a:solidFill>
                  <a:srgbClr val="A6A6A6"/>
                </a:solidFill>
                <a:uFill>
                  <a:solidFill>
                    <a:srgbClr val="A6A6A6"/>
                  </a:solidFill>
                </a:uFill>
                <a:latin typeface="Carlito"/>
                <a:cs typeface="Carlito"/>
              </a:rPr>
              <a:t>Evoked </a:t>
            </a:r>
            <a:r>
              <a:rPr sz="1200" b="1" u="sng" spc="-5" dirty="0">
                <a:solidFill>
                  <a:srgbClr val="A6A6A6"/>
                </a:solidFill>
                <a:uFill>
                  <a:solidFill>
                    <a:srgbClr val="A6A6A6"/>
                  </a:solidFill>
                </a:uFill>
                <a:latin typeface="Carlito"/>
                <a:cs typeface="Carlito"/>
              </a:rPr>
              <a:t>OAE:</a:t>
            </a: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A6A6A6"/>
              </a:buClr>
              <a:buFont typeface="Carlito"/>
              <a:buAutoNum type="arabicPeriod" startAt="2"/>
            </a:pPr>
            <a:endParaRPr sz="950" dirty="0">
              <a:latin typeface="Carlito"/>
              <a:cs typeface="Carlito"/>
            </a:endParaRPr>
          </a:p>
          <a:p>
            <a:pPr marL="242570" lvl="1" indent="-229235">
              <a:lnSpc>
                <a:spcPct val="100000"/>
              </a:lnSpc>
              <a:buAutoNum type="alphaLcPeriod"/>
              <a:tabLst>
                <a:tab pos="243204" algn="l"/>
              </a:tabLst>
            </a:pPr>
            <a:r>
              <a:rPr sz="1200" b="1" spc="-5" dirty="0">
                <a:latin typeface="Carlito"/>
                <a:cs typeface="Carlito"/>
              </a:rPr>
              <a:t>Distortion Product</a:t>
            </a:r>
            <a:r>
              <a:rPr sz="1200" b="1" dirty="0">
                <a:latin typeface="Carlito"/>
                <a:cs typeface="Carlito"/>
              </a:rPr>
              <a:t> OAE</a:t>
            </a:r>
            <a:endParaRPr sz="1200" dirty="0">
              <a:latin typeface="Carlito"/>
              <a:cs typeface="Carlito"/>
            </a:endParaRPr>
          </a:p>
          <a:p>
            <a:pPr marL="242570" indent="-160655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3204" algn="l"/>
              </a:tabLst>
            </a:pPr>
            <a:r>
              <a:rPr sz="1200" dirty="0">
                <a:latin typeface="Carlito"/>
                <a:cs typeface="Carlito"/>
              </a:rPr>
              <a:t>Result from </a:t>
            </a:r>
            <a:r>
              <a:rPr sz="1200" spc="-5" dirty="0">
                <a:latin typeface="Carlito"/>
                <a:cs typeface="Carlito"/>
              </a:rPr>
              <a:t>the interaction of two simultaneously presented </a:t>
            </a:r>
            <a:r>
              <a:rPr sz="1200" dirty="0">
                <a:solidFill>
                  <a:srgbClr val="FF0000"/>
                </a:solidFill>
                <a:latin typeface="Carlito"/>
                <a:cs typeface="Carlito"/>
              </a:rPr>
              <a:t>pure</a:t>
            </a:r>
            <a:r>
              <a:rPr sz="1200" spc="5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rlito"/>
                <a:cs typeface="Carlito"/>
              </a:rPr>
              <a:t>tones</a:t>
            </a:r>
            <a:r>
              <a:rPr sz="1200" spc="-5" dirty="0">
                <a:latin typeface="Carlito"/>
                <a:cs typeface="Carlito"/>
              </a:rPr>
              <a:t>.</a:t>
            </a:r>
            <a:endParaRPr sz="1200" dirty="0">
              <a:latin typeface="Carlito"/>
              <a:cs typeface="Carlito"/>
            </a:endParaRPr>
          </a:p>
          <a:p>
            <a:pPr marL="242570" marR="224790" indent="-160020">
              <a:lnSpc>
                <a:spcPct val="101699"/>
              </a:lnSpc>
              <a:spcBef>
                <a:spcPts val="250"/>
              </a:spcBef>
              <a:buFont typeface="Symbol"/>
              <a:buChar char=""/>
              <a:tabLst>
                <a:tab pos="243204" algn="l"/>
              </a:tabLst>
            </a:pPr>
            <a:r>
              <a:rPr sz="1200" dirty="0">
                <a:latin typeface="Carlito"/>
                <a:cs typeface="Carlito"/>
              </a:rPr>
              <a:t>Stimuli </a:t>
            </a:r>
            <a:r>
              <a:rPr sz="1200" spc="-5" dirty="0">
                <a:latin typeface="Carlito"/>
                <a:cs typeface="Carlito"/>
              </a:rPr>
              <a:t>consist of </a:t>
            </a:r>
            <a:r>
              <a:rPr sz="1200" dirty="0">
                <a:latin typeface="Carlito"/>
                <a:cs typeface="Carlito"/>
              </a:rPr>
              <a:t>2 </a:t>
            </a:r>
            <a:r>
              <a:rPr sz="1200" spc="-5" dirty="0">
                <a:latin typeface="Carlito"/>
                <a:cs typeface="Carlito"/>
              </a:rPr>
              <a:t>pure </a:t>
            </a:r>
            <a:r>
              <a:rPr sz="1200" dirty="0">
                <a:latin typeface="Carlito"/>
                <a:cs typeface="Carlito"/>
              </a:rPr>
              <a:t>tones at 2 </a:t>
            </a:r>
            <a:r>
              <a:rPr sz="1200" spc="-5" dirty="0">
                <a:latin typeface="Carlito"/>
                <a:cs typeface="Carlito"/>
              </a:rPr>
              <a:t>frequencies </a:t>
            </a:r>
            <a:r>
              <a:rPr sz="1200" spc="-10" dirty="0">
                <a:latin typeface="Carlito"/>
                <a:cs typeface="Carlito"/>
              </a:rPr>
              <a:t>(ie, </a:t>
            </a:r>
            <a:r>
              <a:rPr sz="1200" spc="-5" dirty="0">
                <a:latin typeface="Carlito"/>
                <a:cs typeface="Carlito"/>
              </a:rPr>
              <a:t>f1, f2 [f2&gt;f1]) and </a:t>
            </a:r>
            <a:r>
              <a:rPr sz="1200" dirty="0">
                <a:latin typeface="Carlito"/>
                <a:cs typeface="Carlito"/>
              </a:rPr>
              <a:t>2 </a:t>
            </a:r>
            <a:r>
              <a:rPr sz="1200" spc="-5" dirty="0">
                <a:latin typeface="Carlito"/>
                <a:cs typeface="Carlito"/>
              </a:rPr>
              <a:t>intensity </a:t>
            </a:r>
            <a:r>
              <a:rPr sz="1200" spc="-15" dirty="0">
                <a:latin typeface="Carlito"/>
                <a:cs typeface="Carlito"/>
              </a:rPr>
              <a:t>levels </a:t>
            </a:r>
            <a:r>
              <a:rPr sz="1200" spc="-5" dirty="0">
                <a:latin typeface="Carlito"/>
                <a:cs typeface="Carlito"/>
              </a:rPr>
              <a:t>(ie, L1, L2). The  relationship between L1-L2 and </a:t>
            </a:r>
            <a:r>
              <a:rPr sz="1200" dirty="0">
                <a:latin typeface="Carlito"/>
                <a:cs typeface="Carlito"/>
              </a:rPr>
              <a:t>f1-f2 </a:t>
            </a:r>
            <a:r>
              <a:rPr sz="1200" spc="-5" dirty="0">
                <a:latin typeface="Carlito"/>
                <a:cs typeface="Carlito"/>
              </a:rPr>
              <a:t>dictates </a:t>
            </a:r>
            <a:r>
              <a:rPr sz="1200" dirty="0">
                <a:latin typeface="Carlito"/>
                <a:cs typeface="Carlito"/>
              </a:rPr>
              <a:t>the </a:t>
            </a:r>
            <a:r>
              <a:rPr sz="1200" spc="-5" dirty="0">
                <a:latin typeface="Carlito"/>
                <a:cs typeface="Carlito"/>
              </a:rPr>
              <a:t>frequency</a:t>
            </a:r>
            <a:r>
              <a:rPr sz="1200" spc="4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response.</a:t>
            </a:r>
            <a:endParaRPr sz="1200" dirty="0">
              <a:latin typeface="Carlito"/>
              <a:cs typeface="Carlito"/>
            </a:endParaRPr>
          </a:p>
          <a:p>
            <a:pPr marL="242570" marR="5080" indent="-160020">
              <a:lnSpc>
                <a:spcPct val="101699"/>
              </a:lnSpc>
              <a:spcBef>
                <a:spcPts val="265"/>
              </a:spcBef>
              <a:buFont typeface="Symbol"/>
              <a:buChar char=""/>
              <a:tabLst>
                <a:tab pos="243204" algn="l"/>
              </a:tabLst>
            </a:pPr>
            <a:r>
              <a:rPr sz="1200" dirty="0">
                <a:latin typeface="Carlito"/>
                <a:cs typeface="Carlito"/>
              </a:rPr>
              <a:t>DPOAEs </a:t>
            </a:r>
            <a:r>
              <a:rPr sz="1200" spc="-5" dirty="0">
                <a:latin typeface="Carlito"/>
                <a:cs typeface="Carlito"/>
              </a:rPr>
              <a:t>allow </a:t>
            </a:r>
            <a:r>
              <a:rPr sz="1200" dirty="0">
                <a:latin typeface="Carlito"/>
                <a:cs typeface="Carlito"/>
              </a:rPr>
              <a:t>for a </a:t>
            </a:r>
            <a:r>
              <a:rPr sz="1200" spc="-5" dirty="0">
                <a:latin typeface="Carlito"/>
                <a:cs typeface="Carlito"/>
              </a:rPr>
              <a:t>greater </a:t>
            </a:r>
            <a:r>
              <a:rPr sz="1200" spc="-5" dirty="0">
                <a:solidFill>
                  <a:srgbClr val="FF0000"/>
                </a:solidFill>
                <a:latin typeface="Carlito"/>
                <a:cs typeface="Carlito"/>
              </a:rPr>
              <a:t>frequency specificity </a:t>
            </a:r>
            <a:r>
              <a:rPr sz="1200" spc="-5" dirty="0">
                <a:latin typeface="Carlito"/>
                <a:cs typeface="Carlito"/>
              </a:rPr>
              <a:t>and </a:t>
            </a:r>
            <a:r>
              <a:rPr sz="1200" spc="-10" dirty="0">
                <a:latin typeface="Carlito"/>
                <a:cs typeface="Carlito"/>
              </a:rPr>
              <a:t>can </a:t>
            </a:r>
            <a:r>
              <a:rPr sz="1200" spc="-5" dirty="0">
                <a:latin typeface="Carlito"/>
                <a:cs typeface="Carlito"/>
              </a:rPr>
              <a:t>be used </a:t>
            </a:r>
            <a:r>
              <a:rPr sz="1200" dirty="0">
                <a:latin typeface="Carlito"/>
                <a:cs typeface="Carlito"/>
              </a:rPr>
              <a:t>to </a:t>
            </a:r>
            <a:r>
              <a:rPr sz="1200" spc="-5" dirty="0">
                <a:latin typeface="Carlito"/>
                <a:cs typeface="Carlito"/>
              </a:rPr>
              <a:t>record </a:t>
            </a:r>
            <a:r>
              <a:rPr sz="1200" dirty="0">
                <a:latin typeface="Carlito"/>
                <a:cs typeface="Carlito"/>
              </a:rPr>
              <a:t>at </a:t>
            </a:r>
            <a:r>
              <a:rPr sz="1200" spc="-15" dirty="0">
                <a:latin typeface="Carlito"/>
                <a:cs typeface="Carlito"/>
              </a:rPr>
              <a:t>higher </a:t>
            </a:r>
            <a:r>
              <a:rPr sz="1200" spc="-5" dirty="0">
                <a:latin typeface="Carlito"/>
                <a:cs typeface="Carlito"/>
              </a:rPr>
              <a:t>frequencies than  TOAE. Therefore, </a:t>
            </a:r>
            <a:r>
              <a:rPr sz="1200" dirty="0">
                <a:latin typeface="Carlito"/>
                <a:cs typeface="Carlito"/>
              </a:rPr>
              <a:t>DPOAE may be </a:t>
            </a:r>
            <a:r>
              <a:rPr sz="1200" spc="-5" dirty="0">
                <a:latin typeface="Carlito"/>
                <a:cs typeface="Carlito"/>
              </a:rPr>
              <a:t>useful for early detection of cochlear damage </a:t>
            </a:r>
            <a:r>
              <a:rPr sz="1200" dirty="0">
                <a:latin typeface="Carlito"/>
                <a:cs typeface="Carlito"/>
              </a:rPr>
              <a:t>as they are </a:t>
            </a:r>
            <a:r>
              <a:rPr sz="1200" spc="-5" dirty="0">
                <a:latin typeface="Carlito"/>
                <a:cs typeface="Carlito"/>
              </a:rPr>
              <a:t>for ototoxicity  </a:t>
            </a:r>
            <a:r>
              <a:rPr sz="1200" dirty="0">
                <a:latin typeface="Carlito"/>
                <a:cs typeface="Carlito"/>
              </a:rPr>
              <a:t>and </a:t>
            </a:r>
            <a:r>
              <a:rPr sz="1200" spc="-5" dirty="0">
                <a:latin typeface="Carlito"/>
                <a:cs typeface="Carlito"/>
              </a:rPr>
              <a:t>noise-induced damage.</a:t>
            </a: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Carlito"/>
              <a:cs typeface="Carlito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solidFill>
                  <a:srgbClr val="A6A6A6"/>
                </a:solidFill>
                <a:latin typeface="Arial"/>
                <a:cs typeface="Arial"/>
              </a:rPr>
              <a:t>b. </a:t>
            </a:r>
            <a:r>
              <a:rPr sz="1200" b="1" spc="-5" dirty="0">
                <a:latin typeface="Carlito"/>
                <a:cs typeface="Carlito"/>
              </a:rPr>
              <a:t>Transient </a:t>
            </a:r>
            <a:r>
              <a:rPr sz="1200" b="1" dirty="0">
                <a:latin typeface="Carlito"/>
                <a:cs typeface="Carlito"/>
              </a:rPr>
              <a:t>Evoked </a:t>
            </a:r>
            <a:r>
              <a:rPr sz="1200" b="1" spc="-5" dirty="0">
                <a:latin typeface="Carlito"/>
                <a:cs typeface="Carlito"/>
              </a:rPr>
              <a:t>OAE </a:t>
            </a:r>
            <a:r>
              <a:rPr sz="1100" spc="-5" dirty="0">
                <a:solidFill>
                  <a:srgbClr val="A6A6A6"/>
                </a:solidFill>
                <a:latin typeface="Carlito"/>
                <a:cs typeface="Carlito"/>
              </a:rPr>
              <a:t>(usually</a:t>
            </a:r>
            <a:r>
              <a:rPr sz="1100" spc="-1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100" spc="-5" dirty="0">
                <a:solidFill>
                  <a:srgbClr val="A6A6A6"/>
                </a:solidFill>
                <a:latin typeface="Carlito"/>
                <a:cs typeface="Carlito"/>
              </a:rPr>
              <a:t>used)</a:t>
            </a:r>
            <a:endParaRPr sz="1100" dirty="0">
              <a:latin typeface="Carlito"/>
              <a:cs typeface="Carlito"/>
            </a:endParaRPr>
          </a:p>
          <a:p>
            <a:pPr marL="242570" indent="-229235">
              <a:lnSpc>
                <a:spcPct val="100000"/>
              </a:lnSpc>
              <a:spcBef>
                <a:spcPts val="275"/>
              </a:spcBef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sz="1200" spc="-5" dirty="0">
                <a:latin typeface="Carlito"/>
                <a:cs typeface="Carlito"/>
              </a:rPr>
              <a:t>TEOAE </a:t>
            </a:r>
            <a:r>
              <a:rPr sz="1200" dirty="0">
                <a:latin typeface="Carlito"/>
                <a:cs typeface="Carlito"/>
              </a:rPr>
              <a:t>are </a:t>
            </a:r>
            <a:r>
              <a:rPr sz="1200" spc="-5" dirty="0">
                <a:latin typeface="Carlito"/>
                <a:cs typeface="Carlito"/>
              </a:rPr>
              <a:t>frequency responses that follow </a:t>
            </a:r>
            <a:r>
              <a:rPr sz="1200" dirty="0">
                <a:latin typeface="Carlito"/>
                <a:cs typeface="Carlito"/>
              </a:rPr>
              <a:t>a </a:t>
            </a:r>
            <a:r>
              <a:rPr sz="1200" spc="-5" dirty="0">
                <a:solidFill>
                  <a:srgbClr val="FF0000"/>
                </a:solidFill>
                <a:latin typeface="Carlito"/>
                <a:cs typeface="Carlito"/>
              </a:rPr>
              <a:t>brief acoustic stimulus</a:t>
            </a:r>
            <a:r>
              <a:rPr sz="1200" spc="-5" dirty="0">
                <a:latin typeface="Carlito"/>
                <a:cs typeface="Carlito"/>
              </a:rPr>
              <a:t>, such </a:t>
            </a:r>
            <a:r>
              <a:rPr sz="1200" dirty="0">
                <a:latin typeface="Carlito"/>
                <a:cs typeface="Carlito"/>
              </a:rPr>
              <a:t>as a </a:t>
            </a:r>
            <a:r>
              <a:rPr sz="1200" spc="-5" dirty="0">
                <a:solidFill>
                  <a:srgbClr val="FF0000"/>
                </a:solidFill>
                <a:latin typeface="Carlito"/>
                <a:cs typeface="Carlito"/>
              </a:rPr>
              <a:t>click </a:t>
            </a:r>
            <a:r>
              <a:rPr sz="1200" spc="-25" dirty="0">
                <a:latin typeface="Carlito"/>
                <a:cs typeface="Carlito"/>
              </a:rPr>
              <a:t>or </a:t>
            </a:r>
            <a:r>
              <a:rPr sz="1200" spc="-5" dirty="0">
                <a:latin typeface="Carlito"/>
                <a:cs typeface="Carlito"/>
              </a:rPr>
              <a:t>tone</a:t>
            </a:r>
            <a:r>
              <a:rPr sz="1200" spc="1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burst.</a:t>
            </a:r>
            <a:endParaRPr sz="1200" dirty="0">
              <a:latin typeface="Carlito"/>
              <a:cs typeface="Carlito"/>
            </a:endParaRPr>
          </a:p>
          <a:p>
            <a:pPr marL="242570" marR="1007744" indent="-228600">
              <a:lnSpc>
                <a:spcPct val="114199"/>
              </a:lnSpc>
              <a:spcBef>
                <a:spcPts val="70"/>
              </a:spcBef>
              <a:buFont typeface="Symbol"/>
              <a:buChar char=""/>
              <a:tabLst>
                <a:tab pos="242570" algn="l"/>
                <a:tab pos="243204" algn="l"/>
              </a:tabLst>
            </a:pPr>
            <a:r>
              <a:rPr sz="1200" dirty="0">
                <a:latin typeface="Carlito"/>
                <a:cs typeface="Carlito"/>
              </a:rPr>
              <a:t>The </a:t>
            </a:r>
            <a:r>
              <a:rPr sz="1200" spc="-5" dirty="0">
                <a:latin typeface="Carlito"/>
                <a:cs typeface="Carlito"/>
              </a:rPr>
              <a:t>evoked response from this type of stimulus covers the frequency range up </a:t>
            </a:r>
            <a:r>
              <a:rPr sz="1200" spc="-25" dirty="0">
                <a:latin typeface="Carlito"/>
                <a:cs typeface="Carlito"/>
              </a:rPr>
              <a:t>to </a:t>
            </a:r>
            <a:r>
              <a:rPr sz="1200" spc="-5" dirty="0">
                <a:latin typeface="Carlito"/>
                <a:cs typeface="Carlito"/>
              </a:rPr>
              <a:t>around  </a:t>
            </a:r>
            <a:r>
              <a:rPr sz="1200" dirty="0">
                <a:latin typeface="Carlito"/>
                <a:cs typeface="Carlito"/>
              </a:rPr>
              <a:t>4 </a:t>
            </a:r>
            <a:r>
              <a:rPr sz="1200" spc="-5" dirty="0">
                <a:latin typeface="Carlito"/>
                <a:cs typeface="Carlito"/>
              </a:rPr>
              <a:t>kHz.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98089" y="4693259"/>
            <a:ext cx="1795780" cy="535940"/>
            <a:chOff x="2998089" y="4693259"/>
            <a:chExt cx="1795780" cy="535940"/>
          </a:xfrm>
        </p:grpSpPr>
        <p:sp>
          <p:nvSpPr>
            <p:cNvPr id="6" name="object 6"/>
            <p:cNvSpPr/>
            <p:nvPr/>
          </p:nvSpPr>
          <p:spPr>
            <a:xfrm>
              <a:off x="3004439" y="5067934"/>
              <a:ext cx="1783080" cy="154940"/>
            </a:xfrm>
            <a:custGeom>
              <a:avLst/>
              <a:gdLst/>
              <a:ahLst/>
              <a:cxnLst/>
              <a:rect l="l" t="t" r="r" b="b"/>
              <a:pathLst>
                <a:path w="1783079" h="154939">
                  <a:moveTo>
                    <a:pt x="891286" y="0"/>
                  </a:moveTo>
                  <a:lnTo>
                    <a:pt x="891286" y="77343"/>
                  </a:lnTo>
                  <a:lnTo>
                    <a:pt x="1782572" y="77343"/>
                  </a:lnTo>
                  <a:lnTo>
                    <a:pt x="1782572" y="154686"/>
                  </a:lnTo>
                </a:path>
                <a:path w="1783079" h="154939">
                  <a:moveTo>
                    <a:pt x="891286" y="0"/>
                  </a:moveTo>
                  <a:lnTo>
                    <a:pt x="891286" y="154686"/>
                  </a:lnTo>
                </a:path>
                <a:path w="1783079" h="154939">
                  <a:moveTo>
                    <a:pt x="891286" y="0"/>
                  </a:moveTo>
                  <a:lnTo>
                    <a:pt x="891286" y="77343"/>
                  </a:lnTo>
                  <a:lnTo>
                    <a:pt x="0" y="77343"/>
                  </a:lnTo>
                  <a:lnTo>
                    <a:pt x="0" y="154686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27425" y="4699609"/>
              <a:ext cx="737235" cy="368935"/>
            </a:xfrm>
            <a:custGeom>
              <a:avLst/>
              <a:gdLst/>
              <a:ahLst/>
              <a:cxnLst/>
              <a:rect l="l" t="t" r="r" b="b"/>
              <a:pathLst>
                <a:path w="737235" h="368935">
                  <a:moveTo>
                    <a:pt x="736650" y="0"/>
                  </a:moveTo>
                  <a:lnTo>
                    <a:pt x="0" y="0"/>
                  </a:lnTo>
                  <a:lnTo>
                    <a:pt x="0" y="368325"/>
                  </a:lnTo>
                  <a:lnTo>
                    <a:pt x="736650" y="368325"/>
                  </a:lnTo>
                  <a:lnTo>
                    <a:pt x="73665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7425" y="4699609"/>
              <a:ext cx="737235" cy="368935"/>
            </a:xfrm>
            <a:custGeom>
              <a:avLst/>
              <a:gdLst/>
              <a:ahLst/>
              <a:cxnLst/>
              <a:rect l="l" t="t" r="r" b="b"/>
              <a:pathLst>
                <a:path w="737235" h="368935">
                  <a:moveTo>
                    <a:pt x="0" y="368325"/>
                  </a:moveTo>
                  <a:lnTo>
                    <a:pt x="736650" y="368325"/>
                  </a:lnTo>
                  <a:lnTo>
                    <a:pt x="736650" y="0"/>
                  </a:lnTo>
                  <a:lnTo>
                    <a:pt x="0" y="0"/>
                  </a:lnTo>
                  <a:lnTo>
                    <a:pt x="0" y="368325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527425" y="4699609"/>
            <a:ext cx="737235" cy="36893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85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700" spc="-5" dirty="0">
                <a:latin typeface="Tahoma"/>
                <a:cs typeface="Tahoma"/>
              </a:rPr>
              <a:t>Types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29661" y="5216245"/>
            <a:ext cx="749935" cy="381635"/>
            <a:chOff x="2629661" y="5216245"/>
            <a:chExt cx="749935" cy="381635"/>
          </a:xfrm>
        </p:grpSpPr>
        <p:sp>
          <p:nvSpPr>
            <p:cNvPr id="11" name="object 11"/>
            <p:cNvSpPr/>
            <p:nvPr/>
          </p:nvSpPr>
          <p:spPr>
            <a:xfrm>
              <a:off x="2636011" y="5222595"/>
              <a:ext cx="737235" cy="368935"/>
            </a:xfrm>
            <a:custGeom>
              <a:avLst/>
              <a:gdLst/>
              <a:ahLst/>
              <a:cxnLst/>
              <a:rect l="l" t="t" r="r" b="b"/>
              <a:pathLst>
                <a:path w="737235" h="368935">
                  <a:moveTo>
                    <a:pt x="736650" y="0"/>
                  </a:moveTo>
                  <a:lnTo>
                    <a:pt x="0" y="0"/>
                  </a:lnTo>
                  <a:lnTo>
                    <a:pt x="0" y="368325"/>
                  </a:lnTo>
                  <a:lnTo>
                    <a:pt x="736650" y="368325"/>
                  </a:lnTo>
                  <a:lnTo>
                    <a:pt x="73665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36011" y="5222595"/>
              <a:ext cx="737235" cy="368935"/>
            </a:xfrm>
            <a:custGeom>
              <a:avLst/>
              <a:gdLst/>
              <a:ahLst/>
              <a:cxnLst/>
              <a:rect l="l" t="t" r="r" b="b"/>
              <a:pathLst>
                <a:path w="737235" h="368935">
                  <a:moveTo>
                    <a:pt x="0" y="368325"/>
                  </a:moveTo>
                  <a:lnTo>
                    <a:pt x="736650" y="368325"/>
                  </a:lnTo>
                  <a:lnTo>
                    <a:pt x="736650" y="0"/>
                  </a:lnTo>
                  <a:lnTo>
                    <a:pt x="0" y="0"/>
                  </a:lnTo>
                  <a:lnTo>
                    <a:pt x="0" y="368325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636011" y="5222595"/>
            <a:ext cx="737235" cy="36893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17475" marR="108585" algn="ctr">
              <a:lnSpc>
                <a:spcPct val="100699"/>
              </a:lnSpc>
              <a:spcBef>
                <a:spcPts val="175"/>
              </a:spcBef>
            </a:pPr>
            <a:r>
              <a:rPr sz="700" spc="-10" dirty="0">
                <a:latin typeface="Tahoma"/>
                <a:cs typeface="Tahoma"/>
              </a:rPr>
              <a:t>S</a:t>
            </a:r>
            <a:r>
              <a:rPr sz="700" spc="-5" dirty="0">
                <a:latin typeface="Tahoma"/>
                <a:cs typeface="Tahoma"/>
              </a:rPr>
              <a:t>po</a:t>
            </a:r>
            <a:r>
              <a:rPr sz="700" spc="-10" dirty="0">
                <a:latin typeface="Tahoma"/>
                <a:cs typeface="Tahoma"/>
              </a:rPr>
              <a:t>nt</a:t>
            </a:r>
            <a:r>
              <a:rPr sz="700" spc="-15" dirty="0">
                <a:latin typeface="Tahoma"/>
                <a:cs typeface="Tahoma"/>
              </a:rPr>
              <a:t>a</a:t>
            </a:r>
            <a:r>
              <a:rPr sz="700" spc="-10" dirty="0">
                <a:latin typeface="Tahoma"/>
                <a:cs typeface="Tahoma"/>
              </a:rPr>
              <a:t>n</a:t>
            </a:r>
            <a:r>
              <a:rPr sz="700" spc="-5" dirty="0">
                <a:latin typeface="Tahoma"/>
                <a:cs typeface="Tahoma"/>
              </a:rPr>
              <a:t>e</a:t>
            </a:r>
            <a:r>
              <a:rPr sz="700" dirty="0">
                <a:latin typeface="Tahoma"/>
                <a:cs typeface="Tahoma"/>
              </a:rPr>
              <a:t>o</a:t>
            </a:r>
            <a:r>
              <a:rPr sz="700" spc="-10" dirty="0">
                <a:latin typeface="Tahoma"/>
                <a:cs typeface="Tahoma"/>
              </a:rPr>
              <a:t>u</a:t>
            </a:r>
            <a:r>
              <a:rPr sz="700" spc="-5" dirty="0">
                <a:latin typeface="Tahoma"/>
                <a:cs typeface="Tahoma"/>
              </a:rPr>
              <a:t>s  OAE’s  </a:t>
            </a:r>
            <a:r>
              <a:rPr sz="700" spc="-10" dirty="0">
                <a:latin typeface="Tahoma"/>
                <a:cs typeface="Tahoma"/>
              </a:rPr>
              <a:t>(SPOAE’s)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521075" y="5216245"/>
            <a:ext cx="749935" cy="381635"/>
            <a:chOff x="3521075" y="5216245"/>
            <a:chExt cx="749935" cy="381635"/>
          </a:xfrm>
        </p:grpSpPr>
        <p:sp>
          <p:nvSpPr>
            <p:cNvPr id="15" name="object 15"/>
            <p:cNvSpPr/>
            <p:nvPr/>
          </p:nvSpPr>
          <p:spPr>
            <a:xfrm>
              <a:off x="3527425" y="5222595"/>
              <a:ext cx="737235" cy="368935"/>
            </a:xfrm>
            <a:custGeom>
              <a:avLst/>
              <a:gdLst/>
              <a:ahLst/>
              <a:cxnLst/>
              <a:rect l="l" t="t" r="r" b="b"/>
              <a:pathLst>
                <a:path w="737235" h="368935">
                  <a:moveTo>
                    <a:pt x="736650" y="0"/>
                  </a:moveTo>
                  <a:lnTo>
                    <a:pt x="0" y="0"/>
                  </a:lnTo>
                  <a:lnTo>
                    <a:pt x="0" y="368325"/>
                  </a:lnTo>
                  <a:lnTo>
                    <a:pt x="736650" y="368325"/>
                  </a:lnTo>
                  <a:lnTo>
                    <a:pt x="73665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27425" y="5222595"/>
              <a:ext cx="737235" cy="368935"/>
            </a:xfrm>
            <a:custGeom>
              <a:avLst/>
              <a:gdLst/>
              <a:ahLst/>
              <a:cxnLst/>
              <a:rect l="l" t="t" r="r" b="b"/>
              <a:pathLst>
                <a:path w="737235" h="368935">
                  <a:moveTo>
                    <a:pt x="0" y="368325"/>
                  </a:moveTo>
                  <a:lnTo>
                    <a:pt x="736650" y="368325"/>
                  </a:lnTo>
                  <a:lnTo>
                    <a:pt x="736650" y="0"/>
                  </a:lnTo>
                  <a:lnTo>
                    <a:pt x="0" y="0"/>
                  </a:lnTo>
                  <a:lnTo>
                    <a:pt x="0" y="368325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527425" y="5222595"/>
            <a:ext cx="737235" cy="36893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85"/>
              </a:spcBef>
            </a:pPr>
            <a:r>
              <a:rPr sz="700" spc="-5" dirty="0">
                <a:latin typeface="Tahoma"/>
                <a:cs typeface="Tahoma"/>
              </a:rPr>
              <a:t>Distortion</a:t>
            </a:r>
            <a:r>
              <a:rPr sz="700" spc="-70" dirty="0">
                <a:latin typeface="Tahoma"/>
                <a:cs typeface="Tahoma"/>
              </a:rPr>
              <a:t> </a:t>
            </a:r>
            <a:r>
              <a:rPr sz="700" spc="-5" dirty="0">
                <a:latin typeface="Tahoma"/>
                <a:cs typeface="Tahoma"/>
              </a:rPr>
              <a:t>Product</a:t>
            </a:r>
            <a:endParaRPr sz="700">
              <a:latin typeface="Tahoma"/>
              <a:cs typeface="Tahoma"/>
            </a:endParaRPr>
          </a:p>
          <a:p>
            <a:pPr marL="43180">
              <a:lnSpc>
                <a:spcPct val="100000"/>
              </a:lnSpc>
              <a:spcBef>
                <a:spcPts val="10"/>
              </a:spcBef>
            </a:pPr>
            <a:r>
              <a:rPr sz="700" spc="-5" dirty="0">
                <a:latin typeface="Tahoma"/>
                <a:cs typeface="Tahoma"/>
              </a:rPr>
              <a:t>OAE’s</a:t>
            </a:r>
            <a:r>
              <a:rPr sz="700" spc="-40" dirty="0">
                <a:latin typeface="Tahoma"/>
                <a:cs typeface="Tahoma"/>
              </a:rPr>
              <a:t> </a:t>
            </a:r>
            <a:r>
              <a:rPr sz="700" spc="-10" dirty="0">
                <a:latin typeface="Tahoma"/>
                <a:cs typeface="Tahoma"/>
              </a:rPr>
              <a:t>(DPOAE’s)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412360" y="5216245"/>
            <a:ext cx="749935" cy="381635"/>
            <a:chOff x="4412360" y="5216245"/>
            <a:chExt cx="749935" cy="381635"/>
          </a:xfrm>
        </p:grpSpPr>
        <p:sp>
          <p:nvSpPr>
            <p:cNvPr id="19" name="object 19"/>
            <p:cNvSpPr/>
            <p:nvPr/>
          </p:nvSpPr>
          <p:spPr>
            <a:xfrm>
              <a:off x="4418710" y="5222595"/>
              <a:ext cx="737235" cy="368935"/>
            </a:xfrm>
            <a:custGeom>
              <a:avLst/>
              <a:gdLst/>
              <a:ahLst/>
              <a:cxnLst/>
              <a:rect l="l" t="t" r="r" b="b"/>
              <a:pathLst>
                <a:path w="737235" h="368935">
                  <a:moveTo>
                    <a:pt x="736650" y="0"/>
                  </a:moveTo>
                  <a:lnTo>
                    <a:pt x="0" y="0"/>
                  </a:lnTo>
                  <a:lnTo>
                    <a:pt x="0" y="368325"/>
                  </a:lnTo>
                  <a:lnTo>
                    <a:pt x="736650" y="368325"/>
                  </a:lnTo>
                  <a:lnTo>
                    <a:pt x="73665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18710" y="5222595"/>
              <a:ext cx="737235" cy="368935"/>
            </a:xfrm>
            <a:custGeom>
              <a:avLst/>
              <a:gdLst/>
              <a:ahLst/>
              <a:cxnLst/>
              <a:rect l="l" t="t" r="r" b="b"/>
              <a:pathLst>
                <a:path w="737235" h="368935">
                  <a:moveTo>
                    <a:pt x="0" y="368325"/>
                  </a:moveTo>
                  <a:lnTo>
                    <a:pt x="736650" y="368325"/>
                  </a:lnTo>
                  <a:lnTo>
                    <a:pt x="736650" y="0"/>
                  </a:lnTo>
                  <a:lnTo>
                    <a:pt x="0" y="0"/>
                  </a:lnTo>
                  <a:lnTo>
                    <a:pt x="0" y="368325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418710" y="5222595"/>
            <a:ext cx="737235" cy="36893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605"/>
              </a:spcBef>
            </a:pPr>
            <a:r>
              <a:rPr sz="700" spc="-10" dirty="0">
                <a:latin typeface="Tahoma"/>
                <a:cs typeface="Tahoma"/>
              </a:rPr>
              <a:t>Transient</a:t>
            </a:r>
            <a:r>
              <a:rPr sz="700" spc="-5" dirty="0">
                <a:latin typeface="Tahoma"/>
                <a:cs typeface="Tahoma"/>
              </a:rPr>
              <a:t> Evoked</a:t>
            </a:r>
            <a:endParaRPr sz="700">
              <a:latin typeface="Tahoma"/>
              <a:cs typeface="Tahoma"/>
            </a:endParaRPr>
          </a:p>
          <a:p>
            <a:pPr marL="46355">
              <a:lnSpc>
                <a:spcPct val="100000"/>
              </a:lnSpc>
              <a:spcBef>
                <a:spcPts val="15"/>
              </a:spcBef>
            </a:pPr>
            <a:r>
              <a:rPr sz="700" spc="-5" dirty="0">
                <a:latin typeface="Tahoma"/>
                <a:cs typeface="Tahoma"/>
              </a:rPr>
              <a:t>OAE’s</a:t>
            </a:r>
            <a:r>
              <a:rPr sz="700" spc="-60" dirty="0">
                <a:latin typeface="Tahoma"/>
                <a:cs typeface="Tahoma"/>
              </a:rPr>
              <a:t> </a:t>
            </a:r>
            <a:r>
              <a:rPr sz="700" spc="-5" dirty="0">
                <a:latin typeface="Tahoma"/>
                <a:cs typeface="Tahoma"/>
              </a:rPr>
              <a:t>(TEOAE’s)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3" name="object 7"/>
          <p:cNvSpPr txBox="1"/>
          <p:nvPr/>
        </p:nvSpPr>
        <p:spPr>
          <a:xfrm>
            <a:off x="612140" y="248403"/>
            <a:ext cx="20993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Recording</a:t>
            </a:r>
            <a:r>
              <a:rPr sz="1200" b="1" u="sng" spc="-6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OAE’s:</a:t>
            </a:r>
            <a:endParaRPr sz="1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9766" y="15036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12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9636" y="592327"/>
            <a:ext cx="5836285" cy="2010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5080" indent="-228600">
              <a:lnSpc>
                <a:spcPct val="114799"/>
              </a:lnSpc>
              <a:spcBef>
                <a:spcPts val="9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Carlito"/>
                <a:cs typeface="Carlito"/>
              </a:rPr>
              <a:t>In </a:t>
            </a:r>
            <a:r>
              <a:rPr sz="1200" spc="-5" dirty="0">
                <a:latin typeface="Carlito"/>
                <a:cs typeface="Carlito"/>
              </a:rPr>
              <a:t>normal </a:t>
            </a:r>
            <a:r>
              <a:rPr sz="1200" spc="-10" dirty="0">
                <a:latin typeface="Carlito"/>
                <a:cs typeface="Carlito"/>
              </a:rPr>
              <a:t>adult </a:t>
            </a:r>
            <a:r>
              <a:rPr sz="1200" spc="-5" dirty="0">
                <a:latin typeface="Carlito"/>
                <a:cs typeface="Carlito"/>
              </a:rPr>
              <a:t>ears, the click-elicited TEOAE typically </a:t>
            </a:r>
            <a:r>
              <a:rPr sz="1200" dirty="0">
                <a:latin typeface="Carlito"/>
                <a:cs typeface="Carlito"/>
              </a:rPr>
              <a:t>falls </a:t>
            </a:r>
            <a:r>
              <a:rPr sz="1200" spc="-5" dirty="0">
                <a:latin typeface="Carlito"/>
                <a:cs typeface="Carlito"/>
              </a:rPr>
              <a:t>off for frequencies </a:t>
            </a:r>
            <a:r>
              <a:rPr sz="1200" dirty="0">
                <a:latin typeface="Carlito"/>
                <a:cs typeface="Carlito"/>
              </a:rPr>
              <a:t>more </a:t>
            </a:r>
            <a:r>
              <a:rPr sz="1200" spc="-5" dirty="0">
                <a:latin typeface="Carlito"/>
                <a:cs typeface="Carlito"/>
              </a:rPr>
              <a:t>than </a:t>
            </a:r>
            <a:r>
              <a:rPr sz="1200" dirty="0">
                <a:latin typeface="Carlito"/>
                <a:cs typeface="Carlito"/>
              </a:rPr>
              <a:t>2  </a:t>
            </a:r>
            <a:r>
              <a:rPr sz="1200" spc="-5" dirty="0">
                <a:latin typeface="Carlito"/>
                <a:cs typeface="Carlito"/>
              </a:rPr>
              <a:t>kHz, </a:t>
            </a:r>
            <a:r>
              <a:rPr sz="1200" dirty="0">
                <a:latin typeface="Carlito"/>
                <a:cs typeface="Carlito"/>
              </a:rPr>
              <a:t>and is </a:t>
            </a:r>
            <a:r>
              <a:rPr sz="1200" spc="-5" dirty="0">
                <a:latin typeface="Carlito"/>
                <a:cs typeface="Carlito"/>
              </a:rPr>
              <a:t>rarely present over </a:t>
            </a:r>
            <a:r>
              <a:rPr sz="1200" dirty="0">
                <a:latin typeface="Carlito"/>
                <a:cs typeface="Carlito"/>
              </a:rPr>
              <a:t>4 </a:t>
            </a:r>
            <a:r>
              <a:rPr sz="1200" spc="-5" dirty="0">
                <a:latin typeface="Carlito"/>
                <a:cs typeface="Carlito"/>
              </a:rPr>
              <a:t>kHz, because of both technical limitations </a:t>
            </a:r>
            <a:r>
              <a:rPr sz="1200" dirty="0">
                <a:latin typeface="Carlito"/>
                <a:cs typeface="Carlito"/>
              </a:rPr>
              <a:t>in the </a:t>
            </a:r>
            <a:r>
              <a:rPr sz="1200" spc="5" dirty="0">
                <a:latin typeface="Carlito"/>
                <a:cs typeface="Carlito"/>
              </a:rPr>
              <a:t>ear-  </a:t>
            </a:r>
            <a:r>
              <a:rPr sz="1200" spc="-5" dirty="0">
                <a:latin typeface="Carlito"/>
                <a:cs typeface="Carlito"/>
              </a:rPr>
              <a:t>speaker </a:t>
            </a:r>
            <a:r>
              <a:rPr sz="1200" spc="-10" dirty="0">
                <a:latin typeface="Carlito"/>
                <a:cs typeface="Carlito"/>
              </a:rPr>
              <a:t>at </a:t>
            </a:r>
            <a:r>
              <a:rPr sz="1200" spc="-5" dirty="0">
                <a:latin typeface="Carlito"/>
                <a:cs typeface="Carlito"/>
              </a:rPr>
              <a:t>higher frequencies and </a:t>
            </a:r>
            <a:r>
              <a:rPr sz="1200" dirty="0">
                <a:latin typeface="Carlito"/>
                <a:cs typeface="Carlito"/>
              </a:rPr>
              <a:t>the </a:t>
            </a:r>
            <a:r>
              <a:rPr sz="1200" spc="-5" dirty="0">
                <a:latin typeface="Carlito"/>
                <a:cs typeface="Carlito"/>
              </a:rPr>
              <a:t>physical features of adult </a:t>
            </a:r>
            <a:r>
              <a:rPr sz="1200" dirty="0">
                <a:latin typeface="Carlito"/>
                <a:cs typeface="Carlito"/>
              </a:rPr>
              <a:t>ear </a:t>
            </a:r>
            <a:r>
              <a:rPr sz="1200" spc="-5" dirty="0">
                <a:latin typeface="Carlito"/>
                <a:cs typeface="Carlito"/>
              </a:rPr>
              <a:t>canals so that </a:t>
            </a:r>
            <a:r>
              <a:rPr sz="1200" spc="-25" dirty="0">
                <a:latin typeface="Carlito"/>
                <a:cs typeface="Carlito"/>
              </a:rPr>
              <a:t>is </a:t>
            </a:r>
            <a:r>
              <a:rPr sz="1200" dirty="0">
                <a:latin typeface="Carlito"/>
                <a:cs typeface="Carlito"/>
              </a:rPr>
              <a:t>why  DPOAE </a:t>
            </a:r>
            <a:r>
              <a:rPr sz="1200" spc="-5" dirty="0">
                <a:latin typeface="Carlito"/>
                <a:cs typeface="Carlito"/>
              </a:rPr>
              <a:t>would </a:t>
            </a:r>
            <a:r>
              <a:rPr sz="1200" dirty="0">
                <a:latin typeface="Carlito"/>
                <a:cs typeface="Carlito"/>
              </a:rPr>
              <a:t>be more </a:t>
            </a:r>
            <a:r>
              <a:rPr sz="1200" spc="-5" dirty="0">
                <a:latin typeface="Carlito"/>
                <a:cs typeface="Carlito"/>
              </a:rPr>
              <a:t>efficacious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(Not frequency</a:t>
            </a:r>
            <a:r>
              <a:rPr sz="1200" spc="-2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specific)</a:t>
            </a:r>
            <a:r>
              <a:rPr sz="1200" spc="-5" dirty="0">
                <a:latin typeface="Carlito"/>
                <a:cs typeface="Carlito"/>
              </a:rPr>
              <a:t>.</a:t>
            </a:r>
            <a:endParaRPr sz="1200">
              <a:latin typeface="Carlito"/>
              <a:cs typeface="Carlito"/>
            </a:endParaRPr>
          </a:p>
          <a:p>
            <a:pPr marL="241300" marR="121285" indent="-228600">
              <a:lnSpc>
                <a:spcPct val="114599"/>
              </a:lnSpc>
              <a:spcBef>
                <a:spcPts val="254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Carlito"/>
                <a:cs typeface="Carlito"/>
              </a:rPr>
              <a:t>For newborns and older infants, the TEOAE </a:t>
            </a:r>
            <a:r>
              <a:rPr sz="1200" dirty="0">
                <a:latin typeface="Carlito"/>
                <a:cs typeface="Carlito"/>
              </a:rPr>
              <a:t>is </a:t>
            </a:r>
            <a:r>
              <a:rPr sz="1200" spc="-5" dirty="0">
                <a:latin typeface="Carlito"/>
                <a:cs typeface="Carlito"/>
              </a:rPr>
              <a:t>much more robust </a:t>
            </a:r>
            <a:r>
              <a:rPr sz="1200" dirty="0">
                <a:latin typeface="Carlito"/>
                <a:cs typeface="Carlito"/>
              </a:rPr>
              <a:t>by </a:t>
            </a:r>
            <a:r>
              <a:rPr sz="1200" spc="-5" dirty="0">
                <a:latin typeface="Carlito"/>
                <a:cs typeface="Carlito"/>
              </a:rPr>
              <a:t>about </a:t>
            </a:r>
            <a:r>
              <a:rPr sz="1200" dirty="0">
                <a:latin typeface="Carlito"/>
                <a:cs typeface="Carlito"/>
              </a:rPr>
              <a:t>10 dB and  typically </a:t>
            </a:r>
            <a:r>
              <a:rPr sz="1200" spc="-5" dirty="0">
                <a:latin typeface="Carlito"/>
                <a:cs typeface="Carlito"/>
              </a:rPr>
              <a:t>can </a:t>
            </a:r>
            <a:r>
              <a:rPr sz="1200" dirty="0">
                <a:latin typeface="Carlito"/>
                <a:cs typeface="Carlito"/>
              </a:rPr>
              <a:t>be </a:t>
            </a:r>
            <a:r>
              <a:rPr sz="1200" spc="-5" dirty="0">
                <a:latin typeface="Carlito"/>
                <a:cs typeface="Carlito"/>
              </a:rPr>
              <a:t>measured out </a:t>
            </a:r>
            <a:r>
              <a:rPr sz="1200" dirty="0">
                <a:latin typeface="Carlito"/>
                <a:cs typeface="Carlito"/>
              </a:rPr>
              <a:t>to </a:t>
            </a:r>
            <a:r>
              <a:rPr sz="1200" spc="-5" dirty="0">
                <a:latin typeface="Carlito"/>
                <a:cs typeface="Carlito"/>
              </a:rPr>
              <a:t>about </a:t>
            </a:r>
            <a:r>
              <a:rPr sz="1200" dirty="0">
                <a:latin typeface="Carlito"/>
                <a:cs typeface="Carlito"/>
              </a:rPr>
              <a:t>6 </a:t>
            </a:r>
            <a:r>
              <a:rPr sz="1200" spc="-5" dirty="0">
                <a:latin typeface="Carlito"/>
                <a:cs typeface="Carlito"/>
              </a:rPr>
              <a:t>kHz indicating that smaller ear canals influence  </a:t>
            </a:r>
            <a:r>
              <a:rPr sz="1200" dirty="0">
                <a:latin typeface="Carlito"/>
                <a:cs typeface="Carlito"/>
              </a:rPr>
              <a:t>the </a:t>
            </a:r>
            <a:r>
              <a:rPr sz="1200" spc="-5" dirty="0">
                <a:latin typeface="Carlito"/>
                <a:cs typeface="Carlito"/>
              </a:rPr>
              <a:t>acoustic characteristics of standard click stimuli </a:t>
            </a:r>
            <a:r>
              <a:rPr sz="1200" dirty="0">
                <a:latin typeface="Carlito"/>
                <a:cs typeface="Carlito"/>
              </a:rPr>
              <a:t>much </a:t>
            </a:r>
            <a:r>
              <a:rPr sz="1200" spc="-5" dirty="0">
                <a:latin typeface="Carlito"/>
                <a:cs typeface="Carlito"/>
              </a:rPr>
              <a:t>differently than </a:t>
            </a:r>
            <a:r>
              <a:rPr sz="1200" spc="-25" dirty="0">
                <a:latin typeface="Carlito"/>
                <a:cs typeface="Carlito"/>
              </a:rPr>
              <a:t>do </a:t>
            </a:r>
            <a:r>
              <a:rPr sz="1200" spc="-5" dirty="0">
                <a:latin typeface="Carlito"/>
                <a:cs typeface="Carlito"/>
              </a:rPr>
              <a:t>adult</a:t>
            </a:r>
            <a:r>
              <a:rPr sz="1200" spc="5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ears.</a:t>
            </a:r>
            <a:endParaRPr sz="1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47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Carlito"/>
                <a:cs typeface="Carlito"/>
              </a:rPr>
              <a:t>TEOAE do not occur </a:t>
            </a:r>
            <a:r>
              <a:rPr sz="1200" spc="-10" dirty="0">
                <a:latin typeface="Carlito"/>
                <a:cs typeface="Carlito"/>
              </a:rPr>
              <a:t>in </a:t>
            </a:r>
            <a:r>
              <a:rPr sz="1200" spc="-5" dirty="0">
                <a:latin typeface="Carlito"/>
                <a:cs typeface="Carlito"/>
              </a:rPr>
              <a:t>people with </a:t>
            </a:r>
            <a:r>
              <a:rPr sz="1200" dirty="0">
                <a:latin typeface="Carlito"/>
                <a:cs typeface="Carlito"/>
              </a:rPr>
              <a:t>a </a:t>
            </a:r>
            <a:r>
              <a:rPr sz="1200" spc="-5" dirty="0">
                <a:latin typeface="Carlito"/>
                <a:cs typeface="Carlito"/>
              </a:rPr>
              <a:t>hearing </a:t>
            </a:r>
            <a:r>
              <a:rPr sz="1200" dirty="0">
                <a:latin typeface="Carlito"/>
                <a:cs typeface="Carlito"/>
              </a:rPr>
              <a:t>loss </a:t>
            </a:r>
            <a:r>
              <a:rPr sz="1200" spc="-5" dirty="0">
                <a:latin typeface="Carlito"/>
                <a:cs typeface="Carlito"/>
              </a:rPr>
              <a:t>greater than</a:t>
            </a:r>
            <a:r>
              <a:rPr sz="1200" spc="2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30dB.</a:t>
            </a:r>
            <a:endParaRPr sz="1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47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Accordingly, TEOAE and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DPOAE </a:t>
            </a:r>
            <a:r>
              <a:rPr sz="1200" spc="-10" dirty="0">
                <a:solidFill>
                  <a:srgbClr val="A6A6A6"/>
                </a:solidFill>
                <a:latin typeface="Carlito"/>
                <a:cs typeface="Carlito"/>
              </a:rPr>
              <a:t>can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be used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to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screen for hearing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loss in</a:t>
            </a:r>
            <a:r>
              <a:rPr sz="1200" spc="9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infants.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3118078"/>
            <a:ext cx="4572635" cy="516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95"/>
              </a:spcBef>
            </a:pPr>
            <a:r>
              <a:rPr sz="1400" b="1" spc="-5" dirty="0">
                <a:solidFill>
                  <a:srgbClr val="A6A6A6"/>
                </a:solidFill>
                <a:latin typeface="Carlito"/>
                <a:cs typeface="Carlito"/>
              </a:rPr>
              <a:t>Comment: </a:t>
            </a:r>
            <a:r>
              <a:rPr sz="1400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400" spc="-5" dirty="0">
                <a:solidFill>
                  <a:srgbClr val="A6A6A6"/>
                </a:solidFill>
                <a:latin typeface="Carlito"/>
                <a:cs typeface="Carlito"/>
              </a:rPr>
              <a:t>first reading </a:t>
            </a:r>
            <a:r>
              <a:rPr sz="1400" dirty="0">
                <a:solidFill>
                  <a:srgbClr val="A6A6A6"/>
                </a:solidFill>
                <a:latin typeface="Carlito"/>
                <a:cs typeface="Carlito"/>
              </a:rPr>
              <a:t>is </a:t>
            </a:r>
            <a:r>
              <a:rPr sz="1400" spc="-5" dirty="0">
                <a:solidFill>
                  <a:srgbClr val="A6A6A6"/>
                </a:solidFill>
                <a:latin typeface="Carlito"/>
                <a:cs typeface="Carlito"/>
              </a:rPr>
              <a:t>normal, second </a:t>
            </a:r>
            <a:r>
              <a:rPr sz="1400" dirty="0">
                <a:solidFill>
                  <a:srgbClr val="A6A6A6"/>
                </a:solidFill>
                <a:latin typeface="Carlito"/>
                <a:cs typeface="Carlito"/>
              </a:rPr>
              <a:t>is </a:t>
            </a:r>
            <a:r>
              <a:rPr sz="1400" spc="-5" dirty="0">
                <a:solidFill>
                  <a:srgbClr val="A6A6A6"/>
                </a:solidFill>
                <a:latin typeface="Carlito"/>
                <a:cs typeface="Carlito"/>
              </a:rPr>
              <a:t>high frequency  </a:t>
            </a:r>
            <a:r>
              <a:rPr sz="1400" dirty="0">
                <a:solidFill>
                  <a:srgbClr val="A6A6A6"/>
                </a:solidFill>
                <a:latin typeface="Carlito"/>
                <a:cs typeface="Carlito"/>
              </a:rPr>
              <a:t>hearing </a:t>
            </a:r>
            <a:r>
              <a:rPr sz="1400" spc="-5" dirty="0">
                <a:solidFill>
                  <a:srgbClr val="A6A6A6"/>
                </a:solidFill>
                <a:latin typeface="Carlito"/>
                <a:cs typeface="Carlito"/>
              </a:rPr>
              <a:t>loss, third </a:t>
            </a:r>
            <a:r>
              <a:rPr sz="1400" dirty="0">
                <a:solidFill>
                  <a:srgbClr val="A6A6A6"/>
                </a:solidFill>
                <a:latin typeface="Carlito"/>
                <a:cs typeface="Carlito"/>
              </a:rPr>
              <a:t>is </a:t>
            </a:r>
            <a:r>
              <a:rPr sz="1400" spc="-5" dirty="0">
                <a:solidFill>
                  <a:srgbClr val="A6A6A6"/>
                </a:solidFill>
                <a:latin typeface="Carlito"/>
                <a:cs typeface="Carlito"/>
              </a:rPr>
              <a:t>severe sensorineural </a:t>
            </a:r>
            <a:r>
              <a:rPr sz="1400" dirty="0">
                <a:solidFill>
                  <a:srgbClr val="A6A6A6"/>
                </a:solidFill>
                <a:latin typeface="Carlito"/>
                <a:cs typeface="Carlito"/>
              </a:rPr>
              <a:t>hearing</a:t>
            </a:r>
            <a:r>
              <a:rPr sz="1400" spc="-3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A6A6A6"/>
                </a:solidFill>
                <a:latin typeface="Carlito"/>
                <a:cs typeface="Carlito"/>
              </a:rPr>
              <a:t>loss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4165218"/>
            <a:ext cx="1111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TEOAE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&amp;</a:t>
            </a:r>
            <a:r>
              <a:rPr sz="1200" b="1" u="sng" spc="-4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DPOAE: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63" y="6507860"/>
            <a:ext cx="5920740" cy="381444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Clinical Application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</a:t>
            </a:r>
            <a:r>
              <a:rPr sz="1200" b="1" u="sng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OAE:</a:t>
            </a:r>
            <a:endParaRPr sz="1200">
              <a:latin typeface="Carlito"/>
              <a:cs typeface="Carlito"/>
            </a:endParaRPr>
          </a:p>
          <a:p>
            <a:pPr marL="241300" marR="1834514" indent="-228600">
              <a:lnSpc>
                <a:spcPct val="101899"/>
              </a:lnSpc>
              <a:spcBef>
                <a:spcPts val="440"/>
              </a:spcBef>
              <a:tabLst>
                <a:tab pos="276225" algn="l"/>
              </a:tabLst>
            </a:pPr>
            <a:r>
              <a:rPr sz="1200" dirty="0">
                <a:latin typeface="Carlito"/>
                <a:cs typeface="Carlito"/>
              </a:rPr>
              <a:t>1.		</a:t>
            </a:r>
            <a:r>
              <a:rPr sz="1200" spc="-5" dirty="0">
                <a:latin typeface="Carlito"/>
                <a:cs typeface="Carlito"/>
              </a:rPr>
              <a:t>Can be used </a:t>
            </a:r>
            <a:r>
              <a:rPr sz="1200" dirty="0">
                <a:latin typeface="Carlito"/>
                <a:cs typeface="Carlito"/>
              </a:rPr>
              <a:t>in </a:t>
            </a:r>
            <a:r>
              <a:rPr sz="1200" spc="-5" dirty="0">
                <a:latin typeface="Carlito"/>
                <a:cs typeface="Carlito"/>
              </a:rPr>
              <a:t>newborn hearing screening. </a:t>
            </a:r>
            <a:r>
              <a:rPr sz="1200" dirty="0">
                <a:latin typeface="Carlito"/>
                <a:cs typeface="Carlito"/>
              </a:rPr>
              <a:t>The </a:t>
            </a:r>
            <a:r>
              <a:rPr sz="1200" spc="-5" dirty="0">
                <a:latin typeface="Carlito"/>
                <a:cs typeface="Carlito"/>
              </a:rPr>
              <a:t>results </a:t>
            </a:r>
            <a:r>
              <a:rPr sz="1200" dirty="0">
                <a:latin typeface="Carlito"/>
                <a:cs typeface="Carlito"/>
              </a:rPr>
              <a:t>will  </a:t>
            </a:r>
            <a:r>
              <a:rPr sz="1200" spc="-5" dirty="0">
                <a:latin typeface="Carlito"/>
                <a:cs typeface="Carlito"/>
              </a:rPr>
              <a:t>indicate either fail or pass. Fail means that hearing thresholds  </a:t>
            </a:r>
            <a:r>
              <a:rPr sz="1200" dirty="0">
                <a:latin typeface="Carlito"/>
                <a:cs typeface="Carlito"/>
              </a:rPr>
              <a:t>are </a:t>
            </a:r>
            <a:r>
              <a:rPr sz="1200" spc="-5" dirty="0">
                <a:latin typeface="Carlito"/>
                <a:cs typeface="Carlito"/>
              </a:rPr>
              <a:t>worse than 30 </a:t>
            </a:r>
            <a:r>
              <a:rPr sz="1200" dirty="0">
                <a:latin typeface="Carlito"/>
                <a:cs typeface="Carlito"/>
              </a:rPr>
              <a:t>dB </a:t>
            </a:r>
            <a:r>
              <a:rPr sz="1200" spc="-5" dirty="0">
                <a:latin typeface="Carlito"/>
                <a:cs typeface="Carlito"/>
              </a:rPr>
              <a:t>HL. </a:t>
            </a:r>
            <a:r>
              <a:rPr sz="1200" dirty="0">
                <a:latin typeface="Carlito"/>
                <a:cs typeface="Carlito"/>
              </a:rPr>
              <a:t>Pass </a:t>
            </a:r>
            <a:r>
              <a:rPr sz="1200" spc="-5" dirty="0">
                <a:latin typeface="Carlito"/>
                <a:cs typeface="Carlito"/>
              </a:rPr>
              <a:t>results </a:t>
            </a:r>
            <a:r>
              <a:rPr sz="1200" dirty="0">
                <a:latin typeface="Carlito"/>
                <a:cs typeface="Carlito"/>
              </a:rPr>
              <a:t>means </a:t>
            </a:r>
            <a:r>
              <a:rPr sz="1200" spc="-5" dirty="0">
                <a:latin typeface="Carlito"/>
                <a:cs typeface="Carlito"/>
              </a:rPr>
              <a:t>hearing  thresholds </a:t>
            </a:r>
            <a:r>
              <a:rPr sz="1200" dirty="0">
                <a:latin typeface="Carlito"/>
                <a:cs typeface="Carlito"/>
              </a:rPr>
              <a:t>are 30 dB </a:t>
            </a:r>
            <a:r>
              <a:rPr sz="1200" spc="-5" dirty="0">
                <a:latin typeface="Carlito"/>
                <a:cs typeface="Carlito"/>
              </a:rPr>
              <a:t>HL or better </a:t>
            </a:r>
            <a:r>
              <a:rPr sz="1200" dirty="0">
                <a:latin typeface="Carlito"/>
                <a:cs typeface="Carlito"/>
              </a:rPr>
              <a:t>(So, we </a:t>
            </a:r>
            <a:r>
              <a:rPr sz="1200" spc="-5" dirty="0">
                <a:latin typeface="Carlito"/>
                <a:cs typeface="Carlito"/>
              </a:rPr>
              <a:t>can not use </a:t>
            </a:r>
            <a:r>
              <a:rPr sz="1200" dirty="0">
                <a:latin typeface="Carlito"/>
                <a:cs typeface="Carlito"/>
              </a:rPr>
              <a:t>this </a:t>
            </a:r>
            <a:r>
              <a:rPr sz="1200" spc="-5" dirty="0">
                <a:latin typeface="Carlito"/>
                <a:cs typeface="Carlito"/>
              </a:rPr>
              <a:t>tool  </a:t>
            </a:r>
            <a:r>
              <a:rPr sz="1200" dirty="0">
                <a:latin typeface="Carlito"/>
                <a:cs typeface="Carlito"/>
              </a:rPr>
              <a:t>to </a:t>
            </a:r>
            <a:r>
              <a:rPr sz="1200" spc="-5" dirty="0">
                <a:latin typeface="Carlito"/>
                <a:cs typeface="Carlito"/>
              </a:rPr>
              <a:t>measure threshold </a:t>
            </a:r>
            <a:r>
              <a:rPr sz="1200" dirty="0">
                <a:latin typeface="Carlito"/>
                <a:cs typeface="Carlito"/>
              </a:rPr>
              <a:t>of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hearing).</a:t>
            </a:r>
            <a:endParaRPr sz="1200">
              <a:latin typeface="Carlito"/>
              <a:cs typeface="Carlito"/>
            </a:endParaRPr>
          </a:p>
          <a:p>
            <a:pPr marL="241300" marR="1894839" indent="-228600">
              <a:lnSpc>
                <a:spcPct val="101699"/>
              </a:lnSpc>
              <a:spcBef>
                <a:spcPts val="32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Carlito"/>
                <a:cs typeface="Carlito"/>
              </a:rPr>
              <a:t>TEOAE can </a:t>
            </a:r>
            <a:r>
              <a:rPr sz="1200" dirty="0">
                <a:latin typeface="Carlito"/>
                <a:cs typeface="Carlito"/>
              </a:rPr>
              <a:t>be </a:t>
            </a:r>
            <a:r>
              <a:rPr sz="1200" spc="-5" dirty="0">
                <a:latin typeface="Carlito"/>
                <a:cs typeface="Carlito"/>
              </a:rPr>
              <a:t>recorded </a:t>
            </a:r>
            <a:r>
              <a:rPr sz="1200" spc="-10" dirty="0">
                <a:latin typeface="Carlito"/>
                <a:cs typeface="Carlito"/>
              </a:rPr>
              <a:t>in </a:t>
            </a:r>
            <a:r>
              <a:rPr sz="1200" dirty="0">
                <a:latin typeface="Carlito"/>
                <a:cs typeface="Carlito"/>
              </a:rPr>
              <a:t>all </a:t>
            </a:r>
            <a:r>
              <a:rPr sz="1200" spc="-5" dirty="0">
                <a:latin typeface="Carlito"/>
                <a:cs typeface="Carlito"/>
              </a:rPr>
              <a:t>non-pathologic ears that </a:t>
            </a:r>
            <a:r>
              <a:rPr sz="1200" dirty="0">
                <a:latin typeface="Carlito"/>
                <a:cs typeface="Carlito"/>
              </a:rPr>
              <a:t>do </a:t>
            </a:r>
            <a:r>
              <a:rPr sz="1200" spc="-5" dirty="0">
                <a:latin typeface="Carlito"/>
                <a:cs typeface="Carlito"/>
              </a:rPr>
              <a:t>not  </a:t>
            </a:r>
            <a:r>
              <a:rPr sz="1200" dirty="0">
                <a:latin typeface="Carlito"/>
                <a:cs typeface="Carlito"/>
              </a:rPr>
              <a:t>display </a:t>
            </a:r>
            <a:r>
              <a:rPr sz="1200" spc="-5" dirty="0">
                <a:latin typeface="Carlito"/>
                <a:cs typeface="Carlito"/>
              </a:rPr>
              <a:t>hearing </a:t>
            </a:r>
            <a:r>
              <a:rPr sz="1200" dirty="0">
                <a:latin typeface="Carlito"/>
                <a:cs typeface="Carlito"/>
              </a:rPr>
              <a:t>loss </a:t>
            </a:r>
            <a:r>
              <a:rPr sz="1200" spc="-5" dirty="0">
                <a:latin typeface="Carlito"/>
                <a:cs typeface="Carlito"/>
              </a:rPr>
              <a:t>of greater than </a:t>
            </a:r>
            <a:r>
              <a:rPr sz="1200" dirty="0">
                <a:latin typeface="Carlito"/>
                <a:cs typeface="Carlito"/>
              </a:rPr>
              <a:t>30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dB.</a:t>
            </a:r>
            <a:endParaRPr sz="1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35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Carlito"/>
                <a:cs typeface="Carlito"/>
              </a:rPr>
              <a:t>OAE can </a:t>
            </a:r>
            <a:r>
              <a:rPr sz="1200" dirty="0">
                <a:latin typeface="Carlito"/>
                <a:cs typeface="Carlito"/>
              </a:rPr>
              <a:t>be </a:t>
            </a:r>
            <a:r>
              <a:rPr sz="1200" spc="-5" dirty="0">
                <a:latin typeface="Carlito"/>
                <a:cs typeface="Carlito"/>
              </a:rPr>
              <a:t>recorded </a:t>
            </a:r>
            <a:r>
              <a:rPr sz="1200" spc="-10" dirty="0">
                <a:latin typeface="Carlito"/>
                <a:cs typeface="Carlito"/>
              </a:rPr>
              <a:t>in </a:t>
            </a:r>
            <a:r>
              <a:rPr sz="1200" spc="-5" dirty="0">
                <a:latin typeface="Carlito"/>
                <a:cs typeface="Carlito"/>
              </a:rPr>
              <a:t>both adults and</a:t>
            </a:r>
            <a:r>
              <a:rPr sz="1200" spc="4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infants.</a:t>
            </a:r>
            <a:endParaRPr sz="1200">
              <a:latin typeface="Carlito"/>
              <a:cs typeface="Carlito"/>
            </a:endParaRPr>
          </a:p>
          <a:p>
            <a:pPr marL="241300" marR="2169795" indent="-228600">
              <a:lnSpc>
                <a:spcPct val="101699"/>
              </a:lnSpc>
              <a:spcBef>
                <a:spcPts val="32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Carlito"/>
                <a:cs typeface="Carlito"/>
              </a:rPr>
              <a:t>Accordingly TEOAE and </a:t>
            </a:r>
            <a:r>
              <a:rPr sz="1200" dirty="0">
                <a:latin typeface="Carlito"/>
                <a:cs typeface="Carlito"/>
              </a:rPr>
              <a:t>DPOAE </a:t>
            </a:r>
            <a:r>
              <a:rPr sz="1200" spc="-10" dirty="0">
                <a:latin typeface="Carlito"/>
                <a:cs typeface="Carlito"/>
              </a:rPr>
              <a:t>can </a:t>
            </a:r>
            <a:r>
              <a:rPr sz="1200" spc="-5" dirty="0">
                <a:latin typeface="Carlito"/>
                <a:cs typeface="Carlito"/>
              </a:rPr>
              <a:t>be used </a:t>
            </a:r>
            <a:r>
              <a:rPr sz="1200" dirty="0">
                <a:latin typeface="Carlito"/>
                <a:cs typeface="Carlito"/>
              </a:rPr>
              <a:t>to </a:t>
            </a:r>
            <a:r>
              <a:rPr sz="1200" spc="-5" dirty="0">
                <a:latin typeface="Carlito"/>
                <a:cs typeface="Carlito"/>
              </a:rPr>
              <a:t>screen for  </a:t>
            </a:r>
            <a:r>
              <a:rPr sz="1200" dirty="0">
                <a:latin typeface="Carlito"/>
                <a:cs typeface="Carlito"/>
              </a:rPr>
              <a:t>hearing loss </a:t>
            </a:r>
            <a:r>
              <a:rPr sz="1200" spc="-10" dirty="0">
                <a:latin typeface="Carlito"/>
                <a:cs typeface="Carlito"/>
              </a:rPr>
              <a:t>in</a:t>
            </a:r>
            <a:r>
              <a:rPr sz="1200" spc="-5" dirty="0">
                <a:latin typeface="Carlito"/>
                <a:cs typeface="Carlito"/>
              </a:rPr>
              <a:t> infants.</a:t>
            </a:r>
            <a:endParaRPr sz="1200">
              <a:latin typeface="Carlito"/>
              <a:cs typeface="Carlito"/>
            </a:endParaRPr>
          </a:p>
          <a:p>
            <a:pPr marL="241300" marR="2229485" indent="-228600">
              <a:lnSpc>
                <a:spcPct val="101699"/>
              </a:lnSpc>
              <a:spcBef>
                <a:spcPts val="32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Carlito"/>
                <a:cs typeface="Carlito"/>
              </a:rPr>
              <a:t>DPOAE </a:t>
            </a:r>
            <a:r>
              <a:rPr sz="1200" spc="-5" dirty="0">
                <a:latin typeface="Carlito"/>
                <a:cs typeface="Carlito"/>
              </a:rPr>
              <a:t>provide more frequency specific evaluation that  TEOAE.</a:t>
            </a:r>
            <a:endParaRPr sz="1200">
              <a:latin typeface="Carlito"/>
              <a:cs typeface="Carlito"/>
            </a:endParaRPr>
          </a:p>
          <a:p>
            <a:pPr marL="241300" marR="428625" indent="-228600">
              <a:lnSpc>
                <a:spcPct val="101600"/>
              </a:lnSpc>
              <a:spcBef>
                <a:spcPts val="265"/>
              </a:spcBef>
              <a:buAutoNum type="arabicPeriod" startAt="2"/>
              <a:tabLst>
                <a:tab pos="241300" algn="l"/>
              </a:tabLst>
            </a:pPr>
            <a:r>
              <a:rPr sz="1200" dirty="0">
                <a:latin typeface="Carlito"/>
                <a:cs typeface="Carlito"/>
              </a:rPr>
              <a:t>In </a:t>
            </a:r>
            <a:r>
              <a:rPr sz="1200" spc="-5" dirty="0">
                <a:latin typeface="Carlito"/>
                <a:cs typeface="Carlito"/>
              </a:rPr>
              <a:t>differential diagnosis of hearing </a:t>
            </a:r>
            <a:r>
              <a:rPr sz="1200" dirty="0">
                <a:latin typeface="Carlito"/>
                <a:cs typeface="Carlito"/>
              </a:rPr>
              <a:t>loss </a:t>
            </a:r>
            <a:r>
              <a:rPr sz="1200" spc="-5" dirty="0">
                <a:latin typeface="Carlito"/>
                <a:cs typeface="Carlito"/>
              </a:rPr>
              <a:t>(site of lesion). </a:t>
            </a:r>
            <a:r>
              <a:rPr sz="1200" dirty="0">
                <a:latin typeface="Carlito"/>
                <a:cs typeface="Carlito"/>
              </a:rPr>
              <a:t>This </a:t>
            </a:r>
            <a:r>
              <a:rPr sz="1200" spc="-5" dirty="0">
                <a:latin typeface="Carlito"/>
                <a:cs typeface="Carlito"/>
              </a:rPr>
              <a:t>can </a:t>
            </a:r>
            <a:r>
              <a:rPr sz="1200" dirty="0">
                <a:latin typeface="Carlito"/>
                <a:cs typeface="Carlito"/>
              </a:rPr>
              <a:t>help in </a:t>
            </a:r>
            <a:r>
              <a:rPr sz="1200" spc="-5" dirty="0">
                <a:latin typeface="Carlito"/>
                <a:cs typeface="Carlito"/>
              </a:rPr>
              <a:t>differentiating  sensory from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neural.</a:t>
            </a:r>
            <a:endParaRPr sz="1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AutoNum type="arabicPeriod" startAt="2"/>
              <a:tabLst>
                <a:tab pos="241300" algn="l"/>
              </a:tabLst>
            </a:pPr>
            <a:r>
              <a:rPr sz="1200" spc="-5" dirty="0">
                <a:latin typeface="Carlito"/>
                <a:cs typeface="Carlito"/>
              </a:rPr>
              <a:t>Monitoring of </a:t>
            </a:r>
            <a:r>
              <a:rPr sz="1200" dirty="0">
                <a:latin typeface="Carlito"/>
                <a:cs typeface="Carlito"/>
              </a:rPr>
              <a:t>the </a:t>
            </a:r>
            <a:r>
              <a:rPr sz="1200" spc="-5" dirty="0">
                <a:latin typeface="Carlito"/>
                <a:cs typeface="Carlito"/>
              </a:rPr>
              <a:t>effect of ototoxicity </a:t>
            </a:r>
            <a:r>
              <a:rPr sz="1200" dirty="0">
                <a:latin typeface="Carlito"/>
                <a:cs typeface="Carlito"/>
              </a:rPr>
              <a:t>or </a:t>
            </a:r>
            <a:r>
              <a:rPr sz="1200" spc="-5" dirty="0">
                <a:latin typeface="Carlito"/>
                <a:cs typeface="Carlito"/>
              </a:rPr>
              <a:t>noise exposure.</a:t>
            </a:r>
            <a:endParaRPr sz="1200">
              <a:latin typeface="Carlito"/>
              <a:cs typeface="Carlito"/>
            </a:endParaRPr>
          </a:p>
          <a:p>
            <a:pPr marL="241300" marR="5080" indent="-228600">
              <a:lnSpc>
                <a:spcPct val="114999"/>
              </a:lnSpc>
              <a:spcBef>
                <a:spcPts val="515"/>
              </a:spcBef>
              <a:buAutoNum type="arabicPeriod" startAt="2"/>
              <a:tabLst>
                <a:tab pos="241300" algn="l"/>
              </a:tabLst>
            </a:pPr>
            <a:r>
              <a:rPr sz="1200" spc="-5" dirty="0">
                <a:latin typeface="Carlito"/>
                <a:cs typeface="Carlito"/>
              </a:rPr>
              <a:t>Although still under research: </a:t>
            </a:r>
            <a:r>
              <a:rPr sz="1200" dirty="0">
                <a:latin typeface="Carlito"/>
                <a:cs typeface="Carlito"/>
              </a:rPr>
              <a:t>DPOAE </a:t>
            </a:r>
            <a:r>
              <a:rPr sz="1200" spc="-10" dirty="0">
                <a:latin typeface="Carlito"/>
                <a:cs typeface="Carlito"/>
              </a:rPr>
              <a:t>can </a:t>
            </a:r>
            <a:r>
              <a:rPr sz="1200" dirty="0">
                <a:latin typeface="Carlito"/>
                <a:cs typeface="Carlito"/>
              </a:rPr>
              <a:t>be </a:t>
            </a:r>
            <a:r>
              <a:rPr sz="1200" spc="-5" dirty="0">
                <a:latin typeface="Carlito"/>
                <a:cs typeface="Carlito"/>
              </a:rPr>
              <a:t>used to screen for the carriers of the recessive  </a:t>
            </a:r>
            <a:r>
              <a:rPr sz="1200" dirty="0">
                <a:latin typeface="Carlito"/>
                <a:cs typeface="Carlito"/>
              </a:rPr>
              <a:t>hearing loss </a:t>
            </a:r>
            <a:r>
              <a:rPr sz="1200" spc="-5" dirty="0">
                <a:latin typeface="Carlito"/>
                <a:cs typeface="Carlito"/>
              </a:rPr>
              <a:t>genes: </a:t>
            </a:r>
            <a:r>
              <a:rPr sz="1200" dirty="0">
                <a:latin typeface="Carlito"/>
                <a:cs typeface="Carlito"/>
              </a:rPr>
              <a:t>many </a:t>
            </a:r>
            <a:r>
              <a:rPr sz="1200" spc="-5" dirty="0">
                <a:latin typeface="Carlito"/>
                <a:cs typeface="Carlito"/>
              </a:rPr>
              <a:t>studies found that DPOAE </a:t>
            </a:r>
            <a:r>
              <a:rPr sz="1200" dirty="0">
                <a:latin typeface="Carlito"/>
                <a:cs typeface="Carlito"/>
              </a:rPr>
              <a:t>is </a:t>
            </a:r>
            <a:r>
              <a:rPr sz="1200" spc="-5" dirty="0">
                <a:latin typeface="Carlito"/>
                <a:cs typeface="Carlito"/>
              </a:rPr>
              <a:t>larger (especially </a:t>
            </a:r>
            <a:r>
              <a:rPr sz="1200" dirty="0">
                <a:latin typeface="Carlito"/>
                <a:cs typeface="Carlito"/>
              </a:rPr>
              <a:t>at high</a:t>
            </a:r>
            <a:r>
              <a:rPr sz="1200" spc="5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frequencies)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18429" y="2936874"/>
            <a:ext cx="1988693" cy="1120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47234" y="6905878"/>
            <a:ext cx="2851149" cy="20485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0045" y="4418583"/>
            <a:ext cx="6649720" cy="1546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9766" y="15036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13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74540" y="5314822"/>
            <a:ext cx="36830" cy="186055"/>
          </a:xfrm>
          <a:custGeom>
            <a:avLst/>
            <a:gdLst/>
            <a:ahLst/>
            <a:cxnLst/>
            <a:rect l="l" t="t" r="r" b="b"/>
            <a:pathLst>
              <a:path w="36829" h="186054">
                <a:moveTo>
                  <a:pt x="36575" y="0"/>
                </a:moveTo>
                <a:lnTo>
                  <a:pt x="0" y="0"/>
                </a:lnTo>
                <a:lnTo>
                  <a:pt x="0" y="185927"/>
                </a:lnTo>
                <a:lnTo>
                  <a:pt x="36575" y="185927"/>
                </a:lnTo>
                <a:lnTo>
                  <a:pt x="36575" y="0"/>
                </a:lnTo>
                <a:close/>
              </a:path>
            </a:pathLst>
          </a:custGeom>
          <a:solidFill>
            <a:srgbClr val="FAE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6963" y="609091"/>
            <a:ext cx="5980430" cy="3159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rlito"/>
                <a:cs typeface="Carlito"/>
              </a:rPr>
              <a:t>in </a:t>
            </a:r>
            <a:r>
              <a:rPr sz="1200" spc="-5" dirty="0">
                <a:latin typeface="Carlito"/>
                <a:cs typeface="Carlito"/>
              </a:rPr>
              <a:t>carriers than </a:t>
            </a:r>
            <a:r>
              <a:rPr sz="1200" dirty="0">
                <a:latin typeface="Carlito"/>
                <a:cs typeface="Carlito"/>
              </a:rPr>
              <a:t>in </a:t>
            </a:r>
            <a:r>
              <a:rPr sz="1200" spc="-5" dirty="0">
                <a:latin typeface="Carlito"/>
                <a:cs typeface="Carlito"/>
              </a:rPr>
              <a:t>non-carriers when using f2/f1 of </a:t>
            </a:r>
            <a:r>
              <a:rPr sz="1200" dirty="0">
                <a:latin typeface="Carlito"/>
                <a:cs typeface="Carlito"/>
              </a:rPr>
              <a:t>1.3 </a:t>
            </a:r>
            <a:r>
              <a:rPr sz="1200" spc="-5" dirty="0">
                <a:latin typeface="Carlito"/>
                <a:cs typeface="Carlito"/>
              </a:rPr>
              <a:t>and low stimulus levels of </a:t>
            </a:r>
            <a:r>
              <a:rPr sz="1200" dirty="0">
                <a:latin typeface="Carlito"/>
                <a:cs typeface="Carlito"/>
              </a:rPr>
              <a:t>50-60</a:t>
            </a:r>
            <a:r>
              <a:rPr sz="1200" spc="10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Db.</a:t>
            </a:r>
          </a:p>
          <a:p>
            <a:pPr>
              <a:lnSpc>
                <a:spcPct val="100000"/>
              </a:lnSpc>
            </a:pP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Clinical</a:t>
            </a:r>
            <a:r>
              <a:rPr sz="1200" b="1" u="sng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limitations:</a:t>
            </a:r>
            <a:endParaRPr sz="1200" dirty="0">
              <a:latin typeface="Carlito"/>
              <a:cs typeface="Carlito"/>
            </a:endParaRPr>
          </a:p>
          <a:p>
            <a:pPr marL="146685" indent="-134620">
              <a:lnSpc>
                <a:spcPct val="100000"/>
              </a:lnSpc>
              <a:spcBef>
                <a:spcPts val="219"/>
              </a:spcBef>
              <a:buFont typeface="Arial"/>
              <a:buChar char="●"/>
              <a:tabLst>
                <a:tab pos="147320" algn="l"/>
              </a:tabLst>
            </a:pPr>
            <a:r>
              <a:rPr sz="1200" dirty="0">
                <a:latin typeface="Carlito"/>
                <a:cs typeface="Carlito"/>
              </a:rPr>
              <a:t>Problems </a:t>
            </a:r>
            <a:r>
              <a:rPr sz="1200" spc="-5" dirty="0">
                <a:latin typeface="Carlito"/>
                <a:cs typeface="Carlito"/>
              </a:rPr>
              <a:t>because of </a:t>
            </a:r>
            <a:r>
              <a:rPr sz="1200" dirty="0">
                <a:latin typeface="Carlito"/>
                <a:cs typeface="Carlito"/>
              </a:rPr>
              <a:t>middle ear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disease</a:t>
            </a:r>
          </a:p>
          <a:p>
            <a:pPr marL="146685" indent="-134620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147320" algn="l"/>
              </a:tabLst>
            </a:pPr>
            <a:r>
              <a:rPr sz="1200" spc="-5" dirty="0">
                <a:latin typeface="Carlito"/>
                <a:cs typeface="Carlito"/>
              </a:rPr>
              <a:t>Not sensitive for neonates within </a:t>
            </a:r>
            <a:r>
              <a:rPr sz="1200" dirty="0">
                <a:latin typeface="Carlito"/>
                <a:cs typeface="Carlito"/>
              </a:rPr>
              <a:t>24 </a:t>
            </a:r>
            <a:r>
              <a:rPr sz="1200" spc="-5" dirty="0">
                <a:latin typeface="Carlito"/>
                <a:cs typeface="Carlito"/>
              </a:rPr>
              <a:t>hours of</a:t>
            </a:r>
            <a:r>
              <a:rPr sz="1200" spc="2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birth</a:t>
            </a:r>
            <a:endParaRPr sz="1200" dirty="0">
              <a:latin typeface="Carlito"/>
              <a:cs typeface="Carlito"/>
            </a:endParaRPr>
          </a:p>
          <a:p>
            <a:pPr marL="146685" indent="-134620">
              <a:lnSpc>
                <a:spcPct val="100000"/>
              </a:lnSpc>
              <a:spcBef>
                <a:spcPts val="219"/>
              </a:spcBef>
              <a:buFont typeface="Arial"/>
              <a:buChar char="●"/>
              <a:tabLst>
                <a:tab pos="147320" algn="l"/>
              </a:tabLst>
            </a:pPr>
            <a:r>
              <a:rPr sz="1200" dirty="0">
                <a:latin typeface="Carlito"/>
                <a:cs typeface="Carlito"/>
              </a:rPr>
              <a:t>Results </a:t>
            </a:r>
            <a:r>
              <a:rPr sz="1200" spc="-5" dirty="0">
                <a:latin typeface="Carlito"/>
                <a:cs typeface="Carlito"/>
              </a:rPr>
              <a:t>affected </a:t>
            </a:r>
            <a:r>
              <a:rPr sz="1200" dirty="0">
                <a:latin typeface="Carlito"/>
                <a:cs typeface="Carlito"/>
              </a:rPr>
              <a:t>by </a:t>
            </a:r>
            <a:r>
              <a:rPr sz="1200" spc="-5" dirty="0">
                <a:latin typeface="Carlito"/>
                <a:cs typeface="Carlito"/>
              </a:rPr>
              <a:t>test conditions</a:t>
            </a:r>
            <a:r>
              <a:rPr sz="120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(Noise)</a:t>
            </a:r>
            <a:endParaRPr sz="1200" dirty="0">
              <a:latin typeface="Carlito"/>
              <a:cs typeface="Carlito"/>
            </a:endParaRPr>
          </a:p>
          <a:p>
            <a:pPr marL="146685" indent="-134620">
              <a:lnSpc>
                <a:spcPct val="100000"/>
              </a:lnSpc>
              <a:spcBef>
                <a:spcPts val="215"/>
              </a:spcBef>
              <a:buFont typeface="Arial"/>
              <a:buChar char="●"/>
              <a:tabLst>
                <a:tab pos="147320" algn="l"/>
              </a:tabLst>
            </a:pPr>
            <a:r>
              <a:rPr sz="1200" spc="-5" dirty="0">
                <a:latin typeface="Carlito"/>
                <a:cs typeface="Carlito"/>
              </a:rPr>
              <a:t>Not </a:t>
            </a:r>
            <a:r>
              <a:rPr sz="1200" dirty="0">
                <a:latin typeface="Carlito"/>
                <a:cs typeface="Carlito"/>
              </a:rPr>
              <a:t>a </a:t>
            </a:r>
            <a:r>
              <a:rPr sz="1200" spc="-5" dirty="0">
                <a:latin typeface="Carlito"/>
                <a:cs typeface="Carlito"/>
              </a:rPr>
              <a:t>test of </a:t>
            </a:r>
            <a:r>
              <a:rPr sz="1200" dirty="0">
                <a:latin typeface="Carlito"/>
                <a:cs typeface="Carlito"/>
              </a:rPr>
              <a:t>hearing- </a:t>
            </a:r>
            <a:r>
              <a:rPr sz="1200" spc="-5" dirty="0">
                <a:latin typeface="Carlito"/>
                <a:cs typeface="Carlito"/>
              </a:rPr>
              <a:t>limited application</a:t>
            </a:r>
            <a:endParaRPr sz="1200" dirty="0">
              <a:latin typeface="Carlito"/>
              <a:cs typeface="Carlito"/>
            </a:endParaRPr>
          </a:p>
          <a:p>
            <a:pPr marL="138430" indent="-126364">
              <a:lnSpc>
                <a:spcPct val="100000"/>
              </a:lnSpc>
              <a:spcBef>
                <a:spcPts val="85"/>
              </a:spcBef>
              <a:buChar char="●"/>
              <a:tabLst>
                <a:tab pos="139065" algn="l"/>
              </a:tabLst>
            </a:pP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Sometimes the screening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will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not detect pathologies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the higher centers (auditory</a:t>
            </a:r>
            <a:r>
              <a:rPr sz="1200" spc="8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cortex).</a:t>
            </a: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buClr>
                <a:srgbClr val="A6A6A6"/>
              </a:buClr>
              <a:buFont typeface="Carlito"/>
              <a:buChar char="●"/>
            </a:pP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6A6A6"/>
              </a:buClr>
              <a:buFont typeface="Carlito"/>
              <a:buChar char="●"/>
            </a:pPr>
            <a:endParaRPr sz="13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u="sng" spc="-5" dirty="0">
                <a:solidFill>
                  <a:srgbClr val="A6A6A6"/>
                </a:solidFill>
                <a:uFill>
                  <a:solidFill>
                    <a:srgbClr val="A6A6A6"/>
                  </a:solidFill>
                </a:uFill>
                <a:latin typeface="Carlito"/>
                <a:cs typeface="Carlito"/>
              </a:rPr>
              <a:t>Criteria for Normal</a:t>
            </a:r>
            <a:r>
              <a:rPr sz="1200" b="1" u="sng" dirty="0">
                <a:solidFill>
                  <a:srgbClr val="A6A6A6"/>
                </a:solidFill>
                <a:uFill>
                  <a:solidFill>
                    <a:srgbClr val="A6A6A6"/>
                  </a:solidFill>
                </a:uFill>
                <a:latin typeface="Carlito"/>
                <a:cs typeface="Carlito"/>
              </a:rPr>
              <a:t> </a:t>
            </a:r>
            <a:r>
              <a:rPr sz="1200" b="1" u="sng" spc="-5" dirty="0">
                <a:solidFill>
                  <a:srgbClr val="A6A6A6"/>
                </a:solidFill>
                <a:uFill>
                  <a:solidFill>
                    <a:srgbClr val="A6A6A6"/>
                  </a:solidFill>
                </a:uFill>
                <a:latin typeface="Carlito"/>
                <a:cs typeface="Carlito"/>
              </a:rPr>
              <a:t>OAE:</a:t>
            </a:r>
            <a:endParaRPr sz="1200" dirty="0">
              <a:latin typeface="Carlito"/>
              <a:cs typeface="Carlito"/>
            </a:endParaRPr>
          </a:p>
          <a:p>
            <a:pPr marL="629920" lvl="1" indent="-160655">
              <a:lnSpc>
                <a:spcPct val="100000"/>
              </a:lnSpc>
              <a:spcBef>
                <a:spcPts val="204"/>
              </a:spcBef>
              <a:buAutoNum type="arabicPlain"/>
              <a:tabLst>
                <a:tab pos="630555" algn="l"/>
              </a:tabLst>
            </a:pP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Signal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to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noise difference</a:t>
            </a:r>
            <a:r>
              <a:rPr sz="1200" spc="-1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&gt;3dB.</a:t>
            </a:r>
            <a:endParaRPr sz="1200" dirty="0">
              <a:latin typeface="Carlito"/>
              <a:cs typeface="Carlito"/>
            </a:endParaRPr>
          </a:p>
          <a:p>
            <a:pPr marL="629920" lvl="1" indent="-160655">
              <a:lnSpc>
                <a:spcPct val="100000"/>
              </a:lnSpc>
              <a:spcBef>
                <a:spcPts val="375"/>
              </a:spcBef>
              <a:buAutoNum type="arabicPlain"/>
              <a:tabLst>
                <a:tab pos="630555" algn="l"/>
              </a:tabLst>
            </a:pP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In at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least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3</a:t>
            </a:r>
            <a:r>
              <a:rPr sz="1200" spc="-2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bands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5041900"/>
            <a:ext cx="5930265" cy="336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229235" algn="just">
              <a:lnSpc>
                <a:spcPct val="114199"/>
              </a:lnSpc>
              <a:spcBef>
                <a:spcPts val="100"/>
              </a:spcBef>
              <a:buFont typeface="Symbol"/>
              <a:buChar char=""/>
              <a:tabLst>
                <a:tab pos="470534" algn="l"/>
              </a:tabLst>
            </a:pP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This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tests what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beyond the cochlea. So we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are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testing the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nerve up to the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brainstem  (neural assessment). To pick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up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the electrical impulses (action potentials) that originated 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from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ear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which are very small (microvolts), we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have to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cancel out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the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 EEG.</a:t>
            </a:r>
            <a:endParaRPr sz="1200">
              <a:latin typeface="Carlito"/>
              <a:cs typeface="Carlito"/>
            </a:endParaRPr>
          </a:p>
          <a:p>
            <a:pPr marL="469900" indent="-229235" algn="just">
              <a:lnSpc>
                <a:spcPct val="100000"/>
              </a:lnSpc>
              <a:spcBef>
                <a:spcPts val="550"/>
              </a:spcBef>
              <a:buFont typeface="Symbol"/>
              <a:buChar char=""/>
              <a:tabLst>
                <a:tab pos="470534" algn="l"/>
              </a:tabLst>
            </a:pP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You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need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a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compound action potential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to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stimulate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brain (several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thousand).</a:t>
            </a:r>
            <a:endParaRPr sz="1200">
              <a:latin typeface="Carlito"/>
              <a:cs typeface="Carlito"/>
            </a:endParaRPr>
          </a:p>
          <a:p>
            <a:pPr marL="469900" marR="5715" indent="-229235" algn="just">
              <a:lnSpc>
                <a:spcPct val="114700"/>
              </a:lnSpc>
              <a:spcBef>
                <a:spcPts val="330"/>
              </a:spcBef>
              <a:buFont typeface="Symbol"/>
              <a:buChar char=""/>
              <a:tabLst>
                <a:tab pos="470534" algn="l"/>
              </a:tabLst>
            </a:pP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most important clinical application of ABR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is to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estimate hearing threshold.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who? 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neonates, mentally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retarded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individuals or comatose patients.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Why?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Because they  cannot respond and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tell you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when they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hear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the</a:t>
            </a:r>
            <a:r>
              <a:rPr sz="1200" spc="-2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sound.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u="sng" dirty="0">
                <a:solidFill>
                  <a:srgbClr val="A6A6A6"/>
                </a:solidFill>
                <a:uFill>
                  <a:solidFill>
                    <a:srgbClr val="A6A6A6"/>
                  </a:solidFill>
                </a:uFill>
                <a:latin typeface="Carlito"/>
                <a:cs typeface="Carlito"/>
              </a:rPr>
              <a:t>The </a:t>
            </a:r>
            <a:r>
              <a:rPr sz="1200" b="1" u="sng" spc="-5" dirty="0">
                <a:solidFill>
                  <a:srgbClr val="A6A6A6"/>
                </a:solidFill>
                <a:uFill>
                  <a:solidFill>
                    <a:srgbClr val="A6A6A6"/>
                  </a:solidFill>
                </a:uFill>
                <a:latin typeface="Carlito"/>
                <a:cs typeface="Carlito"/>
              </a:rPr>
              <a:t>normal </a:t>
            </a:r>
            <a:r>
              <a:rPr sz="1200" b="1" u="sng" dirty="0">
                <a:solidFill>
                  <a:srgbClr val="A6A6A6"/>
                </a:solidFill>
                <a:uFill>
                  <a:solidFill>
                    <a:srgbClr val="A6A6A6"/>
                  </a:solidFill>
                </a:uFill>
                <a:latin typeface="Carlito"/>
                <a:cs typeface="Carlito"/>
              </a:rPr>
              <a:t>ABR</a:t>
            </a:r>
            <a:r>
              <a:rPr sz="1200" b="1" u="sng" spc="-15" dirty="0">
                <a:solidFill>
                  <a:srgbClr val="A6A6A6"/>
                </a:solidFill>
                <a:uFill>
                  <a:solidFill>
                    <a:srgbClr val="A6A6A6"/>
                  </a:solidFill>
                </a:uFill>
                <a:latin typeface="Carlito"/>
                <a:cs typeface="Carlito"/>
              </a:rPr>
              <a:t> </a:t>
            </a:r>
            <a:r>
              <a:rPr sz="1200" b="1" u="sng" spc="-5" dirty="0">
                <a:solidFill>
                  <a:srgbClr val="A6A6A6"/>
                </a:solidFill>
                <a:uFill>
                  <a:solidFill>
                    <a:srgbClr val="A6A6A6"/>
                  </a:solidFill>
                </a:uFill>
                <a:latin typeface="Carlito"/>
                <a:cs typeface="Carlito"/>
              </a:rPr>
              <a:t>waveform:</a:t>
            </a:r>
            <a:endParaRPr sz="1200">
              <a:latin typeface="Carlito"/>
              <a:cs typeface="Carlito"/>
            </a:endParaRPr>
          </a:p>
          <a:p>
            <a:pPr marL="283845" indent="-229235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283845" algn="l"/>
                <a:tab pos="284480" algn="l"/>
              </a:tabLst>
            </a:pPr>
            <a:r>
              <a:rPr sz="1200" dirty="0">
                <a:latin typeface="Carlito"/>
                <a:cs typeface="Carlito"/>
              </a:rPr>
              <a:t>Is </a:t>
            </a:r>
            <a:r>
              <a:rPr sz="1200" spc="-5" dirty="0">
                <a:latin typeface="Carlito"/>
                <a:cs typeface="Carlito"/>
              </a:rPr>
              <a:t>characterized </a:t>
            </a:r>
            <a:r>
              <a:rPr sz="1200" dirty="0">
                <a:latin typeface="Carlito"/>
                <a:cs typeface="Carlito"/>
              </a:rPr>
              <a:t>by 5-7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peaks.</a:t>
            </a:r>
            <a:endParaRPr sz="1200">
              <a:latin typeface="Carlito"/>
              <a:cs typeface="Carlito"/>
            </a:endParaRPr>
          </a:p>
          <a:p>
            <a:pPr marL="283845" indent="-229235">
              <a:lnSpc>
                <a:spcPct val="100000"/>
              </a:lnSpc>
              <a:spcBef>
                <a:spcPts val="455"/>
              </a:spcBef>
              <a:buFont typeface="Symbol"/>
              <a:buChar char=""/>
              <a:tabLst>
                <a:tab pos="283845" algn="l"/>
                <a:tab pos="284480" algn="l"/>
              </a:tabLst>
            </a:pPr>
            <a:r>
              <a:rPr sz="1200" spc="-5" dirty="0">
                <a:latin typeface="Carlito"/>
                <a:cs typeface="Carlito"/>
              </a:rPr>
              <a:t>Occurs </a:t>
            </a:r>
            <a:r>
              <a:rPr sz="1200" dirty="0">
                <a:latin typeface="Carlito"/>
                <a:cs typeface="Carlito"/>
              </a:rPr>
              <a:t>in a </a:t>
            </a:r>
            <a:r>
              <a:rPr sz="1200" spc="-5" dirty="0">
                <a:latin typeface="Carlito"/>
                <a:cs typeface="Carlito"/>
              </a:rPr>
              <a:t>latency epoch of </a:t>
            </a:r>
            <a:r>
              <a:rPr sz="1200" dirty="0">
                <a:latin typeface="Carlito"/>
                <a:cs typeface="Carlito"/>
              </a:rPr>
              <a:t>1.4 – 8.0</a:t>
            </a:r>
            <a:r>
              <a:rPr sz="1200" spc="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ms.</a:t>
            </a:r>
            <a:endParaRPr sz="1200">
              <a:latin typeface="Carlito"/>
              <a:cs typeface="Carlito"/>
            </a:endParaRPr>
          </a:p>
          <a:p>
            <a:pPr marL="283845" marR="179705" indent="-228600">
              <a:lnSpc>
                <a:spcPct val="114199"/>
              </a:lnSpc>
              <a:spcBef>
                <a:spcPts val="265"/>
              </a:spcBef>
              <a:buFont typeface="Symbol"/>
              <a:buChar char=""/>
              <a:tabLst>
                <a:tab pos="283845" algn="l"/>
                <a:tab pos="284480" algn="l"/>
              </a:tabLst>
            </a:pPr>
            <a:r>
              <a:rPr sz="1200" spc="-5" dirty="0">
                <a:latin typeface="Carlito"/>
                <a:cs typeface="Carlito"/>
              </a:rPr>
              <a:t>Responses are usually displayed with positive peaks reflecting neural activity </a:t>
            </a:r>
            <a:r>
              <a:rPr sz="1200" dirty="0">
                <a:latin typeface="Carlito"/>
                <a:cs typeface="Carlito"/>
              </a:rPr>
              <a:t>toward </a:t>
            </a:r>
            <a:r>
              <a:rPr sz="1200" spc="-5" dirty="0">
                <a:latin typeface="Carlito"/>
                <a:cs typeface="Carlito"/>
              </a:rPr>
              <a:t>the  </a:t>
            </a:r>
            <a:r>
              <a:rPr sz="1200" dirty="0">
                <a:latin typeface="Carlito"/>
                <a:cs typeface="Carlito"/>
              </a:rPr>
              <a:t>vertex.</a:t>
            </a:r>
            <a:endParaRPr sz="1200">
              <a:latin typeface="Carlito"/>
              <a:cs typeface="Carlito"/>
            </a:endParaRPr>
          </a:p>
          <a:p>
            <a:pPr marL="283845" indent="-229235">
              <a:lnSpc>
                <a:spcPct val="100000"/>
              </a:lnSpc>
              <a:spcBef>
                <a:spcPts val="465"/>
              </a:spcBef>
              <a:buFont typeface="Symbol"/>
              <a:buChar char=""/>
              <a:tabLst>
                <a:tab pos="283845" algn="l"/>
                <a:tab pos="284480" algn="l"/>
              </a:tabLst>
            </a:pPr>
            <a:r>
              <a:rPr sz="1200" dirty="0">
                <a:latin typeface="Carlito"/>
                <a:cs typeface="Carlito"/>
              </a:rPr>
              <a:t>These </a:t>
            </a:r>
            <a:r>
              <a:rPr sz="1200" spc="-5" dirty="0">
                <a:latin typeface="Carlito"/>
                <a:cs typeface="Carlito"/>
              </a:rPr>
              <a:t>peaks are labeled with the roman numerals </a:t>
            </a:r>
            <a:r>
              <a:rPr sz="1200" dirty="0">
                <a:latin typeface="Carlito"/>
                <a:cs typeface="Carlito"/>
              </a:rPr>
              <a:t>I </a:t>
            </a:r>
            <a:r>
              <a:rPr sz="1200" spc="-5" dirty="0">
                <a:latin typeface="Carlito"/>
                <a:cs typeface="Carlito"/>
              </a:rPr>
              <a:t>through</a:t>
            </a:r>
            <a:r>
              <a:rPr sz="1200" spc="4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XII.</a:t>
            </a:r>
            <a:endParaRPr sz="1200">
              <a:latin typeface="Carlito"/>
              <a:cs typeface="Carlito"/>
            </a:endParaRPr>
          </a:p>
          <a:p>
            <a:pPr marL="283845" indent="-229235">
              <a:lnSpc>
                <a:spcPct val="100000"/>
              </a:lnSpc>
              <a:spcBef>
                <a:spcPts val="570"/>
              </a:spcBef>
              <a:buSzPct val="109090"/>
              <a:buFont typeface="Symbol"/>
              <a:buChar char=""/>
              <a:tabLst>
                <a:tab pos="283845" algn="l"/>
                <a:tab pos="284480" algn="l"/>
              </a:tabLst>
            </a:pPr>
            <a:r>
              <a:rPr sz="1100" dirty="0">
                <a:solidFill>
                  <a:srgbClr val="A6A6A6"/>
                </a:solidFill>
                <a:latin typeface="Carlito"/>
                <a:cs typeface="Carlito"/>
              </a:rPr>
              <a:t>A </a:t>
            </a:r>
            <a:r>
              <a:rPr sz="1100" spc="-5" dirty="0">
                <a:solidFill>
                  <a:srgbClr val="A6A6A6"/>
                </a:solidFill>
                <a:latin typeface="Carlito"/>
                <a:cs typeface="Carlito"/>
              </a:rPr>
              <a:t>normal </a:t>
            </a:r>
            <a:r>
              <a:rPr sz="1100" dirty="0">
                <a:solidFill>
                  <a:srgbClr val="A6A6A6"/>
                </a:solidFill>
                <a:latin typeface="Carlito"/>
                <a:cs typeface="Carlito"/>
              </a:rPr>
              <a:t>reading </a:t>
            </a:r>
            <a:r>
              <a:rPr sz="1100" spc="-5" dirty="0">
                <a:solidFill>
                  <a:srgbClr val="A6A6A6"/>
                </a:solidFill>
                <a:latin typeface="Carlito"/>
                <a:cs typeface="Carlito"/>
              </a:rPr>
              <a:t>requires </a:t>
            </a:r>
            <a:r>
              <a:rPr sz="1100" dirty="0">
                <a:solidFill>
                  <a:srgbClr val="A6A6A6"/>
                </a:solidFill>
                <a:latin typeface="Carlito"/>
                <a:cs typeface="Carlito"/>
              </a:rPr>
              <a:t>a </a:t>
            </a:r>
            <a:r>
              <a:rPr sz="1100" spc="-5" dirty="0">
                <a:solidFill>
                  <a:srgbClr val="A6A6A6"/>
                </a:solidFill>
                <a:latin typeface="Carlito"/>
                <a:cs typeface="Carlito"/>
              </a:rPr>
              <a:t>minimum </a:t>
            </a:r>
            <a:r>
              <a:rPr sz="1100" dirty="0">
                <a:solidFill>
                  <a:srgbClr val="A6A6A6"/>
                </a:solidFill>
                <a:latin typeface="Carlito"/>
                <a:cs typeface="Carlito"/>
              </a:rPr>
              <a:t>of 3 waves </a:t>
            </a:r>
            <a:r>
              <a:rPr sz="1100" spc="-5" dirty="0">
                <a:solidFill>
                  <a:srgbClr val="A6A6A6"/>
                </a:solidFill>
                <a:latin typeface="Carlito"/>
                <a:cs typeface="Carlito"/>
              </a:rPr>
              <a:t>which </a:t>
            </a:r>
            <a:r>
              <a:rPr sz="1100" dirty="0">
                <a:solidFill>
                  <a:srgbClr val="A6A6A6"/>
                </a:solidFill>
                <a:latin typeface="Carlito"/>
                <a:cs typeface="Carlito"/>
              </a:rPr>
              <a:t>are I, III and</a:t>
            </a:r>
            <a:r>
              <a:rPr sz="1100" spc="-4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100" spc="-5" dirty="0">
                <a:solidFill>
                  <a:srgbClr val="A6A6A6"/>
                </a:solidFill>
                <a:latin typeface="Carlito"/>
                <a:cs typeface="Carlito"/>
              </a:rPr>
              <a:t>V.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400" y="4356100"/>
            <a:ext cx="2941955" cy="409575"/>
          </a:xfrm>
          <a:prstGeom prst="rect">
            <a:avLst/>
          </a:prstGeom>
          <a:solidFill>
            <a:srgbClr val="006FC0"/>
          </a:solidFill>
          <a:ln w="28575">
            <a:solidFill>
              <a:srgbClr val="000000"/>
            </a:solidFill>
          </a:ln>
        </p:spPr>
        <p:txBody>
          <a:bodyPr vert="horz" wrap="square" lIns="0" tIns="120014" rIns="0" bIns="0" rtlCol="0">
            <a:spAutoFit/>
          </a:bodyPr>
          <a:lstStyle/>
          <a:p>
            <a:pPr marL="379095">
              <a:lnSpc>
                <a:spcPct val="100000"/>
              </a:lnSpc>
              <a:spcBef>
                <a:spcPts val="944"/>
              </a:spcBef>
            </a:pP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Auditory Brainstem</a:t>
            </a:r>
            <a:r>
              <a:rPr sz="14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response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9766" y="15036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14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618235"/>
            <a:ext cx="4163060" cy="742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 indent="-2292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83845" algn="l"/>
                <a:tab pos="284480" algn="l"/>
              </a:tabLst>
            </a:pPr>
            <a:r>
              <a:rPr sz="1200" dirty="0">
                <a:latin typeface="Carlito"/>
                <a:cs typeface="Carlito"/>
              </a:rPr>
              <a:t>The </a:t>
            </a:r>
            <a:r>
              <a:rPr sz="1200" spc="-10" dirty="0">
                <a:latin typeface="Carlito"/>
                <a:cs typeface="Carlito"/>
              </a:rPr>
              <a:t>most </a:t>
            </a:r>
            <a:r>
              <a:rPr sz="1200" spc="-5" dirty="0">
                <a:latin typeface="Carlito"/>
                <a:cs typeface="Carlito"/>
              </a:rPr>
              <a:t>prominent waves </a:t>
            </a:r>
            <a:r>
              <a:rPr sz="1200" dirty="0">
                <a:latin typeface="Carlito"/>
                <a:cs typeface="Carlito"/>
              </a:rPr>
              <a:t>are I, </a:t>
            </a:r>
            <a:r>
              <a:rPr sz="1200" spc="-5" dirty="0">
                <a:latin typeface="Carlito"/>
                <a:cs typeface="Carlito"/>
              </a:rPr>
              <a:t>III, </a:t>
            </a:r>
            <a:r>
              <a:rPr sz="1200" dirty="0">
                <a:latin typeface="Carlito"/>
                <a:cs typeface="Carlito"/>
              </a:rPr>
              <a:t>and V.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5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This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graph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is only in one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level, you can't determine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the</a:t>
            </a:r>
            <a:r>
              <a:rPr sz="1200" b="1" spc="-3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threshold.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4982082"/>
            <a:ext cx="6563359" cy="37280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What is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the hearing</a:t>
            </a:r>
            <a:r>
              <a:rPr sz="1200" spc="-2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threshold?</a:t>
            </a:r>
            <a:endParaRPr sz="1200">
              <a:latin typeface="Carlito"/>
              <a:cs typeface="Carlito"/>
            </a:endParaRPr>
          </a:p>
          <a:p>
            <a:pPr marL="12700" marR="2841625">
              <a:lnSpc>
                <a:spcPct val="101699"/>
              </a:lnSpc>
              <a:spcBef>
                <a:spcPts val="250"/>
              </a:spcBef>
            </a:pP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least intensity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at </a:t>
            </a:r>
            <a:r>
              <a:rPr sz="1200" spc="-10" dirty="0">
                <a:solidFill>
                  <a:srgbClr val="A6A6A6"/>
                </a:solidFill>
                <a:latin typeface="Carlito"/>
                <a:cs typeface="Carlito"/>
              </a:rPr>
              <a:t>which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peak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appears. </a:t>
            </a:r>
            <a:r>
              <a:rPr sz="1200" spc="-10" dirty="0">
                <a:solidFill>
                  <a:srgbClr val="A6A6A6"/>
                </a:solidFill>
                <a:latin typeface="Carlito"/>
                <a:cs typeface="Carlito"/>
              </a:rPr>
              <a:t>Wave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5 is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the 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last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one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to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disappear, hence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it is </a:t>
            </a:r>
            <a:r>
              <a:rPr sz="1200" spc="-10" dirty="0">
                <a:solidFill>
                  <a:srgbClr val="A6A6A6"/>
                </a:solidFill>
                <a:latin typeface="Carlito"/>
                <a:cs typeface="Carlito"/>
              </a:rPr>
              <a:t>an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accurate estimate of 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hearing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threshold. </a:t>
            </a:r>
            <a:r>
              <a:rPr sz="1200" spc="-10" dirty="0">
                <a:solidFill>
                  <a:srgbClr val="A6A6A6"/>
                </a:solidFill>
                <a:latin typeface="Carlito"/>
                <a:cs typeface="Carlito"/>
              </a:rPr>
              <a:t>It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disappears below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10</a:t>
            </a:r>
            <a:r>
              <a:rPr sz="1200" spc="-1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dBnHL.</a:t>
            </a:r>
            <a:endParaRPr sz="1200">
              <a:latin typeface="Carlito"/>
              <a:cs typeface="Carlito"/>
            </a:endParaRPr>
          </a:p>
          <a:p>
            <a:pPr marL="12700" marR="4151629">
              <a:lnSpc>
                <a:spcPct val="101699"/>
              </a:lnSpc>
              <a:spcBef>
                <a:spcPts val="25"/>
              </a:spcBef>
            </a:pP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So what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the hearing threshold here? 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10 </a:t>
            </a:r>
            <a:r>
              <a:rPr sz="1200" spc="-10" dirty="0">
                <a:solidFill>
                  <a:srgbClr val="A6A6A6"/>
                </a:solidFill>
                <a:latin typeface="Carlito"/>
                <a:cs typeface="Carlito"/>
              </a:rPr>
              <a:t>dBnHL.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What you must</a:t>
            </a:r>
            <a:r>
              <a:rPr sz="1200" b="1" spc="1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know?</a:t>
            </a:r>
            <a:endParaRPr sz="1200"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395"/>
              </a:spcBef>
              <a:buAutoNum type="arabicPeriod"/>
              <a:tabLst>
                <a:tab pos="470534" algn="l"/>
              </a:tabLst>
            </a:pP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Which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wave?</a:t>
            </a:r>
            <a:endParaRPr sz="1200"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229"/>
              </a:spcBef>
              <a:buAutoNum type="arabicPeriod"/>
              <a:tabLst>
                <a:tab pos="470534" algn="l"/>
              </a:tabLst>
            </a:pP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What is the hearing</a:t>
            </a:r>
            <a:r>
              <a:rPr sz="1200" b="1" spc="1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threshold?</a:t>
            </a:r>
            <a:endParaRPr sz="1200"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470534" algn="l"/>
              </a:tabLst>
            </a:pP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It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tests the whole</a:t>
            </a:r>
            <a:r>
              <a:rPr sz="1200" b="1" spc="-1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pathway</a:t>
            </a:r>
            <a:endParaRPr sz="1200"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470534" algn="l"/>
              </a:tabLst>
            </a:pP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It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most suitable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for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hard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to test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subjects (infants.)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How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is an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ABR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recorded?</a:t>
            </a:r>
            <a:endParaRPr sz="1200">
              <a:latin typeface="Carlito"/>
              <a:cs typeface="Carlito"/>
            </a:endParaRPr>
          </a:p>
          <a:p>
            <a:pPr marL="12700" marR="5080">
              <a:lnSpc>
                <a:spcPct val="109200"/>
              </a:lnSpc>
              <a:spcBef>
                <a:spcPts val="815"/>
              </a:spcBef>
            </a:pP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Electrodes are placed on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scalp and coupled </a:t>
            </a:r>
            <a:r>
              <a:rPr sz="1200" b="1" spc="-10" dirty="0">
                <a:solidFill>
                  <a:srgbClr val="A6A6A6"/>
                </a:solidFill>
                <a:latin typeface="Carlito"/>
                <a:cs typeface="Carlito"/>
              </a:rPr>
              <a:t>via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leads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to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an amplifier and signal average.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EEG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activity 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from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scalp is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recorded while the ear(s) are stimulated via earphones with brief clicks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or</a:t>
            </a:r>
            <a:r>
              <a:rPr sz="1200" b="1" spc="4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tones.</a:t>
            </a:r>
            <a:endParaRPr sz="1200">
              <a:latin typeface="Carlito"/>
              <a:cs typeface="Carlito"/>
            </a:endParaRPr>
          </a:p>
          <a:p>
            <a:pPr marL="12700" marR="235585" indent="34925">
              <a:lnSpc>
                <a:spcPct val="110000"/>
              </a:lnSpc>
              <a:spcBef>
                <a:spcPts val="810"/>
              </a:spcBef>
            </a:pP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A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series of waveforms unique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to the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auditory neural structures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is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viewed after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time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locking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EEG  recording to each auditory stimulus and averaging several thousand</a:t>
            </a:r>
            <a:r>
              <a:rPr sz="1200" b="1" spc="4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recordings.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6371" y="2484057"/>
            <a:ext cx="3787397" cy="1475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277995" y="850645"/>
            <a:ext cx="2948940" cy="3476625"/>
            <a:chOff x="4277995" y="850645"/>
            <a:chExt cx="2948940" cy="3476625"/>
          </a:xfrm>
        </p:grpSpPr>
        <p:sp>
          <p:nvSpPr>
            <p:cNvPr id="7" name="object 7"/>
            <p:cNvSpPr/>
            <p:nvPr/>
          </p:nvSpPr>
          <p:spPr>
            <a:xfrm>
              <a:off x="4935080" y="850645"/>
              <a:ext cx="2198509" cy="13347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77995" y="2188971"/>
              <a:ext cx="2948939" cy="21380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277995" y="4608194"/>
            <a:ext cx="2946400" cy="2037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9766" y="15036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15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609091"/>
            <a:ext cx="148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Generators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 the</a:t>
            </a:r>
            <a:r>
              <a:rPr sz="1200" b="1" u="sng" spc="-7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ABR: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047" y="2756662"/>
            <a:ext cx="6956425" cy="6597062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02235">
              <a:lnSpc>
                <a:spcPct val="100000"/>
              </a:lnSpc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Characteristics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normal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ABR:</a:t>
            </a: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 dirty="0">
              <a:latin typeface="Carlito"/>
              <a:cs typeface="Carlito"/>
            </a:endParaRPr>
          </a:p>
          <a:p>
            <a:pPr marL="373380" marR="2753360" lvl="1" indent="-373380">
              <a:lnSpc>
                <a:spcPct val="127499"/>
              </a:lnSpc>
              <a:buFont typeface="Symbol"/>
              <a:buChar char=""/>
              <a:tabLst>
                <a:tab pos="373380" algn="l"/>
                <a:tab pos="374015" algn="l"/>
              </a:tabLst>
            </a:pPr>
            <a:r>
              <a:rPr sz="1200" spc="-5" dirty="0">
                <a:latin typeface="Carlito"/>
                <a:cs typeface="Carlito"/>
              </a:rPr>
              <a:t>Information </a:t>
            </a:r>
            <a:r>
              <a:rPr sz="1200" dirty="0">
                <a:latin typeface="Carlito"/>
                <a:cs typeface="Carlito"/>
              </a:rPr>
              <a:t>to </a:t>
            </a:r>
            <a:r>
              <a:rPr sz="1200" spc="-5" dirty="0">
                <a:latin typeface="Carlito"/>
                <a:cs typeface="Carlito"/>
              </a:rPr>
              <a:t>determine normal ABR waveform depends on:  </a:t>
            </a:r>
            <a:r>
              <a:rPr sz="1200" dirty="0">
                <a:latin typeface="Carlito"/>
                <a:cs typeface="Carlito"/>
              </a:rPr>
              <a:t>Waves </a:t>
            </a:r>
            <a:r>
              <a:rPr sz="1200" spc="-5" dirty="0">
                <a:latin typeface="Carlito"/>
                <a:cs typeface="Carlito"/>
              </a:rPr>
              <a:t>absolute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latency.</a:t>
            </a:r>
            <a:endParaRPr sz="1200" dirty="0">
              <a:latin typeface="Carlito"/>
              <a:cs typeface="Carlito"/>
            </a:endParaRPr>
          </a:p>
          <a:p>
            <a:pPr marL="643890" marR="4652645">
              <a:lnSpc>
                <a:spcPct val="127499"/>
              </a:lnSpc>
              <a:spcBef>
                <a:spcPts val="5"/>
              </a:spcBef>
            </a:pPr>
            <a:r>
              <a:rPr sz="1200" dirty="0">
                <a:latin typeface="Carlito"/>
                <a:cs typeface="Carlito"/>
              </a:rPr>
              <a:t>Waves </a:t>
            </a:r>
            <a:r>
              <a:rPr sz="1200" spc="-5" dirty="0">
                <a:latin typeface="Carlito"/>
                <a:cs typeface="Carlito"/>
              </a:rPr>
              <a:t>interpeak intervals.  Latency-intensity</a:t>
            </a:r>
            <a:r>
              <a:rPr sz="1200" spc="-4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function.</a:t>
            </a:r>
            <a:endParaRPr sz="1200" dirty="0">
              <a:latin typeface="Carlito"/>
              <a:cs typeface="Carlito"/>
            </a:endParaRPr>
          </a:p>
          <a:p>
            <a:pPr marL="643890">
              <a:lnSpc>
                <a:spcPct val="100000"/>
              </a:lnSpc>
              <a:spcBef>
                <a:spcPts val="405"/>
              </a:spcBef>
            </a:pPr>
            <a:r>
              <a:rPr sz="1200" dirty="0">
                <a:latin typeface="Carlito"/>
                <a:cs typeface="Carlito"/>
              </a:rPr>
              <a:t>Wave V/I </a:t>
            </a:r>
            <a:r>
              <a:rPr sz="1200" spc="-5" dirty="0">
                <a:latin typeface="Carlito"/>
                <a:cs typeface="Carlito"/>
              </a:rPr>
              <a:t>amplitude </a:t>
            </a:r>
            <a:r>
              <a:rPr sz="1200" spc="-10" dirty="0">
                <a:latin typeface="Carlito"/>
                <a:cs typeface="Carlito"/>
              </a:rPr>
              <a:t>ratio.</a:t>
            </a:r>
            <a:endParaRPr sz="1200" dirty="0">
              <a:latin typeface="Carlito"/>
              <a:cs typeface="Carlito"/>
            </a:endParaRPr>
          </a:p>
          <a:p>
            <a:pPr marL="643890">
              <a:lnSpc>
                <a:spcPct val="100000"/>
              </a:lnSpc>
              <a:spcBef>
                <a:spcPts val="400"/>
              </a:spcBef>
            </a:pPr>
            <a:r>
              <a:rPr sz="1200" spc="-5" dirty="0">
                <a:latin typeface="Carlito"/>
                <a:cs typeface="Carlito"/>
              </a:rPr>
              <a:t>Interaural </a:t>
            </a:r>
            <a:r>
              <a:rPr sz="1200" dirty="0">
                <a:latin typeface="Carlito"/>
                <a:cs typeface="Carlito"/>
              </a:rPr>
              <a:t>wave V </a:t>
            </a:r>
            <a:r>
              <a:rPr sz="1200" spc="-5" dirty="0">
                <a:latin typeface="Carlito"/>
                <a:cs typeface="Carlito"/>
              </a:rPr>
              <a:t>latency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difference.</a:t>
            </a:r>
            <a:endParaRPr sz="1200" dirty="0">
              <a:latin typeface="Carlito"/>
              <a:cs typeface="Carlito"/>
            </a:endParaRPr>
          </a:p>
          <a:p>
            <a:pPr marL="373380" lvl="1" indent="-229235">
              <a:lnSpc>
                <a:spcPct val="100000"/>
              </a:lnSpc>
              <a:spcBef>
                <a:spcPts val="465"/>
              </a:spcBef>
              <a:buFont typeface="Symbol"/>
              <a:buChar char=""/>
              <a:tabLst>
                <a:tab pos="373380" algn="l"/>
                <a:tab pos="374015" algn="l"/>
              </a:tabLst>
            </a:pPr>
            <a:r>
              <a:rPr sz="1200" dirty="0">
                <a:latin typeface="Carlito"/>
                <a:cs typeface="Carlito"/>
              </a:rPr>
              <a:t>Research </a:t>
            </a:r>
            <a:r>
              <a:rPr sz="1200" spc="-5" dirty="0">
                <a:latin typeface="Carlito"/>
                <a:cs typeface="Carlito"/>
              </a:rPr>
              <a:t>established normal </a:t>
            </a:r>
            <a:r>
              <a:rPr sz="1200" dirty="0">
                <a:latin typeface="Carlito"/>
                <a:cs typeface="Carlito"/>
              </a:rPr>
              <a:t>ranges </a:t>
            </a:r>
            <a:r>
              <a:rPr sz="1200" spc="-5" dirty="0">
                <a:latin typeface="Carlito"/>
                <a:cs typeface="Carlito"/>
              </a:rPr>
              <a:t>of the above</a:t>
            </a:r>
            <a:r>
              <a:rPr sz="120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parameters.</a:t>
            </a:r>
            <a:endParaRPr sz="1200" dirty="0">
              <a:latin typeface="Carlito"/>
              <a:cs typeface="Carlito"/>
            </a:endParaRPr>
          </a:p>
          <a:p>
            <a:pPr marL="373380" lvl="1" indent="-229235">
              <a:lnSpc>
                <a:spcPct val="100000"/>
              </a:lnSpc>
              <a:spcBef>
                <a:spcPts val="470"/>
              </a:spcBef>
              <a:buFont typeface="Symbol"/>
              <a:buChar char=""/>
              <a:tabLst>
                <a:tab pos="373380" algn="l"/>
                <a:tab pos="374015" algn="l"/>
              </a:tabLst>
            </a:pPr>
            <a:r>
              <a:rPr sz="1200" spc="-5" dirty="0">
                <a:latin typeface="Carlito"/>
                <a:cs typeface="Carlito"/>
              </a:rPr>
              <a:t>Normal </a:t>
            </a:r>
            <a:r>
              <a:rPr sz="1200" dirty="0">
                <a:latin typeface="Carlito"/>
                <a:cs typeface="Carlito"/>
              </a:rPr>
              <a:t>ranges </a:t>
            </a:r>
            <a:r>
              <a:rPr sz="1200" spc="-5" dirty="0">
                <a:latin typeface="Carlito"/>
                <a:cs typeface="Carlito"/>
              </a:rPr>
              <a:t>for the above </a:t>
            </a:r>
            <a:r>
              <a:rPr sz="1200" dirty="0">
                <a:latin typeface="Carlito"/>
                <a:cs typeface="Carlito"/>
              </a:rPr>
              <a:t>parameters are </a:t>
            </a:r>
            <a:r>
              <a:rPr sz="1200" spc="-5" dirty="0">
                <a:latin typeface="Carlito"/>
                <a:cs typeface="Carlito"/>
              </a:rPr>
              <a:t>not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universal.</a:t>
            </a:r>
          </a:p>
          <a:p>
            <a:pPr marL="373380" lvl="1" indent="-229235">
              <a:lnSpc>
                <a:spcPct val="100000"/>
              </a:lnSpc>
              <a:spcBef>
                <a:spcPts val="455"/>
              </a:spcBef>
              <a:buFont typeface="Symbol"/>
              <a:buChar char=""/>
              <a:tabLst>
                <a:tab pos="373380" algn="l"/>
                <a:tab pos="374015" algn="l"/>
              </a:tabLst>
            </a:pPr>
            <a:r>
              <a:rPr sz="1200" dirty="0">
                <a:latin typeface="Carlito"/>
                <a:cs typeface="Carlito"/>
              </a:rPr>
              <a:t>There are </a:t>
            </a:r>
            <a:r>
              <a:rPr sz="1200" spc="-5" dirty="0">
                <a:latin typeface="Carlito"/>
                <a:cs typeface="Carlito"/>
              </a:rPr>
              <a:t>some variation </a:t>
            </a:r>
            <a:r>
              <a:rPr sz="1200" dirty="0">
                <a:latin typeface="Carlito"/>
                <a:cs typeface="Carlito"/>
              </a:rPr>
              <a:t>among </a:t>
            </a:r>
            <a:r>
              <a:rPr sz="1200" spc="-5" dirty="0">
                <a:latin typeface="Carlito"/>
                <a:cs typeface="Carlito"/>
              </a:rPr>
              <a:t>different research findings.</a:t>
            </a:r>
            <a:endParaRPr sz="1200" dirty="0">
              <a:latin typeface="Carlito"/>
              <a:cs typeface="Carlito"/>
            </a:endParaRPr>
          </a:p>
          <a:p>
            <a:pPr marL="373380" lvl="1" indent="-229235">
              <a:lnSpc>
                <a:spcPct val="100000"/>
              </a:lnSpc>
              <a:spcBef>
                <a:spcPts val="470"/>
              </a:spcBef>
              <a:buFont typeface="Symbol"/>
              <a:buChar char=""/>
              <a:tabLst>
                <a:tab pos="373380" algn="l"/>
                <a:tab pos="374015" algn="l"/>
              </a:tabLst>
            </a:pPr>
            <a:r>
              <a:rPr sz="1200" dirty="0">
                <a:latin typeface="Carlito"/>
                <a:cs typeface="Carlito"/>
              </a:rPr>
              <a:t>Many </a:t>
            </a:r>
            <a:r>
              <a:rPr sz="1200" spc="-5" dirty="0">
                <a:latin typeface="Carlito"/>
                <a:cs typeface="Carlito"/>
              </a:rPr>
              <a:t>factors affects normal </a:t>
            </a:r>
            <a:r>
              <a:rPr sz="1200" dirty="0">
                <a:latin typeface="Carlito"/>
                <a:cs typeface="Carlito"/>
              </a:rPr>
              <a:t>values </a:t>
            </a:r>
            <a:r>
              <a:rPr sz="1200" spc="-5" dirty="0">
                <a:latin typeface="Carlito"/>
                <a:cs typeface="Carlito"/>
              </a:rPr>
              <a:t>including </a:t>
            </a:r>
            <a:r>
              <a:rPr sz="1200" dirty="0">
                <a:latin typeface="Carlito"/>
                <a:cs typeface="Carlito"/>
              </a:rPr>
              <a:t>age, </a:t>
            </a:r>
            <a:r>
              <a:rPr sz="1200" spc="-5" dirty="0">
                <a:latin typeface="Carlito"/>
                <a:cs typeface="Carlito"/>
              </a:rPr>
              <a:t>sex, temp and other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factors.</a:t>
            </a:r>
            <a:endParaRPr sz="1200" dirty="0">
              <a:latin typeface="Carlito"/>
              <a:cs typeface="Carlito"/>
            </a:endParaRPr>
          </a:p>
          <a:p>
            <a:pPr marL="373380" lvl="1" indent="-229235">
              <a:lnSpc>
                <a:spcPct val="100000"/>
              </a:lnSpc>
              <a:spcBef>
                <a:spcPts val="465"/>
              </a:spcBef>
              <a:buFont typeface="Symbol"/>
              <a:buChar char=""/>
              <a:tabLst>
                <a:tab pos="373380" algn="l"/>
                <a:tab pos="374015" algn="l"/>
              </a:tabLst>
            </a:pPr>
            <a:r>
              <a:rPr sz="1200" dirty="0">
                <a:latin typeface="Carlito"/>
                <a:cs typeface="Carlito"/>
              </a:rPr>
              <a:t>It is </a:t>
            </a:r>
            <a:r>
              <a:rPr sz="1200" spc="-5" dirty="0">
                <a:latin typeface="Carlito"/>
                <a:cs typeface="Carlito"/>
              </a:rPr>
              <a:t>always better for each practice </a:t>
            </a:r>
            <a:r>
              <a:rPr sz="1200" dirty="0">
                <a:latin typeface="Carlito"/>
                <a:cs typeface="Carlito"/>
              </a:rPr>
              <a:t>to establish </a:t>
            </a:r>
            <a:r>
              <a:rPr sz="1200" spc="-5" dirty="0">
                <a:latin typeface="Carlito"/>
                <a:cs typeface="Carlito"/>
              </a:rPr>
              <a:t>its own</a:t>
            </a:r>
            <a:r>
              <a:rPr sz="1200" spc="1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norms.</a:t>
            </a:r>
            <a:endParaRPr sz="1200" dirty="0">
              <a:latin typeface="Carlito"/>
              <a:cs typeface="Carlito"/>
            </a:endParaRPr>
          </a:p>
          <a:p>
            <a:pPr marL="373380" marR="3979545" lvl="1" indent="-373380">
              <a:lnSpc>
                <a:spcPct val="127600"/>
              </a:lnSpc>
              <a:spcBef>
                <a:spcPts val="60"/>
              </a:spcBef>
              <a:buFont typeface="Symbol"/>
              <a:buChar char=""/>
              <a:tabLst>
                <a:tab pos="373380" algn="l"/>
                <a:tab pos="374015" algn="l"/>
              </a:tabLst>
            </a:pPr>
            <a:r>
              <a:rPr sz="1200" spc="-5" dirty="0">
                <a:latin typeface="Carlito"/>
                <a:cs typeface="Carlito"/>
              </a:rPr>
              <a:t>Absolute latency </a:t>
            </a:r>
            <a:r>
              <a:rPr sz="1200" dirty="0">
                <a:latin typeface="Carlito"/>
                <a:cs typeface="Carlito"/>
              </a:rPr>
              <a:t>of </a:t>
            </a:r>
            <a:r>
              <a:rPr sz="1200" spc="-5" dirty="0">
                <a:latin typeface="Carlito"/>
                <a:cs typeface="Carlito"/>
              </a:rPr>
              <a:t>ABR </a:t>
            </a:r>
            <a:r>
              <a:rPr sz="1200" dirty="0">
                <a:latin typeface="Carlito"/>
                <a:cs typeface="Carlito"/>
              </a:rPr>
              <a:t>waves in </a:t>
            </a:r>
            <a:r>
              <a:rPr sz="1200" spc="-5" dirty="0">
                <a:latin typeface="Carlito"/>
                <a:cs typeface="Carlito"/>
              </a:rPr>
              <a:t>adults:  </a:t>
            </a:r>
            <a:r>
              <a:rPr sz="1200" dirty="0">
                <a:latin typeface="Carlito"/>
                <a:cs typeface="Carlito"/>
              </a:rPr>
              <a:t>Wave I: </a:t>
            </a:r>
            <a:r>
              <a:rPr sz="1200" spc="-10" dirty="0">
                <a:latin typeface="Carlito"/>
                <a:cs typeface="Carlito"/>
              </a:rPr>
              <a:t>at </a:t>
            </a:r>
            <a:r>
              <a:rPr sz="1200" spc="-5" dirty="0">
                <a:latin typeface="Carlito"/>
                <a:cs typeface="Carlito"/>
              </a:rPr>
              <a:t>around </a:t>
            </a:r>
            <a:r>
              <a:rPr sz="1200" dirty="0">
                <a:latin typeface="Carlito"/>
                <a:cs typeface="Carlito"/>
              </a:rPr>
              <a:t>1.6 ms +/- 0.2 ms.  Wave </a:t>
            </a:r>
            <a:r>
              <a:rPr sz="1200" spc="-5" dirty="0">
                <a:latin typeface="Carlito"/>
                <a:cs typeface="Carlito"/>
              </a:rPr>
              <a:t>III: </a:t>
            </a:r>
            <a:r>
              <a:rPr sz="1200" dirty="0">
                <a:latin typeface="Carlito"/>
                <a:cs typeface="Carlito"/>
              </a:rPr>
              <a:t>at </a:t>
            </a:r>
            <a:r>
              <a:rPr sz="1200" spc="-5" dirty="0">
                <a:latin typeface="Carlito"/>
                <a:cs typeface="Carlito"/>
              </a:rPr>
              <a:t>around </a:t>
            </a:r>
            <a:r>
              <a:rPr sz="1200" dirty="0">
                <a:latin typeface="Carlito"/>
                <a:cs typeface="Carlito"/>
              </a:rPr>
              <a:t>3.7 ms +/- 0.2</a:t>
            </a:r>
            <a:r>
              <a:rPr sz="1200" spc="-8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ms.  Wave V: at </a:t>
            </a:r>
            <a:r>
              <a:rPr sz="1200" spc="-5" dirty="0">
                <a:latin typeface="Carlito"/>
                <a:cs typeface="Carlito"/>
              </a:rPr>
              <a:t>around </a:t>
            </a:r>
            <a:r>
              <a:rPr sz="1200" dirty="0">
                <a:latin typeface="Carlito"/>
                <a:cs typeface="Carlito"/>
              </a:rPr>
              <a:t>5.6 </a:t>
            </a:r>
            <a:r>
              <a:rPr sz="1200" spc="-10" dirty="0">
                <a:latin typeface="Carlito"/>
                <a:cs typeface="Carlito"/>
              </a:rPr>
              <a:t>ms </a:t>
            </a:r>
            <a:r>
              <a:rPr sz="1200" dirty="0">
                <a:latin typeface="Carlito"/>
                <a:cs typeface="Carlito"/>
              </a:rPr>
              <a:t>+/- 0.2</a:t>
            </a:r>
            <a:r>
              <a:rPr sz="1200" spc="-6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ms.</a:t>
            </a:r>
          </a:p>
          <a:p>
            <a:pPr marL="373380" marR="4838065" lvl="1" indent="-373380">
              <a:lnSpc>
                <a:spcPct val="127800"/>
              </a:lnSpc>
              <a:spcBef>
                <a:spcPts val="65"/>
              </a:spcBef>
              <a:buFont typeface="Symbol"/>
              <a:buChar char=""/>
              <a:tabLst>
                <a:tab pos="373380" algn="l"/>
                <a:tab pos="374015" algn="l"/>
              </a:tabLst>
            </a:pPr>
            <a:r>
              <a:rPr sz="1200" spc="-5" dirty="0">
                <a:latin typeface="Carlito"/>
                <a:cs typeface="Carlito"/>
              </a:rPr>
              <a:t>Interwave latency intervals:  I-III: </a:t>
            </a:r>
            <a:r>
              <a:rPr sz="1200" dirty="0">
                <a:latin typeface="Carlito"/>
                <a:cs typeface="Carlito"/>
              </a:rPr>
              <a:t>2.0 </a:t>
            </a:r>
            <a:r>
              <a:rPr sz="1200" spc="-5" dirty="0">
                <a:latin typeface="Carlito"/>
                <a:cs typeface="Carlito"/>
              </a:rPr>
              <a:t>ms+/- </a:t>
            </a:r>
            <a:r>
              <a:rPr sz="1200" dirty="0">
                <a:latin typeface="Carlito"/>
                <a:cs typeface="Carlito"/>
              </a:rPr>
              <a:t>0.4 ms.  </a:t>
            </a:r>
            <a:r>
              <a:rPr sz="1200" spc="-5" dirty="0">
                <a:latin typeface="Carlito"/>
                <a:cs typeface="Carlito"/>
              </a:rPr>
              <a:t>III-V: </a:t>
            </a:r>
            <a:r>
              <a:rPr sz="1200" dirty="0">
                <a:latin typeface="Carlito"/>
                <a:cs typeface="Carlito"/>
              </a:rPr>
              <a:t>1.8 ms </a:t>
            </a:r>
            <a:r>
              <a:rPr sz="1200" spc="-5" dirty="0">
                <a:latin typeface="Carlito"/>
                <a:cs typeface="Carlito"/>
              </a:rPr>
              <a:t>+/- </a:t>
            </a:r>
            <a:r>
              <a:rPr sz="1200" dirty="0">
                <a:latin typeface="Carlito"/>
                <a:cs typeface="Carlito"/>
              </a:rPr>
              <a:t>0.4</a:t>
            </a:r>
            <a:r>
              <a:rPr sz="1200" spc="-5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ms.  </a:t>
            </a:r>
            <a:r>
              <a:rPr sz="1200" spc="-5" dirty="0">
                <a:latin typeface="Carlito"/>
                <a:cs typeface="Carlito"/>
              </a:rPr>
              <a:t>I-V: </a:t>
            </a:r>
            <a:r>
              <a:rPr sz="1200" dirty="0">
                <a:latin typeface="Carlito"/>
                <a:cs typeface="Carlito"/>
              </a:rPr>
              <a:t>3.8 ms </a:t>
            </a:r>
            <a:r>
              <a:rPr sz="1200" spc="-5" dirty="0">
                <a:latin typeface="Carlito"/>
                <a:cs typeface="Carlito"/>
              </a:rPr>
              <a:t>+/- </a:t>
            </a:r>
            <a:r>
              <a:rPr sz="1200" dirty="0">
                <a:latin typeface="Carlito"/>
                <a:cs typeface="Carlito"/>
              </a:rPr>
              <a:t>0.4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ms.</a:t>
            </a:r>
          </a:p>
          <a:p>
            <a:pPr marL="373380" marR="1097280" lvl="1" indent="-228600">
              <a:lnSpc>
                <a:spcPct val="114199"/>
              </a:lnSpc>
              <a:spcBef>
                <a:spcPts val="265"/>
              </a:spcBef>
              <a:buFont typeface="Symbol"/>
              <a:buChar char=""/>
              <a:tabLst>
                <a:tab pos="373380" algn="l"/>
                <a:tab pos="374015" algn="l"/>
              </a:tabLst>
            </a:pPr>
            <a:r>
              <a:rPr sz="1200" dirty="0">
                <a:latin typeface="Carlito"/>
                <a:cs typeface="Carlito"/>
              </a:rPr>
              <a:t>Wave V </a:t>
            </a:r>
            <a:r>
              <a:rPr sz="1200" spc="-5" dirty="0">
                <a:latin typeface="Carlito"/>
                <a:cs typeface="Carlito"/>
              </a:rPr>
              <a:t>latency-intensity function: increases </a:t>
            </a:r>
            <a:r>
              <a:rPr sz="1200" dirty="0">
                <a:latin typeface="Carlito"/>
                <a:cs typeface="Carlito"/>
              </a:rPr>
              <a:t>by </a:t>
            </a:r>
            <a:r>
              <a:rPr sz="1200" spc="-5" dirty="0">
                <a:latin typeface="Carlito"/>
                <a:cs typeface="Carlito"/>
              </a:rPr>
              <a:t>around </a:t>
            </a:r>
            <a:r>
              <a:rPr sz="1200" dirty="0">
                <a:latin typeface="Carlito"/>
                <a:cs typeface="Carlito"/>
              </a:rPr>
              <a:t>0.3 ms per 10 dB </a:t>
            </a:r>
            <a:r>
              <a:rPr sz="1200" spc="-5" dirty="0">
                <a:latin typeface="Carlito"/>
                <a:cs typeface="Carlito"/>
              </a:rPr>
              <a:t>decrease of </a:t>
            </a:r>
            <a:r>
              <a:rPr sz="1200" dirty="0">
                <a:latin typeface="Carlito"/>
                <a:cs typeface="Carlito"/>
              </a:rPr>
              <a:t>the  </a:t>
            </a:r>
            <a:r>
              <a:rPr sz="1200" spc="-5" dirty="0">
                <a:latin typeface="Carlito"/>
                <a:cs typeface="Carlito"/>
              </a:rPr>
              <a:t>stimulus </a:t>
            </a:r>
            <a:r>
              <a:rPr sz="1200" dirty="0">
                <a:latin typeface="Carlito"/>
                <a:cs typeface="Carlito"/>
              </a:rPr>
              <a:t>level.</a:t>
            </a:r>
          </a:p>
          <a:p>
            <a:pPr marL="373380" lvl="1" indent="-229235">
              <a:lnSpc>
                <a:spcPct val="100000"/>
              </a:lnSpc>
              <a:spcBef>
                <a:spcPts val="470"/>
              </a:spcBef>
              <a:buFont typeface="Symbol"/>
              <a:buChar char=""/>
              <a:tabLst>
                <a:tab pos="373380" algn="l"/>
                <a:tab pos="374015" algn="l"/>
              </a:tabLst>
            </a:pPr>
            <a:r>
              <a:rPr sz="1200" dirty="0">
                <a:latin typeface="Carlito"/>
                <a:cs typeface="Carlito"/>
              </a:rPr>
              <a:t>V/I </a:t>
            </a:r>
            <a:r>
              <a:rPr sz="1200" spc="-5" dirty="0">
                <a:latin typeface="Carlito"/>
                <a:cs typeface="Carlito"/>
              </a:rPr>
              <a:t>amplitude ratio: greater than</a:t>
            </a:r>
            <a:r>
              <a:rPr sz="1200" spc="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1.0.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2095" y="955674"/>
            <a:ext cx="2345309" cy="1810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33675" y="960119"/>
            <a:ext cx="2425700" cy="1810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69229" y="954404"/>
            <a:ext cx="2042160" cy="181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9766" y="15036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16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560324"/>
            <a:ext cx="6183630" cy="298386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83845" indent="-229235">
              <a:lnSpc>
                <a:spcPct val="100000"/>
              </a:lnSpc>
              <a:spcBef>
                <a:spcPts val="555"/>
              </a:spcBef>
              <a:buFont typeface="Symbol"/>
              <a:buChar char=""/>
              <a:tabLst>
                <a:tab pos="283845" algn="l"/>
                <a:tab pos="284480" algn="l"/>
              </a:tabLst>
            </a:pPr>
            <a:r>
              <a:rPr sz="1200" dirty="0">
                <a:latin typeface="Carlito"/>
                <a:cs typeface="Carlito"/>
              </a:rPr>
              <a:t>Wave V </a:t>
            </a:r>
            <a:r>
              <a:rPr sz="1200" spc="-5" dirty="0">
                <a:latin typeface="Carlito"/>
                <a:cs typeface="Carlito"/>
              </a:rPr>
              <a:t>latency difference: </a:t>
            </a:r>
            <a:r>
              <a:rPr sz="1200" dirty="0">
                <a:latin typeface="Carlito"/>
                <a:cs typeface="Carlito"/>
              </a:rPr>
              <a:t>less </a:t>
            </a:r>
            <a:r>
              <a:rPr sz="1200" spc="-5" dirty="0">
                <a:latin typeface="Carlito"/>
                <a:cs typeface="Carlito"/>
              </a:rPr>
              <a:t>than </a:t>
            </a:r>
            <a:r>
              <a:rPr sz="1200" dirty="0">
                <a:latin typeface="Carlito"/>
                <a:cs typeface="Carlito"/>
              </a:rPr>
              <a:t>0.4</a:t>
            </a:r>
            <a:r>
              <a:rPr sz="1200" spc="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ms.</a:t>
            </a:r>
            <a:endParaRPr sz="1200">
              <a:latin typeface="Carlito"/>
              <a:cs typeface="Carlito"/>
            </a:endParaRPr>
          </a:p>
          <a:p>
            <a:pPr marL="283845" indent="-229235">
              <a:lnSpc>
                <a:spcPct val="100000"/>
              </a:lnSpc>
              <a:spcBef>
                <a:spcPts val="455"/>
              </a:spcBef>
              <a:buFont typeface="Symbol"/>
              <a:buChar char=""/>
              <a:tabLst>
                <a:tab pos="283845" algn="l"/>
                <a:tab pos="284480" algn="l"/>
              </a:tabLst>
            </a:pP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Latency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helps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determine the site of electrical activity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the auditory</a:t>
            </a:r>
            <a:r>
              <a:rPr sz="1200" spc="2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pathway.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Clinical applications of</a:t>
            </a:r>
            <a:r>
              <a:rPr sz="1200" b="1" u="sng" spc="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ABR: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200" dirty="0">
                <a:latin typeface="Carlito"/>
                <a:cs typeface="Carlito"/>
              </a:rPr>
              <a:t>There are </a:t>
            </a:r>
            <a:r>
              <a:rPr sz="1200" spc="-5" dirty="0">
                <a:latin typeface="Carlito"/>
                <a:cs typeface="Carlito"/>
              </a:rPr>
              <a:t>two main applications for ABR </a:t>
            </a:r>
            <a:r>
              <a:rPr sz="1200" dirty="0">
                <a:latin typeface="Carlito"/>
                <a:cs typeface="Carlito"/>
              </a:rPr>
              <a:t>in </a:t>
            </a:r>
            <a:r>
              <a:rPr sz="1200" spc="-5" dirty="0">
                <a:latin typeface="Carlito"/>
                <a:cs typeface="Carlito"/>
              </a:rPr>
              <a:t>the clinical</a:t>
            </a:r>
            <a:r>
              <a:rPr sz="1200" spc="1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settings:</a:t>
            </a:r>
            <a:endParaRPr sz="1200">
              <a:latin typeface="Carlito"/>
              <a:cs typeface="Carlito"/>
            </a:endParaRPr>
          </a:p>
          <a:p>
            <a:pPr marL="469900" marR="114935">
              <a:lnSpc>
                <a:spcPct val="114199"/>
              </a:lnSpc>
              <a:spcBef>
                <a:spcPts val="730"/>
              </a:spcBef>
            </a:pPr>
            <a:r>
              <a:rPr sz="1200" b="1" dirty="0">
                <a:latin typeface="Carlito"/>
                <a:cs typeface="Carlito"/>
              </a:rPr>
              <a:t>1- </a:t>
            </a:r>
            <a:r>
              <a:rPr sz="1200" b="1" spc="-5" dirty="0">
                <a:latin typeface="Carlito"/>
                <a:cs typeface="Carlito"/>
              </a:rPr>
              <a:t>Neurodiagnosis: </a:t>
            </a:r>
            <a:r>
              <a:rPr sz="1200" b="1" dirty="0">
                <a:latin typeface="Carlito"/>
                <a:cs typeface="Carlito"/>
              </a:rPr>
              <a:t>to </a:t>
            </a:r>
            <a:r>
              <a:rPr sz="1200" b="1" spc="-5" dirty="0">
                <a:latin typeface="Carlito"/>
                <a:cs typeface="Carlito"/>
              </a:rPr>
              <a:t>assess </a:t>
            </a:r>
            <a:r>
              <a:rPr sz="1200" b="1" dirty="0">
                <a:latin typeface="Carlito"/>
                <a:cs typeface="Carlito"/>
              </a:rPr>
              <a:t>the </a:t>
            </a:r>
            <a:r>
              <a:rPr sz="1200" b="1" spc="-5" dirty="0">
                <a:latin typeface="Carlito"/>
                <a:cs typeface="Carlito"/>
              </a:rPr>
              <a:t>auditory pathway. This feature </a:t>
            </a:r>
            <a:r>
              <a:rPr sz="1200" b="1" dirty="0">
                <a:latin typeface="Carlito"/>
                <a:cs typeface="Carlito"/>
              </a:rPr>
              <a:t>is </a:t>
            </a:r>
            <a:r>
              <a:rPr sz="1200" b="1" spc="-5" dirty="0">
                <a:latin typeface="Carlito"/>
                <a:cs typeface="Carlito"/>
              </a:rPr>
              <a:t>specially </a:t>
            </a:r>
            <a:r>
              <a:rPr sz="1200" b="1" dirty="0">
                <a:latin typeface="Carlito"/>
                <a:cs typeface="Carlito"/>
              </a:rPr>
              <a:t>used in </a:t>
            </a:r>
            <a:r>
              <a:rPr sz="1200" b="1" spc="-20" dirty="0">
                <a:latin typeface="Carlito"/>
                <a:cs typeface="Carlito"/>
              </a:rPr>
              <a:t>adult  </a:t>
            </a:r>
            <a:r>
              <a:rPr sz="1200" b="1" spc="-5" dirty="0">
                <a:latin typeface="Carlito"/>
                <a:cs typeface="Carlito"/>
              </a:rPr>
              <a:t>populations.</a:t>
            </a:r>
            <a:endParaRPr sz="1200">
              <a:latin typeface="Carlito"/>
              <a:cs typeface="Carlito"/>
            </a:endParaRPr>
          </a:p>
          <a:p>
            <a:pPr marL="643890" indent="-174625">
              <a:lnSpc>
                <a:spcPct val="100000"/>
              </a:lnSpc>
              <a:spcBef>
                <a:spcPts val="575"/>
              </a:spcBef>
              <a:buFont typeface="Arial"/>
              <a:buChar char="●"/>
              <a:tabLst>
                <a:tab pos="644525" algn="l"/>
              </a:tabLst>
            </a:pPr>
            <a:r>
              <a:rPr sz="1200" dirty="0">
                <a:latin typeface="Carlito"/>
                <a:cs typeface="Carlito"/>
              </a:rPr>
              <a:t>Waves </a:t>
            </a:r>
            <a:r>
              <a:rPr sz="1200" spc="-5" dirty="0">
                <a:latin typeface="Carlito"/>
                <a:cs typeface="Carlito"/>
              </a:rPr>
              <a:t>absolute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latency.</a:t>
            </a:r>
            <a:endParaRPr sz="1200">
              <a:latin typeface="Carlito"/>
              <a:cs typeface="Carlito"/>
            </a:endParaRPr>
          </a:p>
          <a:p>
            <a:pPr marL="643890" indent="-174625">
              <a:lnSpc>
                <a:spcPct val="100000"/>
              </a:lnSpc>
              <a:spcBef>
                <a:spcPts val="229"/>
              </a:spcBef>
              <a:buFont typeface="Arial"/>
              <a:buChar char="●"/>
              <a:tabLst>
                <a:tab pos="644525" algn="l"/>
              </a:tabLst>
            </a:pPr>
            <a:r>
              <a:rPr sz="1200" spc="-5" dirty="0">
                <a:latin typeface="Carlito"/>
                <a:cs typeface="Carlito"/>
              </a:rPr>
              <a:t>Interpeak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intervals.</a:t>
            </a:r>
            <a:endParaRPr sz="1200">
              <a:latin typeface="Carlito"/>
              <a:cs typeface="Carlito"/>
            </a:endParaRPr>
          </a:p>
          <a:p>
            <a:pPr marL="643890" indent="-174625">
              <a:lnSpc>
                <a:spcPct val="100000"/>
              </a:lnSpc>
              <a:spcBef>
                <a:spcPts val="204"/>
              </a:spcBef>
              <a:buFont typeface="Arial"/>
              <a:buChar char="●"/>
              <a:tabLst>
                <a:tab pos="644525" algn="l"/>
              </a:tabLst>
            </a:pPr>
            <a:r>
              <a:rPr sz="1200" spc="-5" dirty="0">
                <a:latin typeface="Carlito"/>
                <a:cs typeface="Carlito"/>
              </a:rPr>
              <a:t>Interaural </a:t>
            </a:r>
            <a:r>
              <a:rPr sz="1200" dirty="0">
                <a:latin typeface="Carlito"/>
                <a:cs typeface="Carlito"/>
              </a:rPr>
              <a:t>wave V </a:t>
            </a:r>
            <a:r>
              <a:rPr sz="1200" spc="-5" dirty="0">
                <a:latin typeface="Carlito"/>
                <a:cs typeface="Carlito"/>
              </a:rPr>
              <a:t>latency difference.</a:t>
            </a:r>
            <a:endParaRPr sz="1200">
              <a:latin typeface="Carlito"/>
              <a:cs typeface="Carlito"/>
            </a:endParaRPr>
          </a:p>
          <a:p>
            <a:pPr marL="643890" indent="-174625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644525" algn="l"/>
              </a:tabLst>
            </a:pPr>
            <a:r>
              <a:rPr sz="1200" spc="-5" dirty="0">
                <a:latin typeface="Carlito"/>
                <a:cs typeface="Carlito"/>
              </a:rPr>
              <a:t>Absence of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waves.</a:t>
            </a:r>
            <a:endParaRPr sz="1200">
              <a:latin typeface="Carlito"/>
              <a:cs typeface="Carlito"/>
            </a:endParaRPr>
          </a:p>
          <a:p>
            <a:pPr marL="469900" marR="5080">
              <a:lnSpc>
                <a:spcPct val="114199"/>
              </a:lnSpc>
              <a:spcBef>
                <a:spcPts val="25"/>
              </a:spcBef>
              <a:buFont typeface="Arial"/>
              <a:buChar char="●"/>
              <a:tabLst>
                <a:tab pos="644525" algn="l"/>
              </a:tabLst>
            </a:pPr>
            <a:r>
              <a:rPr sz="1200" b="1" dirty="0">
                <a:latin typeface="Carlito"/>
                <a:cs typeface="Carlito"/>
              </a:rPr>
              <a:t>Who </a:t>
            </a:r>
            <a:r>
              <a:rPr sz="1200" b="1" spc="-5" dirty="0">
                <a:latin typeface="Carlito"/>
                <a:cs typeface="Carlito"/>
              </a:rPr>
              <a:t>should </a:t>
            </a:r>
            <a:r>
              <a:rPr sz="1200" b="1" dirty="0">
                <a:latin typeface="Carlito"/>
                <a:cs typeface="Carlito"/>
              </a:rPr>
              <a:t>be </a:t>
            </a:r>
            <a:r>
              <a:rPr sz="1200" b="1" spc="-5" dirty="0">
                <a:latin typeface="Carlito"/>
                <a:cs typeface="Carlito"/>
              </a:rPr>
              <a:t>tested? </a:t>
            </a:r>
            <a:r>
              <a:rPr sz="1200" spc="-5" dirty="0">
                <a:latin typeface="Carlito"/>
                <a:cs typeface="Carlito"/>
              </a:rPr>
              <a:t>Patients with: Dizziness, Unilateral tinnitus, </a:t>
            </a:r>
            <a:r>
              <a:rPr sz="1200" spc="-15" dirty="0">
                <a:latin typeface="Carlito"/>
                <a:cs typeface="Carlito"/>
              </a:rPr>
              <a:t>asymmetrical </a:t>
            </a:r>
            <a:r>
              <a:rPr sz="1200" dirty="0">
                <a:latin typeface="Carlito"/>
                <a:cs typeface="Carlito"/>
              </a:rPr>
              <a:t>hearing  loss, </a:t>
            </a:r>
            <a:r>
              <a:rPr sz="1200" spc="-5" dirty="0">
                <a:latin typeface="Carlito"/>
                <a:cs typeface="Carlito"/>
              </a:rPr>
              <a:t>sudden onset of </a:t>
            </a:r>
            <a:r>
              <a:rPr sz="1200" dirty="0">
                <a:latin typeface="Carlito"/>
                <a:cs typeface="Carlito"/>
              </a:rPr>
              <a:t>hearing loss </a:t>
            </a:r>
            <a:r>
              <a:rPr sz="1200" spc="-5" dirty="0">
                <a:latin typeface="Carlito"/>
                <a:cs typeface="Carlito"/>
              </a:rPr>
              <a:t>and progressive hearing</a:t>
            </a:r>
            <a:r>
              <a:rPr sz="1200" spc="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loss.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4468" y="4185030"/>
            <a:ext cx="5942965" cy="2175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3390">
              <a:lnSpc>
                <a:spcPct val="114999"/>
              </a:lnSpc>
              <a:spcBef>
                <a:spcPts val="100"/>
              </a:spcBef>
            </a:pP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2- </a:t>
            </a:r>
            <a:r>
              <a:rPr sz="1200" b="1" spc="-5" dirty="0">
                <a:latin typeface="Carlito"/>
                <a:cs typeface="Carlito"/>
              </a:rPr>
              <a:t>Hearing thresholds estimation: mainly </a:t>
            </a:r>
            <a:r>
              <a:rPr sz="1200" b="1" dirty="0">
                <a:latin typeface="Carlito"/>
                <a:cs typeface="Carlito"/>
              </a:rPr>
              <a:t>used </a:t>
            </a:r>
            <a:r>
              <a:rPr sz="1200" b="1" spc="-5" dirty="0">
                <a:latin typeface="Carlito"/>
                <a:cs typeface="Carlito"/>
              </a:rPr>
              <a:t>in infants and children population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.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non-  cooperative patients, and mental</a:t>
            </a:r>
            <a:r>
              <a:rPr sz="1200" spc="-1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retardation.</a:t>
            </a:r>
            <a:endParaRPr sz="1200" dirty="0">
              <a:latin typeface="Carlito"/>
              <a:cs typeface="Carlito"/>
            </a:endParaRPr>
          </a:p>
          <a:p>
            <a:pPr marL="186055" indent="-173990">
              <a:lnSpc>
                <a:spcPct val="100000"/>
              </a:lnSpc>
              <a:spcBef>
                <a:spcPts val="575"/>
              </a:spcBef>
              <a:buFont typeface="Arial"/>
              <a:buChar char="●"/>
              <a:tabLst>
                <a:tab pos="186690" algn="l"/>
              </a:tabLst>
            </a:pPr>
            <a:r>
              <a:rPr sz="1200" dirty="0">
                <a:latin typeface="Carlito"/>
                <a:cs typeface="Carlito"/>
              </a:rPr>
              <a:t>Wave V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threshold.</a:t>
            </a:r>
            <a:endParaRPr sz="1200" dirty="0">
              <a:latin typeface="Carlito"/>
              <a:cs typeface="Carlito"/>
            </a:endParaRPr>
          </a:p>
          <a:p>
            <a:pPr marL="186055" indent="-173990">
              <a:lnSpc>
                <a:spcPct val="100000"/>
              </a:lnSpc>
              <a:spcBef>
                <a:spcPts val="215"/>
              </a:spcBef>
              <a:buFont typeface="Arial"/>
              <a:buChar char="●"/>
              <a:tabLst>
                <a:tab pos="186690" algn="l"/>
              </a:tabLst>
            </a:pPr>
            <a:r>
              <a:rPr sz="1200" dirty="0">
                <a:latin typeface="Carlito"/>
                <a:cs typeface="Carlito"/>
              </a:rPr>
              <a:t>Wave V </a:t>
            </a:r>
            <a:r>
              <a:rPr sz="1200" spc="-5" dirty="0">
                <a:latin typeface="Carlito"/>
                <a:cs typeface="Carlito"/>
              </a:rPr>
              <a:t>latency-intensity</a:t>
            </a:r>
            <a:r>
              <a:rPr sz="1200" spc="2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function.</a:t>
            </a:r>
            <a:endParaRPr sz="1200" dirty="0">
              <a:latin typeface="Carlito"/>
              <a:cs typeface="Carlito"/>
            </a:endParaRPr>
          </a:p>
          <a:p>
            <a:pPr marL="12700" marR="5080">
              <a:lnSpc>
                <a:spcPct val="114999"/>
              </a:lnSpc>
              <a:buFont typeface="Arial"/>
              <a:buChar char="●"/>
              <a:tabLst>
                <a:tab pos="186690" algn="l"/>
              </a:tabLst>
            </a:pPr>
            <a:r>
              <a:rPr sz="1200" spc="-5" dirty="0">
                <a:latin typeface="Carlito"/>
                <a:cs typeface="Carlito"/>
              </a:rPr>
              <a:t>Can </a:t>
            </a:r>
            <a:r>
              <a:rPr sz="1200" dirty="0">
                <a:latin typeface="Carlito"/>
                <a:cs typeface="Carlito"/>
              </a:rPr>
              <a:t>be </a:t>
            </a:r>
            <a:r>
              <a:rPr sz="1200" spc="-5" dirty="0">
                <a:latin typeface="Carlito"/>
                <a:cs typeface="Carlito"/>
              </a:rPr>
              <a:t>obtained </a:t>
            </a:r>
            <a:r>
              <a:rPr sz="1200" dirty="0">
                <a:latin typeface="Carlito"/>
                <a:cs typeface="Carlito"/>
              </a:rPr>
              <a:t>by </a:t>
            </a:r>
            <a:r>
              <a:rPr sz="1200" spc="-5" dirty="0">
                <a:latin typeface="Carlito"/>
                <a:cs typeface="Carlito"/>
              </a:rPr>
              <a:t>progressively decreasing intensity of </a:t>
            </a:r>
            <a:r>
              <a:rPr sz="1200" dirty="0">
                <a:latin typeface="Carlito"/>
                <a:cs typeface="Carlito"/>
              </a:rPr>
              <a:t>the </a:t>
            </a:r>
            <a:r>
              <a:rPr sz="1200" spc="-5" dirty="0">
                <a:latin typeface="Carlito"/>
                <a:cs typeface="Carlito"/>
              </a:rPr>
              <a:t>stimulus (click </a:t>
            </a:r>
            <a:r>
              <a:rPr sz="1200" spc="-25" dirty="0">
                <a:latin typeface="Carlito"/>
                <a:cs typeface="Carlito"/>
              </a:rPr>
              <a:t>or </a:t>
            </a:r>
            <a:r>
              <a:rPr sz="1200" spc="-5" dirty="0">
                <a:latin typeface="Carlito"/>
                <a:cs typeface="Carlito"/>
              </a:rPr>
              <a:t>toneburst) and  observing </a:t>
            </a:r>
            <a:r>
              <a:rPr sz="1200" dirty="0">
                <a:latin typeface="Carlito"/>
                <a:cs typeface="Carlito"/>
              </a:rPr>
              <a:t>wave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V.</a:t>
            </a:r>
          </a:p>
          <a:p>
            <a:pPr marL="186055" indent="-173990">
              <a:lnSpc>
                <a:spcPct val="100000"/>
              </a:lnSpc>
              <a:spcBef>
                <a:spcPts val="240"/>
              </a:spcBef>
              <a:buFont typeface="Arial"/>
              <a:buChar char="●"/>
              <a:tabLst>
                <a:tab pos="186690" algn="l"/>
              </a:tabLst>
            </a:pPr>
            <a:r>
              <a:rPr sz="1200" dirty="0">
                <a:latin typeface="Carlito"/>
                <a:cs typeface="Carlito"/>
              </a:rPr>
              <a:t>The </a:t>
            </a:r>
            <a:r>
              <a:rPr sz="1200" spc="-5" dirty="0">
                <a:latin typeface="Carlito"/>
                <a:cs typeface="Carlito"/>
              </a:rPr>
              <a:t>last intensity that wave </a:t>
            </a:r>
            <a:r>
              <a:rPr sz="1200" dirty="0">
                <a:latin typeface="Carlito"/>
                <a:cs typeface="Carlito"/>
              </a:rPr>
              <a:t>V </a:t>
            </a:r>
            <a:r>
              <a:rPr sz="1200" spc="-5" dirty="0">
                <a:latin typeface="Carlito"/>
                <a:cs typeface="Carlito"/>
              </a:rPr>
              <a:t>appears </a:t>
            </a:r>
            <a:r>
              <a:rPr sz="1200" spc="-10" dirty="0">
                <a:latin typeface="Carlito"/>
                <a:cs typeface="Carlito"/>
              </a:rPr>
              <a:t>at </a:t>
            </a:r>
            <a:r>
              <a:rPr sz="1200" dirty="0">
                <a:latin typeface="Carlito"/>
                <a:cs typeface="Carlito"/>
              </a:rPr>
              <a:t>is </a:t>
            </a:r>
            <a:r>
              <a:rPr sz="1200" spc="-5" dirty="0">
                <a:latin typeface="Carlito"/>
                <a:cs typeface="Carlito"/>
              </a:rPr>
              <a:t>considered </a:t>
            </a:r>
            <a:r>
              <a:rPr sz="1200" dirty="0">
                <a:latin typeface="Carlito"/>
                <a:cs typeface="Carlito"/>
              </a:rPr>
              <a:t>its</a:t>
            </a:r>
            <a:r>
              <a:rPr sz="1200" spc="3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threshold.</a:t>
            </a:r>
            <a:endParaRPr sz="1200" dirty="0">
              <a:latin typeface="Carlito"/>
              <a:cs typeface="Carlito"/>
            </a:endParaRPr>
          </a:p>
          <a:p>
            <a:pPr marL="186055" indent="-173990">
              <a:lnSpc>
                <a:spcPct val="100000"/>
              </a:lnSpc>
              <a:spcBef>
                <a:spcPts val="170"/>
              </a:spcBef>
              <a:buFont typeface="Arial"/>
              <a:buChar char="●"/>
              <a:tabLst>
                <a:tab pos="186690" algn="l"/>
              </a:tabLst>
            </a:pPr>
            <a:r>
              <a:rPr sz="1200" spc="-5" dirty="0">
                <a:latin typeface="Carlito"/>
                <a:cs typeface="Carlito"/>
              </a:rPr>
              <a:t>ABR threshold </a:t>
            </a:r>
            <a:r>
              <a:rPr sz="1200" dirty="0">
                <a:latin typeface="Carlito"/>
                <a:cs typeface="Carlito"/>
              </a:rPr>
              <a:t>is </a:t>
            </a:r>
            <a:r>
              <a:rPr sz="1200" spc="-5" dirty="0">
                <a:latin typeface="Carlito"/>
                <a:cs typeface="Carlito"/>
              </a:rPr>
              <a:t>within </a:t>
            </a:r>
            <a:r>
              <a:rPr sz="1200" dirty="0">
                <a:latin typeface="Carlito"/>
                <a:cs typeface="Carlito"/>
              </a:rPr>
              <a:t>10-20 dB from </a:t>
            </a:r>
            <a:r>
              <a:rPr sz="1200" spc="-5" dirty="0">
                <a:latin typeface="Carlito"/>
                <a:cs typeface="Carlito"/>
              </a:rPr>
              <a:t>the subjective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threshold.</a:t>
            </a:r>
            <a:endParaRPr sz="1200" dirty="0">
              <a:latin typeface="Carlito"/>
              <a:cs typeface="Carlito"/>
            </a:endParaRPr>
          </a:p>
          <a:p>
            <a:pPr marL="186055" indent="-173990">
              <a:lnSpc>
                <a:spcPct val="100000"/>
              </a:lnSpc>
              <a:spcBef>
                <a:spcPts val="204"/>
              </a:spcBef>
              <a:buFont typeface="Arial"/>
              <a:buChar char="●"/>
              <a:tabLst>
                <a:tab pos="186690" algn="l"/>
              </a:tabLst>
            </a:pP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the last to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disappear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wave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5 as we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decrease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the</a:t>
            </a:r>
            <a:r>
              <a:rPr sz="1200" spc="-5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intensity.</a:t>
            </a:r>
            <a:endParaRPr sz="1200" dirty="0">
              <a:latin typeface="Carlito"/>
              <a:cs typeface="Carlito"/>
            </a:endParaRPr>
          </a:p>
          <a:p>
            <a:pPr marL="219710" indent="-207645">
              <a:lnSpc>
                <a:spcPct val="100000"/>
              </a:lnSpc>
              <a:spcBef>
                <a:spcPts val="225"/>
              </a:spcBef>
              <a:buClr>
                <a:srgbClr val="00AFEF"/>
              </a:buClr>
              <a:buFont typeface="Arial"/>
              <a:buChar char="●"/>
              <a:tabLst>
                <a:tab pos="220345" algn="l"/>
              </a:tabLst>
            </a:pPr>
            <a:r>
              <a:rPr sz="1200" dirty="0">
                <a:solidFill>
                  <a:srgbClr val="FF0000"/>
                </a:solidFill>
                <a:latin typeface="Carlito"/>
                <a:cs typeface="Carlito"/>
              </a:rPr>
              <a:t>Wave 5 is </a:t>
            </a:r>
            <a:r>
              <a:rPr sz="1200" spc="-5" dirty="0">
                <a:solidFill>
                  <a:srgbClr val="FF0000"/>
                </a:solidFill>
                <a:latin typeface="Carlito"/>
                <a:cs typeface="Carlito"/>
              </a:rPr>
              <a:t>used </a:t>
            </a:r>
            <a:r>
              <a:rPr sz="1200" dirty="0">
                <a:solidFill>
                  <a:srgbClr val="FF0000"/>
                </a:solidFill>
                <a:latin typeface="Carlito"/>
                <a:cs typeface="Carlito"/>
              </a:rPr>
              <a:t>to </a:t>
            </a:r>
            <a:r>
              <a:rPr sz="1200" spc="-5" dirty="0">
                <a:solidFill>
                  <a:srgbClr val="FF0000"/>
                </a:solidFill>
                <a:latin typeface="Carlito"/>
                <a:cs typeface="Carlito"/>
              </a:rPr>
              <a:t>estimate hearing threshold </a:t>
            </a:r>
            <a:endParaRPr lang="ar-SA" sz="1200" spc="-5" dirty="0">
              <a:solidFill>
                <a:srgbClr val="FF0000"/>
              </a:solidFill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7688960"/>
            <a:ext cx="4381500" cy="63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See wave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5,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when the peak disappears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this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 hearing threshold. The 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peak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disappeared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at 20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dB, therefore the hearing threshold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is at</a:t>
            </a:r>
            <a:r>
              <a:rPr sz="1200" spc="-2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20dB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38725" y="7163053"/>
            <a:ext cx="2107565" cy="1213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66640" y="8770407"/>
            <a:ext cx="2231921" cy="1558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9766" y="15036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17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81933" y="4357750"/>
            <a:ext cx="36830" cy="186055"/>
          </a:xfrm>
          <a:custGeom>
            <a:avLst/>
            <a:gdLst/>
            <a:ahLst/>
            <a:cxnLst/>
            <a:rect l="l" t="t" r="r" b="b"/>
            <a:pathLst>
              <a:path w="36829" h="186054">
                <a:moveTo>
                  <a:pt x="36575" y="0"/>
                </a:moveTo>
                <a:lnTo>
                  <a:pt x="0" y="0"/>
                </a:lnTo>
                <a:lnTo>
                  <a:pt x="0" y="185927"/>
                </a:lnTo>
                <a:lnTo>
                  <a:pt x="36575" y="185927"/>
                </a:lnTo>
                <a:lnTo>
                  <a:pt x="36575" y="0"/>
                </a:lnTo>
                <a:close/>
              </a:path>
            </a:pathLst>
          </a:custGeom>
          <a:solidFill>
            <a:srgbClr val="FAE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6963" y="1293621"/>
            <a:ext cx="5815965" cy="484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 marR="685165" indent="-228600">
              <a:lnSpc>
                <a:spcPct val="114199"/>
              </a:lnSpc>
              <a:spcBef>
                <a:spcPts val="100"/>
              </a:spcBef>
              <a:buFont typeface="Symbol"/>
              <a:buChar char=""/>
              <a:tabLst>
                <a:tab pos="283845" algn="l"/>
                <a:tab pos="284480" algn="l"/>
              </a:tabLst>
            </a:pPr>
            <a:r>
              <a:rPr sz="1200" dirty="0">
                <a:latin typeface="Carlito"/>
                <a:cs typeface="Carlito"/>
              </a:rPr>
              <a:t>In </a:t>
            </a:r>
            <a:r>
              <a:rPr sz="1200" spc="-5" dirty="0">
                <a:latin typeface="Carlito"/>
                <a:cs typeface="Carlito"/>
              </a:rPr>
              <a:t>performing ENG/VNG, the patient </a:t>
            </a:r>
            <a:r>
              <a:rPr sz="1200" dirty="0">
                <a:latin typeface="Carlito"/>
                <a:cs typeface="Carlito"/>
              </a:rPr>
              <a:t>eye </a:t>
            </a:r>
            <a:r>
              <a:rPr sz="1200" spc="-5" dirty="0">
                <a:latin typeface="Carlito"/>
                <a:cs typeface="Carlito"/>
              </a:rPr>
              <a:t>movements are measured relative </a:t>
            </a:r>
            <a:r>
              <a:rPr sz="1200" dirty="0">
                <a:latin typeface="Carlito"/>
                <a:cs typeface="Carlito"/>
              </a:rPr>
              <a:t>to  head </a:t>
            </a:r>
            <a:r>
              <a:rPr sz="1200" spc="-5" dirty="0">
                <a:latin typeface="Carlito"/>
                <a:cs typeface="Carlito"/>
              </a:rPr>
              <a:t>position, </a:t>
            </a:r>
            <a:r>
              <a:rPr sz="1200" dirty="0">
                <a:latin typeface="Carlito"/>
                <a:cs typeface="Carlito"/>
              </a:rPr>
              <a:t>which </a:t>
            </a:r>
            <a:r>
              <a:rPr sz="1200" spc="-5" dirty="0">
                <a:latin typeface="Carlito"/>
                <a:cs typeface="Carlito"/>
              </a:rPr>
              <a:t>can </a:t>
            </a:r>
            <a:r>
              <a:rPr sz="1200" dirty="0">
                <a:latin typeface="Carlito"/>
                <a:cs typeface="Carlito"/>
              </a:rPr>
              <a:t>be </a:t>
            </a:r>
            <a:r>
              <a:rPr sz="1200" spc="-5" dirty="0">
                <a:latin typeface="Carlito"/>
                <a:cs typeface="Carlito"/>
              </a:rPr>
              <a:t>achieved </a:t>
            </a:r>
            <a:r>
              <a:rPr sz="1200" dirty="0">
                <a:latin typeface="Carlito"/>
                <a:cs typeface="Carlito"/>
              </a:rPr>
              <a:t>in a </a:t>
            </a:r>
            <a:r>
              <a:rPr sz="1200" spc="-5" dirty="0">
                <a:latin typeface="Carlito"/>
                <a:cs typeface="Carlito"/>
              </a:rPr>
              <a:t>number of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ways.</a:t>
            </a:r>
          </a:p>
          <a:p>
            <a:pPr marL="283845" marR="962025" indent="-228600">
              <a:lnSpc>
                <a:spcPct val="114999"/>
              </a:lnSpc>
              <a:spcBef>
                <a:spcPts val="250"/>
              </a:spcBef>
              <a:buFont typeface="Symbol"/>
              <a:buChar char=""/>
              <a:tabLst>
                <a:tab pos="283845" algn="l"/>
                <a:tab pos="284480" algn="l"/>
              </a:tabLst>
            </a:pPr>
            <a:r>
              <a:rPr sz="1200" spc="-5" dirty="0">
                <a:latin typeface="Carlito"/>
                <a:cs typeface="Carlito"/>
              </a:rPr>
              <a:t>Measuring electric potentials, measuring magnetic potentials, using video  cameras or using infrared technology and </a:t>
            </a:r>
            <a:r>
              <a:rPr sz="1200" dirty="0">
                <a:latin typeface="Carlito"/>
                <a:cs typeface="Carlito"/>
              </a:rPr>
              <a:t>direct</a:t>
            </a:r>
            <a:r>
              <a:rPr sz="1200" spc="1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observation.</a:t>
            </a: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 dirty="0">
              <a:latin typeface="Carlito"/>
              <a:cs typeface="Carlito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Balance:</a:t>
            </a:r>
            <a:endParaRPr sz="1200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698500" marR="3238500">
              <a:lnSpc>
                <a:spcPts val="1660"/>
              </a:lnSpc>
              <a:spcBef>
                <a:spcPts val="75"/>
              </a:spcBef>
            </a:pP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1-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vestibular </a:t>
            </a:r>
            <a:r>
              <a:rPr sz="1200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(most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important) 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2-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vision</a:t>
            </a:r>
            <a:endParaRPr sz="1200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698500"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3-</a:t>
            </a:r>
            <a:r>
              <a:rPr sz="1200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proprioception.</a:t>
            </a:r>
            <a:endParaRPr sz="1200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698500" indent="-229235">
              <a:lnSpc>
                <a:spcPct val="100000"/>
              </a:lnSpc>
              <a:spcBef>
                <a:spcPts val="219"/>
              </a:spcBef>
              <a:buClr>
                <a:srgbClr val="00AFEF"/>
              </a:buClr>
              <a:buFont typeface="Arial"/>
              <a:buChar char="●"/>
              <a:tabLst>
                <a:tab pos="698500" algn="l"/>
                <a:tab pos="699135" algn="l"/>
              </a:tabLst>
            </a:pP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If you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focus on one </a:t>
            </a:r>
            <a:r>
              <a:rPr sz="1200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object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and </a:t>
            </a:r>
            <a:r>
              <a:rPr sz="1200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move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your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head,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 object should</a:t>
            </a:r>
            <a:r>
              <a:rPr sz="1200" spc="4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still</a:t>
            </a:r>
            <a:endParaRPr sz="1200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698500" marR="1056640">
              <a:lnSpc>
                <a:spcPct val="114999"/>
              </a:lnSpc>
            </a:pP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be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clear </a:t>
            </a:r>
            <a:r>
              <a:rPr sz="1200" spc="-2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and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not hazy. This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will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happen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if all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 three systems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are  intact.</a:t>
            </a:r>
          </a:p>
          <a:p>
            <a:pPr marL="698500" indent="-229235">
              <a:lnSpc>
                <a:spcPct val="100000"/>
              </a:lnSpc>
              <a:spcBef>
                <a:spcPts val="395"/>
              </a:spcBef>
              <a:buClr>
                <a:srgbClr val="00AFEF"/>
              </a:buClr>
              <a:buFont typeface="Arial"/>
              <a:buChar char="●"/>
              <a:tabLst>
                <a:tab pos="698500" algn="l"/>
                <a:tab pos="699135" algn="l"/>
              </a:tabLst>
            </a:pP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Information from all these systems need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to match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for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us t have</a:t>
            </a:r>
            <a:r>
              <a:rPr sz="1200" spc="1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clear</a:t>
            </a:r>
            <a:endParaRPr sz="1200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698500" marR="84455">
              <a:lnSpc>
                <a:spcPct val="114999"/>
              </a:lnSpc>
            </a:pP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images.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If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there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is a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pathology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 vestibular system (peripheral or central),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we 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make the diagnosis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from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eye movement.</a:t>
            </a:r>
          </a:p>
          <a:p>
            <a:pPr marL="698500" indent="-229235">
              <a:lnSpc>
                <a:spcPct val="100000"/>
              </a:lnSpc>
              <a:spcBef>
                <a:spcPts val="400"/>
              </a:spcBef>
              <a:buClr>
                <a:srgbClr val="00AFEF"/>
              </a:buClr>
              <a:buFont typeface="Arial"/>
              <a:buChar char="●"/>
              <a:tabLst>
                <a:tab pos="698500" algn="l"/>
                <a:tab pos="699135" algn="l"/>
              </a:tabLst>
            </a:pP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misinformation </a:t>
            </a:r>
            <a:r>
              <a:rPr sz="1200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these modalities lead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to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vertigo, dizziness, and</a:t>
            </a:r>
            <a:r>
              <a:rPr sz="1200" spc="9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nystagmus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.</a:t>
            </a: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Nystagmus:</a:t>
            </a:r>
            <a:endParaRPr sz="1200" dirty="0">
              <a:latin typeface="Carlito"/>
              <a:cs typeface="Carlito"/>
            </a:endParaRPr>
          </a:p>
          <a:p>
            <a:pPr marL="283845" indent="-229235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283845" algn="l"/>
                <a:tab pos="284480" algn="l"/>
              </a:tabLst>
            </a:pP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Is an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involuntary conjugated rapid repetitive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eye</a:t>
            </a:r>
            <a:r>
              <a:rPr sz="1200" spc="2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movement.</a:t>
            </a:r>
            <a:endParaRPr sz="1200" dirty="0">
              <a:latin typeface="Carlito"/>
              <a:cs typeface="Carlito"/>
            </a:endParaRPr>
          </a:p>
          <a:p>
            <a:pPr marL="283845" marR="5080" indent="-228600">
              <a:lnSpc>
                <a:spcPct val="114999"/>
              </a:lnSpc>
              <a:spcBef>
                <a:spcPts val="240"/>
              </a:spcBef>
              <a:buFont typeface="Symbol"/>
              <a:buChar char=""/>
              <a:tabLst>
                <a:tab pos="283845" algn="l"/>
                <a:tab pos="284480" algn="l"/>
              </a:tabLst>
            </a:pP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Side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to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side (horizontal),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Up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and down (vertical),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In a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circle (torsional)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It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could right or left  beating depending on the fast</a:t>
            </a:r>
            <a:r>
              <a:rPr sz="1200" spc="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component.</a:t>
            </a:r>
            <a:endParaRPr sz="1200" dirty="0">
              <a:latin typeface="Carlito"/>
              <a:cs typeface="Carlito"/>
            </a:endParaRPr>
          </a:p>
          <a:p>
            <a:pPr marL="283845" indent="-229235">
              <a:lnSpc>
                <a:spcPct val="100000"/>
              </a:lnSpc>
              <a:spcBef>
                <a:spcPts val="470"/>
              </a:spcBef>
              <a:buFont typeface="Symbol"/>
              <a:buChar char=""/>
              <a:tabLst>
                <a:tab pos="283845" algn="l"/>
                <a:tab pos="284480" algn="l"/>
              </a:tabLst>
            </a:pP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Light suppress nystagmus so we need to examine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in a dim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light</a:t>
            </a:r>
            <a:r>
              <a:rPr sz="1200" spc="5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room.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8195" y="8643365"/>
            <a:ext cx="996950" cy="170180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5"/>
              </a:spcBef>
              <a:buFont typeface="Arial"/>
              <a:buChar char="●"/>
              <a:tabLst>
                <a:tab pos="240665" algn="l"/>
                <a:tab pos="241300" algn="l"/>
              </a:tabLst>
            </a:pPr>
            <a:r>
              <a:rPr sz="1200" b="1" spc="-5" dirty="0">
                <a:latin typeface="Carlito"/>
                <a:cs typeface="Carlito"/>
              </a:rPr>
              <a:t>Calibration</a:t>
            </a:r>
            <a:endParaRPr sz="1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240665" algn="l"/>
                <a:tab pos="241300" algn="l"/>
              </a:tabLst>
            </a:pPr>
            <a:r>
              <a:rPr sz="1200" b="1" spc="-5" dirty="0">
                <a:latin typeface="Carlito"/>
                <a:cs typeface="Carlito"/>
              </a:rPr>
              <a:t>Gaze</a:t>
            </a:r>
            <a:endParaRPr sz="1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219"/>
              </a:spcBef>
              <a:buFont typeface="Arial"/>
              <a:buChar char="●"/>
              <a:tabLst>
                <a:tab pos="240665" algn="l"/>
                <a:tab pos="241300" algn="l"/>
              </a:tabLst>
            </a:pPr>
            <a:r>
              <a:rPr sz="1200" b="1" spc="-5" dirty="0">
                <a:latin typeface="Carlito"/>
                <a:cs typeface="Carlito"/>
              </a:rPr>
              <a:t>Saccade</a:t>
            </a:r>
            <a:endParaRPr sz="1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240665" algn="l"/>
                <a:tab pos="241300" algn="l"/>
              </a:tabLst>
            </a:pPr>
            <a:r>
              <a:rPr sz="1200" b="1" spc="-5" dirty="0">
                <a:latin typeface="Carlito"/>
                <a:cs typeface="Carlito"/>
              </a:rPr>
              <a:t>Pursuit</a:t>
            </a:r>
            <a:endParaRPr sz="1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"/>
              <a:buChar char="●"/>
              <a:tabLst>
                <a:tab pos="240665" algn="l"/>
                <a:tab pos="241300" algn="l"/>
              </a:tabLst>
            </a:pPr>
            <a:r>
              <a:rPr sz="1200" b="1" spc="-5" dirty="0">
                <a:latin typeface="Carlito"/>
                <a:cs typeface="Carlito"/>
              </a:rPr>
              <a:t>Optokinetic</a:t>
            </a:r>
            <a:endParaRPr sz="1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219"/>
              </a:spcBef>
              <a:buFont typeface="Arial"/>
              <a:buChar char="●"/>
              <a:tabLst>
                <a:tab pos="240665" algn="l"/>
                <a:tab pos="241300" algn="l"/>
              </a:tabLst>
            </a:pPr>
            <a:r>
              <a:rPr sz="1200" b="1" spc="-5" dirty="0">
                <a:latin typeface="Carlito"/>
                <a:cs typeface="Carlito"/>
              </a:rPr>
              <a:t>Positional</a:t>
            </a:r>
            <a:endParaRPr sz="1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240665" algn="l"/>
                <a:tab pos="241300" algn="l"/>
              </a:tabLst>
            </a:pPr>
            <a:r>
              <a:rPr sz="1200" b="1" spc="-5" dirty="0">
                <a:latin typeface="Carlito"/>
                <a:cs typeface="Carlito"/>
              </a:rPr>
              <a:t>Hallpike</a:t>
            </a:r>
            <a:endParaRPr sz="1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219"/>
              </a:spcBef>
              <a:buFont typeface="Arial"/>
              <a:buChar char="●"/>
              <a:tabLst>
                <a:tab pos="240665" algn="l"/>
                <a:tab pos="241300" algn="l"/>
              </a:tabLst>
            </a:pPr>
            <a:r>
              <a:rPr sz="1200" b="1" spc="-5" dirty="0">
                <a:latin typeface="Carlito"/>
                <a:cs typeface="Carlito"/>
              </a:rPr>
              <a:t>Caloric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0045" y="753109"/>
            <a:ext cx="2260600" cy="413384"/>
          </a:xfrm>
          <a:prstGeom prst="rect">
            <a:avLst/>
          </a:prstGeom>
          <a:solidFill>
            <a:srgbClr val="006FC0"/>
          </a:solidFill>
          <a:ln w="28575">
            <a:solidFill>
              <a:srgbClr val="00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395"/>
              </a:spcBef>
            </a:pP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Eye </a:t>
            </a:r>
            <a:r>
              <a:rPr sz="1400" b="1" dirty="0">
                <a:solidFill>
                  <a:srgbClr val="FFFFFF"/>
                </a:solidFill>
                <a:latin typeface="Carlito"/>
                <a:cs typeface="Carlito"/>
              </a:rPr>
              <a:t>movement</a:t>
            </a:r>
            <a:r>
              <a:rPr sz="1400" b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recording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93715" y="775334"/>
            <a:ext cx="1620519" cy="3275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5475" y="6325869"/>
            <a:ext cx="2691765" cy="139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10329" y="6330314"/>
            <a:ext cx="2629407" cy="13963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2890" y="8067040"/>
            <a:ext cx="3737610" cy="346710"/>
          </a:xfrm>
          <a:prstGeom prst="rect">
            <a:avLst/>
          </a:prstGeom>
          <a:solidFill>
            <a:srgbClr val="006FC0"/>
          </a:solidFill>
          <a:ln w="28575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400"/>
              </a:spcBef>
            </a:pP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Videonystagmography (VNG) </a:t>
            </a:r>
            <a:r>
              <a:rPr sz="1400" b="1" dirty="0">
                <a:solidFill>
                  <a:srgbClr val="FFFFFF"/>
                </a:solidFill>
                <a:latin typeface="Carlito"/>
                <a:cs typeface="Carlito"/>
              </a:rPr>
              <a:t>test</a:t>
            </a:r>
            <a:r>
              <a:rPr sz="1400" b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battery</a:t>
            </a:r>
            <a:endParaRPr sz="1400">
              <a:latin typeface="Carlito"/>
              <a:cs typeface="Carlito"/>
            </a:endParaRPr>
          </a:p>
        </p:txBody>
      </p:sp>
      <p:pic>
        <p:nvPicPr>
          <p:cNvPr id="12" name="Picture 11" descr="An office with a desk and chair in a room&#10;&#10;Description automatically generated">
            <a:extLst>
              <a:ext uri="{FF2B5EF4-FFF2-40B4-BE49-F238E27FC236}">
                <a16:creationId xmlns:a16="http://schemas.microsoft.com/office/drawing/2014/main" id="{F3456550-287A-4FBE-AE8D-45373FF21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55" y="8061597"/>
            <a:ext cx="2816950" cy="25593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9766" y="15036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18</a:t>
            </a:r>
            <a:endParaRPr sz="120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801892"/>
              </p:ext>
            </p:extLst>
          </p:nvPr>
        </p:nvGraphicFramePr>
        <p:xfrm>
          <a:off x="170815" y="130641"/>
          <a:ext cx="6929120" cy="9731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3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5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792">
                <a:tc>
                  <a:txBody>
                    <a:bodyPr/>
                    <a:lstStyle/>
                    <a:p>
                      <a:pPr marR="25400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Gaze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test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Gaze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test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 peripheral lesion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2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97180" marR="51435" indent="-228600">
                        <a:lnSpc>
                          <a:spcPct val="100800"/>
                        </a:lnSpc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function of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gaze system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is to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maintain  visual fixation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of an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object on the fovea of the</a:t>
                      </a:r>
                      <a:r>
                        <a:rPr sz="12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eye.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297180" marR="436880" indent="-228600">
                        <a:lnSpc>
                          <a:spcPct val="100800"/>
                        </a:lnSpc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To identify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presence of spontaneous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eye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movement.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297180" marR="2540" indent="-228600">
                        <a:lnSpc>
                          <a:spcPct val="101699"/>
                        </a:lnSpc>
                        <a:spcBef>
                          <a:spcPts val="229"/>
                        </a:spcBef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Normal gaze, patient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able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maintain position with 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eyes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opened and</a:t>
                      </a:r>
                      <a:r>
                        <a:rPr sz="12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closed.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97180" indent="-2292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Horizontal.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297180" indent="-229235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Directional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fixed.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297180" indent="-229235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Suppressed with visual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fixation.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marL="868680">
                        <a:lnSpc>
                          <a:spcPts val="140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Gaze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test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 central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lesion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ts val="140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Saccade (re-fixation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)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Test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39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25780" indent="-229235">
                        <a:lnSpc>
                          <a:spcPct val="100000"/>
                        </a:lnSpc>
                        <a:spcBef>
                          <a:spcPts val="1019"/>
                        </a:spcBef>
                        <a:buFont typeface="Symbol"/>
                        <a:buChar char=""/>
                        <a:tabLst>
                          <a:tab pos="525780" algn="l"/>
                          <a:tab pos="526415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Horizontal, vertical or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rotatory.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525780" indent="-229235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5780" algn="l"/>
                          <a:tab pos="526415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Directional changing.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525780" indent="-229235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525780" algn="l"/>
                          <a:tab pos="526415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Enhanced with visual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 fixation.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945" marR="134620">
                        <a:lnSpc>
                          <a:spcPct val="114799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function of saccadic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eye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movement system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is to  redirect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eye from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one target </a:t>
                      </a:r>
                      <a:r>
                        <a:rPr sz="1200" spc="-2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another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the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shortest possible time. Inaccurate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eye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movement,  where the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eye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either undershot or overshot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the  target </a:t>
                      </a:r>
                      <a:r>
                        <a:rPr sz="1200" spc="-25" dirty="0">
                          <a:latin typeface="Carlito"/>
                          <a:cs typeface="Carlito"/>
                        </a:rPr>
                        <a:t>is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abnormal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seen frequently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patients  with cerebellar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dysfunction.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7945" marR="213360">
                        <a:lnSpc>
                          <a:spcPct val="114500"/>
                        </a:lnSpc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Results: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Normal saccadic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eye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movement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test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should produce rapid and accurate </a:t>
                      </a:r>
                      <a:r>
                        <a:rPr sz="1200" spc="-25" dirty="0">
                          <a:latin typeface="Carlito"/>
                          <a:cs typeface="Carlito"/>
                        </a:rPr>
                        <a:t>eye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movement.  Inaccurate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eye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movement, where the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eyes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overshot or undershot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12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target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marL="11112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Ocular Pursuit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Test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Optokinetic Test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4866">
                <a:tc>
                  <a:txBody>
                    <a:bodyPr/>
                    <a:lstStyle/>
                    <a:p>
                      <a:pPr marL="67945" marR="167005">
                        <a:lnSpc>
                          <a:spcPts val="166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function of ocular pursuit system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is to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stabilize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slowly moving object on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20" dirty="0">
                          <a:latin typeface="Carlito"/>
                          <a:cs typeface="Carlito"/>
                        </a:rPr>
                        <a:t>fovea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the eye by  matching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the angular velocity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eye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with that</a:t>
                      </a:r>
                      <a:r>
                        <a:rPr sz="12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of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 marR="251460">
                        <a:lnSpc>
                          <a:spcPts val="156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the moving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object. </a:t>
                      </a:r>
                      <a:r>
                        <a:rPr sz="11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(Simply: Can </a:t>
                      </a:r>
                      <a:r>
                        <a:rPr sz="11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1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patient follow </a:t>
                      </a:r>
                      <a:r>
                        <a:rPr sz="11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 </a:t>
                      </a:r>
                      <a:r>
                        <a:rPr sz="11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moving </a:t>
                      </a:r>
                      <a:r>
                        <a:rPr sz="11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object </a:t>
                      </a:r>
                      <a:r>
                        <a:rPr sz="11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smoothly </a:t>
                      </a:r>
                      <a:r>
                        <a:rPr sz="11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or</a:t>
                      </a:r>
                      <a:r>
                        <a:rPr sz="1100" spc="-4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not).</a:t>
                      </a:r>
                      <a:endParaRPr sz="11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945" marR="213995" algn="just">
                        <a:lnSpc>
                          <a:spcPct val="115399"/>
                        </a:lnSpc>
                        <a:spcBef>
                          <a:spcPts val="710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Results: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When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pursuit system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is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impaired, small  corrective saccadic movements replace the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smooth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pursuit movement, so the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eye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can catch up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the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945" marR="130175" indent="-180340">
                        <a:lnSpc>
                          <a:spcPct val="101699"/>
                        </a:lnSpc>
                        <a:spcBef>
                          <a:spcPts val="120"/>
                        </a:spcBef>
                        <a:buFont typeface="Arial"/>
                        <a:buChar char="●"/>
                        <a:tabLst>
                          <a:tab pos="19558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Optokinetic system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maintains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visual fixation when 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head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is in</a:t>
                      </a:r>
                      <a:r>
                        <a:rPr sz="12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motion.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194945" marR="254635" indent="-180340">
                        <a:lnSpc>
                          <a:spcPct val="101899"/>
                        </a:lnSpc>
                        <a:spcBef>
                          <a:spcPts val="185"/>
                        </a:spcBef>
                        <a:buFont typeface="Arial"/>
                        <a:buChar char="●"/>
                        <a:tabLst>
                          <a:tab pos="19558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Target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is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rapidly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passed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front of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subject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in  one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direction, then the</a:t>
                      </a:r>
                      <a:r>
                        <a:rPr sz="12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other.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194945" marR="330835" indent="-180340">
                        <a:lnSpc>
                          <a:spcPct val="102499"/>
                        </a:lnSpc>
                        <a:spcBef>
                          <a:spcPts val="170"/>
                        </a:spcBef>
                        <a:buFont typeface="Arial"/>
                        <a:buChar char="●"/>
                        <a:tabLst>
                          <a:tab pos="19558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Eye movements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are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recorded and compared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in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each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direction.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194945" indent="-180975">
                        <a:lnSpc>
                          <a:spcPct val="100000"/>
                        </a:lnSpc>
                        <a:spcBef>
                          <a:spcPts val="204"/>
                        </a:spcBef>
                        <a:buFont typeface="Arial"/>
                        <a:buChar char="●"/>
                        <a:tabLst>
                          <a:tab pos="19558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Asymmetry suggestive of central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lesion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874451" y="417682"/>
            <a:ext cx="2949575" cy="826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2698" y="4449190"/>
            <a:ext cx="3051175" cy="913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66197" y="2603500"/>
            <a:ext cx="2957829" cy="9137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45756" y="4830807"/>
            <a:ext cx="1550924" cy="10317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68540" y="4856645"/>
            <a:ext cx="1571116" cy="10464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7000" y="417682"/>
            <a:ext cx="2505710" cy="6999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457" y="8266533"/>
            <a:ext cx="3058795" cy="8547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9766" y="15036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19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5976" y="5644006"/>
            <a:ext cx="35560" cy="10795"/>
          </a:xfrm>
          <a:custGeom>
            <a:avLst/>
            <a:gdLst/>
            <a:ahLst/>
            <a:cxnLst/>
            <a:rect l="l" t="t" r="r" b="b"/>
            <a:pathLst>
              <a:path w="35559" h="10795">
                <a:moveTo>
                  <a:pt x="35052" y="0"/>
                </a:moveTo>
                <a:lnTo>
                  <a:pt x="0" y="0"/>
                </a:lnTo>
                <a:lnTo>
                  <a:pt x="0" y="10668"/>
                </a:lnTo>
                <a:lnTo>
                  <a:pt x="35052" y="10668"/>
                </a:lnTo>
                <a:lnTo>
                  <a:pt x="35052" y="0"/>
                </a:lnTo>
                <a:close/>
              </a:path>
            </a:pathLst>
          </a:custGeom>
          <a:solidFill>
            <a:srgbClr val="5281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2309" y="1329943"/>
            <a:ext cx="1397000" cy="935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309" y="2328163"/>
            <a:ext cx="1913254" cy="783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4600" y="2540253"/>
            <a:ext cx="838200" cy="457200"/>
          </a:xfrm>
          <a:custGeom>
            <a:avLst/>
            <a:gdLst/>
            <a:ahLst/>
            <a:cxnLst/>
            <a:rect l="l" t="t" r="r" b="b"/>
            <a:pathLst>
              <a:path w="838200" h="457200">
                <a:moveTo>
                  <a:pt x="0" y="457200"/>
                </a:moveTo>
                <a:lnTo>
                  <a:pt x="838200" y="457200"/>
                </a:lnTo>
                <a:lnTo>
                  <a:pt x="838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5870" y="1474088"/>
            <a:ext cx="838200" cy="457200"/>
          </a:xfrm>
          <a:custGeom>
            <a:avLst/>
            <a:gdLst/>
            <a:ahLst/>
            <a:cxnLst/>
            <a:rect l="l" t="t" r="r" b="b"/>
            <a:pathLst>
              <a:path w="838200" h="457200">
                <a:moveTo>
                  <a:pt x="0" y="457200"/>
                </a:moveTo>
                <a:lnTo>
                  <a:pt x="838200" y="457200"/>
                </a:lnTo>
                <a:lnTo>
                  <a:pt x="838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002057"/>
              </p:ext>
            </p:extLst>
          </p:nvPr>
        </p:nvGraphicFramePr>
        <p:xfrm>
          <a:off x="359663" y="629411"/>
          <a:ext cx="6957060" cy="85509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3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3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6650">
                <a:tc>
                  <a:txBody>
                    <a:bodyPr/>
                    <a:lstStyle/>
                    <a:p>
                      <a:pPr marL="67945" marR="3175">
                        <a:lnSpc>
                          <a:spcPts val="141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moving target. </a:t>
                      </a:r>
                      <a:r>
                        <a:rPr sz="1200" spc="-30" dirty="0">
                          <a:latin typeface="Carlito"/>
                          <a:cs typeface="Carlito"/>
                        </a:rPr>
                        <a:t>It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may be the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most sensitive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subtest</a:t>
                      </a:r>
                      <a:r>
                        <a:rPr sz="1200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in</a:t>
                      </a:r>
                    </a:p>
                    <a:p>
                      <a:pPr marL="67945" marR="79375">
                        <a:lnSpc>
                          <a:spcPts val="1660"/>
                        </a:lnSpc>
                        <a:spcBef>
                          <a:spcPts val="7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ENG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battery for detection of brainstem and cerebellar  disorders.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2360930" marR="708660" algn="ctr">
                        <a:lnSpc>
                          <a:spcPct val="110000"/>
                        </a:lnSpc>
                      </a:pPr>
                      <a:r>
                        <a:rPr sz="1100" spc="-5" dirty="0">
                          <a:latin typeface="Carlito"/>
                          <a:cs typeface="Carlito"/>
                        </a:rPr>
                        <a:t>N</a:t>
                      </a:r>
                      <a:r>
                        <a:rPr sz="1100" spc="5" dirty="0">
                          <a:latin typeface="Carlito"/>
                          <a:cs typeface="Carlito"/>
                        </a:rPr>
                        <a:t>o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rmal  P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u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rs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u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it</a:t>
                      </a: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2289175" marR="643255" algn="ctr">
                        <a:lnSpc>
                          <a:spcPct val="110000"/>
                        </a:lnSpc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A</a:t>
                      </a:r>
                      <a:r>
                        <a:rPr sz="1100" spc="-10" dirty="0">
                          <a:latin typeface="Carlito"/>
                          <a:cs typeface="Carlito"/>
                        </a:rPr>
                        <a:t>b</a:t>
                      </a:r>
                      <a:r>
                        <a:rPr sz="1100" spc="-5" dirty="0">
                          <a:latin typeface="Carlito"/>
                          <a:cs typeface="Carlito"/>
                        </a:rPr>
                        <a:t>n</a:t>
                      </a:r>
                      <a:r>
                        <a:rPr sz="1100" spc="5" dirty="0">
                          <a:latin typeface="Carlito"/>
                          <a:cs typeface="Carlito"/>
                        </a:rPr>
                        <a:t>o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rmal  Pursuit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20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Remember: 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Abnormalities 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in</a:t>
                      </a:r>
                      <a:r>
                        <a:rPr sz="1200" b="1" spc="-8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CC9900"/>
                          </a:solidFill>
                          <a:latin typeface="Carlito"/>
                          <a:cs typeface="Carlito"/>
                        </a:rPr>
                        <a:t>Pursuit,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 marR="65405">
                        <a:lnSpc>
                          <a:spcPct val="115100"/>
                        </a:lnSpc>
                        <a:spcBef>
                          <a:spcPts val="85"/>
                        </a:spcBef>
                      </a:pPr>
                      <a:r>
                        <a:rPr sz="1200" b="1" spc="-5" dirty="0">
                          <a:solidFill>
                            <a:srgbClr val="CC9900"/>
                          </a:solidFill>
                          <a:latin typeface="Carlito"/>
                          <a:cs typeface="Carlito"/>
                        </a:rPr>
                        <a:t>Optokinetic or Saccade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, 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we 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have 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a </a:t>
                      </a:r>
                      <a:r>
                        <a:rPr sz="1200" b="1" u="sng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rlito"/>
                          <a:cs typeface="Carlito"/>
                        </a:rPr>
                        <a:t>central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vestibular  pathology.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marL="597535" marR="3175">
                        <a:lnSpc>
                          <a:spcPts val="140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Dynamic Positional Test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( Hallpike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12065" algn="ctr">
                        <a:lnSpc>
                          <a:spcPts val="141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Caloric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Tests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234">
                <a:tc>
                  <a:txBody>
                    <a:bodyPr/>
                    <a:lstStyle/>
                    <a:p>
                      <a:pPr marL="297180" marR="125095" indent="-228600">
                        <a:lnSpc>
                          <a:spcPts val="1460"/>
                        </a:lnSpc>
                        <a:spcBef>
                          <a:spcPts val="20"/>
                        </a:spcBef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patient complains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motion related vertigo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at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certain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position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297180" marR="149225" indent="-228600">
                        <a:lnSpc>
                          <a:spcPts val="145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It is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maneuver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that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places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patient head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the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position that creates the</a:t>
                      </a:r>
                      <a:r>
                        <a:rPr sz="12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response.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297180" marR="3175" indent="-229235">
                        <a:lnSpc>
                          <a:spcPts val="1405"/>
                        </a:lnSpc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Criteria: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Latency period, subjective</a:t>
                      </a:r>
                      <a:r>
                        <a:rPr sz="12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vertigo,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297180" marR="471805">
                        <a:lnSpc>
                          <a:spcPct val="100800"/>
                        </a:lnSpc>
                        <a:spcBef>
                          <a:spcPts val="1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Transient nystagmus, fatigable, lesion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the  undermost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 ear.</a:t>
                      </a:r>
                    </a:p>
                    <a:p>
                      <a:pPr marR="3175">
                        <a:lnSpc>
                          <a:spcPct val="100000"/>
                        </a:lnSpc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67945" marR="3175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u="sng" spc="-5" dirty="0">
                          <a:solidFill>
                            <a:srgbClr val="CC9900"/>
                          </a:solidFill>
                          <a:uFill>
                            <a:solidFill>
                              <a:srgbClr val="CC9900"/>
                            </a:solidFill>
                          </a:uFill>
                          <a:latin typeface="Carlito"/>
                          <a:cs typeface="Carlito"/>
                        </a:rPr>
                        <a:t>Dix Hallpike</a:t>
                      </a:r>
                      <a:r>
                        <a:rPr sz="1200" b="1" spc="10" dirty="0">
                          <a:solidFill>
                            <a:srgbClr val="CC99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u="sng" spc="-5" dirty="0">
                          <a:solidFill>
                            <a:srgbClr val="CC9900"/>
                          </a:solidFill>
                          <a:uFill>
                            <a:solidFill>
                              <a:srgbClr val="CC9900"/>
                            </a:solidFill>
                          </a:uFill>
                          <a:latin typeface="Carlito"/>
                          <a:cs typeface="Carlito"/>
                        </a:rPr>
                        <a:t>maneuver: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297180" marR="52069" indent="-228600" algn="just">
                        <a:lnSpc>
                          <a:spcPct val="101800"/>
                        </a:lnSpc>
                        <a:spcBef>
                          <a:spcPts val="20"/>
                        </a:spcBef>
                        <a:buFont typeface="Symbol"/>
                        <a:buChar char=""/>
                        <a:tabLst>
                          <a:tab pos="29718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Used to provoke nystagmus and vertigo commonly 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associated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with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BPPV.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297180" marR="21590" indent="-228600" algn="just">
                        <a:lnSpc>
                          <a:spcPct val="100800"/>
                        </a:lnSpc>
                        <a:buFont typeface="Symbol"/>
                        <a:buChar char=""/>
                        <a:tabLst>
                          <a:tab pos="297180" algn="l"/>
                        </a:tabLst>
                      </a:pP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Recent </a:t>
                      </a: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research shows that there </a:t>
                      </a: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is an </a:t>
                      </a: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association  between BPPV and vit </a:t>
                      </a: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D </a:t>
                      </a: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deficiency. </a:t>
                      </a: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This is </a:t>
                      </a: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because  </a:t>
                      </a: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crystals </a:t>
                      </a: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in </a:t>
                      </a: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the inner </a:t>
                      </a: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ear are </a:t>
                      </a: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made up of</a:t>
                      </a: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calcium</a:t>
                      </a:r>
                      <a:endParaRPr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rlito"/>
                        <a:cs typeface="Carlito"/>
                      </a:endParaRPr>
                    </a:p>
                    <a:p>
                      <a:pPr marL="297180" marR="31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carbonate.</a:t>
                      </a:r>
                      <a:endParaRPr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rlito"/>
                        <a:cs typeface="Carlito"/>
                      </a:endParaRPr>
                    </a:p>
                    <a:p>
                      <a:pPr marL="297180" marR="256540" indent="-228600">
                        <a:lnSpc>
                          <a:spcPct val="100800"/>
                        </a:lnSpc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Head turned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45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degrees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to maximally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stimulate  posterior semicircular</a:t>
                      </a:r>
                      <a:r>
                        <a:rPr sz="12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canal.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297180" marR="406400" indent="-228600">
                        <a:lnSpc>
                          <a:spcPts val="1460"/>
                        </a:lnSpc>
                        <a:spcBef>
                          <a:spcPts val="45"/>
                        </a:spcBef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Head supported and rapidly placed into head 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hanging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position.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297180" indent="-228600">
                        <a:lnSpc>
                          <a:spcPts val="145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Frenzel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glasses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eliminate visual fixation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suppression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of response or can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be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tested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Using</a:t>
                      </a:r>
                      <a:r>
                        <a:rPr sz="12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VNG.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180" marR="12065" indent="-229235">
                        <a:lnSpc>
                          <a:spcPts val="1430"/>
                        </a:lnSpc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Caloric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test is 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part of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ENG/VNG.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296545" marR="40640" indent="-228600">
                        <a:lnSpc>
                          <a:spcPct val="100800"/>
                        </a:lnSpc>
                        <a:spcBef>
                          <a:spcPts val="10"/>
                        </a:spcBef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It reflects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an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attempt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discover the degree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to  which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the vestibular system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is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responsive and also  how symmetric the responses are, between left 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and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right.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297180" marR="12065" indent="-229235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It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is a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test of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lateral semicircular</a:t>
                      </a:r>
                      <a:r>
                        <a:rPr sz="12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canals.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296545" marR="285115" indent="-228600">
                        <a:lnSpc>
                          <a:spcPct val="100800"/>
                        </a:lnSpc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We are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stimulating the horizontal semicircular 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canal.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297180" marR="12065" indent="-22923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Most caloric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tests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are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nowadays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done</a:t>
                      </a:r>
                      <a:r>
                        <a:rPr sz="12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using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296545" marR="40640">
                        <a:lnSpc>
                          <a:spcPct val="101000"/>
                        </a:lnSpc>
                        <a:spcBef>
                          <a:spcPts val="1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computerized systems, the computer analyzes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the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caloric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data,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computing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peak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slow-phase</a:t>
                      </a:r>
                      <a:r>
                        <a:rPr sz="12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velocity.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297180" marR="12065" indent="-22923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You </a:t>
                      </a:r>
                      <a:r>
                        <a:rPr sz="1200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can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test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each side independently (ONLY</a:t>
                      </a:r>
                      <a:r>
                        <a:rPr sz="1200" spc="-1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test)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296545" marR="576580" indent="-228600">
                        <a:lnSpc>
                          <a:spcPts val="1460"/>
                        </a:lnSpc>
                        <a:spcBef>
                          <a:spcPts val="45"/>
                        </a:spcBef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If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nystagmus is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low or absent, there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is 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hypofunction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of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vestibular system.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296545" indent="-228600">
                        <a:lnSpc>
                          <a:spcPts val="1450"/>
                        </a:lnSpc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Disadvantage of this test: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It is a very low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frequency 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test. </a:t>
                      </a:r>
                      <a:r>
                        <a:rPr sz="1200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It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does not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give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you the whole picture of the  vestibular system (problems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in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high</a:t>
                      </a:r>
                      <a:r>
                        <a:rPr sz="1200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frequency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296545" marR="12065">
                        <a:lnSpc>
                          <a:spcPts val="1420"/>
                        </a:lnSpc>
                      </a:pP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will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not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be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picked</a:t>
                      </a:r>
                      <a:r>
                        <a:rPr sz="1200" spc="-2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up)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296545" marR="121285" indent="-228600">
                        <a:lnSpc>
                          <a:spcPct val="1008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How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is the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vestibular system stimulated? The  difference between the temperature of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body 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and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stimulus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will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lead to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transfer of</a:t>
                      </a:r>
                      <a:r>
                        <a:rPr sz="1200" spc="-1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heat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296545" marR="12065">
                        <a:lnSpc>
                          <a:spcPts val="1435"/>
                        </a:lnSpc>
                        <a:spcBef>
                          <a:spcPts val="20"/>
                        </a:spcBef>
                      </a:pP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to the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endolymph and</a:t>
                      </a:r>
                      <a:r>
                        <a:rPr sz="1200" spc="-2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perilymph.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 marR="12065">
                        <a:lnSpc>
                          <a:spcPts val="1435"/>
                        </a:lnSpc>
                      </a:pPr>
                      <a:r>
                        <a:rPr sz="12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Caloric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test</a:t>
                      </a:r>
                      <a:r>
                        <a:rPr sz="12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procedure: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296545" marR="130175" indent="-228600">
                        <a:lnSpc>
                          <a:spcPct val="100800"/>
                        </a:lnSpc>
                        <a:spcBef>
                          <a:spcPts val="40"/>
                        </a:spcBef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Irrigations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of EEC performed with cold and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warm  water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or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air.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297180" marR="12065" indent="-22923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Water -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cool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= 30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C; warm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=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44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297180" marR="12065" indent="-229235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Air -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cool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= 24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C;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warm = 50</a:t>
                      </a:r>
                      <a:r>
                        <a:rPr sz="12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C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297180" marR="12065" indent="-229235">
                        <a:lnSpc>
                          <a:spcPts val="1410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Response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pattern follows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form of</a:t>
                      </a:r>
                      <a:r>
                        <a:rPr sz="12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COWS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4232909" y="1550669"/>
            <a:ext cx="2728594" cy="1591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3164" y="7958708"/>
            <a:ext cx="1755139" cy="7956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86219" y="15036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616711"/>
            <a:ext cx="4900930" cy="1139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DR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said these are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most Important for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 exam:</a:t>
            </a:r>
            <a:endParaRPr sz="1200" dirty="0">
              <a:latin typeface="Carlito"/>
              <a:cs typeface="Carlito"/>
            </a:endParaRPr>
          </a:p>
          <a:p>
            <a:pPr marL="12700" marR="5080">
              <a:lnSpc>
                <a:spcPct val="101699"/>
              </a:lnSpc>
              <a:spcBef>
                <a:spcPts val="10"/>
              </a:spcBef>
              <a:buAutoNum type="arabicPlain"/>
              <a:tabLst>
                <a:tab pos="172720" algn="l"/>
              </a:tabLst>
            </a:pPr>
            <a:r>
              <a:rPr lang="ar-SA" sz="1200" spc="-5" dirty="0">
                <a:solidFill>
                  <a:srgbClr val="A6A6A6"/>
                </a:solidFill>
                <a:latin typeface="Carlito"/>
                <a:cs typeface="Carlito"/>
              </a:rPr>
              <a:t>-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Pure tone audiometry (type,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degree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of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hearing loss) </a:t>
            </a:r>
            <a:endParaRPr lang="ar-SA" sz="1200" spc="-5" dirty="0">
              <a:solidFill>
                <a:srgbClr val="A6A6A6"/>
              </a:solidFill>
              <a:latin typeface="Carlito"/>
              <a:cs typeface="Carlito"/>
            </a:endParaRPr>
          </a:p>
          <a:p>
            <a:pPr marL="12700" marR="5080">
              <a:lnSpc>
                <a:spcPct val="101699"/>
              </a:lnSpc>
              <a:spcBef>
                <a:spcPts val="10"/>
              </a:spcBef>
              <a:buAutoNum type="arabicPlain"/>
              <a:tabLst>
                <a:tab pos="172720" algn="l"/>
              </a:tabLst>
            </a:pPr>
            <a:r>
              <a:rPr lang="ar-SA" sz="1200" spc="-5" dirty="0">
                <a:solidFill>
                  <a:srgbClr val="A6A6A6"/>
                </a:solidFill>
                <a:latin typeface="Carlito"/>
                <a:cs typeface="Carlito"/>
              </a:rPr>
              <a:t>-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Middle ear assessment (tympanogram) </a:t>
            </a:r>
            <a:endParaRPr lang="ar-SA" sz="1200" dirty="0">
              <a:solidFill>
                <a:srgbClr val="A6A6A6"/>
              </a:solidFill>
              <a:latin typeface="Carlito"/>
              <a:cs typeface="Carlito"/>
            </a:endParaRPr>
          </a:p>
          <a:p>
            <a:pPr marL="12700" marR="5080">
              <a:lnSpc>
                <a:spcPct val="101699"/>
              </a:lnSpc>
              <a:spcBef>
                <a:spcPts val="10"/>
              </a:spcBef>
              <a:tabLst>
                <a:tab pos="172720" algn="l"/>
              </a:tabLst>
            </a:pP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3-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Auto acoustic emissions </a:t>
            </a:r>
            <a:endParaRPr lang="ar-SA" sz="1200" spc="-5" dirty="0">
              <a:solidFill>
                <a:srgbClr val="A6A6A6"/>
              </a:solidFill>
              <a:latin typeface="Carlito"/>
              <a:cs typeface="Carlito"/>
            </a:endParaRPr>
          </a:p>
          <a:p>
            <a:pPr marL="12700" marR="5080">
              <a:lnSpc>
                <a:spcPct val="101699"/>
              </a:lnSpc>
              <a:spcBef>
                <a:spcPts val="10"/>
              </a:spcBef>
              <a:tabLst>
                <a:tab pos="172720" algn="l"/>
              </a:tabLst>
            </a:pP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4-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Auditory brainstem response (hearing threshold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newborn)  </a:t>
            </a:r>
            <a:endParaRPr lang="ar-SA" sz="1200" spc="-5" dirty="0">
              <a:solidFill>
                <a:srgbClr val="A6A6A6"/>
              </a:solidFill>
              <a:latin typeface="Carlito"/>
              <a:cs typeface="Carlito"/>
            </a:endParaRPr>
          </a:p>
          <a:p>
            <a:pPr marL="12700" marR="5080">
              <a:lnSpc>
                <a:spcPct val="101699"/>
              </a:lnSpc>
              <a:spcBef>
                <a:spcPts val="10"/>
              </a:spcBef>
              <a:tabLst>
                <a:tab pos="172720" algn="l"/>
              </a:tabLst>
            </a:pP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5-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Introduction vestibular assessment</a:t>
            </a:r>
            <a:r>
              <a:rPr lang="en-US" sz="1200" spc="-5" dirty="0">
                <a:solidFill>
                  <a:srgbClr val="A6A6A6"/>
                </a:solidFill>
                <a:latin typeface="Carlito"/>
                <a:cs typeface="Carlito"/>
              </a:rPr>
              <a:t>.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2963925"/>
            <a:ext cx="6830695" cy="703949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83845" indent="-182245">
              <a:lnSpc>
                <a:spcPct val="100000"/>
              </a:lnSpc>
              <a:spcBef>
                <a:spcPts val="180"/>
              </a:spcBef>
              <a:buClr>
                <a:srgbClr val="000000"/>
              </a:buClr>
              <a:buFont typeface="Symbol"/>
              <a:buChar char=""/>
              <a:tabLst>
                <a:tab pos="284480" algn="l"/>
              </a:tabLst>
            </a:pP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Most common</a:t>
            </a:r>
            <a:r>
              <a:rPr sz="1200" spc="-1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test.</a:t>
            </a:r>
          </a:p>
          <a:p>
            <a:pPr marL="284480" marR="666115" indent="-284480">
              <a:lnSpc>
                <a:spcPct val="102499"/>
              </a:lnSpc>
              <a:spcBef>
                <a:spcPts val="50"/>
              </a:spcBef>
              <a:buClr>
                <a:srgbClr val="000000"/>
              </a:buClr>
              <a:buFont typeface="Symbol"/>
              <a:buChar char=""/>
              <a:tabLst>
                <a:tab pos="284480" algn="l"/>
              </a:tabLst>
            </a:pPr>
            <a:r>
              <a:rPr sz="1200" b="1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Indication: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usual primary purpose of pure-tone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tests is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to determine the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type,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Degree, and  configuration of hearing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loss.</a:t>
            </a:r>
          </a:p>
          <a:p>
            <a:pPr>
              <a:lnSpc>
                <a:spcPct val="100000"/>
              </a:lnSpc>
              <a:buFont typeface="Symbol"/>
              <a:buChar char=""/>
            </a:pP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Ranges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Hearing</a:t>
            </a:r>
            <a:r>
              <a:rPr sz="1200" b="1" u="sng" spc="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Loss:</a:t>
            </a:r>
            <a:endParaRPr sz="1200" dirty="0">
              <a:latin typeface="Carlito"/>
              <a:cs typeface="Carlito"/>
            </a:endParaRPr>
          </a:p>
          <a:p>
            <a:pPr marL="372110" lvl="1" indent="-175895">
              <a:lnSpc>
                <a:spcPct val="100000"/>
              </a:lnSpc>
              <a:spcBef>
                <a:spcPts val="935"/>
              </a:spcBef>
              <a:buFont typeface="Courier New"/>
              <a:buChar char="o"/>
              <a:tabLst>
                <a:tab pos="372745" algn="l"/>
              </a:tabLst>
            </a:pPr>
            <a:r>
              <a:rPr sz="1200" dirty="0">
                <a:latin typeface="Carlito"/>
                <a:cs typeface="Carlito"/>
              </a:rPr>
              <a:t>-10 – </a:t>
            </a:r>
            <a:r>
              <a:rPr sz="1200" spc="-5" dirty="0">
                <a:latin typeface="Carlito"/>
                <a:cs typeface="Carlito"/>
              </a:rPr>
              <a:t>25 </a:t>
            </a:r>
            <a:r>
              <a:rPr sz="1200" dirty="0">
                <a:latin typeface="Carlito"/>
                <a:cs typeface="Carlito"/>
              </a:rPr>
              <a:t>dB </a:t>
            </a:r>
            <a:r>
              <a:rPr sz="1200" spc="-5" dirty="0">
                <a:latin typeface="Carlito"/>
                <a:cs typeface="Carlito"/>
              </a:rPr>
              <a:t>HL </a:t>
            </a:r>
            <a:r>
              <a:rPr sz="1200" dirty="0">
                <a:latin typeface="Carlito"/>
                <a:cs typeface="Carlito"/>
              </a:rPr>
              <a:t>= </a:t>
            </a:r>
            <a:r>
              <a:rPr sz="1200" spc="-5" dirty="0">
                <a:latin typeface="Carlito"/>
                <a:cs typeface="Carlito"/>
              </a:rPr>
              <a:t>Normal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range</a:t>
            </a:r>
          </a:p>
          <a:p>
            <a:pPr marL="372110" lvl="1" indent="-175895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372745" algn="l"/>
              </a:tabLst>
            </a:pPr>
            <a:r>
              <a:rPr sz="1200" dirty="0">
                <a:latin typeface="Carlito"/>
                <a:cs typeface="Carlito"/>
              </a:rPr>
              <a:t>26 – 40 dB </a:t>
            </a:r>
            <a:r>
              <a:rPr sz="1200" spc="-5" dirty="0">
                <a:latin typeface="Carlito"/>
                <a:cs typeface="Carlito"/>
              </a:rPr>
              <a:t>HL </a:t>
            </a:r>
            <a:r>
              <a:rPr sz="1200" dirty="0">
                <a:latin typeface="Carlito"/>
                <a:cs typeface="Carlito"/>
              </a:rPr>
              <a:t>= </a:t>
            </a:r>
            <a:r>
              <a:rPr sz="1200" spc="-5" dirty="0">
                <a:latin typeface="Carlito"/>
                <a:cs typeface="Carlito"/>
              </a:rPr>
              <a:t>Mild hearing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loss</a:t>
            </a:r>
          </a:p>
          <a:p>
            <a:pPr marL="372110" lvl="1" indent="-175895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372745" algn="l"/>
              </a:tabLst>
            </a:pPr>
            <a:r>
              <a:rPr sz="1200" dirty="0">
                <a:latin typeface="Carlito"/>
                <a:cs typeface="Carlito"/>
              </a:rPr>
              <a:t>41 – </a:t>
            </a:r>
            <a:r>
              <a:rPr sz="1200" spc="-5" dirty="0">
                <a:latin typeface="Carlito"/>
                <a:cs typeface="Carlito"/>
              </a:rPr>
              <a:t>55 </a:t>
            </a:r>
            <a:r>
              <a:rPr sz="1200" dirty="0">
                <a:latin typeface="Carlito"/>
                <a:cs typeface="Carlito"/>
              </a:rPr>
              <a:t>dB </a:t>
            </a:r>
            <a:r>
              <a:rPr sz="1200" spc="-5" dirty="0">
                <a:latin typeface="Carlito"/>
                <a:cs typeface="Carlito"/>
              </a:rPr>
              <a:t>HL </a:t>
            </a:r>
            <a:r>
              <a:rPr sz="1200" dirty="0">
                <a:latin typeface="Carlito"/>
                <a:cs typeface="Carlito"/>
              </a:rPr>
              <a:t>=</a:t>
            </a:r>
            <a:r>
              <a:rPr sz="1200" spc="-5" dirty="0">
                <a:latin typeface="Carlito"/>
                <a:cs typeface="Carlito"/>
              </a:rPr>
              <a:t> Moderate</a:t>
            </a:r>
            <a:endParaRPr sz="1200" dirty="0">
              <a:latin typeface="Carlito"/>
              <a:cs typeface="Carlito"/>
            </a:endParaRPr>
          </a:p>
          <a:p>
            <a:pPr marL="372110" lvl="1" indent="-175895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372745" algn="l"/>
              </a:tabLst>
            </a:pPr>
            <a:r>
              <a:rPr sz="1200" dirty="0">
                <a:latin typeface="Carlito"/>
                <a:cs typeface="Carlito"/>
              </a:rPr>
              <a:t>56 – 70 dB </a:t>
            </a:r>
            <a:r>
              <a:rPr sz="1200" spc="-5" dirty="0">
                <a:latin typeface="Carlito"/>
                <a:cs typeface="Carlito"/>
              </a:rPr>
              <a:t>HL </a:t>
            </a:r>
            <a:r>
              <a:rPr sz="1200" dirty="0">
                <a:latin typeface="Carlito"/>
                <a:cs typeface="Carlito"/>
              </a:rPr>
              <a:t>= </a:t>
            </a:r>
            <a:r>
              <a:rPr sz="1200" spc="-5" dirty="0">
                <a:latin typeface="Carlito"/>
                <a:cs typeface="Carlito"/>
              </a:rPr>
              <a:t>Moderately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Severe</a:t>
            </a:r>
            <a:endParaRPr sz="1200" dirty="0">
              <a:latin typeface="Carlito"/>
              <a:cs typeface="Carlito"/>
            </a:endParaRPr>
          </a:p>
          <a:p>
            <a:pPr marL="372110" lvl="1" indent="-175895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372745" algn="l"/>
              </a:tabLst>
            </a:pPr>
            <a:r>
              <a:rPr sz="1200" dirty="0">
                <a:latin typeface="Carlito"/>
                <a:cs typeface="Carlito"/>
              </a:rPr>
              <a:t>71 – 90 dB </a:t>
            </a:r>
            <a:r>
              <a:rPr sz="1200" spc="-5" dirty="0">
                <a:latin typeface="Carlito"/>
                <a:cs typeface="Carlito"/>
              </a:rPr>
              <a:t>HL=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Severe</a:t>
            </a:r>
            <a:endParaRPr sz="1200" dirty="0">
              <a:latin typeface="Carlito"/>
              <a:cs typeface="Carlito"/>
            </a:endParaRPr>
          </a:p>
          <a:p>
            <a:pPr marL="372110" lvl="1" indent="-175895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372745" algn="l"/>
              </a:tabLst>
            </a:pPr>
            <a:r>
              <a:rPr sz="1200" dirty="0">
                <a:latin typeface="Carlito"/>
                <a:cs typeface="Carlito"/>
              </a:rPr>
              <a:t>Greater </a:t>
            </a:r>
            <a:r>
              <a:rPr sz="1200" spc="-5" dirty="0">
                <a:latin typeface="Carlito"/>
                <a:cs typeface="Carlito"/>
              </a:rPr>
              <a:t>than </a:t>
            </a:r>
            <a:r>
              <a:rPr sz="1200" dirty="0">
                <a:latin typeface="Carlito"/>
                <a:cs typeface="Carlito"/>
              </a:rPr>
              <a:t>90 dB </a:t>
            </a:r>
            <a:r>
              <a:rPr sz="1200" spc="-5" dirty="0">
                <a:latin typeface="Carlito"/>
                <a:cs typeface="Carlito"/>
              </a:rPr>
              <a:t>HL </a:t>
            </a:r>
            <a:r>
              <a:rPr sz="1200" dirty="0">
                <a:latin typeface="Carlito"/>
                <a:cs typeface="Carlito"/>
              </a:rPr>
              <a:t>=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Profound</a:t>
            </a: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3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200" b="1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Y </a:t>
            </a:r>
            <a:r>
              <a:rPr sz="1200" b="1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axis: sound intensity</a:t>
            </a:r>
            <a:r>
              <a:rPr sz="1200" b="1" spc="-1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dB</a:t>
            </a:r>
            <a:endParaRPr sz="1200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Amplitude/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intensity:</a:t>
            </a:r>
            <a:endParaRPr sz="1200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372110" lvl="1" indent="-229235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372745" algn="l"/>
              </a:tabLst>
            </a:pP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quantity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or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magnitude of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sound</a:t>
            </a:r>
            <a:endParaRPr sz="1200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372110" lvl="1" indent="-229235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372745" algn="l"/>
              </a:tabLst>
            </a:pP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Decibel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(dB):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Unit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of amplitude used most frequently </a:t>
            </a:r>
            <a:r>
              <a:rPr sz="1200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clinical audiology. (Unit of</a:t>
            </a:r>
            <a:r>
              <a:rPr sz="1200" spc="6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intensity).</a:t>
            </a:r>
            <a:endParaRPr sz="1200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b="1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X </a:t>
            </a:r>
            <a:r>
              <a:rPr sz="1200" b="1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axis: Frequency </a:t>
            </a:r>
            <a:r>
              <a:rPr sz="1200" b="1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in</a:t>
            </a:r>
            <a:r>
              <a:rPr sz="1200" b="1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200" b="1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Hz</a:t>
            </a:r>
            <a:endParaRPr sz="1200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Humans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can hear frequencies ranging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from</a:t>
            </a:r>
            <a:r>
              <a:rPr sz="1200" spc="1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(20-20000HZ).</a:t>
            </a:r>
            <a:endParaRPr sz="1200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Below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20 Hz,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we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feel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vibration rather than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hear a</a:t>
            </a:r>
            <a:r>
              <a:rPr sz="1200" spc="-3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sound.</a:t>
            </a:r>
            <a:endParaRPr sz="1200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Most of the common sounds that humans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hear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are</a:t>
            </a:r>
            <a:r>
              <a:rPr sz="1200" spc="2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from(500-8000Hz)</a:t>
            </a:r>
            <a:endParaRPr sz="1200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Most people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have very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diminished sensitivity for frequencies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&gt; 8000---10, 000</a:t>
            </a:r>
            <a:r>
              <a:rPr sz="1200" spc="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Hz.</a:t>
            </a:r>
            <a:endParaRPr sz="1200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241300" marR="5080" indent="-228600">
              <a:lnSpc>
                <a:spcPct val="101699"/>
              </a:lnSpc>
              <a:spcBef>
                <a:spcPts val="6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High frequency tones stimulate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basal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turn of the cochlea, and </a:t>
            </a:r>
            <a:r>
              <a:rPr sz="1200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low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frequency tones stimulate apical turn of 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</a:t>
            </a:r>
            <a:r>
              <a:rPr sz="1200" spc="-1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cochlea.</a:t>
            </a:r>
            <a:endParaRPr sz="1200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Generally, we lose high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frequencies</a:t>
            </a:r>
            <a:r>
              <a:rPr sz="1200" spc="-3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first.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6A6A6"/>
              </a:buClr>
              <a:buFont typeface="Symbol"/>
              <a:buChar char=""/>
            </a:pPr>
            <a:endParaRPr sz="1200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372110" marR="38100" lvl="1" indent="-228600">
              <a:lnSpc>
                <a:spcPct val="101699"/>
              </a:lnSpc>
              <a:buFont typeface="Wingdings"/>
              <a:buChar char=""/>
              <a:tabLst>
                <a:tab pos="372745" algn="l"/>
              </a:tabLst>
            </a:pP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0 is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not absence of sound.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It is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 average of hearing thresholds of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group of normal hearing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adults 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that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used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as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reference (baseline for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us to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see where the person we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are testing falls </a:t>
            </a:r>
            <a:r>
              <a:rPr sz="1200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comparison to 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normal population).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There is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sound </a:t>
            </a:r>
            <a:r>
              <a:rPr sz="1200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at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0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and even -10. So,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person that can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hear at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zero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 same 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as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 normal population and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person that hears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at -10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hears better than the normal</a:t>
            </a:r>
            <a:r>
              <a:rPr sz="1200" spc="8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population.</a:t>
            </a:r>
            <a:endParaRPr sz="1200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We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deliver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sound through headphones (air conduction)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and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through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 vibrator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(bone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conduction)</a:t>
            </a:r>
            <a:r>
              <a:rPr sz="1200" spc="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either</a:t>
            </a:r>
            <a:endParaRPr sz="1200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12700" marR="120014">
              <a:lnSpc>
                <a:spcPct val="109600"/>
              </a:lnSpc>
              <a:spcBef>
                <a:spcPts val="5"/>
              </a:spcBef>
            </a:pP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on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mastoid or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frontal bone. </a:t>
            </a:r>
            <a:r>
              <a:rPr sz="1200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We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do that to determine the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type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of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hearing loss.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Bone conduction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is  always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equal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to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or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more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than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air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conduction. This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means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that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if air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conduction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normal, bone conduction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is  also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normal.</a:t>
            </a:r>
            <a:endParaRPr sz="1200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3854" y="2523109"/>
            <a:ext cx="3185796" cy="267381"/>
          </a:xfrm>
          <a:prstGeom prst="rect">
            <a:avLst/>
          </a:prstGeom>
          <a:solidFill>
            <a:srgbClr val="006FC0"/>
          </a:solidFill>
          <a:ln w="28575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405"/>
              </a:spcBef>
            </a:pP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Pure tone audiometry</a:t>
            </a:r>
            <a:r>
              <a:rPr sz="1400" b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1F4E79"/>
                </a:solidFill>
                <a:latin typeface="Carlito"/>
                <a:cs typeface="Carlito"/>
              </a:rPr>
              <a:t>(IMPORTANT)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55106" y="3748306"/>
            <a:ext cx="1683059" cy="1627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9766" y="15036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20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56609" y="632459"/>
            <a:ext cx="3435985" cy="2964815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296545" marR="398780" indent="-228600">
              <a:lnSpc>
                <a:spcPts val="1450"/>
              </a:lnSpc>
              <a:spcBef>
                <a:spcPts val="40"/>
              </a:spcBef>
              <a:buFont typeface="Symbol"/>
              <a:buChar char=""/>
              <a:tabLst>
                <a:tab pos="296545" algn="l"/>
                <a:tab pos="297180" algn="l"/>
              </a:tabLst>
            </a:pPr>
            <a:r>
              <a:rPr sz="1200" dirty="0">
                <a:latin typeface="Carlito"/>
                <a:cs typeface="Carlito"/>
              </a:rPr>
              <a:t>Nystagmus </a:t>
            </a:r>
            <a:r>
              <a:rPr sz="1200" spc="-5" dirty="0">
                <a:latin typeface="Carlito"/>
                <a:cs typeface="Carlito"/>
              </a:rPr>
              <a:t>induced results </a:t>
            </a:r>
            <a:r>
              <a:rPr sz="1200" dirty="0">
                <a:latin typeface="Carlito"/>
                <a:cs typeface="Carlito"/>
              </a:rPr>
              <a:t>are </a:t>
            </a:r>
            <a:r>
              <a:rPr sz="1200" spc="-5" dirty="0">
                <a:latin typeface="Carlito"/>
                <a:cs typeface="Carlito"/>
              </a:rPr>
              <a:t>calculated </a:t>
            </a:r>
            <a:r>
              <a:rPr sz="1200" dirty="0">
                <a:latin typeface="Carlito"/>
                <a:cs typeface="Carlito"/>
              </a:rPr>
              <a:t>to  </a:t>
            </a:r>
            <a:r>
              <a:rPr sz="1200" spc="-5" dirty="0">
                <a:latin typeface="Carlito"/>
                <a:cs typeface="Carlito"/>
              </a:rPr>
              <a:t>obtain </a:t>
            </a:r>
            <a:r>
              <a:rPr sz="1200" i="1" spc="-5" dirty="0">
                <a:latin typeface="Carlito"/>
                <a:cs typeface="Carlito"/>
              </a:rPr>
              <a:t>Unilateral Weakness </a:t>
            </a:r>
            <a:r>
              <a:rPr sz="1200" spc="-5" dirty="0">
                <a:latin typeface="Carlito"/>
                <a:cs typeface="Carlito"/>
              </a:rPr>
              <a:t>and </a:t>
            </a:r>
            <a:r>
              <a:rPr sz="1200" i="1" spc="-5" dirty="0">
                <a:latin typeface="Carlito"/>
                <a:cs typeface="Carlito"/>
              </a:rPr>
              <a:t>Directional  preponderance</a:t>
            </a:r>
            <a:r>
              <a:rPr sz="1200" spc="-5" dirty="0">
                <a:latin typeface="Carlito"/>
                <a:cs typeface="Carlito"/>
              </a:rPr>
              <a:t>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664" y="629411"/>
            <a:ext cx="3494404" cy="2971165"/>
          </a:xfrm>
          <a:custGeom>
            <a:avLst/>
            <a:gdLst/>
            <a:ahLst/>
            <a:cxnLst/>
            <a:rect l="l" t="t" r="r" b="b"/>
            <a:pathLst>
              <a:path w="3494404" h="2971165">
                <a:moveTo>
                  <a:pt x="3493897" y="0"/>
                </a:moveTo>
                <a:lnTo>
                  <a:pt x="6096" y="0"/>
                </a:lnTo>
                <a:lnTo>
                  <a:pt x="0" y="0"/>
                </a:lnTo>
                <a:lnTo>
                  <a:pt x="0" y="2970911"/>
                </a:lnTo>
                <a:lnTo>
                  <a:pt x="6096" y="2970911"/>
                </a:lnTo>
                <a:lnTo>
                  <a:pt x="3493897" y="2970911"/>
                </a:lnTo>
                <a:lnTo>
                  <a:pt x="3493897" y="2964815"/>
                </a:lnTo>
                <a:lnTo>
                  <a:pt x="6096" y="2964815"/>
                </a:lnTo>
                <a:lnTo>
                  <a:pt x="6096" y="6096"/>
                </a:lnTo>
                <a:lnTo>
                  <a:pt x="3493897" y="6096"/>
                </a:lnTo>
                <a:lnTo>
                  <a:pt x="3493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45150" y="1254759"/>
            <a:ext cx="1624965" cy="2075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5095" y="1250949"/>
            <a:ext cx="1619885" cy="20852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9766" y="15036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21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8027" y="951991"/>
            <a:ext cx="6342380" cy="709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A6A6A6"/>
                </a:solidFill>
                <a:latin typeface="Carlito"/>
                <a:cs typeface="Carlito"/>
              </a:rPr>
              <a:t>Lecture</a:t>
            </a:r>
            <a:r>
              <a:rPr sz="1400" b="1" spc="-1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400" b="1" spc="-5" dirty="0">
                <a:solidFill>
                  <a:srgbClr val="A6A6A6"/>
                </a:solidFill>
                <a:latin typeface="Carlito"/>
                <a:cs typeface="Carlito"/>
              </a:rPr>
              <a:t>Notes:</a:t>
            </a:r>
            <a:endParaRPr sz="1400">
              <a:latin typeface="Carlito"/>
              <a:cs typeface="Carlito"/>
            </a:endParaRPr>
          </a:p>
          <a:p>
            <a:pPr marL="60960">
              <a:lnSpc>
                <a:spcPct val="100000"/>
              </a:lnSpc>
              <a:spcBef>
                <a:spcPts val="1019"/>
              </a:spcBef>
            </a:pP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Pure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tone</a:t>
            </a:r>
            <a:r>
              <a:rPr sz="1200" spc="-1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audiometry</a:t>
            </a:r>
            <a:endParaRPr sz="1200">
              <a:latin typeface="Carlito"/>
              <a:cs typeface="Carlito"/>
            </a:endParaRPr>
          </a:p>
          <a:p>
            <a:pPr marL="60960" marR="5080">
              <a:lnSpc>
                <a:spcPts val="1400"/>
              </a:lnSpc>
              <a:spcBef>
                <a:spcPts val="969"/>
              </a:spcBef>
            </a:pP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Pure tone audiometry provides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a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measurement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of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hearing levels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by AC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(air conduction)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and BC  (bone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conduction)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and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depends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on the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co-operation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of the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subject.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test should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be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carried out 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in a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soundproofed room.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audiometer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is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an instrument that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generates pure tone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signals ranging 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from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125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to 12 000 Hz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(12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kHz)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at variable intensities.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signal is presented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to the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patient  through earphones (for AC)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or a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small vibrator applied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to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the mastoid process (for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BC).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Signals of  increasing intensity at each frequency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are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presented to the patient,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who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indicates when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test 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tone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can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be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heard. The threshold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of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hearing at </a:t>
            </a:r>
            <a:r>
              <a:rPr sz="1200" b="1" spc="-10" dirty="0">
                <a:solidFill>
                  <a:srgbClr val="A6A6A6"/>
                </a:solidFill>
                <a:latin typeface="Carlito"/>
                <a:cs typeface="Carlito"/>
              </a:rPr>
              <a:t>each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frequency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is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charted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in the form of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an  audiogram, with hearing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loss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expressed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in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decibels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(dB).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Decibels are logarithmic units of relative  intensity of sound energy. When testing hearing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by BC,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it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is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essential to mask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opposite ear with  narrow-band noise to avoid cross-transmission of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signal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to that</a:t>
            </a:r>
            <a:r>
              <a:rPr sz="1200" b="1" spc="3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ear.</a:t>
            </a:r>
            <a:endParaRPr sz="1200">
              <a:latin typeface="Carlito"/>
              <a:cs typeface="Carlito"/>
            </a:endParaRPr>
          </a:p>
          <a:p>
            <a:pPr marL="60960">
              <a:lnSpc>
                <a:spcPct val="100000"/>
              </a:lnSpc>
              <a:spcBef>
                <a:spcPts val="800"/>
              </a:spcBef>
            </a:pP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Impedance audiometry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(tympanometry)</a:t>
            </a:r>
            <a:endParaRPr sz="1200">
              <a:latin typeface="Carlito"/>
              <a:cs typeface="Carlito"/>
            </a:endParaRPr>
          </a:p>
          <a:p>
            <a:pPr marL="60960" marR="138430">
              <a:lnSpc>
                <a:spcPts val="1400"/>
              </a:lnSpc>
              <a:spcBef>
                <a:spcPts val="560"/>
              </a:spcBef>
            </a:pP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Impedance audiometry measures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not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hearing but the compliance or mobility of the middle ear  structures.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A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pure tone signal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of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known intensity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is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fed into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external auditory canal via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an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ear 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probe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and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a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microphone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in the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probe measures reflected sound levels. Thus,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sound admitted 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to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the ear can </a:t>
            </a:r>
            <a:r>
              <a:rPr sz="1200" b="1" spc="5" dirty="0">
                <a:solidFill>
                  <a:srgbClr val="A6A6A6"/>
                </a:solidFill>
                <a:latin typeface="Carlito"/>
                <a:cs typeface="Carlito"/>
              </a:rPr>
              <a:t>be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measured. Most sound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is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absorbed when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compliance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is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maximal, and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by  altering the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pressure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in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the external canal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a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measure can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be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made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of the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compliance at different  pressures. Impedance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testing is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widely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used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as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a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screening method for otitis media </a:t>
            </a:r>
            <a:r>
              <a:rPr sz="1200" b="1" spc="10" dirty="0">
                <a:solidFill>
                  <a:srgbClr val="A6A6A6"/>
                </a:solidFill>
                <a:latin typeface="Carlito"/>
                <a:cs typeface="Carlito"/>
              </a:rPr>
              <a:t>with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effusion 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(OME) in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children.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If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there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is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uid in the middle ear, the compliance curve is</a:t>
            </a:r>
            <a:r>
              <a:rPr sz="1200" b="1" spc="2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flattened.</a:t>
            </a:r>
            <a:endParaRPr sz="1200">
              <a:latin typeface="Carlito"/>
              <a:cs typeface="Carlito"/>
            </a:endParaRPr>
          </a:p>
          <a:p>
            <a:pPr marL="60960">
              <a:lnSpc>
                <a:spcPct val="100000"/>
              </a:lnSpc>
              <a:spcBef>
                <a:spcPts val="800"/>
              </a:spcBef>
            </a:pP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Otoacoustic</a:t>
            </a:r>
            <a:r>
              <a:rPr sz="1200" b="1" spc="-1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emissions</a:t>
            </a:r>
            <a:endParaRPr sz="1200">
              <a:latin typeface="Carlito"/>
              <a:cs typeface="Carlito"/>
            </a:endParaRPr>
          </a:p>
          <a:p>
            <a:pPr marL="60960" marR="39370">
              <a:lnSpc>
                <a:spcPct val="97900"/>
              </a:lnSpc>
              <a:spcBef>
                <a:spcPts val="509"/>
              </a:spcBef>
            </a:pP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When the ear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is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subjected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to a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sound wave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it is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stimulated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to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produce itself an emission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of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sound  generated within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cochlea. This can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be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detected and recorded and has been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used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as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a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screening 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test of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hearing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in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newborn babies.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It is now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in routine clinical</a:t>
            </a:r>
            <a:r>
              <a:rPr sz="1200" b="1" spc="-3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use.</a:t>
            </a:r>
            <a:endParaRPr sz="1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810"/>
              </a:spcBef>
              <a:buFont typeface="Wingdings"/>
              <a:buChar char=""/>
              <a:tabLst>
                <a:tab pos="241300" algn="l"/>
              </a:tabLst>
            </a:pP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Types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of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Hearing Loss (from Toronto</a:t>
            </a:r>
            <a:r>
              <a:rPr sz="1200" b="1" spc="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Notes)</a:t>
            </a:r>
            <a:endParaRPr sz="1200">
              <a:latin typeface="Carlito"/>
              <a:cs typeface="Carlito"/>
            </a:endParaRPr>
          </a:p>
          <a:p>
            <a:pPr marL="241300" lvl="1" indent="-152400">
              <a:lnSpc>
                <a:spcPct val="100000"/>
              </a:lnSpc>
              <a:spcBef>
                <a:spcPts val="500"/>
              </a:spcBef>
              <a:buClr>
                <a:srgbClr val="00AFEF"/>
              </a:buClr>
              <a:buAutoNum type="arabicPeriod"/>
              <a:tabLst>
                <a:tab pos="241300" algn="l"/>
              </a:tabLst>
            </a:pP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Conductive Hearing Loss</a:t>
            </a:r>
            <a:r>
              <a:rPr sz="1200" b="1" spc="-1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(CHL)</a:t>
            </a:r>
            <a:endParaRPr sz="1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540"/>
              </a:spcBef>
              <a:buClr>
                <a:srgbClr val="00AFEF"/>
              </a:buClr>
              <a:buFont typeface="Arial"/>
              <a:buChar char="●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conduction of sound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to the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cochlea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is</a:t>
            </a:r>
            <a:r>
              <a:rPr sz="1200" spc="-1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impaired</a:t>
            </a:r>
            <a:endParaRPr sz="1200">
              <a:latin typeface="Carlito"/>
              <a:cs typeface="Carlito"/>
            </a:endParaRPr>
          </a:p>
          <a:p>
            <a:pPr marL="241300" indent="-228600">
              <a:lnSpc>
                <a:spcPts val="1435"/>
              </a:lnSpc>
              <a:buClr>
                <a:srgbClr val="00AFEF"/>
              </a:buClr>
              <a:buFont typeface="Arial"/>
              <a:buChar char="●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can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be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caused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by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external and middle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ear</a:t>
            </a:r>
            <a:r>
              <a:rPr sz="1200" spc="-1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disease</a:t>
            </a:r>
            <a:endParaRPr sz="1200">
              <a:latin typeface="Carlito"/>
              <a:cs typeface="Carlito"/>
            </a:endParaRPr>
          </a:p>
          <a:p>
            <a:pPr marL="88900">
              <a:lnSpc>
                <a:spcPts val="1435"/>
              </a:lnSpc>
            </a:pPr>
            <a:r>
              <a:rPr sz="1200" b="1" dirty="0">
                <a:solidFill>
                  <a:srgbClr val="00AFEF"/>
                </a:solidFill>
                <a:latin typeface="Carlito"/>
                <a:cs typeface="Carlito"/>
              </a:rPr>
              <a:t>2.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Sensorineural Hearing Loss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(SNHL)</a:t>
            </a:r>
            <a:endParaRPr sz="1200">
              <a:latin typeface="Carlito"/>
              <a:cs typeface="Carlito"/>
            </a:endParaRPr>
          </a:p>
          <a:p>
            <a:pPr marL="241300" marR="720725" indent="-228600">
              <a:lnSpc>
                <a:spcPts val="1430"/>
              </a:lnSpc>
              <a:spcBef>
                <a:spcPts val="560"/>
              </a:spcBef>
              <a:buClr>
                <a:srgbClr val="00AFEF"/>
              </a:buClr>
              <a:buFont typeface="Arial"/>
              <a:buChar char="●"/>
              <a:tabLst>
                <a:tab pos="1174115" algn="l"/>
                <a:tab pos="1174750" algn="l"/>
              </a:tabLst>
            </a:pPr>
            <a:r>
              <a:rPr dirty="0"/>
              <a:t>	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Due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to a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defect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in the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conversion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of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sound into neural signals or in the  </a:t>
            </a:r>
            <a:r>
              <a:rPr sz="1200" b="1" spc="-15" dirty="0">
                <a:solidFill>
                  <a:srgbClr val="A6A6A6"/>
                </a:solidFill>
                <a:latin typeface="Carlito"/>
                <a:cs typeface="Carlito"/>
              </a:rPr>
              <a:t>transmission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of those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signals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to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the</a:t>
            </a:r>
            <a:r>
              <a:rPr sz="1200" b="1" spc="-3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cortex</a:t>
            </a:r>
            <a:endParaRPr sz="1200">
              <a:latin typeface="Carlito"/>
              <a:cs typeface="Carlito"/>
            </a:endParaRPr>
          </a:p>
          <a:p>
            <a:pPr marL="241300" indent="-228600">
              <a:lnSpc>
                <a:spcPts val="1410"/>
              </a:lnSpc>
              <a:buClr>
                <a:srgbClr val="00AFEF"/>
              </a:buClr>
              <a:buFont typeface="Arial"/>
              <a:buChar char="●"/>
              <a:tabLst>
                <a:tab pos="240665" algn="l"/>
                <a:tab pos="241300" algn="l"/>
              </a:tabLst>
            </a:pP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can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be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caused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by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disease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of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the cochlea, acoustic nerve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(CN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VIII), brainstem,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or</a:t>
            </a:r>
            <a:r>
              <a:rPr sz="1200" b="1" spc="10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cortex</a:t>
            </a:r>
            <a:endParaRPr sz="1200">
              <a:latin typeface="Carlito"/>
              <a:cs typeface="Carlito"/>
            </a:endParaRPr>
          </a:p>
          <a:p>
            <a:pPr marL="88900">
              <a:lnSpc>
                <a:spcPts val="1435"/>
              </a:lnSpc>
            </a:pPr>
            <a:r>
              <a:rPr sz="1200" b="1" dirty="0">
                <a:solidFill>
                  <a:srgbClr val="00AFEF"/>
                </a:solidFill>
                <a:latin typeface="Carlito"/>
                <a:cs typeface="Carlito"/>
              </a:rPr>
              <a:t>3.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Mixed Hearing</a:t>
            </a:r>
            <a:r>
              <a:rPr sz="1200" b="1" spc="-1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Loss</a:t>
            </a:r>
            <a:endParaRPr sz="1200">
              <a:latin typeface="Carlito"/>
              <a:cs typeface="Carlito"/>
            </a:endParaRPr>
          </a:p>
          <a:p>
            <a:pPr marL="241300">
              <a:lnSpc>
                <a:spcPct val="100000"/>
              </a:lnSpc>
              <a:spcBef>
                <a:spcPts val="204"/>
              </a:spcBef>
            </a:pP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both a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conductive hearing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loss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and </a:t>
            </a:r>
            <a:r>
              <a:rPr sz="1200" b="1" dirty="0">
                <a:solidFill>
                  <a:srgbClr val="A6A6A6"/>
                </a:solidFill>
                <a:latin typeface="Carlito"/>
                <a:cs typeface="Carlito"/>
              </a:rPr>
              <a:t>a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sensorineural hearing</a:t>
            </a:r>
            <a:r>
              <a:rPr sz="1200" b="1" spc="-1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b="1" spc="5" dirty="0">
                <a:solidFill>
                  <a:srgbClr val="A6A6A6"/>
                </a:solidFill>
                <a:latin typeface="Carlito"/>
                <a:cs typeface="Carlito"/>
              </a:rPr>
              <a:t>loss.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7844" y="917574"/>
            <a:ext cx="6002655" cy="0"/>
          </a:xfrm>
          <a:custGeom>
            <a:avLst/>
            <a:gdLst/>
            <a:ahLst/>
            <a:cxnLst/>
            <a:rect l="l" t="t" r="r" b="b"/>
            <a:pathLst>
              <a:path w="6002655">
                <a:moveTo>
                  <a:pt x="0" y="0"/>
                </a:moveTo>
                <a:lnTo>
                  <a:pt x="6002655" y="0"/>
                </a:lnTo>
              </a:path>
            </a:pathLst>
          </a:custGeom>
          <a:ln w="19050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9766" y="15036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22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30450" y="760756"/>
            <a:ext cx="18080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u="sng" dirty="0"/>
              <a:t>Questions </a:t>
            </a:r>
            <a:endParaRPr sz="2400" b="1" u="sng" dirty="0"/>
          </a:p>
        </p:txBody>
      </p:sp>
      <p:sp>
        <p:nvSpPr>
          <p:cNvPr id="4" name="object 4"/>
          <p:cNvSpPr txBox="1"/>
          <p:nvPr/>
        </p:nvSpPr>
        <p:spPr>
          <a:xfrm>
            <a:off x="526795" y="1520697"/>
            <a:ext cx="6562725" cy="6116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BE8F00"/>
                </a:solidFill>
                <a:latin typeface="Carlito"/>
                <a:cs typeface="Carlito"/>
              </a:rPr>
              <a:t>Q1: </a:t>
            </a:r>
            <a:r>
              <a:rPr sz="1200" b="1" spc="-5" dirty="0">
                <a:solidFill>
                  <a:srgbClr val="BE8F00"/>
                </a:solidFill>
                <a:latin typeface="Carlito"/>
                <a:cs typeface="Carlito"/>
              </a:rPr>
              <a:t>patient comes with hearing loss. Tympanometry was done, </a:t>
            </a:r>
            <a:r>
              <a:rPr sz="1200" b="1" dirty="0">
                <a:solidFill>
                  <a:srgbClr val="BE8F00"/>
                </a:solidFill>
                <a:latin typeface="Carlito"/>
                <a:cs typeface="Carlito"/>
              </a:rPr>
              <a:t>what’s </a:t>
            </a:r>
            <a:r>
              <a:rPr sz="1200" b="1" spc="-5" dirty="0">
                <a:solidFill>
                  <a:srgbClr val="BE8F00"/>
                </a:solidFill>
                <a:latin typeface="Carlito"/>
                <a:cs typeface="Carlito"/>
              </a:rPr>
              <a:t>the</a:t>
            </a:r>
            <a:r>
              <a:rPr sz="1200" b="1" spc="60" dirty="0">
                <a:solidFill>
                  <a:srgbClr val="BE8F00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BE8F00"/>
                </a:solidFill>
                <a:latin typeface="Carlito"/>
                <a:cs typeface="Carlito"/>
              </a:rPr>
              <a:t>diagnosis?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Carlito"/>
              <a:cs typeface="Carlito"/>
            </a:endParaRPr>
          </a:p>
          <a:p>
            <a:pPr marL="104139" marR="4237990">
              <a:lnSpc>
                <a:spcPct val="101699"/>
              </a:lnSpc>
              <a:spcBef>
                <a:spcPts val="5"/>
              </a:spcBef>
            </a:pPr>
            <a:r>
              <a:rPr sz="1200" dirty="0">
                <a:latin typeface="Carlito"/>
                <a:cs typeface="Carlito"/>
              </a:rPr>
              <a:t>A- </a:t>
            </a:r>
            <a:r>
              <a:rPr sz="1200" spc="-5" dirty="0">
                <a:latin typeface="Carlito"/>
                <a:cs typeface="Carlito"/>
              </a:rPr>
              <a:t>Acute otitis media with effusion  B-</a:t>
            </a:r>
            <a:r>
              <a:rPr sz="1200" spc="2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Otosclerosis</a:t>
            </a:r>
            <a:endParaRPr sz="1200">
              <a:latin typeface="Carlito"/>
              <a:cs typeface="Carlito"/>
            </a:endParaRPr>
          </a:p>
          <a:p>
            <a:pPr marL="104139" marR="4465955">
              <a:lnSpc>
                <a:spcPct val="101699"/>
              </a:lnSpc>
            </a:pPr>
            <a:r>
              <a:rPr sz="1200" spc="-5" dirty="0">
                <a:latin typeface="Carlito"/>
                <a:cs typeface="Carlito"/>
              </a:rPr>
              <a:t>C- Eustachian tube dysfunction  </a:t>
            </a:r>
            <a:r>
              <a:rPr sz="1200" dirty="0">
                <a:latin typeface="Carlito"/>
                <a:cs typeface="Carlito"/>
              </a:rPr>
              <a:t>D- </a:t>
            </a:r>
            <a:r>
              <a:rPr sz="1200" spc="-5" dirty="0">
                <a:latin typeface="Carlito"/>
                <a:cs typeface="Carlito"/>
              </a:rPr>
              <a:t>Ossicular chain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disruption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Carlito"/>
              <a:cs typeface="Carlito"/>
            </a:endParaRPr>
          </a:p>
          <a:p>
            <a:pPr marL="104139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Ans: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A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Carlito"/>
              <a:cs typeface="Carlito"/>
            </a:endParaRPr>
          </a:p>
          <a:p>
            <a:pPr marL="12700" marR="5080">
              <a:lnSpc>
                <a:spcPct val="101699"/>
              </a:lnSpc>
            </a:pPr>
            <a:r>
              <a:rPr sz="1200" b="1" dirty="0">
                <a:solidFill>
                  <a:srgbClr val="BE8F00"/>
                </a:solidFill>
                <a:latin typeface="Carlito"/>
                <a:cs typeface="Carlito"/>
              </a:rPr>
              <a:t>Q2: A </a:t>
            </a:r>
            <a:r>
              <a:rPr sz="1200" b="1" spc="-5" dirty="0">
                <a:solidFill>
                  <a:srgbClr val="BE8F00"/>
                </a:solidFill>
                <a:latin typeface="Carlito"/>
                <a:cs typeface="Carlito"/>
              </a:rPr>
              <a:t>child brought </a:t>
            </a:r>
            <a:r>
              <a:rPr sz="1200" b="1" dirty="0">
                <a:solidFill>
                  <a:srgbClr val="BE8F00"/>
                </a:solidFill>
                <a:latin typeface="Carlito"/>
                <a:cs typeface="Carlito"/>
              </a:rPr>
              <a:t>by </a:t>
            </a:r>
            <a:r>
              <a:rPr sz="1200" b="1" spc="-5" dirty="0">
                <a:solidFill>
                  <a:srgbClr val="BE8F00"/>
                </a:solidFill>
                <a:latin typeface="Carlito"/>
                <a:cs typeface="Carlito"/>
              </a:rPr>
              <a:t>his mother complaining of his lack </a:t>
            </a:r>
            <a:r>
              <a:rPr sz="1200" b="1" dirty="0">
                <a:solidFill>
                  <a:srgbClr val="BE8F00"/>
                </a:solidFill>
                <a:latin typeface="Carlito"/>
                <a:cs typeface="Carlito"/>
              </a:rPr>
              <a:t>of </a:t>
            </a:r>
            <a:r>
              <a:rPr sz="1200" b="1" spc="-5" dirty="0">
                <a:solidFill>
                  <a:srgbClr val="BE8F00"/>
                </a:solidFill>
                <a:latin typeface="Carlito"/>
                <a:cs typeface="Carlito"/>
              </a:rPr>
              <a:t>response </a:t>
            </a:r>
            <a:r>
              <a:rPr sz="1200" b="1" dirty="0">
                <a:solidFill>
                  <a:srgbClr val="BE8F00"/>
                </a:solidFill>
                <a:latin typeface="Carlito"/>
                <a:cs typeface="Carlito"/>
              </a:rPr>
              <a:t>to low </a:t>
            </a:r>
            <a:r>
              <a:rPr sz="1200" b="1" spc="-5" dirty="0">
                <a:solidFill>
                  <a:srgbClr val="BE8F00"/>
                </a:solidFill>
                <a:latin typeface="Carlito"/>
                <a:cs typeface="Carlito"/>
              </a:rPr>
              <a:t>noises. On examination  tympanogram </a:t>
            </a:r>
            <a:r>
              <a:rPr sz="1200" b="1" dirty="0">
                <a:solidFill>
                  <a:srgbClr val="BE8F00"/>
                </a:solidFill>
                <a:latin typeface="Carlito"/>
                <a:cs typeface="Carlito"/>
              </a:rPr>
              <a:t>showed </a:t>
            </a:r>
            <a:r>
              <a:rPr sz="1200" b="1" spc="-5" dirty="0">
                <a:solidFill>
                  <a:srgbClr val="BE8F00"/>
                </a:solidFill>
                <a:latin typeface="Carlito"/>
                <a:cs typeface="Carlito"/>
              </a:rPr>
              <a:t>type </a:t>
            </a:r>
            <a:r>
              <a:rPr sz="1200" b="1" dirty="0">
                <a:solidFill>
                  <a:srgbClr val="BE8F00"/>
                </a:solidFill>
                <a:latin typeface="Carlito"/>
                <a:cs typeface="Carlito"/>
              </a:rPr>
              <a:t>B </a:t>
            </a:r>
            <a:r>
              <a:rPr sz="1200" b="1" spc="-5" dirty="0">
                <a:solidFill>
                  <a:srgbClr val="BE8F00"/>
                </a:solidFill>
                <a:latin typeface="Carlito"/>
                <a:cs typeface="Carlito"/>
              </a:rPr>
              <a:t>with normal canal volume. Which of the following </a:t>
            </a:r>
            <a:r>
              <a:rPr sz="1200" b="1" dirty="0">
                <a:solidFill>
                  <a:srgbClr val="BE8F00"/>
                </a:solidFill>
                <a:latin typeface="Carlito"/>
                <a:cs typeface="Carlito"/>
              </a:rPr>
              <a:t>is the </a:t>
            </a:r>
            <a:r>
              <a:rPr sz="1200" b="1" spc="-5" dirty="0">
                <a:solidFill>
                  <a:srgbClr val="BE8F00"/>
                </a:solidFill>
                <a:latin typeface="Carlito"/>
                <a:cs typeface="Carlito"/>
              </a:rPr>
              <a:t>interpretation </a:t>
            </a:r>
            <a:r>
              <a:rPr sz="1200" b="1" dirty="0">
                <a:solidFill>
                  <a:srgbClr val="BE8F00"/>
                </a:solidFill>
                <a:latin typeface="Carlito"/>
                <a:cs typeface="Carlito"/>
              </a:rPr>
              <a:t>of  the</a:t>
            </a:r>
            <a:r>
              <a:rPr sz="1200" b="1" spc="-10" dirty="0">
                <a:solidFill>
                  <a:srgbClr val="BE8F00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BE8F00"/>
                </a:solidFill>
                <a:latin typeface="Carlito"/>
                <a:cs typeface="Carlito"/>
              </a:rPr>
              <a:t>tympanogram?</a:t>
            </a:r>
            <a:endParaRPr sz="1200">
              <a:latin typeface="Carlito"/>
              <a:cs typeface="Carlito"/>
            </a:endParaRPr>
          </a:p>
          <a:p>
            <a:pPr marL="12700" marR="2845435">
              <a:lnSpc>
                <a:spcPct val="101699"/>
              </a:lnSpc>
            </a:pPr>
            <a:r>
              <a:rPr sz="1200" dirty="0">
                <a:latin typeface="Carlito"/>
                <a:cs typeface="Carlito"/>
              </a:rPr>
              <a:t>A- </a:t>
            </a:r>
            <a:r>
              <a:rPr sz="1200" spc="-5" dirty="0">
                <a:latin typeface="Carlito"/>
                <a:cs typeface="Carlito"/>
              </a:rPr>
              <a:t>Normal tympanic </a:t>
            </a:r>
            <a:r>
              <a:rPr sz="1200" dirty="0">
                <a:latin typeface="Carlito"/>
                <a:cs typeface="Carlito"/>
              </a:rPr>
              <a:t>membrane </a:t>
            </a:r>
            <a:r>
              <a:rPr sz="1200" spc="-5" dirty="0">
                <a:latin typeface="Carlito"/>
                <a:cs typeface="Carlito"/>
              </a:rPr>
              <a:t>and </a:t>
            </a:r>
            <a:r>
              <a:rPr sz="1200" dirty="0">
                <a:latin typeface="Carlito"/>
                <a:cs typeface="Carlito"/>
              </a:rPr>
              <a:t>no </a:t>
            </a:r>
            <a:r>
              <a:rPr sz="1200" spc="-5" dirty="0">
                <a:latin typeface="Carlito"/>
                <a:cs typeface="Carlito"/>
              </a:rPr>
              <a:t>middle ear effusion.  B- Normal tympanic membrane with</a:t>
            </a:r>
            <a:r>
              <a:rPr sz="120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effusion.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-5" dirty="0">
                <a:latin typeface="Carlito"/>
                <a:cs typeface="Carlito"/>
              </a:rPr>
              <a:t>C- Perforated tympanic membrane with</a:t>
            </a:r>
            <a:r>
              <a:rPr sz="1200" spc="1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effusion.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latin typeface="Carlito"/>
                <a:cs typeface="Carlito"/>
              </a:rPr>
              <a:t>D- </a:t>
            </a:r>
            <a:r>
              <a:rPr sz="1200" spc="-5" dirty="0">
                <a:latin typeface="Carlito"/>
                <a:cs typeface="Carlito"/>
              </a:rPr>
              <a:t>Perforated tympanic membrane without effusion.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Ans: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B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950">
              <a:latin typeface="Carlito"/>
              <a:cs typeface="Carlito"/>
            </a:endParaRPr>
          </a:p>
          <a:p>
            <a:pPr marL="12700">
              <a:lnSpc>
                <a:spcPts val="1175"/>
              </a:lnSpc>
            </a:pP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low ECV = Wax</a:t>
            </a:r>
            <a:r>
              <a:rPr sz="10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Impaction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50"/>
              </a:lnSpc>
            </a:pP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normal ECV = Pathology in middle</a:t>
            </a:r>
            <a:r>
              <a:rPr sz="1000" spc="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ear</a:t>
            </a:r>
            <a:endParaRPr sz="1000">
              <a:latin typeface="Arial"/>
              <a:cs typeface="Arial"/>
            </a:endParaRPr>
          </a:p>
          <a:p>
            <a:pPr marL="12700" marR="2816860">
              <a:lnSpc>
                <a:spcPts val="1150"/>
              </a:lnSpc>
              <a:spcBef>
                <a:spcPts val="55"/>
              </a:spcBef>
            </a:pP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(tympanic membrane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is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not moving) E.g: Otitis media with effusion  High ECV = perforation with or without middle ear</a:t>
            </a:r>
            <a:r>
              <a:rPr sz="1000" spc="7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effusion.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Arial"/>
              <a:cs typeface="Arial"/>
            </a:endParaRPr>
          </a:p>
          <a:p>
            <a:pPr marL="47625" marR="5387340" indent="-35560" algn="just">
              <a:lnSpc>
                <a:spcPct val="101699"/>
              </a:lnSpc>
            </a:pPr>
            <a:r>
              <a:rPr sz="1200" b="1" dirty="0">
                <a:solidFill>
                  <a:srgbClr val="BE8F00"/>
                </a:solidFill>
                <a:latin typeface="Carlito"/>
                <a:cs typeface="Carlito"/>
              </a:rPr>
              <a:t>Q3:</a:t>
            </a:r>
            <a:r>
              <a:rPr sz="1200" b="1" spc="-55" dirty="0">
                <a:solidFill>
                  <a:srgbClr val="BE8F00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1A1A1A"/>
                </a:solidFill>
                <a:latin typeface="Carlito"/>
                <a:cs typeface="Carlito"/>
              </a:rPr>
              <a:t>tympanogram  </a:t>
            </a:r>
            <a:r>
              <a:rPr sz="1200" b="1" spc="-5" dirty="0">
                <a:solidFill>
                  <a:srgbClr val="BE8F00"/>
                </a:solidFill>
                <a:latin typeface="Carlito"/>
                <a:cs typeface="Carlito"/>
              </a:rPr>
              <a:t>what </a:t>
            </a:r>
            <a:r>
              <a:rPr sz="1200" b="1" dirty="0">
                <a:solidFill>
                  <a:srgbClr val="BE8F00"/>
                </a:solidFill>
                <a:latin typeface="Carlito"/>
                <a:cs typeface="Carlito"/>
              </a:rPr>
              <a:t>is the type?  </a:t>
            </a:r>
            <a:r>
              <a:rPr sz="1200" dirty="0">
                <a:solidFill>
                  <a:srgbClr val="BEBEBE"/>
                </a:solidFill>
                <a:latin typeface="Carlito"/>
                <a:cs typeface="Carlito"/>
              </a:rPr>
              <a:t>B</a:t>
            </a:r>
            <a:endParaRPr sz="1200">
              <a:latin typeface="Carlito"/>
              <a:cs typeface="Carlito"/>
            </a:endParaRPr>
          </a:p>
          <a:p>
            <a:pPr marL="47625" marR="5059045" indent="-35560">
              <a:lnSpc>
                <a:spcPct val="101699"/>
              </a:lnSpc>
            </a:pPr>
            <a:r>
              <a:rPr sz="1200" b="1" spc="-5" dirty="0">
                <a:solidFill>
                  <a:srgbClr val="BE8F00"/>
                </a:solidFill>
                <a:latin typeface="Carlito"/>
                <a:cs typeface="Carlito"/>
              </a:rPr>
              <a:t>what </a:t>
            </a:r>
            <a:r>
              <a:rPr sz="1200" b="1" dirty="0">
                <a:solidFill>
                  <a:srgbClr val="BE8F00"/>
                </a:solidFill>
                <a:latin typeface="Carlito"/>
                <a:cs typeface="Carlito"/>
              </a:rPr>
              <a:t>is </a:t>
            </a:r>
            <a:r>
              <a:rPr sz="1200" b="1" spc="-5" dirty="0">
                <a:solidFill>
                  <a:srgbClr val="BE8F00"/>
                </a:solidFill>
                <a:latin typeface="Carlito"/>
                <a:cs typeface="Carlito"/>
              </a:rPr>
              <a:t>the diagnosis  </a:t>
            </a:r>
            <a:r>
              <a:rPr sz="1200" b="1" spc="-5" dirty="0">
                <a:solidFill>
                  <a:srgbClr val="BEBEBE"/>
                </a:solidFill>
                <a:latin typeface="Carlito"/>
                <a:cs typeface="Carlito"/>
              </a:rPr>
              <a:t>effusion </a:t>
            </a:r>
            <a:r>
              <a:rPr sz="1200" b="1" dirty="0">
                <a:solidFill>
                  <a:srgbClr val="BEBEBE"/>
                </a:solidFill>
                <a:latin typeface="Carlito"/>
                <a:cs typeface="Carlito"/>
              </a:rPr>
              <a:t>or</a:t>
            </a:r>
            <a:r>
              <a:rPr sz="1200" b="1" spc="-4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BEBEBE"/>
                </a:solidFill>
                <a:latin typeface="Carlito"/>
                <a:cs typeface="Carlito"/>
              </a:rPr>
              <a:t>perforation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b="1" dirty="0">
                <a:solidFill>
                  <a:srgbClr val="BEBEBE"/>
                </a:solidFill>
                <a:latin typeface="Carlito"/>
                <a:cs typeface="Carlito"/>
              </a:rPr>
              <a:t>if </a:t>
            </a:r>
            <a:r>
              <a:rPr sz="1200" b="1" spc="-5" dirty="0">
                <a:solidFill>
                  <a:srgbClr val="BEBEBE"/>
                </a:solidFill>
                <a:latin typeface="Carlito"/>
                <a:cs typeface="Carlito"/>
              </a:rPr>
              <a:t>volume </a:t>
            </a:r>
            <a:r>
              <a:rPr sz="1200" b="1" dirty="0">
                <a:solidFill>
                  <a:srgbClr val="BEBEBE"/>
                </a:solidFill>
                <a:latin typeface="Carlito"/>
                <a:cs typeface="Carlito"/>
              </a:rPr>
              <a:t>is 0.5 </a:t>
            </a:r>
            <a:r>
              <a:rPr sz="1200" b="1" spc="-5" dirty="0">
                <a:solidFill>
                  <a:srgbClr val="BEBEBE"/>
                </a:solidFill>
                <a:latin typeface="Carlito"/>
                <a:cs typeface="Carlito"/>
              </a:rPr>
              <a:t>ml </a:t>
            </a:r>
            <a:r>
              <a:rPr sz="1200" b="1" dirty="0">
                <a:solidFill>
                  <a:srgbClr val="BEBEBE"/>
                </a:solidFill>
                <a:latin typeface="Carlito"/>
                <a:cs typeface="Carlito"/>
              </a:rPr>
              <a:t>=</a:t>
            </a:r>
            <a:r>
              <a:rPr sz="1200" b="1" spc="-1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b="1" spc="-10" dirty="0">
                <a:solidFill>
                  <a:srgbClr val="BEBEBE"/>
                </a:solidFill>
                <a:latin typeface="Carlito"/>
                <a:cs typeface="Carlito"/>
              </a:rPr>
              <a:t>OME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b="1" dirty="0">
                <a:solidFill>
                  <a:srgbClr val="BEBEBE"/>
                </a:solidFill>
                <a:latin typeface="Carlito"/>
                <a:cs typeface="Carlito"/>
              </a:rPr>
              <a:t>if </a:t>
            </a:r>
            <a:r>
              <a:rPr sz="1200" b="1" spc="-5" dirty="0">
                <a:solidFill>
                  <a:srgbClr val="BEBEBE"/>
                </a:solidFill>
                <a:latin typeface="Carlito"/>
                <a:cs typeface="Carlito"/>
              </a:rPr>
              <a:t>volume </a:t>
            </a:r>
            <a:r>
              <a:rPr sz="1200" b="1" dirty="0">
                <a:solidFill>
                  <a:srgbClr val="BEBEBE"/>
                </a:solidFill>
                <a:latin typeface="Carlito"/>
                <a:cs typeface="Carlito"/>
              </a:rPr>
              <a:t>is 5 </a:t>
            </a:r>
            <a:r>
              <a:rPr sz="1200" b="1" spc="-5" dirty="0">
                <a:solidFill>
                  <a:srgbClr val="BEBEBE"/>
                </a:solidFill>
                <a:latin typeface="Carlito"/>
                <a:cs typeface="Carlito"/>
              </a:rPr>
              <a:t>ml </a:t>
            </a:r>
            <a:r>
              <a:rPr sz="1200" b="1" dirty="0">
                <a:solidFill>
                  <a:srgbClr val="BEBEBE"/>
                </a:solidFill>
                <a:latin typeface="Carlito"/>
                <a:cs typeface="Carlito"/>
              </a:rPr>
              <a:t>= </a:t>
            </a:r>
            <a:r>
              <a:rPr sz="1200" b="1" spc="-5" dirty="0">
                <a:solidFill>
                  <a:srgbClr val="BEBEBE"/>
                </a:solidFill>
                <a:latin typeface="Carlito"/>
                <a:cs typeface="Carlito"/>
              </a:rPr>
              <a:t>perforation </a:t>
            </a:r>
            <a:r>
              <a:rPr sz="1200" b="1" dirty="0">
                <a:solidFill>
                  <a:srgbClr val="BEBEBE"/>
                </a:solidFill>
                <a:latin typeface="Carlito"/>
                <a:cs typeface="Carlito"/>
              </a:rPr>
              <a:t>or </a:t>
            </a:r>
            <a:r>
              <a:rPr sz="1200" b="1" spc="-5" dirty="0">
                <a:solidFill>
                  <a:srgbClr val="BEBEBE"/>
                </a:solidFill>
                <a:latin typeface="Carlito"/>
                <a:cs typeface="Carlito"/>
              </a:rPr>
              <a:t>PE</a:t>
            </a:r>
            <a:r>
              <a:rPr sz="1200" b="1" spc="-2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1200" b="1" dirty="0">
                <a:solidFill>
                  <a:srgbClr val="BEBEBE"/>
                </a:solidFill>
                <a:latin typeface="Carlito"/>
                <a:cs typeface="Carlito"/>
              </a:rPr>
              <a:t>tube.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32779" y="6455979"/>
            <a:ext cx="1680135" cy="1073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28445" y="1892696"/>
            <a:ext cx="1906609" cy="1529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86219" y="15036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endParaRPr sz="120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563801"/>
              </p:ext>
            </p:extLst>
          </p:nvPr>
        </p:nvGraphicFramePr>
        <p:xfrm>
          <a:off x="44451" y="0"/>
          <a:ext cx="7467599" cy="10609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7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3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1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Normal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Hearing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90"/>
                        </a:lnSpc>
                      </a:pPr>
                      <a:r>
                        <a:rPr sz="1100" b="1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Comment: </a:t>
                      </a:r>
                      <a:r>
                        <a:rPr sz="11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We </a:t>
                      </a:r>
                      <a:r>
                        <a:rPr sz="11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can </a:t>
                      </a:r>
                      <a:r>
                        <a:rPr sz="11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see </a:t>
                      </a:r>
                      <a:r>
                        <a:rPr sz="11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in </a:t>
                      </a:r>
                      <a:r>
                        <a:rPr sz="11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audiometry above </a:t>
                      </a:r>
                      <a:r>
                        <a:rPr sz="11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that both</a:t>
                      </a:r>
                      <a:r>
                        <a:rPr sz="1100" spc="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air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  <a:p>
                      <a:pPr marL="69850" marR="96520">
                        <a:lnSpc>
                          <a:spcPct val="101800"/>
                        </a:lnSpc>
                      </a:pPr>
                      <a:r>
                        <a:rPr sz="11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and </a:t>
                      </a:r>
                      <a:r>
                        <a:rPr sz="11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bone conduction </a:t>
                      </a:r>
                      <a:r>
                        <a:rPr sz="11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is </a:t>
                      </a:r>
                      <a:r>
                        <a:rPr sz="11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within </a:t>
                      </a:r>
                      <a:r>
                        <a:rPr sz="11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1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normal rage </a:t>
                      </a:r>
                      <a:r>
                        <a:rPr sz="11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( </a:t>
                      </a:r>
                      <a:r>
                        <a:rPr sz="11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-10-25), </a:t>
                      </a:r>
                      <a:r>
                        <a:rPr sz="1100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so </a:t>
                      </a:r>
                      <a:r>
                        <a:rPr sz="11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this  </a:t>
                      </a:r>
                      <a:r>
                        <a:rPr sz="11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audiometry </a:t>
                      </a:r>
                      <a:r>
                        <a:rPr sz="11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indicates </a:t>
                      </a:r>
                      <a:r>
                        <a:rPr sz="1100" b="1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normal hearing </a:t>
                      </a:r>
                      <a:r>
                        <a:rPr sz="11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(in </a:t>
                      </a:r>
                      <a:r>
                        <a:rPr sz="11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1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left</a:t>
                      </a:r>
                      <a:r>
                        <a:rPr sz="1100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ear).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  <a:p>
                      <a:pPr marL="69850" marR="345440">
                        <a:lnSpc>
                          <a:spcPct val="101800"/>
                        </a:lnSpc>
                      </a:pPr>
                      <a:r>
                        <a:rPr sz="11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Usually </a:t>
                      </a:r>
                      <a:r>
                        <a:rPr sz="11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when Air conduction </a:t>
                      </a:r>
                      <a:r>
                        <a:rPr sz="11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is </a:t>
                      </a:r>
                      <a:r>
                        <a:rPr sz="11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normal </a:t>
                      </a:r>
                      <a:r>
                        <a:rPr sz="11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we </a:t>
                      </a:r>
                      <a:r>
                        <a:rPr sz="1100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do </a:t>
                      </a:r>
                      <a:r>
                        <a:rPr sz="11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not test </a:t>
                      </a:r>
                      <a:r>
                        <a:rPr sz="11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bone  </a:t>
                      </a:r>
                      <a:r>
                        <a:rPr sz="11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conduction.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13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98450" marR="290195" indent="48260">
                        <a:lnSpc>
                          <a:spcPct val="102099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Conductive  Hearing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Loss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90"/>
                        </a:lnSpc>
                      </a:pP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Comments: we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can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see from the audiometry above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the</a:t>
                      </a:r>
                      <a:r>
                        <a:rPr sz="1100" spc="4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bone</a:t>
                      </a:r>
                      <a:endParaRPr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rlito"/>
                        <a:cs typeface="Carlito"/>
                      </a:endParaRPr>
                    </a:p>
                    <a:p>
                      <a:pPr marL="69850" marR="68580">
                        <a:lnSpc>
                          <a:spcPct val="101800"/>
                        </a:lnSpc>
                      </a:pP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conduction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is within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normal range, but the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air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conduction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is  reduced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by 30 dB.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This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audiometry indicates conductive hearing 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loss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(in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left</a:t>
                      </a:r>
                      <a:r>
                        <a:rPr sz="1100" spc="-2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ear).</a:t>
                      </a:r>
                    </a:p>
                    <a:p>
                      <a:pPr marL="69850" marR="407670">
                        <a:lnSpc>
                          <a:spcPct val="101800"/>
                        </a:lnSpc>
                      </a:pP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Limitation: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Bone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conduction has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limitation in the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intensity  (70db), so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we will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not </a:t>
                      </a:r>
                      <a:r>
                        <a:rPr sz="1100" spc="-1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be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able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to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determine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hearing 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threshold if it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exceeds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70 </a:t>
                      </a:r>
                      <a:r>
                        <a:rPr sz="1100" spc="-1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dB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using bone</a:t>
                      </a:r>
                      <a:r>
                        <a:rPr sz="1100" spc="-1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conduction.</a:t>
                      </a:r>
                      <a:endParaRPr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rlito"/>
                        <a:cs typeface="Carlito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Causes:</a:t>
                      </a:r>
                      <a:endParaRPr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rlito"/>
                        <a:cs typeface="Carlito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Anything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that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limit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movement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of the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tympanic</a:t>
                      </a:r>
                      <a:r>
                        <a:rPr sz="1100" spc="-1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membrane</a:t>
                      </a:r>
                      <a:endParaRPr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rlito"/>
                        <a:cs typeface="Carlito"/>
                      </a:endParaRPr>
                    </a:p>
                    <a:p>
                      <a:pPr marL="69850" marR="284480">
                        <a:lnSpc>
                          <a:spcPct val="1018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cause conductive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hearing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loss. The pathology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is either in the  middle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ear or outer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ear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E.g:</a:t>
                      </a:r>
                      <a:endParaRPr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rlito"/>
                        <a:cs typeface="Carlito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outer ear: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(Wax impaction, complete</a:t>
                      </a:r>
                      <a:r>
                        <a:rPr sz="1100" spc="-1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obstruction)</a:t>
                      </a:r>
                      <a:endParaRPr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rlito"/>
                        <a:cs typeface="Carlito"/>
                      </a:endParaRPr>
                    </a:p>
                    <a:p>
                      <a:pPr marL="69850" marR="196215">
                        <a:lnSpc>
                          <a:spcPct val="101800"/>
                        </a:lnSpc>
                      </a:pP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middle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ear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(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otitis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media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with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effusion ,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perforation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,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ossicular  changes, eustachian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problems)</a:t>
                      </a:r>
                      <a:endParaRPr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rlito"/>
                        <a:cs typeface="Carlito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degree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of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hearing loss </a:t>
                      </a:r>
                      <a:r>
                        <a:rPr sz="1100" spc="-1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is: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moderately to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moderately</a:t>
                      </a:r>
                      <a:r>
                        <a:rPr sz="1100" spc="2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severe</a:t>
                      </a:r>
                      <a:endParaRPr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81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98450" marR="247650" indent="-45720">
                        <a:lnSpc>
                          <a:spcPct val="102099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Sens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ri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u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ral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Hearing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Loss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90"/>
                        </a:lnSpc>
                      </a:pPr>
                      <a:r>
                        <a:rPr sz="1100" b="1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Comments: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we can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see that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both air and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bone conduction</a:t>
                      </a:r>
                      <a:r>
                        <a:rPr sz="1100" spc="-1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is</a:t>
                      </a:r>
                    </a:p>
                    <a:p>
                      <a:pPr marL="69850" marR="173355">
                        <a:lnSpc>
                          <a:spcPct val="101800"/>
                        </a:lnSpc>
                      </a:pP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reduced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blow the normal range starting </a:t>
                      </a:r>
                      <a:r>
                        <a:rPr sz="1100" spc="-1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from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starting from  1500 Hz. This audiometry indicates </a:t>
                      </a:r>
                      <a:r>
                        <a:rPr sz="1100" b="1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sensorineural hearing loss 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(in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left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ear).</a:t>
                      </a:r>
                      <a:endParaRPr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rlito"/>
                        <a:cs typeface="Carlito"/>
                      </a:endParaRPr>
                    </a:p>
                    <a:p>
                      <a:pPr marL="69850" marR="61594">
                        <a:lnSpc>
                          <a:spcPts val="134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In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such situations, describe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configuration. E.g.: Here, we 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have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normal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hearing in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low frequencies,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then we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have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a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sharp 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drop at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high frequencies with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a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notch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and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sensorineural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hearing 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loss.</a:t>
                      </a:r>
                      <a:endParaRPr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rlito"/>
                        <a:cs typeface="Carlito"/>
                      </a:endParaRPr>
                    </a:p>
                    <a:p>
                      <a:pPr marL="69850">
                        <a:lnSpc>
                          <a:spcPts val="1310"/>
                        </a:lnSpc>
                      </a:pPr>
                      <a:r>
                        <a:rPr sz="1100" b="1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Organ of Corti (basilar membrane, outer and inner hair</a:t>
                      </a:r>
                      <a:r>
                        <a:rPr sz="1100" b="1" spc="3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cells;</a:t>
                      </a:r>
                      <a:endParaRPr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rlito"/>
                        <a:cs typeface="Carlito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without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basilar membrane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we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have</a:t>
                      </a:r>
                      <a:r>
                        <a:rPr sz="1100" spc="-1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deafness.</a:t>
                      </a:r>
                      <a:endParaRPr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rlito"/>
                        <a:cs typeface="Carlito"/>
                      </a:endParaRPr>
                    </a:p>
                    <a:p>
                      <a:pPr marL="69850" marR="267335">
                        <a:lnSpc>
                          <a:spcPct val="101800"/>
                        </a:lnSpc>
                      </a:pPr>
                      <a:r>
                        <a:rPr sz="1100" b="1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Notched shape </a:t>
                      </a:r>
                      <a:r>
                        <a:rPr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in the </a:t>
                      </a:r>
                      <a:r>
                        <a:rPr sz="1100" b="1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audiogram indicates noise associated  hearing loss </a:t>
                      </a:r>
                      <a:r>
                        <a:rPr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(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working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factories, airport workers</a:t>
                      </a:r>
                      <a:r>
                        <a:rPr sz="1100" b="1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).</a:t>
                      </a:r>
                      <a:endParaRPr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rlito"/>
                        <a:cs typeface="Carlito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1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Causes:</a:t>
                      </a:r>
                      <a:endParaRPr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rlito"/>
                        <a:cs typeface="Carlito"/>
                      </a:endParaRPr>
                    </a:p>
                    <a:p>
                      <a:pPr marL="69850" marR="431165">
                        <a:lnSpc>
                          <a:spcPct val="100899"/>
                        </a:lnSpc>
                        <a:spcBef>
                          <a:spcPts val="15"/>
                        </a:spcBef>
                      </a:pPr>
                      <a:r>
                        <a:rPr sz="1100" b="1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Inner ear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(noise, labyrinthitis, fracture cochlea, Meniere's 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disease)</a:t>
                      </a: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nerve: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tumor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(acoustic</a:t>
                      </a:r>
                      <a:r>
                        <a:rPr sz="1100" spc="-1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neuroma)</a:t>
                      </a:r>
                      <a:endParaRPr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rlito"/>
                        <a:cs typeface="Carlito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1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pathway </a:t>
                      </a:r>
                      <a:r>
                        <a:rPr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up to the</a:t>
                      </a:r>
                      <a:r>
                        <a:rPr sz="1100" b="1" spc="-2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brain:</a:t>
                      </a:r>
                      <a:endParaRPr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rlito"/>
                        <a:cs typeface="Carlito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(tumor </a:t>
                      </a: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in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the pathway, trauma) Otosclerosis starts</a:t>
                      </a:r>
                      <a:r>
                        <a:rPr sz="1100" spc="4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conductive,</a:t>
                      </a:r>
                      <a:endParaRPr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rlito"/>
                        <a:cs typeface="Carlito"/>
                      </a:endParaRPr>
                    </a:p>
                    <a:p>
                      <a:pPr marL="69850" marR="224154">
                        <a:lnSpc>
                          <a:spcPts val="1260"/>
                        </a:lnSpc>
                        <a:spcBef>
                          <a:spcPts val="114"/>
                        </a:spcBef>
                      </a:pPr>
                      <a:r>
                        <a:rPr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then </a:t>
                      </a:r>
                      <a:r>
                        <a:rPr sz="11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mixed, finally pure sensory neural) </a:t>
                      </a:r>
                      <a:r>
                        <a:rPr sz="1000" b="1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the pathology is either  inner ear, nerve or</a:t>
                      </a:r>
                      <a:r>
                        <a:rPr sz="1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CNS</a:t>
                      </a:r>
                      <a:endParaRPr sz="1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85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06425" marR="215900" indent="-386080">
                        <a:lnSpc>
                          <a:spcPct val="101400"/>
                        </a:lnSpc>
                        <a:spcBef>
                          <a:spcPts val="865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Mixed</a:t>
                      </a:r>
                      <a:r>
                        <a:rPr sz="1400" b="1" spc="-7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Hearing  Loss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405"/>
                        </a:lnSpc>
                      </a:pP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In mixed </a:t>
                      </a: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hearing </a:t>
                      </a:r>
                      <a:r>
                        <a:rPr sz="1200" spc="-1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loss, the </a:t>
                      </a: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degree </a:t>
                      </a: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is </a:t>
                      </a: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determined by </a:t>
                      </a: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the</a:t>
                      </a:r>
                      <a:r>
                        <a:rPr sz="1200" spc="3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air</a:t>
                      </a:r>
                    </a:p>
                    <a:p>
                      <a:pPr marL="69850" marR="1178560">
                        <a:lnSpc>
                          <a:spcPts val="1470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conduction, (because </a:t>
                      </a: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it </a:t>
                      </a:r>
                      <a:r>
                        <a:rPr sz="1200" spc="-1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is </a:t>
                      </a: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always </a:t>
                      </a: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worse).  </a:t>
                      </a: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degree </a:t>
                      </a: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is: </a:t>
                      </a: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moderately sever to</a:t>
                      </a:r>
                      <a:r>
                        <a:rPr sz="1200" spc="-3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sever</a:t>
                      </a:r>
                      <a:endParaRPr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rlito"/>
                        <a:cs typeface="Carlito"/>
                      </a:endParaRPr>
                    </a:p>
                    <a:p>
                      <a:pPr marL="69850">
                        <a:lnSpc>
                          <a:spcPts val="1405"/>
                        </a:lnSpc>
                      </a:pPr>
                      <a:r>
                        <a:rPr sz="1200" b="1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Comment: </a:t>
                      </a: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We </a:t>
                      </a:r>
                      <a:r>
                        <a:rPr sz="1200" spc="-1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can </a:t>
                      </a: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see that both </a:t>
                      </a: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air </a:t>
                      </a: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and bone</a:t>
                      </a:r>
                      <a:r>
                        <a:rPr sz="1200" spc="3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conduction</a:t>
                      </a:r>
                      <a:endParaRPr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rlito"/>
                        <a:cs typeface="Carlito"/>
                      </a:endParaRPr>
                    </a:p>
                    <a:p>
                      <a:pPr marL="69850" marR="206375">
                        <a:lnSpc>
                          <a:spcPct val="101699"/>
                        </a:lnSpc>
                      </a:pP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are </a:t>
                      </a: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below the normal range. </a:t>
                      </a: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In </a:t>
                      </a: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addition, </a:t>
                      </a: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difference  between </a:t>
                      </a: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air </a:t>
                      </a: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and bone conduction </a:t>
                      </a: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is </a:t>
                      </a: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greater than </a:t>
                      </a: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10 </a:t>
                      </a: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Db.  </a:t>
                      </a: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This </a:t>
                      </a: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audiometry indicates </a:t>
                      </a: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mixed </a:t>
                      </a: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hearing </a:t>
                      </a: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loss. </a:t>
                      </a: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(in </a:t>
                      </a: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left  </a:t>
                      </a:r>
                      <a:r>
                        <a:rPr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rlito"/>
                          <a:cs typeface="Carlito"/>
                        </a:rPr>
                        <a:t>ear)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77850" y="9994900"/>
            <a:ext cx="1087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Clinical</a:t>
            </a:r>
            <a:r>
              <a:rPr sz="1200" b="1" spc="-4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A6A6A6"/>
                </a:solidFill>
                <a:latin typeface="Carlito"/>
                <a:cs typeface="Carlito"/>
              </a:rPr>
              <a:t>Masking: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13641" y="5880100"/>
            <a:ext cx="1298207" cy="1274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3642" y="8827747"/>
            <a:ext cx="1298207" cy="1271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045" y="254506"/>
            <a:ext cx="1272093" cy="1205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811" y="2603500"/>
            <a:ext cx="1527153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150367"/>
            <a:ext cx="6804025" cy="809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66090" algn="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4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200"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Non-tested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ear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can influence thresholds of test ear.</a:t>
            </a:r>
            <a:endParaRPr sz="1200">
              <a:latin typeface="Carlito"/>
              <a:cs typeface="Carlito"/>
            </a:endParaRPr>
          </a:p>
          <a:p>
            <a:pPr marL="469900" marR="222250" indent="-229235">
              <a:lnSpc>
                <a:spcPct val="101299"/>
              </a:lnSpc>
              <a:spcBef>
                <a:spcPts val="80"/>
              </a:spcBef>
              <a:buClr>
                <a:srgbClr val="000000"/>
              </a:buClr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Masking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exclusion of one ear while doing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test;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we do </a:t>
            </a:r>
            <a:r>
              <a:rPr sz="1200" spc="-10" dirty="0">
                <a:solidFill>
                  <a:srgbClr val="A6A6A6"/>
                </a:solidFill>
                <a:latin typeface="Carlito"/>
                <a:cs typeface="Carlito"/>
              </a:rPr>
              <a:t>it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when there </a:t>
            </a:r>
            <a:r>
              <a:rPr sz="1200" spc="-10" dirty="0">
                <a:solidFill>
                  <a:srgbClr val="A6A6A6"/>
                </a:solidFill>
                <a:latin typeface="Carlito"/>
                <a:cs typeface="Carlito"/>
              </a:rPr>
              <a:t>is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a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possibility of crossing  over. Crossing over gives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false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results </a:t>
            </a:r>
            <a:r>
              <a:rPr sz="1200" spc="-10" dirty="0">
                <a:solidFill>
                  <a:srgbClr val="A6A6A6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the</a:t>
            </a:r>
            <a:r>
              <a:rPr sz="1200" spc="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test</a:t>
            </a:r>
            <a:r>
              <a:rPr sz="1400" dirty="0">
                <a:solidFill>
                  <a:srgbClr val="A6A6A6"/>
                </a:solidFill>
                <a:latin typeface="Carlito"/>
                <a:cs typeface="Carlito"/>
              </a:rPr>
              <a:t>.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Procedures for conventional pure-tone</a:t>
            </a:r>
            <a:r>
              <a:rPr sz="1200" b="1" u="sng" spc="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audiometry:</a:t>
            </a:r>
            <a:endParaRPr sz="1200"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994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latin typeface="Carlito"/>
                <a:cs typeface="Carlito"/>
              </a:rPr>
              <a:t>After </a:t>
            </a:r>
            <a:r>
              <a:rPr sz="1200" spc="-5" dirty="0">
                <a:latin typeface="Carlito"/>
                <a:cs typeface="Carlito"/>
              </a:rPr>
              <a:t>history </a:t>
            </a:r>
            <a:r>
              <a:rPr sz="1200" dirty="0">
                <a:latin typeface="Carlito"/>
                <a:cs typeface="Carlito"/>
              </a:rPr>
              <a:t>taking </a:t>
            </a:r>
            <a:r>
              <a:rPr sz="1200" spc="-5" dirty="0">
                <a:latin typeface="Carlito"/>
                <a:cs typeface="Carlito"/>
              </a:rPr>
              <a:t>and otoscopy </a:t>
            </a:r>
            <a:r>
              <a:rPr sz="1200" dirty="0">
                <a:latin typeface="Carlito"/>
                <a:cs typeface="Carlito"/>
              </a:rPr>
              <a:t>we </a:t>
            </a:r>
            <a:r>
              <a:rPr sz="1200" spc="-5" dirty="0">
                <a:latin typeface="Carlito"/>
                <a:cs typeface="Carlito"/>
              </a:rPr>
              <a:t>must choose how </a:t>
            </a:r>
            <a:r>
              <a:rPr sz="1200" dirty="0">
                <a:latin typeface="Carlito"/>
                <a:cs typeface="Carlito"/>
              </a:rPr>
              <a:t>to </a:t>
            </a:r>
            <a:r>
              <a:rPr sz="1200" spc="-5" dirty="0">
                <a:latin typeface="Carlito"/>
                <a:cs typeface="Carlito"/>
              </a:rPr>
              <a:t>test the hearing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thresholds.</a:t>
            </a:r>
            <a:endParaRPr sz="1200"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latin typeface="Carlito"/>
                <a:cs typeface="Carlito"/>
              </a:rPr>
              <a:t>Before </a:t>
            </a:r>
            <a:r>
              <a:rPr sz="1200" dirty="0">
                <a:latin typeface="Carlito"/>
                <a:cs typeface="Carlito"/>
              </a:rPr>
              <a:t>we do </a:t>
            </a:r>
            <a:r>
              <a:rPr sz="1200" spc="-5" dirty="0">
                <a:latin typeface="Carlito"/>
                <a:cs typeface="Carlito"/>
              </a:rPr>
              <a:t>pure tone </a:t>
            </a:r>
            <a:r>
              <a:rPr sz="1200" dirty="0">
                <a:latin typeface="Carlito"/>
                <a:cs typeface="Carlito"/>
              </a:rPr>
              <a:t>audiometry </a:t>
            </a:r>
            <a:r>
              <a:rPr sz="1200" spc="-5" dirty="0">
                <a:latin typeface="Carlito"/>
                <a:cs typeface="Carlito"/>
              </a:rPr>
              <a:t>(PTA), we usually perform middle </a:t>
            </a:r>
            <a:r>
              <a:rPr sz="1200" dirty="0">
                <a:latin typeface="Carlito"/>
                <a:cs typeface="Carlito"/>
              </a:rPr>
              <a:t>ear </a:t>
            </a:r>
            <a:r>
              <a:rPr sz="1200" spc="-5" dirty="0">
                <a:latin typeface="Carlito"/>
                <a:cs typeface="Carlito"/>
              </a:rPr>
              <a:t>immittance</a:t>
            </a:r>
            <a:r>
              <a:rPr sz="1200" spc="4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testing.</a:t>
            </a:r>
            <a:endParaRPr sz="1200">
              <a:latin typeface="Carlito"/>
              <a:cs typeface="Carlito"/>
            </a:endParaRPr>
          </a:p>
          <a:p>
            <a:pPr marL="469900" marR="85725" indent="-229235">
              <a:lnSpc>
                <a:spcPct val="102499"/>
              </a:lnSpc>
              <a:spcBef>
                <a:spcPts val="5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latin typeface="Carlito"/>
                <a:cs typeface="Carlito"/>
              </a:rPr>
              <a:t>PTA will be </a:t>
            </a:r>
            <a:r>
              <a:rPr sz="1200" spc="-5" dirty="0">
                <a:latin typeface="Carlito"/>
                <a:cs typeface="Carlito"/>
              </a:rPr>
              <a:t>almost done </a:t>
            </a:r>
            <a:r>
              <a:rPr sz="1200" dirty="0">
                <a:latin typeface="Carlito"/>
                <a:cs typeface="Carlito"/>
              </a:rPr>
              <a:t>to all </a:t>
            </a:r>
            <a:r>
              <a:rPr sz="1200" spc="-5" dirty="0">
                <a:latin typeface="Carlito"/>
                <a:cs typeface="Carlito"/>
              </a:rPr>
              <a:t>patients visiting </a:t>
            </a:r>
            <a:r>
              <a:rPr sz="1200" dirty="0">
                <a:latin typeface="Carlito"/>
                <a:cs typeface="Carlito"/>
              </a:rPr>
              <a:t>us in </a:t>
            </a:r>
            <a:r>
              <a:rPr sz="1200" spc="-5" dirty="0">
                <a:latin typeface="Carlito"/>
                <a:cs typeface="Carlito"/>
              </a:rPr>
              <a:t>the clinic because </a:t>
            </a:r>
            <a:r>
              <a:rPr sz="1200" spc="-10" dirty="0">
                <a:latin typeface="Carlito"/>
                <a:cs typeface="Carlito"/>
              </a:rPr>
              <a:t>it </a:t>
            </a:r>
            <a:r>
              <a:rPr sz="1200" dirty="0">
                <a:latin typeface="Carlito"/>
                <a:cs typeface="Carlito"/>
              </a:rPr>
              <a:t>is the basic test </a:t>
            </a:r>
            <a:r>
              <a:rPr sz="1200" spc="-5" dirty="0">
                <a:latin typeface="Carlito"/>
                <a:cs typeface="Carlito"/>
              </a:rPr>
              <a:t>and give </a:t>
            </a:r>
            <a:r>
              <a:rPr sz="1200" dirty="0">
                <a:latin typeface="Carlito"/>
                <a:cs typeface="Carlito"/>
              </a:rPr>
              <a:t>us a  lot </a:t>
            </a:r>
            <a:r>
              <a:rPr sz="1200" spc="-5" dirty="0">
                <a:latin typeface="Carlito"/>
                <a:cs typeface="Carlito"/>
              </a:rPr>
              <a:t>of information about </a:t>
            </a:r>
            <a:r>
              <a:rPr sz="1200" dirty="0">
                <a:latin typeface="Carlito"/>
                <a:cs typeface="Carlito"/>
              </a:rPr>
              <a:t>the</a:t>
            </a:r>
            <a:r>
              <a:rPr sz="1200" spc="-5" dirty="0">
                <a:latin typeface="Carlito"/>
                <a:cs typeface="Carlito"/>
              </a:rPr>
              <a:t> problem.</a:t>
            </a:r>
            <a:endParaRPr sz="1200">
              <a:latin typeface="Carlito"/>
              <a:cs typeface="Carlito"/>
            </a:endParaRPr>
          </a:p>
          <a:p>
            <a:pPr marL="469900" marR="266700" indent="-229235">
              <a:lnSpc>
                <a:spcPct val="101699"/>
              </a:lnSpc>
              <a:spcBef>
                <a:spcPts val="5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latin typeface="Carlito"/>
                <a:cs typeface="Carlito"/>
              </a:rPr>
              <a:t>With PTA we </a:t>
            </a:r>
            <a:r>
              <a:rPr sz="1200" spc="-5" dirty="0">
                <a:latin typeface="Carlito"/>
                <a:cs typeface="Carlito"/>
              </a:rPr>
              <a:t>can determine whether </a:t>
            </a:r>
            <a:r>
              <a:rPr sz="1200" dirty="0">
                <a:latin typeface="Carlito"/>
                <a:cs typeface="Carlito"/>
              </a:rPr>
              <a:t>the </a:t>
            </a:r>
            <a:r>
              <a:rPr sz="1200" spc="-5" dirty="0">
                <a:latin typeface="Carlito"/>
                <a:cs typeface="Carlito"/>
              </a:rPr>
              <a:t>patient </a:t>
            </a:r>
            <a:r>
              <a:rPr sz="1200" dirty="0">
                <a:latin typeface="Carlito"/>
                <a:cs typeface="Carlito"/>
              </a:rPr>
              <a:t>has </a:t>
            </a:r>
            <a:r>
              <a:rPr sz="1200" spc="-5" dirty="0">
                <a:latin typeface="Carlito"/>
                <a:cs typeface="Carlito"/>
              </a:rPr>
              <a:t>peripheral hearing </a:t>
            </a:r>
            <a:r>
              <a:rPr sz="1200" spc="-10" dirty="0">
                <a:latin typeface="Carlito"/>
                <a:cs typeface="Carlito"/>
              </a:rPr>
              <a:t>loss </a:t>
            </a:r>
            <a:r>
              <a:rPr sz="1200" spc="-5" dirty="0">
                <a:latin typeface="Carlito"/>
                <a:cs typeface="Carlito"/>
              </a:rPr>
              <a:t>(that </a:t>
            </a:r>
            <a:r>
              <a:rPr sz="1200" dirty="0">
                <a:latin typeface="Carlito"/>
                <a:cs typeface="Carlito"/>
              </a:rPr>
              <a:t>is </a:t>
            </a:r>
            <a:r>
              <a:rPr sz="1200" spc="-10" dirty="0">
                <a:latin typeface="Carlito"/>
                <a:cs typeface="Carlito"/>
              </a:rPr>
              <a:t>at </a:t>
            </a:r>
            <a:r>
              <a:rPr sz="1200" dirty="0">
                <a:latin typeface="Carlito"/>
                <a:cs typeface="Carlito"/>
              </a:rPr>
              <a:t>the level </a:t>
            </a:r>
            <a:r>
              <a:rPr sz="1200" spc="-5" dirty="0">
                <a:latin typeface="Carlito"/>
                <a:cs typeface="Carlito"/>
              </a:rPr>
              <a:t>of  outer, middle, inner </a:t>
            </a:r>
            <a:r>
              <a:rPr sz="1200" dirty="0">
                <a:latin typeface="Carlito"/>
                <a:cs typeface="Carlito"/>
              </a:rPr>
              <a:t>ear </a:t>
            </a:r>
            <a:r>
              <a:rPr sz="1200" spc="-5" dirty="0">
                <a:latin typeface="Carlito"/>
                <a:cs typeface="Carlito"/>
              </a:rPr>
              <a:t>or the auditory</a:t>
            </a:r>
            <a:r>
              <a:rPr sz="1200" spc="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nerve).</a:t>
            </a:r>
            <a:endParaRPr sz="1200"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latin typeface="Carlito"/>
                <a:cs typeface="Carlito"/>
              </a:rPr>
              <a:t>PTA is </a:t>
            </a:r>
            <a:r>
              <a:rPr sz="1200" spc="-5" dirty="0">
                <a:latin typeface="Carlito"/>
                <a:cs typeface="Carlito"/>
              </a:rPr>
              <a:t>administered both </a:t>
            </a:r>
            <a:r>
              <a:rPr sz="1200" dirty="0">
                <a:latin typeface="Carlito"/>
                <a:cs typeface="Carlito"/>
              </a:rPr>
              <a:t>by air </a:t>
            </a:r>
            <a:r>
              <a:rPr sz="1200" spc="-5" dirty="0">
                <a:latin typeface="Carlito"/>
                <a:cs typeface="Carlito"/>
              </a:rPr>
              <a:t>(air conduction PTA) </a:t>
            </a:r>
            <a:r>
              <a:rPr sz="1200" dirty="0">
                <a:latin typeface="Carlito"/>
                <a:cs typeface="Carlito"/>
              </a:rPr>
              <a:t>or by </a:t>
            </a:r>
            <a:r>
              <a:rPr sz="1200" spc="-5" dirty="0">
                <a:latin typeface="Carlito"/>
                <a:cs typeface="Carlito"/>
              </a:rPr>
              <a:t>bone (bone conduction</a:t>
            </a:r>
            <a:r>
              <a:rPr sz="1200" spc="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PTA).</a:t>
            </a:r>
            <a:endParaRPr sz="1200"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latin typeface="Carlito"/>
                <a:cs typeface="Carlito"/>
              </a:rPr>
              <a:t>Air </a:t>
            </a:r>
            <a:r>
              <a:rPr sz="1200" spc="-5" dirty="0">
                <a:latin typeface="Carlito"/>
                <a:cs typeface="Carlito"/>
              </a:rPr>
              <a:t>conduction tests </a:t>
            </a:r>
            <a:r>
              <a:rPr sz="1200" dirty="0">
                <a:latin typeface="Carlito"/>
                <a:cs typeface="Carlito"/>
              </a:rPr>
              <a:t>are </a:t>
            </a:r>
            <a:r>
              <a:rPr sz="1200" spc="-5" dirty="0">
                <a:latin typeface="Carlito"/>
                <a:cs typeface="Carlito"/>
              </a:rPr>
              <a:t>administered </a:t>
            </a:r>
            <a:r>
              <a:rPr sz="1200" spc="5" dirty="0">
                <a:latin typeface="Carlito"/>
                <a:cs typeface="Carlito"/>
              </a:rPr>
              <a:t>by </a:t>
            </a:r>
            <a:r>
              <a:rPr sz="1200" spc="-5" dirty="0">
                <a:latin typeface="Carlito"/>
                <a:cs typeface="Carlito"/>
              </a:rPr>
              <a:t>loudspeakers or ear</a:t>
            </a:r>
            <a:r>
              <a:rPr sz="1200" spc="1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phones.</a:t>
            </a:r>
            <a:endParaRPr sz="1200"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latin typeface="Carlito"/>
                <a:cs typeface="Carlito"/>
              </a:rPr>
              <a:t>After </a:t>
            </a:r>
            <a:r>
              <a:rPr sz="1200" spc="-5" dirty="0">
                <a:latin typeface="Carlito"/>
                <a:cs typeface="Carlito"/>
              </a:rPr>
              <a:t>establishing threshold </a:t>
            </a:r>
            <a:r>
              <a:rPr sz="1200" spc="-10" dirty="0">
                <a:latin typeface="Carlito"/>
                <a:cs typeface="Carlito"/>
              </a:rPr>
              <a:t>at </a:t>
            </a:r>
            <a:r>
              <a:rPr sz="1200" dirty="0">
                <a:latin typeface="Carlito"/>
                <a:cs typeface="Carlito"/>
              </a:rPr>
              <a:t>1 </a:t>
            </a:r>
            <a:r>
              <a:rPr sz="1200" spc="-5" dirty="0">
                <a:latin typeface="Carlito"/>
                <a:cs typeface="Carlito"/>
              </a:rPr>
              <a:t>KHz, </a:t>
            </a:r>
            <a:r>
              <a:rPr sz="1200" dirty="0">
                <a:latin typeface="Carlito"/>
                <a:cs typeface="Carlito"/>
              </a:rPr>
              <a:t>we move to </a:t>
            </a:r>
            <a:r>
              <a:rPr sz="1200" spc="-5" dirty="0">
                <a:latin typeface="Carlito"/>
                <a:cs typeface="Carlito"/>
              </a:rPr>
              <a:t>the frequencies (2000, 4000, and</a:t>
            </a:r>
            <a:r>
              <a:rPr sz="1200" spc="3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8000Hz).</a:t>
            </a:r>
            <a:endParaRPr sz="1200">
              <a:latin typeface="Carlito"/>
              <a:cs typeface="Carlito"/>
            </a:endParaRPr>
          </a:p>
          <a:p>
            <a:pPr marL="469900" marR="276860" indent="-229235">
              <a:lnSpc>
                <a:spcPct val="101899"/>
              </a:lnSpc>
              <a:spcBef>
                <a:spcPts val="6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latin typeface="Carlito"/>
                <a:cs typeface="Carlito"/>
              </a:rPr>
              <a:t>If </a:t>
            </a:r>
            <a:r>
              <a:rPr sz="1200" spc="-5" dirty="0">
                <a:latin typeface="Carlito"/>
                <a:cs typeface="Carlito"/>
              </a:rPr>
              <a:t>the difference between </a:t>
            </a:r>
            <a:r>
              <a:rPr sz="1200" dirty="0">
                <a:latin typeface="Carlito"/>
                <a:cs typeface="Carlito"/>
              </a:rPr>
              <a:t>any </a:t>
            </a:r>
            <a:r>
              <a:rPr sz="1200" spc="-5" dirty="0">
                <a:latin typeface="Carlito"/>
                <a:cs typeface="Carlito"/>
              </a:rPr>
              <a:t>two </a:t>
            </a:r>
            <a:r>
              <a:rPr sz="1200" spc="-10" dirty="0">
                <a:latin typeface="Carlito"/>
                <a:cs typeface="Carlito"/>
              </a:rPr>
              <a:t>adjacent </a:t>
            </a:r>
            <a:r>
              <a:rPr sz="1200" spc="-5" dirty="0">
                <a:latin typeface="Carlito"/>
                <a:cs typeface="Carlito"/>
              </a:rPr>
              <a:t>frequencies </a:t>
            </a:r>
            <a:r>
              <a:rPr sz="1200" dirty="0">
                <a:latin typeface="Carlito"/>
                <a:cs typeface="Carlito"/>
              </a:rPr>
              <a:t>is 20 dB </a:t>
            </a:r>
            <a:r>
              <a:rPr sz="1200" spc="-5" dirty="0">
                <a:latin typeface="Carlito"/>
                <a:cs typeface="Carlito"/>
              </a:rPr>
              <a:t>or </a:t>
            </a:r>
            <a:r>
              <a:rPr sz="1200" dirty="0">
                <a:latin typeface="Carlito"/>
                <a:cs typeface="Carlito"/>
              </a:rPr>
              <a:t>more, we </a:t>
            </a:r>
            <a:r>
              <a:rPr sz="1200" spc="-5" dirty="0">
                <a:latin typeface="Carlito"/>
                <a:cs typeface="Carlito"/>
              </a:rPr>
              <a:t>must measure </a:t>
            </a:r>
            <a:r>
              <a:rPr sz="1200" dirty="0">
                <a:latin typeface="Carlito"/>
                <a:cs typeface="Carlito"/>
              </a:rPr>
              <a:t>the  </a:t>
            </a:r>
            <a:r>
              <a:rPr sz="1200" spc="-5" dirty="0">
                <a:latin typeface="Carlito"/>
                <a:cs typeface="Carlito"/>
              </a:rPr>
              <a:t>threshold </a:t>
            </a:r>
            <a:r>
              <a:rPr sz="1200" dirty="0">
                <a:latin typeface="Carlito"/>
                <a:cs typeface="Carlito"/>
              </a:rPr>
              <a:t>at </a:t>
            </a:r>
            <a:r>
              <a:rPr sz="1200" spc="-5" dirty="0">
                <a:latin typeface="Carlito"/>
                <a:cs typeface="Carlito"/>
              </a:rPr>
              <a:t>the inter octave frequencies.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We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check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hearing threshold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at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the midoctive  frequencies (750,1500,3000,6000). For example: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if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the hearing threshold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at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500 </a:t>
            </a:r>
            <a:r>
              <a:rPr sz="1200" spc="-10" dirty="0">
                <a:solidFill>
                  <a:srgbClr val="A6A6A6"/>
                </a:solidFill>
                <a:latin typeface="Carlito"/>
                <a:cs typeface="Carlito"/>
              </a:rPr>
              <a:t>Hz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is 20 dB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and </a:t>
            </a:r>
            <a:r>
              <a:rPr sz="1200" spc="-10" dirty="0">
                <a:solidFill>
                  <a:srgbClr val="A6A6A6"/>
                </a:solidFill>
                <a:latin typeface="Carlito"/>
                <a:cs typeface="Carlito"/>
              </a:rPr>
              <a:t>at 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1000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Hz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is 50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dB,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we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need to check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hearing threshold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at</a:t>
            </a:r>
            <a:r>
              <a:rPr sz="1200" spc="-3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750.</a:t>
            </a:r>
            <a:endParaRPr sz="1200">
              <a:latin typeface="Carlito"/>
              <a:cs typeface="Carlito"/>
            </a:endParaRPr>
          </a:p>
          <a:p>
            <a:pPr marL="469900" marR="146685" indent="-229235">
              <a:lnSpc>
                <a:spcPct val="101699"/>
              </a:lnSpc>
              <a:spcBef>
                <a:spcPts val="6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latin typeface="Carlito"/>
                <a:cs typeface="Carlito"/>
              </a:rPr>
              <a:t>After </a:t>
            </a:r>
            <a:r>
              <a:rPr sz="1200" spc="-5" dirty="0">
                <a:latin typeface="Carlito"/>
                <a:cs typeface="Carlito"/>
              </a:rPr>
              <a:t>we </a:t>
            </a:r>
            <a:r>
              <a:rPr sz="1200" dirty="0">
                <a:latin typeface="Carlito"/>
                <a:cs typeface="Carlito"/>
              </a:rPr>
              <a:t>are </a:t>
            </a:r>
            <a:r>
              <a:rPr sz="1200" spc="-5" dirty="0">
                <a:latin typeface="Carlito"/>
                <a:cs typeface="Carlito"/>
              </a:rPr>
              <a:t>done from the </a:t>
            </a:r>
            <a:r>
              <a:rPr sz="1200" dirty="0">
                <a:latin typeface="Carlito"/>
                <a:cs typeface="Carlito"/>
              </a:rPr>
              <a:t>high </a:t>
            </a:r>
            <a:r>
              <a:rPr sz="1200" spc="-5" dirty="0">
                <a:latin typeface="Carlito"/>
                <a:cs typeface="Carlito"/>
              </a:rPr>
              <a:t>frequencies, </a:t>
            </a:r>
            <a:r>
              <a:rPr sz="1200" dirty="0">
                <a:latin typeface="Carlito"/>
                <a:cs typeface="Carlito"/>
              </a:rPr>
              <a:t>we </a:t>
            </a:r>
            <a:r>
              <a:rPr sz="1200" spc="-5" dirty="0">
                <a:latin typeface="Carlito"/>
                <a:cs typeface="Carlito"/>
              </a:rPr>
              <a:t>return </a:t>
            </a:r>
            <a:r>
              <a:rPr sz="1200" dirty="0">
                <a:latin typeface="Carlito"/>
                <a:cs typeface="Carlito"/>
              </a:rPr>
              <a:t>back </a:t>
            </a:r>
            <a:r>
              <a:rPr sz="1200" spc="-5" dirty="0">
                <a:latin typeface="Carlito"/>
                <a:cs typeface="Carlito"/>
              </a:rPr>
              <a:t>and check </a:t>
            </a:r>
            <a:r>
              <a:rPr sz="1200" spc="-10" dirty="0">
                <a:latin typeface="Carlito"/>
                <a:cs typeface="Carlito"/>
              </a:rPr>
              <a:t>the </a:t>
            </a:r>
            <a:r>
              <a:rPr sz="1200" dirty="0">
                <a:latin typeface="Carlito"/>
                <a:cs typeface="Carlito"/>
              </a:rPr>
              <a:t>1 </a:t>
            </a:r>
            <a:r>
              <a:rPr sz="1200" spc="-5" dirty="0">
                <a:latin typeface="Carlito"/>
                <a:cs typeface="Carlito"/>
              </a:rPr>
              <a:t>KHz again to check for  test-retest reliability.</a:t>
            </a:r>
            <a:endParaRPr sz="1200"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latin typeface="Carlito"/>
                <a:cs typeface="Carlito"/>
              </a:rPr>
              <a:t>Then </a:t>
            </a:r>
            <a:r>
              <a:rPr sz="1200" spc="-5" dirty="0">
                <a:latin typeface="Carlito"/>
                <a:cs typeface="Carlito"/>
              </a:rPr>
              <a:t>we test (500, </a:t>
            </a:r>
            <a:r>
              <a:rPr sz="1200" dirty="0">
                <a:latin typeface="Carlito"/>
                <a:cs typeface="Carlito"/>
              </a:rPr>
              <a:t>250 </a:t>
            </a:r>
            <a:r>
              <a:rPr sz="1200" spc="-5" dirty="0">
                <a:latin typeface="Carlito"/>
                <a:cs typeface="Carlito"/>
              </a:rPr>
              <a:t>and </a:t>
            </a:r>
            <a:r>
              <a:rPr sz="1200" dirty="0">
                <a:latin typeface="Carlito"/>
                <a:cs typeface="Carlito"/>
              </a:rPr>
              <a:t>125</a:t>
            </a:r>
            <a:r>
              <a:rPr sz="1200" spc="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Hz).</a:t>
            </a:r>
            <a:endParaRPr sz="1200">
              <a:latin typeface="Carlito"/>
              <a:cs typeface="Carlito"/>
            </a:endParaRPr>
          </a:p>
          <a:p>
            <a:pPr marL="469900" marR="93345" indent="-229235">
              <a:lnSpc>
                <a:spcPct val="101699"/>
              </a:lnSpc>
              <a:spcBef>
                <a:spcPts val="7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latin typeface="Carlito"/>
                <a:cs typeface="Carlito"/>
              </a:rPr>
              <a:t>If we </a:t>
            </a:r>
            <a:r>
              <a:rPr sz="1200" spc="-5" dirty="0">
                <a:latin typeface="Carlito"/>
                <a:cs typeface="Carlito"/>
              </a:rPr>
              <a:t>test </a:t>
            </a:r>
            <a:r>
              <a:rPr sz="1200" spc="-10" dirty="0">
                <a:latin typeface="Carlito"/>
                <a:cs typeface="Carlito"/>
              </a:rPr>
              <a:t>in </a:t>
            </a:r>
            <a:r>
              <a:rPr sz="1200" dirty="0">
                <a:latin typeface="Carlito"/>
                <a:cs typeface="Carlito"/>
              </a:rPr>
              <a:t>the </a:t>
            </a:r>
            <a:r>
              <a:rPr sz="1200" spc="-5" dirty="0">
                <a:latin typeface="Carlito"/>
                <a:cs typeface="Carlito"/>
              </a:rPr>
              <a:t>sound field, </a:t>
            </a:r>
            <a:r>
              <a:rPr sz="1200" dirty="0">
                <a:latin typeface="Carlito"/>
                <a:cs typeface="Carlito"/>
              </a:rPr>
              <a:t>we </a:t>
            </a:r>
            <a:r>
              <a:rPr sz="1200" spc="-5" dirty="0">
                <a:latin typeface="Carlito"/>
                <a:cs typeface="Carlito"/>
              </a:rPr>
              <a:t>must use warble </a:t>
            </a:r>
            <a:r>
              <a:rPr sz="1200" dirty="0">
                <a:latin typeface="Carlito"/>
                <a:cs typeface="Carlito"/>
              </a:rPr>
              <a:t>tones </a:t>
            </a:r>
            <a:r>
              <a:rPr sz="1200" spc="-5" dirty="0">
                <a:latin typeface="Carlito"/>
                <a:cs typeface="Carlito"/>
              </a:rPr>
              <a:t>instead of pure tones to avoid </a:t>
            </a:r>
            <a:r>
              <a:rPr sz="1200" dirty="0">
                <a:latin typeface="Carlito"/>
                <a:cs typeface="Carlito"/>
              </a:rPr>
              <a:t>the </a:t>
            </a:r>
            <a:r>
              <a:rPr sz="1200" spc="-10" dirty="0">
                <a:latin typeface="Carlito"/>
                <a:cs typeface="Carlito"/>
              </a:rPr>
              <a:t>production  </a:t>
            </a:r>
            <a:r>
              <a:rPr sz="1200" spc="-5" dirty="0">
                <a:latin typeface="Carlito"/>
                <a:cs typeface="Carlito"/>
              </a:rPr>
              <a:t>of standing</a:t>
            </a:r>
            <a:r>
              <a:rPr sz="1200" dirty="0">
                <a:latin typeface="Carlito"/>
                <a:cs typeface="Carlito"/>
              </a:rPr>
              <a:t> waves.</a:t>
            </a:r>
            <a:endParaRPr sz="1200">
              <a:latin typeface="Carlito"/>
              <a:cs typeface="Carlito"/>
            </a:endParaRPr>
          </a:p>
          <a:p>
            <a:pPr marL="469900" marR="137795" indent="-229235">
              <a:lnSpc>
                <a:spcPct val="102499"/>
              </a:lnSpc>
              <a:spcBef>
                <a:spcPts val="5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latin typeface="Carlito"/>
                <a:cs typeface="Carlito"/>
              </a:rPr>
              <a:t>When </a:t>
            </a:r>
            <a:r>
              <a:rPr sz="1200" spc="-5" dirty="0">
                <a:latin typeface="Carlito"/>
                <a:cs typeface="Carlito"/>
              </a:rPr>
              <a:t>using </a:t>
            </a:r>
            <a:r>
              <a:rPr sz="1200" dirty="0">
                <a:latin typeface="Carlito"/>
                <a:cs typeface="Carlito"/>
              </a:rPr>
              <a:t>ear </a:t>
            </a:r>
            <a:r>
              <a:rPr sz="1200" spc="-5" dirty="0">
                <a:latin typeface="Carlito"/>
                <a:cs typeface="Carlito"/>
              </a:rPr>
              <a:t>phones make sure that there </a:t>
            </a:r>
            <a:r>
              <a:rPr sz="1200" dirty="0">
                <a:latin typeface="Carlito"/>
                <a:cs typeface="Carlito"/>
              </a:rPr>
              <a:t>is </a:t>
            </a:r>
            <a:r>
              <a:rPr sz="1200" spc="-5" dirty="0">
                <a:latin typeface="Carlito"/>
                <a:cs typeface="Carlito"/>
              </a:rPr>
              <a:t>no excessive </a:t>
            </a:r>
            <a:r>
              <a:rPr sz="1200" dirty="0">
                <a:latin typeface="Carlito"/>
                <a:cs typeface="Carlito"/>
              </a:rPr>
              <a:t>wax in </a:t>
            </a:r>
            <a:r>
              <a:rPr sz="1200" spc="-5" dirty="0">
                <a:latin typeface="Carlito"/>
                <a:cs typeface="Carlito"/>
              </a:rPr>
              <a:t>external auditory </a:t>
            </a:r>
            <a:r>
              <a:rPr sz="1200" dirty="0">
                <a:latin typeface="Carlito"/>
                <a:cs typeface="Carlito"/>
              </a:rPr>
              <a:t>canal </a:t>
            </a:r>
            <a:r>
              <a:rPr sz="1200" spc="-5" dirty="0">
                <a:latin typeface="Carlito"/>
                <a:cs typeface="Carlito"/>
              </a:rPr>
              <a:t>and that  </a:t>
            </a:r>
            <a:r>
              <a:rPr sz="1200" dirty="0">
                <a:latin typeface="Carlito"/>
                <a:cs typeface="Carlito"/>
              </a:rPr>
              <a:t>the </a:t>
            </a:r>
            <a:r>
              <a:rPr sz="1200" spc="-5" dirty="0">
                <a:latin typeface="Carlito"/>
                <a:cs typeface="Carlito"/>
              </a:rPr>
              <a:t>earphone </a:t>
            </a:r>
            <a:r>
              <a:rPr sz="1200" dirty="0">
                <a:latin typeface="Carlito"/>
                <a:cs typeface="Carlito"/>
              </a:rPr>
              <a:t>is </a:t>
            </a:r>
            <a:r>
              <a:rPr sz="1200" spc="-5" dirty="0">
                <a:latin typeface="Carlito"/>
                <a:cs typeface="Carlito"/>
              </a:rPr>
              <a:t>snugly inserted </a:t>
            </a:r>
            <a:r>
              <a:rPr sz="1200" dirty="0">
                <a:latin typeface="Carlito"/>
                <a:cs typeface="Carlito"/>
              </a:rPr>
              <a:t>in </a:t>
            </a:r>
            <a:r>
              <a:rPr sz="1200" spc="-5" dirty="0">
                <a:latin typeface="Carlito"/>
                <a:cs typeface="Carlito"/>
              </a:rPr>
              <a:t>the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canal.</a:t>
            </a:r>
            <a:endParaRPr sz="1200">
              <a:latin typeface="Carlito"/>
              <a:cs typeface="Carlito"/>
            </a:endParaRPr>
          </a:p>
          <a:p>
            <a:pPr marL="469900" marR="610870" indent="-229235">
              <a:lnSpc>
                <a:spcPct val="101800"/>
              </a:lnSpc>
              <a:spcBef>
                <a:spcPts val="5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latin typeface="Carlito"/>
                <a:cs typeface="Carlito"/>
              </a:rPr>
              <a:t>All </a:t>
            </a:r>
            <a:r>
              <a:rPr sz="1200" spc="-5" dirty="0">
                <a:latin typeface="Carlito"/>
                <a:cs typeface="Carlito"/>
              </a:rPr>
              <a:t>equipment (audiometer, earphones, </a:t>
            </a:r>
            <a:r>
              <a:rPr sz="1200" dirty="0">
                <a:latin typeface="Carlito"/>
                <a:cs typeface="Carlito"/>
              </a:rPr>
              <a:t>and </a:t>
            </a:r>
            <a:r>
              <a:rPr sz="1200" spc="-5" dirty="0">
                <a:latin typeface="Carlito"/>
                <a:cs typeface="Carlito"/>
              </a:rPr>
              <a:t>testing room should </a:t>
            </a:r>
            <a:r>
              <a:rPr sz="1200" dirty="0">
                <a:latin typeface="Carlito"/>
                <a:cs typeface="Carlito"/>
              </a:rPr>
              <a:t>be </a:t>
            </a:r>
            <a:r>
              <a:rPr sz="1200" spc="-5" dirty="0">
                <a:latin typeface="Carlito"/>
                <a:cs typeface="Carlito"/>
              </a:rPr>
              <a:t>calibrated according the  standards.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PTA-BONE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CONDUCTION:</a:t>
            </a:r>
            <a:endParaRPr sz="1200">
              <a:latin typeface="Carlito"/>
              <a:cs typeface="Carlito"/>
            </a:endParaRPr>
          </a:p>
          <a:p>
            <a:pPr marL="469900" marR="137795" indent="-229235">
              <a:lnSpc>
                <a:spcPct val="101699"/>
              </a:lnSpc>
              <a:spcBef>
                <a:spcPts val="97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latin typeface="Carlito"/>
                <a:cs typeface="Carlito"/>
              </a:rPr>
              <a:t>The </a:t>
            </a:r>
            <a:r>
              <a:rPr sz="1200" spc="-10" dirty="0">
                <a:latin typeface="Carlito"/>
                <a:cs typeface="Carlito"/>
              </a:rPr>
              <a:t>most </a:t>
            </a:r>
            <a:r>
              <a:rPr sz="1200" spc="-5" dirty="0">
                <a:latin typeface="Carlito"/>
                <a:cs typeface="Carlito"/>
              </a:rPr>
              <a:t>commonly used procedure for bone-conduction testing </a:t>
            </a:r>
            <a:r>
              <a:rPr sz="1200" dirty="0">
                <a:latin typeface="Carlito"/>
                <a:cs typeface="Carlito"/>
              </a:rPr>
              <a:t>is </a:t>
            </a:r>
            <a:r>
              <a:rPr sz="1200" spc="-5" dirty="0">
                <a:latin typeface="Carlito"/>
                <a:cs typeface="Carlito"/>
              </a:rPr>
              <a:t>mastoid placement </a:t>
            </a:r>
            <a:r>
              <a:rPr sz="1200" dirty="0">
                <a:latin typeface="Carlito"/>
                <a:cs typeface="Carlito"/>
              </a:rPr>
              <a:t>because it </a:t>
            </a:r>
            <a:r>
              <a:rPr sz="1200" spc="-10" dirty="0">
                <a:latin typeface="Carlito"/>
                <a:cs typeface="Carlito"/>
              </a:rPr>
              <a:t>is  </a:t>
            </a:r>
            <a:r>
              <a:rPr sz="1200" dirty="0">
                <a:latin typeface="Carlito"/>
                <a:cs typeface="Carlito"/>
              </a:rPr>
              <a:t>more </a:t>
            </a:r>
            <a:r>
              <a:rPr sz="1200" spc="-5" dirty="0">
                <a:latin typeface="Carlito"/>
                <a:cs typeface="Carlito"/>
              </a:rPr>
              <a:t>convenient.</a:t>
            </a:r>
            <a:endParaRPr sz="1200"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latin typeface="Carlito"/>
                <a:cs typeface="Carlito"/>
              </a:rPr>
              <a:t>Frontal bone can </a:t>
            </a:r>
            <a:r>
              <a:rPr sz="1200" dirty="0">
                <a:latin typeface="Carlito"/>
                <a:cs typeface="Carlito"/>
              </a:rPr>
              <a:t>be </a:t>
            </a:r>
            <a:r>
              <a:rPr sz="1200" spc="-5" dirty="0">
                <a:latin typeface="Carlito"/>
                <a:cs typeface="Carlito"/>
              </a:rPr>
              <a:t>used </a:t>
            </a:r>
            <a:r>
              <a:rPr sz="1200" dirty="0">
                <a:latin typeface="Carlito"/>
                <a:cs typeface="Carlito"/>
              </a:rPr>
              <a:t>as the place </a:t>
            </a:r>
            <a:r>
              <a:rPr sz="1200" spc="-5" dirty="0">
                <a:latin typeface="Carlito"/>
                <a:cs typeface="Carlito"/>
              </a:rPr>
              <a:t>for </a:t>
            </a:r>
            <a:r>
              <a:rPr sz="1200" dirty="0">
                <a:latin typeface="Carlito"/>
                <a:cs typeface="Carlito"/>
              </a:rPr>
              <a:t>the </a:t>
            </a:r>
            <a:r>
              <a:rPr sz="1200" spc="-5" dirty="0">
                <a:latin typeface="Carlito"/>
                <a:cs typeface="Carlito"/>
              </a:rPr>
              <a:t>bone</a:t>
            </a:r>
            <a:r>
              <a:rPr sz="1200" spc="-4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vibrator.</a:t>
            </a:r>
            <a:endParaRPr sz="1200">
              <a:latin typeface="Carlito"/>
              <a:cs typeface="Carlito"/>
            </a:endParaRPr>
          </a:p>
          <a:p>
            <a:pPr marL="469900" marR="5080" indent="-229235">
              <a:lnSpc>
                <a:spcPct val="101699"/>
              </a:lnSpc>
              <a:spcBef>
                <a:spcPts val="7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latin typeface="Carlito"/>
                <a:cs typeface="Carlito"/>
              </a:rPr>
              <a:t>We </a:t>
            </a:r>
            <a:r>
              <a:rPr sz="1200" spc="-5" dirty="0">
                <a:latin typeface="Carlito"/>
                <a:cs typeface="Carlito"/>
              </a:rPr>
              <a:t>should </a:t>
            </a:r>
            <a:r>
              <a:rPr sz="1200" dirty="0">
                <a:latin typeface="Carlito"/>
                <a:cs typeface="Carlito"/>
              </a:rPr>
              <a:t>do </a:t>
            </a:r>
            <a:r>
              <a:rPr sz="1200" spc="-5" dirty="0">
                <a:latin typeface="Carlito"/>
                <a:cs typeface="Carlito"/>
              </a:rPr>
              <a:t>bone conduction </a:t>
            </a:r>
            <a:r>
              <a:rPr sz="1200" dirty="0">
                <a:latin typeface="Carlito"/>
                <a:cs typeface="Carlito"/>
              </a:rPr>
              <a:t>if </a:t>
            </a:r>
            <a:r>
              <a:rPr sz="1200" spc="-5" dirty="0">
                <a:latin typeface="Carlito"/>
                <a:cs typeface="Carlito"/>
              </a:rPr>
              <a:t>the air </a:t>
            </a:r>
            <a:r>
              <a:rPr sz="1200" spc="-10" dirty="0">
                <a:latin typeface="Carlito"/>
                <a:cs typeface="Carlito"/>
              </a:rPr>
              <a:t>conduction </a:t>
            </a:r>
            <a:r>
              <a:rPr sz="1200" spc="-5" dirty="0">
                <a:latin typeface="Carlito"/>
                <a:cs typeface="Carlito"/>
              </a:rPr>
              <a:t>thresholds </a:t>
            </a:r>
            <a:r>
              <a:rPr sz="1200" dirty="0">
                <a:latin typeface="Carlito"/>
                <a:cs typeface="Carlito"/>
              </a:rPr>
              <a:t>are </a:t>
            </a:r>
            <a:r>
              <a:rPr sz="1200" spc="-5" dirty="0">
                <a:latin typeface="Carlito"/>
                <a:cs typeface="Carlito"/>
              </a:rPr>
              <a:t>above </a:t>
            </a:r>
            <a:r>
              <a:rPr sz="1200" dirty="0">
                <a:latin typeface="Carlito"/>
                <a:cs typeface="Carlito"/>
              </a:rPr>
              <a:t>the </a:t>
            </a:r>
            <a:r>
              <a:rPr sz="1200" spc="-5" dirty="0">
                <a:latin typeface="Carlito"/>
                <a:cs typeface="Carlito"/>
              </a:rPr>
              <a:t>normal range otherwise  </a:t>
            </a:r>
            <a:r>
              <a:rPr sz="1200" dirty="0">
                <a:latin typeface="Carlito"/>
                <a:cs typeface="Carlito"/>
              </a:rPr>
              <a:t>we do </a:t>
            </a:r>
            <a:r>
              <a:rPr sz="1200" spc="-5" dirty="0">
                <a:latin typeface="Carlito"/>
                <a:cs typeface="Carlito"/>
              </a:rPr>
              <a:t>not need </a:t>
            </a:r>
            <a:r>
              <a:rPr sz="1200" dirty="0">
                <a:latin typeface="Carlito"/>
                <a:cs typeface="Carlito"/>
              </a:rPr>
              <a:t>to </a:t>
            </a:r>
            <a:r>
              <a:rPr sz="1200" spc="-5" dirty="0">
                <a:latin typeface="Carlito"/>
                <a:cs typeface="Carlito"/>
              </a:rPr>
              <a:t>do bone conduction </a:t>
            </a:r>
            <a:r>
              <a:rPr sz="1200" dirty="0">
                <a:latin typeface="Carlito"/>
                <a:cs typeface="Carlito"/>
              </a:rPr>
              <a:t>testing.</a:t>
            </a:r>
            <a:endParaRPr sz="1200"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latin typeface="Carlito"/>
                <a:cs typeface="Carlito"/>
              </a:rPr>
              <a:t>Some</a:t>
            </a:r>
            <a:r>
              <a:rPr sz="120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exceptions?</a:t>
            </a:r>
            <a:endParaRPr sz="1200">
              <a:latin typeface="Carlito"/>
              <a:cs typeface="Carlito"/>
            </a:endParaRPr>
          </a:p>
          <a:p>
            <a:pPr marL="469900" marR="102870" indent="-229235">
              <a:lnSpc>
                <a:spcPct val="101699"/>
              </a:lnSpc>
              <a:spcBef>
                <a:spcPts val="7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latin typeface="Carlito"/>
                <a:cs typeface="Carlito"/>
              </a:rPr>
              <a:t>We </a:t>
            </a:r>
            <a:r>
              <a:rPr sz="1200" spc="-5" dirty="0">
                <a:latin typeface="Carlito"/>
                <a:cs typeface="Carlito"/>
              </a:rPr>
              <a:t>first </a:t>
            </a:r>
            <a:r>
              <a:rPr sz="1200" dirty="0">
                <a:latin typeface="Carlito"/>
                <a:cs typeface="Carlito"/>
              </a:rPr>
              <a:t>do </a:t>
            </a:r>
            <a:r>
              <a:rPr sz="1200" spc="-5" dirty="0">
                <a:latin typeface="Carlito"/>
                <a:cs typeface="Carlito"/>
              </a:rPr>
              <a:t>unmasked thresholds and then </a:t>
            </a:r>
            <a:r>
              <a:rPr sz="1200" dirty="0">
                <a:latin typeface="Carlito"/>
                <a:cs typeface="Carlito"/>
              </a:rPr>
              <a:t>we </a:t>
            </a:r>
            <a:r>
              <a:rPr sz="1200" spc="-5" dirty="0">
                <a:latin typeface="Carlito"/>
                <a:cs typeface="Carlito"/>
              </a:rPr>
              <a:t>should apply </a:t>
            </a:r>
            <a:r>
              <a:rPr sz="1200" dirty="0">
                <a:latin typeface="Carlito"/>
                <a:cs typeface="Carlito"/>
              </a:rPr>
              <a:t>masking to </a:t>
            </a:r>
            <a:r>
              <a:rPr sz="1200" spc="-5" dirty="0">
                <a:latin typeface="Carlito"/>
                <a:cs typeface="Carlito"/>
              </a:rPr>
              <a:t>the contralateral </a:t>
            </a:r>
            <a:r>
              <a:rPr sz="1200" dirty="0">
                <a:latin typeface="Carlito"/>
                <a:cs typeface="Carlito"/>
              </a:rPr>
              <a:t>ear </a:t>
            </a:r>
            <a:r>
              <a:rPr sz="1200" spc="-10" dirty="0">
                <a:latin typeface="Carlito"/>
                <a:cs typeface="Carlito"/>
              </a:rPr>
              <a:t>in </a:t>
            </a:r>
            <a:r>
              <a:rPr sz="1200" spc="-5" dirty="0">
                <a:latin typeface="Carlito"/>
                <a:cs typeface="Carlito"/>
              </a:rPr>
              <a:t>order  </a:t>
            </a:r>
            <a:r>
              <a:rPr sz="1200" dirty="0">
                <a:latin typeface="Carlito"/>
                <a:cs typeface="Carlito"/>
              </a:rPr>
              <a:t>to </a:t>
            </a:r>
            <a:r>
              <a:rPr sz="1200" spc="-5" dirty="0">
                <a:latin typeface="Carlito"/>
                <a:cs typeface="Carlito"/>
              </a:rPr>
              <a:t>get precise threshold measurement </a:t>
            </a:r>
            <a:r>
              <a:rPr sz="1200" dirty="0">
                <a:latin typeface="Carlito"/>
                <a:cs typeface="Carlito"/>
              </a:rPr>
              <a:t>in </a:t>
            </a:r>
            <a:r>
              <a:rPr sz="1200" spc="-5" dirty="0">
                <a:latin typeface="Carlito"/>
                <a:cs typeface="Carlito"/>
              </a:rPr>
              <a:t>this</a:t>
            </a:r>
            <a:r>
              <a:rPr sz="120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ear.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86219" y="15036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912367"/>
            <a:ext cx="6805930" cy="1077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AUDIOGRAM:</a:t>
            </a:r>
            <a:endParaRPr sz="1200">
              <a:latin typeface="Carlito"/>
              <a:cs typeface="Carlito"/>
            </a:endParaRPr>
          </a:p>
          <a:p>
            <a:pPr marL="469900" marR="5080" indent="-229235">
              <a:lnSpc>
                <a:spcPct val="101899"/>
              </a:lnSpc>
              <a:spcBef>
                <a:spcPts val="969"/>
              </a:spcBef>
              <a:buClr>
                <a:srgbClr val="000000"/>
              </a:buClr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solidFill>
                  <a:srgbClr val="ADAAAA"/>
                </a:solidFill>
                <a:latin typeface="Carlito"/>
                <a:cs typeface="Carlito"/>
              </a:rPr>
              <a:t>Before </a:t>
            </a:r>
            <a:r>
              <a:rPr sz="1200" dirty="0">
                <a:solidFill>
                  <a:srgbClr val="ADAAAA"/>
                </a:solidFill>
                <a:latin typeface="Carlito"/>
                <a:cs typeface="Carlito"/>
              </a:rPr>
              <a:t>we look </a:t>
            </a:r>
            <a:r>
              <a:rPr sz="1200" spc="-10" dirty="0">
                <a:solidFill>
                  <a:srgbClr val="ADAAAA"/>
                </a:solidFill>
                <a:latin typeface="Carlito"/>
                <a:cs typeface="Carlito"/>
              </a:rPr>
              <a:t>at </a:t>
            </a:r>
            <a:r>
              <a:rPr sz="1200" spc="-5" dirty="0">
                <a:solidFill>
                  <a:srgbClr val="ADAAAA"/>
                </a:solidFill>
                <a:latin typeface="Carlito"/>
                <a:cs typeface="Carlito"/>
              </a:rPr>
              <a:t>the audiometry, we </a:t>
            </a:r>
            <a:r>
              <a:rPr sz="1200" dirty="0">
                <a:solidFill>
                  <a:srgbClr val="ADAAAA"/>
                </a:solidFill>
                <a:latin typeface="Carlito"/>
                <a:cs typeface="Carlito"/>
              </a:rPr>
              <a:t>first </a:t>
            </a:r>
            <a:r>
              <a:rPr sz="1200" spc="-5" dirty="0">
                <a:solidFill>
                  <a:srgbClr val="ADAAAA"/>
                </a:solidFill>
                <a:latin typeface="Carlito"/>
                <a:cs typeface="Carlito"/>
              </a:rPr>
              <a:t>need to understand </a:t>
            </a:r>
            <a:r>
              <a:rPr sz="1200" dirty="0">
                <a:solidFill>
                  <a:srgbClr val="ADAAAA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ADAAAA"/>
                </a:solidFill>
                <a:latin typeface="Carlito"/>
                <a:cs typeface="Carlito"/>
              </a:rPr>
              <a:t>symbols: </a:t>
            </a:r>
            <a:r>
              <a:rPr sz="1200" dirty="0">
                <a:solidFill>
                  <a:srgbClr val="ADAAAA"/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rgbClr val="ADAAAA"/>
                </a:solidFill>
                <a:latin typeface="Carlito"/>
                <a:cs typeface="Carlito"/>
              </a:rPr>
              <a:t>audiology noise </a:t>
            </a:r>
            <a:r>
              <a:rPr sz="1200" dirty="0">
                <a:solidFill>
                  <a:srgbClr val="ADAAAA"/>
                </a:solidFill>
                <a:latin typeface="Carlito"/>
                <a:cs typeface="Carlito"/>
              </a:rPr>
              <a:t>is </a:t>
            </a:r>
            <a:r>
              <a:rPr sz="1200" spc="-10" dirty="0">
                <a:solidFill>
                  <a:srgbClr val="ADAAAA"/>
                </a:solidFill>
                <a:latin typeface="Carlito"/>
                <a:cs typeface="Carlito"/>
              </a:rPr>
              <a:t>used  </a:t>
            </a:r>
            <a:r>
              <a:rPr sz="1200" dirty="0">
                <a:solidFill>
                  <a:srgbClr val="ADAAAA"/>
                </a:solidFill>
                <a:latin typeface="Carlito"/>
                <a:cs typeface="Carlito"/>
              </a:rPr>
              <a:t>as </a:t>
            </a:r>
            <a:r>
              <a:rPr sz="1200" spc="-5" dirty="0">
                <a:solidFill>
                  <a:srgbClr val="ADAAAA"/>
                </a:solidFill>
                <a:latin typeface="Carlito"/>
                <a:cs typeface="Carlito"/>
              </a:rPr>
              <a:t>the masker. Covering </a:t>
            </a:r>
            <a:r>
              <a:rPr sz="1200" dirty="0">
                <a:solidFill>
                  <a:srgbClr val="ADAAAA"/>
                </a:solidFill>
                <a:latin typeface="Carlito"/>
                <a:cs typeface="Carlito"/>
              </a:rPr>
              <a:t>the ears </a:t>
            </a:r>
            <a:r>
              <a:rPr sz="1200" spc="-5" dirty="0">
                <a:solidFill>
                  <a:srgbClr val="ADAAAA"/>
                </a:solidFill>
                <a:latin typeface="Carlito"/>
                <a:cs typeface="Carlito"/>
              </a:rPr>
              <a:t>just wouldn't work. Instead, noise </a:t>
            </a:r>
            <a:r>
              <a:rPr sz="1200" dirty="0">
                <a:solidFill>
                  <a:srgbClr val="ADAAAA"/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rgbClr val="ADAAAA"/>
                </a:solidFill>
                <a:latin typeface="Carlito"/>
                <a:cs typeface="Carlito"/>
              </a:rPr>
              <a:t>introduced to one </a:t>
            </a:r>
            <a:r>
              <a:rPr sz="1200" spc="15" dirty="0">
                <a:solidFill>
                  <a:srgbClr val="ADAAAA"/>
                </a:solidFill>
                <a:latin typeface="Carlito"/>
                <a:cs typeface="Carlito"/>
              </a:rPr>
              <a:t>ear </a:t>
            </a:r>
            <a:r>
              <a:rPr sz="1200" spc="-5" dirty="0">
                <a:solidFill>
                  <a:srgbClr val="ADAAAA"/>
                </a:solidFill>
                <a:latin typeface="Carlito"/>
                <a:cs typeface="Carlito"/>
              </a:rPr>
              <a:t>while </a:t>
            </a:r>
            <a:r>
              <a:rPr sz="1200" dirty="0">
                <a:solidFill>
                  <a:srgbClr val="ADAAAA"/>
                </a:solidFill>
                <a:latin typeface="Carlito"/>
                <a:cs typeface="Carlito"/>
              </a:rPr>
              <a:t>the  </a:t>
            </a:r>
            <a:r>
              <a:rPr sz="1200" spc="-5" dirty="0">
                <a:solidFill>
                  <a:srgbClr val="ADAAAA"/>
                </a:solidFill>
                <a:latin typeface="Carlito"/>
                <a:cs typeface="Carlito"/>
              </a:rPr>
              <a:t>other </a:t>
            </a:r>
            <a:r>
              <a:rPr sz="1200" dirty="0">
                <a:solidFill>
                  <a:srgbClr val="ADAAAA"/>
                </a:solidFill>
                <a:latin typeface="Carlito"/>
                <a:cs typeface="Carlito"/>
              </a:rPr>
              <a:t>ear is </a:t>
            </a:r>
            <a:r>
              <a:rPr sz="1200" spc="-5" dirty="0">
                <a:solidFill>
                  <a:srgbClr val="ADAAAA"/>
                </a:solidFill>
                <a:latin typeface="Carlito"/>
                <a:cs typeface="Carlito"/>
              </a:rPr>
              <a:t>tested with </a:t>
            </a:r>
            <a:r>
              <a:rPr sz="1200" dirty="0">
                <a:solidFill>
                  <a:srgbClr val="ADAAAA"/>
                </a:solidFill>
                <a:latin typeface="Carlito"/>
                <a:cs typeface="Carlito"/>
              </a:rPr>
              <a:t>a </a:t>
            </a:r>
            <a:r>
              <a:rPr sz="1200" spc="-5" dirty="0">
                <a:solidFill>
                  <a:srgbClr val="ADAAAA"/>
                </a:solidFill>
                <a:latin typeface="Carlito"/>
                <a:cs typeface="Carlito"/>
              </a:rPr>
              <a:t>tone (or speech signal). To indicate that the hearing thresholds were  obtained using </a:t>
            </a:r>
            <a:r>
              <a:rPr sz="1200" dirty="0">
                <a:solidFill>
                  <a:srgbClr val="ADAAAA"/>
                </a:solidFill>
                <a:latin typeface="Carlito"/>
                <a:cs typeface="Carlito"/>
              </a:rPr>
              <a:t>masking, </a:t>
            </a:r>
            <a:r>
              <a:rPr sz="1200" spc="-5" dirty="0">
                <a:solidFill>
                  <a:srgbClr val="ADAAAA"/>
                </a:solidFill>
                <a:latin typeface="Carlito"/>
                <a:cs typeface="Carlito"/>
              </a:rPr>
              <a:t>masked threshold symbols </a:t>
            </a:r>
            <a:r>
              <a:rPr sz="1200" dirty="0">
                <a:solidFill>
                  <a:srgbClr val="ADAAAA"/>
                </a:solidFill>
                <a:latin typeface="Carlito"/>
                <a:cs typeface="Carlito"/>
              </a:rPr>
              <a:t>are </a:t>
            </a:r>
            <a:r>
              <a:rPr sz="1200" spc="-5" dirty="0">
                <a:solidFill>
                  <a:srgbClr val="ADAAAA"/>
                </a:solidFill>
                <a:latin typeface="Carlito"/>
                <a:cs typeface="Carlito"/>
              </a:rPr>
              <a:t>used on the</a:t>
            </a:r>
            <a:r>
              <a:rPr sz="1200" spc="5" dirty="0">
                <a:solidFill>
                  <a:srgbClr val="ADAAAA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DAAAA"/>
                </a:solidFill>
                <a:latin typeface="Carlito"/>
                <a:cs typeface="Carlito"/>
              </a:rPr>
              <a:t>audiogram.</a:t>
            </a:r>
            <a:endParaRPr sz="1200">
              <a:latin typeface="Carlito"/>
              <a:cs typeface="Carlito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9663" y="4709794"/>
          <a:ext cx="6836410" cy="48545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8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8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5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2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63577" y="4747481"/>
            <a:ext cx="1886542" cy="1311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1800" y="6161658"/>
            <a:ext cx="1918335" cy="34014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06850" y="2222500"/>
            <a:ext cx="2943890" cy="21120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9202" y="2218644"/>
            <a:ext cx="2661650" cy="21198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86219" y="15036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6</a:t>
            </a:r>
            <a:endParaRPr sz="120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9663" y="629411"/>
          <a:ext cx="6836410" cy="4226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8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8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65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40665">
                        <a:lnSpc>
                          <a:spcPts val="146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sign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means that there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was no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response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to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maximum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output of 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bone conduction vibrator.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It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doesn’t mean that there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is a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hearing 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issue it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just means that </a:t>
                      </a:r>
                      <a:r>
                        <a:rPr sz="1200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you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can't determine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hearing </a:t>
                      </a:r>
                      <a:r>
                        <a:rPr sz="1200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loss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in</a:t>
                      </a:r>
                      <a:r>
                        <a:rPr sz="1200" spc="5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high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>
                        <a:lnSpc>
                          <a:spcPts val="1420"/>
                        </a:lnSpc>
                      </a:pP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frequencies based on the audiogram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alone.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66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21615">
                        <a:lnSpc>
                          <a:spcPts val="1460"/>
                        </a:lnSpc>
                      </a:pPr>
                      <a:r>
                        <a:rPr sz="1200" b="1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Comment: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there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is a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reduction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in air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conduction </a:t>
                      </a:r>
                      <a:r>
                        <a:rPr sz="1200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in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both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RT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and LT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ear. 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So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we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can see </a:t>
                      </a:r>
                      <a:r>
                        <a:rPr sz="1200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it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is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conductive hearing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loss in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both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ears. Why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not  sensorineural? Because </a:t>
                      </a:r>
                      <a:r>
                        <a:rPr sz="1200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in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order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to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confirm that </a:t>
                      </a:r>
                      <a:r>
                        <a:rPr sz="1200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it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is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sensorineural, you 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have to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check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bone</a:t>
                      </a:r>
                      <a:r>
                        <a:rPr sz="1200" spc="-3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conduction.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 marR="294005">
                        <a:lnSpc>
                          <a:spcPts val="1460"/>
                        </a:lnSpc>
                        <a:spcBef>
                          <a:spcPts val="25"/>
                        </a:spcBef>
                      </a:pPr>
                      <a:r>
                        <a:rPr sz="1200" b="1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Remember: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Bone conduction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has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limitation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in </a:t>
                      </a:r>
                      <a:r>
                        <a:rPr sz="1200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intensity of (70db). 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Perform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other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tests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like tympanogram.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46963" y="5142102"/>
            <a:ext cx="6438900" cy="3078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Carlito"/>
                <a:cs typeface="Carlito"/>
              </a:rPr>
              <a:t>Summary</a:t>
            </a:r>
            <a:r>
              <a:rPr sz="1400" b="1" dirty="0">
                <a:latin typeface="Carlito"/>
                <a:cs typeface="Carlito"/>
              </a:rPr>
              <a:t>:</a:t>
            </a:r>
            <a:endParaRPr sz="1400" dirty="0"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1035"/>
              </a:spcBef>
              <a:buClr>
                <a:srgbClr val="000000"/>
              </a:buClr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Air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conduction (abnormal)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+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Bone conduction (normal)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=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Conductive hearing</a:t>
            </a:r>
            <a:r>
              <a:rPr sz="1200" spc="4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loss</a:t>
            </a:r>
          </a:p>
          <a:p>
            <a:pPr marL="469900" indent="-229235">
              <a:lnSpc>
                <a:spcPct val="100000"/>
              </a:lnSpc>
              <a:spcBef>
                <a:spcPts val="85"/>
              </a:spcBef>
              <a:buClr>
                <a:srgbClr val="000000"/>
              </a:buClr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Air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conduction (abnormal)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+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Bone conduction (abnormal)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+ NO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GAP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=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Sensorineural hearing</a:t>
            </a:r>
            <a:r>
              <a:rPr sz="1200" spc="5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loss</a:t>
            </a:r>
          </a:p>
          <a:p>
            <a:pPr marL="469900" indent="-22923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Air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conduction (abnormal)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+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Bone conduction (abnormal)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+ GAP =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Mixed hearing</a:t>
            </a:r>
            <a:r>
              <a:rPr sz="1200" spc="5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loss</a:t>
            </a:r>
            <a:endParaRPr sz="1200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85"/>
              </a:spcBef>
              <a:buClr>
                <a:srgbClr val="000000"/>
              </a:buClr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What is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 definition of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 gap?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&gt;10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db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between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air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and bone</a:t>
            </a:r>
            <a:r>
              <a:rPr sz="1200" spc="-2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conductions</a:t>
            </a:r>
            <a:endParaRPr sz="1200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80"/>
              </a:spcBef>
              <a:buClr>
                <a:srgbClr val="000000"/>
              </a:buClr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solidFill>
                  <a:srgbClr val="FF0000"/>
                </a:solidFill>
                <a:latin typeface="Carlito"/>
                <a:cs typeface="Carlito"/>
              </a:rPr>
              <a:t>You </a:t>
            </a:r>
            <a:r>
              <a:rPr sz="1200" b="1" spc="-5" dirty="0">
                <a:solidFill>
                  <a:srgbClr val="FF0000"/>
                </a:solidFill>
                <a:latin typeface="Carlito"/>
                <a:cs typeface="Carlito"/>
              </a:rPr>
              <a:t>MUST</a:t>
            </a:r>
            <a:r>
              <a:rPr sz="1200" b="1" spc="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rlito"/>
                <a:cs typeface="Carlito"/>
              </a:rPr>
              <a:t>know:</a:t>
            </a:r>
            <a:endParaRPr sz="1200" dirty="0">
              <a:latin typeface="Carlito"/>
              <a:cs typeface="Carlito"/>
            </a:endParaRPr>
          </a:p>
          <a:p>
            <a:pPr marL="927100" lvl="1" indent="-229235">
              <a:lnSpc>
                <a:spcPct val="100000"/>
              </a:lnSpc>
              <a:spcBef>
                <a:spcPts val="40"/>
              </a:spcBef>
              <a:buAutoNum type="arabicPeriod"/>
              <a:tabLst>
                <a:tab pos="927735" algn="l"/>
              </a:tabLst>
            </a:pPr>
            <a:r>
              <a:rPr sz="1200" dirty="0">
                <a:solidFill>
                  <a:srgbClr val="BE8F00"/>
                </a:solidFill>
                <a:latin typeface="Carlito"/>
                <a:cs typeface="Carlito"/>
              </a:rPr>
              <a:t>What is </a:t>
            </a:r>
            <a:r>
              <a:rPr sz="1200" spc="-5" dirty="0">
                <a:solidFill>
                  <a:srgbClr val="BE8F00"/>
                </a:solidFill>
                <a:latin typeface="Carlito"/>
                <a:cs typeface="Carlito"/>
              </a:rPr>
              <a:t>the </a:t>
            </a:r>
            <a:r>
              <a:rPr sz="1200" dirty="0">
                <a:solidFill>
                  <a:srgbClr val="BE8F00"/>
                </a:solidFill>
                <a:latin typeface="Carlito"/>
                <a:cs typeface="Carlito"/>
              </a:rPr>
              <a:t>type </a:t>
            </a:r>
            <a:r>
              <a:rPr sz="1200" spc="-5" dirty="0">
                <a:solidFill>
                  <a:srgbClr val="BE8F00"/>
                </a:solidFill>
                <a:latin typeface="Carlito"/>
                <a:cs typeface="Carlito"/>
              </a:rPr>
              <a:t>of hearing</a:t>
            </a:r>
            <a:r>
              <a:rPr sz="1200" spc="-15" dirty="0">
                <a:solidFill>
                  <a:srgbClr val="BE8F00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BE8F00"/>
                </a:solidFill>
                <a:latin typeface="Carlito"/>
                <a:cs typeface="Carlito"/>
              </a:rPr>
              <a:t>loss?</a:t>
            </a:r>
            <a:endParaRPr sz="1200" dirty="0">
              <a:latin typeface="Carlito"/>
              <a:cs typeface="Carlito"/>
            </a:endParaRPr>
          </a:p>
          <a:p>
            <a:pPr marL="927100" lvl="1" indent="-22923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927735" algn="l"/>
              </a:tabLst>
            </a:pPr>
            <a:r>
              <a:rPr sz="1200" dirty="0">
                <a:solidFill>
                  <a:srgbClr val="BE8F00"/>
                </a:solidFill>
                <a:latin typeface="Carlito"/>
                <a:cs typeface="Carlito"/>
              </a:rPr>
              <a:t>What is </a:t>
            </a:r>
            <a:r>
              <a:rPr sz="1200" spc="-5" dirty="0">
                <a:solidFill>
                  <a:srgbClr val="BE8F00"/>
                </a:solidFill>
                <a:latin typeface="Carlito"/>
                <a:cs typeface="Carlito"/>
              </a:rPr>
              <a:t>the degree of hearing</a:t>
            </a:r>
            <a:r>
              <a:rPr sz="1200" dirty="0">
                <a:solidFill>
                  <a:srgbClr val="BE8F00"/>
                </a:solidFill>
                <a:latin typeface="Carlito"/>
                <a:cs typeface="Carlito"/>
              </a:rPr>
              <a:t> loss?</a:t>
            </a:r>
            <a:endParaRPr sz="1200" dirty="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buClr>
                <a:srgbClr val="BE8F00"/>
              </a:buClr>
              <a:buFont typeface="Carlito"/>
              <a:buAutoNum type="arabicPeriod"/>
            </a:pP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Information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we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get from</a:t>
            </a:r>
            <a:r>
              <a:rPr sz="1200" b="1" u="sng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audiogram:</a:t>
            </a:r>
            <a:endParaRPr sz="1200" dirty="0"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100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latin typeface="Carlito"/>
                <a:cs typeface="Carlito"/>
              </a:rPr>
              <a:t>Degree </a:t>
            </a:r>
            <a:r>
              <a:rPr sz="1200" spc="-5" dirty="0">
                <a:latin typeface="Carlito"/>
                <a:cs typeface="Carlito"/>
              </a:rPr>
              <a:t>of </a:t>
            </a:r>
            <a:r>
              <a:rPr sz="1200" dirty="0">
                <a:latin typeface="Carlito"/>
                <a:cs typeface="Carlito"/>
              </a:rPr>
              <a:t>hearing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loss.</a:t>
            </a:r>
          </a:p>
          <a:p>
            <a:pPr marL="469900" indent="-229235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latin typeface="Carlito"/>
                <a:cs typeface="Carlito"/>
              </a:rPr>
              <a:t>Type of hearing</a:t>
            </a:r>
            <a:r>
              <a:rPr sz="1200" spc="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loss.</a:t>
            </a:r>
          </a:p>
          <a:p>
            <a:pPr marL="469900" indent="-229235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latin typeface="Carlito"/>
                <a:cs typeface="Carlito"/>
              </a:rPr>
              <a:t>Configuration of hearing </a:t>
            </a:r>
            <a:r>
              <a:rPr sz="1200" dirty="0">
                <a:latin typeface="Carlito"/>
                <a:cs typeface="Carlito"/>
              </a:rPr>
              <a:t>loss.</a:t>
            </a:r>
          </a:p>
        </p:txBody>
      </p:sp>
      <p:sp>
        <p:nvSpPr>
          <p:cNvPr id="5" name="object 5"/>
          <p:cNvSpPr/>
          <p:nvPr/>
        </p:nvSpPr>
        <p:spPr>
          <a:xfrm>
            <a:off x="496011" y="689154"/>
            <a:ext cx="1733711" cy="1250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1800" y="2082799"/>
            <a:ext cx="1844186" cy="1271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3577" y="3416229"/>
            <a:ext cx="1886542" cy="13589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86219" y="15036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3468750"/>
            <a:ext cx="6845934" cy="619592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469900" indent="-229235">
              <a:lnSpc>
                <a:spcPct val="100000"/>
              </a:lnSpc>
              <a:spcBef>
                <a:spcPts val="180"/>
              </a:spcBef>
              <a:buClr>
                <a:srgbClr val="00AFEF"/>
              </a:buClr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Tympanogram: uses pressure and sound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to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check how much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was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absorbed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and</a:t>
            </a:r>
            <a:r>
              <a:rPr sz="1200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reflected.</a:t>
            </a:r>
            <a:endParaRPr sz="1200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85"/>
              </a:spcBef>
              <a:buClr>
                <a:srgbClr val="00AFEF"/>
              </a:buClr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Middle ear analysis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important given that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it is </a:t>
            </a:r>
            <a:r>
              <a:rPr sz="1200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most commonly affected organ </a:t>
            </a:r>
            <a:r>
              <a:rPr sz="1200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in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</a:t>
            </a:r>
            <a:r>
              <a:rPr sz="1200" spc="1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ear.</a:t>
            </a:r>
          </a:p>
          <a:p>
            <a:pPr marL="469900" marR="5080" indent="-229235">
              <a:lnSpc>
                <a:spcPct val="101699"/>
              </a:lnSpc>
              <a:spcBef>
                <a:spcPts val="75"/>
              </a:spcBef>
              <a:buClr>
                <a:srgbClr val="00AFEF"/>
              </a:buClr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X axis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middle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ear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pressure,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Y axis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admittance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 middle ear is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most effective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if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 pressure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equal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to  the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atmospheric pressure. (ATM=0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in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the</a:t>
            </a:r>
            <a:r>
              <a:rPr sz="1200" spc="-10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Carlito"/>
                <a:cs typeface="Carlito"/>
              </a:rPr>
              <a:t>tympanogram)</a:t>
            </a:r>
            <a:endParaRPr sz="1200" dirty="0">
              <a:solidFill>
                <a:schemeClr val="accent6">
                  <a:lumMod val="75000"/>
                </a:schemeClr>
              </a:solidFill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80"/>
              </a:spcBef>
              <a:buClr>
                <a:srgbClr val="00AFEF"/>
              </a:buClr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Physiology:</a:t>
            </a:r>
            <a:endParaRPr sz="1200" dirty="0">
              <a:latin typeface="Carlito"/>
              <a:cs typeface="Carlito"/>
            </a:endParaRPr>
          </a:p>
          <a:p>
            <a:pPr marL="325120">
              <a:lnSpc>
                <a:spcPct val="100000"/>
              </a:lnSpc>
              <a:spcBef>
                <a:spcPts val="25"/>
              </a:spcBef>
              <a:tabLst>
                <a:tab pos="553720" algn="l"/>
              </a:tabLst>
            </a:pPr>
            <a:r>
              <a:rPr sz="1200" dirty="0">
                <a:solidFill>
                  <a:srgbClr val="A6A6A6"/>
                </a:solidFill>
                <a:latin typeface="Courier New"/>
                <a:cs typeface="Courier New"/>
              </a:rPr>
              <a:t>o	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When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sound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travels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between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air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and fluid there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will be a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mismatch and most of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energy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will</a:t>
            </a:r>
            <a:r>
              <a:rPr sz="1200" spc="1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be</a:t>
            </a:r>
            <a:endParaRPr sz="1200" dirty="0">
              <a:latin typeface="Carlito"/>
              <a:cs typeface="Carlito"/>
            </a:endParaRPr>
          </a:p>
          <a:p>
            <a:pPr marL="553720" marR="133350">
              <a:lnSpc>
                <a:spcPct val="101699"/>
              </a:lnSpc>
              <a:spcBef>
                <a:spcPts val="15"/>
              </a:spcBef>
            </a:pP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reflected. The middle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ear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amplifies and transduces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sound energy to mechanical energy that </a:t>
            </a:r>
            <a:r>
              <a:rPr sz="1200" spc="-10" dirty="0">
                <a:solidFill>
                  <a:srgbClr val="A6A6A6"/>
                </a:solidFill>
                <a:latin typeface="Carlito"/>
                <a:cs typeface="Carlito"/>
              </a:rPr>
              <a:t>can 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easily penetrate the</a:t>
            </a:r>
            <a:r>
              <a:rPr sz="1200" spc="-1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fluid.</a:t>
            </a:r>
            <a:endParaRPr sz="1200" dirty="0">
              <a:latin typeface="Carlito"/>
              <a:cs typeface="Carlito"/>
            </a:endParaRPr>
          </a:p>
          <a:p>
            <a:pPr marL="192405">
              <a:lnSpc>
                <a:spcPct val="100000"/>
              </a:lnSpc>
              <a:spcBef>
                <a:spcPts val="20"/>
              </a:spcBef>
            </a:pP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it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gives you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status of outer and middle</a:t>
            </a:r>
            <a:r>
              <a:rPr sz="1200" spc="1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ear</a:t>
            </a: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TYMPANOMETRIC</a:t>
            </a:r>
            <a:r>
              <a:rPr sz="1200" b="1" u="sng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FEATURES:</a:t>
            </a:r>
            <a:endParaRPr sz="1200" dirty="0"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994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latin typeface="Carlito"/>
                <a:cs typeface="Carlito"/>
              </a:rPr>
              <a:t>Tympanometric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shapes.</a:t>
            </a:r>
            <a:endParaRPr sz="1200" dirty="0"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latin typeface="Carlito"/>
                <a:cs typeface="Carlito"/>
              </a:rPr>
              <a:t>Static </a:t>
            </a:r>
            <a:r>
              <a:rPr sz="1200" spc="-5" dirty="0">
                <a:latin typeface="Carlito"/>
                <a:cs typeface="Carlito"/>
              </a:rPr>
              <a:t>acoustic admittance.</a:t>
            </a:r>
            <a:endParaRPr sz="1200" dirty="0"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latin typeface="Carlito"/>
                <a:cs typeface="Carlito"/>
              </a:rPr>
              <a:t>Tympanometric width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(gradient).</a:t>
            </a:r>
            <a:endParaRPr sz="1200" dirty="0"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latin typeface="Carlito"/>
                <a:cs typeface="Carlito"/>
              </a:rPr>
              <a:t>Tympanometric </a:t>
            </a:r>
            <a:r>
              <a:rPr sz="1200" dirty="0">
                <a:latin typeface="Carlito"/>
                <a:cs typeface="Carlito"/>
              </a:rPr>
              <a:t>peak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pressure.</a:t>
            </a:r>
            <a:endParaRPr sz="1200" dirty="0"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latin typeface="Carlito"/>
                <a:cs typeface="Carlito"/>
              </a:rPr>
              <a:t>Equivalent </a:t>
            </a:r>
            <a:r>
              <a:rPr sz="1200" dirty="0">
                <a:latin typeface="Carlito"/>
                <a:cs typeface="Carlito"/>
              </a:rPr>
              <a:t>ear canal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volume.</a:t>
            </a: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"/>
            </a:pP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Sensitivity and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specificity:</a:t>
            </a:r>
            <a:endParaRPr sz="1200" dirty="0"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100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latin typeface="Carlito"/>
                <a:cs typeface="Carlito"/>
              </a:rPr>
              <a:t>Sensitivity </a:t>
            </a:r>
            <a:r>
              <a:rPr sz="1200" dirty="0">
                <a:latin typeface="Carlito"/>
                <a:cs typeface="Carlito"/>
              </a:rPr>
              <a:t>has </a:t>
            </a:r>
            <a:r>
              <a:rPr sz="1200" spc="-5" dirty="0">
                <a:latin typeface="Carlito"/>
                <a:cs typeface="Carlito"/>
              </a:rPr>
              <a:t>been found to be around </a:t>
            </a:r>
            <a:r>
              <a:rPr sz="1200" dirty="0">
                <a:latin typeface="Carlito"/>
                <a:cs typeface="Carlito"/>
              </a:rPr>
              <a:t>82% </a:t>
            </a:r>
            <a:r>
              <a:rPr sz="1200" spc="-5" dirty="0">
                <a:latin typeface="Carlito"/>
                <a:cs typeface="Carlito"/>
              </a:rPr>
              <a:t>for</a:t>
            </a:r>
            <a:r>
              <a:rPr sz="1200" spc="1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MEE.</a:t>
            </a:r>
            <a:endParaRPr sz="1200" dirty="0">
              <a:latin typeface="Carlito"/>
              <a:cs typeface="Carlito"/>
            </a:endParaRPr>
          </a:p>
          <a:p>
            <a:pPr marL="469900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latin typeface="Carlito"/>
                <a:cs typeface="Carlito"/>
              </a:rPr>
              <a:t>Normal </a:t>
            </a:r>
            <a:r>
              <a:rPr sz="1200" dirty="0">
                <a:latin typeface="Carlito"/>
                <a:cs typeface="Carlito"/>
              </a:rPr>
              <a:t>type A has </a:t>
            </a:r>
            <a:r>
              <a:rPr sz="1200" spc="-5" dirty="0">
                <a:latin typeface="Carlito"/>
                <a:cs typeface="Carlito"/>
              </a:rPr>
              <a:t>100%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specificity.</a:t>
            </a:r>
          </a:p>
          <a:p>
            <a:pPr marL="469900" indent="-2292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latin typeface="Carlito"/>
                <a:cs typeface="Carlito"/>
              </a:rPr>
              <a:t>Overall sensitivity of around 80% and specificity of around</a:t>
            </a:r>
            <a:r>
              <a:rPr sz="1200" spc="4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90%.</a:t>
            </a:r>
          </a:p>
          <a:p>
            <a:pPr marL="469900" indent="-229235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latin typeface="Carlito"/>
                <a:cs typeface="Carlito"/>
              </a:rPr>
              <a:t>That is </a:t>
            </a:r>
            <a:r>
              <a:rPr sz="1200" spc="-5" dirty="0">
                <a:latin typeface="Carlito"/>
                <a:cs typeface="Carlito"/>
              </a:rPr>
              <a:t>good but means </a:t>
            </a:r>
            <a:r>
              <a:rPr sz="1200" dirty="0">
                <a:latin typeface="Carlito"/>
                <a:cs typeface="Carlito"/>
              </a:rPr>
              <a:t>we </a:t>
            </a:r>
            <a:r>
              <a:rPr sz="1200" spc="-5" dirty="0">
                <a:latin typeface="Carlito"/>
                <a:cs typeface="Carlito"/>
              </a:rPr>
              <a:t>need to interpret results with</a:t>
            </a:r>
            <a:r>
              <a:rPr sz="1200" spc="2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caution.</a:t>
            </a: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"/>
            </a:pPr>
            <a:endParaRPr sz="19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Types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of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tympanogram:</a:t>
            </a:r>
            <a:endParaRPr sz="1200" dirty="0">
              <a:latin typeface="Carlito"/>
              <a:cs typeface="Carlito"/>
            </a:endParaRPr>
          </a:p>
          <a:p>
            <a:pPr marL="469900" marR="3503295" indent="-229235">
              <a:lnSpc>
                <a:spcPct val="109200"/>
              </a:lnSpc>
              <a:spcBef>
                <a:spcPts val="89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Questions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you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need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to </a:t>
            </a:r>
            <a:r>
              <a:rPr sz="1200" spc="-10" dirty="0">
                <a:solidFill>
                  <a:srgbClr val="A6A6A6"/>
                </a:solidFill>
                <a:latin typeface="Carlito"/>
                <a:cs typeface="Carlito"/>
              </a:rPr>
              <a:t>ask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when assessing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the  tympanogram:</a:t>
            </a:r>
            <a:endParaRPr sz="1200" dirty="0">
              <a:latin typeface="Carlito"/>
              <a:cs typeface="Carlito"/>
            </a:endParaRPr>
          </a:p>
          <a:p>
            <a:pPr marL="927100" lvl="1" indent="-229235">
              <a:lnSpc>
                <a:spcPct val="100000"/>
              </a:lnSpc>
              <a:spcBef>
                <a:spcPts val="130"/>
              </a:spcBef>
              <a:buFont typeface="Courier New"/>
              <a:buChar char="o"/>
              <a:tabLst>
                <a:tab pos="927735" algn="l"/>
              </a:tabLst>
            </a:pP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Is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there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a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Peak?</a:t>
            </a:r>
            <a:endParaRPr sz="1200" dirty="0">
              <a:latin typeface="Carlito"/>
              <a:cs typeface="Carlito"/>
            </a:endParaRPr>
          </a:p>
          <a:p>
            <a:pPr marL="927100" lvl="1" indent="-229235">
              <a:lnSpc>
                <a:spcPct val="100000"/>
              </a:lnSpc>
              <a:spcBef>
                <a:spcPts val="145"/>
              </a:spcBef>
              <a:buFont typeface="Courier New"/>
              <a:buChar char="o"/>
              <a:tabLst>
                <a:tab pos="927735" algn="l"/>
              </a:tabLst>
            </a:pPr>
            <a:r>
              <a:rPr sz="1200" dirty="0">
                <a:solidFill>
                  <a:srgbClr val="A6A6A6"/>
                </a:solidFill>
                <a:latin typeface="Carlito"/>
                <a:cs typeface="Carlito"/>
              </a:rPr>
              <a:t>And at </a:t>
            </a:r>
            <a:r>
              <a:rPr sz="1200" spc="-10" dirty="0">
                <a:solidFill>
                  <a:srgbClr val="A6A6A6"/>
                </a:solidFill>
                <a:latin typeface="Carlito"/>
                <a:cs typeface="Carlito"/>
              </a:rPr>
              <a:t>What</a:t>
            </a:r>
            <a:r>
              <a:rPr sz="1200" spc="10" dirty="0">
                <a:solidFill>
                  <a:srgbClr val="A6A6A6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A6A6A6"/>
                </a:solidFill>
                <a:latin typeface="Carlito"/>
                <a:cs typeface="Carlito"/>
              </a:rPr>
              <a:t>pressure?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0045" y="622299"/>
            <a:ext cx="2337435" cy="325755"/>
          </a:xfrm>
          <a:prstGeom prst="rect">
            <a:avLst/>
          </a:prstGeom>
          <a:solidFill>
            <a:srgbClr val="006FC0"/>
          </a:solidFill>
          <a:ln w="28575">
            <a:solidFill>
              <a:srgbClr val="00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600075">
              <a:lnSpc>
                <a:spcPct val="100000"/>
              </a:lnSpc>
              <a:spcBef>
                <a:spcPts val="395"/>
              </a:spcBef>
            </a:pP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Tympanometry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950" y="1378748"/>
            <a:ext cx="2378999" cy="1904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89516" y="1454683"/>
            <a:ext cx="1574378" cy="1808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9351" y="8351209"/>
            <a:ext cx="2687888" cy="2017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86219" y="15036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8</a:t>
            </a:r>
            <a:endParaRPr sz="120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61188" y="629411"/>
          <a:ext cx="6811643" cy="1003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6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4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884">
                <a:tc>
                  <a:txBody>
                    <a:bodyPr/>
                    <a:lstStyle/>
                    <a:p>
                      <a:pPr marL="6540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Type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(normal)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Type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Type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2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200" b="1" u="sng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Q1) Is </a:t>
                      </a:r>
                      <a:r>
                        <a:rPr sz="1200" b="1" u="sng" spc="-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there </a:t>
                      </a:r>
                      <a:r>
                        <a:rPr sz="1200" b="1" u="sng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a </a:t>
                      </a:r>
                      <a:r>
                        <a:rPr sz="1200" b="1" u="sng" spc="-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peak?</a:t>
                      </a:r>
                      <a:r>
                        <a:rPr sz="1200" b="1" spc="-1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Yes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 marR="62865">
                        <a:lnSpc>
                          <a:spcPct val="101699"/>
                        </a:lnSpc>
                      </a:pP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peak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means maximum sound  penetration through the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tympanic 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membrane. This happens when the  pressure inside and outside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 tympanic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membrane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are</a:t>
                      </a:r>
                      <a:r>
                        <a:rPr sz="1200" spc="-4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equal.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Ranges: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Adults: -100 to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+50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Children: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-150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to +50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 marR="428625">
                        <a:lnSpc>
                          <a:spcPct val="101699"/>
                        </a:lnSpc>
                      </a:pPr>
                      <a:r>
                        <a:rPr sz="1200" b="1" u="sng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Q2) </a:t>
                      </a:r>
                      <a:r>
                        <a:rPr sz="1200" b="1" u="sng" spc="-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At what pressure?</a:t>
                      </a:r>
                      <a:r>
                        <a:rPr sz="1200" b="1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0.  </a:t>
                      </a:r>
                      <a:r>
                        <a:rPr sz="1200" b="1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Zero </a:t>
                      </a:r>
                      <a:r>
                        <a:rPr sz="1200" b="1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here </a:t>
                      </a:r>
                      <a:r>
                        <a:rPr sz="1200" b="1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does not </a:t>
                      </a:r>
                      <a:r>
                        <a:rPr sz="1200" b="1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mean </a:t>
                      </a:r>
                      <a:r>
                        <a:rPr sz="1200" b="1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no  </a:t>
                      </a:r>
                      <a:r>
                        <a:rPr sz="1200" b="1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pressure. </a:t>
                      </a:r>
                      <a:r>
                        <a:rPr sz="1200" b="1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It </a:t>
                      </a:r>
                      <a:r>
                        <a:rPr sz="1200" b="1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means </a:t>
                      </a:r>
                      <a:r>
                        <a:rPr sz="1200" b="1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that</a:t>
                      </a:r>
                      <a:r>
                        <a:rPr sz="1200" b="1" spc="-3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 marR="266065">
                        <a:lnSpc>
                          <a:spcPts val="1470"/>
                        </a:lnSpc>
                        <a:spcBef>
                          <a:spcPts val="45"/>
                        </a:spcBef>
                      </a:pPr>
                      <a:r>
                        <a:rPr sz="1200" b="1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pressure inside and outside </a:t>
                      </a:r>
                      <a:r>
                        <a:rPr sz="1200" b="1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 </a:t>
                      </a:r>
                      <a:r>
                        <a:rPr sz="1200" b="1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membrane are</a:t>
                      </a:r>
                      <a:r>
                        <a:rPr sz="1200" b="1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equal.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 marR="123189">
                        <a:lnSpc>
                          <a:spcPts val="146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Dr: to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make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it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easy </a:t>
                      </a:r>
                      <a:r>
                        <a:rPr sz="1200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if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peak is </a:t>
                      </a:r>
                      <a:r>
                        <a:rPr sz="1200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in 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square or rectangle, then </a:t>
                      </a:r>
                      <a:r>
                        <a:rPr sz="1200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it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is 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normal.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>
                        <a:lnSpc>
                          <a:spcPts val="1420"/>
                        </a:lnSpc>
                      </a:pP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ECV: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ear canal</a:t>
                      </a:r>
                      <a:r>
                        <a:rPr sz="1200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volume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701675" algn="r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rlito"/>
                          <a:cs typeface="Carlito"/>
                        </a:rPr>
                        <a:t>Corresponding</a:t>
                      </a:r>
                      <a:r>
                        <a:rPr sz="1100" b="1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spc="-5" dirty="0">
                          <a:latin typeface="Carlito"/>
                          <a:cs typeface="Carlito"/>
                        </a:rPr>
                        <a:t>audiogram:</a:t>
                      </a:r>
                      <a:endParaRPr sz="1100">
                        <a:latin typeface="Carlito"/>
                        <a:cs typeface="Carlito"/>
                      </a:endParaRPr>
                    </a:p>
                    <a:p>
                      <a:pPr marR="70231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u="sng" spc="-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Normal</a:t>
                      </a:r>
                      <a:r>
                        <a:rPr sz="1100" b="1" u="sng" spc="-70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u="sng" spc="-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hearing</a:t>
                      </a:r>
                      <a:endParaRPr sz="11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92125">
                        <a:lnSpc>
                          <a:spcPct val="100000"/>
                        </a:lnSpc>
                      </a:pPr>
                      <a:r>
                        <a:rPr sz="1100" b="1" u="sng" spc="-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Moderate Hearing</a:t>
                      </a:r>
                      <a:r>
                        <a:rPr sz="1100" b="1" u="sng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u="sng" spc="-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Loss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Type</a:t>
                      </a:r>
                      <a:r>
                        <a:rPr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B</a:t>
                      </a:r>
                      <a:r>
                        <a:rPr sz="6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Low</a:t>
                      </a:r>
                      <a:endParaRPr sz="65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945" marR="156845">
                        <a:lnSpc>
                          <a:spcPct val="101699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It comes with OME </a:t>
                      </a:r>
                      <a:r>
                        <a:rPr sz="1200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(Otitis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Media  with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Effusion)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Type</a:t>
                      </a:r>
                      <a:r>
                        <a:rPr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B</a:t>
                      </a:r>
                      <a:r>
                        <a:rPr sz="65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rlito"/>
                          <a:cs typeface="Carlito"/>
                        </a:rPr>
                        <a:t>H</a:t>
                      </a:r>
                      <a:r>
                        <a:rPr sz="650" spc="-5" dirty="0">
                          <a:latin typeface="Carlito"/>
                          <a:cs typeface="Carlito"/>
                        </a:rPr>
                        <a:t>i</a:t>
                      </a:r>
                      <a:endParaRPr sz="65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It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comes with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perforation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u="sng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Q1) Is </a:t>
                      </a:r>
                      <a:r>
                        <a:rPr sz="1200" b="1" u="sng" spc="-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there </a:t>
                      </a:r>
                      <a:r>
                        <a:rPr sz="1200" b="1" u="sng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a </a:t>
                      </a:r>
                      <a:r>
                        <a:rPr sz="1200" b="1" u="sng" spc="-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peak?</a:t>
                      </a:r>
                      <a:r>
                        <a:rPr sz="1200" b="1" spc="-1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No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 marR="140335">
                        <a:lnSpc>
                          <a:spcPct val="101699"/>
                        </a:lnSpc>
                      </a:pPr>
                      <a:r>
                        <a:rPr sz="1200" b="1" u="sng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Q2) </a:t>
                      </a:r>
                      <a:r>
                        <a:rPr sz="1200" b="1" u="sng" spc="-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With </a:t>
                      </a:r>
                      <a:r>
                        <a:rPr sz="1200" b="1" u="sng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type B </a:t>
                      </a:r>
                      <a:r>
                        <a:rPr sz="1200" b="1" u="sng" spc="-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you </a:t>
                      </a:r>
                      <a:r>
                        <a:rPr sz="1200" b="1" u="sng" spc="-10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have </a:t>
                      </a:r>
                      <a:r>
                        <a:rPr sz="1200" b="1" u="sng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to </a:t>
                      </a:r>
                      <a:r>
                        <a:rPr sz="1200" b="1" u="sng" spc="-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ask </a:t>
                      </a:r>
                      <a:r>
                        <a:rPr sz="1200" b="1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u="sng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about the </a:t>
                      </a:r>
                      <a:r>
                        <a:rPr sz="1200" b="1" u="sng" spc="-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ear canal</a:t>
                      </a:r>
                      <a:r>
                        <a:rPr sz="1200" b="1" u="sng" spc="-3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u="sng" spc="-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volume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 marR="101600">
                        <a:lnSpc>
                          <a:spcPct val="101699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Why do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measure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volume of 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ear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canal?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To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detect different  pathologies like perforation or 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wax</a:t>
                      </a:r>
                      <a:r>
                        <a:rPr sz="1200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impaction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u="sng" spc="-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Causes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 marR="535940">
                        <a:lnSpc>
                          <a:spcPct val="101699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BE8F00"/>
                          </a:solidFill>
                          <a:latin typeface="Carlito"/>
                          <a:cs typeface="Carlito"/>
                        </a:rPr>
                        <a:t>low </a:t>
                      </a:r>
                      <a:r>
                        <a:rPr sz="1200" spc="-5" dirty="0">
                          <a:solidFill>
                            <a:srgbClr val="BE8F00"/>
                          </a:solidFill>
                          <a:latin typeface="Carlito"/>
                          <a:cs typeface="Carlito"/>
                        </a:rPr>
                        <a:t>ECV </a:t>
                      </a:r>
                      <a:r>
                        <a:rPr sz="1200" dirty="0">
                          <a:solidFill>
                            <a:srgbClr val="BE8F00"/>
                          </a:solidFill>
                          <a:latin typeface="Carlito"/>
                          <a:cs typeface="Carlito"/>
                        </a:rPr>
                        <a:t>= Wax</a:t>
                      </a:r>
                      <a:r>
                        <a:rPr sz="1200" spc="-60" dirty="0">
                          <a:solidFill>
                            <a:srgbClr val="BE8F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BE8F00"/>
                          </a:solidFill>
                          <a:latin typeface="Carlito"/>
                          <a:cs typeface="Carlito"/>
                        </a:rPr>
                        <a:t>Impaction/  Foreign</a:t>
                      </a:r>
                      <a:r>
                        <a:rPr sz="1200" spc="-10" dirty="0">
                          <a:solidFill>
                            <a:srgbClr val="BE8F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BE8F00"/>
                          </a:solidFill>
                          <a:latin typeface="Carlito"/>
                          <a:cs typeface="Carlito"/>
                        </a:rPr>
                        <a:t>body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 marR="139065">
                        <a:lnSpc>
                          <a:spcPct val="101899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BE8F00"/>
                          </a:solidFill>
                          <a:latin typeface="Carlito"/>
                          <a:cs typeface="Carlito"/>
                        </a:rPr>
                        <a:t>Normal ECV </a:t>
                      </a:r>
                      <a:r>
                        <a:rPr sz="1200" dirty="0">
                          <a:solidFill>
                            <a:srgbClr val="BE8F00"/>
                          </a:solidFill>
                          <a:latin typeface="Carlito"/>
                          <a:cs typeface="Carlito"/>
                        </a:rPr>
                        <a:t>= </a:t>
                      </a:r>
                      <a:r>
                        <a:rPr sz="1200" spc="-5" dirty="0">
                          <a:solidFill>
                            <a:srgbClr val="BE8F00"/>
                          </a:solidFill>
                          <a:latin typeface="Carlito"/>
                          <a:cs typeface="Carlito"/>
                        </a:rPr>
                        <a:t>Pathology </a:t>
                      </a:r>
                      <a:r>
                        <a:rPr sz="1200" dirty="0">
                          <a:solidFill>
                            <a:srgbClr val="BE8F00"/>
                          </a:solidFill>
                          <a:latin typeface="Carlito"/>
                          <a:cs typeface="Carlito"/>
                        </a:rPr>
                        <a:t>in  middle ear </a:t>
                      </a:r>
                      <a:r>
                        <a:rPr sz="1200" spc="-5" dirty="0">
                          <a:solidFill>
                            <a:srgbClr val="BE8F00"/>
                          </a:solidFill>
                          <a:latin typeface="Carlito"/>
                          <a:cs typeface="Carlito"/>
                        </a:rPr>
                        <a:t>(tympanic</a:t>
                      </a:r>
                      <a:r>
                        <a:rPr sz="1200" spc="-100" dirty="0">
                          <a:solidFill>
                            <a:srgbClr val="BE8F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solidFill>
                            <a:srgbClr val="BE8F00"/>
                          </a:solidFill>
                          <a:latin typeface="Carlito"/>
                          <a:cs typeface="Carlito"/>
                        </a:rPr>
                        <a:t>membrane  is </a:t>
                      </a:r>
                      <a:r>
                        <a:rPr sz="1200" spc="-5" dirty="0">
                          <a:solidFill>
                            <a:srgbClr val="BE8F00"/>
                          </a:solidFill>
                          <a:latin typeface="Carlito"/>
                          <a:cs typeface="Carlito"/>
                        </a:rPr>
                        <a:t>not moving) E.g. Otitis </a:t>
                      </a:r>
                      <a:r>
                        <a:rPr sz="1200" dirty="0">
                          <a:solidFill>
                            <a:srgbClr val="BE8F00"/>
                          </a:solidFill>
                          <a:latin typeface="Carlito"/>
                          <a:cs typeface="Carlito"/>
                        </a:rPr>
                        <a:t>media  </a:t>
                      </a:r>
                      <a:r>
                        <a:rPr sz="1200" spc="-5" dirty="0">
                          <a:solidFill>
                            <a:srgbClr val="BE8F00"/>
                          </a:solidFill>
                          <a:latin typeface="Carlito"/>
                          <a:cs typeface="Carlito"/>
                        </a:rPr>
                        <a:t>with</a:t>
                      </a:r>
                      <a:r>
                        <a:rPr sz="1200" spc="5" dirty="0">
                          <a:solidFill>
                            <a:srgbClr val="BE8F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BE8F00"/>
                          </a:solidFill>
                          <a:latin typeface="Carlito"/>
                          <a:cs typeface="Carlito"/>
                        </a:rPr>
                        <a:t>effusion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 marR="287020">
                        <a:lnSpc>
                          <a:spcPct val="101699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solidFill>
                            <a:srgbClr val="BE8F00"/>
                          </a:solidFill>
                          <a:latin typeface="Carlito"/>
                          <a:cs typeface="Carlito"/>
                        </a:rPr>
                        <a:t>High ECV </a:t>
                      </a:r>
                      <a:r>
                        <a:rPr sz="1200" dirty="0">
                          <a:solidFill>
                            <a:srgbClr val="BE8F00"/>
                          </a:solidFill>
                          <a:latin typeface="Carlito"/>
                          <a:cs typeface="Carlito"/>
                        </a:rPr>
                        <a:t>= </a:t>
                      </a:r>
                      <a:r>
                        <a:rPr sz="1200" spc="-5" dirty="0">
                          <a:solidFill>
                            <a:srgbClr val="BE8F00"/>
                          </a:solidFill>
                          <a:latin typeface="Carlito"/>
                          <a:cs typeface="Carlito"/>
                        </a:rPr>
                        <a:t>perforation with or  without middle </a:t>
                      </a:r>
                      <a:r>
                        <a:rPr sz="1200" dirty="0">
                          <a:solidFill>
                            <a:srgbClr val="BE8F00"/>
                          </a:solidFill>
                          <a:latin typeface="Carlito"/>
                          <a:cs typeface="Carlito"/>
                        </a:rPr>
                        <a:t>ear</a:t>
                      </a:r>
                      <a:r>
                        <a:rPr sz="1200" spc="-35" dirty="0">
                          <a:solidFill>
                            <a:srgbClr val="BE8F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solidFill>
                            <a:srgbClr val="BE8F00"/>
                          </a:solidFill>
                          <a:latin typeface="Carlito"/>
                          <a:cs typeface="Carlito"/>
                        </a:rPr>
                        <a:t>effusion</a:t>
                      </a:r>
                      <a:r>
                        <a:rPr sz="1200" dirty="0">
                          <a:solidFill>
                            <a:srgbClr val="1154CD"/>
                          </a:solidFill>
                          <a:latin typeface="Carlito"/>
                          <a:cs typeface="Carlito"/>
                        </a:rPr>
                        <a:t>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945" marR="295275">
                        <a:lnSpc>
                          <a:spcPct val="101699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It comes with Eustachian tube  dysfunction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200" b="1" u="sng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Q1) is </a:t>
                      </a:r>
                      <a:r>
                        <a:rPr sz="1200" b="1" u="sng" spc="-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there </a:t>
                      </a:r>
                      <a:r>
                        <a:rPr sz="1200" b="1" u="sng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a </a:t>
                      </a:r>
                      <a:r>
                        <a:rPr sz="1200" b="1" u="sng" spc="-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peak?</a:t>
                      </a:r>
                      <a:r>
                        <a:rPr sz="1200" b="1" spc="-1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Yes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 marR="137795">
                        <a:lnSpc>
                          <a:spcPct val="101699"/>
                        </a:lnSpc>
                      </a:pPr>
                      <a:r>
                        <a:rPr sz="1200" b="1" u="sng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Q2) </a:t>
                      </a:r>
                      <a:r>
                        <a:rPr sz="1200" b="1" u="sng" spc="-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At what pressure?</a:t>
                      </a:r>
                      <a:r>
                        <a:rPr sz="1200" b="1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-250 (the  reference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is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atmospheric  pressure)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 marR="217170">
                        <a:lnSpc>
                          <a:spcPts val="148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-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250 pressure (severe negative  pressure).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>
                        <a:lnSpc>
                          <a:spcPts val="1405"/>
                        </a:lnSpc>
                      </a:pP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There is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problem </a:t>
                      </a:r>
                      <a:r>
                        <a:rPr sz="1200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in</a:t>
                      </a:r>
                      <a:r>
                        <a:rPr sz="1200" spc="-3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Eustachian</a:t>
                      </a:r>
                      <a:r>
                        <a:rPr sz="1200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tube.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 marR="73660">
                        <a:lnSpc>
                          <a:spcPct val="101699"/>
                        </a:lnSpc>
                      </a:pP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Why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negative pressure </a:t>
                      </a:r>
                      <a:r>
                        <a:rPr sz="1200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not 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positive? </a:t>
                      </a:r>
                      <a:r>
                        <a:rPr sz="1200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We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have normal flora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in  the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middle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ear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that consumes  oxygen.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As a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result,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oxygen 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will be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consumed and there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is no 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ventilation.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u="sng" spc="-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Cause: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problem </a:t>
                      </a:r>
                      <a:r>
                        <a:rPr sz="1200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in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Eustachian</a:t>
                      </a:r>
                      <a:r>
                        <a:rPr sz="1200" spc="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tube.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Corresponding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audiogram: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2940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u="sng" spc="-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Conductive hearing loss</a:t>
                      </a:r>
                      <a:r>
                        <a:rPr sz="1100" b="1" u="sng" spc="-1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u="sng" spc="-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(air)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278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76376" y="7638288"/>
            <a:ext cx="1485798" cy="1387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9605" y="9247003"/>
            <a:ext cx="1588770" cy="13876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98109" y="994409"/>
            <a:ext cx="1713164" cy="1371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81929" y="7835138"/>
            <a:ext cx="1572146" cy="13176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1707" y="961867"/>
            <a:ext cx="1669200" cy="13574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4085" y="2374518"/>
            <a:ext cx="1190625" cy="1181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41599" y="1137813"/>
            <a:ext cx="1695502" cy="13632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44520" y="2520314"/>
            <a:ext cx="1152258" cy="11804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056567" y="4650034"/>
            <a:ext cx="1364615" cy="1338580"/>
            <a:chOff x="3056567" y="4650034"/>
            <a:chExt cx="1364615" cy="1338580"/>
          </a:xfrm>
        </p:grpSpPr>
        <p:sp>
          <p:nvSpPr>
            <p:cNvPr id="13" name="object 13"/>
            <p:cNvSpPr/>
            <p:nvPr/>
          </p:nvSpPr>
          <p:spPr>
            <a:xfrm>
              <a:off x="3056567" y="4650034"/>
              <a:ext cx="1363989" cy="13384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97174" y="5790056"/>
              <a:ext cx="956310" cy="0"/>
            </a:xfrm>
            <a:custGeom>
              <a:avLst/>
              <a:gdLst/>
              <a:ahLst/>
              <a:cxnLst/>
              <a:rect l="l" t="t" r="r" b="b"/>
              <a:pathLst>
                <a:path w="956310">
                  <a:moveTo>
                    <a:pt x="0" y="0"/>
                  </a:moveTo>
                  <a:lnTo>
                    <a:pt x="955801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60928" y="5266562"/>
              <a:ext cx="828675" cy="0"/>
            </a:xfrm>
            <a:custGeom>
              <a:avLst/>
              <a:gdLst/>
              <a:ahLst/>
              <a:cxnLst/>
              <a:rect l="l" t="t" r="r" b="b"/>
              <a:pathLst>
                <a:path w="828675">
                  <a:moveTo>
                    <a:pt x="0" y="0"/>
                  </a:moveTo>
                  <a:lnTo>
                    <a:pt x="828294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3886834" y="6079108"/>
            <a:ext cx="932180" cy="7207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23845" y="6080251"/>
            <a:ext cx="932180" cy="7207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67679" y="2421750"/>
            <a:ext cx="1187450" cy="113069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86219" y="15036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9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57700" y="8629865"/>
            <a:ext cx="1555115" cy="1351280"/>
            <a:chOff x="4457700" y="8629865"/>
            <a:chExt cx="1555115" cy="1351280"/>
          </a:xfrm>
        </p:grpSpPr>
        <p:sp>
          <p:nvSpPr>
            <p:cNvPr id="4" name="object 4"/>
            <p:cNvSpPr/>
            <p:nvPr/>
          </p:nvSpPr>
          <p:spPr>
            <a:xfrm>
              <a:off x="4457700" y="8629865"/>
              <a:ext cx="1555114" cy="13512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40961" y="8774683"/>
              <a:ext cx="916305" cy="96520"/>
            </a:xfrm>
            <a:custGeom>
              <a:avLst/>
              <a:gdLst/>
              <a:ahLst/>
              <a:cxnLst/>
              <a:rect l="l" t="t" r="r" b="b"/>
              <a:pathLst>
                <a:path w="916304" h="96520">
                  <a:moveTo>
                    <a:pt x="122174" y="0"/>
                  </a:moveTo>
                  <a:lnTo>
                    <a:pt x="0" y="48260"/>
                  </a:lnTo>
                </a:path>
                <a:path w="916304" h="96520">
                  <a:moveTo>
                    <a:pt x="0" y="48260"/>
                  </a:moveTo>
                  <a:lnTo>
                    <a:pt x="122174" y="96519"/>
                  </a:lnTo>
                </a:path>
                <a:path w="916304" h="96520">
                  <a:moveTo>
                    <a:pt x="366522" y="0"/>
                  </a:moveTo>
                  <a:lnTo>
                    <a:pt x="244348" y="48260"/>
                  </a:lnTo>
                </a:path>
                <a:path w="916304" h="96520">
                  <a:moveTo>
                    <a:pt x="244348" y="48260"/>
                  </a:moveTo>
                  <a:lnTo>
                    <a:pt x="366522" y="96519"/>
                  </a:lnTo>
                </a:path>
                <a:path w="916304" h="96520">
                  <a:moveTo>
                    <a:pt x="671956" y="0"/>
                  </a:moveTo>
                  <a:lnTo>
                    <a:pt x="549783" y="48260"/>
                  </a:lnTo>
                </a:path>
                <a:path w="916304" h="96520">
                  <a:moveTo>
                    <a:pt x="549783" y="48260"/>
                  </a:moveTo>
                  <a:lnTo>
                    <a:pt x="671956" y="96519"/>
                  </a:lnTo>
                </a:path>
                <a:path w="916304" h="96520">
                  <a:moveTo>
                    <a:pt x="916304" y="0"/>
                  </a:moveTo>
                  <a:lnTo>
                    <a:pt x="794130" y="48260"/>
                  </a:lnTo>
                </a:path>
                <a:path w="916304" h="96520">
                  <a:moveTo>
                    <a:pt x="794130" y="48260"/>
                  </a:moveTo>
                  <a:lnTo>
                    <a:pt x="916304" y="9651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57700" y="8678163"/>
              <a:ext cx="1527175" cy="0"/>
            </a:xfrm>
            <a:custGeom>
              <a:avLst/>
              <a:gdLst/>
              <a:ahLst/>
              <a:cxnLst/>
              <a:rect l="l" t="t" r="r" b="b"/>
              <a:pathLst>
                <a:path w="1527175">
                  <a:moveTo>
                    <a:pt x="0" y="0"/>
                  </a:moveTo>
                  <a:lnTo>
                    <a:pt x="1527175" y="0"/>
                  </a:lnTo>
                </a:path>
              </a:pathLst>
            </a:custGeom>
            <a:ln w="76200">
              <a:solidFill>
                <a:srgbClr val="0000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71856" y="629411"/>
          <a:ext cx="6811643" cy="2421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6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4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21889">
                <a:tc>
                  <a:txBody>
                    <a:bodyPr/>
                    <a:lstStyle/>
                    <a:p>
                      <a:pPr marL="67945" marR="211454">
                        <a:lnSpc>
                          <a:spcPct val="101699"/>
                        </a:lnSpc>
                        <a:spcBef>
                          <a:spcPts val="35"/>
                        </a:spcBef>
                      </a:pP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Type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A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could be either normal or  sensorineural hearing</a:t>
                      </a:r>
                      <a:r>
                        <a:rPr sz="1200" spc="-2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loss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 marR="89535">
                        <a:lnSpc>
                          <a:spcPct val="101699"/>
                        </a:lnSpc>
                      </a:pP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Type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A is a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normal tympanogram, 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which means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normal movement</a:t>
                      </a:r>
                      <a:r>
                        <a:rPr sz="1200" spc="-8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of 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tympanic membrane not, </a:t>
                      </a:r>
                      <a:r>
                        <a:rPr sz="1200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it 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doesn't mean normal hearing.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Corresponding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audiogram: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812165" marR="189865" indent="-615950">
                        <a:lnSpc>
                          <a:spcPct val="101800"/>
                        </a:lnSpc>
                        <a:spcBef>
                          <a:spcPts val="5"/>
                        </a:spcBef>
                      </a:pPr>
                      <a:r>
                        <a:rPr sz="1100" b="1" u="sng" spc="-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Slight conductive hearing loss </a:t>
                      </a:r>
                      <a:r>
                        <a:rPr sz="1100" b="1" u="sng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in </a:t>
                      </a:r>
                      <a:r>
                        <a:rPr sz="1100" b="1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u="sng" spc="-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audiogram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99516" y="3371341"/>
          <a:ext cx="6122670" cy="6881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3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8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404">
                <a:tc>
                  <a:txBody>
                    <a:bodyPr/>
                    <a:lstStyle/>
                    <a:p>
                      <a:pPr marL="879475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Type 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As </a:t>
                      </a:r>
                      <a:r>
                        <a:rPr sz="1200" spc="-5" dirty="0">
                          <a:solidFill>
                            <a:srgbClr val="BEBEBE"/>
                          </a:solidFill>
                          <a:latin typeface="Carlito"/>
                          <a:cs typeface="Carlito"/>
                        </a:rPr>
                        <a:t>(s=</a:t>
                      </a:r>
                      <a:r>
                        <a:rPr sz="1200" dirty="0">
                          <a:solidFill>
                            <a:srgbClr val="BEBEBE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BEBEBE"/>
                          </a:solidFill>
                          <a:latin typeface="Carlito"/>
                          <a:cs typeface="Carlito"/>
                        </a:rPr>
                        <a:t>stiffness)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790575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Type </a:t>
                      </a:r>
                      <a:r>
                        <a:rPr sz="1200" spc="-10" dirty="0">
                          <a:latin typeface="Carlito"/>
                          <a:cs typeface="Carlito"/>
                        </a:rPr>
                        <a:t>AD</a:t>
                      </a:r>
                      <a:r>
                        <a:rPr sz="12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BEBEBE"/>
                          </a:solidFill>
                          <a:latin typeface="Carlito"/>
                          <a:cs typeface="Carlito"/>
                        </a:rPr>
                        <a:t>(D=dislocation)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9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It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comes with</a:t>
                      </a:r>
                      <a:r>
                        <a:rPr sz="12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Otosclerosis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Q1) Is </a:t>
                      </a:r>
                      <a:r>
                        <a:rPr sz="1200" b="1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there </a:t>
                      </a:r>
                      <a:r>
                        <a:rPr sz="1200" b="1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a </a:t>
                      </a:r>
                      <a:r>
                        <a:rPr sz="1200" b="1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peak?</a:t>
                      </a:r>
                      <a:r>
                        <a:rPr sz="1200" b="1" spc="-7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yes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Q2) </a:t>
                      </a:r>
                      <a:r>
                        <a:rPr sz="1200" b="1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at what pressure?</a:t>
                      </a:r>
                      <a:r>
                        <a:rPr sz="1200" b="1" spc="-4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8580" marR="525780">
                        <a:lnSpc>
                          <a:spcPct val="101699"/>
                        </a:lnSpc>
                      </a:pPr>
                      <a:r>
                        <a:rPr sz="1200" b="1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Q3) Is </a:t>
                      </a:r>
                      <a:r>
                        <a:rPr sz="1200" b="1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it </a:t>
                      </a:r>
                      <a:r>
                        <a:rPr sz="1200" b="1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a </a:t>
                      </a:r>
                      <a:r>
                        <a:rPr sz="1200" b="1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normal tympanogram?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It is a 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subtype of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a</a:t>
                      </a:r>
                      <a:r>
                        <a:rPr sz="1200" spc="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normal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tympanogram where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peak is</a:t>
                      </a:r>
                      <a:r>
                        <a:rPr sz="1200" spc="-2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short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8580" marR="155575">
                        <a:lnSpc>
                          <a:spcPts val="148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Cause: Otosclerosis of stapes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bone.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other  structures are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8580">
                        <a:lnSpc>
                          <a:spcPts val="1405"/>
                        </a:lnSpc>
                      </a:pP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still moving (Incus, mallues), but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stapes</a:t>
                      </a:r>
                      <a:r>
                        <a:rPr sz="1200" spc="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is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not so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intensity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is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low.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8580" marR="291465">
                        <a:lnSpc>
                          <a:spcPct val="101699"/>
                        </a:lnSpc>
                      </a:pP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It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does not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always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mean otosclerosis. </a:t>
                      </a:r>
                      <a:r>
                        <a:rPr sz="1200" spc="-1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It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can 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appear in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cases of decreased elasticity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(elderly)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Corresponding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audiogram: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34290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u="sng" spc="-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Conductive hearing loss: (air</a:t>
                      </a:r>
                      <a:r>
                        <a:rPr sz="1100" b="1" u="sng" spc="-10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u="sng" spc="-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conduction)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It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comes with disarticulation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Q1) Is </a:t>
                      </a:r>
                      <a:r>
                        <a:rPr sz="1200" b="1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there </a:t>
                      </a:r>
                      <a:r>
                        <a:rPr sz="1200" b="1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a </a:t>
                      </a:r>
                      <a:r>
                        <a:rPr sz="1200" b="1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peak?</a:t>
                      </a:r>
                      <a:r>
                        <a:rPr sz="1200" b="1" spc="-7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yes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Q2) </a:t>
                      </a:r>
                      <a:r>
                        <a:rPr sz="1200" b="1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at what pressure?</a:t>
                      </a:r>
                      <a:r>
                        <a:rPr sz="1200" b="1" spc="-4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0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 marR="541020">
                        <a:lnSpc>
                          <a:spcPct val="101699"/>
                        </a:lnSpc>
                      </a:pPr>
                      <a:r>
                        <a:rPr sz="1200" b="1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Q3) Is </a:t>
                      </a:r>
                      <a:r>
                        <a:rPr sz="1200" b="1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it </a:t>
                      </a:r>
                      <a:r>
                        <a:rPr sz="1200" b="1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a </a:t>
                      </a:r>
                      <a:r>
                        <a:rPr sz="1200" b="1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normal tympanogram?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It is a 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subtype of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a</a:t>
                      </a:r>
                      <a:r>
                        <a:rPr sz="1200" spc="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normal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 marR="683895">
                        <a:lnSpc>
                          <a:spcPct val="101699"/>
                        </a:lnSpc>
                      </a:pP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tympanogram where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the peak is high 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Cause: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7945" marR="118110">
                        <a:lnSpc>
                          <a:spcPct val="101699"/>
                        </a:lnSpc>
                        <a:spcBef>
                          <a:spcPts val="10"/>
                        </a:spcBef>
                      </a:pP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ossicular dislocation (the system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is moving </a:t>
                      </a:r>
                      <a:r>
                        <a:rPr sz="1200" spc="-5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too  </a:t>
                      </a:r>
                      <a:r>
                        <a:rPr sz="1200" dirty="0">
                          <a:solidFill>
                            <a:srgbClr val="A6A6A6"/>
                          </a:solidFill>
                          <a:latin typeface="Carlito"/>
                          <a:cs typeface="Carlito"/>
                        </a:rPr>
                        <a:t>freely)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Corresponding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audiogram: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57505">
                        <a:lnSpc>
                          <a:spcPct val="100000"/>
                        </a:lnSpc>
                      </a:pPr>
                      <a:r>
                        <a:rPr sz="1100" b="1" u="sng" spc="-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Conductive hearing loss:(Air</a:t>
                      </a:r>
                      <a:r>
                        <a:rPr sz="1100" b="1" u="sng" spc="-10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 </a:t>
                      </a:r>
                      <a:r>
                        <a:rPr sz="1100" b="1" u="sng" spc="-5" dirty="0">
                          <a:solidFill>
                            <a:srgbClr val="A6A6A6"/>
                          </a:solidFill>
                          <a:uFill>
                            <a:solidFill>
                              <a:srgbClr val="A6A6A6"/>
                            </a:solidFill>
                          </a:uFill>
                          <a:latin typeface="Carlito"/>
                          <a:cs typeface="Carlito"/>
                        </a:rPr>
                        <a:t>conduction)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46963" y="10238943"/>
            <a:ext cx="2409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Static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Compliance (Peak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Compliance):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03220" y="1228089"/>
            <a:ext cx="1574800" cy="1599565"/>
            <a:chOff x="2903220" y="1228089"/>
            <a:chExt cx="1574800" cy="1599565"/>
          </a:xfrm>
        </p:grpSpPr>
        <p:sp>
          <p:nvSpPr>
            <p:cNvPr id="11" name="object 11"/>
            <p:cNvSpPr/>
            <p:nvPr/>
          </p:nvSpPr>
          <p:spPr>
            <a:xfrm>
              <a:off x="2903220" y="1228089"/>
              <a:ext cx="1574768" cy="15992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85693" y="1449704"/>
              <a:ext cx="720725" cy="55880"/>
            </a:xfrm>
            <a:custGeom>
              <a:avLst/>
              <a:gdLst/>
              <a:ahLst/>
              <a:cxnLst/>
              <a:rect l="l" t="t" r="r" b="b"/>
              <a:pathLst>
                <a:path w="720725" h="55880">
                  <a:moveTo>
                    <a:pt x="55499" y="0"/>
                  </a:moveTo>
                  <a:lnTo>
                    <a:pt x="0" y="27812"/>
                  </a:lnTo>
                </a:path>
                <a:path w="720725" h="55880">
                  <a:moveTo>
                    <a:pt x="55499" y="55499"/>
                  </a:moveTo>
                  <a:lnTo>
                    <a:pt x="0" y="27812"/>
                  </a:lnTo>
                </a:path>
                <a:path w="720725" h="55880">
                  <a:moveTo>
                    <a:pt x="277114" y="0"/>
                  </a:moveTo>
                  <a:lnTo>
                    <a:pt x="221615" y="27812"/>
                  </a:lnTo>
                </a:path>
                <a:path w="720725" h="55880">
                  <a:moveTo>
                    <a:pt x="277114" y="55499"/>
                  </a:moveTo>
                  <a:lnTo>
                    <a:pt x="221615" y="27812"/>
                  </a:lnTo>
                </a:path>
                <a:path w="720725" h="55880">
                  <a:moveTo>
                    <a:pt x="498729" y="0"/>
                  </a:moveTo>
                  <a:lnTo>
                    <a:pt x="443357" y="27812"/>
                  </a:lnTo>
                </a:path>
                <a:path w="720725" h="55880">
                  <a:moveTo>
                    <a:pt x="498729" y="55499"/>
                  </a:moveTo>
                  <a:lnTo>
                    <a:pt x="443357" y="27812"/>
                  </a:lnTo>
                </a:path>
                <a:path w="720725" h="55880">
                  <a:moveTo>
                    <a:pt x="720344" y="0"/>
                  </a:moveTo>
                  <a:lnTo>
                    <a:pt x="664972" y="27812"/>
                  </a:lnTo>
                </a:path>
                <a:path w="720725" h="55880">
                  <a:moveTo>
                    <a:pt x="720344" y="55499"/>
                  </a:moveTo>
                  <a:lnTo>
                    <a:pt x="664972" y="278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4418717" y="3635837"/>
            <a:ext cx="1665588" cy="12690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92476" y="3631548"/>
            <a:ext cx="1681598" cy="1281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08735" y="8827668"/>
            <a:ext cx="1828800" cy="1358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51070" y="4958714"/>
            <a:ext cx="1066164" cy="694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66264" y="4957444"/>
            <a:ext cx="653948" cy="7385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4104</TotalTime>
  <Words>5998</Words>
  <Application>Microsoft Office PowerPoint</Application>
  <PresentationFormat>Custom</PresentationFormat>
  <Paragraphs>664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Carlito</vt:lpstr>
      <vt:lpstr>Courier New</vt:lpstr>
      <vt:lpstr>Symbol</vt:lpstr>
      <vt:lpstr>Tahoma</vt:lpstr>
      <vt:lpstr>Times New Roman</vt:lpstr>
      <vt:lpstr>Wingdings</vt:lpstr>
      <vt:lpstr>Office Theme</vt:lpstr>
      <vt:lpstr>5-Audiology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5-Audiology</dc:title>
  <dc:creator>3zoz .q</dc:creator>
  <cp:lastModifiedBy>Admin</cp:lastModifiedBy>
  <cp:revision>10</cp:revision>
  <dcterms:created xsi:type="dcterms:W3CDTF">2020-09-23T00:00:26Z</dcterms:created>
  <dcterms:modified xsi:type="dcterms:W3CDTF">2020-10-02T07:45:09Z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2020-01-26T00:00:00Z</vt:filetime>
  </property>
  <property fmtid="{D5CDD505-2E9C-101B-9397-08002B2CF9AE}" pid="3" name="Creator">
    <vt:lpwstr>Microsoft® Word for Office 365</vt:lpwstr>
  </property>
  <property fmtid="{D5CDD505-2E9C-101B-9397-08002B2CF9AE}" pid="4" name="LastSaved">
    <vt:filetime>2020-09-23T00:00:00Z</vt:filetime>
  </property>
</Properties>
</file>