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569200" cy="10706100"/>
  <p:notesSz cx="7569200" cy="10706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2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289425" y="0"/>
            <a:ext cx="3279775" cy="5349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279775" cy="5349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663C4B-F57F-4E0A-9F06-4FE7AAA0D10F}" type="datetimeFigureOut">
              <a:rPr lang="ar-SA" smtClean="0"/>
              <a:t>13/02/1442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803275"/>
            <a:ext cx="2838450" cy="4014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57238" y="5084763"/>
            <a:ext cx="6054725" cy="481806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289425" y="10169525"/>
            <a:ext cx="3279775" cy="5349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10169525"/>
            <a:ext cx="3279775" cy="5349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7C2D1E-0AF9-41B5-ABB1-8CD41C773E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158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C2D1E-0AF9-41B5-ABB1-8CD41C773E21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588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150" y="1752133"/>
            <a:ext cx="5676900" cy="3727309"/>
          </a:xfrm>
        </p:spPr>
        <p:txBody>
          <a:bodyPr anchor="b"/>
          <a:lstStyle>
            <a:lvl1pPr algn="ctr">
              <a:defRPr sz="3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150" y="5623182"/>
            <a:ext cx="5676900" cy="2584828"/>
          </a:xfrm>
        </p:spPr>
        <p:txBody>
          <a:bodyPr/>
          <a:lstStyle>
            <a:lvl1pPr marL="0" indent="0" algn="ctr">
              <a:buNone/>
              <a:defRPr sz="1490"/>
            </a:lvl1pPr>
            <a:lvl2pPr marL="283830" indent="0" algn="ctr">
              <a:buNone/>
              <a:defRPr sz="1242"/>
            </a:lvl2pPr>
            <a:lvl3pPr marL="567660" indent="0" algn="ctr">
              <a:buNone/>
              <a:defRPr sz="1117"/>
            </a:lvl3pPr>
            <a:lvl4pPr marL="851489" indent="0" algn="ctr">
              <a:buNone/>
              <a:defRPr sz="993"/>
            </a:lvl4pPr>
            <a:lvl5pPr marL="1135319" indent="0" algn="ctr">
              <a:buNone/>
              <a:defRPr sz="993"/>
            </a:lvl5pPr>
            <a:lvl6pPr marL="1419149" indent="0" algn="ctr">
              <a:buNone/>
              <a:defRPr sz="993"/>
            </a:lvl6pPr>
            <a:lvl7pPr marL="1702979" indent="0" algn="ctr">
              <a:buNone/>
              <a:defRPr sz="993"/>
            </a:lvl7pPr>
            <a:lvl8pPr marL="1986808" indent="0" algn="ctr">
              <a:buNone/>
              <a:defRPr sz="993"/>
            </a:lvl8pPr>
            <a:lvl9pPr marL="2270638" indent="0" algn="ctr">
              <a:buNone/>
              <a:defRPr sz="99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4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3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6709" y="570001"/>
            <a:ext cx="1632109" cy="907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383" y="570001"/>
            <a:ext cx="4801711" cy="907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40" y="2669092"/>
            <a:ext cx="6528435" cy="4453439"/>
          </a:xfrm>
        </p:spPr>
        <p:txBody>
          <a:bodyPr anchor="b"/>
          <a:lstStyle>
            <a:lvl1pPr>
              <a:defRPr sz="3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40" y="7164662"/>
            <a:ext cx="6528435" cy="2341959"/>
          </a:xfrm>
        </p:spPr>
        <p:txBody>
          <a:bodyPr/>
          <a:lstStyle>
            <a:lvl1pPr marL="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1pPr>
            <a:lvl2pPr marL="28383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2pPr>
            <a:lvl3pPr marL="567660" indent="0">
              <a:buNone/>
              <a:defRPr sz="1117">
                <a:solidFill>
                  <a:schemeClr val="tx1">
                    <a:tint val="75000"/>
                  </a:schemeClr>
                </a:solidFill>
              </a:defRPr>
            </a:lvl3pPr>
            <a:lvl4pPr marL="851489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4pPr>
            <a:lvl5pPr marL="1135319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5pPr>
            <a:lvl6pPr marL="1419149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6pPr>
            <a:lvl7pPr marL="1702979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7pPr>
            <a:lvl8pPr marL="1986808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8pPr>
            <a:lvl9pPr marL="2270638" indent="0">
              <a:buNone/>
              <a:defRPr sz="9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2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383" y="2850004"/>
            <a:ext cx="3216910" cy="6792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908" y="2850004"/>
            <a:ext cx="3216910" cy="6792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5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8" y="570002"/>
            <a:ext cx="6528435" cy="2069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69" y="2624482"/>
            <a:ext cx="3202126" cy="1286218"/>
          </a:xfrm>
        </p:spPr>
        <p:txBody>
          <a:bodyPr anchor="b"/>
          <a:lstStyle>
            <a:lvl1pPr marL="0" indent="0">
              <a:buNone/>
              <a:defRPr sz="1490" b="1"/>
            </a:lvl1pPr>
            <a:lvl2pPr marL="283830" indent="0">
              <a:buNone/>
              <a:defRPr sz="1242" b="1"/>
            </a:lvl2pPr>
            <a:lvl3pPr marL="567660" indent="0">
              <a:buNone/>
              <a:defRPr sz="1117" b="1"/>
            </a:lvl3pPr>
            <a:lvl4pPr marL="851489" indent="0">
              <a:buNone/>
              <a:defRPr sz="993" b="1"/>
            </a:lvl4pPr>
            <a:lvl5pPr marL="1135319" indent="0">
              <a:buNone/>
              <a:defRPr sz="993" b="1"/>
            </a:lvl5pPr>
            <a:lvl6pPr marL="1419149" indent="0">
              <a:buNone/>
              <a:defRPr sz="993" b="1"/>
            </a:lvl6pPr>
            <a:lvl7pPr marL="1702979" indent="0">
              <a:buNone/>
              <a:defRPr sz="993" b="1"/>
            </a:lvl7pPr>
            <a:lvl8pPr marL="1986808" indent="0">
              <a:buNone/>
              <a:defRPr sz="993" b="1"/>
            </a:lvl8pPr>
            <a:lvl9pPr marL="2270638" indent="0">
              <a:buNone/>
              <a:defRPr sz="9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369" y="3910701"/>
            <a:ext cx="3202126" cy="5752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1907" y="2624482"/>
            <a:ext cx="3217896" cy="1286218"/>
          </a:xfrm>
        </p:spPr>
        <p:txBody>
          <a:bodyPr anchor="b"/>
          <a:lstStyle>
            <a:lvl1pPr marL="0" indent="0">
              <a:buNone/>
              <a:defRPr sz="1490" b="1"/>
            </a:lvl1pPr>
            <a:lvl2pPr marL="283830" indent="0">
              <a:buNone/>
              <a:defRPr sz="1242" b="1"/>
            </a:lvl2pPr>
            <a:lvl3pPr marL="567660" indent="0">
              <a:buNone/>
              <a:defRPr sz="1117" b="1"/>
            </a:lvl3pPr>
            <a:lvl4pPr marL="851489" indent="0">
              <a:buNone/>
              <a:defRPr sz="993" b="1"/>
            </a:lvl4pPr>
            <a:lvl5pPr marL="1135319" indent="0">
              <a:buNone/>
              <a:defRPr sz="993" b="1"/>
            </a:lvl5pPr>
            <a:lvl6pPr marL="1419149" indent="0">
              <a:buNone/>
              <a:defRPr sz="993" b="1"/>
            </a:lvl6pPr>
            <a:lvl7pPr marL="1702979" indent="0">
              <a:buNone/>
              <a:defRPr sz="993" b="1"/>
            </a:lvl7pPr>
            <a:lvl8pPr marL="1986808" indent="0">
              <a:buNone/>
              <a:defRPr sz="993" b="1"/>
            </a:lvl8pPr>
            <a:lvl9pPr marL="2270638" indent="0">
              <a:buNone/>
              <a:defRPr sz="9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1907" y="3910701"/>
            <a:ext cx="3217896" cy="5752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3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9" y="713740"/>
            <a:ext cx="2441264" cy="2498090"/>
          </a:xfrm>
        </p:spPr>
        <p:txBody>
          <a:bodyPr anchor="b"/>
          <a:lstStyle>
            <a:lvl1pPr>
              <a:defRPr sz="19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896" y="1541481"/>
            <a:ext cx="3831908" cy="7608270"/>
          </a:xfrm>
        </p:spPr>
        <p:txBody>
          <a:bodyPr/>
          <a:lstStyle>
            <a:lvl1pPr>
              <a:defRPr sz="1987"/>
            </a:lvl1pPr>
            <a:lvl2pPr>
              <a:defRPr sz="1738"/>
            </a:lvl2pPr>
            <a:lvl3pPr>
              <a:defRPr sz="1490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369" y="3211830"/>
            <a:ext cx="2441264" cy="5950312"/>
          </a:xfrm>
        </p:spPr>
        <p:txBody>
          <a:bodyPr/>
          <a:lstStyle>
            <a:lvl1pPr marL="0" indent="0">
              <a:buNone/>
              <a:defRPr sz="993"/>
            </a:lvl1pPr>
            <a:lvl2pPr marL="283830" indent="0">
              <a:buNone/>
              <a:defRPr sz="869"/>
            </a:lvl2pPr>
            <a:lvl3pPr marL="567660" indent="0">
              <a:buNone/>
              <a:defRPr sz="745"/>
            </a:lvl3pPr>
            <a:lvl4pPr marL="851489" indent="0">
              <a:buNone/>
              <a:defRPr sz="621"/>
            </a:lvl4pPr>
            <a:lvl5pPr marL="1135319" indent="0">
              <a:buNone/>
              <a:defRPr sz="621"/>
            </a:lvl5pPr>
            <a:lvl6pPr marL="1419149" indent="0">
              <a:buNone/>
              <a:defRPr sz="621"/>
            </a:lvl6pPr>
            <a:lvl7pPr marL="1702979" indent="0">
              <a:buNone/>
              <a:defRPr sz="621"/>
            </a:lvl7pPr>
            <a:lvl8pPr marL="1986808" indent="0">
              <a:buNone/>
              <a:defRPr sz="621"/>
            </a:lvl8pPr>
            <a:lvl9pPr marL="2270638" indent="0">
              <a:buNone/>
              <a:defRPr sz="62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9" y="713740"/>
            <a:ext cx="2441264" cy="2498090"/>
          </a:xfrm>
        </p:spPr>
        <p:txBody>
          <a:bodyPr anchor="b"/>
          <a:lstStyle>
            <a:lvl1pPr>
              <a:defRPr sz="19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7896" y="1541481"/>
            <a:ext cx="3831908" cy="7608270"/>
          </a:xfrm>
        </p:spPr>
        <p:txBody>
          <a:bodyPr/>
          <a:lstStyle>
            <a:lvl1pPr marL="0" indent="0">
              <a:buNone/>
              <a:defRPr sz="1987"/>
            </a:lvl1pPr>
            <a:lvl2pPr marL="283830" indent="0">
              <a:buNone/>
              <a:defRPr sz="1738"/>
            </a:lvl2pPr>
            <a:lvl3pPr marL="567660" indent="0">
              <a:buNone/>
              <a:defRPr sz="1490"/>
            </a:lvl3pPr>
            <a:lvl4pPr marL="851489" indent="0">
              <a:buNone/>
              <a:defRPr sz="1242"/>
            </a:lvl4pPr>
            <a:lvl5pPr marL="1135319" indent="0">
              <a:buNone/>
              <a:defRPr sz="1242"/>
            </a:lvl5pPr>
            <a:lvl6pPr marL="1419149" indent="0">
              <a:buNone/>
              <a:defRPr sz="1242"/>
            </a:lvl6pPr>
            <a:lvl7pPr marL="1702979" indent="0">
              <a:buNone/>
              <a:defRPr sz="1242"/>
            </a:lvl7pPr>
            <a:lvl8pPr marL="1986808" indent="0">
              <a:buNone/>
              <a:defRPr sz="1242"/>
            </a:lvl8pPr>
            <a:lvl9pPr marL="2270638" indent="0">
              <a:buNone/>
              <a:defRPr sz="124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369" y="3211830"/>
            <a:ext cx="2441264" cy="5950312"/>
          </a:xfrm>
        </p:spPr>
        <p:txBody>
          <a:bodyPr/>
          <a:lstStyle>
            <a:lvl1pPr marL="0" indent="0">
              <a:buNone/>
              <a:defRPr sz="993"/>
            </a:lvl1pPr>
            <a:lvl2pPr marL="283830" indent="0">
              <a:buNone/>
              <a:defRPr sz="869"/>
            </a:lvl2pPr>
            <a:lvl3pPr marL="567660" indent="0">
              <a:buNone/>
              <a:defRPr sz="745"/>
            </a:lvl3pPr>
            <a:lvl4pPr marL="851489" indent="0">
              <a:buNone/>
              <a:defRPr sz="621"/>
            </a:lvl4pPr>
            <a:lvl5pPr marL="1135319" indent="0">
              <a:buNone/>
              <a:defRPr sz="621"/>
            </a:lvl5pPr>
            <a:lvl6pPr marL="1419149" indent="0">
              <a:buNone/>
              <a:defRPr sz="621"/>
            </a:lvl6pPr>
            <a:lvl7pPr marL="1702979" indent="0">
              <a:buNone/>
              <a:defRPr sz="621"/>
            </a:lvl7pPr>
            <a:lvl8pPr marL="1986808" indent="0">
              <a:buNone/>
              <a:defRPr sz="621"/>
            </a:lvl8pPr>
            <a:lvl9pPr marL="2270638" indent="0">
              <a:buNone/>
              <a:defRPr sz="62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6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383" y="570002"/>
            <a:ext cx="6528435" cy="2069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383" y="2850004"/>
            <a:ext cx="6528435" cy="6792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383" y="9922969"/>
            <a:ext cx="1703070" cy="57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7298" y="9922969"/>
            <a:ext cx="2554605" cy="57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5748" y="9922969"/>
            <a:ext cx="1703070" cy="57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7660" rtl="0" eaLnBrk="1" latinLnBrk="0" hangingPunct="1">
        <a:lnSpc>
          <a:spcPct val="90000"/>
        </a:lnSpc>
        <a:spcBef>
          <a:spcPct val="0"/>
        </a:spcBef>
        <a:buNone/>
        <a:defRPr sz="27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915" indent="-141915" algn="l" defTabSz="567660" rtl="0" eaLnBrk="1" latinLnBrk="0" hangingPunct="1">
        <a:lnSpc>
          <a:spcPct val="90000"/>
        </a:lnSpc>
        <a:spcBef>
          <a:spcPts val="621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25745" indent="-141915" algn="l" defTabSz="56766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09574" indent="-141915" algn="l" defTabSz="56766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2" kern="1200">
          <a:solidFill>
            <a:schemeClr val="tx1"/>
          </a:solidFill>
          <a:latin typeface="+mn-lt"/>
          <a:ea typeface="+mn-ea"/>
          <a:cs typeface="+mn-cs"/>
        </a:defRPr>
      </a:lvl3pPr>
      <a:lvl4pPr marL="993404" indent="-141915" algn="l" defTabSz="56766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277234" indent="-141915" algn="l" defTabSz="56766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561064" indent="-141915" algn="l" defTabSz="56766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844893" indent="-141915" algn="l" defTabSz="56766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2128723" indent="-141915" algn="l" defTabSz="56766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412553" indent="-141915" algn="l" defTabSz="56766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660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1pPr>
      <a:lvl2pPr marL="283830" algn="l" defTabSz="567660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67660" algn="l" defTabSz="567660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3pPr>
      <a:lvl4pPr marL="851489" algn="l" defTabSz="567660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135319" algn="l" defTabSz="567660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419149" algn="l" defTabSz="567660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702979" algn="l" defTabSz="567660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1986808" algn="l" defTabSz="567660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270638" algn="l" defTabSz="567660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YwpqrgsiH16uFBXzbn_no6tqiASTCl2qI8rZQ5sASA/edit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4.pn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12" Type="http://schemas.openxmlformats.org/officeDocument/2006/relationships/image" Target="../media/image63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11" Type="http://schemas.openxmlformats.org/officeDocument/2006/relationships/image" Target="../media/image62.jpg"/><Relationship Id="rId5" Type="http://schemas.openxmlformats.org/officeDocument/2006/relationships/image" Target="../media/image56.jpg"/><Relationship Id="rId10" Type="http://schemas.openxmlformats.org/officeDocument/2006/relationships/image" Target="../media/image61.jp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78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779" y="3563238"/>
            <a:ext cx="216662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Objectives: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74642" y="2199674"/>
            <a:ext cx="41859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/>
              <a:t>Hearing</a:t>
            </a:r>
            <a:r>
              <a:rPr sz="4800" b="1" spc="445" dirty="0"/>
              <a:t> </a:t>
            </a:r>
            <a:r>
              <a:rPr sz="4800" b="1" spc="-5" dirty="0"/>
              <a:t>loss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436684" y="4386452"/>
            <a:ext cx="6528435" cy="5298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indent="-269875">
              <a:lnSpc>
                <a:spcPct val="100000"/>
              </a:lnSpc>
              <a:spcBef>
                <a:spcPts val="95"/>
              </a:spcBef>
              <a:buSzPct val="87500"/>
              <a:buFont typeface="Symbol"/>
              <a:buChar char=""/>
              <a:tabLst>
                <a:tab pos="281940" algn="l"/>
                <a:tab pos="282575" algn="l"/>
              </a:tabLst>
            </a:pPr>
            <a:r>
              <a:rPr spc="-5" dirty="0"/>
              <a:t>Definition of the HL </a:t>
            </a:r>
            <a:r>
              <a:rPr spc="-10" dirty="0"/>
              <a:t>(hearing</a:t>
            </a:r>
            <a:r>
              <a:rPr spc="10" dirty="0"/>
              <a:t> </a:t>
            </a:r>
            <a:r>
              <a:rPr spc="-10" dirty="0"/>
              <a:t>loss).</a:t>
            </a:r>
          </a:p>
          <a:p>
            <a:pPr marL="281940" indent="-269875">
              <a:lnSpc>
                <a:spcPct val="100000"/>
              </a:lnSpc>
              <a:spcBef>
                <a:spcPts val="35"/>
              </a:spcBef>
              <a:buSzPct val="87500"/>
              <a:buFont typeface="Symbol"/>
              <a:buChar char=""/>
              <a:tabLst>
                <a:tab pos="281940" algn="l"/>
                <a:tab pos="282575" algn="l"/>
              </a:tabLst>
            </a:pPr>
            <a:r>
              <a:rPr spc="-5" dirty="0"/>
              <a:t>Prevalence of deafness.</a:t>
            </a:r>
          </a:p>
          <a:p>
            <a:pPr marL="281940" indent="-269875">
              <a:lnSpc>
                <a:spcPct val="100000"/>
              </a:lnSpc>
              <a:spcBef>
                <a:spcPts val="120"/>
              </a:spcBef>
              <a:buSzPct val="87500"/>
              <a:buFont typeface="Symbol"/>
              <a:buChar char=""/>
              <a:tabLst>
                <a:tab pos="281940" algn="l"/>
                <a:tab pos="282575" algn="l"/>
              </a:tabLst>
            </a:pPr>
            <a:r>
              <a:rPr spc="-5" dirty="0"/>
              <a:t>Etiology</a:t>
            </a:r>
            <a:r>
              <a:rPr dirty="0"/>
              <a:t> </a:t>
            </a:r>
            <a:r>
              <a:rPr spc="-10" dirty="0"/>
              <a:t>of:</a:t>
            </a:r>
          </a:p>
          <a:p>
            <a:pPr marL="462280" lvl="1" indent="-187960">
              <a:lnSpc>
                <a:spcPct val="100000"/>
              </a:lnSpc>
              <a:spcBef>
                <a:spcPts val="180"/>
              </a:spcBef>
              <a:buSzPct val="87500"/>
              <a:buFont typeface="Wingdings"/>
              <a:buChar char=""/>
              <a:tabLst>
                <a:tab pos="462280" algn="l"/>
              </a:tabLst>
            </a:pPr>
            <a:r>
              <a:rPr sz="1600" spc="-5" dirty="0">
                <a:latin typeface="Carlito"/>
                <a:cs typeface="Carlito"/>
              </a:rPr>
              <a:t>Conductive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deafness.</a:t>
            </a:r>
            <a:endParaRPr sz="1600" dirty="0">
              <a:latin typeface="Carlito"/>
              <a:cs typeface="Carlito"/>
            </a:endParaRPr>
          </a:p>
          <a:p>
            <a:pPr marL="462280" lvl="1" indent="-187960">
              <a:lnSpc>
                <a:spcPct val="100000"/>
              </a:lnSpc>
              <a:spcBef>
                <a:spcPts val="204"/>
              </a:spcBef>
              <a:buSzPct val="87500"/>
              <a:buFont typeface="Wingdings"/>
              <a:buChar char=""/>
              <a:tabLst>
                <a:tab pos="462280" algn="l"/>
              </a:tabLst>
            </a:pPr>
            <a:r>
              <a:rPr sz="1600" spc="-10" dirty="0">
                <a:latin typeface="Carlito"/>
                <a:cs typeface="Carlito"/>
              </a:rPr>
              <a:t>Sensorineural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deafness.</a:t>
            </a:r>
            <a:endParaRPr sz="1600" dirty="0">
              <a:latin typeface="Carlito"/>
              <a:cs typeface="Carlito"/>
            </a:endParaRPr>
          </a:p>
          <a:p>
            <a:pPr marL="281940" indent="-269875">
              <a:lnSpc>
                <a:spcPct val="100000"/>
              </a:lnSpc>
              <a:spcBef>
                <a:spcPts val="130"/>
              </a:spcBef>
              <a:buSzPct val="87500"/>
              <a:buFont typeface="Symbol"/>
              <a:buChar char=""/>
              <a:tabLst>
                <a:tab pos="281940" algn="l"/>
                <a:tab pos="282575" algn="l"/>
              </a:tabLst>
            </a:pPr>
            <a:r>
              <a:rPr spc="-5" dirty="0"/>
              <a:t>Who’s at </a:t>
            </a:r>
            <a:r>
              <a:rPr spc="-10" dirty="0"/>
              <a:t>risk </a:t>
            </a:r>
            <a:r>
              <a:rPr spc="-5" dirty="0"/>
              <a:t>to </a:t>
            </a:r>
            <a:r>
              <a:rPr dirty="0"/>
              <a:t>develop</a:t>
            </a:r>
            <a:r>
              <a:rPr spc="-25" dirty="0"/>
              <a:t> </a:t>
            </a:r>
            <a:r>
              <a:rPr spc="-5" dirty="0"/>
              <a:t>HL.</a:t>
            </a:r>
          </a:p>
          <a:p>
            <a:pPr marL="281940" indent="-269875">
              <a:lnSpc>
                <a:spcPct val="100000"/>
              </a:lnSpc>
              <a:spcBef>
                <a:spcPts val="110"/>
              </a:spcBef>
              <a:buSzPct val="87500"/>
              <a:buFont typeface="Symbol"/>
              <a:buChar char=""/>
              <a:tabLst>
                <a:tab pos="281940" algn="l"/>
                <a:tab pos="282575" algn="l"/>
              </a:tabLst>
            </a:pPr>
            <a:r>
              <a:rPr spc="-5" dirty="0"/>
              <a:t>Impact of</a:t>
            </a:r>
            <a:r>
              <a:rPr dirty="0"/>
              <a:t> </a:t>
            </a:r>
            <a:r>
              <a:rPr spc="-5" dirty="0"/>
              <a:t>HL.</a:t>
            </a:r>
          </a:p>
          <a:p>
            <a:pPr marL="281940" indent="-269875">
              <a:lnSpc>
                <a:spcPct val="100000"/>
              </a:lnSpc>
              <a:spcBef>
                <a:spcPts val="110"/>
              </a:spcBef>
              <a:buSzPct val="87500"/>
              <a:buFont typeface="Symbol"/>
              <a:buChar char=""/>
              <a:tabLst>
                <a:tab pos="281940" algn="l"/>
                <a:tab pos="282575" algn="l"/>
              </a:tabLst>
            </a:pPr>
            <a:r>
              <a:rPr spc="-5" dirty="0"/>
              <a:t>Classification of hearing loss.</a:t>
            </a:r>
          </a:p>
          <a:p>
            <a:pPr marL="281940" indent="-269875">
              <a:lnSpc>
                <a:spcPct val="100000"/>
              </a:lnSpc>
              <a:spcBef>
                <a:spcPts val="120"/>
              </a:spcBef>
              <a:buSzPct val="87500"/>
              <a:buFont typeface="Symbol"/>
              <a:buChar char=""/>
              <a:tabLst>
                <a:tab pos="281940" algn="l"/>
                <a:tab pos="282575" algn="l"/>
              </a:tabLst>
            </a:pPr>
            <a:r>
              <a:rPr spc="-5" dirty="0"/>
              <a:t>Examination of </a:t>
            </a:r>
            <a:r>
              <a:rPr spc="-10" dirty="0"/>
              <a:t>the </a:t>
            </a:r>
            <a:r>
              <a:rPr spc="-5" dirty="0"/>
              <a:t>patient with</a:t>
            </a:r>
            <a:r>
              <a:rPr spc="5" dirty="0"/>
              <a:t> </a:t>
            </a:r>
            <a:r>
              <a:rPr spc="-10" dirty="0"/>
              <a:t>HL.</a:t>
            </a:r>
          </a:p>
          <a:p>
            <a:pPr marL="281940" indent="-269875">
              <a:lnSpc>
                <a:spcPct val="100000"/>
              </a:lnSpc>
              <a:spcBef>
                <a:spcPts val="110"/>
              </a:spcBef>
              <a:buSzPct val="87500"/>
              <a:buFont typeface="Symbol"/>
              <a:buChar char=""/>
              <a:tabLst>
                <a:tab pos="281940" algn="l"/>
                <a:tab pos="282575" algn="l"/>
              </a:tabLst>
            </a:pPr>
            <a:r>
              <a:rPr spc="-5" dirty="0"/>
              <a:t>Investigation of patient with </a:t>
            </a:r>
            <a:r>
              <a:rPr spc="-10" dirty="0"/>
              <a:t>HL.</a:t>
            </a:r>
          </a:p>
          <a:p>
            <a:pPr marL="281940" indent="-269875">
              <a:lnSpc>
                <a:spcPct val="100000"/>
              </a:lnSpc>
              <a:spcBef>
                <a:spcPts val="120"/>
              </a:spcBef>
              <a:buSzPct val="87500"/>
              <a:buFont typeface="Symbol"/>
              <a:buChar char=""/>
              <a:tabLst>
                <a:tab pos="281940" algn="l"/>
                <a:tab pos="282575" algn="l"/>
              </a:tabLst>
            </a:pPr>
            <a:r>
              <a:rPr spc="-5" dirty="0"/>
              <a:t>Management of HL.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/>
          </a:p>
          <a:p>
            <a:pPr marL="291465" marR="5080" algn="just">
              <a:lnSpc>
                <a:spcPct val="151600"/>
              </a:lnSpc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Resources: </a:t>
            </a:r>
            <a:r>
              <a:rPr spc="-5" dirty="0"/>
              <a:t>Slides+Lecture </a:t>
            </a:r>
            <a:r>
              <a:rPr spc="-10" dirty="0"/>
              <a:t>notes </a:t>
            </a:r>
            <a:r>
              <a:rPr spc="-5" dirty="0"/>
              <a:t>of </a:t>
            </a:r>
            <a:r>
              <a:rPr spc="-5" dirty="0" err="1"/>
              <a:t>ENT+team</a:t>
            </a:r>
            <a:r>
              <a:rPr spc="-5" dirty="0"/>
              <a:t> 436 </a:t>
            </a:r>
            <a:r>
              <a:rPr dirty="0"/>
              <a:t>group </a:t>
            </a:r>
            <a:r>
              <a:rPr spc="-5" dirty="0"/>
              <a:t>A </a:t>
            </a:r>
            <a:endParaRPr lang="en-US" spc="-5" dirty="0"/>
          </a:p>
          <a:p>
            <a:pPr marL="291465" marR="5080" algn="just">
              <a:lnSpc>
                <a:spcPct val="151600"/>
              </a:lnSpc>
            </a:pPr>
            <a:r>
              <a:rPr spc="-5" dirty="0"/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Done by: </a:t>
            </a:r>
            <a:r>
              <a:rPr lang="en-US" sz="1400" b="1" spc="-10" dirty="0" err="1">
                <a:latin typeface="Arial"/>
                <a:cs typeface="Arial"/>
              </a:rPr>
              <a:t>mohammed</a:t>
            </a:r>
            <a:r>
              <a:rPr lang="en-US" sz="1400" b="1" spc="-10" dirty="0">
                <a:latin typeface="Arial"/>
                <a:cs typeface="Arial"/>
              </a:rPr>
              <a:t> </a:t>
            </a:r>
            <a:r>
              <a:rPr lang="en-US" sz="1400" b="1" spc="-10" dirty="0" err="1">
                <a:latin typeface="Arial"/>
                <a:cs typeface="Arial"/>
              </a:rPr>
              <a:t>hassan</a:t>
            </a:r>
            <a:r>
              <a:rPr lang="en-US" sz="1400" b="1" spc="-10" dirty="0">
                <a:latin typeface="Arial"/>
                <a:cs typeface="Arial"/>
              </a:rPr>
              <a:t> </a:t>
            </a:r>
            <a:r>
              <a:rPr lang="en-US" sz="1400" b="1" spc="-10" dirty="0" err="1">
                <a:latin typeface="Arial"/>
                <a:cs typeface="Arial"/>
              </a:rPr>
              <a:t>hakeem</a:t>
            </a:r>
            <a:r>
              <a:rPr lang="en-US" sz="1400" b="1" spc="-10" dirty="0">
                <a:latin typeface="Arial"/>
                <a:cs typeface="Arial"/>
              </a:rPr>
              <a:t>, </a:t>
            </a:r>
            <a:r>
              <a:rPr lang="en-US" sz="1400" b="1" spc="-10" dirty="0" err="1">
                <a:latin typeface="Arial"/>
                <a:cs typeface="Arial"/>
              </a:rPr>
              <a:t>Abdulhakim</a:t>
            </a:r>
            <a:r>
              <a:rPr lang="en-US" sz="1400" b="1" spc="-10" dirty="0">
                <a:latin typeface="Arial"/>
                <a:cs typeface="Arial"/>
              </a:rPr>
              <a:t> Bin </a:t>
            </a:r>
            <a:r>
              <a:rPr lang="en-US" sz="1400" b="1" spc="-10" dirty="0" err="1">
                <a:latin typeface="Arial"/>
                <a:cs typeface="Arial"/>
              </a:rPr>
              <a:t>Onayq</a:t>
            </a:r>
            <a:endParaRPr lang="en-US" sz="1400" b="1" spc="-10" dirty="0">
              <a:latin typeface="Arial"/>
              <a:cs typeface="Arial"/>
            </a:endParaRPr>
          </a:p>
          <a:p>
            <a:pPr marL="291465" marR="5080" algn="just">
              <a:lnSpc>
                <a:spcPct val="151600"/>
              </a:lnSpc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Edited 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by:</a:t>
            </a:r>
            <a:endParaRPr sz="1400" dirty="0">
              <a:latin typeface="Arial"/>
              <a:cs typeface="Arial"/>
            </a:endParaRPr>
          </a:p>
          <a:p>
            <a:pPr marL="291465" algn="just">
              <a:lnSpc>
                <a:spcPct val="100000"/>
              </a:lnSpc>
              <a:spcBef>
                <a:spcPts val="985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Revised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by:</a:t>
            </a:r>
            <a:r>
              <a:rPr lang="en-US" sz="14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1400" b="1" spc="-10" dirty="0" err="1">
                <a:latin typeface="Arial"/>
                <a:cs typeface="Arial"/>
              </a:rPr>
              <a:t>Naif</a:t>
            </a:r>
            <a:r>
              <a:rPr lang="en-US" sz="1400" b="1" spc="-10" dirty="0">
                <a:latin typeface="Arial"/>
                <a:cs typeface="Arial"/>
              </a:rPr>
              <a:t> Almutairi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3850" y="9995103"/>
            <a:ext cx="46291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[Color index: </a:t>
            </a:r>
            <a:r>
              <a:rPr sz="1600" spc="-5" dirty="0">
                <a:solidFill>
                  <a:srgbClr val="C00000"/>
                </a:solidFill>
                <a:latin typeface="Carlito"/>
                <a:cs typeface="Carlito"/>
              </a:rPr>
              <a:t>Important </a:t>
            </a:r>
            <a:r>
              <a:rPr sz="1600" spc="-5" dirty="0">
                <a:latin typeface="Carlito"/>
                <a:cs typeface="Carlito"/>
              </a:rPr>
              <a:t>| </a:t>
            </a:r>
            <a:r>
              <a:rPr sz="1600" spc="-5" dirty="0">
                <a:solidFill>
                  <a:srgbClr val="528135"/>
                </a:solidFill>
                <a:latin typeface="Carlito"/>
                <a:cs typeface="Carlito"/>
              </a:rPr>
              <a:t>Notes </a:t>
            </a:r>
            <a:r>
              <a:rPr sz="1600" spc="-5" dirty="0">
                <a:latin typeface="Carlito"/>
                <a:cs typeface="Carlito"/>
              </a:rPr>
              <a:t>| </a:t>
            </a:r>
            <a:r>
              <a:rPr sz="1600" spc="-5" dirty="0">
                <a:solidFill>
                  <a:srgbClr val="767070"/>
                </a:solidFill>
                <a:latin typeface="Carlito"/>
                <a:cs typeface="Carlito"/>
              </a:rPr>
              <a:t>Extra</a:t>
            </a:r>
            <a:r>
              <a:rPr sz="1600" spc="-5" dirty="0">
                <a:latin typeface="Carlito"/>
                <a:cs typeface="Carlito"/>
              </a:rPr>
              <a:t>]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Editing</a:t>
            </a:r>
            <a:r>
              <a:rPr sz="16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File</a:t>
            </a:r>
            <a:endParaRPr sz="1600" dirty="0">
              <a:latin typeface="Carlito"/>
              <a:cs typeface="Carlito"/>
            </a:endParaRPr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10501BB4-62E7-4B33-BA07-575A56547D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00" t="5871" r="19091" b="6883"/>
          <a:stretch/>
        </p:blipFill>
        <p:spPr>
          <a:xfrm>
            <a:off x="812800" y="825046"/>
            <a:ext cx="1371600" cy="1251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9850" y="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055428"/>
            <a:ext cx="98425" cy="2184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Symbol"/>
                <a:cs typeface="Symbol"/>
              </a:rPr>
              <a:t>−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00" y="1256131"/>
            <a:ext cx="3714750" cy="9321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sz="1400" dirty="0">
                <a:latin typeface="Carlito"/>
                <a:cs typeface="Carlito"/>
              </a:rPr>
              <a:t>General look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(syndromic)</a:t>
            </a: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sz="1400" spc="-5" dirty="0">
                <a:latin typeface="Carlito"/>
                <a:cs typeface="Carlito"/>
              </a:rPr>
              <a:t>Complete head and </a:t>
            </a:r>
            <a:r>
              <a:rPr sz="1400" dirty="0">
                <a:latin typeface="Carlito"/>
                <a:cs typeface="Carlito"/>
              </a:rPr>
              <a:t>neck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exam.</a:t>
            </a: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sz="1400" spc="-5" dirty="0">
                <a:latin typeface="Carlito"/>
                <a:cs typeface="Carlito"/>
              </a:rPr>
              <a:t>Otoscopic </a:t>
            </a:r>
            <a:r>
              <a:rPr sz="1400" dirty="0">
                <a:latin typeface="Carlito"/>
                <a:cs typeface="Carlito"/>
              </a:rPr>
              <a:t>/ </a:t>
            </a:r>
            <a:r>
              <a:rPr sz="1400" spc="-5" dirty="0">
                <a:latin typeface="Carlito"/>
                <a:cs typeface="Carlito"/>
              </a:rPr>
              <a:t>microscopic </a:t>
            </a:r>
            <a:r>
              <a:rPr sz="1400" dirty="0">
                <a:latin typeface="Carlito"/>
                <a:cs typeface="Carlito"/>
              </a:rPr>
              <a:t>ear exam for </a:t>
            </a:r>
            <a:r>
              <a:rPr sz="1400" spc="-5" dirty="0">
                <a:latin typeface="Carlito"/>
                <a:cs typeface="Carlito"/>
              </a:rPr>
              <a:t>both</a:t>
            </a:r>
            <a:r>
              <a:rPr sz="1400" spc="-6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ears.</a:t>
            </a:r>
            <a:endParaRPr sz="1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Symbol"/>
              <a:buChar char=""/>
              <a:tabLst>
                <a:tab pos="240665" algn="l"/>
                <a:tab pos="241300" algn="l"/>
              </a:tabLst>
            </a:pPr>
            <a:r>
              <a:rPr sz="1400" spc="-5" dirty="0">
                <a:latin typeface="Carlito"/>
                <a:cs typeface="Carlito"/>
              </a:rPr>
              <a:t>Tuning </a:t>
            </a:r>
            <a:r>
              <a:rPr sz="1400" dirty="0">
                <a:latin typeface="Carlito"/>
                <a:cs typeface="Carlito"/>
              </a:rPr>
              <a:t>fork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test.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4265803"/>
            <a:ext cx="6913245" cy="549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SzPct val="86666"/>
              <a:buFont typeface="kiloji"/>
              <a:buChar char="❖"/>
              <a:tabLst>
                <a:tab pos="241300" algn="l"/>
              </a:tabLst>
            </a:pPr>
            <a:r>
              <a:rPr sz="1500" b="1" spc="-5" dirty="0">
                <a:latin typeface="Carlito"/>
                <a:cs typeface="Carlito"/>
              </a:rPr>
              <a:t>Clinical testing </a:t>
            </a:r>
            <a:r>
              <a:rPr sz="1500" b="1" dirty="0">
                <a:latin typeface="Carlito"/>
                <a:cs typeface="Carlito"/>
              </a:rPr>
              <a:t>of</a:t>
            </a:r>
            <a:r>
              <a:rPr sz="1500" b="1" spc="5" dirty="0">
                <a:latin typeface="Carlito"/>
                <a:cs typeface="Carlito"/>
              </a:rPr>
              <a:t> </a:t>
            </a:r>
            <a:r>
              <a:rPr sz="1500" b="1" spc="-5" dirty="0">
                <a:latin typeface="Carlito"/>
                <a:cs typeface="Carlito"/>
              </a:rPr>
              <a:t>hearing:</a:t>
            </a:r>
            <a:endParaRPr sz="1500">
              <a:latin typeface="Carlito"/>
              <a:cs typeface="Carlito"/>
            </a:endParaRPr>
          </a:p>
          <a:p>
            <a:pPr marL="241300" marR="1112520" indent="-228600">
              <a:lnSpc>
                <a:spcPct val="110000"/>
              </a:lnSpc>
              <a:spcBef>
                <a:spcPts val="990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300" b="1" spc="-5" dirty="0">
                <a:latin typeface="Carlito"/>
                <a:cs typeface="Carlito"/>
              </a:rPr>
              <a:t>Tuning forks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: Tuning fork tests rely on the basic concept of classification of hearing  loss. Deafness may be classified under </a:t>
            </a:r>
            <a:r>
              <a:rPr sz="1300" spc="-10" dirty="0">
                <a:solidFill>
                  <a:srgbClr val="BEBEBE"/>
                </a:solidFill>
                <a:latin typeface="Carlito"/>
                <a:cs typeface="Carlito"/>
              </a:rPr>
              <a:t>one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of these</a:t>
            </a:r>
            <a:r>
              <a:rPr sz="1300" spc="3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headings:</a:t>
            </a:r>
            <a:endParaRPr sz="1300">
              <a:latin typeface="Carlito"/>
              <a:cs typeface="Carlito"/>
            </a:endParaRPr>
          </a:p>
          <a:p>
            <a:pPr marL="1156970" lvl="1" indent="-230504">
              <a:lnSpc>
                <a:spcPct val="100000"/>
              </a:lnSpc>
              <a:spcBef>
                <a:spcPts val="204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300" b="1" spc="-5" dirty="0">
                <a:solidFill>
                  <a:srgbClr val="BEBEBE"/>
                </a:solidFill>
                <a:latin typeface="Carlito"/>
                <a:cs typeface="Carlito"/>
              </a:rPr>
              <a:t>Conductive</a:t>
            </a:r>
            <a:r>
              <a:rPr sz="1300" b="1" spc="-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deafness.</a:t>
            </a:r>
            <a:endParaRPr sz="1300">
              <a:latin typeface="Carlito"/>
              <a:cs typeface="Carlito"/>
            </a:endParaRPr>
          </a:p>
          <a:p>
            <a:pPr marL="1156970" lvl="1" indent="-230504">
              <a:lnSpc>
                <a:spcPct val="100000"/>
              </a:lnSpc>
              <a:spcBef>
                <a:spcPts val="130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300" b="1" spc="-5" dirty="0">
                <a:solidFill>
                  <a:srgbClr val="BEBEBE"/>
                </a:solidFill>
                <a:latin typeface="Carlito"/>
                <a:cs typeface="Carlito"/>
              </a:rPr>
              <a:t>Sensorineural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deafness.</a:t>
            </a:r>
            <a:endParaRPr sz="1300">
              <a:latin typeface="Carlito"/>
              <a:cs typeface="Carlito"/>
            </a:endParaRPr>
          </a:p>
          <a:p>
            <a:pPr marL="1156970" lvl="1" indent="-230504">
              <a:lnSpc>
                <a:spcPct val="100000"/>
              </a:lnSpc>
              <a:spcBef>
                <a:spcPts val="375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300" b="1" spc="-10" dirty="0">
                <a:solidFill>
                  <a:srgbClr val="BEBEBE"/>
                </a:solidFill>
                <a:latin typeface="Carlito"/>
                <a:cs typeface="Carlito"/>
              </a:rPr>
              <a:t>Mixed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conductive and sensorineural</a:t>
            </a:r>
            <a:r>
              <a:rPr sz="1300" spc="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deafness.</a:t>
            </a:r>
            <a:endParaRPr sz="13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lr>
                <a:srgbClr val="000000"/>
              </a:buClr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There are 2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tests:</a:t>
            </a:r>
            <a:endParaRPr sz="1300">
              <a:latin typeface="Carlito"/>
              <a:cs typeface="Carlito"/>
            </a:endParaRPr>
          </a:p>
          <a:p>
            <a:pPr marL="568960" indent="-231140">
              <a:lnSpc>
                <a:spcPct val="100000"/>
              </a:lnSpc>
              <a:spcBef>
                <a:spcPts val="1155"/>
              </a:spcBef>
              <a:buClr>
                <a:srgbClr val="4471C4"/>
              </a:buClr>
              <a:buFont typeface="kiloji"/>
              <a:buChar char="➢"/>
              <a:tabLst>
                <a:tab pos="569595" algn="l"/>
              </a:tabLst>
            </a:pPr>
            <a:r>
              <a:rPr sz="1300" b="1" spc="-10" dirty="0">
                <a:solidFill>
                  <a:srgbClr val="CC9900"/>
                </a:solidFill>
                <a:latin typeface="Carlito"/>
                <a:cs typeface="Carlito"/>
              </a:rPr>
              <a:t>Weber </a:t>
            </a:r>
            <a:r>
              <a:rPr sz="1300" b="1" spc="-5" dirty="0">
                <a:solidFill>
                  <a:srgbClr val="CC9900"/>
                </a:solidFill>
                <a:latin typeface="Carlito"/>
                <a:cs typeface="Carlito"/>
              </a:rPr>
              <a:t>test</a:t>
            </a:r>
            <a:r>
              <a:rPr sz="1300" spc="-5" dirty="0">
                <a:latin typeface="Carlito"/>
                <a:cs typeface="Carlito"/>
              </a:rPr>
              <a:t>: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is a quick screening test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for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hearing. </a:t>
            </a:r>
            <a:r>
              <a:rPr sz="1300" spc="-5" dirty="0">
                <a:solidFill>
                  <a:srgbClr val="CC9900"/>
                </a:solidFill>
                <a:latin typeface="Carlito"/>
                <a:cs typeface="Carlito"/>
              </a:rPr>
              <a:t>You need to </a:t>
            </a:r>
            <a:r>
              <a:rPr sz="1300" dirty="0">
                <a:solidFill>
                  <a:srgbClr val="CC9900"/>
                </a:solidFill>
                <a:latin typeface="Carlito"/>
                <a:cs typeface="Carlito"/>
              </a:rPr>
              <a:t>know </a:t>
            </a:r>
            <a:r>
              <a:rPr sz="1300" spc="-5" dirty="0">
                <a:solidFill>
                  <a:srgbClr val="CC9900"/>
                </a:solidFill>
                <a:latin typeface="Carlito"/>
                <a:cs typeface="Carlito"/>
              </a:rPr>
              <a:t>how to interpret the</a:t>
            </a:r>
            <a:r>
              <a:rPr sz="1300" spc="105" dirty="0">
                <a:solidFill>
                  <a:srgbClr val="CC9900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CC9900"/>
                </a:solidFill>
                <a:latin typeface="Carlito"/>
                <a:cs typeface="Carlito"/>
              </a:rPr>
              <a:t>result</a:t>
            </a:r>
            <a:endParaRPr sz="1300">
              <a:latin typeface="Carlito"/>
              <a:cs typeface="Carlito"/>
            </a:endParaRPr>
          </a:p>
          <a:p>
            <a:pPr marL="1156970" lvl="1" indent="-230504">
              <a:lnSpc>
                <a:spcPct val="100000"/>
              </a:lnSpc>
              <a:spcBef>
                <a:spcPts val="155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It can</a:t>
            </a:r>
            <a:r>
              <a:rPr sz="1300" spc="-2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detect:</a:t>
            </a:r>
            <a:endParaRPr sz="1300">
              <a:latin typeface="Carlito"/>
              <a:cs typeface="Carlito"/>
            </a:endParaRPr>
          </a:p>
          <a:p>
            <a:pPr marL="1614170" marR="1329690" lvl="2" indent="-228600">
              <a:lnSpc>
                <a:spcPct val="110800"/>
              </a:lnSpc>
              <a:buFont typeface="Arial"/>
              <a:buChar char="■"/>
              <a:tabLst>
                <a:tab pos="1614170" algn="l"/>
                <a:tab pos="1614805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Unilateral conductive hearing loss (middle ear hearing loss)  deviated to affected</a:t>
            </a:r>
            <a:r>
              <a:rPr sz="1300" spc="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ear.</a:t>
            </a:r>
            <a:endParaRPr sz="1300">
              <a:latin typeface="Carlito"/>
              <a:cs typeface="Carlito"/>
            </a:endParaRPr>
          </a:p>
          <a:p>
            <a:pPr marL="1614170" marR="1268730" lvl="2" indent="-228600">
              <a:lnSpc>
                <a:spcPts val="1730"/>
              </a:lnSpc>
              <a:spcBef>
                <a:spcPts val="70"/>
              </a:spcBef>
              <a:buFont typeface="Arial"/>
              <a:buChar char="■"/>
              <a:tabLst>
                <a:tab pos="1614170" algn="l"/>
                <a:tab pos="1614805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Unilateral sensorineural hearing loss (inner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ear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hearing loss)  deviated to better</a:t>
            </a:r>
            <a:r>
              <a:rPr sz="1300" spc="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ear.</a:t>
            </a:r>
            <a:endParaRPr sz="1300">
              <a:latin typeface="Carlito"/>
              <a:cs typeface="Carlito"/>
            </a:endParaRPr>
          </a:p>
          <a:p>
            <a:pPr marL="1156970" marR="1137920" lvl="1" indent="-230504" algn="just">
              <a:lnSpc>
                <a:spcPct val="110600"/>
              </a:lnSpc>
              <a:spcBef>
                <a:spcPts val="875"/>
              </a:spcBef>
              <a:buFont typeface="Arial"/>
              <a:buChar char="○"/>
              <a:tabLst>
                <a:tab pos="1157605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The test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is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useful in determining the type of deafness and in deciding  which ear has the better-functioning cochlea. The base of a vibrating  tuning </a:t>
            </a:r>
            <a:r>
              <a:rPr sz="1300" spc="-10" dirty="0">
                <a:solidFill>
                  <a:srgbClr val="BEBEBE"/>
                </a:solidFill>
                <a:latin typeface="Carlito"/>
                <a:cs typeface="Carlito"/>
              </a:rPr>
              <a:t>fork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is held on the middle of the skull and the patient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is asked 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whether the sound is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heard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centrally or is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referred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to one or another  ear.</a:t>
            </a:r>
            <a:endParaRPr sz="1300">
              <a:latin typeface="Carlito"/>
              <a:cs typeface="Carlito"/>
            </a:endParaRPr>
          </a:p>
          <a:p>
            <a:pPr marL="1156970" lvl="1" indent="-230504">
              <a:lnSpc>
                <a:spcPct val="100000"/>
              </a:lnSpc>
              <a:spcBef>
                <a:spcPts val="1130"/>
              </a:spcBef>
              <a:buSzPct val="108333"/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200" b="1" spc="-5" dirty="0">
                <a:solidFill>
                  <a:srgbClr val="CC9900"/>
                </a:solidFill>
                <a:latin typeface="Carlito"/>
                <a:cs typeface="Carlito"/>
              </a:rPr>
              <a:t>Interpretation</a:t>
            </a:r>
            <a:r>
              <a:rPr sz="1300" b="1" spc="-5" dirty="0">
                <a:solidFill>
                  <a:srgbClr val="CC9900"/>
                </a:solidFill>
                <a:latin typeface="Carlito"/>
                <a:cs typeface="Carlito"/>
              </a:rPr>
              <a:t>:</a:t>
            </a:r>
            <a:endParaRPr sz="1300">
              <a:latin typeface="Carlito"/>
              <a:cs typeface="Carlito"/>
            </a:endParaRPr>
          </a:p>
          <a:p>
            <a:pPr marL="1614170" lvl="2" indent="-229235">
              <a:lnSpc>
                <a:spcPct val="100000"/>
              </a:lnSpc>
              <a:spcBef>
                <a:spcPts val="1140"/>
              </a:spcBef>
              <a:buFont typeface="Arial"/>
              <a:buChar char="■"/>
              <a:tabLst>
                <a:tab pos="1614170" algn="l"/>
                <a:tab pos="1614805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In conductive deafness the sound is heard in the deafer</a:t>
            </a:r>
            <a:r>
              <a:rPr sz="1300" spc="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ear.</a:t>
            </a:r>
            <a:endParaRPr sz="1300">
              <a:latin typeface="Carlito"/>
              <a:cs typeface="Carlito"/>
            </a:endParaRPr>
          </a:p>
          <a:p>
            <a:pPr marL="1614170" marR="861060" lvl="2" indent="-228600">
              <a:lnSpc>
                <a:spcPct val="110000"/>
              </a:lnSpc>
              <a:spcBef>
                <a:spcPts val="10"/>
              </a:spcBef>
              <a:buFont typeface="Arial"/>
              <a:buChar char="■"/>
              <a:tabLst>
                <a:tab pos="1614170" algn="l"/>
                <a:tab pos="1614805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In sensorineural deafness the sound is heard in the better-hearing  ear.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6685" y="2558795"/>
            <a:ext cx="1887219" cy="1378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4965" y="2664841"/>
            <a:ext cx="1593214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500" y="930655"/>
            <a:ext cx="1077595" cy="33401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41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505"/>
              </a:spcBef>
            </a:pPr>
            <a:r>
              <a:rPr sz="1300" b="1" spc="-5" dirty="0">
                <a:solidFill>
                  <a:srgbClr val="FFFFFF"/>
                </a:solidFill>
                <a:latin typeface="Carlito"/>
                <a:cs typeface="Carlito"/>
              </a:rPr>
              <a:t>Examination: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9850" y="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11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3389502"/>
            <a:ext cx="6098540" cy="517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8960" indent="-231140">
              <a:lnSpc>
                <a:spcPct val="100000"/>
              </a:lnSpc>
              <a:spcBef>
                <a:spcPts val="95"/>
              </a:spcBef>
              <a:buClr>
                <a:srgbClr val="4471C4"/>
              </a:buClr>
              <a:buFont typeface="kiloji"/>
              <a:buChar char="➢"/>
              <a:tabLst>
                <a:tab pos="569595" algn="l"/>
              </a:tabLst>
            </a:pPr>
            <a:r>
              <a:rPr sz="1300" b="1" spc="-5" dirty="0">
                <a:solidFill>
                  <a:srgbClr val="CC9900"/>
                </a:solidFill>
                <a:latin typeface="Carlito"/>
                <a:cs typeface="Carlito"/>
              </a:rPr>
              <a:t>Rinne</a:t>
            </a:r>
            <a:r>
              <a:rPr sz="1300" b="1" spc="-15" dirty="0">
                <a:solidFill>
                  <a:srgbClr val="CC9900"/>
                </a:solidFill>
                <a:latin typeface="Carlito"/>
                <a:cs typeface="Carlito"/>
              </a:rPr>
              <a:t> </a:t>
            </a:r>
            <a:r>
              <a:rPr sz="1300" b="1" spc="-5" dirty="0">
                <a:solidFill>
                  <a:srgbClr val="CC9900"/>
                </a:solidFill>
                <a:latin typeface="Carlito"/>
                <a:cs typeface="Carlito"/>
              </a:rPr>
              <a:t>test</a:t>
            </a:r>
            <a:r>
              <a:rPr sz="1300" spc="-5" dirty="0">
                <a:latin typeface="Carlito"/>
                <a:cs typeface="Carlito"/>
              </a:rPr>
              <a:t>:</a:t>
            </a:r>
            <a:endParaRPr sz="1300">
              <a:latin typeface="Carlito"/>
              <a:cs typeface="Carlito"/>
            </a:endParaRPr>
          </a:p>
          <a:p>
            <a:pPr marL="699770" marR="123189" lvl="1" indent="-230504">
              <a:lnSpc>
                <a:spcPct val="103299"/>
              </a:lnSpc>
              <a:spcBef>
                <a:spcPts val="1095"/>
              </a:spcBef>
              <a:buFont typeface="Arial"/>
              <a:buChar char="●"/>
              <a:tabLst>
                <a:tab pos="699770" algn="l"/>
                <a:tab pos="7004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compares perception of sounds transmitted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by air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conduction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those transmitted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by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bone conduction through mastoid. evaluates hearing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loss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one</a:t>
            </a:r>
            <a:r>
              <a:rPr sz="1200" spc="6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ear.</a:t>
            </a:r>
            <a:endParaRPr sz="12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BEBEBE"/>
              </a:buClr>
              <a:buFont typeface="Arial"/>
              <a:buChar char="●"/>
            </a:pPr>
            <a:endParaRPr sz="900">
              <a:latin typeface="Carlito"/>
              <a:cs typeface="Carlito"/>
            </a:endParaRPr>
          </a:p>
          <a:p>
            <a:pPr marL="699770" marR="269240" lvl="1" indent="-230504">
              <a:lnSpc>
                <a:spcPct val="103299"/>
              </a:lnSpc>
              <a:spcBef>
                <a:spcPts val="5"/>
              </a:spcBef>
              <a:buFont typeface="Arial"/>
              <a:buChar char="●"/>
              <a:tabLst>
                <a:tab pos="699770" algn="l"/>
                <a:tab pos="7004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This test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compares hearing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one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 by air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conduction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(</a:t>
            </a: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AC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),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and bone conduction  (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BC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).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 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usually performed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as</a:t>
            </a:r>
            <a:r>
              <a:rPr sz="1200" spc="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follows:</a:t>
            </a:r>
            <a:endParaRPr sz="12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BEBEBE"/>
              </a:buClr>
              <a:buFont typeface="Arial"/>
              <a:buChar char="●"/>
            </a:pPr>
            <a:endParaRPr sz="950">
              <a:latin typeface="Carlito"/>
              <a:cs typeface="Carlito"/>
            </a:endParaRPr>
          </a:p>
          <a:p>
            <a:pPr marL="1192530" lvl="2" indent="-265430" algn="just">
              <a:lnSpc>
                <a:spcPct val="100000"/>
              </a:lnSpc>
              <a:buFont typeface="Arial"/>
              <a:buChar char="○"/>
              <a:tabLst>
                <a:tab pos="1192530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tuning fork of 512Hz (cycles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per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second)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struck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held close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</a:t>
            </a:r>
            <a:r>
              <a:rPr sz="1200" spc="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</a:t>
            </a:r>
            <a:endParaRPr sz="1200">
              <a:latin typeface="Carlito"/>
              <a:cs typeface="Carlito"/>
            </a:endParaRPr>
          </a:p>
          <a:p>
            <a:pPr marL="1156970" marR="5080" algn="just">
              <a:lnSpc>
                <a:spcPct val="107500"/>
              </a:lnSpc>
              <a:spcBef>
                <a:spcPts val="15"/>
              </a:spcBef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patient’s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(AC);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base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then placed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firmly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on the mastoid process behind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ear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(BC)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patient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asked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state whether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 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heard better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by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BC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or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AC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(Fig. 3.3-check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above).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 marL="382905">
              <a:lnSpc>
                <a:spcPct val="100000"/>
              </a:lnSpc>
              <a:spcBef>
                <a:spcPts val="965"/>
              </a:spcBef>
            </a:pPr>
            <a:r>
              <a:rPr sz="1300" b="1" spc="-5" dirty="0">
                <a:solidFill>
                  <a:srgbClr val="CC9900"/>
                </a:solidFill>
                <a:latin typeface="Carlito"/>
                <a:cs typeface="Carlito"/>
              </a:rPr>
              <a:t>Interpretation of Rinne’s test:</a:t>
            </a:r>
            <a:endParaRPr sz="1300">
              <a:latin typeface="Carlito"/>
              <a:cs typeface="Carlito"/>
            </a:endParaRPr>
          </a:p>
          <a:p>
            <a:pPr marL="1156970" marR="298450" lvl="2" indent="-230504">
              <a:lnSpc>
                <a:spcPct val="110000"/>
              </a:lnSpc>
              <a:spcBef>
                <a:spcPts val="810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If </a:t>
            </a:r>
            <a:r>
              <a:rPr sz="1200" b="1" dirty="0">
                <a:solidFill>
                  <a:srgbClr val="FF0000"/>
                </a:solidFill>
                <a:latin typeface="Carlito"/>
                <a:cs typeface="Carlito"/>
              </a:rPr>
              <a:t>AC &gt; BC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(called Rinne </a:t>
            </a:r>
            <a:r>
              <a:rPr sz="1200" b="1" spc="-5" dirty="0">
                <a:solidFill>
                  <a:srgbClr val="FF0000"/>
                </a:solidFill>
                <a:latin typeface="Carlito"/>
                <a:cs typeface="Carlito"/>
              </a:rPr>
              <a:t>positive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)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middle and outer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ears are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functioning  normally.</a:t>
            </a:r>
            <a:endParaRPr sz="1200">
              <a:latin typeface="Carlito"/>
              <a:cs typeface="Carlito"/>
            </a:endParaRPr>
          </a:p>
          <a:p>
            <a:pPr marL="1156970" marR="271780" lvl="2" indent="-230504">
              <a:lnSpc>
                <a:spcPct val="109200"/>
              </a:lnSpc>
              <a:spcBef>
                <a:spcPts val="10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If </a:t>
            </a:r>
            <a:r>
              <a:rPr sz="1200" b="1" dirty="0">
                <a:solidFill>
                  <a:srgbClr val="FF0000"/>
                </a:solidFill>
                <a:latin typeface="Carlito"/>
                <a:cs typeface="Carlito"/>
              </a:rPr>
              <a:t>BC &gt; AC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(called Rinne </a:t>
            </a:r>
            <a:r>
              <a:rPr sz="1200" b="1" spc="-5" dirty="0">
                <a:solidFill>
                  <a:srgbClr val="FF0000"/>
                </a:solidFill>
                <a:latin typeface="Carlito"/>
                <a:cs typeface="Carlito"/>
              </a:rPr>
              <a:t>negative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)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there 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defective function of the outer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or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middle ear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(conductive</a:t>
            </a:r>
            <a:r>
              <a:rPr sz="1200" spc="-3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deafness).</a:t>
            </a:r>
            <a:endParaRPr sz="120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har char="○"/>
            </a:pPr>
            <a:endParaRPr sz="850">
              <a:latin typeface="Carlito"/>
              <a:cs typeface="Carlito"/>
            </a:endParaRPr>
          </a:p>
          <a:p>
            <a:pPr marL="699770" marR="245745" lvl="1" indent="-230504">
              <a:lnSpc>
                <a:spcPct val="106700"/>
              </a:lnSpc>
              <a:buFont typeface="Arial"/>
              <a:buChar char="●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Try this on yourself. Then gently occlude your outer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 by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pressing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tragus,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giving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yourself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 mild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temporary conductive deafness.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Now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repeat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test and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you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should find that Rinne becomes negative, demonstrating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conductive</a:t>
            </a:r>
            <a:r>
              <a:rPr sz="1200" spc="5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loss.</a:t>
            </a:r>
            <a:endParaRPr sz="1200">
              <a:latin typeface="Carlito"/>
              <a:cs typeface="Carlito"/>
            </a:endParaRPr>
          </a:p>
          <a:p>
            <a:pPr marL="699770" marR="421005" lvl="1" indent="-230504">
              <a:lnSpc>
                <a:spcPts val="1590"/>
              </a:lnSpc>
              <a:spcBef>
                <a:spcPts val="70"/>
              </a:spcBef>
              <a:buFont typeface="Arial"/>
              <a:buChar char="●"/>
              <a:tabLst>
                <a:tab pos="699770" algn="l"/>
                <a:tab pos="7004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Rinne’s test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tells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you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little or nothing about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cochlea.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 is a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test of middle-ear  function.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SzPct val="86666"/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500" b="1" dirty="0">
                <a:solidFill>
                  <a:srgbClr val="BEBEBE"/>
                </a:solidFill>
                <a:latin typeface="Carlito"/>
                <a:cs typeface="Carlito"/>
              </a:rPr>
              <a:t>Impedance: </a:t>
            </a:r>
            <a:r>
              <a:rPr sz="1300" spc="-10" dirty="0">
                <a:solidFill>
                  <a:srgbClr val="BEBEBE"/>
                </a:solidFill>
                <a:latin typeface="Carlito"/>
                <a:cs typeface="Carlito"/>
              </a:rPr>
              <a:t>Acoustic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reflex.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8787536"/>
            <a:ext cx="4474210" cy="15608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300" b="1" spc="-5" dirty="0">
                <a:latin typeface="Carlito"/>
                <a:cs typeface="Carlito"/>
              </a:rPr>
              <a:t>Tympanogram:</a:t>
            </a:r>
            <a:endParaRPr sz="1300">
              <a:latin typeface="Carlito"/>
              <a:cs typeface="Carlito"/>
            </a:endParaRPr>
          </a:p>
          <a:p>
            <a:pPr marL="1156970" marR="5080" lvl="1" indent="-230504">
              <a:lnSpc>
                <a:spcPct val="110400"/>
              </a:lnSpc>
              <a:spcBef>
                <a:spcPts val="10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Is graphic representation of the relationship  between the air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pressure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in the ear canal and the  movement of the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tympanic</a:t>
            </a:r>
            <a:r>
              <a:rPr sz="1300" spc="-3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membrane.</a:t>
            </a:r>
            <a:endParaRPr sz="1300">
              <a:latin typeface="Carlito"/>
              <a:cs typeface="Carlito"/>
            </a:endParaRPr>
          </a:p>
          <a:p>
            <a:pPr marL="1156970" lvl="1" indent="-230504">
              <a:lnSpc>
                <a:spcPct val="100000"/>
              </a:lnSpc>
              <a:spcBef>
                <a:spcPts val="165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Type </a:t>
            </a:r>
            <a:r>
              <a:rPr sz="1300" spc="-10" dirty="0">
                <a:solidFill>
                  <a:srgbClr val="BEBEBE"/>
                </a:solidFill>
                <a:latin typeface="Carlito"/>
                <a:cs typeface="Carlito"/>
              </a:rPr>
              <a:t>A: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 normal.</a:t>
            </a:r>
            <a:endParaRPr sz="1300">
              <a:latin typeface="Carlito"/>
              <a:cs typeface="Carlito"/>
            </a:endParaRPr>
          </a:p>
          <a:p>
            <a:pPr marL="1156970" lvl="1" indent="-230504">
              <a:lnSpc>
                <a:spcPct val="100000"/>
              </a:lnSpc>
              <a:spcBef>
                <a:spcPts val="170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300" spc="-5" dirty="0">
                <a:solidFill>
                  <a:srgbClr val="CC9900"/>
                </a:solidFill>
                <a:latin typeface="Carlito"/>
                <a:cs typeface="Carlito"/>
              </a:rPr>
              <a:t>Type B: fluid or perforated tympanic</a:t>
            </a:r>
            <a:r>
              <a:rPr sz="1300" spc="10" dirty="0">
                <a:solidFill>
                  <a:srgbClr val="CC9900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CC9900"/>
                </a:solidFill>
                <a:latin typeface="Carlito"/>
                <a:cs typeface="Carlito"/>
              </a:rPr>
              <a:t>membrane.</a:t>
            </a:r>
            <a:endParaRPr sz="1300">
              <a:latin typeface="Carlito"/>
              <a:cs typeface="Carlito"/>
            </a:endParaRPr>
          </a:p>
          <a:p>
            <a:pPr marL="1156970" lvl="1" indent="-230504">
              <a:lnSpc>
                <a:spcPct val="100000"/>
              </a:lnSpc>
              <a:spcBef>
                <a:spcPts val="170"/>
              </a:spcBef>
              <a:buFont typeface="Arial"/>
              <a:buChar char="○"/>
              <a:tabLst>
                <a:tab pos="1156970" algn="l"/>
                <a:tab pos="1157605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Type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C: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negative pressure in the middle</a:t>
            </a:r>
            <a:r>
              <a:rPr sz="1300" spc="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ear.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1975" y="706119"/>
            <a:ext cx="6845300" cy="2332990"/>
            <a:chOff x="561975" y="706119"/>
            <a:chExt cx="6845300" cy="2332990"/>
          </a:xfrm>
        </p:grpSpPr>
        <p:sp>
          <p:nvSpPr>
            <p:cNvPr id="6" name="object 6"/>
            <p:cNvSpPr/>
            <p:nvPr/>
          </p:nvSpPr>
          <p:spPr>
            <a:xfrm>
              <a:off x="5099684" y="706119"/>
              <a:ext cx="2307590" cy="2240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975" y="706119"/>
              <a:ext cx="2307590" cy="23329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8929" y="706119"/>
              <a:ext cx="2307590" cy="2240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097779" y="8371560"/>
            <a:ext cx="2313304" cy="2066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9850" y="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12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146" y="498755"/>
            <a:ext cx="3343910" cy="464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265"/>
              </a:spcBef>
              <a:buFont typeface="Arial"/>
              <a:buChar char="○"/>
              <a:tabLst>
                <a:tab pos="242570" algn="l"/>
                <a:tab pos="243204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Type </a:t>
            </a:r>
            <a:r>
              <a:rPr sz="1300" spc="-10" dirty="0">
                <a:solidFill>
                  <a:srgbClr val="BEBEBE"/>
                </a:solidFill>
                <a:latin typeface="Carlito"/>
                <a:cs typeface="Carlito"/>
              </a:rPr>
              <a:t>Ad: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ossicular disruption with normal</a:t>
            </a:r>
            <a:r>
              <a:rPr sz="1300" spc="3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dirty="0">
                <a:solidFill>
                  <a:srgbClr val="BEBEBE"/>
                </a:solidFill>
                <a:latin typeface="Carlito"/>
                <a:cs typeface="Carlito"/>
              </a:rPr>
              <a:t>TM.</a:t>
            </a:r>
            <a:endParaRPr sz="1300" dirty="0">
              <a:latin typeface="Carlito"/>
              <a:cs typeface="Carlito"/>
            </a:endParaRPr>
          </a:p>
          <a:p>
            <a:pPr marL="242570" indent="-230504">
              <a:lnSpc>
                <a:spcPct val="100000"/>
              </a:lnSpc>
              <a:spcBef>
                <a:spcPts val="170"/>
              </a:spcBef>
              <a:buFont typeface="Arial"/>
              <a:buChar char="○"/>
              <a:tabLst>
                <a:tab pos="242570" algn="l"/>
                <a:tab pos="243204" algn="l"/>
              </a:tabLst>
            </a:pP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Type </a:t>
            </a:r>
            <a:r>
              <a:rPr sz="1300" spc="-10" dirty="0">
                <a:solidFill>
                  <a:srgbClr val="BEBEBE"/>
                </a:solidFill>
                <a:latin typeface="Carlito"/>
                <a:cs typeface="Carlito"/>
              </a:rPr>
              <a:t>As: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ossicular</a:t>
            </a:r>
            <a:r>
              <a:rPr sz="1300" spc="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BEBEBE"/>
                </a:solidFill>
                <a:latin typeface="Carlito"/>
                <a:cs typeface="Carlito"/>
              </a:rPr>
              <a:t>fixation</a:t>
            </a:r>
            <a:endParaRPr sz="13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791" y="1301241"/>
            <a:ext cx="6204585" cy="329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253365" algn="l"/>
                <a:tab pos="254000" algn="l"/>
              </a:tabLst>
            </a:pPr>
            <a:r>
              <a:rPr sz="1300" b="1" spc="-5" dirty="0">
                <a:latin typeface="Carlito"/>
                <a:cs typeface="Carlito"/>
              </a:rPr>
              <a:t>Audiogram:</a:t>
            </a:r>
            <a:endParaRPr sz="1300">
              <a:latin typeface="Carlito"/>
              <a:cs typeface="Carlito"/>
            </a:endParaRPr>
          </a:p>
          <a:p>
            <a:pPr marL="1169670" lvl="1" indent="-230504">
              <a:lnSpc>
                <a:spcPct val="100000"/>
              </a:lnSpc>
              <a:spcBef>
                <a:spcPts val="1150"/>
              </a:spcBef>
              <a:buFont typeface="Arial"/>
              <a:buChar char="○"/>
              <a:tabLst>
                <a:tab pos="1169670" algn="l"/>
                <a:tab pos="1170305" algn="l"/>
              </a:tabLst>
            </a:pPr>
            <a:r>
              <a:rPr sz="1300" spc="-5" dirty="0">
                <a:latin typeface="Carlito"/>
                <a:cs typeface="Carlito"/>
              </a:rPr>
              <a:t>Pure tone audiogram:</a:t>
            </a:r>
            <a:endParaRPr sz="1300">
              <a:latin typeface="Carlito"/>
              <a:cs typeface="Carlito"/>
            </a:endParaRPr>
          </a:p>
          <a:p>
            <a:pPr marL="1626870" marR="194945" lvl="2" indent="-228600">
              <a:lnSpc>
                <a:spcPct val="103299"/>
              </a:lnSpc>
              <a:spcBef>
                <a:spcPts val="1120"/>
              </a:spcBef>
              <a:buFont typeface="Arial"/>
              <a:buChar char="■"/>
              <a:tabLst>
                <a:tab pos="1626870" algn="l"/>
                <a:tab pos="16275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Pure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tone audiometry provides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measurement of hearing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levels by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AC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BC and depends on the co-operation of the</a:t>
            </a:r>
            <a:r>
              <a:rPr sz="1200" spc="3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subject.</a:t>
            </a:r>
            <a:endParaRPr sz="1200">
              <a:latin typeface="Carlito"/>
              <a:cs typeface="Carlito"/>
            </a:endParaRPr>
          </a:p>
          <a:p>
            <a:pPr marL="1626870" marR="106680" lvl="2" indent="-228600">
              <a:lnSpc>
                <a:spcPts val="1580"/>
              </a:lnSpc>
              <a:spcBef>
                <a:spcPts val="70"/>
              </a:spcBef>
              <a:buFont typeface="Arial"/>
              <a:buChar char="■"/>
              <a:tabLst>
                <a:tab pos="1626870" algn="l"/>
                <a:tab pos="16275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test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should be carried out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a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soundproofed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room</a:t>
            </a:r>
            <a:r>
              <a:rPr sz="1200" baseline="27777" dirty="0">
                <a:solidFill>
                  <a:srgbClr val="BEBEBE"/>
                </a:solidFill>
                <a:latin typeface="Carlito"/>
                <a:cs typeface="Carlito"/>
              </a:rPr>
              <a:t>1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. 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signal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presented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patient through earphones (for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AC)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or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small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vibrator</a:t>
            </a:r>
            <a:endParaRPr sz="1200">
              <a:latin typeface="Carlito"/>
              <a:cs typeface="Carlito"/>
            </a:endParaRPr>
          </a:p>
          <a:p>
            <a:pPr marL="1626870" marR="106680">
              <a:lnSpc>
                <a:spcPts val="1570"/>
              </a:lnSpc>
              <a:spcBef>
                <a:spcPts val="15"/>
              </a:spcBef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applied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mastoid process (for BC). Signals of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increasing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intensity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at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each frequency are presented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patient,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who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indicates when</a:t>
            </a:r>
            <a:r>
              <a:rPr sz="1200" spc="7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</a:t>
            </a:r>
            <a:endParaRPr sz="1200">
              <a:latin typeface="Carlito"/>
              <a:cs typeface="Carlito"/>
            </a:endParaRPr>
          </a:p>
          <a:p>
            <a:pPr marL="162687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test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tone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can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be</a:t>
            </a:r>
            <a:r>
              <a:rPr sz="1200" spc="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heard.</a:t>
            </a:r>
            <a:endParaRPr sz="1200">
              <a:latin typeface="Carlito"/>
              <a:cs typeface="Carlito"/>
            </a:endParaRPr>
          </a:p>
          <a:p>
            <a:pPr marL="1626870" marR="185420" lvl="2" indent="-228600">
              <a:lnSpc>
                <a:spcPct val="110000"/>
              </a:lnSpc>
              <a:buFont typeface="Arial"/>
              <a:buChar char="■"/>
              <a:tabLst>
                <a:tab pos="1626870" algn="l"/>
                <a:tab pos="16275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threshold of hearing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each frequency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charted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form of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an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audiogram (Figs 3.6–3.8), with hearing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loss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expressed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decibels</a:t>
            </a:r>
            <a:r>
              <a:rPr sz="1200" spc="10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(dB)</a:t>
            </a:r>
            <a:r>
              <a:rPr sz="1200" spc="-7" baseline="27777" dirty="0">
                <a:solidFill>
                  <a:srgbClr val="BEBEBE"/>
                </a:solidFill>
                <a:latin typeface="Carlito"/>
                <a:cs typeface="Carlito"/>
              </a:rPr>
              <a:t>2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  <a:p>
            <a:pPr marL="1626870" marR="139700" lvl="2" indent="-228600">
              <a:lnSpc>
                <a:spcPts val="1580"/>
              </a:lnSpc>
              <a:spcBef>
                <a:spcPts val="70"/>
              </a:spcBef>
              <a:buFont typeface="Arial"/>
              <a:buChar char="■"/>
              <a:tabLst>
                <a:tab pos="1626870" algn="l"/>
                <a:tab pos="16275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When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testing hearing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by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BC.it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essential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mask 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opposite ear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with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narrow-band noise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avoid cross-transmission of the signal to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that</a:t>
            </a:r>
            <a:r>
              <a:rPr sz="1200" spc="1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ear.</a:t>
            </a:r>
            <a:endParaRPr sz="1200">
              <a:latin typeface="Carlito"/>
              <a:cs typeface="Carlito"/>
            </a:endParaRPr>
          </a:p>
          <a:p>
            <a:pPr marL="1626870" lvl="2" indent="-229235">
              <a:lnSpc>
                <a:spcPct val="100000"/>
              </a:lnSpc>
              <a:spcBef>
                <a:spcPts val="70"/>
              </a:spcBef>
              <a:buFont typeface="Arial"/>
              <a:buChar char="■"/>
              <a:tabLst>
                <a:tab pos="1626870" algn="l"/>
                <a:tab pos="1627505" algn="l"/>
              </a:tabLst>
            </a:pP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Tests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intensity of sound and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its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frequency, the patient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decides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the</a:t>
            </a:r>
            <a:endParaRPr sz="1200">
              <a:latin typeface="Carlito"/>
              <a:cs typeface="Carlito"/>
            </a:endParaRPr>
          </a:p>
          <a:p>
            <a:pPr marL="162687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threshold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by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saying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if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he can or can’t hear</a:t>
            </a:r>
            <a:r>
              <a:rPr sz="1200" spc="1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it.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1796" y="10146487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4" h="9525">
                <a:moveTo>
                  <a:pt x="1829053" y="0"/>
                </a:moveTo>
                <a:lnTo>
                  <a:pt x="0" y="0"/>
                </a:lnTo>
                <a:lnTo>
                  <a:pt x="0" y="9143"/>
                </a:lnTo>
                <a:lnTo>
                  <a:pt x="1829053" y="9143"/>
                </a:lnTo>
                <a:lnTo>
                  <a:pt x="1829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38100" y="10202671"/>
            <a:ext cx="6748145" cy="33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975" spc="-7" baseline="29914" dirty="0">
                <a:latin typeface="Carlito"/>
                <a:cs typeface="Carlito"/>
              </a:rPr>
              <a:t>1 </a:t>
            </a:r>
            <a:r>
              <a:rPr sz="1000" spc="-10" dirty="0">
                <a:solidFill>
                  <a:srgbClr val="808080"/>
                </a:solidFill>
                <a:latin typeface="Carlito"/>
                <a:cs typeface="Carlito"/>
              </a:rPr>
              <a:t>The </a:t>
            </a:r>
            <a:r>
              <a:rPr sz="1000" spc="-5" dirty="0">
                <a:solidFill>
                  <a:srgbClr val="808080"/>
                </a:solidFill>
                <a:latin typeface="Carlito"/>
                <a:cs typeface="Carlito"/>
              </a:rPr>
              <a:t>audiometer is </a:t>
            </a:r>
            <a:r>
              <a:rPr sz="1000" dirty="0">
                <a:solidFill>
                  <a:srgbClr val="808080"/>
                </a:solidFill>
                <a:latin typeface="Carlito"/>
                <a:cs typeface="Carlito"/>
              </a:rPr>
              <a:t>an </a:t>
            </a:r>
            <a:r>
              <a:rPr sz="1000" spc="-5" dirty="0">
                <a:solidFill>
                  <a:srgbClr val="808080"/>
                </a:solidFill>
                <a:latin typeface="Carlito"/>
                <a:cs typeface="Carlito"/>
              </a:rPr>
              <a:t>instrument that generates pure tone signals ranging from </a:t>
            </a:r>
            <a:r>
              <a:rPr sz="1000" dirty="0">
                <a:solidFill>
                  <a:srgbClr val="808080"/>
                </a:solidFill>
                <a:latin typeface="Carlito"/>
                <a:cs typeface="Carlito"/>
              </a:rPr>
              <a:t>125 </a:t>
            </a:r>
            <a:r>
              <a:rPr sz="1000" spc="-5" dirty="0">
                <a:solidFill>
                  <a:srgbClr val="808080"/>
                </a:solidFill>
                <a:latin typeface="Carlito"/>
                <a:cs typeface="Carlito"/>
              </a:rPr>
              <a:t>to 12</a:t>
            </a:r>
            <a:r>
              <a:rPr sz="1000" spc="4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808080"/>
                </a:solidFill>
                <a:latin typeface="Carlito"/>
                <a:cs typeface="Carlito"/>
              </a:rPr>
              <a:t>000 Hz </a:t>
            </a:r>
            <a:r>
              <a:rPr sz="1000" spc="-10" dirty="0">
                <a:solidFill>
                  <a:srgbClr val="808080"/>
                </a:solidFill>
                <a:latin typeface="Carlito"/>
                <a:cs typeface="Carlito"/>
              </a:rPr>
              <a:t>(12 </a:t>
            </a:r>
            <a:r>
              <a:rPr sz="1000" spc="-5" dirty="0">
                <a:solidFill>
                  <a:srgbClr val="808080"/>
                </a:solidFill>
                <a:latin typeface="Carlito"/>
                <a:cs typeface="Carlito"/>
              </a:rPr>
              <a:t>kHz) at variable </a:t>
            </a:r>
            <a:r>
              <a:rPr sz="1000" dirty="0">
                <a:solidFill>
                  <a:srgbClr val="808080"/>
                </a:solidFill>
                <a:latin typeface="Carlito"/>
                <a:cs typeface="Carlito"/>
              </a:rPr>
              <a:t>intensities.</a:t>
            </a:r>
            <a:endParaRPr sz="10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975" spc="-7" baseline="29914" dirty="0">
                <a:solidFill>
                  <a:srgbClr val="808080"/>
                </a:solidFill>
                <a:latin typeface="Carlito"/>
                <a:cs typeface="Carlito"/>
              </a:rPr>
              <a:t>2 </a:t>
            </a:r>
            <a:r>
              <a:rPr sz="1000" spc="-5" dirty="0">
                <a:solidFill>
                  <a:srgbClr val="808080"/>
                </a:solidFill>
                <a:latin typeface="Carlito"/>
                <a:cs typeface="Carlito"/>
              </a:rPr>
              <a:t>Decibels </a:t>
            </a:r>
            <a:r>
              <a:rPr sz="1000" dirty="0">
                <a:solidFill>
                  <a:srgbClr val="808080"/>
                </a:solidFill>
                <a:latin typeface="Carlito"/>
                <a:cs typeface="Carlito"/>
              </a:rPr>
              <a:t>are </a:t>
            </a:r>
            <a:r>
              <a:rPr sz="1000" spc="-5" dirty="0">
                <a:solidFill>
                  <a:srgbClr val="808080"/>
                </a:solidFill>
                <a:latin typeface="Carlito"/>
                <a:cs typeface="Carlito"/>
              </a:rPr>
              <a:t>logarithmic </a:t>
            </a:r>
            <a:r>
              <a:rPr sz="1000" dirty="0">
                <a:solidFill>
                  <a:srgbClr val="808080"/>
                </a:solidFill>
                <a:latin typeface="Carlito"/>
                <a:cs typeface="Carlito"/>
              </a:rPr>
              <a:t>units </a:t>
            </a:r>
            <a:r>
              <a:rPr sz="1000" spc="-5" dirty="0">
                <a:solidFill>
                  <a:srgbClr val="808080"/>
                </a:solidFill>
                <a:latin typeface="Carlito"/>
                <a:cs typeface="Carlito"/>
              </a:rPr>
              <a:t>of relative intensity of sound</a:t>
            </a:r>
            <a:r>
              <a:rPr sz="1000" spc="-2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808080"/>
                </a:solidFill>
                <a:latin typeface="Carlito"/>
                <a:cs typeface="Carlito"/>
              </a:rPr>
              <a:t>energy.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24429" y="4910582"/>
            <a:ext cx="5071745" cy="2032000"/>
            <a:chOff x="2424429" y="4910582"/>
            <a:chExt cx="5071745" cy="2032000"/>
          </a:xfrm>
        </p:grpSpPr>
        <p:sp>
          <p:nvSpPr>
            <p:cNvPr id="8" name="object 8"/>
            <p:cNvSpPr/>
            <p:nvPr/>
          </p:nvSpPr>
          <p:spPr>
            <a:xfrm>
              <a:off x="4912359" y="4910582"/>
              <a:ext cx="2583815" cy="2032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4429" y="4920742"/>
              <a:ext cx="2541270" cy="2021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9850" y="4904866"/>
            <a:ext cx="2286000" cy="1933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6325" y="7203502"/>
            <a:ext cx="2245783" cy="1378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5675" y="7150788"/>
            <a:ext cx="2594552" cy="1390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311" y="7769732"/>
            <a:ext cx="93154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rlito"/>
                <a:cs typeface="Carlito"/>
              </a:rPr>
              <a:t>Normal</a:t>
            </a:r>
            <a:r>
              <a:rPr sz="1100" b="1" spc="-50" dirty="0">
                <a:latin typeface="Carlito"/>
                <a:cs typeface="Carlito"/>
              </a:rPr>
              <a:t> </a:t>
            </a:r>
            <a:r>
              <a:rPr sz="1100" b="1" spc="-5" dirty="0">
                <a:latin typeface="Carlito"/>
                <a:cs typeface="Carlito"/>
              </a:rPr>
              <a:t>hearing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8953" y="7831073"/>
            <a:ext cx="1400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rlito"/>
                <a:cs typeface="Carlito"/>
              </a:rPr>
              <a:t>Conductive hearing</a:t>
            </a:r>
            <a:r>
              <a:rPr sz="1100" b="1" spc="-35" dirty="0">
                <a:latin typeface="Carlito"/>
                <a:cs typeface="Carlito"/>
              </a:rPr>
              <a:t> </a:t>
            </a:r>
            <a:r>
              <a:rPr sz="1100" b="1" spc="-5" dirty="0">
                <a:latin typeface="Carlito"/>
                <a:cs typeface="Carlito"/>
              </a:rPr>
              <a:t>loss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95675" y="8658191"/>
            <a:ext cx="2375436" cy="1285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1349" y="8653719"/>
            <a:ext cx="2179706" cy="13811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927" y="9326067"/>
            <a:ext cx="11163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rlito"/>
                <a:cs typeface="Carlito"/>
              </a:rPr>
              <a:t>Mixed hearing</a:t>
            </a:r>
            <a:r>
              <a:rPr sz="1100" b="1" spc="-40" dirty="0">
                <a:latin typeface="Carlito"/>
                <a:cs typeface="Carlito"/>
              </a:rPr>
              <a:t> </a:t>
            </a:r>
            <a:r>
              <a:rPr sz="1100" b="1" spc="-5" dirty="0">
                <a:latin typeface="Carlito"/>
                <a:cs typeface="Carlito"/>
              </a:rPr>
              <a:t>loss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09894" y="9193530"/>
            <a:ext cx="12865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rlito"/>
                <a:cs typeface="Carlito"/>
              </a:rPr>
              <a:t>sensorineural</a:t>
            </a:r>
            <a:r>
              <a:rPr sz="1100" b="1" spc="-35" dirty="0">
                <a:latin typeface="Carlito"/>
                <a:cs typeface="Carlito"/>
              </a:rPr>
              <a:t> </a:t>
            </a:r>
            <a:r>
              <a:rPr sz="1100" b="1" spc="-5" dirty="0">
                <a:latin typeface="Carlito"/>
                <a:cs typeface="Carlito"/>
              </a:rPr>
              <a:t>hearing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9850" y="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13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146" y="793241"/>
            <a:ext cx="5126990" cy="2032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229"/>
              </a:spcBef>
              <a:buFont typeface="Arial"/>
              <a:buChar char="○"/>
              <a:tabLst>
                <a:tab pos="242570" algn="l"/>
                <a:tab pos="243204" algn="l"/>
              </a:tabLst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Speech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audiogram:</a:t>
            </a:r>
            <a:endParaRPr sz="1200">
              <a:latin typeface="Carlito"/>
              <a:cs typeface="Carlito"/>
            </a:endParaRPr>
          </a:p>
          <a:p>
            <a:pPr marL="699770" marR="5080" lvl="1" indent="-228600">
              <a:lnSpc>
                <a:spcPts val="1580"/>
              </a:lnSpc>
              <a:spcBef>
                <a:spcPts val="70"/>
              </a:spcBef>
              <a:buFont typeface="Arial"/>
              <a:buChar char="■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Speech audiometry measures the ability of each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to discriminate </a:t>
            </a:r>
            <a:r>
              <a:rPr sz="1200" spc="-25" dirty="0">
                <a:solidFill>
                  <a:srgbClr val="808080"/>
                </a:solidFill>
                <a:latin typeface="Carlito"/>
                <a:cs typeface="Carlito"/>
              </a:rPr>
              <a:t>the 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spoken 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word at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different</a:t>
            </a:r>
            <a:r>
              <a:rPr sz="1200" spc="3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intensities.</a:t>
            </a:r>
            <a:endParaRPr sz="1200">
              <a:latin typeface="Carlito"/>
              <a:cs typeface="Carlito"/>
            </a:endParaRPr>
          </a:p>
          <a:p>
            <a:pPr marL="699770" marR="52705" lvl="1" indent="-228600">
              <a:lnSpc>
                <a:spcPts val="1580"/>
              </a:lnSpc>
              <a:spcBef>
                <a:spcPts val="10"/>
              </a:spcBef>
              <a:buFont typeface="Arial"/>
              <a:buChar char="■"/>
              <a:tabLst>
                <a:tab pos="699770" algn="l"/>
                <a:tab pos="700405" algn="l"/>
              </a:tabLst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recorded word list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supplied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the patient through the audiometer 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at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increasing loudness levels,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the score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plotted on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</a:t>
            </a:r>
            <a:r>
              <a:rPr sz="1200" spc="6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graph.</a:t>
            </a:r>
            <a:endParaRPr sz="1200">
              <a:latin typeface="Carlito"/>
              <a:cs typeface="Carlito"/>
            </a:endParaRPr>
          </a:p>
          <a:p>
            <a:pPr marL="699770" marR="114935" lvl="1" indent="-228600">
              <a:lnSpc>
                <a:spcPts val="1570"/>
              </a:lnSpc>
              <a:spcBef>
                <a:spcPts val="15"/>
              </a:spcBef>
              <a:buFont typeface="Arial"/>
              <a:buChar char="■"/>
              <a:tabLst>
                <a:tab pos="699770" algn="l"/>
                <a:tab pos="700405" algn="l"/>
              </a:tabLst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some disorders, the intelligibility of speech may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fail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above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 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certain 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intensity level.</a:t>
            </a:r>
            <a:endParaRPr sz="1200">
              <a:latin typeface="Carlito"/>
              <a:cs typeface="Carlito"/>
            </a:endParaRPr>
          </a:p>
          <a:p>
            <a:pPr marL="699770" lvl="1" indent="-229235">
              <a:lnSpc>
                <a:spcPct val="100000"/>
              </a:lnSpc>
              <a:spcBef>
                <a:spcPts val="75"/>
              </a:spcBef>
              <a:buFont typeface="Arial"/>
              <a:buChar char="■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Above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critical threshold, sounds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are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suddenly perceived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as</a:t>
            </a:r>
            <a:r>
              <a:rPr sz="1200" spc="2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having</a:t>
            </a:r>
            <a:endParaRPr sz="1200">
              <a:latin typeface="Carlito"/>
              <a:cs typeface="Carlito"/>
            </a:endParaRPr>
          </a:p>
          <a:p>
            <a:pPr marL="699770" marR="120014">
              <a:lnSpc>
                <a:spcPct val="109200"/>
              </a:lnSpc>
              <a:spcBef>
                <a:spcPts val="10"/>
              </a:spcBef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become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excessively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loud –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loudness recruitment.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This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suggests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 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cochlear disorder and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common 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elderly patients with</a:t>
            </a:r>
            <a:r>
              <a:rPr sz="1200" spc="15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15" dirty="0">
                <a:solidFill>
                  <a:srgbClr val="808080"/>
                </a:solidFill>
                <a:latin typeface="Carlito"/>
                <a:cs typeface="Carlito"/>
              </a:rPr>
              <a:t>presbycusis.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768" y="3413886"/>
            <a:ext cx="2428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Degree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hearing impairment: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8325" y="3010008"/>
            <a:ext cx="2791527" cy="2305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53505" y="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14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885" y="9896284"/>
            <a:ext cx="164934" cy="105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96844" y="1543557"/>
            <a:ext cx="170789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28135"/>
                </a:solidFill>
                <a:latin typeface="Carlito"/>
                <a:cs typeface="Carlito"/>
              </a:rPr>
              <a:t>Treat the underlying</a:t>
            </a:r>
            <a:r>
              <a:rPr sz="1000" spc="-4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528135"/>
                </a:solidFill>
                <a:latin typeface="Carlito"/>
                <a:cs typeface="Carlito"/>
              </a:rPr>
              <a:t>cause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5146" y="1543557"/>
            <a:ext cx="5372735" cy="162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242570" algn="l"/>
                <a:tab pos="243204" algn="l"/>
              </a:tabLst>
            </a:pPr>
            <a:r>
              <a:rPr sz="1200" spc="-5" dirty="0">
                <a:latin typeface="Carlito"/>
                <a:cs typeface="Carlito"/>
              </a:rPr>
              <a:t>Two Types</a:t>
            </a:r>
            <a:r>
              <a:rPr sz="1200" dirty="0">
                <a:latin typeface="Carlito"/>
                <a:cs typeface="Carlito"/>
              </a:rPr>
              <a:t> :</a:t>
            </a:r>
            <a:endParaRPr sz="120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1205"/>
              </a:spcBef>
              <a:buFont typeface="kiloji"/>
              <a:buChar char="➢"/>
              <a:tabLst>
                <a:tab pos="700405" algn="l"/>
              </a:tabLst>
            </a:pPr>
            <a:r>
              <a:rPr sz="1400" spc="-5" dirty="0">
                <a:latin typeface="Carlito"/>
                <a:cs typeface="Carlito"/>
              </a:rPr>
              <a:t>Medical</a:t>
            </a:r>
            <a:endParaRPr sz="1400">
              <a:latin typeface="Carlito"/>
              <a:cs typeface="Carlito"/>
            </a:endParaRPr>
          </a:p>
          <a:p>
            <a:pPr marL="699770" marR="5080" lvl="1" indent="-230504">
              <a:lnSpc>
                <a:spcPct val="101899"/>
              </a:lnSpc>
              <a:spcBef>
                <a:spcPts val="1080"/>
              </a:spcBef>
              <a:buFont typeface="kiloji"/>
              <a:buChar char="➢"/>
              <a:tabLst>
                <a:tab pos="700405" algn="l"/>
              </a:tabLst>
            </a:pPr>
            <a:r>
              <a:rPr sz="1400" spc="-5" dirty="0">
                <a:latin typeface="Carlito"/>
                <a:cs typeface="Carlito"/>
              </a:rPr>
              <a:t>Hearing </a:t>
            </a:r>
            <a:r>
              <a:rPr sz="1400" dirty="0">
                <a:latin typeface="Carlito"/>
                <a:cs typeface="Carlito"/>
              </a:rPr>
              <a:t>Aid: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they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magnify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sound so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reaches the cochlear amplified. 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Hearing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aids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are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better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sensory rather than neural</a:t>
            </a:r>
            <a:r>
              <a:rPr sz="1200" spc="3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loss.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rlito"/>
              <a:cs typeface="Carlito"/>
            </a:endParaRPr>
          </a:p>
          <a:p>
            <a:pPr marL="242570" marR="1010285" indent="-230504">
              <a:lnSpc>
                <a:spcPct val="101699"/>
              </a:lnSpc>
              <a:buClr>
                <a:srgbClr val="000000"/>
              </a:buClr>
              <a:buFont typeface="kiloji"/>
              <a:buChar char="❖"/>
              <a:tabLst>
                <a:tab pos="243204" algn="l"/>
              </a:tabLst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History: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1550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by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Girolamo Cardano when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saw that sound could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transmitted through the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teeth.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8516" y="5859975"/>
            <a:ext cx="5135245" cy="420116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65"/>
              </a:spcBef>
              <a:buFont typeface="Wingdings"/>
              <a:buChar char=""/>
              <a:tabLst>
                <a:tab pos="183515" algn="l"/>
              </a:tabLst>
            </a:pPr>
            <a:r>
              <a:rPr sz="1400" dirty="0">
                <a:latin typeface="Carlito"/>
                <a:cs typeface="Carlito"/>
              </a:rPr>
              <a:t>Surgery</a:t>
            </a:r>
            <a:r>
              <a:rPr sz="1000" dirty="0">
                <a:latin typeface="Carlito"/>
                <a:cs typeface="Carlito"/>
              </a:rPr>
              <a:t>:</a:t>
            </a:r>
          </a:p>
          <a:p>
            <a:pPr marL="349250" marR="5080" lvl="1">
              <a:lnSpc>
                <a:spcPct val="107800"/>
              </a:lnSpc>
              <a:spcBef>
                <a:spcPts val="885"/>
              </a:spcBef>
              <a:buAutoNum type="arabicPlain"/>
              <a:tabLst>
                <a:tab pos="546100" algn="l"/>
              </a:tabLst>
            </a:pPr>
            <a:r>
              <a:rPr lang="en-US" sz="1500" b="1" spc="-5" dirty="0">
                <a:latin typeface="Carlito"/>
                <a:cs typeface="Carlito"/>
              </a:rPr>
              <a:t> </a:t>
            </a:r>
            <a:r>
              <a:rPr sz="1500" b="1" spc="-5" dirty="0">
                <a:latin typeface="Carlito"/>
                <a:cs typeface="Carlito"/>
              </a:rPr>
              <a:t>Myringoplasty </a:t>
            </a:r>
            <a:r>
              <a:rPr sz="1500" b="1" dirty="0">
                <a:latin typeface="Carlito"/>
                <a:cs typeface="Carlito"/>
              </a:rPr>
              <a:t>&amp; </a:t>
            </a:r>
            <a:r>
              <a:rPr sz="1500" b="1" spc="-5" dirty="0">
                <a:latin typeface="Carlito"/>
                <a:cs typeface="Carlito"/>
              </a:rPr>
              <a:t>ventilation tube: </a:t>
            </a:r>
            <a:r>
              <a:rPr sz="1500" dirty="0">
                <a:latin typeface="Carlito"/>
                <a:cs typeface="Carlito"/>
              </a:rPr>
              <a:t>in case </a:t>
            </a:r>
            <a:r>
              <a:rPr sz="1500" spc="-20" dirty="0">
                <a:latin typeface="Carlito"/>
                <a:cs typeface="Carlito"/>
              </a:rPr>
              <a:t>of </a:t>
            </a:r>
            <a:r>
              <a:rPr sz="1500" spc="-35" dirty="0">
                <a:latin typeface="Carlito"/>
                <a:cs typeface="Carlito"/>
              </a:rPr>
              <a:t>otitis media  with </a:t>
            </a:r>
            <a:r>
              <a:rPr sz="1500" spc="-40" dirty="0">
                <a:latin typeface="Carlito"/>
                <a:cs typeface="Carlito"/>
              </a:rPr>
              <a:t>effusion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most common procedure performed (done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in 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eustachian  tube infection) ventilation tube indication: 1-Persistent effusion 2-Eustachian  tube dysfunction 3-Recurrent acute otitis</a:t>
            </a:r>
            <a:r>
              <a:rPr sz="1200" spc="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media</a:t>
            </a:r>
            <a:endParaRPr sz="12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Carlito"/>
              <a:buAutoNum type="arabicPlain"/>
            </a:pPr>
            <a:endParaRPr sz="900" dirty="0">
              <a:latin typeface="Carlito"/>
              <a:cs typeface="Carlito"/>
            </a:endParaRPr>
          </a:p>
          <a:p>
            <a:pPr marL="545465" lvl="1" indent="-196850">
              <a:lnSpc>
                <a:spcPct val="100000"/>
              </a:lnSpc>
              <a:buAutoNum type="arabicPlain"/>
              <a:tabLst>
                <a:tab pos="546100" algn="l"/>
              </a:tabLst>
            </a:pPr>
            <a:r>
              <a:rPr sz="1500" b="1" spc="-5" dirty="0">
                <a:latin typeface="Carlito"/>
                <a:cs typeface="Carlito"/>
              </a:rPr>
              <a:t>Myringoplasty </a:t>
            </a:r>
            <a:r>
              <a:rPr sz="1500" b="1" dirty="0">
                <a:latin typeface="Carlito"/>
                <a:cs typeface="Carlito"/>
              </a:rPr>
              <a:t>&amp; </a:t>
            </a:r>
            <a:r>
              <a:rPr sz="1500" b="1" spc="-5" dirty="0">
                <a:latin typeface="Carlito"/>
                <a:cs typeface="Carlito"/>
              </a:rPr>
              <a:t>tympanoplasty: </a:t>
            </a:r>
            <a:r>
              <a:rPr sz="1500" dirty="0">
                <a:latin typeface="Carlito"/>
                <a:cs typeface="Carlito"/>
              </a:rPr>
              <a:t>in case </a:t>
            </a:r>
            <a:r>
              <a:rPr sz="1500" spc="-20" dirty="0">
                <a:latin typeface="Carlito"/>
                <a:cs typeface="Carlito"/>
              </a:rPr>
              <a:t>of</a:t>
            </a:r>
            <a:r>
              <a:rPr sz="1500" spc="-7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CSOM</a:t>
            </a:r>
            <a:r>
              <a:rPr sz="1500" spc="-5" dirty="0">
                <a:latin typeface="Carlito"/>
                <a:cs typeface="Carlito"/>
              </a:rPr>
              <a:t>.</a:t>
            </a:r>
            <a:endParaRPr sz="1500" dirty="0">
              <a:latin typeface="Carlito"/>
              <a:cs typeface="Carlito"/>
            </a:endParaRPr>
          </a:p>
          <a:p>
            <a:pPr marL="545465" lvl="1" indent="-196850">
              <a:lnSpc>
                <a:spcPct val="100000"/>
              </a:lnSpc>
              <a:spcBef>
                <a:spcPts val="1130"/>
              </a:spcBef>
              <a:buAutoNum type="arabicPlain"/>
              <a:tabLst>
                <a:tab pos="546100" algn="l"/>
              </a:tabLst>
            </a:pPr>
            <a:r>
              <a:rPr sz="1500" b="1" spc="-5" dirty="0">
                <a:latin typeface="Carlito"/>
                <a:cs typeface="Carlito"/>
              </a:rPr>
              <a:t>Ossiculoplasty:</a:t>
            </a:r>
            <a:endParaRPr sz="1500" dirty="0">
              <a:latin typeface="Carlito"/>
              <a:cs typeface="Carlito"/>
            </a:endParaRPr>
          </a:p>
          <a:p>
            <a:pPr marL="806450" lvl="2" indent="-231140">
              <a:lnSpc>
                <a:spcPct val="100000"/>
              </a:lnSpc>
              <a:spcBef>
                <a:spcPts val="1140"/>
              </a:spcBef>
              <a:buFont typeface="kiloji"/>
              <a:buChar char="➢"/>
              <a:tabLst>
                <a:tab pos="80708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case of ossicular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discontinuity.</a:t>
            </a:r>
            <a:endParaRPr sz="1200" dirty="0">
              <a:latin typeface="Carlito"/>
              <a:cs typeface="Carlito"/>
            </a:endParaRPr>
          </a:p>
          <a:p>
            <a:pPr marL="806450" marR="586740" lvl="2" indent="-230504">
              <a:lnSpc>
                <a:spcPts val="1540"/>
              </a:lnSpc>
              <a:spcBef>
                <a:spcPts val="55"/>
              </a:spcBef>
              <a:buFont typeface="kiloji"/>
              <a:buChar char="➢"/>
              <a:tabLst>
                <a:tab pos="80708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Either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partial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or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complete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(in case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all 3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ossicles are involved)  ossiculoplasty.</a:t>
            </a:r>
            <a:endParaRPr sz="1200" dirty="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Clr>
                <a:srgbClr val="BEBEBE"/>
              </a:buClr>
              <a:buFont typeface="kiloji"/>
              <a:buChar char="➢"/>
            </a:pPr>
            <a:endParaRPr sz="1200" dirty="0">
              <a:latin typeface="Carlito"/>
              <a:cs typeface="Carlito"/>
            </a:endParaRPr>
          </a:p>
          <a:p>
            <a:pPr marL="504190" lvl="1" indent="-155575">
              <a:lnSpc>
                <a:spcPct val="100000"/>
              </a:lnSpc>
              <a:buAutoNum type="arabicPlain"/>
              <a:tabLst>
                <a:tab pos="504825" algn="l"/>
              </a:tabLst>
            </a:pPr>
            <a:r>
              <a:rPr sz="1500" b="1" spc="-5" dirty="0">
                <a:latin typeface="Carlito"/>
                <a:cs typeface="Carlito"/>
              </a:rPr>
              <a:t>Bone Anchored Hearing </a:t>
            </a:r>
            <a:r>
              <a:rPr sz="1500" b="1" dirty="0">
                <a:latin typeface="Carlito"/>
                <a:cs typeface="Carlito"/>
              </a:rPr>
              <a:t>Aids</a:t>
            </a:r>
            <a:r>
              <a:rPr sz="1500" b="1" spc="15" dirty="0">
                <a:latin typeface="Carlito"/>
                <a:cs typeface="Carlito"/>
              </a:rPr>
              <a:t> </a:t>
            </a:r>
            <a:r>
              <a:rPr sz="1500" b="1" spc="-5" dirty="0">
                <a:latin typeface="Carlito"/>
                <a:cs typeface="Carlito"/>
              </a:rPr>
              <a:t>(B.A.H.A):</a:t>
            </a:r>
            <a:endParaRPr sz="1500" dirty="0">
              <a:latin typeface="Carlito"/>
              <a:cs typeface="Carlito"/>
            </a:endParaRPr>
          </a:p>
          <a:p>
            <a:pPr marL="349250" marR="2185035" indent="-230504">
              <a:lnSpc>
                <a:spcPct val="105400"/>
              </a:lnSpc>
              <a:spcBef>
                <a:spcPts val="1170"/>
              </a:spcBef>
              <a:buFont typeface="Noto Sans Symbols"/>
              <a:buChar char="➢"/>
              <a:tabLst>
                <a:tab pos="34988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Titanium implants, used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CHL (they use  titanium because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doesn’t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react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with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body)</a:t>
            </a:r>
            <a:endParaRPr sz="1200" dirty="0">
              <a:latin typeface="Carlito"/>
              <a:cs typeface="Carlito"/>
            </a:endParaRPr>
          </a:p>
          <a:p>
            <a:pPr marL="349250" indent="-231140">
              <a:lnSpc>
                <a:spcPct val="100000"/>
              </a:lnSpc>
              <a:spcBef>
                <a:spcPts val="300"/>
              </a:spcBef>
              <a:buSzPct val="108333"/>
              <a:buFont typeface="kiloji"/>
              <a:buChar char="➢"/>
              <a:tabLst>
                <a:tab pos="34988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BAHA stimulates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cochlea</a:t>
            </a:r>
            <a:r>
              <a:rPr sz="1200" spc="-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by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26815" y="4628045"/>
            <a:ext cx="1574800" cy="98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2085" y="4627473"/>
            <a:ext cx="1724025" cy="987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1644" y="986536"/>
            <a:ext cx="3856356" cy="275717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59690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470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Management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hearing</a:t>
            </a:r>
            <a:r>
              <a:rPr sz="1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impairment: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15770" y="3225799"/>
            <a:ext cx="4241800" cy="1344295"/>
            <a:chOff x="1715770" y="3225799"/>
            <a:chExt cx="4241800" cy="1344295"/>
          </a:xfrm>
        </p:grpSpPr>
        <p:sp>
          <p:nvSpPr>
            <p:cNvPr id="12" name="object 12"/>
            <p:cNvSpPr/>
            <p:nvPr/>
          </p:nvSpPr>
          <p:spPr>
            <a:xfrm>
              <a:off x="3755390" y="3225799"/>
              <a:ext cx="2202180" cy="13347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15770" y="3244849"/>
              <a:ext cx="2002155" cy="1325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47459" y="6277233"/>
            <a:ext cx="1203960" cy="618490"/>
            <a:chOff x="6347459" y="6277233"/>
            <a:chExt cx="1203960" cy="618490"/>
          </a:xfrm>
        </p:grpSpPr>
        <p:sp>
          <p:nvSpPr>
            <p:cNvPr id="15" name="object 15"/>
            <p:cNvSpPr/>
            <p:nvPr/>
          </p:nvSpPr>
          <p:spPr>
            <a:xfrm>
              <a:off x="6741159" y="6279146"/>
              <a:ext cx="809846" cy="6165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47459" y="6277233"/>
              <a:ext cx="711290" cy="5429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517005" y="7210676"/>
            <a:ext cx="1036955" cy="552450"/>
            <a:chOff x="6517005" y="7210676"/>
            <a:chExt cx="1036955" cy="552450"/>
          </a:xfrm>
        </p:grpSpPr>
        <p:sp>
          <p:nvSpPr>
            <p:cNvPr id="18" name="object 18"/>
            <p:cNvSpPr/>
            <p:nvPr/>
          </p:nvSpPr>
          <p:spPr>
            <a:xfrm>
              <a:off x="6874510" y="7210685"/>
              <a:ext cx="678917" cy="5524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17005" y="7210676"/>
              <a:ext cx="630900" cy="5524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515100" y="8000751"/>
            <a:ext cx="1027430" cy="829310"/>
            <a:chOff x="6515100" y="8000751"/>
            <a:chExt cx="1027430" cy="829310"/>
          </a:xfrm>
        </p:grpSpPr>
        <p:sp>
          <p:nvSpPr>
            <p:cNvPr id="21" name="object 21"/>
            <p:cNvSpPr/>
            <p:nvPr/>
          </p:nvSpPr>
          <p:spPr>
            <a:xfrm>
              <a:off x="6817359" y="8000751"/>
              <a:ext cx="724654" cy="8293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5100" y="8029322"/>
              <a:ext cx="635484" cy="77340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904740" y="9020263"/>
            <a:ext cx="2616835" cy="1123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53505" y="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15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400" y="506984"/>
            <a:ext cx="6834757" cy="1030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1565" marR="2852420">
              <a:lnSpc>
                <a:spcPct val="107500"/>
              </a:lnSpc>
              <a:spcBef>
                <a:spcPts val="100"/>
              </a:spcBef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transmitting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sound waves through the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bones in our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skull, or </a:t>
            </a:r>
            <a:r>
              <a:rPr sz="1200" spc="-20" dirty="0">
                <a:solidFill>
                  <a:srgbClr val="BEBEBE"/>
                </a:solidFill>
                <a:latin typeface="Carlito"/>
                <a:cs typeface="Carlito"/>
              </a:rPr>
              <a:t>bone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conduction,  thereby bypassing the outer and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middle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ear.</a:t>
            </a:r>
            <a:endParaRPr sz="1200" dirty="0">
              <a:latin typeface="Carlito"/>
              <a:cs typeface="Carlito"/>
            </a:endParaRPr>
          </a:p>
          <a:p>
            <a:pPr marL="1091565" indent="-230504">
              <a:lnSpc>
                <a:spcPct val="100000"/>
              </a:lnSpc>
              <a:spcBef>
                <a:spcPts val="190"/>
              </a:spcBef>
              <a:buFont typeface="kiloji"/>
              <a:buChar char="➢"/>
              <a:tabLst>
                <a:tab pos="1092200" algn="l"/>
              </a:tabLst>
            </a:pPr>
            <a:r>
              <a:rPr sz="1200" spc="-5" dirty="0">
                <a:latin typeface="Carlito"/>
                <a:cs typeface="Carlito"/>
              </a:rPr>
              <a:t>Atresia of external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5" dirty="0">
                <a:latin typeface="Carlito"/>
                <a:cs typeface="Carlito"/>
              </a:rPr>
              <a:t>canal.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and</a:t>
            </a:r>
            <a:r>
              <a:rPr sz="1200" spc="2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microtia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➢"/>
            </a:pPr>
            <a:endParaRPr sz="1300" dirty="0">
              <a:latin typeface="Carlito"/>
              <a:cs typeface="Carlito"/>
            </a:endParaRPr>
          </a:p>
          <a:p>
            <a:pPr marL="1091565" indent="-230504" algn="just">
              <a:lnSpc>
                <a:spcPct val="100000"/>
              </a:lnSpc>
              <a:buFont typeface="kiloji"/>
              <a:buChar char="➢"/>
              <a:tabLst>
                <a:tab pos="1092200" algn="l"/>
              </a:tabLst>
            </a:pPr>
            <a:r>
              <a:rPr sz="1200" spc="-5" dirty="0">
                <a:latin typeface="Carlito"/>
                <a:cs typeface="Carlito"/>
              </a:rPr>
              <a:t>Chronic drainage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5" dirty="0">
                <a:latin typeface="Carlito"/>
                <a:cs typeface="Carlito"/>
              </a:rPr>
              <a:t>not responding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5" dirty="0">
                <a:latin typeface="Carlito"/>
                <a:cs typeface="Carlito"/>
              </a:rPr>
              <a:t> surgery</a:t>
            </a:r>
            <a:endParaRPr sz="1200" dirty="0">
              <a:latin typeface="Carlito"/>
              <a:cs typeface="Carlito"/>
            </a:endParaRPr>
          </a:p>
          <a:p>
            <a:pPr marL="1091565" marR="94615" indent="-230504" algn="just">
              <a:lnSpc>
                <a:spcPct val="105800"/>
              </a:lnSpc>
              <a:buFont typeface="kiloji"/>
              <a:buChar char="➢"/>
              <a:tabLst>
                <a:tab pos="1092200" algn="l"/>
              </a:tabLst>
            </a:pP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Done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for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all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types of HL (mainly conductive)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skips the middle and internal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and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goes 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straight to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cochlear and stimulates the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bone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 directly.</a:t>
            </a:r>
            <a:endParaRPr sz="1200" dirty="0">
              <a:latin typeface="Carlito"/>
              <a:cs typeface="Carlito"/>
            </a:endParaRPr>
          </a:p>
          <a:p>
            <a:pPr marL="1091565" marR="5080" indent="-230504" algn="just">
              <a:lnSpc>
                <a:spcPts val="1520"/>
              </a:lnSpc>
              <a:spcBef>
                <a:spcPts val="55"/>
              </a:spcBef>
              <a:buClr>
                <a:srgbClr val="528135"/>
              </a:buClr>
              <a:buSzPct val="109090"/>
              <a:buFont typeface="kiloji"/>
              <a:buChar char="➢"/>
              <a:tabLst>
                <a:tab pos="1092200" algn="l"/>
              </a:tabLst>
            </a:pP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We can also reach the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brainstem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and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due to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presence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of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cardiac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center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you can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stimulate 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one and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the patient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may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die but they still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want the procedure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to be done so </a:t>
            </a:r>
            <a:r>
              <a:rPr sz="1100" spc="-10" dirty="0">
                <a:solidFill>
                  <a:srgbClr val="BEBEBE"/>
                </a:solidFill>
                <a:latin typeface="Carlito"/>
                <a:cs typeface="Carlito"/>
              </a:rPr>
              <a:t>it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says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a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lot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about the  importance of</a:t>
            </a:r>
            <a:r>
              <a:rPr sz="1100" spc="-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hearing.</a:t>
            </a:r>
            <a:endParaRPr sz="11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➢"/>
            </a:pPr>
            <a:endParaRPr sz="1400" dirty="0">
              <a:latin typeface="Carlito"/>
              <a:cs typeface="Carlito"/>
            </a:endParaRPr>
          </a:p>
          <a:p>
            <a:pPr marL="1091565" lvl="1">
              <a:lnSpc>
                <a:spcPct val="100000"/>
              </a:lnSpc>
              <a:tabLst>
                <a:tab pos="1276350" algn="l"/>
              </a:tabLst>
            </a:pPr>
            <a:r>
              <a:rPr lang="ar-SA" sz="1400" b="1" spc="-5" dirty="0">
                <a:solidFill>
                  <a:srgbClr val="CC9900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CC9900"/>
                </a:solidFill>
                <a:latin typeface="Carlito"/>
                <a:cs typeface="Carlito"/>
              </a:rPr>
              <a:t>Cochlear implant:</a:t>
            </a:r>
            <a:endParaRPr sz="14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Carlito"/>
              <a:buAutoNum type="arabicPlain" startAt="5"/>
            </a:pPr>
            <a:endParaRPr sz="1150" dirty="0">
              <a:latin typeface="Carlito"/>
              <a:cs typeface="Carlito"/>
            </a:endParaRPr>
          </a:p>
          <a:p>
            <a:pPr marL="1091565">
              <a:lnSpc>
                <a:spcPct val="100000"/>
              </a:lnSpc>
            </a:pPr>
            <a:r>
              <a:rPr sz="1200" b="1" spc="-5" dirty="0">
                <a:solidFill>
                  <a:srgbClr val="CC9900"/>
                </a:solidFill>
                <a:latin typeface="Carlito"/>
                <a:cs typeface="Carlito"/>
              </a:rPr>
              <a:t>“audiogram shows bilateral profound sensorineural hearing loss can </a:t>
            </a:r>
            <a:r>
              <a:rPr sz="1200" b="1" dirty="0">
                <a:solidFill>
                  <a:srgbClr val="CC9900"/>
                </a:solidFill>
                <a:latin typeface="Carlito"/>
                <a:cs typeface="Carlito"/>
              </a:rPr>
              <a:t>be </a:t>
            </a:r>
            <a:r>
              <a:rPr sz="1200" b="1" spc="-5" dirty="0">
                <a:solidFill>
                  <a:srgbClr val="CC9900"/>
                </a:solidFill>
                <a:latin typeface="Carlito"/>
                <a:cs typeface="Carlito"/>
              </a:rPr>
              <a:t>an</a:t>
            </a:r>
            <a:r>
              <a:rPr sz="1200" b="1" spc="50" dirty="0">
                <a:solidFill>
                  <a:srgbClr val="CC9900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CC9900"/>
                </a:solidFill>
                <a:latin typeface="Carlito"/>
                <a:cs typeface="Carlito"/>
              </a:rPr>
              <a:t>indication”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Carlito"/>
              <a:cs typeface="Carlito"/>
            </a:endParaRPr>
          </a:p>
          <a:p>
            <a:pPr marL="1548765" lvl="2" indent="-230504">
              <a:lnSpc>
                <a:spcPct val="100000"/>
              </a:lnSpc>
              <a:buFont typeface="kiloji"/>
              <a:buChar char="➢"/>
              <a:tabLst>
                <a:tab pos="1549400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Putting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tiny electrode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the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cochlea.</a:t>
            </a:r>
            <a:endParaRPr sz="1200" dirty="0">
              <a:latin typeface="Carlito"/>
              <a:cs typeface="Carlito"/>
            </a:endParaRPr>
          </a:p>
          <a:p>
            <a:pPr marL="1583690" lvl="2" indent="-265430">
              <a:lnSpc>
                <a:spcPct val="100000"/>
              </a:lnSpc>
              <a:spcBef>
                <a:spcPts val="1165"/>
              </a:spcBef>
              <a:buClr>
                <a:srgbClr val="BEBEBE"/>
              </a:buClr>
              <a:buFont typeface="kiloji"/>
              <a:buChar char="➢"/>
              <a:tabLst>
                <a:tab pos="1584325" algn="l"/>
              </a:tabLst>
            </a:pPr>
            <a:r>
              <a:rPr sz="1200" spc="-5" dirty="0">
                <a:latin typeface="Carlito"/>
                <a:cs typeface="Carlito"/>
              </a:rPr>
              <a:t>Prelingual children and postlingual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adult</a:t>
            </a:r>
            <a:endParaRPr sz="1200" dirty="0">
              <a:latin typeface="Carlito"/>
              <a:cs typeface="Carlito"/>
            </a:endParaRPr>
          </a:p>
          <a:p>
            <a:pPr marL="1548765" marR="413384" lvl="2" indent="-230504">
              <a:lnSpc>
                <a:spcPct val="105800"/>
              </a:lnSpc>
              <a:spcBef>
                <a:spcPts val="1090"/>
              </a:spcBef>
              <a:buClr>
                <a:srgbClr val="BEBEBE"/>
              </a:buClr>
              <a:buFont typeface="kiloji"/>
              <a:buChar char="➢"/>
              <a:tabLst>
                <a:tab pos="1549400" algn="l"/>
              </a:tabLst>
            </a:pPr>
            <a:r>
              <a:rPr sz="1200" dirty="0">
                <a:latin typeface="Carlito"/>
                <a:cs typeface="Carlito"/>
              </a:rPr>
              <a:t>It by pass </a:t>
            </a:r>
            <a:r>
              <a:rPr sz="1200" spc="-5" dirty="0">
                <a:latin typeface="Carlito"/>
                <a:cs typeface="Carlito"/>
              </a:rPr>
              <a:t>the external, middle and inner </a:t>
            </a:r>
            <a:r>
              <a:rPr sz="1200" dirty="0">
                <a:latin typeface="Carlito"/>
                <a:cs typeface="Carlito"/>
              </a:rPr>
              <a:t>ear to </a:t>
            </a:r>
            <a:r>
              <a:rPr sz="1200" spc="-5" dirty="0">
                <a:latin typeface="Carlito"/>
                <a:cs typeface="Carlito"/>
              </a:rPr>
              <a:t>stimulate the </a:t>
            </a:r>
            <a:r>
              <a:rPr sz="1200" dirty="0">
                <a:latin typeface="Carlito"/>
                <a:cs typeface="Carlito"/>
              </a:rPr>
              <a:t>auditory </a:t>
            </a:r>
            <a:r>
              <a:rPr sz="1200" spc="-5" dirty="0">
                <a:latin typeface="Carlito"/>
                <a:cs typeface="Carlito"/>
              </a:rPr>
              <a:t>nerve  </a:t>
            </a:r>
            <a:r>
              <a:rPr sz="1200" dirty="0">
                <a:latin typeface="Carlito"/>
                <a:cs typeface="Carlito"/>
              </a:rPr>
              <a:t>directly.</a:t>
            </a:r>
          </a:p>
          <a:p>
            <a:pPr marL="1548765" marR="1176655" lvl="2" indent="-230504">
              <a:lnSpc>
                <a:spcPts val="1560"/>
              </a:lnSpc>
              <a:spcBef>
                <a:spcPts val="25"/>
              </a:spcBef>
              <a:buClr>
                <a:srgbClr val="BEBEBE"/>
              </a:buClr>
              <a:buFont typeface="kiloji"/>
              <a:buChar char="➢"/>
              <a:tabLst>
                <a:tab pos="1549400" algn="l"/>
              </a:tabLst>
            </a:pP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congenital HL the cochlear implant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ineffective after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5 years 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(The child will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prelingual and the child would’ve already  learned sign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language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so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will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difficult to adapt)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,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due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 disappearance of auditory segment from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brain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(it gets used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up by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other centers of other senses that's why their</a:t>
            </a:r>
            <a:r>
              <a:rPr sz="1200" spc="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other</a:t>
            </a:r>
            <a:r>
              <a:rPr lang="ar-SA" sz="1200" dirty="0"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senses become better like vision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for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example)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.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But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in</a:t>
            </a:r>
            <a:r>
              <a:rPr sz="1200" spc="2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people</a:t>
            </a:r>
            <a:r>
              <a:rPr lang="ar-SA" sz="1200" dirty="0"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who used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hear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and then lost their hearing there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no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time  limit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for the usage of cochlear implant, but we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prefer to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implant  within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10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years.</a:t>
            </a:r>
            <a:endParaRPr sz="1200" dirty="0">
              <a:latin typeface="Carlito"/>
              <a:cs typeface="Carlito"/>
            </a:endParaRPr>
          </a:p>
          <a:p>
            <a:pPr marL="1548765" marR="1953895" lvl="2" indent="-230504" algn="just">
              <a:lnSpc>
                <a:spcPct val="108500"/>
              </a:lnSpc>
              <a:spcBef>
                <a:spcPts val="70"/>
              </a:spcBef>
              <a:buClr>
                <a:srgbClr val="BEBEBE"/>
              </a:buClr>
              <a:buFont typeface="kiloji"/>
              <a:buChar char="➢"/>
              <a:tabLst>
                <a:tab pos="1549400" algn="l"/>
              </a:tabLst>
            </a:pP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It’s a device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consisting of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microphone, signal  processor, external transmitter, and implanted  receiver;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receiver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surgically implanted under 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</a:t>
            </a:r>
            <a:r>
              <a:rPr sz="1200" spc="-7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skin</a:t>
            </a:r>
            <a:r>
              <a:rPr sz="1200" spc="-4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25" dirty="0">
                <a:solidFill>
                  <a:srgbClr val="528135"/>
                </a:solidFill>
                <a:latin typeface="Carlito"/>
                <a:cs typeface="Carlito"/>
              </a:rPr>
              <a:t>near</a:t>
            </a:r>
            <a:r>
              <a:rPr sz="1200" spc="-10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the</a:t>
            </a:r>
            <a:r>
              <a:rPr sz="1200" spc="-6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mastoid</a:t>
            </a:r>
            <a:r>
              <a:rPr sz="1200" spc="-7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process</a:t>
            </a:r>
            <a:r>
              <a:rPr sz="1200" spc="-5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above</a:t>
            </a:r>
            <a:r>
              <a:rPr sz="1200" spc="-5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and</a:t>
            </a:r>
            <a:r>
              <a:rPr sz="1200" spc="-6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behind 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ear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  <a:p>
            <a:pPr marL="1548765" marR="1966595" indent="-230504">
              <a:lnSpc>
                <a:spcPct val="109600"/>
              </a:lnSpc>
              <a:spcBef>
                <a:spcPts val="75"/>
              </a:spcBef>
              <a:buClr>
                <a:srgbClr val="CC0000"/>
              </a:buClr>
              <a:buFont typeface="Arial"/>
              <a:buChar char="●"/>
              <a:tabLst>
                <a:tab pos="1548765" algn="l"/>
                <a:tab pos="1549400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So,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exam if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they gave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you a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cochlear implant  picture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you </a:t>
            </a:r>
            <a:r>
              <a:rPr sz="1200" spc="-20" dirty="0">
                <a:solidFill>
                  <a:srgbClr val="BEBEBE"/>
                </a:solidFill>
                <a:latin typeface="Carlito"/>
                <a:cs typeface="Carlito"/>
              </a:rPr>
              <a:t>should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know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it,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looks like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regular 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hearing aid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but with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magnet from</a:t>
            </a:r>
            <a:r>
              <a:rPr sz="1200" spc="-2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outside.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Carlito"/>
              <a:cs typeface="Carlito"/>
            </a:endParaRPr>
          </a:p>
          <a:p>
            <a:pPr marL="1323340">
              <a:lnSpc>
                <a:spcPct val="100000"/>
              </a:lnSpc>
              <a:spcBef>
                <a:spcPts val="5"/>
              </a:spcBef>
            </a:pPr>
            <a:r>
              <a:rPr sz="1200" b="1" u="heavy" spc="-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BEBEBE"/>
                  </a:solidFill>
                </a:uFill>
                <a:latin typeface="Carlito"/>
                <a:cs typeface="Carlito"/>
              </a:rPr>
              <a:t>Classical indication </a:t>
            </a:r>
            <a:r>
              <a:rPr sz="1200" b="1" u="heavy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BEBEBE"/>
                  </a:solidFill>
                </a:uFill>
                <a:latin typeface="Carlito"/>
                <a:cs typeface="Carlito"/>
              </a:rPr>
              <a:t>of </a:t>
            </a:r>
            <a:r>
              <a:rPr sz="1200" b="1" u="heavy" spc="-1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BEBEBE"/>
                  </a:solidFill>
                </a:uFill>
                <a:latin typeface="Carlito"/>
                <a:cs typeface="Carlito"/>
              </a:rPr>
              <a:t>cochlear</a:t>
            </a:r>
            <a:r>
              <a:rPr sz="1200" b="1" u="heavy" spc="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BEBEBE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heavy" spc="-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BEBEBE"/>
                  </a:solidFill>
                </a:uFill>
                <a:latin typeface="Carlito"/>
                <a:cs typeface="Carlito"/>
              </a:rPr>
              <a:t>implant: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1403985" indent="-81280">
              <a:lnSpc>
                <a:spcPct val="100000"/>
              </a:lnSpc>
              <a:spcBef>
                <a:spcPts val="935"/>
              </a:spcBef>
              <a:buChar char="-"/>
              <a:tabLst>
                <a:tab pos="1404620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Bilateral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sensory-neural hearing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loss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not benefiting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from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hearing aids and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less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than</a:t>
            </a:r>
            <a:r>
              <a:rPr sz="1200" spc="5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5years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of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age</a:t>
            </a:r>
          </a:p>
          <a:p>
            <a:pPr marL="1426845">
              <a:lnSpc>
                <a:spcPct val="100000"/>
              </a:lnSpc>
              <a:spcBef>
                <a:spcPts val="935"/>
              </a:spcBef>
            </a:pP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if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congenital hearing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loss.</a:t>
            </a:r>
          </a:p>
          <a:p>
            <a:pPr marL="1555115" marR="1390015" indent="-228600">
              <a:lnSpc>
                <a:spcPct val="100000"/>
              </a:lnSpc>
              <a:spcBef>
                <a:spcPts val="935"/>
              </a:spcBef>
              <a:buClr>
                <a:srgbClr val="999999"/>
              </a:buClr>
              <a:buSzPct val="109090"/>
              <a:buChar char="-"/>
              <a:tabLst>
                <a:tab pos="1555115" algn="l"/>
                <a:tab pos="1555750" algn="l"/>
              </a:tabLst>
            </a:pP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It is 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standard practice everywhere to implant </a:t>
            </a: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for 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children under </a:t>
            </a: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5  because of 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improvement </a:t>
            </a: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 the 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quality </a:t>
            </a: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of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life.</a:t>
            </a:r>
          </a:p>
          <a:p>
            <a:pPr marL="1555115" indent="-229235">
              <a:lnSpc>
                <a:spcPct val="100000"/>
              </a:lnSpc>
              <a:spcBef>
                <a:spcPts val="25"/>
              </a:spcBef>
              <a:buClr>
                <a:srgbClr val="999999"/>
              </a:buClr>
              <a:buSzPct val="109090"/>
              <a:buChar char="-"/>
              <a:tabLst>
                <a:tab pos="1555115" algn="l"/>
                <a:tab pos="1555750" algn="l"/>
              </a:tabLst>
            </a:pP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We 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have </a:t>
            </a: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to 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make sure that </a:t>
            </a: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patient has </a:t>
            </a: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 cochlea 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</a:t>
            </a:r>
            <a:r>
              <a:rPr sz="11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1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nerve</a:t>
            </a:r>
            <a:endParaRPr sz="11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65420" y="6726554"/>
            <a:ext cx="2294889" cy="137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53505" y="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16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800" y="493826"/>
            <a:ext cx="6237978" cy="142603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1396365" algn="r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prior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to</a:t>
            </a:r>
            <a:r>
              <a:rPr sz="1100" spc="-7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implant.</a:t>
            </a:r>
            <a:endParaRPr sz="1100" dirty="0">
              <a:latin typeface="Carlito"/>
              <a:cs typeface="Carlito"/>
            </a:endParaRPr>
          </a:p>
          <a:p>
            <a:pPr marL="242570" indent="-230504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kiloji"/>
              <a:buChar char="❖"/>
              <a:tabLst>
                <a:tab pos="243204" algn="l"/>
              </a:tabLst>
            </a:pPr>
            <a:r>
              <a:rPr sz="1500" b="1" spc="-5" dirty="0">
                <a:solidFill>
                  <a:srgbClr val="BEBEBE"/>
                </a:solidFill>
                <a:latin typeface="Carlito"/>
                <a:cs typeface="Carlito"/>
              </a:rPr>
              <a:t>Auditory brainstem </a:t>
            </a:r>
            <a:r>
              <a:rPr sz="1500" b="1" dirty="0">
                <a:solidFill>
                  <a:srgbClr val="BEBEBE"/>
                </a:solidFill>
                <a:latin typeface="Carlito"/>
                <a:cs typeface="Carlito"/>
              </a:rPr>
              <a:t>implant </a:t>
            </a:r>
            <a:r>
              <a:rPr sz="1500" b="1" spc="-5" dirty="0">
                <a:solidFill>
                  <a:srgbClr val="BEBEBE"/>
                </a:solidFill>
                <a:latin typeface="Carlito"/>
                <a:cs typeface="Carlito"/>
              </a:rPr>
              <a:t>(A.B.I):</a:t>
            </a:r>
            <a:endParaRPr sz="1500" dirty="0">
              <a:latin typeface="Carlito"/>
              <a:cs typeface="Carlito"/>
            </a:endParaRPr>
          </a:p>
          <a:p>
            <a:pPr marR="145034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Carlito"/>
                <a:cs typeface="Carlito"/>
              </a:rPr>
              <a:t>Implant in </a:t>
            </a:r>
            <a:r>
              <a:rPr sz="1200" spc="-5" dirty="0">
                <a:latin typeface="Carlito"/>
                <a:cs typeface="Carlito"/>
              </a:rPr>
              <a:t>the</a:t>
            </a:r>
            <a:r>
              <a:rPr sz="1200" spc="-8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brains</a:t>
            </a:r>
            <a:endParaRPr lang="en-US" sz="1200" spc="-5" dirty="0">
              <a:latin typeface="Carlito"/>
              <a:cs typeface="Carlito"/>
            </a:endParaRPr>
          </a:p>
          <a:p>
            <a:pPr marR="1450340">
              <a:lnSpc>
                <a:spcPct val="100000"/>
              </a:lnSpc>
              <a:spcBef>
                <a:spcPts val="120"/>
              </a:spcBef>
            </a:pPr>
            <a:r>
              <a:rPr lang="en-US"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When there’s no cochlea or nerve we bypass them directly to brainstem. After the procedure is done there wont be a noise protective mechanism so we send the patients to the ICU to monitor them from any cardiorespiratory complication. </a:t>
            </a:r>
            <a:endParaRPr lang="ar-SA" sz="1200" spc="-5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200" y="4503022"/>
            <a:ext cx="2708529" cy="2940549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930"/>
              </a:spcBef>
              <a:buClr>
                <a:srgbClr val="000000"/>
              </a:buClr>
              <a:buFont typeface="kiloji"/>
              <a:buChar char="❖"/>
              <a:tabLst>
                <a:tab pos="243204" algn="l"/>
              </a:tabLst>
            </a:pPr>
            <a:r>
              <a:rPr sz="1500" b="1" dirty="0">
                <a:latin typeface="Carlito"/>
                <a:cs typeface="Carlito"/>
              </a:rPr>
              <a:t>Lip</a:t>
            </a:r>
            <a:r>
              <a:rPr sz="1500" b="1" spc="-15" dirty="0">
                <a:latin typeface="Carlito"/>
                <a:cs typeface="Carlito"/>
              </a:rPr>
              <a:t> </a:t>
            </a:r>
            <a:r>
              <a:rPr sz="1500" b="1" spc="-5" dirty="0">
                <a:latin typeface="Carlito"/>
                <a:cs typeface="Carlito"/>
              </a:rPr>
              <a:t>Reading</a:t>
            </a:r>
            <a:endParaRPr sz="1500" dirty="0">
              <a:latin typeface="Carlito"/>
              <a:cs typeface="Carlito"/>
            </a:endParaRPr>
          </a:p>
          <a:p>
            <a:pPr marL="242570" indent="-230504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buFont typeface="kiloji"/>
              <a:buChar char="❖"/>
              <a:tabLst>
                <a:tab pos="243204" algn="l"/>
              </a:tabLst>
            </a:pPr>
            <a:r>
              <a:rPr sz="1500" b="1" dirty="0">
                <a:latin typeface="Carlito"/>
                <a:cs typeface="Carlito"/>
              </a:rPr>
              <a:t>Sign</a:t>
            </a:r>
            <a:r>
              <a:rPr sz="1500" b="1" spc="-85" dirty="0">
                <a:latin typeface="Carlito"/>
                <a:cs typeface="Carlito"/>
              </a:rPr>
              <a:t> </a:t>
            </a:r>
            <a:r>
              <a:rPr sz="1500" b="1" dirty="0">
                <a:latin typeface="Carlito"/>
                <a:cs typeface="Carlito"/>
              </a:rPr>
              <a:t>Language</a:t>
            </a:r>
            <a:endParaRPr lang="en-US" sz="1500" b="1" dirty="0">
              <a:latin typeface="Carlito"/>
              <a:cs typeface="Carlito"/>
            </a:endParaRPr>
          </a:p>
          <a:p>
            <a:pPr marL="242570" indent="-230504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buFont typeface="kiloji"/>
              <a:buChar char="❖"/>
              <a:tabLst>
                <a:tab pos="243204" algn="l"/>
              </a:tabLst>
            </a:pPr>
            <a:r>
              <a:rPr lang="en-US" sz="1500" b="1" dirty="0" err="1">
                <a:latin typeface="Carlito"/>
                <a:cs typeface="Carlito"/>
              </a:rPr>
              <a:t>Myringplasty</a:t>
            </a:r>
            <a:r>
              <a:rPr lang="en-US" sz="1500" b="1" dirty="0">
                <a:latin typeface="Carlito"/>
                <a:cs typeface="Carlito"/>
              </a:rPr>
              <a:t> and tympanoplasty </a:t>
            </a:r>
          </a:p>
          <a:p>
            <a:pPr marL="242570" indent="-230504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buFont typeface="kiloji"/>
              <a:buChar char="❖"/>
              <a:tabLst>
                <a:tab pos="243204" algn="l"/>
              </a:tabLst>
            </a:pPr>
            <a:r>
              <a:rPr lang="en-US" sz="1500" b="1" dirty="0" err="1">
                <a:latin typeface="Carlito"/>
                <a:cs typeface="Carlito"/>
              </a:rPr>
              <a:t>Ossicloplasty</a:t>
            </a:r>
            <a:r>
              <a:rPr lang="en-US" sz="1500" b="1" dirty="0">
                <a:latin typeface="Carlito"/>
                <a:cs typeface="Carlito"/>
              </a:rPr>
              <a:t> </a:t>
            </a:r>
          </a:p>
          <a:p>
            <a:pPr marL="12066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tabLst>
                <a:tab pos="243204" algn="l"/>
              </a:tabLst>
            </a:pPr>
            <a:r>
              <a:rPr lang="en-US" sz="1500" b="1" dirty="0">
                <a:latin typeface="Carlito"/>
                <a:cs typeface="Carlito"/>
              </a:rPr>
              <a:t>In case of ossicular </a:t>
            </a:r>
            <a:r>
              <a:rPr lang="en-US" sz="1500" b="1" dirty="0" err="1">
                <a:latin typeface="Carlito"/>
                <a:cs typeface="Carlito"/>
              </a:rPr>
              <a:t>dicontinutity</a:t>
            </a:r>
            <a:r>
              <a:rPr lang="en-US" sz="1500" b="1" dirty="0">
                <a:latin typeface="Carlito"/>
                <a:cs typeface="Carlito"/>
              </a:rPr>
              <a:t> </a:t>
            </a:r>
          </a:p>
          <a:p>
            <a:pPr marL="12066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tabLst>
                <a:tab pos="243204" algn="l"/>
              </a:tabLst>
            </a:pPr>
            <a:r>
              <a:rPr lang="en-US" sz="1500" b="1" dirty="0">
                <a:latin typeface="Carlito"/>
                <a:cs typeface="Carlito"/>
              </a:rPr>
              <a:t>Either partial or complete  in case all 3 ossicles are involved </a:t>
            </a:r>
            <a:r>
              <a:rPr lang="en-US" sz="1500" b="1" dirty="0" err="1">
                <a:latin typeface="Carlito"/>
                <a:cs typeface="Carlito"/>
              </a:rPr>
              <a:t>ossiculoplasty</a:t>
            </a:r>
            <a:r>
              <a:rPr lang="en-US" sz="1500" b="1" dirty="0">
                <a:latin typeface="Carlito"/>
                <a:cs typeface="Carlito"/>
              </a:rPr>
              <a:t> 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2946" y="2533650"/>
            <a:ext cx="2193036" cy="1461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6726" y="2327506"/>
            <a:ext cx="2145029" cy="1401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413312" y="6115050"/>
            <a:ext cx="3080385" cy="2479675"/>
            <a:chOff x="4474209" y="3051428"/>
            <a:chExt cx="3080385" cy="2479675"/>
          </a:xfrm>
        </p:grpSpPr>
        <p:sp>
          <p:nvSpPr>
            <p:cNvPr id="9" name="object 9"/>
            <p:cNvSpPr/>
            <p:nvPr/>
          </p:nvSpPr>
          <p:spPr>
            <a:xfrm>
              <a:off x="4826577" y="3201442"/>
              <a:ext cx="2285098" cy="21903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3259" y="3070478"/>
              <a:ext cx="3042285" cy="2441575"/>
            </a:xfrm>
            <a:custGeom>
              <a:avLst/>
              <a:gdLst/>
              <a:ahLst/>
              <a:cxnLst/>
              <a:rect l="l" t="t" r="r" b="b"/>
              <a:pathLst>
                <a:path w="3042284" h="2441575">
                  <a:moveTo>
                    <a:pt x="0" y="2441575"/>
                  </a:moveTo>
                  <a:lnTo>
                    <a:pt x="3042285" y="2441575"/>
                  </a:lnTo>
                  <a:lnTo>
                    <a:pt x="3042285" y="0"/>
                  </a:lnTo>
                  <a:lnTo>
                    <a:pt x="0" y="0"/>
                  </a:lnTo>
                  <a:lnTo>
                    <a:pt x="0" y="2441575"/>
                  </a:lnTo>
                  <a:close/>
                </a:path>
              </a:pathLst>
            </a:custGeom>
            <a:ln w="381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53505" y="0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16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6EA132A-47A5-4180-9D33-7AEB73370B97}"/>
              </a:ext>
            </a:extLst>
          </p:cNvPr>
          <p:cNvSpPr txBox="1"/>
          <p:nvPr/>
        </p:nvSpPr>
        <p:spPr>
          <a:xfrm>
            <a:off x="333828" y="233324"/>
            <a:ext cx="1676400" cy="614271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59690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470"/>
              </a:spcBef>
            </a:pPr>
            <a:r>
              <a:rPr lang="en-US" sz="3600" b="1" spc="-5" dirty="0">
                <a:solidFill>
                  <a:srgbClr val="FFFFFF"/>
                </a:solidFill>
                <a:latin typeface="Carlito"/>
                <a:cs typeface="Carlito"/>
              </a:rPr>
              <a:t>Cases</a:t>
            </a:r>
            <a:endParaRPr sz="3600" dirty="0">
              <a:latin typeface="Carlito"/>
              <a:cs typeface="Carlito"/>
            </a:endParaRPr>
          </a:p>
        </p:txBody>
      </p:sp>
      <p:pic>
        <p:nvPicPr>
          <p:cNvPr id="12" name="Picture 11" descr="A picture containing fruit, apple&#10;&#10;Description automatically generated">
            <a:extLst>
              <a:ext uri="{FF2B5EF4-FFF2-40B4-BE49-F238E27FC236}">
                <a16:creationId xmlns:a16="http://schemas.microsoft.com/office/drawing/2014/main" id="{CDD28C47-BEDD-46BA-8B07-D78717CD1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" y="1238250"/>
            <a:ext cx="3192734" cy="1930724"/>
          </a:xfrm>
          <a:prstGeom prst="rect">
            <a:avLst/>
          </a:prstGeom>
        </p:spPr>
      </p:pic>
      <p:pic>
        <p:nvPicPr>
          <p:cNvPr id="14" name="Picture 13" descr="A picture containing 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4BEFB3-ECFC-429F-A53F-429D530AC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72" y="1238250"/>
            <a:ext cx="2993572" cy="2049998"/>
          </a:xfrm>
          <a:prstGeom prst="rect">
            <a:avLst/>
          </a:prstGeom>
        </p:spPr>
      </p:pic>
      <p:pic>
        <p:nvPicPr>
          <p:cNvPr id="16" name="Picture 15" descr="A picture containing fruit, apple, food&#10;&#10;Description automatically generated">
            <a:extLst>
              <a:ext uri="{FF2B5EF4-FFF2-40B4-BE49-F238E27FC236}">
                <a16:creationId xmlns:a16="http://schemas.microsoft.com/office/drawing/2014/main" id="{23406625-E00C-4B68-902E-8AC667FA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4" y="3524250"/>
            <a:ext cx="3512276" cy="1929822"/>
          </a:xfrm>
          <a:prstGeom prst="rect">
            <a:avLst/>
          </a:prstGeom>
        </p:spPr>
      </p:pic>
      <p:pic>
        <p:nvPicPr>
          <p:cNvPr id="18" name="Picture 1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07841D3-48A2-4601-BD42-DDF71CC02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3532180"/>
            <a:ext cx="3251168" cy="2049998"/>
          </a:xfrm>
          <a:prstGeom prst="rect">
            <a:avLst/>
          </a:prstGeom>
        </p:spPr>
      </p:pic>
      <p:pic>
        <p:nvPicPr>
          <p:cNvPr id="20" name="Picture 19" descr="A picture containing person, person, looking, photo&#10;&#10;Description automatically generated">
            <a:extLst>
              <a:ext uri="{FF2B5EF4-FFF2-40B4-BE49-F238E27FC236}">
                <a16:creationId xmlns:a16="http://schemas.microsoft.com/office/drawing/2014/main" id="{525A1B58-9D34-4A07-A88E-9468B6193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9" y="5845629"/>
            <a:ext cx="328284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78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991" y="1159509"/>
            <a:ext cx="6885940" cy="828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9270" marR="1203960" indent="-230504">
              <a:lnSpc>
                <a:spcPct val="109600"/>
              </a:lnSpc>
              <a:spcBef>
                <a:spcPts val="105"/>
              </a:spcBef>
              <a:buClr>
                <a:srgbClr val="000000"/>
              </a:buClr>
              <a:buSzPct val="91666"/>
              <a:buFont typeface="kiloji"/>
              <a:buChar char="❖"/>
              <a:tabLst>
                <a:tab pos="509905" algn="l"/>
              </a:tabLst>
            </a:pP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Deafness </a:t>
            </a:r>
            <a:r>
              <a:rPr sz="1200" dirty="0">
                <a:solidFill>
                  <a:srgbClr val="424242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the Impairment of sound perception </a:t>
            </a:r>
            <a:r>
              <a:rPr sz="1200" dirty="0">
                <a:solidFill>
                  <a:srgbClr val="424242"/>
                </a:solidFill>
                <a:latin typeface="Carlito"/>
                <a:cs typeface="Carlito"/>
              </a:rPr>
              <a:t>more </a:t>
            </a: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than 20 (15) </a:t>
            </a:r>
            <a:r>
              <a:rPr sz="1200" dirty="0">
                <a:solidFill>
                  <a:srgbClr val="424242"/>
                </a:solidFill>
                <a:latin typeface="Carlito"/>
                <a:cs typeface="Carlito"/>
              </a:rPr>
              <a:t>decibel</a:t>
            </a:r>
            <a:r>
              <a:rPr sz="1050" baseline="35714" dirty="0">
                <a:solidFill>
                  <a:srgbClr val="424242"/>
                </a:solidFill>
                <a:latin typeface="Carlito"/>
                <a:cs typeface="Carlito"/>
              </a:rPr>
              <a:t>1 </a:t>
            </a: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on </a:t>
            </a:r>
            <a:r>
              <a:rPr sz="1200" spc="-20" dirty="0">
                <a:solidFill>
                  <a:srgbClr val="424242"/>
                </a:solidFill>
                <a:latin typeface="Carlito"/>
                <a:cs typeface="Carlito"/>
              </a:rPr>
              <a:t>pure  </a:t>
            </a:r>
            <a:r>
              <a:rPr sz="1200" dirty="0">
                <a:solidFill>
                  <a:srgbClr val="424242"/>
                </a:solidFill>
                <a:latin typeface="Carlito"/>
                <a:cs typeface="Carlito"/>
              </a:rPr>
              <a:t>tone </a:t>
            </a:r>
            <a:r>
              <a:rPr sz="1200" spc="-5" dirty="0">
                <a:solidFill>
                  <a:srgbClr val="424242"/>
                </a:solidFill>
                <a:latin typeface="Carlito"/>
                <a:cs typeface="Carlito"/>
              </a:rPr>
              <a:t>audiogram. </a:t>
            </a:r>
            <a:r>
              <a:rPr sz="1200" spc="-5" dirty="0">
                <a:solidFill>
                  <a:schemeClr val="bg1">
                    <a:lumMod val="75000"/>
                  </a:schemeClr>
                </a:solidFill>
                <a:latin typeface="Carlito"/>
                <a:cs typeface="Carlito"/>
              </a:rPr>
              <a:t>The normal </a:t>
            </a:r>
            <a:r>
              <a:rPr sz="1200" dirty="0">
                <a:solidFill>
                  <a:schemeClr val="bg1">
                    <a:lumMod val="75000"/>
                  </a:schemeClr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chemeClr val="bg1">
                    <a:lumMod val="75000"/>
                  </a:schemeClr>
                </a:solidFill>
                <a:latin typeface="Carlito"/>
                <a:cs typeface="Carlito"/>
              </a:rPr>
              <a:t>hearing </a:t>
            </a:r>
            <a:r>
              <a:rPr sz="1200" dirty="0">
                <a:solidFill>
                  <a:schemeClr val="bg1">
                    <a:lumMod val="75000"/>
                  </a:schemeClr>
                </a:solidFill>
                <a:latin typeface="Carlito"/>
                <a:cs typeface="Carlito"/>
              </a:rPr>
              <a:t>at 20 if </a:t>
            </a:r>
            <a:r>
              <a:rPr sz="1200" spc="-5" dirty="0">
                <a:solidFill>
                  <a:schemeClr val="bg1">
                    <a:lumMod val="75000"/>
                  </a:schemeClr>
                </a:solidFill>
                <a:latin typeface="Carlito"/>
                <a:cs typeface="Carlito"/>
              </a:rPr>
              <a:t>you need </a:t>
            </a:r>
            <a:r>
              <a:rPr sz="1200" dirty="0">
                <a:solidFill>
                  <a:schemeClr val="bg1">
                    <a:lumMod val="75000"/>
                  </a:schemeClr>
                </a:solidFill>
                <a:latin typeface="Carlito"/>
                <a:cs typeface="Carlito"/>
              </a:rPr>
              <a:t>more </a:t>
            </a:r>
            <a:r>
              <a:rPr sz="1200" spc="-5" dirty="0">
                <a:solidFill>
                  <a:schemeClr val="bg1">
                    <a:lumMod val="75000"/>
                  </a:schemeClr>
                </a:solidFill>
                <a:latin typeface="Carlito"/>
                <a:cs typeface="Carlito"/>
              </a:rPr>
              <a:t>than </a:t>
            </a:r>
            <a:r>
              <a:rPr sz="1200" dirty="0">
                <a:solidFill>
                  <a:schemeClr val="bg1">
                    <a:lumMod val="75000"/>
                  </a:schemeClr>
                </a:solidFill>
                <a:latin typeface="Carlito"/>
                <a:cs typeface="Carlito"/>
              </a:rPr>
              <a:t>20 its  </a:t>
            </a:r>
            <a:r>
              <a:rPr sz="1200" spc="-5" dirty="0">
                <a:solidFill>
                  <a:schemeClr val="bg1">
                    <a:lumMod val="75000"/>
                  </a:schemeClr>
                </a:solidFill>
                <a:latin typeface="Carlito"/>
                <a:cs typeface="Carlito"/>
              </a:rPr>
              <a:t>abnormal.</a:t>
            </a:r>
            <a:endParaRPr sz="1200" dirty="0">
              <a:solidFill>
                <a:schemeClr val="bg1">
                  <a:lumMod val="75000"/>
                </a:schemeClr>
              </a:solidFill>
              <a:latin typeface="Carlito"/>
              <a:cs typeface="Carlito"/>
            </a:endParaRPr>
          </a:p>
          <a:p>
            <a:pPr marL="509270" indent="-230504">
              <a:lnSpc>
                <a:spcPct val="100000"/>
              </a:lnSpc>
              <a:spcBef>
                <a:spcPts val="165"/>
              </a:spcBef>
              <a:buSzPct val="91666"/>
              <a:buFont typeface="kiloji"/>
              <a:buChar char="❖"/>
              <a:tabLst>
                <a:tab pos="509905" algn="l"/>
              </a:tabLst>
            </a:pPr>
            <a:r>
              <a:rPr sz="1200" dirty="0">
                <a:latin typeface="Carlito"/>
                <a:cs typeface="Carlito"/>
              </a:rPr>
              <a:t>Hearing </a:t>
            </a:r>
            <a:r>
              <a:rPr sz="1200" spc="-5" dirty="0">
                <a:latin typeface="Carlito"/>
                <a:cs typeface="Carlito"/>
              </a:rPr>
              <a:t>impairment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partial or complete inability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hear </a:t>
            </a:r>
            <a:r>
              <a:rPr sz="1200" dirty="0">
                <a:latin typeface="Carlito"/>
                <a:cs typeface="Carlito"/>
              </a:rPr>
              <a:t>from one </a:t>
            </a:r>
            <a:r>
              <a:rPr sz="1200" spc="-5" dirty="0">
                <a:latin typeface="Carlito"/>
                <a:cs typeface="Carlito"/>
              </a:rPr>
              <a:t>side or both sides of the</a:t>
            </a:r>
            <a:r>
              <a:rPr sz="1200" spc="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ear.</a:t>
            </a:r>
          </a:p>
          <a:p>
            <a:pPr marL="509270" marR="1021080" indent="-230504">
              <a:lnSpc>
                <a:spcPts val="1580"/>
              </a:lnSpc>
              <a:spcBef>
                <a:spcPts val="45"/>
              </a:spcBef>
              <a:buSzPct val="91666"/>
              <a:buFont typeface="kiloji"/>
              <a:buChar char="❖"/>
              <a:tabLst>
                <a:tab pos="509905" algn="l"/>
              </a:tabLst>
            </a:pPr>
            <a:r>
              <a:rPr sz="1200" dirty="0">
                <a:latin typeface="Carlito"/>
                <a:cs typeface="Carlito"/>
              </a:rPr>
              <a:t>50% </a:t>
            </a:r>
            <a:r>
              <a:rPr sz="1200" spc="-5" dirty="0">
                <a:latin typeface="Carlito"/>
                <a:cs typeface="Carlito"/>
              </a:rPr>
              <a:t>of deafness and hearing </a:t>
            </a:r>
            <a:r>
              <a:rPr sz="1200" dirty="0">
                <a:latin typeface="Carlito"/>
                <a:cs typeface="Carlito"/>
              </a:rPr>
              <a:t>loss is avoidable </a:t>
            </a:r>
            <a:r>
              <a:rPr sz="1200" spc="-5" dirty="0">
                <a:latin typeface="Carlito"/>
                <a:cs typeface="Carlito"/>
              </a:rPr>
              <a:t>through prevention, </a:t>
            </a:r>
            <a:r>
              <a:rPr sz="1200" dirty="0">
                <a:latin typeface="Carlito"/>
                <a:cs typeface="Carlito"/>
              </a:rPr>
              <a:t>early </a:t>
            </a:r>
            <a:r>
              <a:rPr sz="1200" spc="-5" dirty="0">
                <a:latin typeface="Carlito"/>
                <a:cs typeface="Carlito"/>
              </a:rPr>
              <a:t>diagnosis, </a:t>
            </a:r>
            <a:r>
              <a:rPr sz="1200" spc="-25" dirty="0">
                <a:latin typeface="Carlito"/>
                <a:cs typeface="Carlito"/>
              </a:rPr>
              <a:t>and  </a:t>
            </a:r>
            <a:r>
              <a:rPr sz="1200" spc="-5" dirty="0">
                <a:latin typeface="Carlito"/>
                <a:cs typeface="Carlito"/>
              </a:rPr>
              <a:t>proper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management.</a:t>
            </a:r>
            <a:endParaRPr sz="1200" dirty="0">
              <a:latin typeface="Carlito"/>
              <a:cs typeface="Carlito"/>
            </a:endParaRPr>
          </a:p>
          <a:p>
            <a:pPr marL="509270" indent="-230504">
              <a:lnSpc>
                <a:spcPct val="100000"/>
              </a:lnSpc>
              <a:spcBef>
                <a:spcPts val="85"/>
              </a:spcBef>
              <a:buClr>
                <a:srgbClr val="000000"/>
              </a:buClr>
              <a:buSzPct val="91666"/>
              <a:buFont typeface="kiloji"/>
              <a:buChar char="❖"/>
              <a:tabLst>
                <a:tab pos="5099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How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common 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hearing</a:t>
            </a:r>
            <a:r>
              <a:rPr sz="1200" spc="-2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loss?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❖"/>
            </a:pPr>
            <a:endParaRPr sz="900" dirty="0">
              <a:latin typeface="Carlito"/>
              <a:cs typeface="Carlito"/>
            </a:endParaRPr>
          </a:p>
          <a:p>
            <a:pPr marL="966469" lvl="1" indent="-230504">
              <a:lnSpc>
                <a:spcPct val="100000"/>
              </a:lnSpc>
              <a:buSzPct val="91666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Overall about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1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in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 10.</a:t>
            </a:r>
            <a:endParaRPr sz="1200" dirty="0">
              <a:latin typeface="Carlito"/>
              <a:cs typeface="Carlito"/>
            </a:endParaRPr>
          </a:p>
          <a:p>
            <a:pPr marL="966469" lvl="1" indent="-230504">
              <a:lnSpc>
                <a:spcPct val="100000"/>
              </a:lnSpc>
              <a:spcBef>
                <a:spcPts val="60"/>
              </a:spcBef>
              <a:buSzPct val="91666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1 in 3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adults 65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-</a:t>
            </a:r>
            <a:r>
              <a:rPr sz="1200" spc="-7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75.</a:t>
            </a:r>
            <a:endParaRPr sz="1200" dirty="0">
              <a:latin typeface="Carlito"/>
              <a:cs typeface="Carlito"/>
            </a:endParaRPr>
          </a:p>
          <a:p>
            <a:pPr marL="966469" lvl="1" indent="-230504">
              <a:lnSpc>
                <a:spcPct val="100000"/>
              </a:lnSpc>
              <a:spcBef>
                <a:spcPts val="145"/>
              </a:spcBef>
              <a:buSzPct val="91666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1 in 2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older than</a:t>
            </a:r>
            <a:r>
              <a:rPr sz="1200" spc="-7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75.</a:t>
            </a:r>
            <a:endParaRPr sz="1200" dirty="0">
              <a:latin typeface="Carlito"/>
              <a:cs typeface="Carlito"/>
            </a:endParaRPr>
          </a:p>
          <a:p>
            <a:pPr marL="966469" lvl="1" indent="-230504">
              <a:lnSpc>
                <a:spcPct val="100000"/>
              </a:lnSpc>
              <a:spcBef>
                <a:spcPts val="135"/>
              </a:spcBef>
              <a:buSzPct val="91666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1-2%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school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age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children.</a:t>
            </a:r>
            <a:endParaRPr sz="1200" dirty="0">
              <a:latin typeface="Carlito"/>
              <a:cs typeface="Carlito"/>
            </a:endParaRPr>
          </a:p>
          <a:p>
            <a:pPr marL="966469" lvl="1" indent="-230504">
              <a:lnSpc>
                <a:spcPct val="100000"/>
              </a:lnSpc>
              <a:spcBef>
                <a:spcPts val="130"/>
              </a:spcBef>
              <a:buSzPct val="91666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4%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children under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5.</a:t>
            </a:r>
            <a:endParaRPr sz="1200" dirty="0">
              <a:latin typeface="Carlito"/>
              <a:cs typeface="Carlito"/>
            </a:endParaRPr>
          </a:p>
          <a:p>
            <a:pPr marL="508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it’s </a:t>
            </a:r>
            <a:r>
              <a:rPr lang="en-US"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in the Saudi guideline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to do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newborn screening because it’s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commonest congenital</a:t>
            </a:r>
            <a:r>
              <a:rPr sz="1200" spc="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anomaly.</a:t>
            </a:r>
            <a:endParaRPr sz="1200" dirty="0">
              <a:solidFill>
                <a:schemeClr val="accent6">
                  <a:lumMod val="60000"/>
                  <a:lumOff val="40000"/>
                </a:schemeClr>
              </a:solidFill>
              <a:latin typeface="Carlito"/>
              <a:cs typeface="Carlito"/>
            </a:endParaRPr>
          </a:p>
          <a:p>
            <a:pPr marL="509270" indent="-230504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kiloji"/>
              <a:buChar char="❖"/>
              <a:tabLst>
                <a:tab pos="509905" algn="l"/>
              </a:tabLst>
            </a:pPr>
            <a:r>
              <a:rPr sz="1500" b="1" dirty="0">
                <a:latin typeface="Carlito"/>
                <a:cs typeface="Carlito"/>
              </a:rPr>
              <a:t>Signs of </a:t>
            </a:r>
            <a:r>
              <a:rPr sz="1500" b="1" spc="-5" dirty="0">
                <a:latin typeface="Carlito"/>
                <a:cs typeface="Carlito"/>
              </a:rPr>
              <a:t>Hearing</a:t>
            </a:r>
            <a:r>
              <a:rPr sz="1500" b="1" spc="-25" dirty="0">
                <a:latin typeface="Carlito"/>
                <a:cs typeface="Carlito"/>
              </a:rPr>
              <a:t> </a:t>
            </a:r>
            <a:r>
              <a:rPr sz="1500" b="1" dirty="0">
                <a:latin typeface="Carlito"/>
                <a:cs typeface="Carlito"/>
              </a:rPr>
              <a:t>Loss:</a:t>
            </a:r>
            <a:endParaRPr sz="1500" dirty="0">
              <a:latin typeface="Carlito"/>
              <a:cs typeface="Carlito"/>
            </a:endParaRPr>
          </a:p>
          <a:p>
            <a:pPr marL="966469" lvl="1" indent="-230504">
              <a:lnSpc>
                <a:spcPct val="100000"/>
              </a:lnSpc>
              <a:spcBef>
                <a:spcPts val="1150"/>
              </a:spcBef>
              <a:buSzPct val="108333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Talking louder than necessary.</a:t>
            </a:r>
            <a:r>
              <a:rPr lang="en-US" sz="1200" spc="-5" dirty="0">
                <a:latin typeface="Carlito"/>
                <a:cs typeface="Carlito"/>
              </a:rPr>
              <a:t> </a:t>
            </a:r>
            <a:r>
              <a:rPr lang="ar-SA"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تلاحظها في </a:t>
            </a:r>
            <a:r>
              <a:rPr lang="ar-SA" sz="1200" spc="-5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كبارالسن</a:t>
            </a:r>
            <a:endParaRPr sz="1200" dirty="0">
              <a:solidFill>
                <a:schemeClr val="accent6">
                  <a:lumMod val="60000"/>
                  <a:lumOff val="40000"/>
                </a:schemeClr>
              </a:solidFill>
              <a:latin typeface="Carlito"/>
              <a:cs typeface="Carlito"/>
            </a:endParaRPr>
          </a:p>
          <a:p>
            <a:pPr marL="966469" indent="-230504">
              <a:lnSpc>
                <a:spcPct val="100000"/>
              </a:lnSpc>
              <a:spcBef>
                <a:spcPts val="290"/>
              </a:spcBef>
              <a:buSzPct val="108333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Turning </a:t>
            </a:r>
            <a:r>
              <a:rPr sz="1200" dirty="0">
                <a:latin typeface="Carlito"/>
                <a:cs typeface="Carlito"/>
              </a:rPr>
              <a:t>up </a:t>
            </a:r>
            <a:r>
              <a:rPr sz="1200" spc="-5" dirty="0">
                <a:latin typeface="Carlito"/>
                <a:cs typeface="Carlito"/>
              </a:rPr>
              <a:t>volume on the TV or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radio.</a:t>
            </a:r>
            <a:endParaRPr sz="1200" dirty="0">
              <a:latin typeface="Carlito"/>
              <a:cs typeface="Carlito"/>
            </a:endParaRPr>
          </a:p>
          <a:p>
            <a:pPr marL="966469" indent="-230504">
              <a:lnSpc>
                <a:spcPct val="100000"/>
              </a:lnSpc>
              <a:spcBef>
                <a:spcPts val="285"/>
              </a:spcBef>
              <a:buSzPct val="108333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Complaints that other people “mumble”.</a:t>
            </a:r>
            <a:endParaRPr sz="1200" dirty="0">
              <a:latin typeface="Carlito"/>
              <a:cs typeface="Carlito"/>
            </a:endParaRPr>
          </a:p>
          <a:p>
            <a:pPr marL="966469" indent="-230504">
              <a:lnSpc>
                <a:spcPct val="100000"/>
              </a:lnSpc>
              <a:spcBef>
                <a:spcPts val="290"/>
              </a:spcBef>
              <a:buSzPct val="108333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Confusion of similar sounding words </a:t>
            </a:r>
            <a:r>
              <a:rPr sz="1200" spc="-5" dirty="0">
                <a:latin typeface="Arial"/>
                <a:cs typeface="Arial"/>
              </a:rPr>
              <a:t>ﺔﻠﺨﻧ</a:t>
            </a:r>
            <a:r>
              <a:rPr sz="1200" spc="-5" dirty="0">
                <a:latin typeface="Carlito"/>
                <a:cs typeface="Carlito"/>
              </a:rPr>
              <a:t>/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dirty="0">
                <a:latin typeface="Arial"/>
                <a:cs typeface="Arial"/>
              </a:rPr>
              <a:t>ﺔﻠﺤﻧ</a:t>
            </a:r>
            <a:r>
              <a:rPr sz="1200" dirty="0">
                <a:latin typeface="Carlito"/>
                <a:cs typeface="Carlito"/>
              </a:rPr>
              <a:t>.</a:t>
            </a:r>
          </a:p>
          <a:p>
            <a:pPr marL="966469" indent="-230504">
              <a:lnSpc>
                <a:spcPct val="100000"/>
              </a:lnSpc>
              <a:spcBef>
                <a:spcPts val="285"/>
              </a:spcBef>
              <a:buSzPct val="108333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inappropriate responses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conversation.</a:t>
            </a:r>
            <a:endParaRPr sz="1200" dirty="0">
              <a:latin typeface="Carlito"/>
              <a:cs typeface="Carlito"/>
            </a:endParaRPr>
          </a:p>
          <a:p>
            <a:pPr marL="966469" indent="-230504">
              <a:lnSpc>
                <a:spcPct val="100000"/>
              </a:lnSpc>
              <a:spcBef>
                <a:spcPts val="290"/>
              </a:spcBef>
              <a:buSzPct val="108333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dirty="0">
                <a:latin typeface="Carlito"/>
                <a:cs typeface="Carlito"/>
              </a:rPr>
              <a:t>Ringing </a:t>
            </a:r>
            <a:r>
              <a:rPr sz="1200" spc="-5" dirty="0">
                <a:latin typeface="Carlito"/>
                <a:cs typeface="Carlito"/>
              </a:rPr>
              <a:t>or buzzing </a:t>
            </a: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the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ears.</a:t>
            </a:r>
          </a:p>
          <a:p>
            <a:pPr marL="966469" indent="-230504">
              <a:lnSpc>
                <a:spcPct val="100000"/>
              </a:lnSpc>
              <a:spcBef>
                <a:spcPts val="290"/>
              </a:spcBef>
              <a:buSzPct val="108333"/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Lip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Reading.</a:t>
            </a:r>
            <a:endParaRPr sz="1050" baseline="35714" dirty="0">
              <a:latin typeface="Carlito"/>
              <a:cs typeface="Carlito"/>
            </a:endParaRPr>
          </a:p>
          <a:p>
            <a:pPr marL="966469" indent="-230504">
              <a:lnSpc>
                <a:spcPct val="100000"/>
              </a:lnSpc>
              <a:spcBef>
                <a:spcPts val="130"/>
              </a:spcBef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dirty="0">
                <a:latin typeface="Carlito"/>
                <a:cs typeface="Carlito"/>
              </a:rPr>
              <a:t>Watching a </a:t>
            </a:r>
            <a:r>
              <a:rPr sz="1200" spc="-5" dirty="0">
                <a:latin typeface="Carlito"/>
                <a:cs typeface="Carlito"/>
              </a:rPr>
              <a:t>speaker’s face intently.</a:t>
            </a:r>
            <a:endParaRPr sz="1200" dirty="0">
              <a:latin typeface="Carlito"/>
              <a:cs typeface="Carlito"/>
            </a:endParaRPr>
          </a:p>
          <a:p>
            <a:pPr marL="966469" indent="-230504">
              <a:lnSpc>
                <a:spcPct val="100000"/>
              </a:lnSpc>
              <a:spcBef>
                <a:spcPts val="135"/>
              </a:spcBef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Difficulty “hearing” someone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behind.</a:t>
            </a:r>
            <a:endParaRPr sz="1200" dirty="0">
              <a:latin typeface="Carlito"/>
              <a:cs typeface="Carlito"/>
            </a:endParaRPr>
          </a:p>
          <a:p>
            <a:pPr marL="966469" indent="-230504">
              <a:lnSpc>
                <a:spcPct val="100000"/>
              </a:lnSpc>
              <a:spcBef>
                <a:spcPts val="145"/>
              </a:spcBef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Having difficulty speaking on the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telephone.</a:t>
            </a:r>
            <a:endParaRPr sz="1400" dirty="0">
              <a:latin typeface="Carlito"/>
              <a:cs typeface="Carlito"/>
            </a:endParaRPr>
          </a:p>
          <a:p>
            <a:pPr marL="509270" indent="-230504">
              <a:lnSpc>
                <a:spcPct val="100000"/>
              </a:lnSpc>
              <a:spcBef>
                <a:spcPts val="1050"/>
              </a:spcBef>
              <a:buFont typeface="kiloji"/>
              <a:buChar char="❖"/>
              <a:tabLst>
                <a:tab pos="509905" algn="l"/>
              </a:tabLst>
            </a:pPr>
            <a:r>
              <a:rPr sz="1200" b="1" dirty="0">
                <a:latin typeface="Carlito"/>
                <a:cs typeface="Carlito"/>
              </a:rPr>
              <a:t>The </a:t>
            </a:r>
            <a:r>
              <a:rPr sz="1200" b="1" spc="-5" dirty="0">
                <a:latin typeface="Carlito"/>
                <a:cs typeface="Carlito"/>
              </a:rPr>
              <a:t>impact of </a:t>
            </a:r>
            <a:r>
              <a:rPr sz="1200" b="1" dirty="0">
                <a:latin typeface="Carlito"/>
                <a:cs typeface="Carlito"/>
              </a:rPr>
              <a:t>hearing</a:t>
            </a:r>
            <a:r>
              <a:rPr sz="1200" b="1" spc="-1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impairment:</a:t>
            </a:r>
            <a:endParaRPr sz="1200" b="1" dirty="0">
              <a:latin typeface="Carlito"/>
              <a:cs typeface="Carlito"/>
            </a:endParaRPr>
          </a:p>
          <a:p>
            <a:pPr marL="966469" lvl="1" indent="-230504">
              <a:lnSpc>
                <a:spcPct val="100000"/>
              </a:lnSpc>
              <a:spcBef>
                <a:spcPts val="1105"/>
              </a:spcBef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Affects Speech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if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input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flawed then the output will be flawed too/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if you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listen</a:t>
            </a:r>
            <a:r>
              <a:rPr sz="1200" spc="6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to</a:t>
            </a:r>
            <a:endParaRPr sz="1200" dirty="0">
              <a:latin typeface="Carlito"/>
              <a:cs typeface="Carlito"/>
            </a:endParaRPr>
          </a:p>
          <a:p>
            <a:pPr marL="966469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something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in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wrong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way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then you’ll repeat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wrong</a:t>
            </a:r>
            <a:r>
              <a:rPr sz="1200" spc="5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too.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 dirty="0">
              <a:latin typeface="Carlito"/>
              <a:cs typeface="Carlito"/>
            </a:endParaRPr>
          </a:p>
          <a:p>
            <a:pPr marL="1002030" lvl="1" indent="-265430">
              <a:lnSpc>
                <a:spcPct val="100000"/>
              </a:lnSpc>
              <a:buFont typeface="Arial"/>
              <a:buChar char="○"/>
              <a:tabLst>
                <a:tab pos="1001394" algn="l"/>
                <a:tab pos="1002030" algn="l"/>
              </a:tabLst>
            </a:pPr>
            <a:r>
              <a:rPr sz="1200" spc="-5" dirty="0">
                <a:latin typeface="Carlito"/>
                <a:cs typeface="Carlito"/>
              </a:rPr>
              <a:t>Language</a:t>
            </a:r>
            <a:endParaRPr sz="1200" dirty="0">
              <a:latin typeface="Carlito"/>
              <a:cs typeface="Carlito"/>
            </a:endParaRPr>
          </a:p>
          <a:p>
            <a:pPr marL="966469" lvl="1" indent="-230504">
              <a:lnSpc>
                <a:spcPct val="100000"/>
              </a:lnSpc>
              <a:spcBef>
                <a:spcPts val="1110"/>
              </a:spcBef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Education</a:t>
            </a:r>
            <a:endParaRPr sz="1200" dirty="0">
              <a:latin typeface="Carlito"/>
              <a:cs typeface="Carlito"/>
            </a:endParaRPr>
          </a:p>
          <a:p>
            <a:pPr marL="966469" lvl="1" indent="-230504">
              <a:lnSpc>
                <a:spcPct val="100000"/>
              </a:lnSpc>
              <a:spcBef>
                <a:spcPts val="1090"/>
              </a:spcBef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sz="1200" spc="-5" dirty="0">
                <a:latin typeface="Carlito"/>
                <a:cs typeface="Carlito"/>
              </a:rPr>
              <a:t>Social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They’ll feel left out/isolated and depressed.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They’ll have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thoughts like “what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if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others</a:t>
            </a:r>
            <a:r>
              <a:rPr sz="1200" spc="5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are</a:t>
            </a:r>
            <a:r>
              <a:rPr lang="ar-SA" sz="1200" dirty="0"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talking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about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me</a:t>
            </a:r>
            <a:r>
              <a:rPr sz="1200" spc="-5" dirty="0">
                <a:latin typeface="Carlito"/>
                <a:cs typeface="Carlito"/>
              </a:rPr>
              <a:t>”</a:t>
            </a:r>
            <a:r>
              <a:rPr lang="en-US" sz="1200" spc="-5" dirty="0">
                <a:latin typeface="Carlito"/>
                <a:cs typeface="Carlito"/>
              </a:rPr>
              <a:t> </a:t>
            </a:r>
          </a:p>
          <a:p>
            <a:pPr marL="966469" lvl="1" indent="-230504">
              <a:lnSpc>
                <a:spcPct val="100000"/>
              </a:lnSpc>
              <a:spcBef>
                <a:spcPts val="1090"/>
              </a:spcBef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lang="en-US"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New studies that show hearing loss is associated with dementia, and the incidences decreased if hearing aids have been used.</a:t>
            </a:r>
            <a:endParaRPr lang="ar-SA" sz="1200" spc="-5" dirty="0">
              <a:solidFill>
                <a:schemeClr val="accent6">
                  <a:lumMod val="60000"/>
                  <a:lumOff val="40000"/>
                </a:schemeClr>
              </a:solidFill>
              <a:latin typeface="Carlito"/>
              <a:cs typeface="Carlito"/>
            </a:endParaRPr>
          </a:p>
          <a:p>
            <a:pPr marL="966469" lvl="1" indent="-230504">
              <a:spcBef>
                <a:spcPts val="1090"/>
              </a:spcBef>
              <a:buFont typeface="Arial"/>
              <a:buChar char="○"/>
              <a:tabLst>
                <a:tab pos="966469" algn="l"/>
                <a:tab pos="967105" algn="l"/>
              </a:tabLst>
            </a:pPr>
            <a:r>
              <a:rPr lang="en-US" sz="1200" spc="-5" dirty="0">
                <a:latin typeface="Carlito"/>
                <a:cs typeface="Carlito"/>
              </a:rPr>
              <a:t>limit activities, Isolation, Depression, Anxiety,</a:t>
            </a:r>
            <a:r>
              <a:rPr lang="ar-SA" sz="1200" spc="-5" dirty="0">
                <a:latin typeface="Carlito"/>
                <a:cs typeface="Carlito"/>
              </a:rPr>
              <a:t> </a:t>
            </a:r>
            <a:r>
              <a:rPr lang="en-US" sz="1200" spc="-5" dirty="0">
                <a:latin typeface="Carlito"/>
                <a:cs typeface="Carlito"/>
              </a:rPr>
              <a:t>Insecurity, strain relationships, Increase psychosocial difficulties</a:t>
            </a:r>
            <a:endParaRPr lang="en-US" sz="1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563" y="9548571"/>
            <a:ext cx="4222750" cy="546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aseline="37037" dirty="0">
                <a:latin typeface="Carlito"/>
                <a:cs typeface="Carlito"/>
              </a:rPr>
              <a:t>1 </a:t>
            </a:r>
            <a:r>
              <a:rPr sz="900" spc="-5" dirty="0">
                <a:solidFill>
                  <a:srgbClr val="B6B6B6"/>
                </a:solidFill>
                <a:latin typeface="Carlito"/>
                <a:cs typeface="Carlito"/>
              </a:rPr>
              <a:t>decibel </a:t>
            </a:r>
            <a:r>
              <a:rPr sz="900" dirty="0">
                <a:solidFill>
                  <a:srgbClr val="B6B6B6"/>
                </a:solidFill>
                <a:latin typeface="Carlito"/>
                <a:cs typeface="Carlito"/>
              </a:rPr>
              <a:t>is a </a:t>
            </a:r>
            <a:r>
              <a:rPr sz="900" spc="-5" dirty="0">
                <a:solidFill>
                  <a:srgbClr val="B6B6B6"/>
                </a:solidFill>
                <a:latin typeface="Carlito"/>
                <a:cs typeface="Carlito"/>
              </a:rPr>
              <a:t>unit </a:t>
            </a:r>
            <a:r>
              <a:rPr sz="900" dirty="0">
                <a:solidFill>
                  <a:srgbClr val="B6B6B6"/>
                </a:solidFill>
                <a:latin typeface="Carlito"/>
                <a:cs typeface="Carlito"/>
              </a:rPr>
              <a:t>for </a:t>
            </a:r>
            <a:r>
              <a:rPr sz="900" spc="-5" dirty="0">
                <a:solidFill>
                  <a:srgbClr val="B6B6B6"/>
                </a:solidFill>
                <a:latin typeface="Carlito"/>
                <a:cs typeface="Carlito"/>
              </a:rPr>
              <a:t>expressing </a:t>
            </a:r>
            <a:r>
              <a:rPr sz="900" dirty="0">
                <a:solidFill>
                  <a:srgbClr val="B6B6B6"/>
                </a:solidFill>
                <a:latin typeface="Carlito"/>
                <a:cs typeface="Carlito"/>
              </a:rPr>
              <a:t>the </a:t>
            </a:r>
            <a:r>
              <a:rPr sz="900" spc="-5" dirty="0">
                <a:solidFill>
                  <a:srgbClr val="B6B6B6"/>
                </a:solidFill>
                <a:latin typeface="Carlito"/>
                <a:cs typeface="Carlito"/>
              </a:rPr>
              <a:t>relative </a:t>
            </a:r>
            <a:r>
              <a:rPr sz="900" dirty="0">
                <a:solidFill>
                  <a:srgbClr val="B6B6B6"/>
                </a:solidFill>
                <a:latin typeface="Carlito"/>
                <a:cs typeface="Carlito"/>
              </a:rPr>
              <a:t>intensity of </a:t>
            </a:r>
            <a:r>
              <a:rPr sz="900" spc="-5" dirty="0">
                <a:solidFill>
                  <a:srgbClr val="B6B6B6"/>
                </a:solidFill>
                <a:latin typeface="Carlito"/>
                <a:cs typeface="Carlito"/>
              </a:rPr>
              <a:t>sound </a:t>
            </a:r>
            <a:r>
              <a:rPr sz="900" dirty="0">
                <a:solidFill>
                  <a:srgbClr val="B6B6B6"/>
                </a:solidFill>
                <a:latin typeface="Carlito"/>
                <a:cs typeface="Carlito"/>
              </a:rPr>
              <a:t>on a </a:t>
            </a:r>
            <a:r>
              <a:rPr sz="900" spc="-5" dirty="0">
                <a:solidFill>
                  <a:srgbClr val="B6B6B6"/>
                </a:solidFill>
                <a:latin typeface="Carlito"/>
                <a:cs typeface="Carlito"/>
              </a:rPr>
              <a:t>logarithmic</a:t>
            </a:r>
            <a:r>
              <a:rPr sz="900" spc="20" dirty="0">
                <a:solidFill>
                  <a:srgbClr val="B6B6B6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BEBEBE"/>
                </a:solidFill>
                <a:latin typeface="Carlito"/>
                <a:cs typeface="Carlito"/>
              </a:rPr>
              <a:t>scale.</a:t>
            </a:r>
            <a:endParaRPr sz="900" dirty="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835"/>
              </a:spcBef>
            </a:pPr>
            <a:r>
              <a:rPr sz="1000" spc="-5" dirty="0">
                <a:solidFill>
                  <a:srgbClr val="0000FF"/>
                </a:solidFill>
                <a:latin typeface="Carlito"/>
                <a:cs typeface="Carlito"/>
              </a:rPr>
              <a:t>.</a:t>
            </a:r>
            <a:endParaRPr sz="10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6" y="549909"/>
            <a:ext cx="1210945" cy="343535"/>
          </a:xfrm>
          <a:custGeom>
            <a:avLst/>
            <a:gdLst/>
            <a:ahLst/>
            <a:cxnLst/>
            <a:rect l="l" t="t" r="r" b="b"/>
            <a:pathLst>
              <a:path w="1210945" h="343534">
                <a:moveTo>
                  <a:pt x="1210945" y="0"/>
                </a:moveTo>
                <a:lnTo>
                  <a:pt x="0" y="0"/>
                </a:lnTo>
                <a:lnTo>
                  <a:pt x="0" y="343534"/>
                </a:lnTo>
                <a:lnTo>
                  <a:pt x="1210945" y="343534"/>
                </a:lnTo>
                <a:lnTo>
                  <a:pt x="121094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555" y="596899"/>
            <a:ext cx="1041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Introduction</a:t>
            </a:r>
            <a:r>
              <a:rPr sz="14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9759" y="9501898"/>
            <a:ext cx="1830070" cy="45719"/>
          </a:xfrm>
          <a:custGeom>
            <a:avLst/>
            <a:gdLst/>
            <a:ahLst/>
            <a:cxnLst/>
            <a:rect l="l" t="t" r="r" b="b"/>
            <a:pathLst>
              <a:path w="1830070">
                <a:moveTo>
                  <a:pt x="0" y="0"/>
                </a:moveTo>
                <a:lnTo>
                  <a:pt x="1830070" y="0"/>
                </a:lnTo>
              </a:path>
            </a:pathLst>
          </a:custGeom>
          <a:ln w="9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78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97" y="550544"/>
            <a:ext cx="4118610" cy="372110"/>
          </a:xfrm>
          <a:custGeom>
            <a:avLst/>
            <a:gdLst/>
            <a:ahLst/>
            <a:cxnLst/>
            <a:rect l="l" t="t" r="r" b="b"/>
            <a:pathLst>
              <a:path w="4118610" h="372109">
                <a:moveTo>
                  <a:pt x="4118610" y="0"/>
                </a:moveTo>
                <a:lnTo>
                  <a:pt x="0" y="0"/>
                </a:lnTo>
                <a:lnTo>
                  <a:pt x="0" y="372109"/>
                </a:lnTo>
                <a:lnTo>
                  <a:pt x="4118610" y="372109"/>
                </a:lnTo>
                <a:lnTo>
                  <a:pt x="411861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5" y="4451984"/>
            <a:ext cx="1773555" cy="343535"/>
          </a:xfrm>
          <a:custGeom>
            <a:avLst/>
            <a:gdLst/>
            <a:ahLst/>
            <a:cxnLst/>
            <a:rect l="l" t="t" r="r" b="b"/>
            <a:pathLst>
              <a:path w="1773555" h="343535">
                <a:moveTo>
                  <a:pt x="1773555" y="0"/>
                </a:moveTo>
                <a:lnTo>
                  <a:pt x="0" y="0"/>
                </a:lnTo>
                <a:lnTo>
                  <a:pt x="0" y="343535"/>
                </a:lnTo>
                <a:lnTo>
                  <a:pt x="1773555" y="343535"/>
                </a:lnTo>
                <a:lnTo>
                  <a:pt x="177355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412" y="596899"/>
            <a:ext cx="7121525" cy="5353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High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Risk Criteria For Hearing Loss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 Infants: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Carlito"/>
              <a:cs typeface="Carlito"/>
            </a:endParaRPr>
          </a:p>
          <a:p>
            <a:pPr marL="958850" indent="-230504">
              <a:lnSpc>
                <a:spcPct val="100000"/>
              </a:lnSpc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spc="-5" dirty="0">
                <a:latin typeface="Carlito"/>
                <a:cs typeface="Carlito"/>
              </a:rPr>
              <a:t>Family history of hereditary childhood sensorineural hearing</a:t>
            </a:r>
            <a:r>
              <a:rPr sz="1200" spc="4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loss.</a:t>
            </a:r>
            <a:endParaRPr sz="1200" dirty="0">
              <a:latin typeface="Carlito"/>
              <a:cs typeface="Carlito"/>
            </a:endParaRPr>
          </a:p>
          <a:p>
            <a:pPr marL="958850" marR="261620" indent="-230504">
              <a:lnSpc>
                <a:spcPct val="101699"/>
              </a:lnSpc>
              <a:spcBef>
                <a:spcPts val="120"/>
              </a:spcBef>
              <a:buClr>
                <a:srgbClr val="528135"/>
              </a:buClr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spc="-5" dirty="0">
                <a:latin typeface="Carlito"/>
                <a:cs typeface="Carlito"/>
              </a:rPr>
              <a:t>Hyperbilirubinemia </a:t>
            </a:r>
            <a:endParaRPr lang="ar-SA" sz="1200" spc="-5" dirty="0">
              <a:latin typeface="Carlito"/>
              <a:cs typeface="Carlito"/>
            </a:endParaRPr>
          </a:p>
          <a:p>
            <a:pPr marL="958850" marR="261620" indent="-230504">
              <a:lnSpc>
                <a:spcPct val="101699"/>
              </a:lnSpc>
              <a:spcBef>
                <a:spcPts val="120"/>
              </a:spcBef>
              <a:buClr>
                <a:srgbClr val="528135"/>
              </a:buClr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spc="-5" dirty="0">
                <a:latin typeface="Carlito"/>
                <a:cs typeface="Carlito"/>
              </a:rPr>
              <a:t>Ototoxic medications.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Such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Aminoglycosides or chemotherapy like</a:t>
            </a:r>
            <a:r>
              <a:rPr sz="1200" spc="4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Methotrexate</a:t>
            </a:r>
            <a:endParaRPr sz="1200" dirty="0">
              <a:latin typeface="Carlito"/>
              <a:cs typeface="Carlito"/>
            </a:endParaRPr>
          </a:p>
          <a:p>
            <a:pPr marL="958850" indent="-230504">
              <a:lnSpc>
                <a:spcPct val="100000"/>
              </a:lnSpc>
              <a:spcBef>
                <a:spcPts val="135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spc="-5" dirty="0">
                <a:latin typeface="Carlito"/>
                <a:cs typeface="Carlito"/>
              </a:rPr>
              <a:t>Bacterial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meningitis.</a:t>
            </a:r>
            <a:endParaRPr sz="1200" dirty="0">
              <a:latin typeface="Carlito"/>
              <a:cs typeface="Carlito"/>
            </a:endParaRPr>
          </a:p>
          <a:p>
            <a:pPr marL="958850" marR="5080" indent="-230504">
              <a:lnSpc>
                <a:spcPct val="101699"/>
              </a:lnSpc>
              <a:spcBef>
                <a:spcPts val="114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dirty="0">
                <a:latin typeface="Carlito"/>
                <a:cs typeface="Carlito"/>
              </a:rPr>
              <a:t>Birth </a:t>
            </a:r>
            <a:r>
              <a:rPr sz="1200" spc="-5" dirty="0">
                <a:latin typeface="Carlito"/>
                <a:cs typeface="Carlito"/>
              </a:rPr>
              <a:t>weight </a:t>
            </a:r>
            <a:r>
              <a:rPr sz="1200" dirty="0">
                <a:latin typeface="Carlito"/>
                <a:cs typeface="Carlito"/>
              </a:rPr>
              <a:t>less </a:t>
            </a:r>
            <a:r>
              <a:rPr sz="1200" spc="-5" dirty="0">
                <a:latin typeface="Carlito"/>
                <a:cs typeface="Carlito"/>
              </a:rPr>
              <a:t>than 1500 </a:t>
            </a:r>
            <a:r>
              <a:rPr sz="1200" dirty="0">
                <a:latin typeface="Carlito"/>
                <a:cs typeface="Carlito"/>
              </a:rPr>
              <a:t>grams </a:t>
            </a:r>
            <a:endParaRPr lang="ar-SA" sz="1200" dirty="0">
              <a:latin typeface="Carlito"/>
              <a:cs typeface="Carlito"/>
            </a:endParaRPr>
          </a:p>
          <a:p>
            <a:pPr marL="958850" marR="5080" indent="-230504">
              <a:lnSpc>
                <a:spcPct val="101699"/>
              </a:lnSpc>
              <a:spcBef>
                <a:spcPts val="114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utero infections (toxoplasmosis, syphilis, rubella, cytomegalovirus </a:t>
            </a:r>
            <a:r>
              <a:rPr sz="1200" spc="-25" dirty="0">
                <a:latin typeface="Carlito"/>
                <a:cs typeface="Carlito"/>
              </a:rPr>
              <a:t>and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herpes).</a:t>
            </a:r>
          </a:p>
          <a:p>
            <a:pPr marL="958850" marR="78740" indent="-230504">
              <a:lnSpc>
                <a:spcPct val="100800"/>
              </a:lnSpc>
              <a:spcBef>
                <a:spcPts val="85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dirty="0">
                <a:latin typeface="Carlito"/>
                <a:cs typeface="Carlito"/>
              </a:rPr>
              <a:t>Craniofacial </a:t>
            </a:r>
            <a:r>
              <a:rPr sz="1200" spc="-5" dirty="0">
                <a:latin typeface="Carlito"/>
                <a:cs typeface="Carlito"/>
              </a:rPr>
              <a:t>anomalies (including pinna and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5" dirty="0">
                <a:latin typeface="Carlito"/>
                <a:cs typeface="Carlito"/>
              </a:rPr>
              <a:t>canal). </a:t>
            </a:r>
            <a:endParaRPr lang="ar-SA" sz="1200" spc="-5" dirty="0">
              <a:latin typeface="Carlito"/>
              <a:cs typeface="Carlito"/>
            </a:endParaRPr>
          </a:p>
          <a:p>
            <a:pPr marL="958850" marR="78740" indent="-230504">
              <a:lnSpc>
                <a:spcPct val="100800"/>
              </a:lnSpc>
              <a:spcBef>
                <a:spcPts val="85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dirty="0">
                <a:latin typeface="Carlito"/>
                <a:cs typeface="Carlito"/>
              </a:rPr>
              <a:t>Birth </a:t>
            </a:r>
            <a:r>
              <a:rPr sz="1200" spc="-5" dirty="0">
                <a:latin typeface="Carlito"/>
                <a:cs typeface="Carlito"/>
              </a:rPr>
              <a:t>asphyxia.</a:t>
            </a:r>
            <a:endParaRPr sz="1200" dirty="0">
              <a:latin typeface="Carlito"/>
              <a:cs typeface="Carlito"/>
            </a:endParaRPr>
          </a:p>
          <a:p>
            <a:pPr marL="958850" indent="-230504">
              <a:lnSpc>
                <a:spcPct val="100000"/>
              </a:lnSpc>
              <a:spcBef>
                <a:spcPts val="130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spc="-5" dirty="0">
                <a:latin typeface="Carlito"/>
                <a:cs typeface="Carlito"/>
              </a:rPr>
              <a:t>Mechanical ventilation lasting </a:t>
            </a:r>
            <a:r>
              <a:rPr sz="1200" dirty="0">
                <a:latin typeface="Carlito"/>
                <a:cs typeface="Carlito"/>
              </a:rPr>
              <a:t>5 days </a:t>
            </a:r>
            <a:r>
              <a:rPr sz="1200" spc="-5" dirty="0">
                <a:latin typeface="Carlito"/>
                <a:cs typeface="Carlito"/>
              </a:rPr>
              <a:t>or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longer.</a:t>
            </a:r>
            <a:endParaRPr sz="1200" dirty="0">
              <a:latin typeface="Carlito"/>
              <a:cs typeface="Carlito"/>
            </a:endParaRPr>
          </a:p>
          <a:p>
            <a:pPr marL="958850" marR="1570355" indent="-230504">
              <a:lnSpc>
                <a:spcPct val="109600"/>
              </a:lnSpc>
              <a:spcBef>
                <a:spcPts val="20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r>
              <a:rPr sz="1200" dirty="0">
                <a:latin typeface="Carlito"/>
                <a:cs typeface="Carlito"/>
              </a:rPr>
              <a:t>Stigmata </a:t>
            </a:r>
            <a:r>
              <a:rPr sz="1200" spc="-5" dirty="0">
                <a:latin typeface="Carlito"/>
                <a:cs typeface="Carlito"/>
              </a:rPr>
              <a:t>or other findings </a:t>
            </a:r>
            <a:r>
              <a:rPr sz="1200" dirty="0">
                <a:latin typeface="Carlito"/>
                <a:cs typeface="Carlito"/>
              </a:rPr>
              <a:t>associated </a:t>
            </a:r>
            <a:r>
              <a:rPr sz="1200" spc="-5" dirty="0">
                <a:latin typeface="Carlito"/>
                <a:cs typeface="Carlito"/>
              </a:rPr>
              <a:t>with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syndrome known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include </a:t>
            </a:r>
            <a:r>
              <a:rPr sz="1200" dirty="0">
                <a:latin typeface="Carlito"/>
                <a:cs typeface="Carlito"/>
              </a:rPr>
              <a:t>a  </a:t>
            </a:r>
            <a:r>
              <a:rPr sz="1200" spc="-5" dirty="0">
                <a:latin typeface="Carlito"/>
                <a:cs typeface="Carlito"/>
              </a:rPr>
              <a:t>sensorineural and/or conductive hearing </a:t>
            </a:r>
            <a:r>
              <a:rPr sz="1200" dirty="0">
                <a:latin typeface="Carlito"/>
                <a:cs typeface="Carlito"/>
              </a:rPr>
              <a:t>loss.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RF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for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adults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such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as  Trauma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or noise exposure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airplanes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(not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wearing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ear</a:t>
            </a:r>
            <a:r>
              <a:rPr sz="1200" spc="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plugs)</a:t>
            </a:r>
            <a:endParaRPr lang="ar-SA" sz="1200" spc="-5" dirty="0">
              <a:solidFill>
                <a:srgbClr val="528135"/>
              </a:solidFill>
              <a:latin typeface="Carlito"/>
              <a:cs typeface="Carlito"/>
            </a:endParaRPr>
          </a:p>
          <a:p>
            <a:pPr marL="958850" marR="1570355" indent="-230504">
              <a:lnSpc>
                <a:spcPct val="109600"/>
              </a:lnSpc>
              <a:spcBef>
                <a:spcPts val="20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endParaRPr lang="ar-SA" sz="1200" spc="-5" dirty="0">
              <a:solidFill>
                <a:srgbClr val="528135"/>
              </a:solidFill>
              <a:latin typeface="Carlito"/>
              <a:cs typeface="Carlito"/>
            </a:endParaRPr>
          </a:p>
          <a:p>
            <a:pPr marL="958850" marR="1570355" indent="-230504">
              <a:lnSpc>
                <a:spcPct val="109600"/>
              </a:lnSpc>
              <a:spcBef>
                <a:spcPts val="20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endParaRPr lang="ar-SA" sz="1200" spc="-5" dirty="0">
              <a:solidFill>
                <a:srgbClr val="528135"/>
              </a:solidFill>
              <a:latin typeface="Carlito"/>
              <a:cs typeface="Carlito"/>
            </a:endParaRPr>
          </a:p>
          <a:p>
            <a:pPr marL="958850" marR="1570355" indent="-230504">
              <a:lnSpc>
                <a:spcPct val="109600"/>
              </a:lnSpc>
              <a:spcBef>
                <a:spcPts val="20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endParaRPr lang="ar-SA" sz="1200" spc="-5" dirty="0">
              <a:solidFill>
                <a:srgbClr val="528135"/>
              </a:solidFill>
              <a:latin typeface="Carlito"/>
              <a:cs typeface="Carlito"/>
            </a:endParaRPr>
          </a:p>
          <a:p>
            <a:pPr marL="958850" marR="1570355" indent="-230504">
              <a:lnSpc>
                <a:spcPct val="109600"/>
              </a:lnSpc>
              <a:spcBef>
                <a:spcPts val="20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endParaRPr lang="ar-SA" sz="1200" spc="-5" dirty="0">
              <a:solidFill>
                <a:srgbClr val="528135"/>
              </a:solidFill>
              <a:latin typeface="Carlito"/>
              <a:cs typeface="Carlito"/>
            </a:endParaRPr>
          </a:p>
          <a:p>
            <a:pPr marL="958850" marR="1570355" indent="-230504">
              <a:lnSpc>
                <a:spcPct val="109600"/>
              </a:lnSpc>
              <a:spcBef>
                <a:spcPts val="20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endParaRPr lang="ar-SA" sz="1200" spc="-5" dirty="0">
              <a:solidFill>
                <a:srgbClr val="528135"/>
              </a:solidFill>
              <a:latin typeface="Carlito"/>
              <a:cs typeface="Carlito"/>
            </a:endParaRPr>
          </a:p>
          <a:p>
            <a:pPr marL="958850" marR="1570355" indent="-230504">
              <a:lnSpc>
                <a:spcPct val="109600"/>
              </a:lnSpc>
              <a:spcBef>
                <a:spcPts val="20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endParaRPr lang="ar-SA" sz="1200" spc="-5" dirty="0">
              <a:solidFill>
                <a:srgbClr val="528135"/>
              </a:solidFill>
              <a:latin typeface="Carlito"/>
              <a:cs typeface="Carlito"/>
            </a:endParaRPr>
          </a:p>
          <a:p>
            <a:pPr marL="958850" marR="1570355" indent="-230504">
              <a:lnSpc>
                <a:spcPct val="109600"/>
              </a:lnSpc>
              <a:spcBef>
                <a:spcPts val="20"/>
              </a:spcBef>
              <a:buFont typeface="Arial"/>
              <a:buChar char="●"/>
              <a:tabLst>
                <a:tab pos="958850" algn="l"/>
                <a:tab pos="959485" algn="l"/>
              </a:tabLst>
            </a:pPr>
            <a:endParaRPr lang="ar-SA" sz="1200" spc="-5" dirty="0">
              <a:solidFill>
                <a:srgbClr val="528135"/>
              </a:solidFill>
              <a:latin typeface="Carlito"/>
              <a:cs typeface="Carlito"/>
            </a:endParaRPr>
          </a:p>
          <a:p>
            <a:pPr marL="728346" marR="1570355">
              <a:lnSpc>
                <a:spcPct val="109600"/>
              </a:lnSpc>
              <a:spcBef>
                <a:spcPts val="20"/>
              </a:spcBef>
              <a:tabLst>
                <a:tab pos="958850" algn="l"/>
                <a:tab pos="959485" algn="l"/>
              </a:tabLst>
            </a:pPr>
            <a:endParaRPr sz="1400" dirty="0">
              <a:latin typeface="Carlito"/>
              <a:cs typeface="Carlito"/>
            </a:endParaRPr>
          </a:p>
          <a:p>
            <a:pPr marL="958850" marR="805180">
              <a:lnSpc>
                <a:spcPct val="103299"/>
              </a:lnSpc>
            </a:pP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When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the external and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middle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ear are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affected= conductive hearing loss.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Inner ear 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(cochlea)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nerve=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sensory hearing</a:t>
            </a:r>
            <a:r>
              <a:rPr sz="1200" spc="-2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loss.</a:t>
            </a:r>
          </a:p>
          <a:p>
            <a:pPr marL="95885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Cochlea’s job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tuning of the sound.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 </a:t>
            </a:r>
          </a:p>
        </p:txBody>
      </p:sp>
      <p:sp>
        <p:nvSpPr>
          <p:cNvPr id="6" name="object 6"/>
          <p:cNvSpPr/>
          <p:nvPr/>
        </p:nvSpPr>
        <p:spPr>
          <a:xfrm>
            <a:off x="1153160" y="5939916"/>
            <a:ext cx="4667250" cy="3417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78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8215" y="6346825"/>
            <a:ext cx="537210" cy="218440"/>
          </a:xfrm>
          <a:prstGeom prst="rect">
            <a:avLst/>
          </a:prstGeom>
          <a:solidFill>
            <a:srgbClr val="FAE3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b="1" dirty="0">
                <a:latin typeface="Carlito"/>
                <a:cs typeface="Carlito"/>
              </a:rPr>
              <a:t>At</a:t>
            </a:r>
            <a:r>
              <a:rPr sz="1400" b="1" spc="-10" dirty="0">
                <a:latin typeface="Carlito"/>
                <a:cs typeface="Carlito"/>
              </a:rPr>
              <a:t>r</a:t>
            </a:r>
            <a:r>
              <a:rPr sz="1400" b="1" spc="-5" dirty="0">
                <a:latin typeface="Carlito"/>
                <a:cs typeface="Carlito"/>
              </a:rPr>
              <a:t>e</a:t>
            </a:r>
            <a:r>
              <a:rPr sz="1400" b="1" dirty="0">
                <a:latin typeface="Carlito"/>
                <a:cs typeface="Carlito"/>
              </a:rPr>
              <a:t>s</a:t>
            </a:r>
            <a:r>
              <a:rPr sz="1400" b="1" spc="-10" dirty="0">
                <a:latin typeface="Carlito"/>
                <a:cs typeface="Carlito"/>
              </a:rPr>
              <a:t>i</a:t>
            </a:r>
            <a:r>
              <a:rPr sz="1400" b="1" dirty="0">
                <a:latin typeface="Carlito"/>
                <a:cs typeface="Carlito"/>
              </a:rPr>
              <a:t>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3691" y="10113974"/>
            <a:ext cx="1174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25" baseline="40404" dirty="0">
                <a:latin typeface="Carlito"/>
                <a:cs typeface="Carlito"/>
              </a:rPr>
              <a:t>3 </a:t>
            </a:r>
            <a:r>
              <a:rPr sz="900" spc="-5" dirty="0">
                <a:solidFill>
                  <a:srgbClr val="202020"/>
                </a:solidFill>
                <a:latin typeface="Carlito"/>
                <a:cs typeface="Carlito"/>
              </a:rPr>
              <a:t>periorbital</a:t>
            </a:r>
            <a:r>
              <a:rPr sz="900" spc="-25" dirty="0">
                <a:solidFill>
                  <a:srgbClr val="202020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202020"/>
                </a:solidFill>
                <a:latin typeface="Carlito"/>
                <a:cs typeface="Carlito"/>
              </a:rPr>
              <a:t>ecchymosis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2" y="550544"/>
            <a:ext cx="2383790" cy="343535"/>
          </a:xfrm>
          <a:custGeom>
            <a:avLst/>
            <a:gdLst/>
            <a:ahLst/>
            <a:cxnLst/>
            <a:rect l="l" t="t" r="r" b="b"/>
            <a:pathLst>
              <a:path w="2383790" h="343534">
                <a:moveTo>
                  <a:pt x="2383790" y="0"/>
                </a:moveTo>
                <a:lnTo>
                  <a:pt x="0" y="0"/>
                </a:lnTo>
                <a:lnTo>
                  <a:pt x="0" y="343534"/>
                </a:lnTo>
                <a:lnTo>
                  <a:pt x="2383790" y="343534"/>
                </a:lnTo>
                <a:lnTo>
                  <a:pt x="23837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611" y="596899"/>
            <a:ext cx="6396990" cy="5730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Conductive hearing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loss</a:t>
            </a:r>
            <a:r>
              <a:rPr sz="14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(CHL):</a:t>
            </a:r>
            <a:endParaRPr sz="1400" dirty="0">
              <a:latin typeface="Carlito"/>
              <a:cs typeface="Carlito"/>
            </a:endParaRPr>
          </a:p>
          <a:p>
            <a:pPr marL="1009650" indent="-230504">
              <a:lnSpc>
                <a:spcPct val="100000"/>
              </a:lnSpc>
              <a:spcBef>
                <a:spcPts val="1115"/>
              </a:spcBef>
              <a:buClr>
                <a:srgbClr val="000000"/>
              </a:buClr>
              <a:buFont typeface="kiloji"/>
              <a:buChar char="❖"/>
              <a:tabLst>
                <a:tab pos="1010285" algn="l"/>
              </a:tabLst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Conduction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of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sound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the cochlea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is</a:t>
            </a:r>
            <a:r>
              <a:rPr sz="1200" spc="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impaired.</a:t>
            </a:r>
            <a:endParaRPr sz="1200" dirty="0">
              <a:latin typeface="Carlito"/>
              <a:cs typeface="Carlito"/>
            </a:endParaRPr>
          </a:p>
          <a:p>
            <a:pPr marL="1009650" indent="-230504">
              <a:lnSpc>
                <a:spcPct val="100000"/>
              </a:lnSpc>
              <a:spcBef>
                <a:spcPts val="135"/>
              </a:spcBef>
              <a:buClr>
                <a:srgbClr val="000000"/>
              </a:buClr>
              <a:buFont typeface="kiloji"/>
              <a:buChar char="❖"/>
              <a:tabLst>
                <a:tab pos="1010285" algn="l"/>
              </a:tabLst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Can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caused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by </a:t>
            </a:r>
            <a:r>
              <a:rPr sz="1200" b="1" spc="-5" dirty="0">
                <a:solidFill>
                  <a:srgbClr val="808080"/>
                </a:solidFill>
                <a:latin typeface="Carlito"/>
                <a:cs typeface="Carlito"/>
              </a:rPr>
              <a:t>external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and </a:t>
            </a:r>
            <a:r>
              <a:rPr sz="1200" b="1" spc="-5" dirty="0">
                <a:solidFill>
                  <a:srgbClr val="808080"/>
                </a:solidFill>
                <a:latin typeface="Carlito"/>
                <a:cs typeface="Carlito"/>
              </a:rPr>
              <a:t>middle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ear</a:t>
            </a:r>
            <a:r>
              <a:rPr sz="1200" spc="2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disease</a:t>
            </a:r>
            <a:endParaRPr sz="1200" dirty="0">
              <a:latin typeface="Carlito"/>
              <a:cs typeface="Carlito"/>
            </a:endParaRPr>
          </a:p>
          <a:p>
            <a:pPr marL="1009650" marR="98425" indent="-230504">
              <a:lnSpc>
                <a:spcPct val="107500"/>
              </a:lnSpc>
              <a:spcBef>
                <a:spcPts val="25"/>
              </a:spcBef>
              <a:buClr>
                <a:srgbClr val="000000"/>
              </a:buClr>
              <a:buFont typeface="kiloji"/>
              <a:buChar char="❖"/>
              <a:tabLst>
                <a:tab pos="1010285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lesion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may lie 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external ear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and tympanic membrane, middle ear or ossicles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up 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stapediovestibular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joint.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 (433)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kiloji"/>
              <a:buChar char="❖"/>
            </a:pPr>
            <a:endParaRPr sz="850" dirty="0">
              <a:latin typeface="Carlito"/>
              <a:cs typeface="Carlito"/>
            </a:endParaRPr>
          </a:p>
          <a:p>
            <a:pPr marL="1238250" lvl="1" indent="-229235">
              <a:lnSpc>
                <a:spcPct val="100000"/>
              </a:lnSpc>
              <a:buSzPct val="86666"/>
              <a:buFont typeface="kiloji"/>
              <a:buChar char="➢"/>
              <a:tabLst>
                <a:tab pos="1238885" algn="l"/>
              </a:tabLst>
            </a:pPr>
            <a:r>
              <a:rPr sz="1500" b="1" spc="-5" dirty="0">
                <a:latin typeface="Carlito"/>
                <a:cs typeface="Carlito"/>
              </a:rPr>
              <a:t>External canal</a:t>
            </a:r>
            <a:r>
              <a:rPr sz="1500" b="1" dirty="0">
                <a:latin typeface="Carlito"/>
                <a:cs typeface="Carlito"/>
              </a:rPr>
              <a:t> </a:t>
            </a:r>
            <a:r>
              <a:rPr sz="1500" b="1" spc="-5" dirty="0">
                <a:latin typeface="Carlito"/>
                <a:cs typeface="Carlito"/>
              </a:rPr>
              <a:t>pathology</a:t>
            </a:r>
            <a:r>
              <a:rPr sz="1500" spc="-5" dirty="0">
                <a:latin typeface="Carlito"/>
                <a:cs typeface="Carlito"/>
              </a:rPr>
              <a:t>:</a:t>
            </a:r>
            <a:endParaRPr sz="1500" dirty="0">
              <a:latin typeface="Carlito"/>
              <a:cs typeface="Carlito"/>
            </a:endParaRPr>
          </a:p>
          <a:p>
            <a:pPr marL="1461135" lvl="2" indent="-160655">
              <a:lnSpc>
                <a:spcPct val="100000"/>
              </a:lnSpc>
              <a:spcBef>
                <a:spcPts val="1045"/>
              </a:spcBef>
              <a:buAutoNum type="arabicPlain"/>
              <a:tabLst>
                <a:tab pos="1461770" algn="l"/>
              </a:tabLst>
            </a:pPr>
            <a:r>
              <a:rPr sz="1200" b="1" u="heavy" spc="-5" dirty="0">
                <a:solidFill>
                  <a:srgbClr val="528135"/>
                </a:solidFill>
                <a:uFill>
                  <a:solidFill>
                    <a:srgbClr val="528135"/>
                  </a:solidFill>
                </a:uFill>
                <a:latin typeface="Carlito"/>
                <a:cs typeface="Carlito"/>
              </a:rPr>
              <a:t>Congenital</a:t>
            </a:r>
            <a:endParaRPr sz="1200" dirty="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AutoNum type="arabicPlain"/>
            </a:pPr>
            <a:endParaRPr sz="900" dirty="0">
              <a:latin typeface="Carlito"/>
              <a:cs typeface="Carlito"/>
            </a:endParaRPr>
          </a:p>
          <a:p>
            <a:pPr marL="1697355" lvl="3" indent="-231140">
              <a:lnSpc>
                <a:spcPct val="100000"/>
              </a:lnSpc>
              <a:buFont typeface="Arial"/>
              <a:buChar char="●"/>
              <a:tabLst>
                <a:tab pos="1697355" algn="l"/>
                <a:tab pos="1697989" algn="l"/>
              </a:tabLst>
            </a:pPr>
            <a:r>
              <a:rPr sz="1200" b="1" dirty="0">
                <a:latin typeface="Carlito"/>
                <a:cs typeface="Carlito"/>
              </a:rPr>
              <a:t>Atresia </a:t>
            </a:r>
            <a:r>
              <a:rPr sz="1200" spc="-10" dirty="0">
                <a:latin typeface="Carlito"/>
                <a:cs typeface="Carlito"/>
              </a:rPr>
              <a:t>(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No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ear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canal</a:t>
            </a:r>
            <a:r>
              <a:rPr sz="1200" dirty="0">
                <a:latin typeface="Carlito"/>
                <a:cs typeface="Carlito"/>
              </a:rPr>
              <a:t>) </a:t>
            </a:r>
            <a:r>
              <a:rPr sz="1200" b="1" dirty="0">
                <a:latin typeface="Carlito"/>
                <a:cs typeface="Carlito"/>
              </a:rPr>
              <a:t>&amp; </a:t>
            </a:r>
            <a:r>
              <a:rPr sz="1200" b="1" spc="-5" dirty="0">
                <a:solidFill>
                  <a:srgbClr val="CC9900"/>
                </a:solidFill>
                <a:latin typeface="Carlito"/>
                <a:cs typeface="Carlito"/>
              </a:rPr>
              <a:t>Microtia</a:t>
            </a:r>
            <a:r>
              <a:rPr sz="1200" spc="-5" dirty="0">
                <a:latin typeface="Carlito"/>
                <a:cs typeface="Carlito"/>
              </a:rPr>
              <a:t>: Deformity of the ear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auricle</a:t>
            </a:r>
            <a:endParaRPr sz="1200" dirty="0">
              <a:latin typeface="Carlito"/>
              <a:cs typeface="Carlito"/>
            </a:endParaRPr>
          </a:p>
          <a:p>
            <a:pPr marL="1471930" lvl="2" indent="-170815">
              <a:lnSpc>
                <a:spcPct val="100000"/>
              </a:lnSpc>
              <a:spcBef>
                <a:spcPts val="70"/>
              </a:spcBef>
              <a:buAutoNum type="arabicPlain"/>
              <a:tabLst>
                <a:tab pos="1471930" algn="l"/>
              </a:tabLst>
            </a:pPr>
            <a:r>
              <a:rPr sz="1300" b="1" u="heavy" spc="-5" dirty="0">
                <a:solidFill>
                  <a:srgbClr val="528135"/>
                </a:solidFill>
                <a:uFill>
                  <a:solidFill>
                    <a:srgbClr val="528135"/>
                  </a:solidFill>
                </a:uFill>
                <a:latin typeface="Carlito"/>
                <a:cs typeface="Carlito"/>
              </a:rPr>
              <a:t>Inflammatory</a:t>
            </a:r>
            <a:r>
              <a:rPr sz="1300" u="heavy" spc="-5" dirty="0">
                <a:solidFill>
                  <a:srgbClr val="528135"/>
                </a:solidFill>
                <a:uFill>
                  <a:solidFill>
                    <a:srgbClr val="528135"/>
                  </a:solidFill>
                </a:uFill>
                <a:latin typeface="Carlito"/>
                <a:cs typeface="Carlito"/>
              </a:rPr>
              <a:t>:</a:t>
            </a:r>
            <a:endParaRPr sz="1300" dirty="0">
              <a:latin typeface="Carlito"/>
              <a:cs typeface="Carlito"/>
            </a:endParaRPr>
          </a:p>
          <a:p>
            <a:pPr marL="1697355" marR="462280" lvl="3" indent="-230504">
              <a:lnSpc>
                <a:spcPts val="1580"/>
              </a:lnSpc>
              <a:spcBef>
                <a:spcPts val="70"/>
              </a:spcBef>
              <a:buFont typeface="Arial"/>
              <a:buChar char="●"/>
              <a:tabLst>
                <a:tab pos="1697355" algn="l"/>
                <a:tab pos="1697989" algn="l"/>
              </a:tabLst>
            </a:pPr>
            <a:r>
              <a:rPr sz="1200" b="1" spc="-5" dirty="0">
                <a:latin typeface="Carlito"/>
                <a:cs typeface="Carlito"/>
              </a:rPr>
              <a:t>Otitis media</a:t>
            </a:r>
            <a:r>
              <a:rPr sz="1200" spc="-5" dirty="0">
                <a:latin typeface="Carlito"/>
                <a:cs typeface="Carlito"/>
              </a:rPr>
              <a:t>: Acute suppurative (ASOM) </a:t>
            </a:r>
            <a:r>
              <a:rPr lang="en-US" sz="1200" dirty="0">
                <a:latin typeface="Carlito"/>
                <a:cs typeface="Carlito"/>
              </a:rPr>
              <a:t>–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Otitis </a:t>
            </a:r>
            <a:r>
              <a:rPr sz="1200" dirty="0">
                <a:latin typeface="Carlito"/>
                <a:cs typeface="Carlito"/>
              </a:rPr>
              <a:t>media </a:t>
            </a:r>
            <a:r>
              <a:rPr sz="1200" spc="-5" dirty="0">
                <a:latin typeface="Carlito"/>
                <a:cs typeface="Carlito"/>
              </a:rPr>
              <a:t>with </a:t>
            </a:r>
            <a:r>
              <a:rPr sz="1200" spc="-20" dirty="0">
                <a:latin typeface="Carlito"/>
                <a:cs typeface="Carlito"/>
              </a:rPr>
              <a:t>effusion  </a:t>
            </a:r>
            <a:r>
              <a:rPr sz="1200" spc="-5" dirty="0">
                <a:latin typeface="Carlito"/>
                <a:cs typeface="Carlito"/>
              </a:rPr>
              <a:t>(OME) </a:t>
            </a:r>
            <a:r>
              <a:rPr sz="1200" dirty="0">
                <a:latin typeface="Carlito"/>
                <a:cs typeface="Carlito"/>
              </a:rPr>
              <a:t>- </a:t>
            </a:r>
            <a:r>
              <a:rPr sz="1200" spc="-5" dirty="0">
                <a:latin typeface="Carlito"/>
                <a:cs typeface="Carlito"/>
              </a:rPr>
              <a:t>Chronic otitis media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(CSOM).</a:t>
            </a:r>
            <a:endParaRPr sz="1200" dirty="0">
              <a:latin typeface="Carlito"/>
              <a:cs typeface="Carlito"/>
            </a:endParaRPr>
          </a:p>
          <a:p>
            <a:pPr marL="1697355" marR="27305" lvl="3" indent="-230504">
              <a:lnSpc>
                <a:spcPts val="1580"/>
              </a:lnSpc>
              <a:buFont typeface="Arial"/>
              <a:buChar char="●"/>
              <a:tabLst>
                <a:tab pos="1697355" algn="l"/>
                <a:tab pos="1697989" algn="l"/>
              </a:tabLst>
            </a:pPr>
            <a:r>
              <a:rPr sz="1200" b="1" spc="-5" dirty="0">
                <a:latin typeface="Carlito"/>
                <a:cs typeface="Carlito"/>
              </a:rPr>
              <a:t>Acute otitis externa</a:t>
            </a:r>
            <a:r>
              <a:rPr sz="1200" spc="-5" dirty="0">
                <a:latin typeface="Carlito"/>
                <a:cs typeface="Carlito"/>
              </a:rPr>
              <a:t>: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It’s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common condition involving inflammation </a:t>
            </a:r>
            <a:r>
              <a:rPr sz="1200" spc="-25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ear canal. 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acute form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caused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primarily by bacterial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infection, with  Pseudomonas aeruginosa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Staphylococcus aureus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most common  pathogens.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Very</a:t>
            </a:r>
            <a:r>
              <a:rPr sz="1200" spc="-1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painful.</a:t>
            </a:r>
            <a:endParaRPr sz="1200" dirty="0">
              <a:latin typeface="Carlito"/>
              <a:cs typeface="Carlito"/>
            </a:endParaRPr>
          </a:p>
          <a:p>
            <a:pPr marL="1483995" lvl="2" indent="-125730">
              <a:lnSpc>
                <a:spcPct val="100000"/>
              </a:lnSpc>
              <a:spcBef>
                <a:spcPts val="70"/>
              </a:spcBef>
              <a:buSzPct val="91666"/>
              <a:buAutoNum type="arabicPlain"/>
              <a:tabLst>
                <a:tab pos="1484630" algn="l"/>
              </a:tabLst>
            </a:pPr>
            <a:r>
              <a:rPr sz="1200" b="1" u="heavy" spc="-5" dirty="0">
                <a:solidFill>
                  <a:srgbClr val="528135"/>
                </a:solidFill>
                <a:uFill>
                  <a:solidFill>
                    <a:srgbClr val="528135"/>
                  </a:solidFill>
                </a:uFill>
                <a:latin typeface="Carlito"/>
                <a:cs typeface="Carlito"/>
              </a:rPr>
              <a:t>Obstruction:</a:t>
            </a:r>
            <a:endParaRPr sz="1200" dirty="0">
              <a:latin typeface="Carlito"/>
              <a:cs typeface="Carlito"/>
            </a:endParaRPr>
          </a:p>
          <a:p>
            <a:pPr marL="1697355" lvl="3" indent="-231140">
              <a:lnSpc>
                <a:spcPct val="100000"/>
              </a:lnSpc>
              <a:spcBef>
                <a:spcPts val="960"/>
              </a:spcBef>
              <a:buFont typeface="Arial"/>
              <a:buChar char="●"/>
              <a:tabLst>
                <a:tab pos="1697355" algn="l"/>
                <a:tab pos="1697989" algn="l"/>
              </a:tabLst>
            </a:pPr>
            <a:r>
              <a:rPr sz="1200" b="1" spc="-5" dirty="0">
                <a:latin typeface="Carlito"/>
                <a:cs typeface="Carlito"/>
              </a:rPr>
              <a:t>Wax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: the </a:t>
            </a:r>
            <a:r>
              <a:rPr sz="1200" b="1" spc="-5" dirty="0">
                <a:solidFill>
                  <a:srgbClr val="FF0000"/>
                </a:solidFill>
                <a:latin typeface="Carlito"/>
                <a:cs typeface="Carlito"/>
              </a:rPr>
              <a:t>commonest cause </a:t>
            </a:r>
            <a:r>
              <a:rPr sz="1200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of conductive hearing </a:t>
            </a:r>
            <a:r>
              <a:rPr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loss</a:t>
            </a:r>
            <a:r>
              <a:rPr sz="1200" spc="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(CHL).</a:t>
            </a:r>
            <a:endParaRPr sz="1200" dirty="0">
              <a:solidFill>
                <a:schemeClr val="accent6">
                  <a:lumMod val="60000"/>
                  <a:lumOff val="40000"/>
                </a:schemeClr>
              </a:solidFill>
              <a:latin typeface="Carlito"/>
              <a:cs typeface="Carlito"/>
            </a:endParaRPr>
          </a:p>
          <a:p>
            <a:pPr marL="1697355" lvl="3" indent="-231140">
              <a:lnSpc>
                <a:spcPct val="100000"/>
              </a:lnSpc>
              <a:spcBef>
                <a:spcPts val="85"/>
              </a:spcBef>
              <a:buFont typeface="Arial"/>
              <a:buChar char="●"/>
              <a:tabLst>
                <a:tab pos="1697355" algn="l"/>
                <a:tab pos="1697989" algn="l"/>
              </a:tabLst>
            </a:pPr>
            <a:r>
              <a:rPr sz="1200" b="1" spc="-5" dirty="0">
                <a:latin typeface="Carlito"/>
                <a:cs typeface="Carlito"/>
              </a:rPr>
              <a:t>Foreign </a:t>
            </a:r>
            <a:r>
              <a:rPr sz="1200" b="1" dirty="0">
                <a:latin typeface="Carlito"/>
                <a:cs typeface="Carlito"/>
              </a:rPr>
              <a:t>body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(Any form of obstruction can cause CHL like insekt or</a:t>
            </a:r>
            <a:r>
              <a:rPr sz="1200" spc="8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Q-tips).</a:t>
            </a:r>
            <a:endParaRPr sz="1200" dirty="0">
              <a:latin typeface="Carlito"/>
              <a:cs typeface="Carlito"/>
            </a:endParaRPr>
          </a:p>
          <a:p>
            <a:pPr marL="1697355" lvl="3" indent="-231140">
              <a:lnSpc>
                <a:spcPct val="100000"/>
              </a:lnSpc>
              <a:spcBef>
                <a:spcPts val="45"/>
              </a:spcBef>
              <a:buFont typeface="Arial"/>
              <a:buChar char="●"/>
              <a:tabLst>
                <a:tab pos="1697355" algn="l"/>
                <a:tab pos="1697989" algn="l"/>
              </a:tabLst>
            </a:pPr>
            <a:r>
              <a:rPr sz="1200" b="1" dirty="0">
                <a:latin typeface="Carlito"/>
                <a:cs typeface="Carlito"/>
              </a:rPr>
              <a:t>Tumors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Benign or malignant.</a:t>
            </a:r>
            <a:endParaRPr sz="1200" dirty="0">
              <a:latin typeface="Carlito"/>
              <a:cs typeface="Carlito"/>
            </a:endParaRPr>
          </a:p>
          <a:p>
            <a:pPr marL="2154555" lvl="4" indent="-231140">
              <a:lnSpc>
                <a:spcPct val="100000"/>
              </a:lnSpc>
              <a:spcBef>
                <a:spcPts val="110"/>
              </a:spcBef>
              <a:buFont typeface="Arial"/>
              <a:buChar char="○"/>
              <a:tabLst>
                <a:tab pos="2154555" algn="l"/>
                <a:tab pos="2155190" algn="l"/>
              </a:tabLst>
            </a:pPr>
            <a:r>
              <a:rPr sz="1200" b="1" spc="-5" dirty="0">
                <a:latin typeface="Carlito"/>
                <a:cs typeface="Carlito"/>
              </a:rPr>
              <a:t>Osteoma</a:t>
            </a:r>
            <a:r>
              <a:rPr sz="1200" spc="-5" dirty="0">
                <a:latin typeface="Carlito"/>
                <a:cs typeface="Carlito"/>
              </a:rPr>
              <a:t>: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Benign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bone tumor, single, unilateral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,</a:t>
            </a:r>
            <a:r>
              <a:rPr sz="1200" spc="1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broad-base.</a:t>
            </a:r>
            <a:endParaRPr sz="1200" dirty="0">
              <a:latin typeface="Carlito"/>
              <a:cs typeface="Carlito"/>
            </a:endParaRPr>
          </a:p>
          <a:p>
            <a:pPr marL="2154555" marR="775335" lvl="4" indent="-228600">
              <a:lnSpc>
                <a:spcPts val="1580"/>
              </a:lnSpc>
              <a:spcBef>
                <a:spcPts val="65"/>
              </a:spcBef>
              <a:buFont typeface="Arial"/>
              <a:buChar char="○"/>
              <a:tabLst>
                <a:tab pos="2154555" algn="l"/>
                <a:tab pos="2155190" algn="l"/>
              </a:tabLst>
            </a:pPr>
            <a:r>
              <a:rPr sz="1200" b="1" dirty="0">
                <a:latin typeface="Carlito"/>
                <a:cs typeface="Carlito"/>
              </a:rPr>
              <a:t>Exostosis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Benign bone overgrowth,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multiple, bilateral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,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 pedunculated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,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cold regions (Austria and</a:t>
            </a:r>
            <a:r>
              <a:rPr sz="1200" spc="10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15" dirty="0">
                <a:solidFill>
                  <a:srgbClr val="A6A6A6"/>
                </a:solidFill>
                <a:latin typeface="Carlito"/>
                <a:cs typeface="Carlito"/>
              </a:rPr>
              <a:t>Scandinavia).</a:t>
            </a:r>
            <a:endParaRPr sz="1200" dirty="0">
              <a:latin typeface="Carlito"/>
              <a:cs typeface="Carlito"/>
            </a:endParaRPr>
          </a:p>
          <a:p>
            <a:pPr marL="1697355" marR="207645" lvl="3" indent="-230504">
              <a:lnSpc>
                <a:spcPct val="110000"/>
              </a:lnSpc>
              <a:spcBef>
                <a:spcPts val="30"/>
              </a:spcBef>
              <a:buFont typeface="Arial"/>
              <a:buChar char="●"/>
              <a:tabLst>
                <a:tab pos="1697355" algn="l"/>
                <a:tab pos="1697989" algn="l"/>
              </a:tabLst>
            </a:pP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Trauma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: Skull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base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fracture blood goes to the external auditory canal&gt;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tympanic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membrane perforation&gt; blood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middle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gives </a:t>
            </a:r>
            <a:r>
              <a:rPr sz="1200" spc="-20" dirty="0">
                <a:solidFill>
                  <a:srgbClr val="BEBEBE"/>
                </a:solidFill>
                <a:latin typeface="Carlito"/>
                <a:cs typeface="Carlito"/>
              </a:rPr>
              <a:t>Raccoon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eyes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sign</a:t>
            </a:r>
            <a:r>
              <a:rPr sz="1050" spc="-7" baseline="35714" dirty="0">
                <a:solidFill>
                  <a:srgbClr val="BEBEBE"/>
                </a:solidFill>
                <a:latin typeface="Carlito"/>
                <a:cs typeface="Carlito"/>
              </a:rPr>
              <a:t>3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battle’s</a:t>
            </a:r>
            <a:r>
              <a:rPr sz="1200" spc="-5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sign.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1555" y="6754824"/>
            <a:ext cx="5803265" cy="269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759" y="10081882"/>
            <a:ext cx="1830070" cy="0"/>
          </a:xfrm>
          <a:custGeom>
            <a:avLst/>
            <a:gdLst/>
            <a:ahLst/>
            <a:cxnLst/>
            <a:rect l="l" t="t" r="r" b="b"/>
            <a:pathLst>
              <a:path w="1830070">
                <a:moveTo>
                  <a:pt x="0" y="0"/>
                </a:moveTo>
                <a:lnTo>
                  <a:pt x="1830070" y="0"/>
                </a:lnTo>
              </a:path>
            </a:pathLst>
          </a:custGeom>
          <a:ln w="9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12280" y="5010029"/>
            <a:ext cx="664698" cy="485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10375" y="5552947"/>
            <a:ext cx="673721" cy="504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78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7950" y="2142998"/>
            <a:ext cx="314960" cy="216535"/>
          </a:xfrm>
          <a:prstGeom prst="rect">
            <a:avLst/>
          </a:prstGeom>
          <a:solidFill>
            <a:srgbClr val="FAE3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sz="1400" b="1" spc="-5" dirty="0">
                <a:latin typeface="Carlito"/>
                <a:cs typeface="Carlito"/>
              </a:rPr>
              <a:t>wax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5314" y="2142998"/>
            <a:ext cx="1468755" cy="216535"/>
          </a:xfrm>
          <a:prstGeom prst="rect">
            <a:avLst/>
          </a:prstGeom>
          <a:solidFill>
            <a:srgbClr val="FAE3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sz="1400" b="1" spc="-5" dirty="0">
                <a:latin typeface="Carlito"/>
                <a:cs typeface="Carlito"/>
              </a:rPr>
              <a:t>Acute otitis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externa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889" y="2142998"/>
            <a:ext cx="965200" cy="216535"/>
          </a:xfrm>
          <a:prstGeom prst="rect">
            <a:avLst/>
          </a:prstGeom>
          <a:solidFill>
            <a:srgbClr val="FAE3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sz="1400" b="1" spc="-5" dirty="0">
                <a:latin typeface="Carlito"/>
                <a:cs typeface="Carlito"/>
              </a:rPr>
              <a:t>Foreign</a:t>
            </a:r>
            <a:r>
              <a:rPr sz="1400" b="1" spc="-6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body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5146" y="4590414"/>
            <a:ext cx="5208270" cy="5281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5"/>
              </a:spcBef>
              <a:buSzPct val="85714"/>
              <a:buFont typeface="Arial"/>
              <a:buChar char="●"/>
              <a:tabLst>
                <a:tab pos="242570" algn="l"/>
                <a:tab pos="243204" algn="l"/>
              </a:tabLst>
            </a:pPr>
            <a:r>
              <a:rPr sz="1400" b="1" spc="-5" dirty="0">
                <a:latin typeface="Carlito"/>
                <a:cs typeface="Carlito"/>
              </a:rPr>
              <a:t>Tympanic membrane pathology:</a:t>
            </a:r>
            <a:endParaRPr sz="1400" dirty="0">
              <a:latin typeface="Carlito"/>
              <a:cs typeface="Carlito"/>
            </a:endParaRPr>
          </a:p>
          <a:p>
            <a:pPr marL="12700" marR="644525">
              <a:lnSpc>
                <a:spcPct val="103299"/>
              </a:lnSpc>
              <a:spcBef>
                <a:spcPts val="1075"/>
              </a:spcBef>
              <a:buAutoNum type="arabicPlain"/>
              <a:tabLst>
                <a:tab pos="172720" algn="l"/>
              </a:tabLst>
            </a:pPr>
            <a:r>
              <a:rPr lang="ar-SA" sz="1200" spc="-5" dirty="0">
                <a:latin typeface="Carlito"/>
                <a:cs typeface="Carlito"/>
              </a:rPr>
              <a:t>-</a:t>
            </a:r>
            <a:r>
              <a:rPr sz="1200" spc="-5" dirty="0">
                <a:latin typeface="Carlito"/>
                <a:cs typeface="Carlito"/>
              </a:rPr>
              <a:t>Absent TM caused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perforation: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Fresh blood indicates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recent </a:t>
            </a:r>
            <a:r>
              <a:rPr sz="1200" spc="-15" dirty="0">
                <a:solidFill>
                  <a:srgbClr val="BEBEBE"/>
                </a:solidFill>
                <a:latin typeface="Carlito"/>
                <a:cs typeface="Carlito"/>
              </a:rPr>
              <a:t>injury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(acute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injury).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rlito"/>
              <a:buAutoNum type="arabicPlain"/>
            </a:pPr>
            <a:endParaRPr sz="900" dirty="0">
              <a:latin typeface="Carlito"/>
              <a:cs typeface="Carlito"/>
            </a:endParaRPr>
          </a:p>
          <a:p>
            <a:pPr marL="137160" indent="-125095">
              <a:lnSpc>
                <a:spcPct val="100000"/>
              </a:lnSpc>
              <a:buAutoNum type="arabicPlain"/>
              <a:tabLst>
                <a:tab pos="137795" algn="l"/>
              </a:tabLst>
            </a:pPr>
            <a:r>
              <a:rPr lang="ar-SA" sz="1200" dirty="0">
                <a:latin typeface="Carlito"/>
                <a:cs typeface="Carlito"/>
              </a:rPr>
              <a:t>-</a:t>
            </a:r>
            <a:r>
              <a:rPr sz="1200" dirty="0">
                <a:latin typeface="Carlito"/>
                <a:cs typeface="Carlito"/>
              </a:rPr>
              <a:t>Too </a:t>
            </a:r>
            <a:r>
              <a:rPr sz="1200" spc="-5" dirty="0">
                <a:latin typeface="Carlito"/>
                <a:cs typeface="Carlito"/>
              </a:rPr>
              <a:t>thick TM caused by tympanosclerosis.</a:t>
            </a:r>
            <a:endParaRPr sz="1200" dirty="0">
              <a:latin typeface="Carlito"/>
              <a:cs typeface="Carlito"/>
            </a:endParaRPr>
          </a:p>
          <a:p>
            <a:pPr marL="242570" marR="593090" indent="-230504">
              <a:lnSpc>
                <a:spcPct val="103600"/>
              </a:lnSpc>
              <a:spcBef>
                <a:spcPts val="790"/>
              </a:spcBef>
              <a:buFont typeface="Arial"/>
              <a:buChar char="○"/>
              <a:tabLst>
                <a:tab pos="242570" algn="l"/>
                <a:tab pos="243204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Tympanosclerosis</a:t>
            </a: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: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Calcification of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old inflamed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tissue.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(usually it’s 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asymptomati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 -most of the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time-,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but when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it’s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symptomatic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 </a:t>
            </a:r>
            <a:r>
              <a:rPr sz="1200" spc="-20" dirty="0">
                <a:solidFill>
                  <a:srgbClr val="BEBEBE"/>
                </a:solidFill>
                <a:latin typeface="Carlito"/>
                <a:cs typeface="Carlito"/>
              </a:rPr>
              <a:t>causes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CHL) (ask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about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previous infection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while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taking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history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because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comes from recurrent infections)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,It’s a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condition  characterized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by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presence of masses of hard,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dense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connective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tissue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around the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auditory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ossicles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 middle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ear, also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known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as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myringosclerosis.</a:t>
            </a:r>
            <a:endParaRPr sz="1200" dirty="0">
              <a:latin typeface="Carlito"/>
              <a:cs typeface="Carlito"/>
            </a:endParaRPr>
          </a:p>
          <a:p>
            <a:pPr marL="242570" marR="815340" indent="-230504">
              <a:lnSpc>
                <a:spcPct val="103299"/>
              </a:lnSpc>
              <a:spcBef>
                <a:spcPts val="50"/>
              </a:spcBef>
              <a:buFont typeface="Arial"/>
              <a:buChar char="○"/>
              <a:tabLst>
                <a:tab pos="242570" algn="l"/>
                <a:tab pos="243204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Multiple surgeries or infections (myringitis) causes TM scarring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and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thickening.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latin typeface="Carlito"/>
                <a:cs typeface="Carlito"/>
              </a:rPr>
              <a:t>3-Too </a:t>
            </a:r>
            <a:r>
              <a:rPr sz="1200" spc="-5" dirty="0">
                <a:latin typeface="Carlito"/>
                <a:cs typeface="Carlito"/>
              </a:rPr>
              <a:t>thin TM caused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Secretory otitis </a:t>
            </a:r>
            <a:r>
              <a:rPr sz="1200" dirty="0">
                <a:latin typeface="Carlito"/>
                <a:cs typeface="Carlito"/>
              </a:rPr>
              <a:t>media (SOM),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Retraction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Carlito"/>
              <a:cs typeface="Carlito"/>
            </a:endParaRPr>
          </a:p>
          <a:p>
            <a:pPr marL="242570" indent="-230504">
              <a:lnSpc>
                <a:spcPct val="100000"/>
              </a:lnSpc>
              <a:buSzPct val="85714"/>
              <a:buFont typeface="Arial"/>
              <a:buChar char="●"/>
              <a:tabLst>
                <a:tab pos="242570" algn="l"/>
                <a:tab pos="243204" algn="l"/>
              </a:tabLst>
            </a:pPr>
            <a:r>
              <a:rPr sz="1400" b="1" dirty="0">
                <a:latin typeface="Carlito"/>
                <a:cs typeface="Carlito"/>
              </a:rPr>
              <a:t>Drum </a:t>
            </a:r>
            <a:r>
              <a:rPr sz="1400" b="1" spc="-5" dirty="0">
                <a:latin typeface="Carlito"/>
                <a:cs typeface="Carlito"/>
              </a:rPr>
              <a:t>Retraction (Adhesive</a:t>
            </a:r>
            <a:r>
              <a:rPr sz="1400" b="1" spc="-1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OM):</a:t>
            </a:r>
            <a:endParaRPr sz="1400" dirty="0">
              <a:latin typeface="Carlito"/>
              <a:cs typeface="Carlito"/>
            </a:endParaRPr>
          </a:p>
          <a:p>
            <a:pPr marL="242570" indent="-230504">
              <a:lnSpc>
                <a:spcPct val="100000"/>
              </a:lnSpc>
              <a:spcBef>
                <a:spcPts val="1055"/>
              </a:spcBef>
              <a:buFont typeface="Arial"/>
              <a:buChar char="○"/>
              <a:tabLst>
                <a:tab pos="242570" algn="l"/>
                <a:tab pos="243204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It's also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called Atresia, Atelectasis</a:t>
            </a:r>
            <a:r>
              <a:rPr sz="1200" spc="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ear.</a:t>
            </a:r>
            <a:endParaRPr sz="1200" dirty="0">
              <a:latin typeface="Carlito"/>
              <a:cs typeface="Carlito"/>
            </a:endParaRPr>
          </a:p>
          <a:p>
            <a:pPr marL="242570" marR="5080" indent="-230504">
              <a:lnSpc>
                <a:spcPct val="103299"/>
              </a:lnSpc>
              <a:spcBef>
                <a:spcPts val="10"/>
              </a:spcBef>
              <a:buFont typeface="Arial"/>
              <a:buChar char="○"/>
              <a:tabLst>
                <a:tab pos="242570" algn="l"/>
                <a:tab pos="243204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tympanic membrane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gets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sucked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because of eustachian tube dysfunction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negative pressure, which will suck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ear-drum inside.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We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treat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it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by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ventilation tube, which prevents the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 from getting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sucked inside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by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preventing the negative pressure.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So</a:t>
            </a:r>
            <a:endParaRPr sz="1200" dirty="0">
              <a:latin typeface="Carlito"/>
              <a:cs typeface="Carlito"/>
            </a:endParaRPr>
          </a:p>
          <a:p>
            <a:pPr marL="242570" marR="2242820">
              <a:lnSpc>
                <a:spcPct val="103299"/>
              </a:lnSpc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perforation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retraction both of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them are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causes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conductive hearing</a:t>
            </a:r>
            <a:r>
              <a:rPr sz="1200" spc="-2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loss.</a:t>
            </a:r>
            <a:endParaRPr sz="1200" dirty="0">
              <a:latin typeface="Carlito"/>
              <a:cs typeface="Carlito"/>
            </a:endParaRPr>
          </a:p>
          <a:p>
            <a:pPr marL="242570" marR="2245995" indent="-230504">
              <a:lnSpc>
                <a:spcPct val="101699"/>
              </a:lnSpc>
              <a:spcBef>
                <a:spcPts val="60"/>
              </a:spcBef>
              <a:buClr>
                <a:srgbClr val="808080"/>
              </a:buClr>
              <a:buFont typeface="Arial"/>
              <a:buChar char="○"/>
              <a:tabLst>
                <a:tab pos="242570" algn="l"/>
                <a:tab pos="243204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Treatment of adhesive OM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attachment of  tube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11800" y="695451"/>
            <a:ext cx="1367790" cy="1298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1625" y="757076"/>
            <a:ext cx="1923902" cy="125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0625" y="2366772"/>
            <a:ext cx="4741418" cy="1682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014720" y="5114163"/>
            <a:ext cx="1430655" cy="2430780"/>
            <a:chOff x="6014720" y="5114163"/>
            <a:chExt cx="1430655" cy="2430780"/>
          </a:xfrm>
        </p:grpSpPr>
        <p:sp>
          <p:nvSpPr>
            <p:cNvPr id="11" name="object 11"/>
            <p:cNvSpPr/>
            <p:nvPr/>
          </p:nvSpPr>
          <p:spPr>
            <a:xfrm>
              <a:off x="6014720" y="5114163"/>
              <a:ext cx="1391920" cy="10490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42025" y="6162548"/>
              <a:ext cx="1403350" cy="13823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549140" y="9104655"/>
            <a:ext cx="2804160" cy="87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7725" y="752562"/>
            <a:ext cx="1395910" cy="1181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6234" y="4505452"/>
            <a:ext cx="701136" cy="561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78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6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996" y="776827"/>
            <a:ext cx="5895975" cy="60369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280"/>
              </a:spcBef>
              <a:buSzPct val="85714"/>
              <a:buFont typeface="Arial"/>
              <a:buChar char="●"/>
              <a:tabLst>
                <a:tab pos="242570" algn="l"/>
                <a:tab pos="243204" algn="l"/>
              </a:tabLst>
            </a:pPr>
            <a:r>
              <a:rPr sz="1400" b="1" spc="-5" dirty="0">
                <a:latin typeface="Carlito"/>
                <a:cs typeface="Carlito"/>
              </a:rPr>
              <a:t>Ossicular chains:</a:t>
            </a:r>
            <a:endParaRPr sz="14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155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latin typeface="Carlito"/>
                <a:cs typeface="Carlito"/>
              </a:rPr>
              <a:t>Absent </a:t>
            </a:r>
            <a:r>
              <a:rPr sz="1200" dirty="0">
                <a:latin typeface="Carlito"/>
                <a:cs typeface="Carlito"/>
              </a:rPr>
              <a:t>&amp; </a:t>
            </a:r>
            <a:r>
              <a:rPr sz="1200" spc="-5" dirty="0">
                <a:latin typeface="Carlito"/>
                <a:cs typeface="Carlito"/>
              </a:rPr>
              <a:t>erosion.</a:t>
            </a:r>
            <a:endParaRPr sz="12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135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latin typeface="Carlito"/>
                <a:cs typeface="Carlito"/>
              </a:rPr>
              <a:t>Fixation: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congenital or acquired</a:t>
            </a:r>
            <a:r>
              <a:rPr sz="1200" spc="2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otosclerosis.</a:t>
            </a:r>
            <a:endParaRPr sz="12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130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latin typeface="Carlito"/>
                <a:cs typeface="Carlito"/>
              </a:rPr>
              <a:t>Disrupted </a:t>
            </a:r>
            <a:r>
              <a:rPr sz="1200" dirty="0">
                <a:latin typeface="Carlito"/>
                <a:cs typeface="Carlito"/>
              </a:rPr>
              <a:t>trauma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or</a:t>
            </a:r>
            <a:r>
              <a:rPr sz="1200" spc="-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dislocation.</a:t>
            </a:r>
            <a:endParaRPr sz="12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1190"/>
              </a:spcBef>
              <a:buSzPct val="85714"/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400" b="1" spc="-5" dirty="0">
                <a:solidFill>
                  <a:srgbClr val="528135"/>
                </a:solidFill>
                <a:latin typeface="Carlito"/>
                <a:cs typeface="Carlito"/>
              </a:rPr>
              <a:t>Otosclerosis:</a:t>
            </a:r>
            <a:endParaRPr sz="1400" dirty="0">
              <a:latin typeface="Carlito"/>
              <a:cs typeface="Carlito"/>
            </a:endParaRPr>
          </a:p>
          <a:p>
            <a:pPr marL="934085" marR="795020" lvl="2" indent="-230504">
              <a:lnSpc>
                <a:spcPct val="103299"/>
              </a:lnSpc>
              <a:spcBef>
                <a:spcPts val="1080"/>
              </a:spcBef>
              <a:buChar char="•"/>
              <a:tabLst>
                <a:tab pos="934085" algn="l"/>
                <a:tab pos="934719" algn="l"/>
              </a:tabLst>
            </a:pPr>
            <a:r>
              <a:rPr sz="1200" spc="-5" dirty="0">
                <a:solidFill>
                  <a:srgbClr val="CC9900"/>
                </a:solidFill>
                <a:latin typeface="Carlito"/>
                <a:cs typeface="Carlito"/>
              </a:rPr>
              <a:t>Congenital inherited autosomal recessive disease causes fixation of  </a:t>
            </a:r>
            <a:r>
              <a:rPr sz="1200" spc="-25" dirty="0">
                <a:solidFill>
                  <a:srgbClr val="CC9900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CC9900"/>
                </a:solidFill>
                <a:latin typeface="Carlito"/>
                <a:cs typeface="Carlito"/>
              </a:rPr>
              <a:t>footplate (stapes) </a:t>
            </a:r>
            <a:r>
              <a:rPr sz="1200" dirty="0">
                <a:solidFill>
                  <a:srgbClr val="CC9900"/>
                </a:solidFill>
                <a:latin typeface="Carlito"/>
                <a:cs typeface="Carlito"/>
              </a:rPr>
              <a:t>by new </a:t>
            </a:r>
            <a:r>
              <a:rPr sz="1200" spc="-5" dirty="0">
                <a:solidFill>
                  <a:srgbClr val="CC9900"/>
                </a:solidFill>
                <a:latin typeface="Carlito"/>
                <a:cs typeface="Carlito"/>
              </a:rPr>
              <a:t>bone</a:t>
            </a:r>
            <a:r>
              <a:rPr sz="1200" spc="-55" dirty="0">
                <a:solidFill>
                  <a:srgbClr val="CC990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CC9900"/>
                </a:solidFill>
                <a:latin typeface="Carlito"/>
                <a:cs typeface="Carlito"/>
              </a:rPr>
              <a:t>formation.</a:t>
            </a:r>
            <a:endParaRPr sz="1200" dirty="0">
              <a:latin typeface="Carlito"/>
              <a:cs typeface="Carlito"/>
            </a:endParaRPr>
          </a:p>
          <a:p>
            <a:pPr marL="934085" marR="1171575" lvl="2" indent="-230504">
              <a:lnSpc>
                <a:spcPts val="1580"/>
              </a:lnSpc>
              <a:spcBef>
                <a:spcPts val="65"/>
              </a:spcBef>
              <a:buChar char="•"/>
              <a:tabLst>
                <a:tab pos="934085" algn="l"/>
                <a:tab pos="934719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 disease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of the bony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otic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capsule characterized by abnormal  replacement of mature bone of the otic capsule by woven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bone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of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greater</a:t>
            </a:r>
            <a:r>
              <a:rPr sz="1200" spc="-6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thickness.</a:t>
            </a:r>
            <a:endParaRPr sz="1200" dirty="0">
              <a:latin typeface="Carlito"/>
              <a:cs typeface="Carlito"/>
            </a:endParaRPr>
          </a:p>
          <a:p>
            <a:pPr marL="934085" lvl="2" indent="-230504">
              <a:lnSpc>
                <a:spcPct val="100000"/>
              </a:lnSpc>
              <a:spcBef>
                <a:spcPts val="90"/>
              </a:spcBef>
              <a:buChar char="•"/>
              <a:tabLst>
                <a:tab pos="934085" algn="l"/>
                <a:tab pos="934719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10%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otosclerosis lesions (10%</a:t>
            </a:r>
            <a:r>
              <a:rPr sz="1200" spc="-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symptomatic).</a:t>
            </a:r>
            <a:endParaRPr sz="1200" dirty="0">
              <a:latin typeface="Carlito"/>
              <a:cs typeface="Carlito"/>
            </a:endParaRPr>
          </a:p>
          <a:p>
            <a:pPr marL="934085" lvl="2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934085" algn="l"/>
                <a:tab pos="934719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Middle-age.</a:t>
            </a:r>
            <a:endParaRPr sz="1200" dirty="0">
              <a:latin typeface="Carlito"/>
              <a:cs typeface="Carlito"/>
            </a:endParaRPr>
          </a:p>
          <a:p>
            <a:pPr marL="934085" lvl="2" indent="-230504">
              <a:lnSpc>
                <a:spcPct val="100000"/>
              </a:lnSpc>
              <a:spcBef>
                <a:spcPts val="140"/>
              </a:spcBef>
              <a:buChar char="•"/>
              <a:tabLst>
                <a:tab pos="934085" algn="l"/>
                <a:tab pos="934719" algn="l"/>
              </a:tabLst>
            </a:pP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Females: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Male, 2:</a:t>
            </a:r>
            <a:r>
              <a:rPr sz="1200" spc="-2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1.</a:t>
            </a:r>
            <a:endParaRPr sz="1200" dirty="0">
              <a:latin typeface="Carlito"/>
              <a:cs typeface="Carlito"/>
            </a:endParaRPr>
          </a:p>
          <a:p>
            <a:pPr marL="934085" lvl="2" indent="-230504">
              <a:lnSpc>
                <a:spcPct val="100000"/>
              </a:lnSpc>
              <a:spcBef>
                <a:spcPts val="135"/>
              </a:spcBef>
              <a:buChar char="•"/>
              <a:tabLst>
                <a:tab pos="934085" algn="l"/>
                <a:tab pos="934719" algn="l"/>
              </a:tabLst>
            </a:pP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Occur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Caucasian and Europeans</a:t>
            </a:r>
            <a:r>
              <a:rPr sz="1200" spc="3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mostly.</a:t>
            </a:r>
            <a:endParaRPr sz="1200" dirty="0">
              <a:latin typeface="Carlito"/>
              <a:cs typeface="Carlito"/>
            </a:endParaRPr>
          </a:p>
          <a:p>
            <a:pPr marL="934085" lvl="2" indent="-230504">
              <a:lnSpc>
                <a:spcPct val="100000"/>
              </a:lnSpc>
              <a:spcBef>
                <a:spcPts val="145"/>
              </a:spcBef>
              <a:buChar char="•"/>
              <a:tabLst>
                <a:tab pos="934085" algn="l"/>
                <a:tab pos="934719" algn="l"/>
              </a:tabLst>
            </a:pP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Worse during pregnancy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improve after delivery (due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hormonal</a:t>
            </a:r>
            <a:r>
              <a:rPr sz="1200" spc="12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changes).</a:t>
            </a:r>
            <a:endParaRPr sz="1200" dirty="0">
              <a:latin typeface="Carlito"/>
              <a:cs typeface="Carlito"/>
            </a:endParaRPr>
          </a:p>
          <a:p>
            <a:pPr marL="934085" marR="290830" lvl="2" indent="-230504" algn="just">
              <a:lnSpc>
                <a:spcPct val="109600"/>
              </a:lnSpc>
              <a:spcBef>
                <a:spcPts val="5"/>
              </a:spcBef>
              <a:buChar char="•"/>
              <a:tabLst>
                <a:tab pos="934719" algn="l"/>
              </a:tabLst>
            </a:pP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Treatment: </a:t>
            </a:r>
            <a:r>
              <a:rPr sz="1200" spc="-5" dirty="0">
                <a:latin typeface="Carlito"/>
                <a:cs typeface="Carlito"/>
              </a:rPr>
              <a:t>Stapedectomy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is 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surgical procedure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which the innermost 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bone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(stapes) of the middle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ear is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replaced with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small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plastic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tube </a:t>
            </a:r>
            <a:r>
              <a:rPr sz="1200" spc="-15" dirty="0">
                <a:solidFill>
                  <a:srgbClr val="528135"/>
                </a:solidFill>
                <a:latin typeface="Carlito"/>
                <a:cs typeface="Carlito"/>
              </a:rPr>
              <a:t>of   stainless-steel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wire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improve the movement of sound to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inner</a:t>
            </a:r>
            <a:r>
              <a:rPr sz="1200" spc="2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ear.</a:t>
            </a:r>
            <a:endParaRPr sz="1200" dirty="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Char char="•"/>
            </a:pPr>
            <a:endParaRPr sz="950" dirty="0">
              <a:latin typeface="Carlito"/>
              <a:cs typeface="Carlito"/>
            </a:endParaRPr>
          </a:p>
          <a:p>
            <a:pPr marL="242570" indent="-230504">
              <a:lnSpc>
                <a:spcPct val="100000"/>
              </a:lnSpc>
              <a:buSzPct val="85714"/>
              <a:buFont typeface="Arial"/>
              <a:buChar char="●"/>
              <a:tabLst>
                <a:tab pos="242570" algn="l"/>
                <a:tab pos="243204" algn="l"/>
              </a:tabLst>
            </a:pPr>
            <a:r>
              <a:rPr sz="1400" b="1" spc="-5" dirty="0">
                <a:latin typeface="Carlito"/>
                <a:cs typeface="Carlito"/>
              </a:rPr>
              <a:t>Eustachian Tube</a:t>
            </a:r>
            <a:r>
              <a:rPr sz="1400" b="1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dysfunction:</a:t>
            </a:r>
            <a:endParaRPr sz="14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1125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latin typeface="Carlito"/>
                <a:cs typeface="Carlito"/>
              </a:rPr>
              <a:t>Retraction.</a:t>
            </a:r>
            <a:endParaRPr sz="12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135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latin typeface="Carlito"/>
                <a:cs typeface="Carlito"/>
              </a:rPr>
              <a:t>Effusion.</a:t>
            </a:r>
            <a:endParaRPr sz="1200" dirty="0">
              <a:latin typeface="Carlito"/>
              <a:cs typeface="Carlito"/>
            </a:endParaRPr>
          </a:p>
          <a:p>
            <a:pPr marL="699770" marR="654685" lvl="1" indent="-230504">
              <a:lnSpc>
                <a:spcPts val="1580"/>
              </a:lnSpc>
              <a:spcBef>
                <a:spcPts val="70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Otitis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media: Acute suppurative (ASOM) Otitis media with effusion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(OME)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Chronic otitis media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(CSOM).</a:t>
            </a:r>
            <a:endParaRPr sz="12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95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Congenital cholesteatoma.</a:t>
            </a:r>
            <a:endParaRPr sz="12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95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Squamous cell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carcinoma</a:t>
            </a:r>
            <a:endParaRPr sz="12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145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Paraganglioma</a:t>
            </a:r>
            <a:endParaRPr sz="1200" dirty="0">
              <a:latin typeface="Carlito"/>
              <a:cs typeface="Carlito"/>
            </a:endParaRPr>
          </a:p>
          <a:p>
            <a:pPr marL="699770" lvl="1" indent="-231140">
              <a:lnSpc>
                <a:spcPct val="100000"/>
              </a:lnSpc>
              <a:spcBef>
                <a:spcPts val="145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schwannoma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6" y="7231760"/>
            <a:ext cx="2698115" cy="343535"/>
          </a:xfrm>
          <a:custGeom>
            <a:avLst/>
            <a:gdLst/>
            <a:ahLst/>
            <a:cxnLst/>
            <a:rect l="l" t="t" r="r" b="b"/>
            <a:pathLst>
              <a:path w="2698115" h="343534">
                <a:moveTo>
                  <a:pt x="2698115" y="0"/>
                </a:moveTo>
                <a:lnTo>
                  <a:pt x="0" y="0"/>
                </a:lnTo>
                <a:lnTo>
                  <a:pt x="0" y="343534"/>
                </a:lnTo>
                <a:lnTo>
                  <a:pt x="2698115" y="343534"/>
                </a:lnTo>
                <a:lnTo>
                  <a:pt x="269811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123" y="7279005"/>
            <a:ext cx="6361430" cy="30835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Sensorineural hearing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loss</a:t>
            </a:r>
            <a:r>
              <a:rPr sz="14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(SNHL):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Carlito"/>
              <a:cs typeface="Carlito"/>
            </a:endParaRPr>
          </a:p>
          <a:p>
            <a:pPr marL="977265" marR="5080" indent="-230504">
              <a:lnSpc>
                <a:spcPct val="107500"/>
              </a:lnSpc>
              <a:buClr>
                <a:srgbClr val="000000"/>
              </a:buClr>
              <a:buFont typeface="kiloji"/>
              <a:buChar char="❖"/>
              <a:tabLst>
                <a:tab pos="977900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SNHL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a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defect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conversion of sound into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neural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signals or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in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transmission </a:t>
            </a:r>
            <a:r>
              <a:rPr sz="1200" spc="-25" dirty="0">
                <a:solidFill>
                  <a:srgbClr val="BEBEBE"/>
                </a:solidFill>
                <a:latin typeface="Carlito"/>
                <a:cs typeface="Carlito"/>
              </a:rPr>
              <a:t>of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those signals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the</a:t>
            </a:r>
            <a:r>
              <a:rPr sz="1200" spc="-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cortex</a:t>
            </a:r>
            <a:endParaRPr sz="1200" dirty="0">
              <a:latin typeface="Carlito"/>
              <a:cs typeface="Carlito"/>
            </a:endParaRPr>
          </a:p>
          <a:p>
            <a:pPr marL="977265" marR="592455" indent="-230504">
              <a:lnSpc>
                <a:spcPct val="107500"/>
              </a:lnSpc>
              <a:spcBef>
                <a:spcPts val="70"/>
              </a:spcBef>
              <a:buClr>
                <a:srgbClr val="000000"/>
              </a:buClr>
              <a:buFont typeface="kiloji"/>
              <a:buChar char="❖"/>
              <a:tabLst>
                <a:tab pos="977900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can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caused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by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disease of the inner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(cochlea),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acoustic nerve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(CNVIII),  brainstem, or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cortex.</a:t>
            </a:r>
            <a:endParaRPr sz="1200" dirty="0">
              <a:latin typeface="Carlito"/>
              <a:cs typeface="Carlito"/>
            </a:endParaRPr>
          </a:p>
          <a:p>
            <a:pPr marL="977265" indent="-230504">
              <a:lnSpc>
                <a:spcPct val="100000"/>
              </a:lnSpc>
              <a:spcBef>
                <a:spcPts val="180"/>
              </a:spcBef>
              <a:buFont typeface="kiloji"/>
              <a:buChar char="❖"/>
              <a:tabLst>
                <a:tab pos="977900" algn="l"/>
              </a:tabLst>
            </a:pPr>
            <a:r>
              <a:rPr sz="1200" dirty="0">
                <a:latin typeface="Carlito"/>
                <a:cs typeface="Carlito"/>
              </a:rPr>
              <a:t>IT has </a:t>
            </a:r>
            <a:r>
              <a:rPr sz="1200" b="1" dirty="0">
                <a:latin typeface="Carlito"/>
                <a:cs typeface="Carlito"/>
              </a:rPr>
              <a:t>Two</a:t>
            </a:r>
            <a:r>
              <a:rPr sz="1200" b="1" spc="-25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types:</a:t>
            </a:r>
            <a:endParaRPr sz="1200" dirty="0">
              <a:latin typeface="Carlito"/>
              <a:cs typeface="Carlito"/>
            </a:endParaRPr>
          </a:p>
          <a:p>
            <a:pPr marL="1434465" lvl="1" indent="-230504">
              <a:lnSpc>
                <a:spcPct val="100000"/>
              </a:lnSpc>
              <a:spcBef>
                <a:spcPts val="1100"/>
              </a:spcBef>
              <a:buClr>
                <a:srgbClr val="23836E"/>
              </a:buClr>
              <a:buSzPct val="92307"/>
              <a:buFont typeface="kiloji"/>
              <a:buChar char="➢"/>
              <a:tabLst>
                <a:tab pos="1435100" algn="l"/>
              </a:tabLst>
            </a:pPr>
            <a:r>
              <a:rPr sz="1300" b="1" spc="-5" dirty="0">
                <a:solidFill>
                  <a:srgbClr val="FF0000"/>
                </a:solidFill>
                <a:latin typeface="Carlito"/>
                <a:cs typeface="Carlito"/>
              </a:rPr>
              <a:t>Sensory </a:t>
            </a:r>
            <a:r>
              <a:rPr sz="1200" spc="-5" dirty="0">
                <a:latin typeface="Carlito"/>
                <a:cs typeface="Carlito"/>
              </a:rPr>
              <a:t>(the pathology </a:t>
            </a:r>
            <a:r>
              <a:rPr sz="1200" spc="-1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within </a:t>
            </a:r>
            <a:r>
              <a:rPr sz="1200" dirty="0">
                <a:latin typeface="Carlito"/>
                <a:cs typeface="Carlito"/>
              </a:rPr>
              <a:t>hair </a:t>
            </a:r>
            <a:r>
              <a:rPr sz="1200" spc="-5" dirty="0">
                <a:latin typeface="Carlito"/>
                <a:cs typeface="Carlito"/>
              </a:rPr>
              <a:t>cells </a:t>
            </a:r>
            <a:r>
              <a:rPr sz="1200" spc="-10" dirty="0">
                <a:latin typeface="Carlito"/>
                <a:cs typeface="Carlito"/>
              </a:rPr>
              <a:t>in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cochlea).</a:t>
            </a:r>
            <a:endParaRPr sz="1200" dirty="0">
              <a:latin typeface="Carlito"/>
              <a:cs typeface="Carlito"/>
            </a:endParaRPr>
          </a:p>
          <a:p>
            <a:pPr marL="1434465" lvl="1" indent="-230504">
              <a:lnSpc>
                <a:spcPct val="100000"/>
              </a:lnSpc>
              <a:spcBef>
                <a:spcPts val="265"/>
              </a:spcBef>
              <a:buClr>
                <a:srgbClr val="23836E"/>
              </a:buClr>
              <a:buSzPct val="92307"/>
              <a:buFont typeface="kiloji"/>
              <a:buChar char="➢"/>
              <a:tabLst>
                <a:tab pos="1435100" algn="l"/>
              </a:tabLst>
            </a:pPr>
            <a:r>
              <a:rPr sz="1300" b="1" spc="-5" dirty="0">
                <a:solidFill>
                  <a:srgbClr val="FF0000"/>
                </a:solidFill>
                <a:latin typeface="Carlito"/>
                <a:cs typeface="Carlito"/>
              </a:rPr>
              <a:t>Neural </a:t>
            </a:r>
            <a:r>
              <a:rPr sz="1200" spc="-5" dirty="0">
                <a:latin typeface="Carlito"/>
                <a:cs typeface="Carlito"/>
              </a:rPr>
              <a:t>(the pathology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within the auditory nerve and its</a:t>
            </a:r>
            <a:r>
              <a:rPr sz="1200" spc="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connection</a:t>
            </a:r>
            <a:endParaRPr sz="12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buClr>
                <a:srgbClr val="23836E"/>
              </a:buClr>
              <a:buFont typeface="kiloji"/>
              <a:buChar char="➢"/>
            </a:pPr>
            <a:endParaRPr sz="13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23836E"/>
              </a:buClr>
              <a:buFont typeface="kiloji"/>
              <a:buChar char="➢"/>
            </a:pPr>
            <a:endParaRPr sz="1150" dirty="0">
              <a:latin typeface="Carlito"/>
              <a:cs typeface="Carlito"/>
            </a:endParaRPr>
          </a:p>
          <a:p>
            <a:pPr marL="977265" indent="-230504">
              <a:lnSpc>
                <a:spcPct val="100000"/>
              </a:lnSpc>
              <a:buFont typeface="kiloji"/>
              <a:buChar char="❖"/>
              <a:tabLst>
                <a:tab pos="977900" algn="l"/>
              </a:tabLst>
            </a:pPr>
            <a:r>
              <a:rPr sz="1400" b="1" spc="-5" dirty="0">
                <a:latin typeface="Carlito"/>
                <a:cs typeface="Carlito"/>
              </a:rPr>
              <a:t>Etiologies:</a:t>
            </a:r>
            <a:endParaRPr lang="en-US" sz="1400" b="1" spc="-5" dirty="0">
              <a:latin typeface="Carlito"/>
              <a:cs typeface="Carlito"/>
            </a:endParaRPr>
          </a:p>
          <a:p>
            <a:pPr marL="746761">
              <a:lnSpc>
                <a:spcPct val="100000"/>
              </a:lnSpc>
              <a:tabLst>
                <a:tab pos="977900" algn="l"/>
              </a:tabLst>
            </a:pPr>
            <a:r>
              <a:rPr lang="en-US" sz="1400" dirty="0">
                <a:latin typeface="Carlito"/>
                <a:cs typeface="Carlito"/>
              </a:rPr>
              <a:t>• Congenital • Trauma • Infection • Noise • Ototoxic • Presbycusis</a:t>
            </a:r>
          </a:p>
          <a:p>
            <a:pPr marL="746761">
              <a:tabLst>
                <a:tab pos="977900" algn="l"/>
              </a:tabLst>
            </a:pPr>
            <a:r>
              <a:rPr lang="en-US" sz="1400" dirty="0">
                <a:latin typeface="Carlito"/>
                <a:cs typeface="Carlito"/>
              </a:rPr>
              <a:t>• Acoustic neuroma </a:t>
            </a:r>
            <a:r>
              <a:rPr lang="en-US" sz="1400" dirty="0">
                <a:solidFill>
                  <a:srgbClr val="528135"/>
                </a:solidFill>
                <a:latin typeface="Carlito"/>
                <a:cs typeface="Carlito"/>
              </a:rPr>
              <a:t>it may be </a:t>
            </a:r>
            <a:r>
              <a:rPr lang="en-US" sz="1400" spc="-5" dirty="0">
                <a:solidFill>
                  <a:srgbClr val="528135"/>
                </a:solidFill>
                <a:latin typeface="Carlito"/>
                <a:cs typeface="Carlito"/>
              </a:rPr>
              <a:t>congenital or acquired</a:t>
            </a:r>
            <a:endParaRPr lang="en-US" sz="14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33770" y="2552826"/>
            <a:ext cx="962596" cy="1057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076886" y="6286563"/>
            <a:ext cx="1073785" cy="600075"/>
            <a:chOff x="6076886" y="6286563"/>
            <a:chExt cx="1073785" cy="600075"/>
          </a:xfrm>
        </p:grpSpPr>
        <p:sp>
          <p:nvSpPr>
            <p:cNvPr id="8" name="object 8"/>
            <p:cNvSpPr/>
            <p:nvPr/>
          </p:nvSpPr>
          <p:spPr>
            <a:xfrm>
              <a:off x="6105524" y="6316980"/>
              <a:ext cx="522135" cy="5380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1173" y="6302756"/>
              <a:ext cx="551180" cy="567055"/>
            </a:xfrm>
            <a:custGeom>
              <a:avLst/>
              <a:gdLst/>
              <a:ahLst/>
              <a:cxnLst/>
              <a:rect l="l" t="t" r="r" b="b"/>
              <a:pathLst>
                <a:path w="551179" h="567054">
                  <a:moveTo>
                    <a:pt x="0" y="566674"/>
                  </a:moveTo>
                  <a:lnTo>
                    <a:pt x="550710" y="566674"/>
                  </a:lnTo>
                  <a:lnTo>
                    <a:pt x="550710" y="0"/>
                  </a:lnTo>
                  <a:lnTo>
                    <a:pt x="0" y="0"/>
                  </a:lnTo>
                  <a:lnTo>
                    <a:pt x="0" y="566674"/>
                  </a:lnTo>
                  <a:close/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3971" y="6315202"/>
              <a:ext cx="487514" cy="5429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19747" y="6300851"/>
              <a:ext cx="516255" cy="571500"/>
            </a:xfrm>
            <a:custGeom>
              <a:avLst/>
              <a:gdLst/>
              <a:ahLst/>
              <a:cxnLst/>
              <a:rect l="l" t="t" r="r" b="b"/>
              <a:pathLst>
                <a:path w="516254" h="571500">
                  <a:moveTo>
                    <a:pt x="0" y="571500"/>
                  </a:moveTo>
                  <a:lnTo>
                    <a:pt x="516089" y="571500"/>
                  </a:lnTo>
                  <a:lnTo>
                    <a:pt x="516089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627494" y="5019690"/>
            <a:ext cx="571484" cy="5397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9400" y="5619619"/>
            <a:ext cx="560918" cy="4857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413500" y="1066671"/>
            <a:ext cx="636270" cy="484505"/>
            <a:chOff x="6413500" y="1066671"/>
            <a:chExt cx="636270" cy="484505"/>
          </a:xfrm>
        </p:grpSpPr>
        <p:sp>
          <p:nvSpPr>
            <p:cNvPr id="15" name="object 15"/>
            <p:cNvSpPr/>
            <p:nvPr/>
          </p:nvSpPr>
          <p:spPr>
            <a:xfrm>
              <a:off x="6496050" y="1066671"/>
              <a:ext cx="553503" cy="4845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13500" y="1102233"/>
              <a:ext cx="157479" cy="127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562725" y="1668653"/>
            <a:ext cx="499407" cy="4679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78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7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17652"/>
            <a:ext cx="4678680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SzPct val="80000"/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500" b="1" spc="-5" dirty="0">
                <a:latin typeface="Carlito"/>
                <a:cs typeface="Carlito"/>
              </a:rPr>
              <a:t>Congenital</a:t>
            </a:r>
            <a:r>
              <a:rPr sz="1300" b="1" spc="-5" dirty="0">
                <a:latin typeface="Carlito"/>
                <a:cs typeface="Carlito"/>
              </a:rPr>
              <a:t>:</a:t>
            </a:r>
            <a:endParaRPr sz="1300" dirty="0">
              <a:latin typeface="Carlito"/>
              <a:cs typeface="Carlito"/>
            </a:endParaRPr>
          </a:p>
          <a:p>
            <a:pPr marL="401320" lvl="1" indent="-125730">
              <a:lnSpc>
                <a:spcPct val="100000"/>
              </a:lnSpc>
              <a:spcBef>
                <a:spcPts val="1220"/>
              </a:spcBef>
              <a:buSzPct val="91666"/>
              <a:buAutoNum type="arabicPlain"/>
              <a:tabLst>
                <a:tab pos="401955" algn="l"/>
              </a:tabLst>
            </a:pPr>
            <a:r>
              <a:rPr lang="en-US" sz="1200" spc="-5" dirty="0">
                <a:solidFill>
                  <a:srgbClr val="BEBEBE"/>
                </a:solidFill>
                <a:latin typeface="Carlito"/>
                <a:cs typeface="Carlito"/>
              </a:rPr>
              <a:t>- I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nherited</a:t>
            </a:r>
            <a:endParaRPr sz="12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AutoNum type="arabicPlain"/>
            </a:pPr>
            <a:endParaRPr sz="950" dirty="0">
              <a:latin typeface="Carlito"/>
              <a:cs typeface="Carlito"/>
            </a:endParaRPr>
          </a:p>
          <a:p>
            <a:pPr marL="430530" lvl="1" indent="-161290">
              <a:lnSpc>
                <a:spcPct val="100000"/>
              </a:lnSpc>
              <a:buAutoNum type="arabicPlain"/>
              <a:tabLst>
                <a:tab pos="431165" algn="l"/>
              </a:tabLst>
            </a:pPr>
            <a:r>
              <a:rPr sz="1200" spc="-5" dirty="0">
                <a:latin typeface="Carlito"/>
                <a:cs typeface="Carlito"/>
              </a:rPr>
              <a:t>Syndromic (less common) 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746250"/>
            <a:ext cx="6692138" cy="6210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625" indent="-159385">
              <a:lnSpc>
                <a:spcPct val="100000"/>
              </a:lnSpc>
              <a:spcBef>
                <a:spcPts val="100"/>
              </a:spcBef>
              <a:buAutoNum type="arabicPlain" startAt="3"/>
              <a:tabLst>
                <a:tab pos="429259" algn="l"/>
              </a:tabLst>
            </a:pPr>
            <a:r>
              <a:rPr sz="1200" spc="-5" dirty="0">
                <a:latin typeface="Carlito"/>
                <a:cs typeface="Carlito"/>
              </a:rPr>
              <a:t>Non-syndromic (more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common).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AutoNum type="arabicPlain" startAt="3"/>
            </a:pPr>
            <a:endParaRPr sz="950" dirty="0">
              <a:latin typeface="Carlito"/>
              <a:cs typeface="Carlito"/>
            </a:endParaRPr>
          </a:p>
          <a:p>
            <a:pPr marL="430530" indent="-161290">
              <a:lnSpc>
                <a:spcPct val="100000"/>
              </a:lnSpc>
              <a:spcBef>
                <a:spcPts val="5"/>
              </a:spcBef>
              <a:buAutoNum type="arabicPlain" startAt="3"/>
              <a:tabLst>
                <a:tab pos="431165" algn="l"/>
              </a:tabLst>
            </a:pPr>
            <a:r>
              <a:rPr sz="1200" spc="-5" dirty="0">
                <a:latin typeface="Carlito"/>
                <a:cs typeface="Carlito"/>
              </a:rPr>
              <a:t>Congenital infection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(TORCH)</a:t>
            </a:r>
            <a:endParaRPr sz="1200" dirty="0">
              <a:latin typeface="Carlito"/>
              <a:cs typeface="Carlito"/>
            </a:endParaRPr>
          </a:p>
          <a:p>
            <a:pPr marL="699770" lvl="1" indent="-230504">
              <a:lnSpc>
                <a:spcPct val="100000"/>
              </a:lnSpc>
              <a:spcBef>
                <a:spcPts val="1080"/>
              </a:spcBef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can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lead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to delay speech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language</a:t>
            </a:r>
            <a:r>
              <a:rPr sz="1200" spc="2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development.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Font typeface="Arial"/>
              <a:buChar char="●"/>
              <a:tabLst>
                <a:tab pos="241300" algn="l"/>
              </a:tabLst>
            </a:pPr>
            <a:r>
              <a:rPr sz="1500" b="1" spc="-5" dirty="0">
                <a:latin typeface="Carlito"/>
                <a:cs typeface="Carlito"/>
              </a:rPr>
              <a:t>acquired</a:t>
            </a:r>
            <a:r>
              <a:rPr sz="1300" b="1" spc="-5" dirty="0">
                <a:latin typeface="Carlito"/>
                <a:cs typeface="Carlito"/>
              </a:rPr>
              <a:t>:</a:t>
            </a:r>
            <a:endParaRPr sz="1300" dirty="0">
              <a:latin typeface="Carlito"/>
              <a:cs typeface="Carlito"/>
            </a:endParaRPr>
          </a:p>
          <a:p>
            <a:pPr marL="699770" lvl="1" indent="-230504">
              <a:lnSpc>
                <a:spcPct val="100000"/>
              </a:lnSpc>
              <a:spcBef>
                <a:spcPts val="965"/>
              </a:spcBef>
              <a:buFont typeface="Arial"/>
              <a:buChar char="○"/>
              <a:tabLst>
                <a:tab pos="700405" algn="l"/>
              </a:tabLst>
            </a:pPr>
            <a:r>
              <a:rPr sz="1500" b="1" spc="-5" dirty="0">
                <a:latin typeface="Carlito"/>
                <a:cs typeface="Carlito"/>
              </a:rPr>
              <a:t>Trauma</a:t>
            </a:r>
            <a:r>
              <a:rPr sz="1500" spc="-5" dirty="0">
                <a:latin typeface="Carlito"/>
                <a:cs typeface="Carlito"/>
              </a:rPr>
              <a:t>:</a:t>
            </a:r>
            <a:endParaRPr sz="1500" dirty="0">
              <a:latin typeface="Carlito"/>
              <a:cs typeface="Carlito"/>
            </a:endParaRPr>
          </a:p>
          <a:p>
            <a:pPr marL="1093470" lvl="2" indent="-230504">
              <a:lnSpc>
                <a:spcPct val="100000"/>
              </a:lnSpc>
              <a:spcBef>
                <a:spcPts val="1260"/>
              </a:spcBef>
              <a:buClr>
                <a:srgbClr val="BEBEBE"/>
              </a:buClr>
              <a:buSzPct val="108333"/>
              <a:buFont typeface="Arial"/>
              <a:buChar char="○"/>
              <a:tabLst>
                <a:tab pos="1092835" algn="l"/>
                <a:tab pos="1093470" algn="l"/>
              </a:tabLst>
            </a:pPr>
            <a:r>
              <a:rPr sz="1200" spc="-5" dirty="0">
                <a:latin typeface="Carlito"/>
                <a:cs typeface="Carlito"/>
              </a:rPr>
              <a:t>Temporal bone fracture: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affect hearing, balance and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facial</a:t>
            </a:r>
            <a:r>
              <a:rPr sz="1200" spc="3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nerve.</a:t>
            </a:r>
            <a:endParaRPr sz="1200" dirty="0">
              <a:latin typeface="Carlito"/>
              <a:cs typeface="Carlito"/>
            </a:endParaRPr>
          </a:p>
          <a:p>
            <a:pPr marL="1243965" lvl="3" indent="-15113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1244600" algn="l"/>
              </a:tabLst>
            </a:pPr>
            <a:r>
              <a:rPr sz="1200" spc="-5" dirty="0">
                <a:latin typeface="Carlito"/>
                <a:cs typeface="Carlito"/>
              </a:rPr>
              <a:t>Longitudinal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fracture:</a:t>
            </a:r>
            <a:endParaRPr sz="1200" dirty="0">
              <a:latin typeface="Carlito"/>
              <a:cs typeface="Carlito"/>
            </a:endParaRPr>
          </a:p>
          <a:p>
            <a:pPr marL="1550670" lvl="4" indent="-228600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1550035" algn="l"/>
                <a:tab pos="1550670" algn="l"/>
              </a:tabLst>
            </a:pPr>
            <a:r>
              <a:rPr sz="1200" dirty="0">
                <a:latin typeface="Carlito"/>
                <a:cs typeface="Carlito"/>
              </a:rPr>
              <a:t>Bleeding from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ear.</a:t>
            </a:r>
          </a:p>
          <a:p>
            <a:pPr marL="1550670" lvl="4" indent="-2286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1550035" algn="l"/>
                <a:tab pos="1550670" algn="l"/>
              </a:tabLst>
            </a:pPr>
            <a:r>
              <a:rPr sz="1200" spc="-5" dirty="0">
                <a:latin typeface="Carlito"/>
                <a:cs typeface="Carlito"/>
              </a:rPr>
              <a:t>Conductive hearing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loss.</a:t>
            </a:r>
          </a:p>
          <a:p>
            <a:pPr marL="1550670" lvl="4" indent="-2286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1550035" algn="l"/>
                <a:tab pos="1550670" algn="l"/>
              </a:tabLst>
            </a:pPr>
            <a:r>
              <a:rPr sz="1200" spc="-5" dirty="0">
                <a:latin typeface="Carlito"/>
                <a:cs typeface="Carlito"/>
              </a:rPr>
              <a:t>Uncommon </a:t>
            </a:r>
            <a:r>
              <a:rPr sz="1200" dirty="0">
                <a:latin typeface="Carlito"/>
                <a:cs typeface="Carlito"/>
              </a:rPr>
              <a:t>facial nerve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paralysis.</a:t>
            </a:r>
          </a:p>
          <a:p>
            <a:pPr marL="1550670" lvl="4" indent="-22860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1550035" algn="l"/>
                <a:tab pos="1550670" algn="l"/>
              </a:tabLst>
            </a:pPr>
            <a:r>
              <a:rPr sz="1200" spc="-5" dirty="0">
                <a:latin typeface="Carlito"/>
                <a:cs typeface="Carlito"/>
              </a:rPr>
              <a:t>CSF.</a:t>
            </a:r>
            <a:endParaRPr sz="1200" dirty="0">
              <a:latin typeface="Carlito"/>
              <a:cs typeface="Carlito"/>
            </a:endParaRPr>
          </a:p>
          <a:p>
            <a:pPr marL="1322070" lvl="3" indent="-228600">
              <a:lnSpc>
                <a:spcPct val="100000"/>
              </a:lnSpc>
              <a:spcBef>
                <a:spcPts val="1185"/>
              </a:spcBef>
              <a:buAutoNum type="arabicPeriod"/>
              <a:tabLst>
                <a:tab pos="1322070" algn="l"/>
              </a:tabLst>
            </a:pPr>
            <a:r>
              <a:rPr sz="1200" spc="-5" dirty="0">
                <a:latin typeface="Carlito"/>
                <a:cs typeface="Carlito"/>
              </a:rPr>
              <a:t>Transverse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fracture:</a:t>
            </a:r>
            <a:endParaRPr sz="1200" dirty="0">
              <a:latin typeface="Carlito"/>
              <a:cs typeface="Carlito"/>
            </a:endParaRPr>
          </a:p>
          <a:p>
            <a:pPr marL="1585595" lvl="4" indent="-26416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1585595" algn="l"/>
                <a:tab pos="1586230" algn="l"/>
              </a:tabLst>
            </a:pPr>
            <a:r>
              <a:rPr sz="1200" spc="-5" dirty="0">
                <a:latin typeface="Carlito"/>
                <a:cs typeface="Carlito"/>
              </a:rPr>
              <a:t>SNHL.</a:t>
            </a:r>
            <a:endParaRPr sz="1200" dirty="0">
              <a:latin typeface="Carlito"/>
              <a:cs typeface="Carlito"/>
            </a:endParaRPr>
          </a:p>
          <a:p>
            <a:pPr marL="1550670" lvl="4" indent="-228600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1550035" algn="l"/>
                <a:tab pos="1550670" algn="l"/>
              </a:tabLst>
            </a:pPr>
            <a:r>
              <a:rPr sz="1200" spc="-5" dirty="0">
                <a:latin typeface="Carlito"/>
                <a:cs typeface="Carlito"/>
              </a:rPr>
              <a:t>Facial </a:t>
            </a:r>
            <a:r>
              <a:rPr sz="1200" dirty="0">
                <a:latin typeface="Carlito"/>
                <a:cs typeface="Carlito"/>
              </a:rPr>
              <a:t>nerve </a:t>
            </a:r>
            <a:r>
              <a:rPr sz="1200" spc="-5" dirty="0">
                <a:latin typeface="Carlito"/>
                <a:cs typeface="Carlito"/>
              </a:rPr>
              <a:t>paralysis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common.</a:t>
            </a:r>
            <a:endParaRPr sz="1200" dirty="0">
              <a:latin typeface="Carlito"/>
              <a:cs typeface="Carlito"/>
            </a:endParaRPr>
          </a:p>
          <a:p>
            <a:pPr marL="1550670" lvl="4" indent="-22860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1550035" algn="l"/>
                <a:tab pos="1550670" algn="l"/>
              </a:tabLst>
            </a:pPr>
            <a:r>
              <a:rPr sz="1200" spc="-5" dirty="0">
                <a:latin typeface="Carlito"/>
                <a:cs typeface="Carlito"/>
              </a:rPr>
              <a:t>CSF.</a:t>
            </a:r>
            <a:endParaRPr sz="1200" dirty="0">
              <a:latin typeface="Carlito"/>
              <a:cs typeface="Carlito"/>
            </a:endParaRPr>
          </a:p>
          <a:p>
            <a:pPr marL="1093470" lvl="2" indent="-230504">
              <a:lnSpc>
                <a:spcPct val="100000"/>
              </a:lnSpc>
              <a:spcBef>
                <a:spcPts val="1165"/>
              </a:spcBef>
              <a:buClr>
                <a:srgbClr val="000000"/>
              </a:buClr>
              <a:buFont typeface="Arial"/>
              <a:buChar char="○"/>
              <a:tabLst>
                <a:tab pos="1092835" algn="l"/>
                <a:tab pos="1093470" algn="l"/>
              </a:tabLst>
            </a:pP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Mixed</a:t>
            </a:r>
            <a:r>
              <a:rPr sz="1200" dirty="0">
                <a:latin typeface="Carlito"/>
                <a:cs typeface="Carlito"/>
              </a:rPr>
              <a:t>.</a:t>
            </a:r>
          </a:p>
          <a:p>
            <a:pPr marL="699770" lvl="1" indent="-230504">
              <a:lnSpc>
                <a:spcPct val="100000"/>
              </a:lnSpc>
              <a:spcBef>
                <a:spcPts val="10"/>
              </a:spcBef>
              <a:buClr>
                <a:srgbClr val="528135"/>
              </a:buClr>
              <a:buFont typeface="Arial"/>
              <a:buChar char="○"/>
              <a:tabLst>
                <a:tab pos="700405" algn="l"/>
              </a:tabLst>
            </a:pPr>
            <a:r>
              <a:rPr sz="1500" b="1" spc="-5" dirty="0">
                <a:latin typeface="Carlito"/>
                <a:cs typeface="Carlito"/>
              </a:rPr>
              <a:t>Noise exposure </a:t>
            </a:r>
            <a:r>
              <a:rPr sz="1500" b="1" dirty="0">
                <a:solidFill>
                  <a:srgbClr val="CC9900"/>
                </a:solidFill>
                <a:latin typeface="Carlito"/>
                <a:cs typeface="Carlito"/>
              </a:rPr>
              <a:t>induced</a:t>
            </a:r>
            <a:r>
              <a:rPr sz="1500" b="1" spc="-5" dirty="0">
                <a:solidFill>
                  <a:srgbClr val="CC9900"/>
                </a:solidFill>
                <a:latin typeface="Carlito"/>
                <a:cs typeface="Carlito"/>
              </a:rPr>
              <a:t> SNHL</a:t>
            </a:r>
            <a:r>
              <a:rPr sz="1500" b="1" spc="-5" dirty="0">
                <a:solidFill>
                  <a:srgbClr val="528135"/>
                </a:solidFill>
                <a:latin typeface="Carlito"/>
                <a:cs typeface="Carlito"/>
              </a:rPr>
              <a:t>:</a:t>
            </a:r>
            <a:endParaRPr sz="1500" dirty="0">
              <a:latin typeface="Carlito"/>
              <a:cs typeface="Carlito"/>
            </a:endParaRPr>
          </a:p>
          <a:p>
            <a:pPr marL="1316990" indent="-229235">
              <a:lnSpc>
                <a:spcPct val="100000"/>
              </a:lnSpc>
              <a:spcBef>
                <a:spcPts val="1260"/>
              </a:spcBef>
              <a:buSzPct val="108333"/>
              <a:buFont typeface="Arial"/>
              <a:buChar char="•"/>
              <a:tabLst>
                <a:tab pos="1316990" algn="l"/>
                <a:tab pos="1317625" algn="l"/>
              </a:tabLst>
            </a:pPr>
            <a:r>
              <a:rPr sz="1200" spc="-5" dirty="0">
                <a:latin typeface="Carlito"/>
                <a:cs typeface="Carlito"/>
              </a:rPr>
              <a:t>Boilermaker's deafness.</a:t>
            </a:r>
            <a:endParaRPr sz="1200" dirty="0">
              <a:latin typeface="Carlito"/>
              <a:cs typeface="Carlito"/>
            </a:endParaRPr>
          </a:p>
          <a:p>
            <a:pPr marL="1316990" marR="1596390" indent="-228600">
              <a:lnSpc>
                <a:spcPct val="108300"/>
              </a:lnSpc>
              <a:spcBef>
                <a:spcPts val="170"/>
              </a:spcBef>
              <a:buSzPct val="108333"/>
              <a:buFont typeface="Arial"/>
              <a:buChar char="•"/>
              <a:tabLst>
                <a:tab pos="1316990" algn="l"/>
                <a:tab pos="1317625" algn="l"/>
              </a:tabLst>
            </a:pPr>
            <a:r>
              <a:rPr sz="1200" spc="-5" dirty="0">
                <a:latin typeface="Carlito"/>
                <a:cs typeface="Carlito"/>
              </a:rPr>
              <a:t>One of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most common occupationally </a:t>
            </a:r>
            <a:r>
              <a:rPr sz="1200" spc="-20" dirty="0">
                <a:latin typeface="Carlito"/>
                <a:cs typeface="Carlito"/>
              </a:rPr>
              <a:t>induced  </a:t>
            </a:r>
            <a:r>
              <a:rPr sz="1200" spc="-5" dirty="0">
                <a:latin typeface="Carlito"/>
                <a:cs typeface="Carlito"/>
              </a:rPr>
              <a:t>disabilities.</a:t>
            </a:r>
            <a:endParaRPr lang="en-US" sz="1200" spc="-5" dirty="0">
              <a:latin typeface="Carlito"/>
              <a:cs typeface="Carlito"/>
            </a:endParaRPr>
          </a:p>
          <a:p>
            <a:pPr marL="1316990" marR="1596390" indent="-228600">
              <a:lnSpc>
                <a:spcPct val="108300"/>
              </a:lnSpc>
              <a:spcBef>
                <a:spcPts val="170"/>
              </a:spcBef>
              <a:buSzPct val="108333"/>
              <a:buFont typeface="Arial"/>
              <a:buChar char="•"/>
              <a:tabLst>
                <a:tab pos="1316990" algn="l"/>
                <a:tab pos="1317625" algn="l"/>
              </a:tabLst>
            </a:pPr>
            <a:r>
              <a:rPr lang="en-US" sz="1200" dirty="0">
                <a:latin typeface="Carlito"/>
                <a:cs typeface="Carlito"/>
              </a:rPr>
              <a:t>Tinnitus : commonly accompanied NISNHL, warning sign</a:t>
            </a:r>
          </a:p>
          <a:p>
            <a:pPr marL="1550670" marR="5080">
              <a:lnSpc>
                <a:spcPct val="98600"/>
              </a:lnSpc>
              <a:spcBef>
                <a:spcPts val="320"/>
              </a:spcBef>
            </a:pP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Follows </a:t>
            </a:r>
            <a:r>
              <a:rPr sz="1200" u="sng" spc="-5" dirty="0">
                <a:solidFill>
                  <a:srgbClr val="528135"/>
                </a:solidFill>
                <a:uFill>
                  <a:solidFill>
                    <a:srgbClr val="999999"/>
                  </a:solidFill>
                </a:uFill>
                <a:latin typeface="Carlito"/>
                <a:cs typeface="Carlito"/>
              </a:rPr>
              <a:t>chronic exposure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to less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intense sounds than seen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in acoustic  trauma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and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is mainly 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hazard of noisy occupations. Here its 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cumulative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like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blow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drying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it is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NOT REVERSIBLE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(That's why they 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have 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devices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that measure the noise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factories and airports) Load speakers 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weddings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have the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same</a:t>
            </a:r>
            <a:r>
              <a:rPr sz="1200" spc="-2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effects)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1629" y="8224532"/>
            <a:ext cx="1793875" cy="2070100"/>
            <a:chOff x="5421629" y="8224532"/>
            <a:chExt cx="1793875" cy="2070100"/>
          </a:xfrm>
        </p:grpSpPr>
        <p:sp>
          <p:nvSpPr>
            <p:cNvPr id="7" name="object 7"/>
            <p:cNvSpPr/>
            <p:nvPr/>
          </p:nvSpPr>
          <p:spPr>
            <a:xfrm>
              <a:off x="5478779" y="8281682"/>
              <a:ext cx="1679575" cy="1955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0204" y="8253107"/>
              <a:ext cx="1736725" cy="2012950"/>
            </a:xfrm>
            <a:custGeom>
              <a:avLst/>
              <a:gdLst/>
              <a:ahLst/>
              <a:cxnLst/>
              <a:rect l="l" t="t" r="r" b="b"/>
              <a:pathLst>
                <a:path w="1736725" h="2012950">
                  <a:moveTo>
                    <a:pt x="0" y="2012950"/>
                  </a:moveTo>
                  <a:lnTo>
                    <a:pt x="1736725" y="2012950"/>
                  </a:lnTo>
                  <a:lnTo>
                    <a:pt x="1736725" y="0"/>
                  </a:lnTo>
                  <a:lnTo>
                    <a:pt x="0" y="0"/>
                  </a:lnTo>
                  <a:lnTo>
                    <a:pt x="0" y="2012950"/>
                  </a:lnTo>
                  <a:close/>
                </a:path>
              </a:pathLst>
            </a:custGeom>
            <a:ln w="571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358765" y="723900"/>
            <a:ext cx="2071369" cy="781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04713" y="1523745"/>
            <a:ext cx="1431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Mondini</a:t>
            </a:r>
            <a:r>
              <a:rPr sz="1200" spc="-3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malformation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08775" y="1818091"/>
            <a:ext cx="711283" cy="1360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4525" y="3986430"/>
            <a:ext cx="600734" cy="674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08904" y="3986411"/>
            <a:ext cx="561324" cy="6737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8025" y="5224521"/>
            <a:ext cx="684521" cy="5689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315" y="8669625"/>
            <a:ext cx="2157781" cy="1420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7814" y="8798619"/>
            <a:ext cx="2136778" cy="1286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78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8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65762"/>
            <a:ext cx="6063615" cy="9803966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699770" indent="-230504">
              <a:lnSpc>
                <a:spcPct val="100000"/>
              </a:lnSpc>
              <a:spcBef>
                <a:spcPts val="275"/>
              </a:spcBef>
              <a:buSzPct val="108333"/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Tinnitus (only sign). earliest</a:t>
            </a:r>
            <a:r>
              <a:rPr sz="1200" spc="1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sign</a:t>
            </a:r>
            <a:endParaRPr sz="1200" dirty="0">
              <a:latin typeface="Carlito"/>
              <a:cs typeface="Carlito"/>
            </a:endParaRPr>
          </a:p>
          <a:p>
            <a:pPr marL="699770" indent="-230504">
              <a:lnSpc>
                <a:spcPct val="100000"/>
              </a:lnSpc>
              <a:spcBef>
                <a:spcPts val="290"/>
              </a:spcBef>
              <a:buSzPct val="108333"/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Commonly accompanied NISNHL.</a:t>
            </a:r>
            <a:endParaRPr sz="1200" dirty="0">
              <a:latin typeface="Carlito"/>
              <a:cs typeface="Carlito"/>
            </a:endParaRPr>
          </a:p>
          <a:p>
            <a:pPr marL="699770" marR="996950" indent="-230504">
              <a:lnSpc>
                <a:spcPct val="108600"/>
              </a:lnSpc>
              <a:spcBef>
                <a:spcPts val="165"/>
              </a:spcBef>
              <a:buClr>
                <a:srgbClr val="BEBEBE"/>
              </a:buClr>
              <a:buSzPct val="108333"/>
              <a:buFont typeface="Arial"/>
              <a:buChar char="○"/>
              <a:tabLst>
                <a:tab pos="699770" algn="l"/>
                <a:tab pos="700405" algn="l"/>
              </a:tabLst>
            </a:pP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Warning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sign (one gunshot could cause SNHL, and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in </a:t>
            </a:r>
            <a:r>
              <a:rPr sz="1200" spc="-30" dirty="0">
                <a:solidFill>
                  <a:srgbClr val="528135"/>
                </a:solidFill>
                <a:latin typeface="Carlito"/>
                <a:cs typeface="Carlito"/>
              </a:rPr>
              <a:t>KSA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fireworks)  Hunting or explosions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are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one time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highly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intense shots causing 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hearing loss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straight away..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Causes damage to hair cells, starting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in the  basal turn of cochlea.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Outer hair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cells are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affected before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the inner hair cells. </a:t>
            </a:r>
            <a:endParaRPr lang="ar-SA" sz="1100" dirty="0">
              <a:solidFill>
                <a:srgbClr val="BEBEBE"/>
              </a:solidFill>
              <a:latin typeface="Carlito"/>
              <a:cs typeface="Carlito"/>
            </a:endParaRPr>
          </a:p>
          <a:p>
            <a:pPr marL="469266" marR="996950">
              <a:lnSpc>
                <a:spcPct val="108600"/>
              </a:lnSpc>
              <a:spcBef>
                <a:spcPts val="165"/>
              </a:spcBef>
              <a:buClr>
                <a:srgbClr val="BEBEBE"/>
              </a:buClr>
              <a:buSzPct val="108333"/>
              <a:tabLst>
                <a:tab pos="699770" algn="l"/>
                <a:tab pos="700405" algn="l"/>
              </a:tabLst>
            </a:pPr>
            <a:endParaRPr lang="en-US" sz="1100" b="1" spc="-5" dirty="0">
              <a:solidFill>
                <a:srgbClr val="BEBEBE"/>
              </a:solidFill>
              <a:latin typeface="Carlito"/>
              <a:cs typeface="Carlito"/>
            </a:endParaRPr>
          </a:p>
          <a:p>
            <a:pPr marL="469266" marR="996950">
              <a:lnSpc>
                <a:spcPct val="108600"/>
              </a:lnSpc>
              <a:spcBef>
                <a:spcPts val="165"/>
              </a:spcBef>
              <a:buClr>
                <a:srgbClr val="BEBEBE"/>
              </a:buClr>
              <a:buSzPct val="108333"/>
              <a:tabLst>
                <a:tab pos="699770" algn="l"/>
                <a:tab pos="700405" algn="l"/>
              </a:tabLst>
            </a:pPr>
            <a:r>
              <a:rPr sz="1500" b="1" spc="-5" dirty="0">
                <a:latin typeface="Carlito"/>
                <a:cs typeface="Carlito"/>
              </a:rPr>
              <a:t>Ototoxic:</a:t>
            </a:r>
            <a:endParaRPr sz="1500" dirty="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45"/>
              </a:spcBef>
              <a:buFont typeface="Arial"/>
              <a:buChar char="●"/>
              <a:tabLst>
                <a:tab pos="1155700" algn="l"/>
                <a:tab pos="1156335" algn="l"/>
              </a:tabLst>
            </a:pPr>
            <a:r>
              <a:rPr sz="1200" b="1" spc="-5" dirty="0">
                <a:solidFill>
                  <a:srgbClr val="CC9900"/>
                </a:solidFill>
                <a:latin typeface="Carlito"/>
                <a:cs typeface="Carlito"/>
              </a:rPr>
              <a:t>Antibiotics (</a:t>
            </a:r>
            <a:r>
              <a:rPr sz="1200" b="1" spc="-5" dirty="0">
                <a:latin typeface="Carlito"/>
                <a:cs typeface="Carlito"/>
              </a:rPr>
              <a:t>aminoglycosides</a:t>
            </a:r>
            <a:r>
              <a:rPr sz="1200" b="1" spc="-5" dirty="0">
                <a:solidFill>
                  <a:srgbClr val="CC9900"/>
                </a:solidFill>
                <a:latin typeface="Carlito"/>
                <a:cs typeface="Carlito"/>
              </a:rPr>
              <a:t>). </a:t>
            </a:r>
            <a:r>
              <a:rPr sz="1200" spc="-5" dirty="0">
                <a:solidFill>
                  <a:srgbClr val="CC9900"/>
                </a:solidFill>
                <a:latin typeface="Carlito"/>
                <a:cs typeface="Carlito"/>
              </a:rPr>
              <a:t>like</a:t>
            </a:r>
            <a:r>
              <a:rPr sz="1200" spc="20" dirty="0">
                <a:solidFill>
                  <a:srgbClr val="CC990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CC9900"/>
                </a:solidFill>
                <a:latin typeface="Carlito"/>
                <a:cs typeface="Carlito"/>
              </a:rPr>
              <a:t>Gentamicin.</a:t>
            </a:r>
            <a:endParaRPr sz="1200" dirty="0">
              <a:latin typeface="Carlito"/>
              <a:cs typeface="Carlito"/>
            </a:endParaRPr>
          </a:p>
          <a:p>
            <a:pPr marL="1155700" marR="97790" indent="-228600">
              <a:lnSpc>
                <a:spcPct val="101899"/>
              </a:lnSpc>
              <a:spcBef>
                <a:spcPts val="165"/>
              </a:spcBef>
              <a:buClr>
                <a:srgbClr val="BEBEBE"/>
              </a:buClr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sz="1200" spc="-5" dirty="0">
                <a:latin typeface="Carlito"/>
                <a:cs typeface="Carlito"/>
              </a:rPr>
              <a:t>Diuretics.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(Furosemide)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They are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known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to cause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oedema and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cystic changes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in the 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stria vascularis 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of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the cochlear</a:t>
            </a:r>
            <a:r>
              <a:rPr sz="1100" spc="-3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100" spc="-5" dirty="0">
                <a:solidFill>
                  <a:srgbClr val="BEBEBE"/>
                </a:solidFill>
                <a:latin typeface="Carlito"/>
                <a:cs typeface="Carlito"/>
              </a:rPr>
              <a:t>duct.</a:t>
            </a:r>
            <a:endParaRPr sz="1100" dirty="0">
              <a:latin typeface="Carlito"/>
              <a:cs typeface="Carlito"/>
            </a:endParaRPr>
          </a:p>
          <a:p>
            <a:pPr marL="1155700" indent="-229235">
              <a:lnSpc>
                <a:spcPct val="100000"/>
              </a:lnSpc>
              <a:spcBef>
                <a:spcPts val="20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sz="1200" spc="-5" dirty="0">
                <a:latin typeface="Carlito"/>
                <a:cs typeface="Carlito"/>
              </a:rPr>
              <a:t>Antineoplastics.</a:t>
            </a:r>
            <a:endParaRPr sz="1200" dirty="0">
              <a:latin typeface="Carlito"/>
              <a:cs typeface="Carlito"/>
            </a:endParaRPr>
          </a:p>
          <a:p>
            <a:pPr marL="1155700" indent="-229235">
              <a:lnSpc>
                <a:spcPct val="100000"/>
              </a:lnSpc>
              <a:spcBef>
                <a:spcPts val="375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sz="1200" dirty="0">
                <a:latin typeface="Carlito"/>
                <a:cs typeface="Carlito"/>
              </a:rPr>
              <a:t>Anti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Inflammatories.</a:t>
            </a:r>
            <a:endParaRPr sz="1200" dirty="0">
              <a:latin typeface="Carlito"/>
              <a:cs typeface="Carlito"/>
            </a:endParaRPr>
          </a:p>
          <a:p>
            <a:pPr marL="1155700" indent="-229235">
              <a:lnSpc>
                <a:spcPct val="100000"/>
              </a:lnSpc>
              <a:spcBef>
                <a:spcPts val="375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sz="1200" spc="-5" dirty="0">
                <a:latin typeface="Carlito"/>
                <a:cs typeface="Carlito"/>
              </a:rPr>
              <a:t>Antimalarial agents. (chloroquine,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quinine)</a:t>
            </a:r>
            <a:endParaRPr sz="1200" dirty="0">
              <a:latin typeface="Carlito"/>
              <a:cs typeface="Carlito"/>
            </a:endParaRP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sz="1200" spc="-5" dirty="0">
                <a:latin typeface="Carlito"/>
                <a:cs typeface="Carlito"/>
              </a:rPr>
              <a:t>Ototopic agents.</a:t>
            </a:r>
            <a:endParaRPr sz="1200" dirty="0">
              <a:latin typeface="Carlito"/>
              <a:cs typeface="Carlito"/>
            </a:endParaRP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sz="1200" spc="-5" dirty="0">
                <a:latin typeface="Carlito"/>
                <a:cs typeface="Carlito"/>
              </a:rPr>
              <a:t>Others.</a:t>
            </a:r>
            <a:endParaRPr sz="1200" dirty="0">
              <a:latin typeface="Carlito"/>
              <a:cs typeface="Carlito"/>
            </a:endParaRPr>
          </a:p>
          <a:p>
            <a:pPr marL="12700" marR="220345">
              <a:lnSpc>
                <a:spcPts val="1420"/>
              </a:lnSpc>
              <a:spcBef>
                <a:spcPts val="200"/>
              </a:spcBef>
              <a:tabLst>
                <a:tab pos="240665" algn="l"/>
                <a:tab pos="241300" algn="l"/>
              </a:tabLst>
            </a:pPr>
            <a:r>
              <a:rPr lang="en-US" sz="1200" b="1" spc="-5" dirty="0">
                <a:latin typeface="Carlito"/>
                <a:cs typeface="Carlito"/>
              </a:rPr>
              <a:t>              </a:t>
            </a:r>
            <a:r>
              <a:rPr lang="en-US" sz="1500" b="1" spc="-5" dirty="0">
                <a:latin typeface="Carlito"/>
                <a:cs typeface="Carlito"/>
              </a:rPr>
              <a:t>Higher risk: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Renal failure (Elevated peak and trough levels)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Liver failure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Immunocompromise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Collagen-vascular disorders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Advanced age (&gt; 65 years)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Prior ototoxicity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Concurrent use of known ototoxic agents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Preexisting HL or Vestibular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Bacteremia (fever )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Treatment course longer than 14 days</a:t>
            </a:r>
          </a:p>
          <a:p>
            <a:pPr marL="1155700" indent="-229235">
              <a:lnSpc>
                <a:spcPct val="100000"/>
              </a:lnSpc>
              <a:spcBef>
                <a:spcPts val="370"/>
              </a:spcBef>
              <a:buSzPct val="108333"/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lang="en-US" sz="1200" spc="-5" dirty="0">
                <a:latin typeface="Carlito"/>
                <a:cs typeface="Carlito"/>
              </a:rPr>
              <a:t>+ </a:t>
            </a:r>
            <a:r>
              <a:rPr lang="en-US" sz="1200" spc="-5" dirty="0" err="1">
                <a:latin typeface="Carlito"/>
                <a:cs typeface="Carlito"/>
              </a:rPr>
              <a:t>ve</a:t>
            </a:r>
            <a:r>
              <a:rPr lang="en-US" sz="1200" spc="-5" dirty="0">
                <a:latin typeface="Carlito"/>
                <a:cs typeface="Carlito"/>
              </a:rPr>
              <a:t> </a:t>
            </a:r>
            <a:r>
              <a:rPr lang="en-US" sz="1200" spc="-5" dirty="0" err="1">
                <a:latin typeface="Carlito"/>
                <a:cs typeface="Carlito"/>
              </a:rPr>
              <a:t>FHx</a:t>
            </a:r>
            <a:r>
              <a:rPr lang="en-US" sz="1200" spc="-5" dirty="0">
                <a:latin typeface="Carlito"/>
                <a:cs typeface="Carlito"/>
              </a:rPr>
              <a:t> of AG ototoxicity</a:t>
            </a:r>
          </a:p>
          <a:p>
            <a:pPr marL="241300" marR="220345" indent="-228600">
              <a:lnSpc>
                <a:spcPts val="1420"/>
              </a:lnSpc>
              <a:spcBef>
                <a:spcPts val="200"/>
              </a:spcBef>
              <a:buChar char="-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Patients particularly </a:t>
            </a:r>
            <a:r>
              <a:rPr sz="1200" spc="-10" dirty="0">
                <a:solidFill>
                  <a:srgbClr val="999999"/>
                </a:solidFill>
                <a:latin typeface="Carlito"/>
                <a:cs typeface="Carlito"/>
              </a:rPr>
              <a:t>at </a:t>
            </a: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risk </a:t>
            </a:r>
            <a:r>
              <a:rPr sz="1200" dirty="0">
                <a:solidFill>
                  <a:srgbClr val="999999"/>
                </a:solidFill>
                <a:latin typeface="Carlito"/>
                <a:cs typeface="Carlito"/>
              </a:rPr>
              <a:t>are </a:t>
            </a: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those: Concomitantly receiving other </a:t>
            </a:r>
            <a:r>
              <a:rPr sz="1200" spc="-10" dirty="0">
                <a:solidFill>
                  <a:srgbClr val="999999"/>
                </a:solidFill>
                <a:latin typeface="Carlito"/>
                <a:cs typeface="Carlito"/>
              </a:rPr>
              <a:t>ototoxic </a:t>
            </a:r>
            <a:r>
              <a:rPr sz="1200" dirty="0">
                <a:solidFill>
                  <a:srgbClr val="999999"/>
                </a:solidFill>
                <a:latin typeface="Carlito"/>
                <a:cs typeface="Carlito"/>
              </a:rPr>
              <a:t>drugs, </a:t>
            </a: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who  </a:t>
            </a:r>
            <a:r>
              <a:rPr sz="1200" dirty="0">
                <a:solidFill>
                  <a:srgbClr val="999999"/>
                </a:solidFill>
                <a:latin typeface="Carlito"/>
                <a:cs typeface="Carlito"/>
              </a:rPr>
              <a:t>have </a:t>
            </a: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already received aminoglycoside antibiotics, </a:t>
            </a:r>
            <a:r>
              <a:rPr sz="1200" dirty="0">
                <a:solidFill>
                  <a:srgbClr val="999999"/>
                </a:solidFill>
                <a:latin typeface="Carlito"/>
                <a:cs typeface="Carlito"/>
              </a:rPr>
              <a:t>who are </a:t>
            </a: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receiving high doses of ototoxic  </a:t>
            </a:r>
            <a:r>
              <a:rPr sz="1200" dirty="0">
                <a:solidFill>
                  <a:srgbClr val="999999"/>
                </a:solidFill>
                <a:latin typeface="Carlito"/>
                <a:cs typeface="Carlito"/>
              </a:rPr>
              <a:t>drugs </a:t>
            </a: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with </a:t>
            </a:r>
            <a:r>
              <a:rPr sz="1200" dirty="0">
                <a:solidFill>
                  <a:srgbClr val="999999"/>
                </a:solidFill>
                <a:latin typeface="Carlito"/>
                <a:cs typeface="Carlito"/>
              </a:rPr>
              <a:t>high </a:t>
            </a: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serum level of drug, who </a:t>
            </a:r>
            <a:r>
              <a:rPr sz="1200" dirty="0">
                <a:solidFill>
                  <a:srgbClr val="999999"/>
                </a:solidFill>
                <a:latin typeface="Carlito"/>
                <a:cs typeface="Carlito"/>
              </a:rPr>
              <a:t>have </a:t>
            </a:r>
            <a:r>
              <a:rPr sz="1200" spc="-5" dirty="0">
                <a:solidFill>
                  <a:srgbClr val="999999"/>
                </a:solidFill>
                <a:latin typeface="Carlito"/>
                <a:cs typeface="Carlito"/>
              </a:rPr>
              <a:t>genetic susceptibility to aminoglycosides.  (433team)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arlito"/>
              <a:cs typeface="Carlito"/>
            </a:endParaRPr>
          </a:p>
          <a:p>
            <a:pPr marL="698500" indent="-229235">
              <a:lnSpc>
                <a:spcPct val="100000"/>
              </a:lnSpc>
              <a:buClr>
                <a:srgbClr val="000000"/>
              </a:buClr>
              <a:buFont typeface="Wingdings"/>
              <a:buChar char=""/>
              <a:tabLst>
                <a:tab pos="699135" algn="l"/>
              </a:tabLst>
            </a:pPr>
            <a:r>
              <a:rPr sz="1300" b="1" spc="-5" dirty="0">
                <a:solidFill>
                  <a:srgbClr val="CC9900"/>
                </a:solidFill>
                <a:latin typeface="Carlito"/>
                <a:cs typeface="Carlito"/>
              </a:rPr>
              <a:t>Acoustic neuroma </a:t>
            </a:r>
            <a:r>
              <a:rPr sz="1300" spc="-5" dirty="0">
                <a:solidFill>
                  <a:srgbClr val="808080"/>
                </a:solidFill>
                <a:latin typeface="Carlito"/>
                <a:cs typeface="Carlito"/>
              </a:rPr>
              <a:t>(Vestibular</a:t>
            </a:r>
            <a:r>
              <a:rPr sz="1300" spc="1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808080"/>
                </a:solidFill>
                <a:latin typeface="Carlito"/>
                <a:cs typeface="Carlito"/>
              </a:rPr>
              <a:t>Schwannoma):</a:t>
            </a:r>
            <a:endParaRPr sz="1300" dirty="0">
              <a:latin typeface="Carlito"/>
              <a:cs typeface="Carlito"/>
            </a:endParaRPr>
          </a:p>
          <a:p>
            <a:pPr marL="1093470" marR="5080" lvl="1" indent="-230504">
              <a:lnSpc>
                <a:spcPct val="111900"/>
              </a:lnSpc>
              <a:spcBef>
                <a:spcPts val="100"/>
              </a:spcBef>
              <a:buClr>
                <a:srgbClr val="999999"/>
              </a:buClr>
              <a:buSzPct val="108333"/>
              <a:buFont typeface="Arial"/>
              <a:buChar char="○"/>
              <a:tabLst>
                <a:tab pos="1092835" algn="l"/>
                <a:tab pos="1093470" algn="l"/>
              </a:tabLst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Vestibular Schwannoma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is a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benign nerve tumor 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the internal auditory </a:t>
            </a:r>
            <a:r>
              <a:rPr sz="1200" spc="-15" dirty="0">
                <a:solidFill>
                  <a:srgbClr val="808080"/>
                </a:solidFill>
                <a:latin typeface="Carlito"/>
                <a:cs typeface="Carlito"/>
              </a:rPr>
              <a:t>meatus 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or cerebello-pontine (CP)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angle at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the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base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of the skull.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It is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usually unilateral, 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except </a:t>
            </a: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</a:rPr>
              <a:t>in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the very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rare familial neurofibromatosis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type 2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(NF2), when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may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be 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bilateral.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In its early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stages,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causes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progressive hearing loss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and imbalance.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As  it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enlarges, it may encroach on the trigeminal nerve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the CP 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angle,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causing </a:t>
            </a:r>
            <a:r>
              <a:rPr sz="1200" spc="-25" dirty="0">
                <a:solidFill>
                  <a:srgbClr val="808080"/>
                </a:solidFill>
                <a:latin typeface="Carlito"/>
                <a:cs typeface="Carlito"/>
              </a:rPr>
              <a:t>loss 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of corneal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sensation.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In its advanced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stage,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there is</a:t>
            </a:r>
            <a:r>
              <a:rPr sz="1100" spc="-5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raised</a:t>
            </a:r>
            <a:endParaRPr sz="1100" dirty="0">
              <a:latin typeface="Carlito"/>
              <a:cs typeface="Carlito"/>
            </a:endParaRPr>
          </a:p>
          <a:p>
            <a:pPr marL="1093470" marR="1723389">
              <a:lnSpc>
                <a:spcPct val="109800"/>
              </a:lnSpc>
            </a:pP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intracranial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pressure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and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brain stem displacement. Early  diagnosis reduces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the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morbidity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and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mortality. Unilateral  sensorineural deafness should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always </a:t>
            </a:r>
            <a:r>
              <a:rPr sz="1100" spc="-10" dirty="0">
                <a:solidFill>
                  <a:srgbClr val="808080"/>
                </a:solidFill>
                <a:latin typeface="Carlito"/>
                <a:cs typeface="Carlito"/>
              </a:rPr>
              <a:t>be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investigated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to  exclude a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neuroma. Audiometry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will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confirm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the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hearing  loss.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MR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scanning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will </a:t>
            </a:r>
            <a:r>
              <a:rPr sz="1100" spc="-5" dirty="0">
                <a:solidFill>
                  <a:srgbClr val="808080"/>
                </a:solidFill>
                <a:latin typeface="Carlito"/>
                <a:cs typeface="Carlito"/>
              </a:rPr>
              <a:t>identify even small</a:t>
            </a:r>
            <a:r>
              <a:rPr sz="1100" spc="-1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tumor</a:t>
            </a:r>
            <a:r>
              <a:rPr sz="1100" dirty="0">
                <a:solidFill>
                  <a:srgbClr val="BEBEBE"/>
                </a:solidFill>
                <a:latin typeface="Carlito"/>
                <a:cs typeface="Carlito"/>
              </a:rPr>
              <a:t>s.</a:t>
            </a:r>
            <a:endParaRPr sz="11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24220" y="758939"/>
            <a:ext cx="1496060" cy="1229360"/>
            <a:chOff x="5824220" y="758939"/>
            <a:chExt cx="1496060" cy="1229360"/>
          </a:xfrm>
        </p:grpSpPr>
        <p:sp>
          <p:nvSpPr>
            <p:cNvPr id="5" name="object 5"/>
            <p:cNvSpPr/>
            <p:nvPr/>
          </p:nvSpPr>
          <p:spPr>
            <a:xfrm>
              <a:off x="5958256" y="873273"/>
              <a:ext cx="1141644" cy="9624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43270" y="777989"/>
              <a:ext cx="1457960" cy="1191260"/>
            </a:xfrm>
            <a:custGeom>
              <a:avLst/>
              <a:gdLst/>
              <a:ahLst/>
              <a:cxnLst/>
              <a:rect l="l" t="t" r="r" b="b"/>
              <a:pathLst>
                <a:path w="1457959" h="1191260">
                  <a:moveTo>
                    <a:pt x="0" y="1191145"/>
                  </a:moveTo>
                  <a:lnTo>
                    <a:pt x="1457959" y="1191145"/>
                  </a:lnTo>
                  <a:lnTo>
                    <a:pt x="1457959" y="0"/>
                  </a:lnTo>
                  <a:lnTo>
                    <a:pt x="0" y="0"/>
                  </a:lnTo>
                  <a:lnTo>
                    <a:pt x="0" y="1191145"/>
                  </a:lnTo>
                  <a:close/>
                </a:path>
              </a:pathLst>
            </a:custGeom>
            <a:ln w="381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081996" y="9282793"/>
            <a:ext cx="2255520" cy="140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78" y="0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9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17652"/>
            <a:ext cx="6366510" cy="4524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6666"/>
              <a:buFont typeface="Wingdings"/>
              <a:buChar char=""/>
              <a:tabLst>
                <a:tab pos="241300" algn="l"/>
              </a:tabLst>
            </a:pPr>
            <a:r>
              <a:rPr sz="1500" b="1" spc="-5" dirty="0">
                <a:solidFill>
                  <a:srgbClr val="CC9900"/>
                </a:solidFill>
                <a:latin typeface="Carlito"/>
                <a:cs typeface="Carlito"/>
              </a:rPr>
              <a:t>Presbycusis</a:t>
            </a:r>
            <a:r>
              <a:rPr lang="en-US" sz="1500" b="1" spc="-5" dirty="0">
                <a:solidFill>
                  <a:srgbClr val="CC9900"/>
                </a:solidFill>
                <a:latin typeface="Carlito"/>
                <a:cs typeface="Carlito"/>
              </a:rPr>
              <a:t>:</a:t>
            </a:r>
            <a:r>
              <a:rPr lang="en-US" sz="1500" b="1" spc="-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6666"/>
              <a:tabLst>
                <a:tab pos="241300" algn="l"/>
              </a:tabLst>
            </a:pP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Aging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process of human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beings, it’s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associated with grey hair, </a:t>
            </a:r>
            <a:r>
              <a:rPr sz="1200" spc="-20" dirty="0">
                <a:solidFill>
                  <a:srgbClr val="BEBEBE"/>
                </a:solidFill>
                <a:latin typeface="Carlito"/>
                <a:cs typeface="Carlito"/>
              </a:rPr>
              <a:t>cataract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and 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SNHL. most common</a:t>
            </a:r>
            <a:r>
              <a:rPr sz="1200" spc="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type.</a:t>
            </a:r>
            <a:endParaRPr sz="1200" dirty="0">
              <a:latin typeface="Carlito"/>
              <a:cs typeface="Carlito"/>
            </a:endParaRPr>
          </a:p>
          <a:p>
            <a:pPr marL="647700" lvl="1" indent="-229235">
              <a:lnSpc>
                <a:spcPct val="100000"/>
              </a:lnSpc>
              <a:spcBef>
                <a:spcPts val="290"/>
              </a:spcBef>
              <a:buSzPct val="108333"/>
              <a:buFont typeface="Arial"/>
              <a:buChar char="○"/>
              <a:tabLst>
                <a:tab pos="647700" algn="l"/>
                <a:tab pos="648335" algn="l"/>
              </a:tabLst>
            </a:pPr>
            <a:r>
              <a:rPr sz="1200" spc="-5" dirty="0">
                <a:latin typeface="Carlito"/>
                <a:cs typeface="Carlito"/>
              </a:rPr>
              <a:t>Presbycusis </a:t>
            </a:r>
            <a:r>
              <a:rPr sz="1200" dirty="0">
                <a:latin typeface="Carlito"/>
                <a:cs typeface="Carlito"/>
              </a:rPr>
              <a:t>= </a:t>
            </a:r>
            <a:r>
              <a:rPr sz="1200" spc="-5" dirty="0">
                <a:latin typeface="Carlito"/>
                <a:cs typeface="Carlito"/>
              </a:rPr>
              <a:t>Deafness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5" dirty="0">
                <a:latin typeface="Carlito"/>
                <a:cs typeface="Carlito"/>
              </a:rPr>
              <a:t>Tinnitus </a:t>
            </a:r>
            <a:r>
              <a:rPr sz="1200" dirty="0">
                <a:latin typeface="Carlito"/>
                <a:cs typeface="Carlito"/>
              </a:rPr>
              <a:t>+ </a:t>
            </a:r>
            <a:r>
              <a:rPr sz="1200" spc="-5" dirty="0">
                <a:latin typeface="Carlito"/>
                <a:cs typeface="Carlito"/>
              </a:rPr>
              <a:t>Recruitment </a:t>
            </a:r>
            <a:r>
              <a:rPr sz="1200" spc="-10" dirty="0">
                <a:solidFill>
                  <a:srgbClr val="BEBEBE"/>
                </a:solidFill>
                <a:latin typeface="Carlito"/>
                <a:cs typeface="Carlito"/>
              </a:rPr>
              <a:t>(Out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of proportion</a:t>
            </a:r>
            <a:r>
              <a:rPr sz="1200" spc="3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of</a:t>
            </a:r>
            <a:endParaRPr sz="1200" dirty="0">
              <a:latin typeface="Carlito"/>
              <a:cs typeface="Carlito"/>
            </a:endParaRPr>
          </a:p>
          <a:p>
            <a:pPr marL="647700" algn="just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loudness. (Meaning the patient can’t hear, but when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hear, he</a:t>
            </a:r>
            <a:r>
              <a:rPr sz="1200" spc="2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hear</a:t>
            </a:r>
            <a:endParaRPr sz="1200" dirty="0">
              <a:latin typeface="Carlito"/>
              <a:cs typeface="Carlito"/>
            </a:endParaRPr>
          </a:p>
          <a:p>
            <a:pPr marL="647700" marR="898525" algn="just">
              <a:lnSpc>
                <a:spcPct val="109600"/>
              </a:lnSpc>
              <a:spcBef>
                <a:spcPts val="5"/>
              </a:spcBef>
            </a:pP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everything louder than it’s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normal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range) The cochlea normally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acts as </a:t>
            </a:r>
            <a:r>
              <a:rPr sz="1200" spc="10" dirty="0">
                <a:solidFill>
                  <a:srgbClr val="BEBEBE"/>
                </a:solidFill>
                <a:latin typeface="Carlito"/>
                <a:cs typeface="Carlito"/>
              </a:rPr>
              <a:t>afilter;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decreases loud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voices and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amplifies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low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sounds, here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cochlea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not  functioning well.)</a:t>
            </a:r>
            <a:endParaRPr sz="1200" dirty="0">
              <a:latin typeface="Carlito"/>
              <a:cs typeface="Carlito"/>
            </a:endParaRPr>
          </a:p>
          <a:p>
            <a:pPr marL="647700" lvl="1" indent="-229235">
              <a:lnSpc>
                <a:spcPct val="100000"/>
              </a:lnSpc>
              <a:spcBef>
                <a:spcPts val="185"/>
              </a:spcBef>
              <a:buSzPct val="92857"/>
              <a:buFont typeface="Arial"/>
              <a:buChar char="○"/>
              <a:tabLst>
                <a:tab pos="647700" algn="l"/>
                <a:tab pos="648335" algn="l"/>
              </a:tabLst>
            </a:pPr>
            <a:r>
              <a:rPr sz="1400" b="1" spc="-5" dirty="0">
                <a:latin typeface="Carlito"/>
                <a:cs typeface="Carlito"/>
              </a:rPr>
              <a:t>Overview </a:t>
            </a:r>
            <a:r>
              <a:rPr sz="1400" b="1" dirty="0">
                <a:latin typeface="Carlito"/>
                <a:cs typeface="Carlito"/>
              </a:rPr>
              <a:t>of Hearing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Loss:</a:t>
            </a:r>
            <a:endParaRPr sz="1400" dirty="0">
              <a:latin typeface="Carlito"/>
              <a:cs typeface="Carlito"/>
            </a:endParaRPr>
          </a:p>
          <a:p>
            <a:pPr marL="1093470" lvl="2" indent="-165735">
              <a:lnSpc>
                <a:spcPct val="100000"/>
              </a:lnSpc>
              <a:spcBef>
                <a:spcPts val="70"/>
              </a:spcBef>
              <a:buSzPct val="85714"/>
              <a:buFont typeface="kiloji"/>
              <a:buChar char="✓"/>
              <a:tabLst>
                <a:tab pos="1094105" algn="l"/>
              </a:tabLst>
            </a:pPr>
            <a:r>
              <a:rPr sz="1400" spc="-5" dirty="0">
                <a:latin typeface="Carlito"/>
                <a:cs typeface="Carlito"/>
              </a:rPr>
              <a:t>#1 handicapping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disorder</a:t>
            </a:r>
            <a:endParaRPr sz="1400" dirty="0">
              <a:latin typeface="Carlito"/>
              <a:cs typeface="Carlito"/>
            </a:endParaRPr>
          </a:p>
          <a:p>
            <a:pPr marL="1093470" lvl="2" indent="-165735">
              <a:lnSpc>
                <a:spcPct val="100000"/>
              </a:lnSpc>
              <a:spcBef>
                <a:spcPts val="70"/>
              </a:spcBef>
              <a:buSzPct val="85714"/>
              <a:buFont typeface="kiloji"/>
              <a:buChar char="✓"/>
              <a:tabLst>
                <a:tab pos="1094105" algn="l"/>
              </a:tabLst>
            </a:pPr>
            <a:r>
              <a:rPr sz="1400" spc="-5" dirty="0">
                <a:latin typeface="Carlito"/>
                <a:cs typeface="Carlito"/>
              </a:rPr>
              <a:t>60% of Americans </a:t>
            </a:r>
            <a:r>
              <a:rPr sz="1400" dirty="0">
                <a:latin typeface="Carlito"/>
                <a:cs typeface="Carlito"/>
              </a:rPr>
              <a:t>&gt; 65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HL</a:t>
            </a:r>
            <a:endParaRPr sz="1400" dirty="0">
              <a:latin typeface="Carlito"/>
              <a:cs typeface="Carlito"/>
            </a:endParaRPr>
          </a:p>
          <a:p>
            <a:pPr marL="1093470" lvl="2" indent="-165735">
              <a:lnSpc>
                <a:spcPct val="100000"/>
              </a:lnSpc>
              <a:spcBef>
                <a:spcPts val="75"/>
              </a:spcBef>
              <a:buSzPct val="85714"/>
              <a:buFont typeface="kiloji"/>
              <a:buChar char="✓"/>
              <a:tabLst>
                <a:tab pos="1094105" algn="l"/>
              </a:tabLst>
            </a:pPr>
            <a:r>
              <a:rPr sz="1400" spc="-5" dirty="0">
                <a:latin typeface="Carlito"/>
                <a:cs typeface="Carlito"/>
              </a:rPr>
              <a:t>90% of </a:t>
            </a:r>
            <a:r>
              <a:rPr sz="1400" dirty="0">
                <a:latin typeface="Carlito"/>
                <a:cs typeface="Carlito"/>
              </a:rPr>
              <a:t>&gt; 75 Y </a:t>
            </a:r>
            <a:r>
              <a:rPr sz="1400" spc="-5" dirty="0">
                <a:latin typeface="Carlito"/>
                <a:cs typeface="Carlito"/>
              </a:rPr>
              <a:t>have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5" dirty="0">
                <a:latin typeface="Carlito"/>
                <a:cs typeface="Carlito"/>
              </a:rPr>
              <a:t>HL</a:t>
            </a:r>
            <a:endParaRPr sz="1400" dirty="0">
              <a:latin typeface="Carlito"/>
              <a:cs typeface="Carlito"/>
            </a:endParaRPr>
          </a:p>
          <a:p>
            <a:pPr marL="1093470" lvl="2" indent="-165735">
              <a:lnSpc>
                <a:spcPct val="100000"/>
              </a:lnSpc>
              <a:spcBef>
                <a:spcPts val="70"/>
              </a:spcBef>
              <a:buSzPct val="85714"/>
              <a:buFont typeface="kiloji"/>
              <a:buChar char="✓"/>
              <a:tabLst>
                <a:tab pos="1094105" algn="l"/>
              </a:tabLst>
            </a:pPr>
            <a:r>
              <a:rPr sz="1400" spc="-5" dirty="0">
                <a:latin typeface="Carlito"/>
                <a:cs typeface="Carlito"/>
              </a:rPr>
              <a:t>HL </a:t>
            </a:r>
            <a:r>
              <a:rPr sz="1400" dirty="0">
                <a:latin typeface="Carlito"/>
                <a:cs typeface="Carlito"/>
              </a:rPr>
              <a:t>+ </a:t>
            </a:r>
            <a:r>
              <a:rPr sz="1400" spc="-5" dirty="0">
                <a:latin typeface="Carlito"/>
                <a:cs typeface="Carlito"/>
              </a:rPr>
              <a:t>degenerative processes of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aging</a:t>
            </a:r>
            <a:endParaRPr sz="1400" dirty="0">
              <a:latin typeface="Carlito"/>
              <a:cs typeface="Carlito"/>
            </a:endParaRPr>
          </a:p>
          <a:p>
            <a:pPr marL="1093470" lvl="2" indent="-165735">
              <a:lnSpc>
                <a:spcPct val="100000"/>
              </a:lnSpc>
              <a:spcBef>
                <a:spcPts val="90"/>
              </a:spcBef>
              <a:buSzPct val="85714"/>
              <a:buFont typeface="kiloji"/>
              <a:buChar char="✓"/>
              <a:tabLst>
                <a:tab pos="1094105" algn="l"/>
              </a:tabLst>
            </a:pPr>
            <a:r>
              <a:rPr sz="1400" dirty="0">
                <a:latin typeface="Carlito"/>
                <a:cs typeface="Carlito"/>
              </a:rPr>
              <a:t>Half </a:t>
            </a:r>
            <a:r>
              <a:rPr sz="1400" spc="-5" dirty="0">
                <a:latin typeface="Carlito"/>
                <a:cs typeface="Carlito"/>
              </a:rPr>
              <a:t>vestibular symptoms</a:t>
            </a:r>
            <a:endParaRPr sz="1400" dirty="0">
              <a:latin typeface="Carlito"/>
              <a:cs typeface="Carlito"/>
            </a:endParaRPr>
          </a:p>
          <a:p>
            <a:pPr marL="647700" marR="807720" lvl="1" indent="-228600">
              <a:lnSpc>
                <a:spcPct val="107500"/>
              </a:lnSpc>
              <a:spcBef>
                <a:spcPts val="150"/>
              </a:spcBef>
              <a:buSzPct val="108333"/>
              <a:buFont typeface="Arial"/>
              <a:buChar char="○"/>
              <a:tabLst>
                <a:tab pos="647700" algn="l"/>
                <a:tab pos="648335" algn="l"/>
              </a:tabLst>
            </a:pP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Problems With Diagnosis includes: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Shame or embarrassment, HA </a:t>
            </a:r>
            <a:r>
              <a:rPr sz="1200" spc="-15" dirty="0">
                <a:solidFill>
                  <a:srgbClr val="BEBEBE"/>
                </a:solidFill>
                <a:latin typeface="Carlito"/>
                <a:cs typeface="Carlito"/>
              </a:rPr>
              <a:t>social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stigma,  Embarrassment prevents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15 million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elderly people from getting</a:t>
            </a:r>
            <a:r>
              <a:rPr sz="1200" spc="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rlito"/>
                <a:cs typeface="Carlito"/>
              </a:rPr>
              <a:t>help.</a:t>
            </a:r>
            <a:endParaRPr sz="12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BEBEBE"/>
              </a:buClr>
              <a:buFont typeface="Arial"/>
              <a:buChar char="○"/>
            </a:pPr>
            <a:endParaRPr sz="14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2000"/>
              </a:lnSpc>
              <a:buSzPct val="86666"/>
              <a:buFont typeface="Wingdings"/>
              <a:buChar char=""/>
              <a:tabLst>
                <a:tab pos="241300" algn="l"/>
              </a:tabLst>
            </a:pPr>
            <a:r>
              <a:rPr sz="1500" b="1" spc="-5" dirty="0">
                <a:latin typeface="Carlito"/>
                <a:cs typeface="Carlito"/>
              </a:rPr>
              <a:t>Inflammatory: </a:t>
            </a:r>
            <a:r>
              <a:rPr sz="1200" dirty="0">
                <a:latin typeface="Carlito"/>
                <a:cs typeface="Carlito"/>
              </a:rPr>
              <a:t>(labyrinthitis, </a:t>
            </a:r>
            <a:r>
              <a:rPr sz="1200" spc="-5" dirty="0">
                <a:latin typeface="Carlito"/>
                <a:cs typeface="Carlito"/>
              </a:rPr>
              <a:t>meningitis):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meningitis 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goes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cochlear through natural  connection of the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brain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and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causing ossification and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new bone being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made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causes death of  OHC, some say the connection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through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blood supply,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also it may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affect Wernicke’s and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the  temporal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lobe causing neural hearing</a:t>
            </a:r>
            <a:r>
              <a:rPr sz="1200" spc="-10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528135"/>
                </a:solidFill>
                <a:latin typeface="Carlito"/>
                <a:cs typeface="Carlito"/>
              </a:rPr>
              <a:t>loss.</a:t>
            </a:r>
            <a:endParaRPr sz="12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SzPct val="86666"/>
              <a:buFont typeface="Wingdings"/>
              <a:buChar char=""/>
              <a:tabLst>
                <a:tab pos="241300" algn="l"/>
              </a:tabLst>
            </a:pPr>
            <a:r>
              <a:rPr sz="1500" b="1" spc="-5" dirty="0">
                <a:latin typeface="Carlito"/>
                <a:cs typeface="Carlito"/>
              </a:rPr>
              <a:t>Autoimmune </a:t>
            </a:r>
            <a:r>
              <a:rPr sz="1200" spc="-5" dirty="0">
                <a:latin typeface="Carlito"/>
                <a:cs typeface="Carlito"/>
              </a:rPr>
              <a:t>(Cogan syndrome)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with SLE or</a:t>
            </a:r>
            <a:r>
              <a:rPr sz="1200" spc="95" dirty="0">
                <a:solidFill>
                  <a:srgbClr val="52813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528135"/>
                </a:solidFill>
                <a:latin typeface="Carlito"/>
                <a:cs typeface="Carlito"/>
              </a:rPr>
              <a:t>PRH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5" y="5719826"/>
            <a:ext cx="2495550" cy="1461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38" y="7405751"/>
            <a:ext cx="2333625" cy="1527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908939" y="5901055"/>
            <a:ext cx="4521200" cy="2576195"/>
            <a:chOff x="2932557" y="5967412"/>
            <a:chExt cx="4521200" cy="2576195"/>
          </a:xfrm>
        </p:grpSpPr>
        <p:sp>
          <p:nvSpPr>
            <p:cNvPr id="7" name="object 7"/>
            <p:cNvSpPr/>
            <p:nvPr/>
          </p:nvSpPr>
          <p:spPr>
            <a:xfrm>
              <a:off x="2932557" y="6444091"/>
              <a:ext cx="2124525" cy="1890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49850" y="6444091"/>
              <a:ext cx="2299903" cy="20992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2557" y="5967412"/>
              <a:ext cx="4520946" cy="459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3484</Words>
  <Application>Microsoft Office PowerPoint</Application>
  <PresentationFormat>Custom</PresentationFormat>
  <Paragraphs>355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Carlito</vt:lpstr>
      <vt:lpstr>kiloji</vt:lpstr>
      <vt:lpstr>Noto Sans Symbols</vt:lpstr>
      <vt:lpstr>Symbol</vt:lpstr>
      <vt:lpstr>Wingdings</vt:lpstr>
      <vt:lpstr>Office Theme</vt:lpstr>
      <vt:lpstr>Hearing loss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 Hearing loss</dc:title>
  <dc:creator>3zoz .q</dc:creator>
  <cp:lastModifiedBy>Admin</cp:lastModifiedBy>
  <cp:revision>14</cp:revision>
  <dcterms:created xsi:type="dcterms:W3CDTF">2020-09-23T00:48:13Z</dcterms:created>
  <dcterms:modified xsi:type="dcterms:W3CDTF">2020-09-30T18:51:59Z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2019-12-13T00:00:00Z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2020-09-23T00:00:00Z</vt:filetime>
  </property>
</Properties>
</file>