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7143750" cx="4762500"/>
  <p:notesSz cx="6858000" cy="9144000"/>
  <p:embeddedFontLst>
    <p:embeddedFont>
      <p:font typeface="Arv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FB3619-11F1-46A9-9227-02B2F13A7B26}">
  <a:tblStyle styleId="{21FB3619-11F1-46A9-9227-02B2F13A7B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vo-bold.fntdata"/><Relationship Id="rId23" Type="http://schemas.openxmlformats.org/officeDocument/2006/relationships/font" Target="fonts/Arv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vo-boldItalic.fntdata"/><Relationship Id="rId25" Type="http://schemas.openxmlformats.org/officeDocument/2006/relationships/font" Target="fonts/Arv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8464ba518_0_9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8464ba51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8464ba518_0_5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8464ba51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8464ba518_0_8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8464ba51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8464ba518_0_16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8464ba51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8464ba518_0_17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8464ba51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8464ba518_0_18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8464ba518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8464ba518_0_19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8464ba51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8464ba518_0_1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8464ba51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8464ba518_0_3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8464ba51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8464ba518_2_1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8464ba51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8464ba518_2_2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8464ba518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8464ba518_2_2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8464ba518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8464ba518_0_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8464ba51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8464ba518_2_3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8464ba518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algn="ctr">
              <a:spcBef>
                <a:spcPts val="0"/>
              </a:spcBef>
              <a:spcAft>
                <a:spcPts val="0"/>
              </a:spcAft>
              <a:buSzPts val="11100"/>
              <a:buNone/>
              <a:defRPr sz="11100"/>
            </a:lvl1pPr>
            <a:lvl2pPr lvl="1" algn="ctr">
              <a:spcBef>
                <a:spcPts val="0"/>
              </a:spcBef>
              <a:spcAft>
                <a:spcPts val="0"/>
              </a:spcAft>
              <a:buSzPts val="11100"/>
              <a:buNone/>
              <a:defRPr sz="11100"/>
            </a:lvl2pPr>
            <a:lvl3pPr lvl="2" algn="ctr">
              <a:spcBef>
                <a:spcPts val="0"/>
              </a:spcBef>
              <a:spcAft>
                <a:spcPts val="0"/>
              </a:spcAft>
              <a:buSzPts val="11100"/>
              <a:buNone/>
              <a:defRPr sz="11100"/>
            </a:lvl3pPr>
            <a:lvl4pPr lvl="3" algn="ctr">
              <a:spcBef>
                <a:spcPts val="0"/>
              </a:spcBef>
              <a:spcAft>
                <a:spcPts val="0"/>
              </a:spcAft>
              <a:buSzPts val="11100"/>
              <a:buNone/>
              <a:defRPr sz="11100"/>
            </a:lvl4pPr>
            <a:lvl5pPr lvl="4" algn="ctr">
              <a:spcBef>
                <a:spcPts val="0"/>
              </a:spcBef>
              <a:spcAft>
                <a:spcPts val="0"/>
              </a:spcAft>
              <a:buSzPts val="11100"/>
              <a:buNone/>
              <a:defRPr sz="11100"/>
            </a:lvl5pPr>
            <a:lvl6pPr lvl="5" algn="ctr">
              <a:spcBef>
                <a:spcPts val="0"/>
              </a:spcBef>
              <a:spcAft>
                <a:spcPts val="0"/>
              </a:spcAft>
              <a:buSzPts val="11100"/>
              <a:buNone/>
              <a:defRPr sz="11100"/>
            </a:lvl6pPr>
            <a:lvl7pPr lvl="6" algn="ctr">
              <a:spcBef>
                <a:spcPts val="0"/>
              </a:spcBef>
              <a:spcAft>
                <a:spcPts val="0"/>
              </a:spcAft>
              <a:buSzPts val="11100"/>
              <a:buNone/>
              <a:defRPr sz="11100"/>
            </a:lvl7pPr>
            <a:lvl8pPr lvl="7" algn="ctr">
              <a:spcBef>
                <a:spcPts val="0"/>
              </a:spcBef>
              <a:spcAft>
                <a:spcPts val="0"/>
              </a:spcAft>
              <a:buSzPts val="11100"/>
              <a:buNone/>
              <a:defRPr sz="11100"/>
            </a:lvl8pPr>
            <a:lvl9pPr lvl="8"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algn="ctr">
              <a:spcBef>
                <a:spcPts val="0"/>
              </a:spcBef>
              <a:spcAft>
                <a:spcPts val="0"/>
              </a:spcAft>
              <a:buSzPts val="1700"/>
              <a:buChar char="●"/>
              <a:defRPr/>
            </a:lvl1pPr>
            <a:lvl2pPr indent="-311150" lvl="1" marL="914400" algn="ctr">
              <a:spcBef>
                <a:spcPts val="1500"/>
              </a:spcBef>
              <a:spcAft>
                <a:spcPts val="0"/>
              </a:spcAft>
              <a:buSzPts val="1300"/>
              <a:buChar char="○"/>
              <a:defRPr/>
            </a:lvl2pPr>
            <a:lvl3pPr indent="-311150" lvl="2" marL="1371600" algn="ctr">
              <a:spcBef>
                <a:spcPts val="1500"/>
              </a:spcBef>
              <a:spcAft>
                <a:spcPts val="0"/>
              </a:spcAft>
              <a:buSzPts val="1300"/>
              <a:buChar char="■"/>
              <a:defRPr/>
            </a:lvl3pPr>
            <a:lvl4pPr indent="-311150" lvl="3" marL="1828800" algn="ctr">
              <a:spcBef>
                <a:spcPts val="1500"/>
              </a:spcBef>
              <a:spcAft>
                <a:spcPts val="0"/>
              </a:spcAft>
              <a:buSzPts val="1300"/>
              <a:buChar char="●"/>
              <a:defRPr/>
            </a:lvl4pPr>
            <a:lvl5pPr indent="-311150" lvl="4" marL="2286000" algn="ctr">
              <a:spcBef>
                <a:spcPts val="1500"/>
              </a:spcBef>
              <a:spcAft>
                <a:spcPts val="0"/>
              </a:spcAft>
              <a:buSzPts val="1300"/>
              <a:buChar char="○"/>
              <a:defRPr/>
            </a:lvl5pPr>
            <a:lvl6pPr indent="-311150" lvl="5" marL="2743200" algn="ctr">
              <a:spcBef>
                <a:spcPts val="1500"/>
              </a:spcBef>
              <a:spcAft>
                <a:spcPts val="0"/>
              </a:spcAft>
              <a:buSzPts val="1300"/>
              <a:buChar char="■"/>
              <a:defRPr/>
            </a:lvl6pPr>
            <a:lvl7pPr indent="-311150" lvl="6" marL="3200400" algn="ctr">
              <a:spcBef>
                <a:spcPts val="1500"/>
              </a:spcBef>
              <a:spcAft>
                <a:spcPts val="0"/>
              </a:spcAft>
              <a:buSzPts val="1300"/>
              <a:buChar char="●"/>
              <a:defRPr/>
            </a:lvl7pPr>
            <a:lvl8pPr indent="-311150" lvl="7" marL="3657600" algn="ctr">
              <a:spcBef>
                <a:spcPts val="1500"/>
              </a:spcBef>
              <a:spcAft>
                <a:spcPts val="0"/>
              </a:spcAft>
              <a:buSzPts val="1300"/>
              <a:buChar char="○"/>
              <a:defRPr/>
            </a:lvl8pPr>
            <a:lvl9pPr indent="-311150" lvl="8" marL="411480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algn="ctr">
              <a:spcBef>
                <a:spcPts val="0"/>
              </a:spcBef>
              <a:spcAft>
                <a:spcPts val="0"/>
              </a:spcAft>
              <a:buSzPts val="3300"/>
              <a:buNone/>
              <a:defRPr sz="3300"/>
            </a:lvl1pPr>
            <a:lvl2pPr lvl="1" algn="ctr">
              <a:spcBef>
                <a:spcPts val="0"/>
              </a:spcBef>
              <a:spcAft>
                <a:spcPts val="0"/>
              </a:spcAft>
              <a:buSzPts val="3300"/>
              <a:buNone/>
              <a:defRPr sz="3300"/>
            </a:lvl2pPr>
            <a:lvl3pPr lvl="2" algn="ctr">
              <a:spcBef>
                <a:spcPts val="0"/>
              </a:spcBef>
              <a:spcAft>
                <a:spcPts val="0"/>
              </a:spcAft>
              <a:buSzPts val="3300"/>
              <a:buNone/>
              <a:defRPr sz="3300"/>
            </a:lvl3pPr>
            <a:lvl4pPr lvl="3" algn="ctr">
              <a:spcBef>
                <a:spcPts val="0"/>
              </a:spcBef>
              <a:spcAft>
                <a:spcPts val="0"/>
              </a:spcAft>
              <a:buSzPts val="3300"/>
              <a:buNone/>
              <a:defRPr sz="3300"/>
            </a:lvl4pPr>
            <a:lvl5pPr lvl="4" algn="ctr">
              <a:spcBef>
                <a:spcPts val="0"/>
              </a:spcBef>
              <a:spcAft>
                <a:spcPts val="0"/>
              </a:spcAft>
              <a:buSzPts val="3300"/>
              <a:buNone/>
              <a:defRPr sz="3300"/>
            </a:lvl5pPr>
            <a:lvl6pPr lvl="5" algn="ctr">
              <a:spcBef>
                <a:spcPts val="0"/>
              </a:spcBef>
              <a:spcAft>
                <a:spcPts val="0"/>
              </a:spcAft>
              <a:buSzPts val="3300"/>
              <a:buNone/>
              <a:defRPr sz="3300"/>
            </a:lvl6pPr>
            <a:lvl7pPr lvl="6" algn="ctr">
              <a:spcBef>
                <a:spcPts val="0"/>
              </a:spcBef>
              <a:spcAft>
                <a:spcPts val="0"/>
              </a:spcAft>
              <a:buSzPts val="3300"/>
              <a:buNone/>
              <a:defRPr sz="3300"/>
            </a:lvl7pPr>
            <a:lvl8pPr lvl="7" algn="ctr">
              <a:spcBef>
                <a:spcPts val="0"/>
              </a:spcBef>
              <a:spcAft>
                <a:spcPts val="0"/>
              </a:spcAft>
              <a:buSzPts val="3300"/>
              <a:buNone/>
              <a:defRPr sz="3300"/>
            </a:lvl8pPr>
            <a:lvl9pPr lvl="8"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11150" lvl="1" marL="914400">
              <a:lnSpc>
                <a:spcPct val="115000"/>
              </a:lnSpc>
              <a:spcBef>
                <a:spcPts val="1500"/>
              </a:spcBef>
              <a:spcAft>
                <a:spcPts val="0"/>
              </a:spcAft>
              <a:buClr>
                <a:schemeClr val="dk2"/>
              </a:buClr>
              <a:buSzPts val="1300"/>
              <a:buChar char="○"/>
              <a:defRPr sz="1300">
                <a:solidFill>
                  <a:schemeClr val="dk2"/>
                </a:solidFill>
              </a:defRPr>
            </a:lvl2pPr>
            <a:lvl3pPr indent="-311150" lvl="2" marL="1371600">
              <a:lnSpc>
                <a:spcPct val="115000"/>
              </a:lnSpc>
              <a:spcBef>
                <a:spcPts val="1500"/>
              </a:spcBef>
              <a:spcAft>
                <a:spcPts val="0"/>
              </a:spcAft>
              <a:buClr>
                <a:schemeClr val="dk2"/>
              </a:buClr>
              <a:buSzPts val="1300"/>
              <a:buChar char="■"/>
              <a:defRPr sz="1300">
                <a:solidFill>
                  <a:schemeClr val="dk2"/>
                </a:solidFill>
              </a:defRPr>
            </a:lvl3pPr>
            <a:lvl4pPr indent="-311150" lvl="3" marL="1828800">
              <a:lnSpc>
                <a:spcPct val="115000"/>
              </a:lnSpc>
              <a:spcBef>
                <a:spcPts val="1500"/>
              </a:spcBef>
              <a:spcAft>
                <a:spcPts val="0"/>
              </a:spcAft>
              <a:buClr>
                <a:schemeClr val="dk2"/>
              </a:buClr>
              <a:buSzPts val="1300"/>
              <a:buChar char="●"/>
              <a:defRPr sz="1300">
                <a:solidFill>
                  <a:schemeClr val="dk2"/>
                </a:solidFill>
              </a:defRPr>
            </a:lvl4pPr>
            <a:lvl5pPr indent="-311150" lvl="4" marL="2286000">
              <a:lnSpc>
                <a:spcPct val="115000"/>
              </a:lnSpc>
              <a:spcBef>
                <a:spcPts val="1500"/>
              </a:spcBef>
              <a:spcAft>
                <a:spcPts val="0"/>
              </a:spcAft>
              <a:buClr>
                <a:schemeClr val="dk2"/>
              </a:buClr>
              <a:buSzPts val="1300"/>
              <a:buChar char="○"/>
              <a:defRPr sz="1300">
                <a:solidFill>
                  <a:schemeClr val="dk2"/>
                </a:solidFill>
              </a:defRPr>
            </a:lvl5pPr>
            <a:lvl6pPr indent="-311150" lvl="5" marL="2743200">
              <a:lnSpc>
                <a:spcPct val="115000"/>
              </a:lnSpc>
              <a:spcBef>
                <a:spcPts val="1500"/>
              </a:spcBef>
              <a:spcAft>
                <a:spcPts val="0"/>
              </a:spcAft>
              <a:buClr>
                <a:schemeClr val="dk2"/>
              </a:buClr>
              <a:buSzPts val="1300"/>
              <a:buChar char="■"/>
              <a:defRPr sz="1300">
                <a:solidFill>
                  <a:schemeClr val="dk2"/>
                </a:solidFill>
              </a:defRPr>
            </a:lvl6pPr>
            <a:lvl7pPr indent="-311150" lvl="6" marL="3200400">
              <a:lnSpc>
                <a:spcPct val="115000"/>
              </a:lnSpc>
              <a:spcBef>
                <a:spcPts val="1500"/>
              </a:spcBef>
              <a:spcAft>
                <a:spcPts val="0"/>
              </a:spcAft>
              <a:buClr>
                <a:schemeClr val="dk2"/>
              </a:buClr>
              <a:buSzPts val="1300"/>
              <a:buChar char="●"/>
              <a:defRPr sz="1300">
                <a:solidFill>
                  <a:schemeClr val="dk2"/>
                </a:solidFill>
              </a:defRPr>
            </a:lvl7pPr>
            <a:lvl8pPr indent="-311150" lvl="7" marL="3657600">
              <a:lnSpc>
                <a:spcPct val="115000"/>
              </a:lnSpc>
              <a:spcBef>
                <a:spcPts val="1500"/>
              </a:spcBef>
              <a:spcAft>
                <a:spcPts val="0"/>
              </a:spcAft>
              <a:buClr>
                <a:schemeClr val="dk2"/>
              </a:buClr>
              <a:buSzPts val="1300"/>
              <a:buChar char="○"/>
              <a:defRPr sz="1300">
                <a:solidFill>
                  <a:schemeClr val="dk2"/>
                </a:solidFill>
              </a:defRPr>
            </a:lvl8pPr>
            <a:lvl9pPr indent="-311150" lvl="8" marL="411480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youtube.com/watch?v=8RYB2QlO1N4" TargetMode="External"/><Relationship Id="rId5" Type="http://schemas.openxmlformats.org/officeDocument/2006/relationships/hyperlink" Target="https://www.google.com/search?safe=strict&amp;sxsrf=ALeKk02BKtdqcZuAXkQ-W-WxTHVn3_YzqA:1600715077832&amp;q=epley+maneuver&amp;spell=1&amp;sa=X&amp;ved=2ahUKEwit4-as-PrrAhWGyIUKHW1WB6oQkeECKAB6BAgcECo" TargetMode="External"/><Relationship Id="rId6" Type="http://schemas.openxmlformats.org/officeDocument/2006/relationships/hyperlink" Target="https://www.youtube.com/watch?v=jBzID5nVQj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pic>
        <p:nvPicPr>
          <p:cNvPr id="55" name="Google Shape;55;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
        <p:nvSpPr>
          <p:cNvPr id="56" name="Google Shape;56;p13"/>
          <p:cNvSpPr txBox="1"/>
          <p:nvPr/>
        </p:nvSpPr>
        <p:spPr>
          <a:xfrm>
            <a:off x="1334100" y="543750"/>
            <a:ext cx="3255600" cy="6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3000">
                <a:highlight>
                  <a:srgbClr val="FFFFFF"/>
                </a:highlight>
                <a:latin typeface="Times New Roman"/>
                <a:ea typeface="Times New Roman"/>
                <a:cs typeface="Times New Roman"/>
                <a:sym typeface="Times New Roman"/>
              </a:rPr>
              <a:t>Vertigo</a:t>
            </a:r>
            <a:endParaRPr sz="3000">
              <a:latin typeface="Times New Roman"/>
              <a:ea typeface="Times New Roman"/>
              <a:cs typeface="Times New Roman"/>
              <a:sym typeface="Times New Roman"/>
            </a:endParaRPr>
          </a:p>
        </p:txBody>
      </p:sp>
      <p:sp>
        <p:nvSpPr>
          <p:cNvPr id="57" name="Google Shape;57;p13"/>
          <p:cNvSpPr txBox="1"/>
          <p:nvPr/>
        </p:nvSpPr>
        <p:spPr>
          <a:xfrm>
            <a:off x="47550" y="1795900"/>
            <a:ext cx="4714800" cy="224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ar"/>
              <a:t>To know anatomy of balance organs.</a:t>
            </a:r>
            <a:endParaRPr b="1"/>
          </a:p>
          <a:p>
            <a:pPr indent="-317500" lvl="0" marL="457200" rtl="0" algn="l">
              <a:spcBef>
                <a:spcPts val="0"/>
              </a:spcBef>
              <a:spcAft>
                <a:spcPts val="0"/>
              </a:spcAft>
              <a:buSzPts val="1400"/>
              <a:buAutoNum type="arabicPeriod"/>
            </a:pPr>
            <a:r>
              <a:rPr b="1" lang="ar"/>
              <a:t>Physiology of balance. </a:t>
            </a:r>
            <a:endParaRPr b="1"/>
          </a:p>
          <a:p>
            <a:pPr indent="-317500" lvl="0" marL="457200" rtl="0" algn="l">
              <a:spcBef>
                <a:spcPts val="0"/>
              </a:spcBef>
              <a:spcAft>
                <a:spcPts val="0"/>
              </a:spcAft>
              <a:buSzPts val="1400"/>
              <a:buAutoNum type="arabicPeriod"/>
            </a:pPr>
            <a:r>
              <a:rPr b="1" lang="ar"/>
              <a:t>Relevant history in dizzy patients. </a:t>
            </a:r>
            <a:endParaRPr b="1"/>
          </a:p>
          <a:p>
            <a:pPr indent="-317500" lvl="0" marL="457200" rtl="0" algn="l">
              <a:spcBef>
                <a:spcPts val="0"/>
              </a:spcBef>
              <a:spcAft>
                <a:spcPts val="0"/>
              </a:spcAft>
              <a:buSzPts val="1400"/>
              <a:buAutoNum type="arabicPeriod"/>
            </a:pPr>
            <a:r>
              <a:rPr b="1" lang="ar"/>
              <a:t>Classification of vertigo.</a:t>
            </a:r>
            <a:endParaRPr b="1"/>
          </a:p>
          <a:p>
            <a:pPr indent="-317500" lvl="0" marL="457200" rtl="0" algn="l">
              <a:spcBef>
                <a:spcPts val="0"/>
              </a:spcBef>
              <a:spcAft>
                <a:spcPts val="0"/>
              </a:spcAft>
              <a:buSzPts val="1400"/>
              <a:buAutoNum type="arabicPeriod"/>
            </a:pPr>
            <a:r>
              <a:rPr b="1" lang="ar"/>
              <a:t>Common peripheral causes of vertigo, clinical features, investigation and management.</a:t>
            </a:r>
            <a:endParaRPr b="1"/>
          </a:p>
          <a:p>
            <a:pPr indent="-317500" lvl="0" marL="457200" rtl="0" algn="l">
              <a:spcBef>
                <a:spcPts val="0"/>
              </a:spcBef>
              <a:spcAft>
                <a:spcPts val="0"/>
              </a:spcAft>
              <a:buSzPts val="1400"/>
              <a:buAutoNum type="arabicPeriod"/>
            </a:pPr>
            <a:r>
              <a:rPr b="1" lang="ar"/>
              <a:t>Common central causes of vertigo, clinical features, investigation and management Vertigo Central Peripheral Meniere's disease BPPV Vestibular neuritis CVA Acoustic Neuroma Multiple Sclerosis Migraine.</a:t>
            </a:r>
            <a:endParaRPr b="1"/>
          </a:p>
        </p:txBody>
      </p:sp>
      <p:sp>
        <p:nvSpPr>
          <p:cNvPr id="58" name="Google Shape;58;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9" name="Google Shape;59;p13"/>
          <p:cNvSpPr txBox="1"/>
          <p:nvPr/>
        </p:nvSpPr>
        <p:spPr>
          <a:xfrm>
            <a:off x="376125" y="4467675"/>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Resources: Team 436F, Doctor’s slides</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Done by: Thamer AL-zahrani, Khaled Aloqeely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Revised by: Naif Almutairi</a:t>
            </a:r>
            <a:endParaRPr>
              <a:solidFill>
                <a:srgbClr val="3D85C6"/>
              </a:solidFill>
              <a:latin typeface="Times New Roman"/>
              <a:ea typeface="Times New Roman"/>
              <a:cs typeface="Times New Roman"/>
              <a:sym typeface="Times New Roman"/>
            </a:endParaRPr>
          </a:p>
        </p:txBody>
      </p:sp>
      <p:sp>
        <p:nvSpPr>
          <p:cNvPr id="60" name="Google Shape;60;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61" name="Google Shape;61;p13"/>
          <p:cNvSpPr txBox="1"/>
          <p:nvPr/>
        </p:nvSpPr>
        <p:spPr>
          <a:xfrm>
            <a:off x="1718850" y="1349025"/>
            <a:ext cx="24861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rPr>
              <a:t>From Team 436F </a:t>
            </a:r>
            <a:endParaRPr sz="1000">
              <a:solidFill>
                <a:srgbClr val="999999"/>
              </a:solidFill>
            </a:endParaRPr>
          </a:p>
          <a:p>
            <a:pPr indent="0" lvl="0" marL="0" rtl="0" algn="l">
              <a:spcBef>
                <a:spcPts val="0"/>
              </a:spcBef>
              <a:spcAft>
                <a:spcPts val="0"/>
              </a:spcAft>
              <a:buNone/>
            </a:pPr>
            <a:r>
              <a:rPr lang="ar" sz="1000">
                <a:solidFill>
                  <a:srgbClr val="999999"/>
                </a:solidFill>
              </a:rPr>
              <a:t>Nothing was mentioned in our slides</a:t>
            </a:r>
            <a:endParaRPr sz="10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33" name="Google Shape;133;p22"/>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Disorders of vestibular system cause vertigo and are divided into:</a:t>
            </a:r>
            <a:endParaRPr sz="1200">
              <a:solidFill>
                <a:srgbClr val="999999"/>
              </a:solidFill>
            </a:endParaRPr>
          </a:p>
        </p:txBody>
      </p:sp>
      <p:graphicFrame>
        <p:nvGraphicFramePr>
          <p:cNvPr id="134" name="Google Shape;134;p22"/>
          <p:cNvGraphicFramePr/>
          <p:nvPr/>
        </p:nvGraphicFramePr>
        <p:xfrm>
          <a:off x="-25" y="551950"/>
          <a:ext cx="3000000" cy="3000000"/>
        </p:xfrm>
        <a:graphic>
          <a:graphicData uri="http://schemas.openxmlformats.org/drawingml/2006/table">
            <a:tbl>
              <a:tblPr>
                <a:noFill/>
                <a:tableStyleId>{21FB3619-11F1-46A9-9227-02B2F13A7B26}</a:tableStyleId>
              </a:tblPr>
              <a:tblGrid>
                <a:gridCol w="2381250"/>
                <a:gridCol w="2381250"/>
              </a:tblGrid>
              <a:tr h="643100">
                <a:tc>
                  <a:txBody>
                    <a:bodyPr/>
                    <a:lstStyle/>
                    <a:p>
                      <a:pPr indent="0" lvl="0" marL="0" rtl="0" algn="l">
                        <a:spcBef>
                          <a:spcPts val="0"/>
                        </a:spcBef>
                        <a:spcAft>
                          <a:spcPts val="0"/>
                        </a:spcAft>
                        <a:buNone/>
                      </a:pPr>
                      <a:r>
                        <a:rPr lang="ar"/>
                        <a:t>Peripheral Vestibular loss</a:t>
                      </a:r>
                      <a:endParaRPr/>
                    </a:p>
                  </a:txBody>
                  <a:tcPr marT="91425" marB="91425" marR="91425" marL="91425">
                    <a:solidFill>
                      <a:srgbClr val="999999"/>
                    </a:solidFill>
                  </a:tcPr>
                </a:tc>
                <a:tc>
                  <a:txBody>
                    <a:bodyPr/>
                    <a:lstStyle/>
                    <a:p>
                      <a:pPr indent="0" lvl="0" marL="0" rtl="0" algn="l">
                        <a:spcBef>
                          <a:spcPts val="0"/>
                        </a:spcBef>
                        <a:spcAft>
                          <a:spcPts val="0"/>
                        </a:spcAft>
                        <a:buNone/>
                      </a:pPr>
                      <a:r>
                        <a:rPr lang="ar"/>
                        <a:t>Central Vestibular loss</a:t>
                      </a:r>
                      <a:endParaRPr/>
                    </a:p>
                  </a:txBody>
                  <a:tcPr marT="91425" marB="91425" marR="91425" marL="91425">
                    <a:solidFill>
                      <a:srgbClr val="999999"/>
                    </a:solidFill>
                  </a:tcPr>
                </a:tc>
              </a:tr>
              <a:tr h="1389475">
                <a:tc>
                  <a:txBody>
                    <a:bodyPr/>
                    <a:lstStyle/>
                    <a:p>
                      <a:pPr indent="0" lvl="0" marL="0" rtl="0" algn="l">
                        <a:spcBef>
                          <a:spcPts val="0"/>
                        </a:spcBef>
                        <a:spcAft>
                          <a:spcPts val="0"/>
                        </a:spcAft>
                        <a:buNone/>
                      </a:pPr>
                      <a:r>
                        <a:rPr lang="ar" sz="1200">
                          <a:solidFill>
                            <a:srgbClr val="999999"/>
                          </a:solidFill>
                        </a:rPr>
                        <a:t>involve vestibular end organs and their 1st order neurons (i.e. the vestibular nerve). The cause lies in the internal ear or the VIIIth nerve. They are responsible for 85% of all cases of vertigo.</a:t>
                      </a:r>
                      <a:r>
                        <a:rPr lang="ar" sz="1200"/>
                        <a:t> </a:t>
                      </a:r>
                      <a:endParaRPr sz="1200"/>
                    </a:p>
                    <a:p>
                      <a:pPr indent="0" lvl="0" marL="0" rtl="0" algn="l">
                        <a:spcBef>
                          <a:spcPts val="0"/>
                        </a:spcBef>
                        <a:spcAft>
                          <a:spcPts val="0"/>
                        </a:spcAft>
                        <a:buNone/>
                      </a:pPr>
                      <a:r>
                        <a:rPr lang="ar" sz="1200"/>
                        <a:t>Examples (will be discussed in details): 1-Vestibular neuritis </a:t>
                      </a:r>
                      <a:endParaRPr sz="1200"/>
                    </a:p>
                    <a:p>
                      <a:pPr indent="0" lvl="0" marL="0" rtl="0" algn="l">
                        <a:spcBef>
                          <a:spcPts val="0"/>
                        </a:spcBef>
                        <a:spcAft>
                          <a:spcPts val="0"/>
                        </a:spcAft>
                        <a:buNone/>
                      </a:pPr>
                      <a:r>
                        <a:rPr lang="ar" sz="1200"/>
                        <a:t>2-BPPV (benign paroxysmal positional vertigo) </a:t>
                      </a:r>
                      <a:endParaRPr sz="1200"/>
                    </a:p>
                    <a:p>
                      <a:pPr indent="0" lvl="0" marL="0" rtl="0" algn="l">
                        <a:spcBef>
                          <a:spcPts val="0"/>
                        </a:spcBef>
                        <a:spcAft>
                          <a:spcPts val="0"/>
                        </a:spcAft>
                        <a:buNone/>
                      </a:pPr>
                      <a:r>
                        <a:rPr lang="ar" sz="1200"/>
                        <a:t>3-Meniere's disease</a:t>
                      </a:r>
                      <a:endParaRPr sz="1200"/>
                    </a:p>
                  </a:txBody>
                  <a:tcPr marT="91425" marB="91425" marR="91425" marL="91425"/>
                </a:tc>
                <a:tc>
                  <a:txBody>
                    <a:bodyPr/>
                    <a:lstStyle/>
                    <a:p>
                      <a:pPr indent="0" lvl="0" marL="0" rtl="0" algn="l">
                        <a:spcBef>
                          <a:spcPts val="0"/>
                        </a:spcBef>
                        <a:spcAft>
                          <a:spcPts val="0"/>
                        </a:spcAft>
                        <a:buNone/>
                      </a:pPr>
                      <a:r>
                        <a:rPr lang="ar">
                          <a:solidFill>
                            <a:srgbClr val="999999"/>
                          </a:solidFill>
                        </a:rPr>
                        <a:t>involve central nervous system after the entrance of vestibular nerve in the brainstem and involve vestibulo-ocular, vestibulospinal and other central nervous system pathways. </a:t>
                      </a:r>
                      <a:endParaRPr>
                        <a:solidFill>
                          <a:srgbClr val="999999"/>
                        </a:solidFill>
                      </a:endParaRPr>
                    </a:p>
                    <a:p>
                      <a:pPr indent="0" lvl="0" marL="0" rtl="0" algn="l">
                        <a:spcBef>
                          <a:spcPts val="0"/>
                        </a:spcBef>
                        <a:spcAft>
                          <a:spcPts val="0"/>
                        </a:spcAft>
                        <a:buNone/>
                      </a:pPr>
                      <a:r>
                        <a:rPr lang="ar">
                          <a:solidFill>
                            <a:srgbClr val="999999"/>
                          </a:solidFill>
                        </a:rPr>
                        <a:t>Examples:</a:t>
                      </a:r>
                      <a:endParaRPr>
                        <a:solidFill>
                          <a:srgbClr val="999999"/>
                        </a:solidFill>
                      </a:endParaRPr>
                    </a:p>
                    <a:p>
                      <a:pPr indent="0" lvl="0" marL="0" rtl="0" algn="l">
                        <a:spcBef>
                          <a:spcPts val="0"/>
                        </a:spcBef>
                        <a:spcAft>
                          <a:spcPts val="0"/>
                        </a:spcAft>
                        <a:buNone/>
                      </a:pPr>
                      <a:r>
                        <a:rPr lang="ar">
                          <a:solidFill>
                            <a:srgbClr val="999999"/>
                          </a:solidFill>
                        </a:rPr>
                        <a:t>1- CVA </a:t>
                      </a:r>
                      <a:endParaRPr>
                        <a:solidFill>
                          <a:srgbClr val="999999"/>
                        </a:solidFill>
                      </a:endParaRPr>
                    </a:p>
                    <a:p>
                      <a:pPr indent="0" lvl="0" marL="0" rtl="0" algn="l">
                        <a:spcBef>
                          <a:spcPts val="0"/>
                        </a:spcBef>
                        <a:spcAft>
                          <a:spcPts val="0"/>
                        </a:spcAft>
                        <a:buNone/>
                      </a:pPr>
                      <a:r>
                        <a:rPr lang="ar">
                          <a:solidFill>
                            <a:srgbClr val="999999"/>
                          </a:solidFill>
                        </a:rPr>
                        <a:t>2- Acoustic neuroma: If there is any neurological symptoms never call an ENT consultant:)</a:t>
                      </a:r>
                      <a:endParaRPr>
                        <a:solidFill>
                          <a:srgbClr val="999999"/>
                        </a:solidFill>
                      </a:endParaRPr>
                    </a:p>
                  </a:txBody>
                  <a:tcPr marT="91425" marB="91425" marR="91425" marL="91425"/>
                </a:tc>
              </a:tr>
            </a:tbl>
          </a:graphicData>
        </a:graphic>
      </p:graphicFrame>
      <p:sp>
        <p:nvSpPr>
          <p:cNvPr id="135" name="Google Shape;135;p22"/>
          <p:cNvSpPr txBox="1"/>
          <p:nvPr/>
        </p:nvSpPr>
        <p:spPr>
          <a:xfrm>
            <a:off x="0" y="4306000"/>
            <a:ext cx="4664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rPr>
              <a:t>-extra: </a:t>
            </a:r>
            <a:r>
              <a:rPr lang="ar" sz="900">
                <a:solidFill>
                  <a:srgbClr val="999999"/>
                </a:solidFill>
              </a:rPr>
              <a:t>acoustic neuroma has been associated with exposure to loud noise and music.</a:t>
            </a:r>
            <a:endParaRPr sz="900">
              <a:solidFill>
                <a:srgbClr val="9999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3"/>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41" name="Google Shape;141;p23"/>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B7B7B7"/>
                </a:solidFill>
              </a:rPr>
              <a:t>vertigo approach cont.</a:t>
            </a:r>
            <a:endParaRPr b="1" sz="1500">
              <a:solidFill>
                <a:srgbClr val="B7B7B7"/>
              </a:solidFill>
            </a:endParaRPr>
          </a:p>
          <a:p>
            <a:pPr indent="0" lvl="0" marL="0" rtl="0" algn="l">
              <a:spcBef>
                <a:spcPts val="0"/>
              </a:spcBef>
              <a:spcAft>
                <a:spcPts val="0"/>
              </a:spcAft>
              <a:buClr>
                <a:schemeClr val="dk1"/>
              </a:buClr>
              <a:buSzPts val="1100"/>
              <a:buFont typeface="Arial"/>
              <a:buNone/>
            </a:pPr>
            <a:r>
              <a:rPr b="1" lang="ar" sz="1500">
                <a:solidFill>
                  <a:schemeClr val="dk1"/>
                </a:solidFill>
              </a:rPr>
              <a:t>❖ Vertigo duration and Hearing loss</a:t>
            </a:r>
            <a:endParaRPr b="1" sz="1500">
              <a:solidFill>
                <a:schemeClr val="dk1"/>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200">
                <a:solidFill>
                  <a:srgbClr val="999999"/>
                </a:solidFill>
              </a:rPr>
              <a:t>❖ History:</a:t>
            </a:r>
            <a:r>
              <a:rPr lang="ar" sz="1200">
                <a:solidFill>
                  <a:srgbClr val="FF0000"/>
                </a:solidFill>
              </a:rPr>
              <a:t>(History is the most important key to diagnosis for a patient with dizziness)</a:t>
            </a: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The diagnosis of the cause of vertigo or imbalance depends mostly on history, much on examination and little on investigation. </a:t>
            </a:r>
            <a:endParaRPr sz="1200">
              <a:solidFill>
                <a:srgbClr val="999999"/>
              </a:solidFill>
            </a:endParaRPr>
          </a:p>
          <a:p>
            <a:pPr indent="0" lvl="0" marL="0" rtl="0" algn="l">
              <a:spcBef>
                <a:spcPts val="0"/>
              </a:spcBef>
              <a:spcAft>
                <a:spcPts val="0"/>
              </a:spcAft>
              <a:buNone/>
            </a:pPr>
            <a:r>
              <a:rPr lang="ar" sz="1200">
                <a:solidFill>
                  <a:srgbClr val="999999"/>
                </a:solidFill>
              </a:rPr>
              <a:t>● Patients will use various terms to describe their imbalance including ‘dizziness’, ‘vertigo’, ‘funny turns’ and giddiness’. </a:t>
            </a:r>
            <a:endParaRPr sz="1200">
              <a:solidFill>
                <a:srgbClr val="999999"/>
              </a:solidFill>
            </a:endParaRPr>
          </a:p>
          <a:p>
            <a:pPr indent="0" lvl="0" marL="0" rtl="0" algn="l">
              <a:spcBef>
                <a:spcPts val="0"/>
              </a:spcBef>
              <a:spcAft>
                <a:spcPts val="0"/>
              </a:spcAft>
              <a:buNone/>
            </a:pPr>
            <a:r>
              <a:rPr lang="ar" sz="1200">
                <a:solidFill>
                  <a:srgbClr val="999999"/>
                </a:solidFill>
              </a:rPr>
              <a:t>● Pay particular attention to timing, i.e. are the symptoms: </a:t>
            </a:r>
            <a:endParaRPr sz="1200">
              <a:solidFill>
                <a:srgbClr val="999999"/>
              </a:solidFill>
            </a:endParaRPr>
          </a:p>
          <a:p>
            <a:pPr indent="0" lvl="0" marL="0" rtl="0" algn="l">
              <a:spcBef>
                <a:spcPts val="0"/>
              </a:spcBef>
              <a:spcAft>
                <a:spcPts val="0"/>
              </a:spcAft>
              <a:buNone/>
            </a:pPr>
            <a:r>
              <a:rPr lang="ar" sz="1200">
                <a:solidFill>
                  <a:srgbClr val="999999"/>
                </a:solidFill>
              </a:rPr>
              <a:t>     ○ Constant or episodic. </a:t>
            </a:r>
            <a:endParaRPr sz="1200">
              <a:solidFill>
                <a:srgbClr val="999999"/>
              </a:solidFill>
            </a:endParaRPr>
          </a:p>
          <a:p>
            <a:pPr indent="0" lvl="0" marL="0" rtl="0" algn="l">
              <a:spcBef>
                <a:spcPts val="0"/>
              </a:spcBef>
              <a:spcAft>
                <a:spcPts val="0"/>
              </a:spcAft>
              <a:buNone/>
            </a:pPr>
            <a:r>
              <a:rPr lang="ar" sz="1200">
                <a:solidFill>
                  <a:srgbClr val="999999"/>
                </a:solidFill>
              </a:rPr>
              <a:t>     ○ Short lived as in the few minutes of dizziness associated with benign positional vertigo. </a:t>
            </a:r>
            <a:endParaRPr sz="1200">
              <a:solidFill>
                <a:srgbClr val="999999"/>
              </a:solidFill>
            </a:endParaRPr>
          </a:p>
          <a:p>
            <a:pPr indent="0" lvl="0" marL="0" rtl="0" algn="l">
              <a:spcBef>
                <a:spcPts val="0"/>
              </a:spcBef>
              <a:spcAft>
                <a:spcPts val="0"/>
              </a:spcAft>
              <a:buNone/>
            </a:pPr>
            <a:r>
              <a:rPr lang="ar" sz="1200">
                <a:solidFill>
                  <a:srgbClr val="999999"/>
                </a:solidFill>
              </a:rPr>
              <a:t>     ○ Last for a few hours as in Menière’s disease. </a:t>
            </a:r>
            <a:endParaRPr sz="1200">
              <a:solidFill>
                <a:srgbClr val="999999"/>
              </a:solidFill>
            </a:endParaRPr>
          </a:p>
          <a:p>
            <a:pPr indent="0" lvl="0" marL="0" rtl="0" algn="l">
              <a:spcBef>
                <a:spcPts val="0"/>
              </a:spcBef>
              <a:spcAft>
                <a:spcPts val="0"/>
              </a:spcAft>
              <a:buNone/>
            </a:pPr>
            <a:r>
              <a:rPr lang="ar" sz="1200">
                <a:solidFill>
                  <a:srgbClr val="999999"/>
                </a:solidFill>
              </a:rPr>
              <a:t>     ○ Are there associated </a:t>
            </a:r>
            <a:r>
              <a:rPr lang="ar" sz="1200">
                <a:solidFill>
                  <a:srgbClr val="FF0000"/>
                </a:solidFill>
              </a:rPr>
              <a:t>ear symptoms</a:t>
            </a: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 deafness, tinnitus, earache or discharge, and are there                        neurological features (loss of consciousness, weakness, numbness, dysarthria and diplopia, or seizures). </a:t>
            </a:r>
            <a:endParaRPr sz="1200">
              <a:solidFill>
                <a:srgbClr val="999999"/>
              </a:solidFill>
            </a:endParaRPr>
          </a:p>
          <a:p>
            <a:pPr indent="0" lvl="0" marL="0" rtl="0" algn="l">
              <a:spcBef>
                <a:spcPts val="0"/>
              </a:spcBef>
              <a:spcAft>
                <a:spcPts val="0"/>
              </a:spcAft>
              <a:buNone/>
            </a:pP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 Note the past medical history and make a record of the patient’s medications (ototoxic drug intake: gentamicin and other aminoglycoside antibiotics).</a:t>
            </a:r>
            <a:endParaRPr sz="1200">
              <a:solidFill>
                <a:srgbClr val="999999"/>
              </a:solidFill>
            </a:endParaRPr>
          </a:p>
        </p:txBody>
      </p:sp>
      <p:graphicFrame>
        <p:nvGraphicFramePr>
          <p:cNvPr id="142" name="Google Shape;142;p23"/>
          <p:cNvGraphicFramePr/>
          <p:nvPr/>
        </p:nvGraphicFramePr>
        <p:xfrm>
          <a:off x="112838" y="766275"/>
          <a:ext cx="3000000" cy="3000000"/>
        </p:xfrm>
        <a:graphic>
          <a:graphicData uri="http://schemas.openxmlformats.org/drawingml/2006/table">
            <a:tbl>
              <a:tblPr>
                <a:noFill/>
                <a:tableStyleId>{21FB3619-11F1-46A9-9227-02B2F13A7B26}</a:tableStyleId>
              </a:tblPr>
              <a:tblGrid>
                <a:gridCol w="1517175"/>
                <a:gridCol w="1517175"/>
                <a:gridCol w="1517175"/>
              </a:tblGrid>
              <a:tr h="506700">
                <a:tc>
                  <a:txBody>
                    <a:bodyPr/>
                    <a:lstStyle/>
                    <a:p>
                      <a:pPr indent="0" lvl="0" marL="0" rtl="0" algn="ctr">
                        <a:spcBef>
                          <a:spcPts val="0"/>
                        </a:spcBef>
                        <a:spcAft>
                          <a:spcPts val="0"/>
                        </a:spcAft>
                        <a:buNone/>
                      </a:pPr>
                      <a:r>
                        <a:rPr b="1" lang="ar" sz="1200">
                          <a:solidFill>
                            <a:srgbClr val="FFFFFF"/>
                          </a:solidFill>
                        </a:rPr>
                        <a:t>Vertigo</a:t>
                      </a:r>
                      <a:endParaRPr b="1" sz="1200">
                        <a:solidFill>
                          <a:srgbClr val="FFFFFF"/>
                        </a:solidFill>
                      </a:endParaRPr>
                    </a:p>
                  </a:txBody>
                  <a:tcPr marT="91425" marB="91425" marR="91425" marL="91425">
                    <a:solidFill>
                      <a:srgbClr val="741B47"/>
                    </a:solidFill>
                  </a:tcPr>
                </a:tc>
                <a:tc>
                  <a:txBody>
                    <a:bodyPr/>
                    <a:lstStyle/>
                    <a:p>
                      <a:pPr indent="0" lvl="0" marL="0" rtl="0" algn="ctr">
                        <a:spcBef>
                          <a:spcPts val="0"/>
                        </a:spcBef>
                        <a:spcAft>
                          <a:spcPts val="0"/>
                        </a:spcAft>
                        <a:buNone/>
                      </a:pPr>
                      <a:r>
                        <a:rPr b="1" lang="ar" sz="1200">
                          <a:solidFill>
                            <a:srgbClr val="FFFFFF"/>
                          </a:solidFill>
                        </a:rPr>
                        <a:t>With </a:t>
                      </a:r>
                      <a:r>
                        <a:rPr lang="ar" sz="1200">
                          <a:solidFill>
                            <a:srgbClr val="FFFFFF"/>
                          </a:solidFill>
                        </a:rPr>
                        <a:t>Hearing Loss</a:t>
                      </a:r>
                      <a:endParaRPr sz="1200">
                        <a:solidFill>
                          <a:srgbClr val="FFFFFF"/>
                        </a:solidFill>
                      </a:endParaRPr>
                    </a:p>
                  </a:txBody>
                  <a:tcPr marT="91425" marB="91425" marR="91425" marL="91425">
                    <a:solidFill>
                      <a:srgbClr val="741B47"/>
                    </a:solidFill>
                  </a:tcPr>
                </a:tc>
                <a:tc>
                  <a:txBody>
                    <a:bodyPr/>
                    <a:lstStyle/>
                    <a:p>
                      <a:pPr indent="0" lvl="0" marL="0" rtl="0" algn="ctr">
                        <a:spcBef>
                          <a:spcPts val="0"/>
                        </a:spcBef>
                        <a:spcAft>
                          <a:spcPts val="0"/>
                        </a:spcAft>
                        <a:buNone/>
                      </a:pPr>
                      <a:r>
                        <a:rPr b="1" lang="ar" sz="1200">
                          <a:solidFill>
                            <a:srgbClr val="FFFFFF"/>
                          </a:solidFill>
                        </a:rPr>
                        <a:t>Without </a:t>
                      </a:r>
                      <a:r>
                        <a:rPr lang="ar" sz="1200">
                          <a:solidFill>
                            <a:srgbClr val="FFFFFF"/>
                          </a:solidFill>
                        </a:rPr>
                        <a:t>Hearing Loss</a:t>
                      </a:r>
                      <a:endParaRPr sz="1200">
                        <a:solidFill>
                          <a:srgbClr val="FFFFFF"/>
                        </a:solidFill>
                      </a:endParaRPr>
                    </a:p>
                  </a:txBody>
                  <a:tcPr marT="91425" marB="91425" marR="91425" marL="91425">
                    <a:solidFill>
                      <a:srgbClr val="741B47"/>
                    </a:solidFill>
                  </a:tcPr>
                </a:tc>
              </a:tr>
              <a:tr h="459075">
                <a:tc>
                  <a:txBody>
                    <a:bodyPr/>
                    <a:lstStyle/>
                    <a:p>
                      <a:pPr indent="0" lvl="0" marL="0" rtl="0" algn="ctr">
                        <a:spcBef>
                          <a:spcPts val="0"/>
                        </a:spcBef>
                        <a:spcAft>
                          <a:spcPts val="0"/>
                        </a:spcAft>
                        <a:buNone/>
                      </a:pPr>
                      <a:r>
                        <a:rPr lang="ar" sz="1200"/>
                        <a:t>Seconds-Minutes</a:t>
                      </a:r>
                      <a:endParaRPr sz="1200"/>
                    </a:p>
                  </a:txBody>
                  <a:tcPr marT="91425" marB="91425" marR="91425" marL="91425"/>
                </a:tc>
                <a:tc>
                  <a:txBody>
                    <a:bodyPr/>
                    <a:lstStyle/>
                    <a:p>
                      <a:pPr indent="0" lvl="0" marL="0" rtl="0" algn="ctr">
                        <a:spcBef>
                          <a:spcPts val="0"/>
                        </a:spcBef>
                        <a:spcAft>
                          <a:spcPts val="0"/>
                        </a:spcAft>
                        <a:buNone/>
                      </a:pPr>
                      <a:r>
                        <a:rPr lang="ar" sz="1200"/>
                        <a:t>——— </a:t>
                      </a:r>
                      <a:endParaRPr sz="1200"/>
                    </a:p>
                  </a:txBody>
                  <a:tcPr marT="91425" marB="91425" marR="91425" marL="91425"/>
                </a:tc>
                <a:tc>
                  <a:txBody>
                    <a:bodyPr/>
                    <a:lstStyle/>
                    <a:p>
                      <a:pPr indent="0" lvl="0" marL="0" rtl="0" algn="ctr">
                        <a:spcBef>
                          <a:spcPts val="0"/>
                        </a:spcBef>
                        <a:spcAft>
                          <a:spcPts val="0"/>
                        </a:spcAft>
                        <a:buNone/>
                      </a:pPr>
                      <a:r>
                        <a:rPr lang="ar" sz="1200">
                          <a:solidFill>
                            <a:srgbClr val="FF0000"/>
                          </a:solidFill>
                        </a:rPr>
                        <a:t>BPPV </a:t>
                      </a:r>
                      <a:r>
                        <a:rPr lang="ar" sz="1200">
                          <a:solidFill>
                            <a:srgbClr val="6AA84F"/>
                          </a:solidFill>
                        </a:rPr>
                        <a:t>usually</a:t>
                      </a:r>
                      <a:r>
                        <a:rPr lang="ar" sz="1200">
                          <a:solidFill>
                            <a:srgbClr val="F1C232"/>
                          </a:solidFill>
                        </a:rPr>
                        <a:t> less than a minute.</a:t>
                      </a:r>
                      <a:endParaRPr sz="1200">
                        <a:solidFill>
                          <a:srgbClr val="F1C232"/>
                        </a:solidFill>
                      </a:endParaRPr>
                    </a:p>
                  </a:txBody>
                  <a:tcPr marT="91425" marB="91425" marR="91425" marL="91425"/>
                </a:tc>
              </a:tr>
              <a:tr h="220950">
                <a:tc>
                  <a:txBody>
                    <a:bodyPr/>
                    <a:lstStyle/>
                    <a:p>
                      <a:pPr indent="0" lvl="0" marL="0" rtl="0" algn="ctr">
                        <a:spcBef>
                          <a:spcPts val="0"/>
                        </a:spcBef>
                        <a:spcAft>
                          <a:spcPts val="0"/>
                        </a:spcAft>
                        <a:buNone/>
                      </a:pPr>
                      <a:r>
                        <a:rPr lang="ar" sz="1200"/>
                        <a:t>Minutes-Hours</a:t>
                      </a:r>
                      <a:endParaRPr sz="1200"/>
                    </a:p>
                  </a:txBody>
                  <a:tcPr marT="91425" marB="91425" marR="91425" marL="91425"/>
                </a:tc>
                <a:tc>
                  <a:txBody>
                    <a:bodyPr/>
                    <a:lstStyle/>
                    <a:p>
                      <a:pPr indent="0" lvl="0" marL="0" rtl="0" algn="ctr">
                        <a:spcBef>
                          <a:spcPts val="0"/>
                        </a:spcBef>
                        <a:spcAft>
                          <a:spcPts val="0"/>
                        </a:spcAft>
                        <a:buNone/>
                      </a:pPr>
                      <a:r>
                        <a:rPr lang="ar" sz="1200">
                          <a:solidFill>
                            <a:srgbClr val="FF0000"/>
                          </a:solidFill>
                        </a:rPr>
                        <a:t>Meniere’s Disease</a:t>
                      </a:r>
                      <a:endParaRPr sz="1200">
                        <a:solidFill>
                          <a:srgbClr val="FF0000"/>
                        </a:solidFill>
                      </a:endParaRPr>
                    </a:p>
                  </a:txBody>
                  <a:tcPr marT="91425" marB="91425" marR="91425" marL="91425"/>
                </a:tc>
                <a:tc>
                  <a:txBody>
                    <a:bodyPr/>
                    <a:lstStyle/>
                    <a:p>
                      <a:pPr indent="0" lvl="0" marL="0" rtl="0" algn="ctr">
                        <a:spcBef>
                          <a:spcPts val="0"/>
                        </a:spcBef>
                        <a:spcAft>
                          <a:spcPts val="0"/>
                        </a:spcAft>
                        <a:buNone/>
                      </a:pPr>
                      <a:r>
                        <a:rPr lang="ar" sz="1200"/>
                        <a:t>RV, MAV(migraine associated vertigo)</a:t>
                      </a:r>
                      <a:endParaRPr sz="1200"/>
                    </a:p>
                  </a:txBody>
                  <a:tcPr marT="91425" marB="91425" marR="91425" marL="91425"/>
                </a:tc>
              </a:tr>
              <a:tr h="535275">
                <a:tc>
                  <a:txBody>
                    <a:bodyPr/>
                    <a:lstStyle/>
                    <a:p>
                      <a:pPr indent="0" lvl="0" marL="0" rtl="0" algn="ctr">
                        <a:spcBef>
                          <a:spcPts val="0"/>
                        </a:spcBef>
                        <a:spcAft>
                          <a:spcPts val="0"/>
                        </a:spcAft>
                        <a:buNone/>
                      </a:pPr>
                      <a:r>
                        <a:rPr lang="ar" sz="1200"/>
                        <a:t>Hours-Days</a:t>
                      </a:r>
                      <a:endParaRPr sz="1200"/>
                    </a:p>
                  </a:txBody>
                  <a:tcPr marT="91425" marB="91425" marR="91425" marL="91425"/>
                </a:tc>
                <a:tc>
                  <a:txBody>
                    <a:bodyPr/>
                    <a:lstStyle/>
                    <a:p>
                      <a:pPr indent="0" lvl="0" marL="0" rtl="0" algn="ctr">
                        <a:spcBef>
                          <a:spcPts val="0"/>
                        </a:spcBef>
                        <a:spcAft>
                          <a:spcPts val="0"/>
                        </a:spcAft>
                        <a:buNone/>
                      </a:pPr>
                      <a:r>
                        <a:rPr lang="ar" sz="1200">
                          <a:solidFill>
                            <a:srgbClr val="FF0000"/>
                          </a:solidFill>
                        </a:rPr>
                        <a:t>Labyrinthitis</a:t>
                      </a:r>
                      <a:r>
                        <a:rPr lang="ar" sz="1200">
                          <a:solidFill>
                            <a:srgbClr val="FF0000"/>
                          </a:solidFill>
                        </a:rPr>
                        <a:t> </a:t>
                      </a:r>
                      <a:r>
                        <a:rPr lang="ar" sz="1200"/>
                        <a:t>(SSHL with vertigo)</a:t>
                      </a:r>
                      <a:endParaRPr sz="1200"/>
                    </a:p>
                  </a:txBody>
                  <a:tcPr marT="91425" marB="91425" marR="91425" marL="91425"/>
                </a:tc>
                <a:tc>
                  <a:txBody>
                    <a:bodyPr/>
                    <a:lstStyle/>
                    <a:p>
                      <a:pPr indent="0" lvl="0" marL="0" rtl="0" algn="ctr">
                        <a:spcBef>
                          <a:spcPts val="0"/>
                        </a:spcBef>
                        <a:spcAft>
                          <a:spcPts val="0"/>
                        </a:spcAft>
                        <a:buNone/>
                      </a:pPr>
                      <a:r>
                        <a:rPr lang="ar" sz="1200"/>
                        <a:t>Vestibular Neuronitis</a:t>
                      </a:r>
                      <a:r>
                        <a:rPr lang="ar" sz="1200">
                          <a:solidFill>
                            <a:srgbClr val="6AA84F"/>
                          </a:solidFill>
                        </a:rPr>
                        <a:t> Lasts for days</a:t>
                      </a:r>
                      <a:endParaRPr sz="1200">
                        <a:solidFill>
                          <a:srgbClr val="6AA84F"/>
                        </a:solidFill>
                      </a:endParaRPr>
                    </a:p>
                  </a:txBody>
                  <a:tcPr marT="91425" marB="91425" marR="91425" marL="91425"/>
                </a:tc>
              </a:tr>
            </a:tbl>
          </a:graphicData>
        </a:graphic>
      </p:graphicFrame>
      <p:sp>
        <p:nvSpPr>
          <p:cNvPr id="143" name="Google Shape;143;p23"/>
          <p:cNvSpPr txBox="1"/>
          <p:nvPr/>
        </p:nvSpPr>
        <p:spPr>
          <a:xfrm>
            <a:off x="3520500" y="252600"/>
            <a:ext cx="1143900" cy="322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FF0000"/>
                </a:solidFill>
              </a:rPr>
              <a:t>important table</a:t>
            </a:r>
            <a:endParaRPr sz="11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49" name="Google Shape;149;p24"/>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What are the questions to ask in history? EXTRA </a:t>
            </a:r>
            <a:endParaRPr sz="1200">
              <a:solidFill>
                <a:srgbClr val="999999"/>
              </a:solidFill>
            </a:endParaRPr>
          </a:p>
          <a:p>
            <a:pPr indent="0" lvl="0" marL="0" rtl="0" algn="l">
              <a:spcBef>
                <a:spcPts val="0"/>
              </a:spcBef>
              <a:spcAft>
                <a:spcPts val="0"/>
              </a:spcAft>
              <a:buNone/>
            </a:pPr>
            <a:r>
              <a:rPr lang="ar" sz="1200">
                <a:solidFill>
                  <a:srgbClr val="999999"/>
                </a:solidFill>
              </a:rPr>
              <a:t>   ○ Frequency: Recurrent, Non -Recurrent. </a:t>
            </a:r>
            <a:endParaRPr sz="1200">
              <a:solidFill>
                <a:srgbClr val="999999"/>
              </a:solidFill>
            </a:endParaRPr>
          </a:p>
          <a:p>
            <a:pPr indent="0" lvl="0" marL="0" rtl="0" algn="l">
              <a:spcBef>
                <a:spcPts val="0"/>
              </a:spcBef>
              <a:spcAft>
                <a:spcPts val="0"/>
              </a:spcAft>
              <a:buNone/>
            </a:pPr>
            <a:r>
              <a:rPr lang="ar" sz="1200">
                <a:solidFill>
                  <a:srgbClr val="999999"/>
                </a:solidFill>
              </a:rPr>
              <a:t>   ○ Duration: Seconds, Minutes, Hours to days. </a:t>
            </a:r>
            <a:endParaRPr sz="1200">
              <a:solidFill>
                <a:srgbClr val="999999"/>
              </a:solidFill>
            </a:endParaRPr>
          </a:p>
          <a:p>
            <a:pPr indent="0" lvl="0" marL="0" rtl="0" algn="l">
              <a:spcBef>
                <a:spcPts val="0"/>
              </a:spcBef>
              <a:spcAft>
                <a:spcPts val="0"/>
              </a:spcAft>
              <a:buNone/>
            </a:pPr>
            <a:r>
              <a:rPr lang="ar" sz="1200">
                <a:solidFill>
                  <a:srgbClr val="999999"/>
                </a:solidFill>
              </a:rPr>
              <a:t>   ○ Associated auditory symptoms: Tinnitus, Deafness, Fullness</a:t>
            </a:r>
            <a:endParaRPr sz="1200">
              <a:solidFill>
                <a:srgbClr val="999999"/>
              </a:solidFill>
            </a:endParaRPr>
          </a:p>
          <a:p>
            <a:pPr indent="0" lvl="0" marL="0" rtl="0" algn="l">
              <a:spcBef>
                <a:spcPts val="0"/>
              </a:spcBef>
              <a:spcAft>
                <a:spcPts val="0"/>
              </a:spcAft>
              <a:buNone/>
            </a:pPr>
            <a:r>
              <a:rPr lang="ar" sz="1200">
                <a:solidFill>
                  <a:srgbClr val="999999"/>
                </a:solidFill>
              </a:rPr>
              <a:t>   ○ Aggravating and relieving factors: Rolling over in bed, getting up from bed, looking up, Consume salty food. </a:t>
            </a:r>
            <a:endParaRPr sz="1200">
              <a:solidFill>
                <a:srgbClr val="999999"/>
              </a:solidFill>
            </a:endParaRPr>
          </a:p>
          <a:p>
            <a:pPr indent="0" lvl="0" marL="0" rtl="0" algn="l">
              <a:spcBef>
                <a:spcPts val="0"/>
              </a:spcBef>
              <a:spcAft>
                <a:spcPts val="0"/>
              </a:spcAft>
              <a:buNone/>
            </a:pPr>
            <a:r>
              <a:rPr lang="ar" sz="1200">
                <a:solidFill>
                  <a:srgbClr val="999999"/>
                </a:solidFill>
              </a:rPr>
              <a:t>   ○ Ear disease or ear surgery. </a:t>
            </a:r>
            <a:endParaRPr sz="1200">
              <a:solidFill>
                <a:srgbClr val="999999"/>
              </a:solidFill>
            </a:endParaRPr>
          </a:p>
          <a:p>
            <a:pPr indent="0" lvl="0" marL="0" rtl="0" algn="l">
              <a:spcBef>
                <a:spcPts val="0"/>
              </a:spcBef>
              <a:spcAft>
                <a:spcPts val="0"/>
              </a:spcAft>
              <a:buNone/>
            </a:pPr>
            <a:r>
              <a:rPr lang="ar" sz="1200">
                <a:solidFill>
                  <a:srgbClr val="999999"/>
                </a:solidFill>
              </a:rPr>
              <a:t>   ○ Trauma. </a:t>
            </a:r>
            <a:endParaRPr sz="1200">
              <a:solidFill>
                <a:srgbClr val="999999"/>
              </a:solidFill>
            </a:endParaRPr>
          </a:p>
          <a:p>
            <a:pPr indent="0" lvl="0" marL="0" rtl="0" algn="l">
              <a:spcBef>
                <a:spcPts val="0"/>
              </a:spcBef>
              <a:spcAft>
                <a:spcPts val="0"/>
              </a:spcAft>
              <a:buNone/>
            </a:pPr>
            <a:r>
              <a:rPr lang="ar" sz="1200">
                <a:solidFill>
                  <a:srgbClr val="999999"/>
                </a:solidFill>
              </a:rPr>
              <a:t>   ○ Migraine.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200">
                <a:solidFill>
                  <a:srgbClr val="666666"/>
                </a:solidFill>
              </a:rPr>
              <a:t>❖ Examination:</a:t>
            </a:r>
            <a:r>
              <a:rPr lang="ar" sz="1200">
                <a:solidFill>
                  <a:srgbClr val="666666"/>
                </a:solidFill>
              </a:rPr>
              <a:t>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ar" sz="1200">
                <a:solidFill>
                  <a:srgbClr val="666666"/>
                </a:solidFill>
              </a:rPr>
              <a:t>● BP (HTN), Pulse, Eye movement (nystagmus) </a:t>
            </a:r>
            <a:endParaRPr sz="1200">
              <a:solidFill>
                <a:srgbClr val="666666"/>
              </a:solidFill>
            </a:endParaRPr>
          </a:p>
          <a:p>
            <a:pPr indent="0" lvl="0" marL="0" rtl="0" algn="l">
              <a:spcBef>
                <a:spcPts val="0"/>
              </a:spcBef>
              <a:spcAft>
                <a:spcPts val="0"/>
              </a:spcAft>
              <a:buNone/>
            </a:pPr>
            <a:r>
              <a:rPr lang="ar" sz="1200">
                <a:solidFill>
                  <a:srgbClr val="666666"/>
                </a:solidFill>
              </a:rPr>
              <a:t>● Hearing test: Tone Audiogram, Speech Audiogram, examining the CN.8. </a:t>
            </a:r>
            <a:endParaRPr sz="1200">
              <a:solidFill>
                <a:srgbClr val="666666"/>
              </a:solidFill>
            </a:endParaRPr>
          </a:p>
          <a:p>
            <a:pPr indent="0" lvl="0" marL="0" rtl="0" algn="l">
              <a:spcBef>
                <a:spcPts val="0"/>
              </a:spcBef>
              <a:spcAft>
                <a:spcPts val="0"/>
              </a:spcAft>
              <a:buNone/>
            </a:pPr>
            <a:r>
              <a:rPr lang="ar" sz="1200">
                <a:solidFill>
                  <a:srgbClr val="666666"/>
                </a:solidFill>
              </a:rPr>
              <a:t>● Balance test: Romberg , finger to nose test, unterberger test .</a:t>
            </a:r>
            <a:endParaRPr sz="1200">
              <a:solidFill>
                <a:srgbClr val="666666"/>
              </a:solidFill>
            </a:endParaRPr>
          </a:p>
          <a:p>
            <a:pPr indent="0" lvl="0" marL="0" rtl="0" algn="l">
              <a:spcBef>
                <a:spcPts val="0"/>
              </a:spcBef>
              <a:spcAft>
                <a:spcPts val="0"/>
              </a:spcAft>
              <a:buNone/>
            </a:pPr>
            <a:r>
              <a:rPr lang="ar" sz="1200">
                <a:solidFill>
                  <a:srgbClr val="666666"/>
                </a:solidFill>
              </a:rPr>
              <a:t>● Vestibular examination: Caloric (ENG), swivel chair.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ar" sz="1200">
                <a:solidFill>
                  <a:srgbClr val="666666"/>
                </a:solidFill>
              </a:rPr>
              <a:t>❖ Investigation: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ar" sz="1200">
                <a:solidFill>
                  <a:srgbClr val="666666"/>
                </a:solidFill>
              </a:rPr>
              <a:t>● CT: Skull Fracture, tumor? </a:t>
            </a:r>
            <a:endParaRPr sz="1200">
              <a:solidFill>
                <a:srgbClr val="666666"/>
              </a:solidFill>
            </a:endParaRPr>
          </a:p>
          <a:p>
            <a:pPr indent="0" lvl="0" marL="0" rtl="0" algn="l">
              <a:spcBef>
                <a:spcPts val="0"/>
              </a:spcBef>
              <a:spcAft>
                <a:spcPts val="0"/>
              </a:spcAft>
              <a:buNone/>
            </a:pPr>
            <a:r>
              <a:rPr lang="ar" sz="1200">
                <a:solidFill>
                  <a:srgbClr val="666666"/>
                </a:solidFill>
              </a:rPr>
              <a:t>● </a:t>
            </a:r>
            <a:r>
              <a:rPr lang="ar" sz="1200">
                <a:solidFill>
                  <a:srgbClr val="F1C232"/>
                </a:solidFill>
              </a:rPr>
              <a:t>MRI: Of brain, Tumor?</a:t>
            </a:r>
            <a:r>
              <a:rPr lang="ar" sz="1200">
                <a:solidFill>
                  <a:srgbClr val="666666"/>
                </a:solidFill>
              </a:rPr>
              <a:t> </a:t>
            </a:r>
            <a:endParaRPr sz="1200">
              <a:solidFill>
                <a:srgbClr val="666666"/>
              </a:solidFill>
            </a:endParaRPr>
          </a:p>
          <a:p>
            <a:pPr indent="0" lvl="0" marL="0" rtl="0" algn="l">
              <a:spcBef>
                <a:spcPts val="0"/>
              </a:spcBef>
              <a:spcAft>
                <a:spcPts val="0"/>
              </a:spcAft>
              <a:buNone/>
            </a:pPr>
            <a:r>
              <a:rPr lang="ar" sz="1200">
                <a:solidFill>
                  <a:srgbClr val="666666"/>
                </a:solidFill>
              </a:rPr>
              <a:t>● Duplex sonography cervicals. </a:t>
            </a:r>
            <a:endParaRPr sz="1200">
              <a:solidFill>
                <a:srgbClr val="666666"/>
              </a:solidFill>
            </a:endParaRPr>
          </a:p>
          <a:p>
            <a:pPr indent="0" lvl="0" marL="0" rtl="0" algn="l">
              <a:spcBef>
                <a:spcPts val="0"/>
              </a:spcBef>
              <a:spcAft>
                <a:spcPts val="0"/>
              </a:spcAft>
              <a:buNone/>
            </a:pPr>
            <a:r>
              <a:rPr lang="ar" sz="1200">
                <a:solidFill>
                  <a:srgbClr val="666666"/>
                </a:solidFill>
              </a:rPr>
              <a:t>● VNG. </a:t>
            </a:r>
            <a:endParaRPr sz="1200">
              <a:solidFill>
                <a:srgbClr val="666666"/>
              </a:solidFill>
            </a:endParaRPr>
          </a:p>
          <a:p>
            <a:pPr indent="0" lvl="0" marL="0" rtl="0" algn="l">
              <a:spcBef>
                <a:spcPts val="0"/>
              </a:spcBef>
              <a:spcAft>
                <a:spcPts val="0"/>
              </a:spcAft>
              <a:buNone/>
            </a:pPr>
            <a:r>
              <a:rPr lang="ar" sz="1200">
                <a:solidFill>
                  <a:srgbClr val="666666"/>
                </a:solidFill>
              </a:rPr>
              <a:t>● Audiogram. </a:t>
            </a:r>
            <a:endParaRPr sz="1200">
              <a:solidFill>
                <a:srgbClr val="666666"/>
              </a:solidFill>
            </a:endParaRPr>
          </a:p>
          <a:p>
            <a:pPr indent="0" lvl="0" marL="0" rtl="0" algn="l">
              <a:spcBef>
                <a:spcPts val="0"/>
              </a:spcBef>
              <a:spcAft>
                <a:spcPts val="0"/>
              </a:spcAft>
              <a:buNone/>
            </a:pPr>
            <a:r>
              <a:rPr lang="ar" sz="1200">
                <a:solidFill>
                  <a:srgbClr val="666666"/>
                </a:solidFill>
              </a:rPr>
              <a:t>● Head impulse test. </a:t>
            </a:r>
            <a:endParaRPr sz="1200">
              <a:solidFill>
                <a:srgbClr val="666666"/>
              </a:solidFill>
            </a:endParaRPr>
          </a:p>
          <a:p>
            <a:pPr indent="0" lvl="0" marL="0" rtl="0" algn="l">
              <a:spcBef>
                <a:spcPts val="0"/>
              </a:spcBef>
              <a:spcAft>
                <a:spcPts val="0"/>
              </a:spcAft>
              <a:buNone/>
            </a:pPr>
            <a:r>
              <a:rPr lang="ar" sz="1200">
                <a:solidFill>
                  <a:srgbClr val="666666"/>
                </a:solidFill>
              </a:rPr>
              <a:t>● v-HIT. </a:t>
            </a:r>
            <a:endParaRPr sz="1200">
              <a:solidFill>
                <a:srgbClr val="666666"/>
              </a:solidFill>
            </a:endParaRPr>
          </a:p>
        </p:txBody>
      </p:sp>
      <p:pic>
        <p:nvPicPr>
          <p:cNvPr id="150" name="Google Shape;150;p24"/>
          <p:cNvPicPr preferRelativeResize="0"/>
          <p:nvPr/>
        </p:nvPicPr>
        <p:blipFill>
          <a:blip r:embed="rId4">
            <a:alphaModFix/>
          </a:blip>
          <a:stretch>
            <a:fillRect/>
          </a:stretch>
        </p:blipFill>
        <p:spPr>
          <a:xfrm>
            <a:off x="2221325" y="3739625"/>
            <a:ext cx="2443050" cy="3180925"/>
          </a:xfrm>
          <a:prstGeom prst="rect">
            <a:avLst/>
          </a:prstGeom>
          <a:noFill/>
          <a:ln>
            <a:noFill/>
          </a:ln>
        </p:spPr>
      </p:pic>
      <p:sp>
        <p:nvSpPr>
          <p:cNvPr id="151" name="Google Shape;151;p24"/>
          <p:cNvSpPr txBox="1"/>
          <p:nvPr/>
        </p:nvSpPr>
        <p:spPr>
          <a:xfrm>
            <a:off x="3100100" y="3403425"/>
            <a:ext cx="8145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666666"/>
                </a:solidFill>
              </a:rPr>
              <a:t>(</a:t>
            </a:r>
            <a:r>
              <a:rPr lang="ar">
                <a:solidFill>
                  <a:srgbClr val="666666"/>
                </a:solidFill>
              </a:rPr>
              <a:t>extra)</a:t>
            </a:r>
            <a:endParaRPr>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57" name="Google Shape;157;p25"/>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500"/>
              <a:t>❖ Vertigo consequences:</a:t>
            </a:r>
            <a:r>
              <a:rPr b="1" lang="ar" sz="1200"/>
              <a:t> </a:t>
            </a:r>
            <a:endParaRPr b="1" sz="1200"/>
          </a:p>
          <a:p>
            <a:pPr indent="0" lvl="0" marL="0" rtl="0" algn="l">
              <a:spcBef>
                <a:spcPts val="0"/>
              </a:spcBef>
              <a:spcAft>
                <a:spcPts val="0"/>
              </a:spcAft>
              <a:buNone/>
            </a:pPr>
            <a:r>
              <a:rPr lang="ar" sz="1200">
                <a:solidFill>
                  <a:srgbClr val="999999"/>
                </a:solidFill>
              </a:rPr>
              <a:t>● Mental stress (possibly psychotherapy) </a:t>
            </a:r>
            <a:endParaRPr sz="1200">
              <a:solidFill>
                <a:srgbClr val="999999"/>
              </a:solidFill>
            </a:endParaRPr>
          </a:p>
          <a:p>
            <a:pPr indent="0" lvl="0" marL="0" rtl="0" algn="l">
              <a:spcBef>
                <a:spcPts val="0"/>
              </a:spcBef>
              <a:spcAft>
                <a:spcPts val="0"/>
              </a:spcAft>
              <a:buNone/>
            </a:pPr>
            <a:r>
              <a:rPr lang="ar" sz="1200">
                <a:solidFill>
                  <a:srgbClr val="999999"/>
                </a:solidFill>
              </a:rPr>
              <a:t>● Impairment of the quality of life </a:t>
            </a:r>
            <a:endParaRPr sz="1200">
              <a:solidFill>
                <a:srgbClr val="999999"/>
              </a:solidFill>
            </a:endParaRPr>
          </a:p>
          <a:p>
            <a:pPr indent="0" lvl="0" marL="0" rtl="0" algn="l">
              <a:spcBef>
                <a:spcPts val="0"/>
              </a:spcBef>
              <a:spcAft>
                <a:spcPts val="0"/>
              </a:spcAft>
              <a:buNone/>
            </a:pPr>
            <a:r>
              <a:rPr lang="ar" sz="1200">
                <a:solidFill>
                  <a:srgbClr val="999999"/>
                </a:solidFill>
              </a:rPr>
              <a:t>● possibility of deafness (M. Menière) </a:t>
            </a:r>
            <a:endParaRPr sz="1200">
              <a:solidFill>
                <a:srgbClr val="999999"/>
              </a:solidFill>
            </a:endParaRPr>
          </a:p>
          <a:p>
            <a:pPr indent="0" lvl="0" marL="0" rtl="0" algn="l">
              <a:spcBef>
                <a:spcPts val="0"/>
              </a:spcBef>
              <a:spcAft>
                <a:spcPts val="0"/>
              </a:spcAft>
              <a:buNone/>
            </a:pPr>
            <a:r>
              <a:rPr lang="ar" sz="1200">
                <a:solidFill>
                  <a:srgbClr val="999999"/>
                </a:solidFill>
              </a:rPr>
              <a:t>● Increased danger of falling (fractures, especially older patients) </a:t>
            </a:r>
            <a:endParaRPr sz="1200">
              <a:solidFill>
                <a:srgbClr val="999999"/>
              </a:solidFill>
            </a:endParaRPr>
          </a:p>
          <a:p>
            <a:pPr indent="0" lvl="0" marL="0" rtl="0" algn="l">
              <a:spcBef>
                <a:spcPts val="0"/>
              </a:spcBef>
              <a:spcAft>
                <a:spcPts val="0"/>
              </a:spcAft>
              <a:buNone/>
            </a:pPr>
            <a:r>
              <a:rPr lang="ar" sz="1200">
                <a:solidFill>
                  <a:srgbClr val="999999"/>
                </a:solidFill>
              </a:rPr>
              <a:t>● Serious health and social consequences. </a:t>
            </a:r>
            <a:endParaRPr sz="1200">
              <a:solidFill>
                <a:srgbClr val="999999"/>
              </a:solidFill>
            </a:endParaRPr>
          </a:p>
          <a:p>
            <a:pPr indent="0" lvl="0" marL="0" rtl="0" algn="l">
              <a:spcBef>
                <a:spcPts val="0"/>
              </a:spcBef>
              <a:spcAft>
                <a:spcPts val="0"/>
              </a:spcAft>
              <a:buNone/>
            </a:pPr>
            <a:r>
              <a:rPr lang="ar" sz="1200">
                <a:solidFill>
                  <a:srgbClr val="999999"/>
                </a:solidFill>
              </a:rPr>
              <a:t>● drive prohibition (safety issue - occupations requiring driver's license) </a:t>
            </a:r>
            <a:endParaRPr sz="1200">
              <a:solidFill>
                <a:srgbClr val="999999"/>
              </a:solidFill>
            </a:endParaRPr>
          </a:p>
          <a:p>
            <a:pPr indent="0" lvl="0" marL="0" rtl="0" algn="l">
              <a:spcBef>
                <a:spcPts val="0"/>
              </a:spcBef>
              <a:spcAft>
                <a:spcPts val="0"/>
              </a:spcAft>
              <a:buNone/>
            </a:pPr>
            <a:r>
              <a:rPr lang="ar" sz="1200">
                <a:solidFill>
                  <a:srgbClr val="999999"/>
                </a:solidFill>
              </a:rPr>
              <a:t>● loss of occupations.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1- CVA: Elderly patient with chronic disease like (DM, HTN) with sudden attack of vertigo +neurological symptoms. Vertigo is abrupt in onset, lasts several minutes and is associated with nausea and vomiting. Other neurological symptoms like visual disturbances, drop attacks, diplopia, hemianopia, dysphagia and hemiparesis resulting from ischaemia to other areas of brain may also accompany vertigo.</a:t>
            </a:r>
            <a:endParaRPr sz="1200">
              <a:solidFill>
                <a:srgbClr val="999999"/>
              </a:solidFill>
            </a:endParaRPr>
          </a:p>
          <a:p>
            <a:pPr indent="0" lvl="0" marL="0" rtl="0" algn="l">
              <a:spcBef>
                <a:spcPts val="0"/>
              </a:spcBef>
              <a:spcAft>
                <a:spcPts val="0"/>
              </a:spcAft>
              <a:buNone/>
            </a:pPr>
            <a:r>
              <a:rPr lang="ar" sz="1200">
                <a:solidFill>
                  <a:srgbClr val="999999"/>
                </a:solidFill>
              </a:rPr>
              <a:t>2- Acoustic neuroma: Benign tumor. Arise from vestibular division of VIII. Pathogenesis: </a:t>
            </a:r>
            <a:endParaRPr sz="1200">
              <a:solidFill>
                <a:srgbClr val="999999"/>
              </a:solidFill>
            </a:endParaRPr>
          </a:p>
          <a:p>
            <a:pPr indent="0" lvl="0" marL="0" rtl="0" algn="l">
              <a:spcBef>
                <a:spcPts val="0"/>
              </a:spcBef>
              <a:spcAft>
                <a:spcPts val="0"/>
              </a:spcAft>
              <a:buNone/>
            </a:pPr>
            <a:r>
              <a:rPr lang="ar" sz="1200">
                <a:solidFill>
                  <a:srgbClr val="999999"/>
                </a:solidFill>
              </a:rPr>
              <a:t>○ Starts in the internal auditory canal and expands into cerebellopontine angle (CPA), compressing cerebellum and brainstem </a:t>
            </a:r>
            <a:endParaRPr sz="1200">
              <a:solidFill>
                <a:srgbClr val="999999"/>
              </a:solidFill>
            </a:endParaRPr>
          </a:p>
          <a:p>
            <a:pPr indent="0" lvl="0" marL="0" rtl="0" algn="l">
              <a:spcBef>
                <a:spcPts val="0"/>
              </a:spcBef>
              <a:spcAft>
                <a:spcPts val="0"/>
              </a:spcAft>
              <a:buNone/>
            </a:pPr>
            <a:r>
              <a:rPr lang="ar" sz="1200">
                <a:solidFill>
                  <a:srgbClr val="999999"/>
                </a:solidFill>
              </a:rPr>
              <a:t>○ When associated with type 2 neurofibromatosis (NF2): bilateral acoustic neuromas, café-au-lait skin lesions, and multiple intracranial lesions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Clinical presentation: </a:t>
            </a:r>
            <a:endParaRPr sz="1200">
              <a:solidFill>
                <a:srgbClr val="999999"/>
              </a:solidFill>
            </a:endParaRPr>
          </a:p>
          <a:p>
            <a:pPr indent="0" lvl="0" marL="0" rtl="0" algn="l">
              <a:spcBef>
                <a:spcPts val="0"/>
              </a:spcBef>
              <a:spcAft>
                <a:spcPts val="0"/>
              </a:spcAft>
              <a:buNone/>
            </a:pPr>
            <a:r>
              <a:rPr lang="ar" sz="1200">
                <a:solidFill>
                  <a:srgbClr val="999999"/>
                </a:solidFill>
              </a:rPr>
              <a:t>   ● Unilateral tinnitus </a:t>
            </a:r>
            <a:endParaRPr sz="1200">
              <a:solidFill>
                <a:srgbClr val="999999"/>
              </a:solidFill>
            </a:endParaRPr>
          </a:p>
          <a:p>
            <a:pPr indent="0" lvl="0" marL="0" rtl="0" algn="l">
              <a:spcBef>
                <a:spcPts val="0"/>
              </a:spcBef>
              <a:spcAft>
                <a:spcPts val="0"/>
              </a:spcAft>
              <a:buNone/>
            </a:pPr>
            <a:r>
              <a:rPr lang="ar" sz="1200">
                <a:solidFill>
                  <a:srgbClr val="999999"/>
                </a:solidFill>
              </a:rPr>
              <a:t>   ● Hearing loss</a:t>
            </a:r>
            <a:endParaRPr sz="1200">
              <a:solidFill>
                <a:srgbClr val="999999"/>
              </a:solidFill>
            </a:endParaRPr>
          </a:p>
          <a:p>
            <a:pPr indent="0" lvl="0" marL="0" rtl="0" algn="l">
              <a:spcBef>
                <a:spcPts val="0"/>
              </a:spcBef>
              <a:spcAft>
                <a:spcPts val="0"/>
              </a:spcAft>
              <a:buNone/>
            </a:pPr>
            <a:r>
              <a:rPr lang="ar" sz="1200">
                <a:solidFill>
                  <a:srgbClr val="999999"/>
                </a:solidFill>
              </a:rPr>
              <a:t>   ● Dizziness But true vertigo is rare as tumor growth slowly thus compensation occurs.</a:t>
            </a:r>
            <a:endParaRPr sz="1200">
              <a:solidFill>
                <a:srgbClr val="999999"/>
              </a:solidFill>
            </a:endParaRPr>
          </a:p>
          <a:p>
            <a:pPr indent="0" lvl="0" marL="0" rtl="0" algn="l">
              <a:spcBef>
                <a:spcPts val="0"/>
              </a:spcBef>
              <a:spcAft>
                <a:spcPts val="0"/>
              </a:spcAft>
              <a:buNone/>
            </a:pPr>
            <a:r>
              <a:rPr lang="ar" sz="1200">
                <a:solidFill>
                  <a:srgbClr val="999999"/>
                </a:solidFill>
              </a:rPr>
              <a:t>   ● Facial nerve palsy and trigeminal (V1) sensory deficit (corneal reflex) are late complication. </a:t>
            </a:r>
            <a:endParaRPr sz="1200">
              <a:solidFill>
                <a:srgbClr val="999999"/>
              </a:solidFill>
            </a:endParaRPr>
          </a:p>
        </p:txBody>
      </p:sp>
      <p:sp>
        <p:nvSpPr>
          <p:cNvPr id="158" name="Google Shape;158;p25"/>
          <p:cNvSpPr/>
          <p:nvPr/>
        </p:nvSpPr>
        <p:spPr>
          <a:xfrm>
            <a:off x="0" y="1876150"/>
            <a:ext cx="2736600" cy="3945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t>Central vestibular loss</a:t>
            </a:r>
            <a:endParaRPr b="1" sz="1600"/>
          </a:p>
        </p:txBody>
      </p:sp>
      <p:sp>
        <p:nvSpPr>
          <p:cNvPr id="159" name="Google Shape;159;p25"/>
          <p:cNvSpPr txBox="1"/>
          <p:nvPr/>
        </p:nvSpPr>
        <p:spPr>
          <a:xfrm>
            <a:off x="2736600" y="1595350"/>
            <a:ext cx="2025900" cy="675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Wasn’t mentioned in the slides, if you have time you can read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65" name="Google Shape;165;p26"/>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rPr>
              <a:t>DDx: Acoustic neuroma mimics Meniere’s disease in presentation and imaging is the only way to differentiate between them.</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Diagnosis: </a:t>
            </a:r>
            <a:endParaRPr sz="1200">
              <a:solidFill>
                <a:srgbClr val="999999"/>
              </a:solidFill>
            </a:endParaRPr>
          </a:p>
          <a:p>
            <a:pPr indent="0" lvl="0" marL="0" rtl="0" algn="l">
              <a:spcBef>
                <a:spcPts val="0"/>
              </a:spcBef>
              <a:spcAft>
                <a:spcPts val="0"/>
              </a:spcAft>
              <a:buNone/>
            </a:pPr>
            <a:r>
              <a:rPr lang="ar" sz="1200">
                <a:solidFill>
                  <a:srgbClr val="999999"/>
                </a:solidFill>
              </a:rPr>
              <a:t>   ● History </a:t>
            </a:r>
            <a:endParaRPr sz="1200">
              <a:solidFill>
                <a:srgbClr val="999999"/>
              </a:solidFill>
            </a:endParaRPr>
          </a:p>
          <a:p>
            <a:pPr indent="0" lvl="0" marL="0" rtl="0" algn="l">
              <a:spcBef>
                <a:spcPts val="0"/>
              </a:spcBef>
              <a:spcAft>
                <a:spcPts val="0"/>
              </a:spcAft>
              <a:buNone/>
            </a:pPr>
            <a:r>
              <a:rPr lang="ar" sz="1200">
                <a:solidFill>
                  <a:srgbClr val="999999"/>
                </a:solidFill>
              </a:rPr>
              <a:t>   ● PTA (Unilateral SNHL) </a:t>
            </a:r>
            <a:endParaRPr sz="1200">
              <a:solidFill>
                <a:srgbClr val="999999"/>
              </a:solidFill>
            </a:endParaRPr>
          </a:p>
          <a:p>
            <a:pPr indent="0" lvl="0" marL="0" rtl="0" algn="l">
              <a:spcBef>
                <a:spcPts val="0"/>
              </a:spcBef>
              <a:spcAft>
                <a:spcPts val="0"/>
              </a:spcAft>
              <a:buNone/>
            </a:pPr>
            <a:r>
              <a:rPr lang="ar" sz="1200">
                <a:solidFill>
                  <a:srgbClr val="999999"/>
                </a:solidFill>
              </a:rPr>
              <a:t>   ● Radiology (CT, MRI) </a:t>
            </a:r>
            <a:endParaRPr sz="1200">
              <a:solidFill>
                <a:srgbClr val="999999"/>
              </a:solidFill>
            </a:endParaRPr>
          </a:p>
          <a:p>
            <a:pPr indent="0" lvl="0" marL="0" rtl="0" algn="l">
              <a:spcBef>
                <a:spcPts val="0"/>
              </a:spcBef>
              <a:spcAft>
                <a:spcPts val="0"/>
              </a:spcAft>
              <a:buNone/>
            </a:pPr>
            <a:r>
              <a:rPr lang="ar" sz="1200">
                <a:solidFill>
                  <a:srgbClr val="999999"/>
                </a:solidFill>
              </a:rPr>
              <a:t>   ● MRI with Gadolinium contrast is the gold standard.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Treatment: ● Expectant management if tumor is very small, or in elderly. Definitive management is surgical excision.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ar" sz="1500"/>
              <a:t>❖ Conclusion:</a:t>
            </a:r>
            <a:r>
              <a:rPr b="1" lang="ar" sz="1200"/>
              <a:t> </a:t>
            </a:r>
            <a:endParaRPr b="1" sz="1200"/>
          </a:p>
          <a:p>
            <a:pPr indent="0" lvl="0" marL="0" rtl="0" algn="l">
              <a:spcBef>
                <a:spcPts val="0"/>
              </a:spcBef>
              <a:spcAft>
                <a:spcPts val="0"/>
              </a:spcAft>
              <a:buNone/>
            </a:pPr>
            <a:r>
              <a:rPr lang="ar" sz="1200"/>
              <a:t>• Proper </a:t>
            </a:r>
            <a:r>
              <a:rPr lang="ar" sz="1200">
                <a:solidFill>
                  <a:srgbClr val="FF0000"/>
                </a:solidFill>
              </a:rPr>
              <a:t>history is the most important key</a:t>
            </a:r>
            <a:r>
              <a:rPr lang="ar" sz="1200"/>
              <a:t> for diagnosis of a dizzy patient. </a:t>
            </a:r>
            <a:endParaRPr sz="1200"/>
          </a:p>
          <a:p>
            <a:pPr indent="0" lvl="0" marL="0" rtl="0" algn="l">
              <a:spcBef>
                <a:spcPts val="0"/>
              </a:spcBef>
              <a:spcAft>
                <a:spcPts val="0"/>
              </a:spcAft>
              <a:buNone/>
            </a:pPr>
            <a:r>
              <a:rPr lang="ar" sz="1200"/>
              <a:t>• A multi specialty (</a:t>
            </a:r>
            <a:r>
              <a:rPr lang="ar" sz="1200">
                <a:solidFill>
                  <a:srgbClr val="6AA84F"/>
                </a:solidFill>
              </a:rPr>
              <a:t>Cardiac, Optha, Psych</a:t>
            </a:r>
            <a:r>
              <a:rPr lang="ar" sz="1200"/>
              <a:t>) approach is sometimes appropriate for some complicated cases. </a:t>
            </a:r>
            <a:endParaRPr sz="1200"/>
          </a:p>
          <a:p>
            <a:pPr indent="0" lvl="0" marL="0" rtl="0" algn="l">
              <a:spcBef>
                <a:spcPts val="0"/>
              </a:spcBef>
              <a:spcAft>
                <a:spcPts val="0"/>
              </a:spcAft>
              <a:buNone/>
            </a:pPr>
            <a:r>
              <a:rPr lang="ar" sz="1200"/>
              <a:t>• Investigations should be </a:t>
            </a:r>
            <a:r>
              <a:rPr lang="ar" sz="1200">
                <a:solidFill>
                  <a:srgbClr val="FF0000"/>
                </a:solidFill>
              </a:rPr>
              <a:t>tailored </a:t>
            </a:r>
            <a:r>
              <a:rPr lang="ar" sz="1200"/>
              <a:t>to the most likely diagnosis. </a:t>
            </a:r>
            <a:r>
              <a:rPr lang="ar" sz="1200">
                <a:solidFill>
                  <a:srgbClr val="6AA84F"/>
                </a:solidFill>
              </a:rPr>
              <a:t>Don’t do unnecessary tests when they’re not needed</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b="1" lang="ar" sz="1500"/>
              <a:t>case scenario #1</a:t>
            </a:r>
            <a:endParaRPr b="1" sz="1500"/>
          </a:p>
          <a:p>
            <a:pPr indent="0" lvl="0" marL="0" rtl="0" algn="l">
              <a:spcBef>
                <a:spcPts val="0"/>
              </a:spcBef>
              <a:spcAft>
                <a:spcPts val="0"/>
              </a:spcAft>
              <a:buClr>
                <a:schemeClr val="dk1"/>
              </a:buClr>
              <a:buSzPts val="1100"/>
              <a:buFont typeface="Arial"/>
              <a:buNone/>
            </a:pPr>
            <a:r>
              <a:t/>
            </a:r>
            <a:endParaRPr sz="1200"/>
          </a:p>
          <a:p>
            <a:pPr indent="-304800" lvl="0" marL="457200" rtl="0" algn="l">
              <a:spcBef>
                <a:spcPts val="0"/>
              </a:spcBef>
              <a:spcAft>
                <a:spcPts val="0"/>
              </a:spcAft>
              <a:buSzPts val="1200"/>
              <a:buChar char="●"/>
            </a:pPr>
            <a:r>
              <a:rPr lang="ar" sz="1200"/>
              <a:t>50-year-old patient, medically free</a:t>
            </a:r>
            <a:endParaRPr sz="1200"/>
          </a:p>
          <a:p>
            <a:pPr indent="-304800" lvl="0" marL="457200" rtl="0" algn="l">
              <a:spcBef>
                <a:spcPts val="0"/>
              </a:spcBef>
              <a:spcAft>
                <a:spcPts val="0"/>
              </a:spcAft>
              <a:buSzPts val="1200"/>
              <a:buChar char="●"/>
            </a:pPr>
            <a:r>
              <a:rPr lang="ar" sz="1200"/>
              <a:t>Sudden dizziness with head movement 3 days ago</a:t>
            </a:r>
            <a:endParaRPr sz="1200"/>
          </a:p>
          <a:p>
            <a:pPr indent="-304800" lvl="0" marL="457200" rtl="0" algn="l">
              <a:spcBef>
                <a:spcPts val="0"/>
              </a:spcBef>
              <a:spcAft>
                <a:spcPts val="0"/>
              </a:spcAft>
              <a:buSzPts val="1200"/>
              <a:buChar char="●"/>
            </a:pPr>
            <a:r>
              <a:rPr lang="ar" sz="1200"/>
              <a:t>Horizontal Nystagmus to the left</a:t>
            </a:r>
            <a:endParaRPr sz="1200"/>
          </a:p>
          <a:p>
            <a:pPr indent="-304800" lvl="0" marL="457200" rtl="0" algn="l">
              <a:spcBef>
                <a:spcPts val="0"/>
              </a:spcBef>
              <a:spcAft>
                <a:spcPts val="0"/>
              </a:spcAft>
              <a:buSzPts val="1200"/>
              <a:buChar char="●"/>
            </a:pPr>
            <a:r>
              <a:rPr lang="ar" sz="1200"/>
              <a:t>No problems without Head movement</a:t>
            </a:r>
            <a:endParaRPr sz="1200"/>
          </a:p>
          <a:p>
            <a:pPr indent="-304800" lvl="0" marL="457200" rtl="0" algn="l">
              <a:spcBef>
                <a:spcPts val="0"/>
              </a:spcBef>
              <a:spcAft>
                <a:spcPts val="0"/>
              </a:spcAft>
              <a:buSzPts val="1200"/>
              <a:buChar char="●"/>
            </a:pPr>
            <a:r>
              <a:rPr lang="ar" sz="1200"/>
              <a:t>accompanying symptoms (nausea, vomitus)</a:t>
            </a:r>
            <a:endParaRPr sz="1200"/>
          </a:p>
          <a:p>
            <a:pPr indent="-304800" lvl="0" marL="457200" rtl="0" algn="l">
              <a:spcBef>
                <a:spcPts val="0"/>
              </a:spcBef>
              <a:spcAft>
                <a:spcPts val="0"/>
              </a:spcAft>
              <a:buSzPts val="1200"/>
              <a:buChar char="●"/>
            </a:pPr>
            <a:r>
              <a:rPr lang="ar" sz="1200"/>
              <a:t>No hearing problems, no tinnitus)</a:t>
            </a:r>
            <a:endParaRPr sz="1200"/>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rPr lang="ar" sz="1200">
                <a:solidFill>
                  <a:srgbClr val="6AA84F"/>
                </a:solidFill>
              </a:rPr>
              <a:t>Answer: benign paroxysmal positional vertigo</a:t>
            </a:r>
            <a:endParaRPr sz="1200">
              <a:solidFill>
                <a:srgbClr val="6AA84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71" name="Google Shape;171;p27"/>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500"/>
              <a:t>case scenario #2</a:t>
            </a:r>
            <a:endParaRPr b="1" sz="1500"/>
          </a:p>
          <a:p>
            <a:pPr indent="0" lvl="0" marL="0" rtl="0" algn="l">
              <a:spcBef>
                <a:spcPts val="0"/>
              </a:spcBef>
              <a:spcAft>
                <a:spcPts val="0"/>
              </a:spcAft>
              <a:buNone/>
            </a:pPr>
            <a:r>
              <a:t/>
            </a:r>
            <a:endParaRPr b="1" sz="1500"/>
          </a:p>
          <a:p>
            <a:pPr indent="-304800" lvl="0" marL="457200" rtl="0" algn="l">
              <a:spcBef>
                <a:spcPts val="0"/>
              </a:spcBef>
              <a:spcAft>
                <a:spcPts val="0"/>
              </a:spcAft>
              <a:buSzPts val="1200"/>
              <a:buChar char="●"/>
            </a:pPr>
            <a:r>
              <a:rPr lang="ar" sz="1200"/>
              <a:t>32-year-old female patient with recurrent episodes of</a:t>
            </a:r>
            <a:endParaRPr sz="1200"/>
          </a:p>
          <a:p>
            <a:pPr indent="-304800" lvl="0" marL="457200" rtl="0" algn="l">
              <a:spcBef>
                <a:spcPts val="0"/>
              </a:spcBef>
              <a:spcAft>
                <a:spcPts val="0"/>
              </a:spcAft>
              <a:buSzPts val="1200"/>
              <a:buChar char="●"/>
            </a:pPr>
            <a:r>
              <a:rPr lang="ar" sz="1200"/>
              <a:t>vertigo</a:t>
            </a:r>
            <a:endParaRPr sz="1200"/>
          </a:p>
          <a:p>
            <a:pPr indent="-304800" lvl="0" marL="457200" rtl="0" algn="l">
              <a:spcBef>
                <a:spcPts val="0"/>
              </a:spcBef>
              <a:spcAft>
                <a:spcPts val="0"/>
              </a:spcAft>
              <a:buSzPts val="1200"/>
              <a:buChar char="●"/>
            </a:pPr>
            <a:r>
              <a:rPr lang="ar" sz="1200"/>
              <a:t>Relapsing accompanying hearing loss, tinnitus</a:t>
            </a:r>
            <a:endParaRPr sz="1200"/>
          </a:p>
          <a:p>
            <a:pPr indent="-304800" lvl="0" marL="457200" rtl="0" algn="l">
              <a:spcBef>
                <a:spcPts val="0"/>
              </a:spcBef>
              <a:spcAft>
                <a:spcPts val="0"/>
              </a:spcAft>
              <a:buSzPts val="1200"/>
              <a:buChar char="●"/>
            </a:pPr>
            <a:r>
              <a:rPr lang="ar" sz="1200"/>
              <a:t>Frequently nausea / vomiting</a:t>
            </a:r>
            <a:endParaRPr sz="1200"/>
          </a:p>
          <a:p>
            <a:pPr indent="-304800" lvl="0" marL="457200" rtl="0" algn="l">
              <a:spcBef>
                <a:spcPts val="0"/>
              </a:spcBef>
              <a:spcAft>
                <a:spcPts val="0"/>
              </a:spcAft>
              <a:buSzPts val="1200"/>
              <a:buChar char="●"/>
            </a:pPr>
            <a:r>
              <a:rPr lang="ar" sz="1200"/>
              <a:t>Fall inclination both sides</a:t>
            </a:r>
            <a:endParaRPr sz="1200"/>
          </a:p>
          <a:p>
            <a:pPr indent="-304800" lvl="0" marL="457200" rtl="0" algn="l">
              <a:spcBef>
                <a:spcPts val="0"/>
              </a:spcBef>
              <a:spcAft>
                <a:spcPts val="0"/>
              </a:spcAft>
              <a:buSzPts val="1200"/>
              <a:buChar char="●"/>
            </a:pPr>
            <a:r>
              <a:rPr lang="ar" sz="1200"/>
              <a:t>Persistent hearing loss in the interval (weeks)</a:t>
            </a:r>
            <a:endParaRPr sz="1200"/>
          </a:p>
          <a:p>
            <a:pPr indent="-304800" lvl="0" marL="457200" rtl="0" algn="l">
              <a:spcBef>
                <a:spcPts val="0"/>
              </a:spcBef>
              <a:spcAft>
                <a:spcPts val="0"/>
              </a:spcAft>
              <a:buSzPts val="1200"/>
              <a:buChar char="●"/>
            </a:pPr>
            <a:r>
              <a:rPr lang="ar" sz="1200"/>
              <a:t>Recurrent inflammation of both eyes</a:t>
            </a:r>
            <a:endParaRPr sz="1200"/>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6AA84F"/>
                </a:solidFill>
              </a:rPr>
              <a:t>Answer: cogan syndrome</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rPr b="1" lang="ar" sz="1500"/>
              <a:t>Questions:</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lang="ar" sz="1200"/>
              <a:t>1. Young female complaining of acute persistent vertical vertigo no hearing loss no tinnitus no fullness, but she reported a history of respiratory infection last week. what is the diagnosis? </a:t>
            </a:r>
            <a:endParaRPr sz="1200"/>
          </a:p>
          <a:p>
            <a:pPr indent="0" lvl="0" marL="0" rtl="0" algn="l">
              <a:spcBef>
                <a:spcPts val="0"/>
              </a:spcBef>
              <a:spcAft>
                <a:spcPts val="0"/>
              </a:spcAft>
              <a:buNone/>
            </a:pPr>
            <a:r>
              <a:rPr lang="ar" sz="1200"/>
              <a:t>A- BPPV </a:t>
            </a:r>
            <a:endParaRPr sz="1200"/>
          </a:p>
          <a:p>
            <a:pPr indent="0" lvl="0" marL="0" rtl="0" algn="l">
              <a:spcBef>
                <a:spcPts val="0"/>
              </a:spcBef>
              <a:spcAft>
                <a:spcPts val="0"/>
              </a:spcAft>
              <a:buNone/>
            </a:pPr>
            <a:r>
              <a:rPr lang="ar" sz="1200"/>
              <a:t>B- Vestibular neuritis </a:t>
            </a:r>
            <a:endParaRPr sz="1200"/>
          </a:p>
          <a:p>
            <a:pPr indent="0" lvl="0" marL="0" rtl="0" algn="l">
              <a:spcBef>
                <a:spcPts val="0"/>
              </a:spcBef>
              <a:spcAft>
                <a:spcPts val="0"/>
              </a:spcAft>
              <a:buNone/>
            </a:pPr>
            <a:r>
              <a:rPr lang="ar" sz="1200"/>
              <a:t>C- Meniere’s disease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t>2.A 60-year-old man, complaining of severe tinnitus, episode of vertigo, and hearing loss in his right ear. PTA showed SNHL in the right ear, while the left was normal. What are the suspected finding in tuning fork test in this patient? </a:t>
            </a:r>
            <a:endParaRPr sz="1200"/>
          </a:p>
          <a:p>
            <a:pPr indent="0" lvl="0" marL="0" rtl="0" algn="l">
              <a:spcBef>
                <a:spcPts val="0"/>
              </a:spcBef>
              <a:spcAft>
                <a:spcPts val="0"/>
              </a:spcAft>
              <a:buNone/>
            </a:pPr>
            <a:r>
              <a:rPr lang="ar" sz="1200"/>
              <a:t>A- Weber test is lateralized to the right, Rennes test is negative </a:t>
            </a:r>
            <a:endParaRPr sz="1200"/>
          </a:p>
          <a:p>
            <a:pPr indent="0" lvl="0" marL="0" rtl="0" algn="l">
              <a:spcBef>
                <a:spcPts val="0"/>
              </a:spcBef>
              <a:spcAft>
                <a:spcPts val="0"/>
              </a:spcAft>
              <a:buNone/>
            </a:pPr>
            <a:r>
              <a:rPr lang="ar" sz="1200"/>
              <a:t>B- Weber test is lateralized to the left, Rennes test is positive. </a:t>
            </a:r>
            <a:endParaRPr sz="1200"/>
          </a:p>
          <a:p>
            <a:pPr indent="0" lvl="0" marL="0" rtl="0" algn="l">
              <a:spcBef>
                <a:spcPts val="0"/>
              </a:spcBef>
              <a:spcAft>
                <a:spcPts val="0"/>
              </a:spcAft>
              <a:buNone/>
            </a:pPr>
            <a:r>
              <a:rPr lang="ar" sz="1200"/>
              <a:t>C- Weber test is central, Rinne test is negative. </a:t>
            </a:r>
            <a:endParaRPr sz="1200"/>
          </a:p>
          <a:p>
            <a:pPr indent="0" lvl="0" marL="0" rtl="0" algn="l">
              <a:spcBef>
                <a:spcPts val="0"/>
              </a:spcBef>
              <a:spcAft>
                <a:spcPts val="0"/>
              </a:spcAft>
              <a:buNone/>
            </a:pPr>
            <a:r>
              <a:rPr lang="ar" sz="1200"/>
              <a:t>D- Weber test is central, Rinne test is positive.</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2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77" name="Google Shape;177;p28"/>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500"/>
              <a:t>Questions:</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lang="ar" sz="1200"/>
              <a:t>3.A patient presented with history of hearing loss and vertigo. Pure tone audiometry showed SN hearing loss. ABR(auditory brainstem response) showed abnormal waves. What is the diagnosis? </a:t>
            </a:r>
            <a:endParaRPr sz="1200"/>
          </a:p>
          <a:p>
            <a:pPr indent="0" lvl="0" marL="0" rtl="0" algn="l">
              <a:spcBef>
                <a:spcPts val="0"/>
              </a:spcBef>
              <a:spcAft>
                <a:spcPts val="0"/>
              </a:spcAft>
              <a:buNone/>
            </a:pPr>
            <a:r>
              <a:rPr lang="ar" sz="1200"/>
              <a:t>A. Vestibulitis </a:t>
            </a:r>
            <a:endParaRPr sz="1200"/>
          </a:p>
          <a:p>
            <a:pPr indent="0" lvl="0" marL="0" rtl="0" algn="l">
              <a:spcBef>
                <a:spcPts val="0"/>
              </a:spcBef>
              <a:spcAft>
                <a:spcPts val="0"/>
              </a:spcAft>
              <a:buNone/>
            </a:pPr>
            <a:r>
              <a:rPr lang="ar" sz="1200"/>
              <a:t>B. Acoustic neuroma </a:t>
            </a:r>
            <a:endParaRPr sz="1200"/>
          </a:p>
          <a:p>
            <a:pPr indent="0" lvl="0" marL="0" rtl="0" algn="l">
              <a:spcBef>
                <a:spcPts val="0"/>
              </a:spcBef>
              <a:spcAft>
                <a:spcPts val="0"/>
              </a:spcAft>
              <a:buNone/>
            </a:pPr>
            <a:r>
              <a:rPr lang="ar" sz="1200"/>
              <a:t>C. Meniere disease </a:t>
            </a:r>
            <a:endParaRPr sz="1200"/>
          </a:p>
          <a:p>
            <a:pPr indent="0" lvl="0" marL="0" rtl="0" algn="l">
              <a:spcBef>
                <a:spcPts val="0"/>
              </a:spcBef>
              <a:spcAft>
                <a:spcPts val="0"/>
              </a:spcAft>
              <a:buNone/>
            </a:pPr>
            <a:r>
              <a:rPr lang="ar" sz="1200"/>
              <a:t>D. BPPV (Benign Paroxysmal Positional Vertigo)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t>4.28-year-old female presented with vertigo which last for minutes with hearing loss and tinnitus. What is most likely the diagnosis? </a:t>
            </a:r>
            <a:endParaRPr sz="1200"/>
          </a:p>
          <a:p>
            <a:pPr indent="0" lvl="0" marL="0" rtl="0" algn="l">
              <a:spcBef>
                <a:spcPts val="0"/>
              </a:spcBef>
              <a:spcAft>
                <a:spcPts val="0"/>
              </a:spcAft>
              <a:buNone/>
            </a:pPr>
            <a:r>
              <a:rPr lang="ar" sz="1200"/>
              <a:t>A- Benign paroxysmal positional vertigo </a:t>
            </a:r>
            <a:endParaRPr sz="1200"/>
          </a:p>
          <a:p>
            <a:pPr indent="0" lvl="0" marL="0" rtl="0" algn="l">
              <a:spcBef>
                <a:spcPts val="0"/>
              </a:spcBef>
              <a:spcAft>
                <a:spcPts val="0"/>
              </a:spcAft>
              <a:buNone/>
            </a:pPr>
            <a:r>
              <a:rPr lang="ar" sz="1200"/>
              <a:t>B- Vestibular neuritis </a:t>
            </a:r>
            <a:endParaRPr sz="1200"/>
          </a:p>
          <a:p>
            <a:pPr indent="0" lvl="0" marL="0" rtl="0" algn="l">
              <a:spcBef>
                <a:spcPts val="0"/>
              </a:spcBef>
              <a:spcAft>
                <a:spcPts val="0"/>
              </a:spcAft>
              <a:buNone/>
            </a:pPr>
            <a:r>
              <a:rPr lang="ar" sz="1200"/>
              <a:t>C- Meniere's disease </a:t>
            </a:r>
            <a:endParaRPr sz="1200"/>
          </a:p>
          <a:p>
            <a:pPr indent="0" lvl="0" marL="0" rtl="0" algn="l">
              <a:spcBef>
                <a:spcPts val="0"/>
              </a:spcBef>
              <a:spcAft>
                <a:spcPts val="0"/>
              </a:spcAft>
              <a:buNone/>
            </a:pPr>
            <a:r>
              <a:rPr lang="ar" sz="1200"/>
              <a:t>D- Acoustic neuroma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t>5. 26 years old female comes with 6 days history of severe vertigo associated with right sided hearing loss. She had a history of chronic suppurative otitis media for many years. On examination there is marginal moist perforation on the right ear drum. There is horizontal nystagmus. What is the most likely cause of vertigo?</a:t>
            </a:r>
            <a:endParaRPr sz="1200"/>
          </a:p>
          <a:p>
            <a:pPr indent="0" lvl="0" marL="0" rtl="0" algn="l">
              <a:spcBef>
                <a:spcPts val="0"/>
              </a:spcBef>
              <a:spcAft>
                <a:spcPts val="0"/>
              </a:spcAft>
              <a:buNone/>
            </a:pPr>
            <a:r>
              <a:rPr lang="ar" sz="1200"/>
              <a:t> A- Acute labyrinthitis </a:t>
            </a:r>
            <a:endParaRPr sz="1200"/>
          </a:p>
          <a:p>
            <a:pPr indent="0" lvl="0" marL="0" rtl="0" algn="l">
              <a:spcBef>
                <a:spcPts val="0"/>
              </a:spcBef>
              <a:spcAft>
                <a:spcPts val="0"/>
              </a:spcAft>
              <a:buNone/>
            </a:pPr>
            <a:r>
              <a:rPr lang="ar" sz="1200"/>
              <a:t>B- Benign paroxysmal positional vertigo. </a:t>
            </a:r>
            <a:endParaRPr sz="1200"/>
          </a:p>
          <a:p>
            <a:pPr indent="0" lvl="0" marL="0" rtl="0" algn="l">
              <a:spcBef>
                <a:spcPts val="0"/>
              </a:spcBef>
              <a:spcAft>
                <a:spcPts val="0"/>
              </a:spcAft>
              <a:buNone/>
            </a:pPr>
            <a:r>
              <a:rPr lang="ar" sz="1200"/>
              <a:t>C- Meniere’s disease </a:t>
            </a:r>
            <a:endParaRPr sz="1200"/>
          </a:p>
          <a:p>
            <a:pPr indent="0" lvl="0" marL="0" rtl="0" algn="l">
              <a:spcBef>
                <a:spcPts val="0"/>
              </a:spcBef>
              <a:spcAft>
                <a:spcPts val="0"/>
              </a:spcAft>
              <a:buNone/>
            </a:pPr>
            <a:r>
              <a:rPr lang="ar" sz="1200"/>
              <a:t>D- Vestibular neuritis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000">
                <a:solidFill>
                  <a:srgbClr val="999999"/>
                </a:solidFill>
              </a:rPr>
              <a:t>Ans:1-B,2-B,3-B,4-C,5-A. </a:t>
            </a:r>
            <a:endParaRPr sz="1000">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7" name="Google Shape;67;p14"/>
          <p:cNvSpPr/>
          <p:nvPr/>
        </p:nvSpPr>
        <p:spPr>
          <a:xfrm>
            <a:off x="0" y="0"/>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Introduction</a:t>
            </a:r>
            <a:endParaRPr b="1" sz="1800"/>
          </a:p>
        </p:txBody>
      </p:sp>
      <p:sp>
        <p:nvSpPr>
          <p:cNvPr id="68" name="Google Shape;68;p14"/>
          <p:cNvSpPr txBox="1"/>
          <p:nvPr/>
        </p:nvSpPr>
        <p:spPr>
          <a:xfrm>
            <a:off x="0" y="619575"/>
            <a:ext cx="4762500" cy="6524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ar" sz="1200"/>
              <a:t>What are the balance organs?</a:t>
            </a:r>
            <a:endParaRPr b="1" sz="1200"/>
          </a:p>
          <a:p>
            <a:pPr indent="0" lvl="0" marL="0" rtl="0" algn="l">
              <a:spcBef>
                <a:spcPts val="0"/>
              </a:spcBef>
              <a:spcAft>
                <a:spcPts val="0"/>
              </a:spcAft>
              <a:buNone/>
            </a:pPr>
            <a:r>
              <a:rPr lang="ar" sz="1200">
                <a:solidFill>
                  <a:srgbClr val="999999"/>
                </a:solidFill>
              </a:rPr>
              <a:t>more than just vestibule</a:t>
            </a:r>
            <a:endParaRPr sz="1200">
              <a:solidFill>
                <a:srgbClr val="99999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t>1. Inner ear</a:t>
            </a:r>
            <a:r>
              <a:rPr lang="ar" sz="1200"/>
              <a:t> (3 semicircular canals and otolith organ).</a:t>
            </a:r>
            <a:endParaRPr sz="1200"/>
          </a:p>
          <a:p>
            <a:pPr indent="0" lvl="0" marL="0" rtl="0" algn="l">
              <a:spcBef>
                <a:spcPts val="0"/>
              </a:spcBef>
              <a:spcAft>
                <a:spcPts val="0"/>
              </a:spcAft>
              <a:buNone/>
            </a:pPr>
            <a:r>
              <a:rPr b="1" lang="ar" sz="1200"/>
              <a:t>2. Cerebellum</a:t>
            </a:r>
            <a:r>
              <a:rPr lang="ar" sz="1200"/>
              <a:t>.</a:t>
            </a:r>
            <a:endParaRPr sz="1200"/>
          </a:p>
          <a:p>
            <a:pPr indent="0" lvl="0" marL="0" rtl="0" algn="l">
              <a:spcBef>
                <a:spcPts val="0"/>
              </a:spcBef>
              <a:spcAft>
                <a:spcPts val="0"/>
              </a:spcAft>
              <a:buNone/>
            </a:pPr>
            <a:r>
              <a:rPr b="1" lang="ar" sz="1200"/>
              <a:t>3. Vision</a:t>
            </a:r>
            <a:r>
              <a:rPr lang="ar" sz="1200"/>
              <a:t> (VOR-Vestibulo Ocular reflex)*:</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6CA951"/>
                </a:solidFill>
              </a:rPr>
              <a:t>*To stabilize images on the retina</a:t>
            </a:r>
            <a:endParaRPr b="1" sz="1200">
              <a:solidFill>
                <a:srgbClr val="6CA951"/>
              </a:solidFill>
            </a:endParaRPr>
          </a:p>
          <a:p>
            <a:pPr indent="0" lvl="0" marL="0" rtl="0" algn="l">
              <a:spcBef>
                <a:spcPts val="0"/>
              </a:spcBef>
              <a:spcAft>
                <a:spcPts val="0"/>
              </a:spcAft>
              <a:buNone/>
            </a:pPr>
            <a:r>
              <a:rPr b="1" lang="ar" sz="1200">
                <a:solidFill>
                  <a:srgbClr val="6CA951"/>
                </a:solidFill>
              </a:rPr>
              <a:t>during head movement,</a:t>
            </a:r>
            <a:r>
              <a:rPr lang="ar" sz="1200">
                <a:solidFill>
                  <a:srgbClr val="6CA951"/>
                </a:solidFill>
              </a:rPr>
              <a:t> by moving the eye</a:t>
            </a:r>
            <a:endParaRPr sz="1200">
              <a:solidFill>
                <a:srgbClr val="6CA951"/>
              </a:solidFill>
            </a:endParaRPr>
          </a:p>
          <a:p>
            <a:pPr indent="0" lvl="0" marL="0" rtl="0" algn="l">
              <a:spcBef>
                <a:spcPts val="0"/>
              </a:spcBef>
              <a:spcAft>
                <a:spcPts val="0"/>
              </a:spcAft>
              <a:buNone/>
            </a:pPr>
            <a:r>
              <a:rPr lang="ar" sz="1200">
                <a:solidFill>
                  <a:srgbClr val="6CA951"/>
                </a:solidFill>
              </a:rPr>
              <a:t>in direction opposite to the direction of the</a:t>
            </a:r>
            <a:endParaRPr sz="1200">
              <a:solidFill>
                <a:srgbClr val="6CA951"/>
              </a:solidFill>
            </a:endParaRPr>
          </a:p>
          <a:p>
            <a:pPr indent="0" lvl="0" marL="0" rtl="0" algn="l">
              <a:spcBef>
                <a:spcPts val="0"/>
              </a:spcBef>
              <a:spcAft>
                <a:spcPts val="0"/>
              </a:spcAft>
              <a:buNone/>
            </a:pPr>
            <a:r>
              <a:rPr lang="ar" sz="1200">
                <a:solidFill>
                  <a:srgbClr val="6CA951"/>
                </a:solidFill>
              </a:rPr>
              <a:t>head, thus keeping image on the center of </a:t>
            </a:r>
            <a:endParaRPr sz="1200">
              <a:solidFill>
                <a:srgbClr val="6CA951"/>
              </a:solidFill>
            </a:endParaRPr>
          </a:p>
          <a:p>
            <a:pPr indent="0" lvl="0" marL="0" rtl="0" algn="l">
              <a:spcBef>
                <a:spcPts val="0"/>
              </a:spcBef>
              <a:spcAft>
                <a:spcPts val="0"/>
              </a:spcAft>
              <a:buNone/>
            </a:pPr>
            <a:r>
              <a:rPr lang="ar" sz="1200">
                <a:solidFill>
                  <a:srgbClr val="6CA951"/>
                </a:solidFill>
              </a:rPr>
              <a:t>the visual field.</a:t>
            </a:r>
            <a:endParaRPr b="1" sz="1200">
              <a:solidFill>
                <a:srgbClr val="6CA951"/>
              </a:solidFill>
            </a:endParaRPr>
          </a:p>
          <a:p>
            <a:pPr indent="0" lvl="0" marL="0" rtl="0" algn="l">
              <a:spcBef>
                <a:spcPts val="0"/>
              </a:spcBef>
              <a:spcAft>
                <a:spcPts val="0"/>
              </a:spcAft>
              <a:buNone/>
            </a:pPr>
            <a:r>
              <a:t/>
            </a:r>
            <a:endParaRPr b="1" sz="1200">
              <a:solidFill>
                <a:srgbClr val="999999"/>
              </a:solidFill>
            </a:endParaRPr>
          </a:p>
          <a:p>
            <a:pPr indent="0" lvl="0" marL="0" rtl="0" algn="l">
              <a:spcBef>
                <a:spcPts val="0"/>
              </a:spcBef>
              <a:spcAft>
                <a:spcPts val="0"/>
              </a:spcAft>
              <a:buNone/>
            </a:pPr>
            <a:r>
              <a:rPr b="1" lang="ar" sz="1200">
                <a:solidFill>
                  <a:srgbClr val="999999"/>
                </a:solidFill>
              </a:rPr>
              <a:t>The anatomical component of VOR are:</a:t>
            </a:r>
            <a:endParaRPr sz="1200">
              <a:solidFill>
                <a:srgbClr val="999999"/>
              </a:solidFill>
            </a:endParaRPr>
          </a:p>
          <a:p>
            <a:pPr indent="0" lvl="0" marL="0" rtl="0" algn="l">
              <a:spcBef>
                <a:spcPts val="0"/>
              </a:spcBef>
              <a:spcAft>
                <a:spcPts val="0"/>
              </a:spcAft>
              <a:buNone/>
            </a:pPr>
            <a:r>
              <a:rPr lang="ar" sz="1200">
                <a:solidFill>
                  <a:srgbClr val="999999"/>
                </a:solidFill>
              </a:rPr>
              <a:t>a. Semicircular canals.</a:t>
            </a:r>
            <a:endParaRPr sz="1200">
              <a:solidFill>
                <a:srgbClr val="999999"/>
              </a:solidFill>
            </a:endParaRPr>
          </a:p>
          <a:p>
            <a:pPr indent="0" lvl="0" marL="0" rtl="0" algn="l">
              <a:spcBef>
                <a:spcPts val="0"/>
              </a:spcBef>
              <a:spcAft>
                <a:spcPts val="0"/>
              </a:spcAft>
              <a:buNone/>
            </a:pPr>
            <a:r>
              <a:rPr lang="ar" sz="1200">
                <a:solidFill>
                  <a:srgbClr val="999999"/>
                </a:solidFill>
              </a:rPr>
              <a:t>b. Vestibular and oculomotor nuclei in the brainstem.</a:t>
            </a:r>
            <a:endParaRPr sz="1200">
              <a:solidFill>
                <a:srgbClr val="999999"/>
              </a:solidFill>
            </a:endParaRPr>
          </a:p>
          <a:p>
            <a:pPr indent="0" lvl="0" marL="0" rtl="0" algn="l">
              <a:spcBef>
                <a:spcPts val="0"/>
              </a:spcBef>
              <a:spcAft>
                <a:spcPts val="0"/>
              </a:spcAft>
              <a:buNone/>
            </a:pPr>
            <a:r>
              <a:rPr lang="ar" sz="1200">
                <a:solidFill>
                  <a:srgbClr val="999999"/>
                </a:solidFill>
              </a:rPr>
              <a:t>c. Extra-ocular muscles.</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200"/>
              <a:t>4. Proprioception </a:t>
            </a:r>
            <a:r>
              <a:rPr lang="ar" sz="1200"/>
              <a:t>(Muscles &amp; Joints).</a:t>
            </a:r>
            <a:r>
              <a:rPr lang="ar" sz="1200">
                <a:solidFill>
                  <a:srgbClr val="999999"/>
                </a:solidFill>
              </a:rPr>
              <a:t>To know the position of your joints</a:t>
            </a:r>
            <a:endParaRPr sz="1200">
              <a:solidFill>
                <a:srgbClr val="999999"/>
              </a:solidFill>
            </a:endParaRPr>
          </a:p>
          <a:p>
            <a:pPr indent="0" lvl="0" marL="0" rtl="0" algn="l">
              <a:spcBef>
                <a:spcPts val="0"/>
              </a:spcBef>
              <a:spcAft>
                <a:spcPts val="0"/>
              </a:spcAft>
              <a:buNone/>
            </a:pPr>
            <a:r>
              <a:rPr b="1" lang="ar" sz="1200"/>
              <a:t>5. Cerebral cortex</a:t>
            </a:r>
            <a:endParaRPr b="1" sz="1200"/>
          </a:p>
        </p:txBody>
      </p:sp>
      <p:pic>
        <p:nvPicPr>
          <p:cNvPr id="69" name="Google Shape;69;p14"/>
          <p:cNvPicPr preferRelativeResize="0"/>
          <p:nvPr/>
        </p:nvPicPr>
        <p:blipFill>
          <a:blip r:embed="rId4">
            <a:alphaModFix/>
          </a:blip>
          <a:stretch>
            <a:fillRect/>
          </a:stretch>
        </p:blipFill>
        <p:spPr>
          <a:xfrm>
            <a:off x="3230275" y="2038775"/>
            <a:ext cx="1532225" cy="1356025"/>
          </a:xfrm>
          <a:prstGeom prst="rect">
            <a:avLst/>
          </a:prstGeom>
          <a:noFill/>
          <a:ln>
            <a:noFill/>
          </a:ln>
        </p:spPr>
      </p:pic>
      <p:pic>
        <p:nvPicPr>
          <p:cNvPr id="70" name="Google Shape;70;p14"/>
          <p:cNvPicPr preferRelativeResize="0"/>
          <p:nvPr/>
        </p:nvPicPr>
        <p:blipFill>
          <a:blip r:embed="rId5">
            <a:alphaModFix/>
          </a:blip>
          <a:stretch>
            <a:fillRect/>
          </a:stretch>
        </p:blipFill>
        <p:spPr>
          <a:xfrm>
            <a:off x="3066900" y="394500"/>
            <a:ext cx="1695600" cy="118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76" name="Google Shape;76;p15"/>
          <p:cNvSpPr/>
          <p:nvPr/>
        </p:nvSpPr>
        <p:spPr>
          <a:xfrm>
            <a:off x="0" y="0"/>
            <a:ext cx="3554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Types of Spatial Movement:</a:t>
            </a:r>
            <a:endParaRPr b="1" sz="1800"/>
          </a:p>
        </p:txBody>
      </p:sp>
      <p:sp>
        <p:nvSpPr>
          <p:cNvPr id="77" name="Google Shape;77;p15"/>
          <p:cNvSpPr txBox="1"/>
          <p:nvPr/>
        </p:nvSpPr>
        <p:spPr>
          <a:xfrm>
            <a:off x="0" y="394500"/>
            <a:ext cx="4762500" cy="6749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ar" sz="1200"/>
              <a:t>Rotational – 3 degrees of freedom (semicircular canals)</a:t>
            </a:r>
            <a:endParaRPr sz="1200"/>
          </a:p>
          <a:p>
            <a:pPr indent="-304800" lvl="0" marL="457200" rtl="0" algn="l">
              <a:spcBef>
                <a:spcPts val="0"/>
              </a:spcBef>
              <a:spcAft>
                <a:spcPts val="0"/>
              </a:spcAft>
              <a:buSzPts val="1200"/>
              <a:buAutoNum type="arabicPeriod"/>
            </a:pPr>
            <a:r>
              <a:rPr lang="ar" sz="1200"/>
              <a:t>Translational – 3 degrees of freedom (otolith organs)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t>Head acceleration and gravity (</a:t>
            </a:r>
            <a:r>
              <a:rPr lang="ar" sz="1200">
                <a:solidFill>
                  <a:srgbClr val="999999"/>
                </a:solidFill>
              </a:rPr>
              <a:t>stimulus</a:t>
            </a:r>
            <a:r>
              <a:rPr lang="ar" sz="1200"/>
              <a:t>) → biological signals → brain develops subjective awareness of head position (</a:t>
            </a:r>
            <a:r>
              <a:rPr lang="ar" sz="1200">
                <a:solidFill>
                  <a:srgbClr val="999999"/>
                </a:solidFill>
              </a:rPr>
              <a:t>orientation</a:t>
            </a:r>
            <a:r>
              <a:rPr lang="ar" sz="1200"/>
              <a:t>) → produce motor reflexes (</a:t>
            </a:r>
            <a:r>
              <a:rPr lang="ar" sz="1200">
                <a:solidFill>
                  <a:srgbClr val="999999"/>
                </a:solidFill>
              </a:rPr>
              <a:t>contracts and relaxes certain muscles</a:t>
            </a:r>
            <a:r>
              <a:rPr lang="ar" sz="1200"/>
              <a:t>) → maintains posture and ocular stability </a:t>
            </a:r>
            <a:r>
              <a:rPr lang="ar" sz="1200">
                <a:solidFill>
                  <a:srgbClr val="999999"/>
                </a:solidFill>
              </a:rPr>
              <a:t>e.g; If someone were to ask you to concentrate on something and shakes your head, you will keep the object of interest in sight (keeping your eye mobility) and the clarity of vision despite the shaking. </a:t>
            </a:r>
            <a:endParaRPr sz="1200">
              <a:solidFill>
                <a:srgbClr val="99999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t>An illusion of movement of self or environment.</a:t>
            </a:r>
            <a:endParaRPr b="1" sz="1200"/>
          </a:p>
          <a:p>
            <a:pPr indent="0" lvl="0" marL="0" rtl="0" algn="l">
              <a:spcBef>
                <a:spcPts val="0"/>
              </a:spcBef>
              <a:spcAft>
                <a:spcPts val="0"/>
              </a:spcAft>
              <a:buNone/>
            </a:pPr>
            <a:r>
              <a:t/>
            </a:r>
            <a:endParaRPr sz="1200"/>
          </a:p>
          <a:p>
            <a:pPr indent="0" lvl="0" marL="0" marR="0" rtl="0" algn="l">
              <a:lnSpc>
                <a:spcPct val="100000"/>
              </a:lnSpc>
              <a:spcBef>
                <a:spcPts val="0"/>
              </a:spcBef>
              <a:spcAft>
                <a:spcPts val="0"/>
              </a:spcAft>
              <a:buNone/>
            </a:pPr>
            <a:r>
              <a:rPr lang="ar" sz="1200"/>
              <a:t>   Exact description is important: o True spinning?</a:t>
            </a:r>
            <a:endParaRPr sz="1200">
              <a:solidFill>
                <a:srgbClr val="B7B7B7"/>
              </a:solidFill>
            </a:endParaRPr>
          </a:p>
          <a:p>
            <a:pPr indent="0" lvl="0" marL="0" rtl="0" algn="l">
              <a:spcBef>
                <a:spcPts val="0"/>
              </a:spcBef>
              <a:spcAft>
                <a:spcPts val="0"/>
              </a:spcAft>
              <a:buNone/>
            </a:pPr>
            <a:r>
              <a:rPr lang="ar" sz="1200"/>
              <a:t>                                                    o Lightheadedness? </a:t>
            </a:r>
            <a:endParaRPr sz="1200"/>
          </a:p>
          <a:p>
            <a:pPr indent="0" lvl="0" marL="0" rtl="0" algn="l">
              <a:spcBef>
                <a:spcPts val="0"/>
              </a:spcBef>
              <a:spcAft>
                <a:spcPts val="0"/>
              </a:spcAft>
              <a:buNone/>
            </a:pPr>
            <a:r>
              <a:rPr lang="ar" sz="1200"/>
              <a:t>                                                    o Unsteadiness?</a:t>
            </a:r>
            <a:endParaRPr sz="1200"/>
          </a:p>
          <a:p>
            <a:pPr indent="0" lvl="0" marL="0" rtl="0" algn="l">
              <a:spcBef>
                <a:spcPts val="0"/>
              </a:spcBef>
              <a:spcAft>
                <a:spcPts val="0"/>
              </a:spcAft>
              <a:buNone/>
            </a:pPr>
            <a:r>
              <a:rPr lang="ar" sz="1200"/>
              <a:t>                                                    o Fainting, passing out?</a:t>
            </a:r>
            <a:endParaRPr sz="1200"/>
          </a:p>
        </p:txBody>
      </p:sp>
      <p:pic>
        <p:nvPicPr>
          <p:cNvPr id="78" name="Google Shape;78;p15"/>
          <p:cNvPicPr preferRelativeResize="0"/>
          <p:nvPr/>
        </p:nvPicPr>
        <p:blipFill>
          <a:blip r:embed="rId4">
            <a:alphaModFix/>
          </a:blip>
          <a:stretch>
            <a:fillRect/>
          </a:stretch>
        </p:blipFill>
        <p:spPr>
          <a:xfrm>
            <a:off x="2110325" y="1079899"/>
            <a:ext cx="2652174" cy="1491850"/>
          </a:xfrm>
          <a:prstGeom prst="rect">
            <a:avLst/>
          </a:prstGeom>
          <a:noFill/>
          <a:ln>
            <a:noFill/>
          </a:ln>
        </p:spPr>
      </p:pic>
      <p:sp>
        <p:nvSpPr>
          <p:cNvPr id="79" name="Google Shape;79;p15"/>
          <p:cNvSpPr/>
          <p:nvPr/>
        </p:nvSpPr>
        <p:spPr>
          <a:xfrm>
            <a:off x="0" y="2571750"/>
            <a:ext cx="3554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Function of vestibular system: </a:t>
            </a:r>
            <a:endParaRPr b="1" sz="1800"/>
          </a:p>
        </p:txBody>
      </p:sp>
      <p:sp>
        <p:nvSpPr>
          <p:cNvPr id="80" name="Google Shape;80;p15"/>
          <p:cNvSpPr/>
          <p:nvPr/>
        </p:nvSpPr>
        <p:spPr>
          <a:xfrm>
            <a:off x="0" y="4643375"/>
            <a:ext cx="3554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What is Dizziness?</a:t>
            </a:r>
            <a:endParaRPr b="1" sz="1800"/>
          </a:p>
        </p:txBody>
      </p:sp>
      <p:sp>
        <p:nvSpPr>
          <p:cNvPr id="81" name="Google Shape;81;p15"/>
          <p:cNvSpPr txBox="1"/>
          <p:nvPr/>
        </p:nvSpPr>
        <p:spPr>
          <a:xfrm>
            <a:off x="94950" y="6237650"/>
            <a:ext cx="41034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CA951"/>
                </a:solidFill>
              </a:rPr>
              <a:t>*dizziness is a </a:t>
            </a:r>
            <a:r>
              <a:rPr lang="ar" sz="1200">
                <a:solidFill>
                  <a:srgbClr val="6CA951"/>
                </a:solidFill>
              </a:rPr>
              <a:t>broad term, every patient with vertigo have dizziness, you can have dizziness without vertigo</a:t>
            </a:r>
            <a:endParaRPr sz="1200">
              <a:solidFill>
                <a:srgbClr val="6CA95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87" name="Google Shape;87;p16"/>
          <p:cNvSpPr txBox="1"/>
          <p:nvPr/>
        </p:nvSpPr>
        <p:spPr>
          <a:xfrm>
            <a:off x="0" y="13500"/>
            <a:ext cx="4762500" cy="7071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B7B7B7"/>
              </a:solidFill>
            </a:endParaRPr>
          </a:p>
          <a:p>
            <a:pPr indent="0" lvl="0" marL="0" rtl="0" algn="l">
              <a:spcBef>
                <a:spcPts val="0"/>
              </a:spcBef>
              <a:spcAft>
                <a:spcPts val="0"/>
              </a:spcAft>
              <a:buNone/>
            </a:pPr>
            <a:r>
              <a:rPr lang="ar" sz="600"/>
              <a:t> </a:t>
            </a:r>
            <a:endParaRPr b="1" sz="900">
              <a:solidFill>
                <a:schemeClr val="dk1"/>
              </a:solidFill>
            </a:endParaRPr>
          </a:p>
          <a:p>
            <a:pPr indent="0" lvl="0" marL="0" rtl="0" algn="l">
              <a:spcBef>
                <a:spcPts val="0"/>
              </a:spcBef>
              <a:spcAft>
                <a:spcPts val="0"/>
              </a:spcAft>
              <a:buNone/>
            </a:pPr>
            <a:r>
              <a:rPr b="1" lang="ar" sz="1500">
                <a:solidFill>
                  <a:schemeClr val="dk1"/>
                </a:solidFill>
              </a:rPr>
              <a:t>❖ Hint #1: Significance of True spinning.</a:t>
            </a:r>
            <a:endParaRPr b="1" sz="15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6CA951"/>
                </a:solidFill>
              </a:rPr>
              <a:t>true spinning ”vertigo” (vs dizziness)</a:t>
            </a:r>
            <a:endParaRPr sz="1200">
              <a:solidFill>
                <a:srgbClr val="6CA951"/>
              </a:solidFill>
            </a:endParaRPr>
          </a:p>
          <a:p>
            <a:pPr indent="0" lvl="0" marL="0" rtl="0" algn="l">
              <a:spcBef>
                <a:spcPts val="0"/>
              </a:spcBef>
              <a:spcAft>
                <a:spcPts val="0"/>
              </a:spcAft>
              <a:buClr>
                <a:schemeClr val="dk1"/>
              </a:buClr>
              <a:buSzPts val="1100"/>
              <a:buFont typeface="Arial"/>
              <a:buNone/>
            </a:pPr>
            <a:r>
              <a:rPr lang="ar" sz="1200">
                <a:solidFill>
                  <a:schemeClr val="dk1"/>
                </a:solidFill>
              </a:rPr>
              <a:t>• Almost all true spinning is vestibular.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 All vestibular is not true spinning.</a:t>
            </a:r>
            <a:r>
              <a:rPr lang="ar" sz="1100">
                <a:solidFill>
                  <a:srgbClr val="999999"/>
                </a:solidFill>
              </a:rPr>
              <a:t>(vestibular involvement causes vertigo mainly, but it can cause dizziness rarely)</a:t>
            </a:r>
            <a:endParaRPr sz="1100">
              <a:solidFill>
                <a:srgbClr val="999999"/>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ar" sz="1500">
                <a:solidFill>
                  <a:schemeClr val="dk1"/>
                </a:solidFill>
              </a:rPr>
              <a:t>❖ Vestibular vertigo features:</a:t>
            </a:r>
            <a:endParaRPr b="1" sz="15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Spinning sensation</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Nausea and vomiting</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Worse with head movement</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Ataxia</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Nystagmus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ar" sz="1500">
                <a:solidFill>
                  <a:schemeClr val="dk1"/>
                </a:solidFill>
              </a:rPr>
              <a:t>❖ Hint #2: Central vs. Peripheral.</a:t>
            </a:r>
            <a:endParaRPr b="1" sz="15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a:t>
            </a:r>
            <a:r>
              <a:rPr b="1" lang="ar" sz="1200">
                <a:solidFill>
                  <a:schemeClr val="dk1"/>
                </a:solidFill>
              </a:rPr>
              <a:t>Central</a:t>
            </a:r>
            <a:r>
              <a:rPr lang="ar"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 Neurologic symptoms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 New severe headache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 LOC </a:t>
            </a:r>
            <a:r>
              <a:rPr lang="ar" sz="1200">
                <a:solidFill>
                  <a:srgbClr val="999999"/>
                </a:solidFill>
              </a:rPr>
              <a:t>loss of consciousness</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          ■ </a:t>
            </a:r>
            <a:r>
              <a:rPr lang="ar" sz="1200">
                <a:solidFill>
                  <a:srgbClr val="999999"/>
                </a:solidFill>
              </a:rPr>
              <a:t>Numbness, weakness</a:t>
            </a:r>
            <a:endParaRPr sz="1200">
              <a:solidFill>
                <a:srgbClr val="6AA84F"/>
              </a:solidFill>
            </a:endParaRPr>
          </a:p>
          <a:p>
            <a:pPr indent="0" lvl="0" marL="0" rtl="0" algn="l">
              <a:spcBef>
                <a:spcPts val="0"/>
              </a:spcBef>
              <a:spcAft>
                <a:spcPts val="0"/>
              </a:spcAft>
              <a:buClr>
                <a:schemeClr val="dk1"/>
              </a:buClr>
              <a:buSzPts val="1100"/>
              <a:buFont typeface="Arial"/>
              <a:buNone/>
            </a:pPr>
            <a:r>
              <a:rPr lang="ar" sz="1200">
                <a:solidFill>
                  <a:srgbClr val="6AA84F"/>
                </a:solidFill>
              </a:rPr>
              <a:t>     </a:t>
            </a:r>
            <a:r>
              <a:rPr lang="ar" sz="1200">
                <a:solidFill>
                  <a:schemeClr val="dk1"/>
                </a:solidFill>
              </a:rPr>
              <a:t>○ Type of nystagmus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 Risk factors </a:t>
            </a:r>
            <a:r>
              <a:rPr lang="ar" sz="1100">
                <a:solidFill>
                  <a:srgbClr val="999999"/>
                </a:solidFill>
              </a:rPr>
              <a:t>(HTN, DM, if they’re on Anticoagulants like warfarin) </a:t>
            </a:r>
            <a:endParaRPr sz="11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     ○ No improvement within 48 hours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a:t>
            </a:r>
            <a:r>
              <a:rPr b="1" lang="ar" sz="1200">
                <a:solidFill>
                  <a:schemeClr val="dk1"/>
                </a:solidFill>
              </a:rPr>
              <a:t>Peripheral</a:t>
            </a:r>
            <a:r>
              <a:rPr lang="ar"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 Ex. Meniere’s </a:t>
            </a:r>
            <a:endParaRPr sz="1200">
              <a:solidFill>
                <a:schemeClr val="dk1"/>
              </a:solidFill>
            </a:endParaRPr>
          </a:p>
          <a:p>
            <a:pPr indent="0" lvl="0" marL="0" rtl="0" algn="l">
              <a:spcBef>
                <a:spcPts val="0"/>
              </a:spcBef>
              <a:spcAft>
                <a:spcPts val="0"/>
              </a:spcAft>
              <a:buNone/>
            </a:pPr>
            <a:r>
              <a:rPr lang="ar" sz="1200">
                <a:solidFill>
                  <a:schemeClr val="dk1"/>
                </a:solidFill>
              </a:rPr>
              <a:t>     ○ Ear symptoms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b="1" lang="ar" sz="1300">
                <a:solidFill>
                  <a:schemeClr val="dk1"/>
                </a:solidFill>
              </a:rPr>
              <a:t>common clinical diseases: </a:t>
            </a:r>
            <a:r>
              <a:rPr lang="ar" sz="1300">
                <a:solidFill>
                  <a:srgbClr val="6CA951"/>
                </a:solidFill>
              </a:rPr>
              <a:t>(know the main 3)</a:t>
            </a:r>
            <a:endParaRPr sz="1300">
              <a:solidFill>
                <a:srgbClr val="6CA951"/>
              </a:solidFill>
            </a:endParaRPr>
          </a:p>
          <a:p>
            <a:pPr indent="0" lvl="0" marL="0" rtl="0" algn="l">
              <a:spcBef>
                <a:spcPts val="0"/>
              </a:spcBef>
              <a:spcAft>
                <a:spcPts val="0"/>
              </a:spcAft>
              <a:buClr>
                <a:schemeClr val="dk1"/>
              </a:buClr>
              <a:buSzPts val="1100"/>
              <a:buFont typeface="Arial"/>
              <a:buNone/>
            </a:pPr>
            <a:r>
              <a:rPr lang="ar" sz="1200">
                <a:solidFill>
                  <a:schemeClr val="dk1"/>
                </a:solidFill>
              </a:rPr>
              <a:t>• </a:t>
            </a:r>
            <a:r>
              <a:rPr lang="ar" sz="1200">
                <a:solidFill>
                  <a:srgbClr val="FF0000"/>
                </a:solidFill>
              </a:rPr>
              <a:t>Vestibular neuritis.</a:t>
            </a:r>
            <a:r>
              <a:rPr lang="ar" sz="1200">
                <a:solidFill>
                  <a:schemeClr val="dk1"/>
                </a:solidFill>
              </a:rPr>
              <a:t> </a:t>
            </a:r>
            <a:r>
              <a:rPr lang="ar" sz="1200">
                <a:solidFill>
                  <a:srgbClr val="6AA84F"/>
                </a:solidFill>
              </a:rPr>
              <a:t>Inflammation of vestibular nerve </a:t>
            </a:r>
            <a:endParaRPr sz="1200">
              <a:solidFill>
                <a:srgbClr val="6AA84F"/>
              </a:solidFill>
            </a:endParaRPr>
          </a:p>
          <a:p>
            <a:pPr indent="0" lvl="0" marL="0" rtl="0" algn="l">
              <a:spcBef>
                <a:spcPts val="0"/>
              </a:spcBef>
              <a:spcAft>
                <a:spcPts val="0"/>
              </a:spcAft>
              <a:buClr>
                <a:schemeClr val="dk1"/>
              </a:buClr>
              <a:buSzPts val="1100"/>
              <a:buFont typeface="Arial"/>
              <a:buNone/>
            </a:pPr>
            <a:r>
              <a:rPr lang="ar" sz="1200">
                <a:solidFill>
                  <a:schemeClr val="dk1"/>
                </a:solidFill>
              </a:rPr>
              <a:t>• </a:t>
            </a:r>
            <a:r>
              <a:rPr lang="ar" sz="1200">
                <a:solidFill>
                  <a:srgbClr val="FF0000"/>
                </a:solidFill>
              </a:rPr>
              <a:t>BPPV.</a:t>
            </a:r>
            <a:r>
              <a:rPr lang="ar" sz="1200">
                <a:solidFill>
                  <a:schemeClr val="dk1"/>
                </a:solidFill>
              </a:rPr>
              <a:t> </a:t>
            </a:r>
            <a:r>
              <a:rPr lang="ar" sz="1200">
                <a:solidFill>
                  <a:srgbClr val="6AA84F"/>
                </a:solidFill>
              </a:rPr>
              <a:t>Benign Paroxysmal Positional Vertigo </a:t>
            </a:r>
            <a:endParaRPr sz="1200">
              <a:solidFill>
                <a:srgbClr val="6AA84F"/>
              </a:solidFill>
            </a:endParaRPr>
          </a:p>
          <a:p>
            <a:pPr indent="0" lvl="0" marL="0" rtl="0" algn="l">
              <a:spcBef>
                <a:spcPts val="0"/>
              </a:spcBef>
              <a:spcAft>
                <a:spcPts val="0"/>
              </a:spcAft>
              <a:buClr>
                <a:schemeClr val="dk1"/>
              </a:buClr>
              <a:buSzPts val="1100"/>
              <a:buFont typeface="Arial"/>
              <a:buNone/>
            </a:pPr>
            <a:r>
              <a:rPr lang="ar" sz="1200">
                <a:solidFill>
                  <a:schemeClr val="dk1"/>
                </a:solidFill>
              </a:rPr>
              <a:t>• </a:t>
            </a:r>
            <a:r>
              <a:rPr lang="ar" sz="1200">
                <a:solidFill>
                  <a:srgbClr val="FF0000"/>
                </a:solidFill>
              </a:rPr>
              <a:t>Meniere's disease. </a:t>
            </a:r>
            <a:endParaRPr sz="1200">
              <a:solidFill>
                <a:srgbClr val="FF0000"/>
              </a:solidFill>
            </a:endParaRPr>
          </a:p>
          <a:p>
            <a:pPr indent="0" lvl="0" marL="0" rtl="0" algn="l">
              <a:spcBef>
                <a:spcPts val="0"/>
              </a:spcBef>
              <a:spcAft>
                <a:spcPts val="0"/>
              </a:spcAft>
              <a:buClr>
                <a:schemeClr val="dk1"/>
              </a:buClr>
              <a:buSzPts val="1100"/>
              <a:buFont typeface="Arial"/>
              <a:buNone/>
            </a:pPr>
            <a:r>
              <a:rPr lang="ar" sz="1200">
                <a:solidFill>
                  <a:schemeClr val="dk1"/>
                </a:solidFill>
              </a:rPr>
              <a:t>• Labyrinthine fistula.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Superior semicircular canal dehiscence.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Autoimmune inner disease.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Vestibulopathy.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 Vestibular nerve tumor (vestibular schwannoma).</a:t>
            </a:r>
            <a:endParaRPr sz="1200">
              <a:solidFill>
                <a:schemeClr val="dk1"/>
              </a:solidFill>
            </a:endParaRPr>
          </a:p>
          <a:p>
            <a:pPr indent="0" lvl="0" marL="0" rtl="0" algn="l">
              <a:spcBef>
                <a:spcPts val="0"/>
              </a:spcBef>
              <a:spcAft>
                <a:spcPts val="0"/>
              </a:spcAft>
              <a:buNone/>
            </a:pPr>
            <a:r>
              <a:t/>
            </a:r>
            <a:endParaRPr sz="1200"/>
          </a:p>
        </p:txBody>
      </p:sp>
      <p:sp>
        <p:nvSpPr>
          <p:cNvPr id="88" name="Google Shape;88;p16"/>
          <p:cNvSpPr/>
          <p:nvPr/>
        </p:nvSpPr>
        <p:spPr>
          <a:xfrm>
            <a:off x="0" y="81450"/>
            <a:ext cx="4208100" cy="2640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800">
                <a:solidFill>
                  <a:schemeClr val="dk1"/>
                </a:solidFill>
              </a:rPr>
              <a:t>How to approach a patient with vertigo </a:t>
            </a:r>
            <a:endParaRPr b="1" sz="1800"/>
          </a:p>
        </p:txBody>
      </p:sp>
      <p:pic>
        <p:nvPicPr>
          <p:cNvPr id="89" name="Google Shape;89;p16"/>
          <p:cNvPicPr preferRelativeResize="0"/>
          <p:nvPr/>
        </p:nvPicPr>
        <p:blipFill>
          <a:blip r:embed="rId4">
            <a:alphaModFix/>
          </a:blip>
          <a:stretch>
            <a:fillRect/>
          </a:stretch>
        </p:blipFill>
        <p:spPr>
          <a:xfrm>
            <a:off x="3094100" y="1162475"/>
            <a:ext cx="1668400" cy="95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95" name="Google Shape;95;p17"/>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500"/>
              <a:t>❖</a:t>
            </a:r>
            <a:r>
              <a:rPr b="1" lang="ar" sz="1500">
                <a:solidFill>
                  <a:srgbClr val="F1C232"/>
                </a:solidFill>
              </a:rPr>
              <a:t> BPPV </a:t>
            </a:r>
            <a:r>
              <a:rPr b="1" lang="ar" sz="1200">
                <a:solidFill>
                  <a:srgbClr val="F1C232"/>
                </a:solidFill>
              </a:rPr>
              <a:t>(benign paroxysmal positional vertigo)</a:t>
            </a:r>
            <a:r>
              <a:rPr lang="ar" sz="1200">
                <a:solidFill>
                  <a:srgbClr val="F1C232"/>
                </a:solidFill>
              </a:rPr>
              <a:t> </a:t>
            </a:r>
            <a:r>
              <a:rPr lang="ar" sz="1200">
                <a:solidFill>
                  <a:srgbClr val="6AA84F"/>
                </a:solidFill>
              </a:rPr>
              <a:t> </a:t>
            </a:r>
            <a:endParaRPr sz="1200">
              <a:solidFill>
                <a:srgbClr val="6AA84F"/>
              </a:solidFill>
            </a:endParaRPr>
          </a:p>
          <a:p>
            <a:pPr indent="0" lvl="0" marL="0" rtl="0" algn="l">
              <a:spcBef>
                <a:spcPts val="0"/>
              </a:spcBef>
              <a:spcAft>
                <a:spcPts val="0"/>
              </a:spcAft>
              <a:buNone/>
            </a:pPr>
            <a:r>
              <a:rPr lang="ar" sz="1200">
                <a:solidFill>
                  <a:srgbClr val="FF0000"/>
                </a:solidFill>
              </a:rPr>
              <a:t>*most common cause of peripheral vertigo in patients over 40*</a:t>
            </a:r>
            <a:endParaRPr sz="1200">
              <a:solidFill>
                <a:srgbClr val="FF0000"/>
              </a:solidFill>
            </a:endParaRPr>
          </a:p>
          <a:p>
            <a:pPr indent="0" lvl="0" marL="0" rtl="0" algn="l">
              <a:spcBef>
                <a:spcPts val="0"/>
              </a:spcBef>
              <a:spcAft>
                <a:spcPts val="0"/>
              </a:spcAft>
              <a:buNone/>
            </a:pPr>
            <a:r>
              <a:rPr b="1" lang="ar" sz="1200">
                <a:solidFill>
                  <a:srgbClr val="6CA951"/>
                </a:solidFill>
              </a:rPr>
              <a:t>pathophysiology</a:t>
            </a:r>
            <a:r>
              <a:rPr lang="ar" sz="1200">
                <a:solidFill>
                  <a:srgbClr val="6CA951"/>
                </a:solidFill>
              </a:rPr>
              <a:t>: ear stones “otoliths”</a:t>
            </a:r>
            <a:endParaRPr sz="1200">
              <a:solidFill>
                <a:srgbClr val="6CA951"/>
              </a:solidFill>
            </a:endParaRPr>
          </a:p>
          <a:p>
            <a:pPr indent="0" lvl="0" marL="0" rtl="0" algn="l">
              <a:spcBef>
                <a:spcPts val="0"/>
              </a:spcBef>
              <a:spcAft>
                <a:spcPts val="0"/>
              </a:spcAft>
              <a:buNone/>
            </a:pPr>
            <a:r>
              <a:rPr lang="ar" sz="1200">
                <a:solidFill>
                  <a:srgbClr val="999999"/>
                </a:solidFill>
              </a:rPr>
              <a:t>*posterior semicircular canal is the most common canal affected</a:t>
            </a:r>
            <a:endParaRPr sz="1200">
              <a:solidFill>
                <a:srgbClr val="999999"/>
              </a:solidFill>
            </a:endParaRPr>
          </a:p>
          <a:p>
            <a:pPr indent="0" lvl="0" marL="0" rtl="0" algn="l">
              <a:spcBef>
                <a:spcPts val="0"/>
              </a:spcBef>
              <a:spcAft>
                <a:spcPts val="0"/>
              </a:spcAft>
              <a:buNone/>
            </a:pPr>
            <a:r>
              <a:rPr b="1" lang="ar" sz="1200"/>
              <a:t>etiology</a:t>
            </a:r>
            <a:r>
              <a:rPr lang="ar" sz="1200"/>
              <a:t>:</a:t>
            </a:r>
            <a:endParaRPr sz="1200"/>
          </a:p>
          <a:p>
            <a:pPr indent="0" lvl="0" marL="0" rtl="0" algn="l">
              <a:spcBef>
                <a:spcPts val="0"/>
              </a:spcBef>
              <a:spcAft>
                <a:spcPts val="0"/>
              </a:spcAft>
              <a:buNone/>
            </a:pPr>
            <a:r>
              <a:rPr lang="ar" sz="1200">
                <a:solidFill>
                  <a:srgbClr val="999999"/>
                </a:solidFill>
              </a:rPr>
              <a:t>not identifiable</a:t>
            </a:r>
            <a:endParaRPr sz="1200">
              <a:solidFill>
                <a:srgbClr val="999999"/>
              </a:solidFill>
            </a:endParaRPr>
          </a:p>
          <a:p>
            <a:pPr indent="0" lvl="0" marL="0" rtl="0" algn="l">
              <a:spcBef>
                <a:spcPts val="0"/>
              </a:spcBef>
              <a:spcAft>
                <a:spcPts val="0"/>
              </a:spcAft>
              <a:buNone/>
            </a:pPr>
            <a:r>
              <a:rPr lang="ar" sz="1200">
                <a:solidFill>
                  <a:srgbClr val="999999"/>
                </a:solidFill>
              </a:rPr>
              <a:t>closed head injury, surgery</a:t>
            </a:r>
            <a:endParaRPr sz="1200">
              <a:solidFill>
                <a:srgbClr val="999999"/>
              </a:solidFill>
            </a:endParaRPr>
          </a:p>
          <a:p>
            <a:pPr indent="0" lvl="0" marL="0" rtl="0" algn="l">
              <a:spcBef>
                <a:spcPts val="0"/>
              </a:spcBef>
              <a:spcAft>
                <a:spcPts val="0"/>
              </a:spcAft>
              <a:buNone/>
            </a:pPr>
            <a:r>
              <a:rPr lang="ar" sz="1200">
                <a:solidFill>
                  <a:srgbClr val="999999"/>
                </a:solidFill>
              </a:rPr>
              <a:t>infections</a:t>
            </a:r>
            <a:endParaRPr sz="1200">
              <a:solidFill>
                <a:srgbClr val="999999"/>
              </a:solidFill>
            </a:endParaRPr>
          </a:p>
          <a:p>
            <a:pPr indent="0" lvl="0" marL="0" rtl="0" algn="l">
              <a:spcBef>
                <a:spcPts val="0"/>
              </a:spcBef>
              <a:spcAft>
                <a:spcPts val="0"/>
              </a:spcAft>
              <a:buNone/>
            </a:pPr>
            <a:r>
              <a:rPr lang="ar" sz="1200">
                <a:solidFill>
                  <a:srgbClr val="999999"/>
                </a:solidFill>
              </a:rPr>
              <a:t>prolonged bed rest</a:t>
            </a:r>
            <a:endParaRPr sz="1200">
              <a:solidFill>
                <a:srgbClr val="999999"/>
              </a:solidFill>
            </a:endParaRPr>
          </a:p>
          <a:p>
            <a:pPr indent="0" lvl="0" marL="0" rtl="0" algn="l">
              <a:spcBef>
                <a:spcPts val="0"/>
              </a:spcBef>
              <a:spcAft>
                <a:spcPts val="0"/>
              </a:spcAft>
              <a:buNone/>
            </a:pPr>
            <a:r>
              <a:rPr lang="ar" sz="1200">
                <a:solidFill>
                  <a:srgbClr val="999999"/>
                </a:solidFill>
              </a:rPr>
              <a:t>menieres disease</a:t>
            </a:r>
            <a:endParaRPr sz="1200">
              <a:solidFill>
                <a:srgbClr val="999999"/>
              </a:solidFill>
            </a:endParaRPr>
          </a:p>
          <a:p>
            <a:pPr indent="0" lvl="0" marL="0" rtl="0" algn="l">
              <a:spcBef>
                <a:spcPts val="0"/>
              </a:spcBef>
              <a:spcAft>
                <a:spcPts val="0"/>
              </a:spcAft>
              <a:buNone/>
            </a:pPr>
            <a:r>
              <a:rPr lang="ar" sz="1200">
                <a:solidFill>
                  <a:srgbClr val="999999"/>
                </a:solidFill>
              </a:rPr>
              <a:t>recurrent vestibulopathy</a:t>
            </a:r>
            <a:endParaRPr sz="1200">
              <a:solidFill>
                <a:srgbClr val="999999"/>
              </a:solidFill>
            </a:endParaRPr>
          </a:p>
          <a:p>
            <a:pPr indent="0" lvl="0" marL="0" rtl="0" algn="l">
              <a:spcBef>
                <a:spcPts val="0"/>
              </a:spcBef>
              <a:spcAft>
                <a:spcPts val="0"/>
              </a:spcAft>
              <a:buNone/>
            </a:pPr>
            <a:r>
              <a:rPr lang="ar" sz="1200">
                <a:solidFill>
                  <a:srgbClr val="999999"/>
                </a:solidFill>
              </a:rPr>
              <a:t>migraine</a:t>
            </a:r>
            <a:endParaRPr sz="1200">
              <a:solidFill>
                <a:srgbClr val="999999"/>
              </a:solidFill>
            </a:endParaRPr>
          </a:p>
          <a:p>
            <a:pPr indent="0" lvl="0" marL="0" rtl="0" algn="l">
              <a:spcBef>
                <a:spcPts val="0"/>
              </a:spcBef>
              <a:spcAft>
                <a:spcPts val="0"/>
              </a:spcAft>
              <a:buNone/>
            </a:pPr>
            <a:r>
              <a:rPr lang="ar" sz="1200">
                <a:solidFill>
                  <a:srgbClr val="6CA951"/>
                </a:solidFill>
              </a:rPr>
              <a:t>Doctor: unknown cause </a:t>
            </a:r>
            <a:endParaRPr sz="1200">
              <a:solidFill>
                <a:srgbClr val="6CA951"/>
              </a:solidFill>
            </a:endParaRPr>
          </a:p>
          <a:p>
            <a:pPr indent="0" lvl="0" marL="0" rtl="0" algn="l">
              <a:spcBef>
                <a:spcPts val="0"/>
              </a:spcBef>
              <a:spcAft>
                <a:spcPts val="0"/>
              </a:spcAft>
              <a:buNone/>
            </a:pPr>
            <a:r>
              <a:t/>
            </a:r>
            <a:endParaRPr sz="1200">
              <a:solidFill>
                <a:srgbClr val="6CA951"/>
              </a:solidFill>
            </a:endParaRPr>
          </a:p>
          <a:p>
            <a:pPr indent="0" lvl="0" marL="0" rtl="0" algn="l">
              <a:spcBef>
                <a:spcPts val="0"/>
              </a:spcBef>
              <a:spcAft>
                <a:spcPts val="0"/>
              </a:spcAft>
              <a:buNone/>
            </a:pPr>
            <a:r>
              <a:rPr b="1" lang="ar" sz="1300"/>
              <a:t>approach:</a:t>
            </a:r>
            <a:endParaRPr b="1" sz="1300"/>
          </a:p>
          <a:p>
            <a:pPr indent="0" lvl="0" marL="0" rtl="0" algn="l">
              <a:spcBef>
                <a:spcPts val="0"/>
              </a:spcBef>
              <a:spcAft>
                <a:spcPts val="0"/>
              </a:spcAft>
              <a:buNone/>
            </a:pPr>
            <a:r>
              <a:rPr b="1" lang="ar" sz="1200"/>
              <a:t>history</a:t>
            </a:r>
            <a:r>
              <a:rPr lang="ar" sz="1200">
                <a:solidFill>
                  <a:srgbClr val="999999"/>
                </a:solidFill>
              </a:rPr>
              <a:t>:</a:t>
            </a:r>
            <a:r>
              <a:rPr lang="ar" sz="1200">
                <a:solidFill>
                  <a:srgbClr val="6CA951"/>
                </a:solidFill>
              </a:rPr>
              <a:t>”pathognomonic”</a:t>
            </a:r>
            <a:endParaRPr sz="1200">
              <a:solidFill>
                <a:srgbClr val="6CA951"/>
              </a:solidFill>
            </a:endParaRPr>
          </a:p>
          <a:p>
            <a:pPr indent="0" lvl="0" marL="0" rtl="0" algn="l">
              <a:spcBef>
                <a:spcPts val="0"/>
              </a:spcBef>
              <a:spcAft>
                <a:spcPts val="0"/>
              </a:spcAft>
              <a:buNone/>
            </a:pPr>
            <a:r>
              <a:rPr lang="ar" sz="1200"/>
              <a:t>vertigo:</a:t>
            </a:r>
            <a:endParaRPr sz="1200"/>
          </a:p>
          <a:p>
            <a:pPr indent="0" lvl="0" marL="0" rtl="0" algn="l">
              <a:spcBef>
                <a:spcPts val="0"/>
              </a:spcBef>
              <a:spcAft>
                <a:spcPts val="0"/>
              </a:spcAft>
              <a:buNone/>
            </a:pPr>
            <a:r>
              <a:rPr lang="ar" sz="1200"/>
              <a:t>	-multiple times a day</a:t>
            </a:r>
            <a:endParaRPr sz="1200"/>
          </a:p>
          <a:p>
            <a:pPr indent="0" lvl="0" marL="0" rtl="0" algn="l">
              <a:spcBef>
                <a:spcPts val="0"/>
              </a:spcBef>
              <a:spcAft>
                <a:spcPts val="0"/>
              </a:spcAft>
              <a:buNone/>
            </a:pPr>
            <a:r>
              <a:rPr lang="ar" sz="1200"/>
              <a:t>	-brief episodes (seconds) </a:t>
            </a:r>
            <a:r>
              <a:rPr lang="ar" sz="1200">
                <a:solidFill>
                  <a:srgbClr val="999999"/>
                </a:solidFill>
              </a:rPr>
              <a:t>*never last for more than a minute*</a:t>
            </a:r>
            <a:endParaRPr sz="1200">
              <a:solidFill>
                <a:srgbClr val="999999"/>
              </a:solidFill>
            </a:endParaRPr>
          </a:p>
          <a:p>
            <a:pPr indent="0" lvl="0" marL="0" rtl="0" algn="l">
              <a:spcBef>
                <a:spcPts val="0"/>
              </a:spcBef>
              <a:spcAft>
                <a:spcPts val="0"/>
              </a:spcAft>
              <a:buNone/>
            </a:pPr>
            <a:r>
              <a:rPr lang="ar" sz="1200">
                <a:solidFill>
                  <a:srgbClr val="999999"/>
                </a:solidFill>
              </a:rPr>
              <a:t>	-provoked by certain positions </a:t>
            </a:r>
            <a:endParaRPr sz="1200">
              <a:solidFill>
                <a:srgbClr val="999999"/>
              </a:solidFill>
            </a:endParaRPr>
          </a:p>
          <a:p>
            <a:pPr indent="0" lvl="0" marL="457200" rtl="0" algn="l">
              <a:spcBef>
                <a:spcPts val="0"/>
              </a:spcBef>
              <a:spcAft>
                <a:spcPts val="0"/>
              </a:spcAft>
              <a:buNone/>
            </a:pPr>
            <a:r>
              <a:rPr lang="ar" sz="1200">
                <a:solidFill>
                  <a:srgbClr val="999999"/>
                </a:solidFill>
              </a:rPr>
              <a:t>(rolling in beds, looking up for shaving and head rotation)</a:t>
            </a:r>
            <a:endParaRPr sz="1200">
              <a:solidFill>
                <a:srgbClr val="999999"/>
              </a:solidFill>
            </a:endParaRPr>
          </a:p>
          <a:p>
            <a:pPr indent="0" lvl="0" marL="0" rtl="0" algn="l">
              <a:spcBef>
                <a:spcPts val="0"/>
              </a:spcBef>
              <a:spcAft>
                <a:spcPts val="0"/>
              </a:spcAft>
              <a:buNone/>
            </a:pPr>
            <a:r>
              <a:rPr lang="ar" sz="1200"/>
              <a:t>	unaccompanied by auditory complaints </a:t>
            </a:r>
            <a:r>
              <a:rPr lang="ar" sz="1200">
                <a:solidFill>
                  <a:srgbClr val="434343"/>
                </a:solidFill>
              </a:rPr>
              <a:t> </a:t>
            </a:r>
            <a:r>
              <a:rPr lang="ar" sz="1200">
                <a:solidFill>
                  <a:srgbClr val="666666"/>
                </a:solidFill>
              </a:rPr>
              <a:t>(Not associated with           </a:t>
            </a:r>
            <a:endParaRPr sz="1200">
              <a:solidFill>
                <a:srgbClr val="666666"/>
              </a:solidFill>
            </a:endParaRPr>
          </a:p>
          <a:p>
            <a:pPr indent="0" lvl="0" marL="0" rtl="0" algn="l">
              <a:spcBef>
                <a:spcPts val="0"/>
              </a:spcBef>
              <a:spcAft>
                <a:spcPts val="0"/>
              </a:spcAft>
              <a:buNone/>
            </a:pPr>
            <a:r>
              <a:rPr lang="ar" sz="1200">
                <a:solidFill>
                  <a:srgbClr val="666666"/>
                </a:solidFill>
              </a:rPr>
              <a:t>           any hearing impairment)</a:t>
            </a:r>
            <a:endParaRPr sz="1200">
              <a:solidFill>
                <a:srgbClr val="666666"/>
              </a:solidFill>
            </a:endParaRPr>
          </a:p>
          <a:p>
            <a:pPr indent="457200" lvl="0" marL="457200" rtl="0" algn="l">
              <a:spcBef>
                <a:spcPts val="0"/>
              </a:spcBef>
              <a:spcAft>
                <a:spcPts val="0"/>
              </a:spcAft>
              <a:buNone/>
            </a:pPr>
            <a:r>
              <a:rPr lang="ar" sz="1200">
                <a:solidFill>
                  <a:srgbClr val="B7B7B7"/>
                </a:solidFill>
              </a:rPr>
              <a:t>(vs? which has has hearing loss)</a:t>
            </a:r>
            <a:endParaRPr sz="1200">
              <a:solidFill>
                <a:srgbClr val="B7B7B7"/>
              </a:solidFill>
            </a:endParaRPr>
          </a:p>
          <a:p>
            <a:pPr indent="0" lvl="0" marL="0" rtl="0" algn="l">
              <a:spcBef>
                <a:spcPts val="0"/>
              </a:spcBef>
              <a:spcAft>
                <a:spcPts val="0"/>
              </a:spcAft>
              <a:buNone/>
            </a:pPr>
            <a:r>
              <a:rPr b="1" lang="ar" sz="1200"/>
              <a:t>examination </a:t>
            </a:r>
            <a:endParaRPr b="1" sz="1200"/>
          </a:p>
          <a:p>
            <a:pPr indent="0" lvl="0" marL="0" rtl="0" algn="l">
              <a:spcBef>
                <a:spcPts val="0"/>
              </a:spcBef>
              <a:spcAft>
                <a:spcPts val="0"/>
              </a:spcAft>
              <a:buNone/>
            </a:pPr>
            <a:r>
              <a:rPr lang="ar" sz="1200"/>
              <a:t>(to confirm the diagnosis)</a:t>
            </a:r>
            <a:endParaRPr sz="1200"/>
          </a:p>
          <a:p>
            <a:pPr indent="0" lvl="0" marL="0" rtl="0" algn="l">
              <a:spcBef>
                <a:spcPts val="0"/>
              </a:spcBef>
              <a:spcAft>
                <a:spcPts val="0"/>
              </a:spcAft>
              <a:buNone/>
            </a:pPr>
            <a:r>
              <a:rPr lang="ar" sz="1200">
                <a:solidFill>
                  <a:srgbClr val="BF9000"/>
                </a:solidFill>
              </a:rPr>
              <a:t>Dix hallpike maneuver</a:t>
            </a:r>
            <a:r>
              <a:rPr lang="ar" sz="1200"/>
              <a:t> </a:t>
            </a:r>
            <a:r>
              <a:rPr lang="ar" sz="1200">
                <a:solidFill>
                  <a:schemeClr val="dk1"/>
                </a:solidFill>
              </a:rPr>
              <a:t> *3min </a:t>
            </a:r>
            <a:r>
              <a:rPr lang="ar" sz="1200" u="sng">
                <a:solidFill>
                  <a:schemeClr val="dk1"/>
                </a:solidFill>
                <a:hlinkClick r:id="rId4">
                  <a:extLst>
                    <a:ext uri="{A12FA001-AC4F-418D-AE19-62706E023703}">
                      <ahyp:hlinkClr val="tx"/>
                    </a:ext>
                  </a:extLst>
                </a:hlinkClick>
              </a:rPr>
              <a:t>video</a:t>
            </a:r>
            <a:r>
              <a:rPr lang="ar" sz="1200">
                <a:solidFill>
                  <a:srgbClr val="6CA951"/>
                </a:solidFill>
              </a:rPr>
              <a:t>*</a:t>
            </a:r>
            <a:endParaRPr sz="1200">
              <a:solidFill>
                <a:srgbClr val="6CA951"/>
              </a:solidFill>
            </a:endParaRPr>
          </a:p>
          <a:p>
            <a:pPr indent="0" lvl="0" marL="0" rtl="0" algn="l">
              <a:spcBef>
                <a:spcPts val="0"/>
              </a:spcBef>
              <a:spcAft>
                <a:spcPts val="0"/>
              </a:spcAft>
              <a:buNone/>
            </a:pPr>
            <a:r>
              <a:rPr lang="ar" sz="1200"/>
              <a:t>6Ds </a:t>
            </a:r>
            <a:r>
              <a:rPr lang="ar" sz="1200">
                <a:solidFill>
                  <a:srgbClr val="6CA951"/>
                </a:solidFill>
              </a:rPr>
              <a:t>(doctor: you don't have to remember it)</a:t>
            </a:r>
            <a:endParaRPr sz="1200"/>
          </a:p>
          <a:p>
            <a:pPr indent="-304800" lvl="0" marL="457200" rtl="0" algn="l">
              <a:spcBef>
                <a:spcPts val="0"/>
              </a:spcBef>
              <a:spcAft>
                <a:spcPts val="0"/>
              </a:spcAft>
              <a:buSzPts val="1200"/>
              <a:buAutoNum type="arabicPeriod"/>
            </a:pPr>
            <a:r>
              <a:rPr lang="ar" sz="1200"/>
              <a:t>delay (seconds latency)</a:t>
            </a:r>
            <a:endParaRPr sz="1200"/>
          </a:p>
          <a:p>
            <a:pPr indent="-304800" lvl="0" marL="457200" rtl="0" algn="l">
              <a:spcBef>
                <a:spcPts val="0"/>
              </a:spcBef>
              <a:spcAft>
                <a:spcPts val="0"/>
              </a:spcAft>
              <a:buSzPts val="1200"/>
              <a:buAutoNum type="arabicPeriod"/>
            </a:pPr>
            <a:r>
              <a:rPr lang="ar" sz="1200"/>
              <a:t>downward (geotropic)</a:t>
            </a:r>
            <a:endParaRPr sz="1200"/>
          </a:p>
          <a:p>
            <a:pPr indent="-304800" lvl="0" marL="457200" rtl="0" algn="l">
              <a:spcBef>
                <a:spcPts val="0"/>
              </a:spcBef>
              <a:spcAft>
                <a:spcPts val="0"/>
              </a:spcAft>
              <a:buSzPts val="1200"/>
              <a:buAutoNum type="arabicPeriod"/>
            </a:pPr>
            <a:r>
              <a:rPr lang="ar" sz="1200"/>
              <a:t>duration (less than 1 min)</a:t>
            </a:r>
            <a:endParaRPr sz="1200"/>
          </a:p>
          <a:p>
            <a:pPr indent="-304800" lvl="0" marL="457200" rtl="0" algn="l">
              <a:spcBef>
                <a:spcPts val="0"/>
              </a:spcBef>
              <a:spcAft>
                <a:spcPts val="0"/>
              </a:spcAft>
              <a:buSzPts val="1200"/>
              <a:buAutoNum type="arabicPeriod"/>
            </a:pPr>
            <a:r>
              <a:rPr lang="ar" sz="1200"/>
              <a:t>directional changes</a:t>
            </a:r>
            <a:endParaRPr sz="1200"/>
          </a:p>
          <a:p>
            <a:pPr indent="-304800" lvl="0" marL="457200" rtl="0" algn="l">
              <a:spcBef>
                <a:spcPts val="0"/>
              </a:spcBef>
              <a:spcAft>
                <a:spcPts val="0"/>
              </a:spcAft>
              <a:buSzPts val="1200"/>
              <a:buAutoNum type="arabicPeriod"/>
            </a:pPr>
            <a:r>
              <a:rPr lang="ar" sz="1200"/>
              <a:t>dizziness</a:t>
            </a:r>
            <a:endParaRPr sz="1200"/>
          </a:p>
          <a:p>
            <a:pPr indent="-304800" lvl="0" marL="457200" rtl="0" algn="l">
              <a:spcBef>
                <a:spcPts val="0"/>
              </a:spcBef>
              <a:spcAft>
                <a:spcPts val="0"/>
              </a:spcAft>
              <a:buSzPts val="1200"/>
              <a:buAutoNum type="arabicPeriod"/>
            </a:pPr>
            <a:r>
              <a:rPr lang="ar" sz="1200"/>
              <a:t>disappear</a:t>
            </a:r>
            <a:endParaRPr sz="1200"/>
          </a:p>
          <a:p>
            <a:pPr indent="0" lvl="0" marL="0" marR="0" rtl="0" algn="l">
              <a:lnSpc>
                <a:spcPct val="100000"/>
              </a:lnSpc>
              <a:spcBef>
                <a:spcPts val="0"/>
              </a:spcBef>
              <a:spcAft>
                <a:spcPts val="0"/>
              </a:spcAft>
              <a:buNone/>
            </a:pPr>
            <a:r>
              <a:rPr b="1" lang="ar" sz="1200"/>
              <a:t>treatment: </a:t>
            </a:r>
            <a:endParaRPr b="1" sz="1200"/>
          </a:p>
          <a:p>
            <a:pPr indent="0" lvl="0" marL="0" marR="0" rtl="0" algn="l">
              <a:lnSpc>
                <a:spcPct val="100000"/>
              </a:lnSpc>
              <a:spcBef>
                <a:spcPts val="0"/>
              </a:spcBef>
              <a:spcAft>
                <a:spcPts val="0"/>
              </a:spcAft>
              <a:buNone/>
            </a:pPr>
            <a:r>
              <a:rPr lang="ar" sz="1200">
                <a:solidFill>
                  <a:srgbClr val="CC0000"/>
                </a:solidFill>
                <a:uFill>
                  <a:noFill/>
                </a:uFill>
                <a:hlinkClick r:id="rId5">
                  <a:extLst>
                    <a:ext uri="{A12FA001-AC4F-418D-AE19-62706E023703}">
                      <ahyp:hlinkClr val="tx"/>
                    </a:ext>
                  </a:extLst>
                </a:hlinkClick>
              </a:rPr>
              <a:t>epley maneuver</a:t>
            </a:r>
            <a:r>
              <a:rPr lang="ar" sz="1200"/>
              <a:t> *2min </a:t>
            </a:r>
            <a:r>
              <a:rPr lang="ar" sz="1200" u="sng">
                <a:hlinkClick r:id="rId6"/>
              </a:rPr>
              <a:t>video</a:t>
            </a:r>
            <a:r>
              <a:rPr lang="ar" sz="1200"/>
              <a:t>*</a:t>
            </a:r>
            <a:endParaRPr sz="1200"/>
          </a:p>
          <a:p>
            <a:pPr indent="0" lvl="0" marL="457200" rtl="0" algn="l">
              <a:spcBef>
                <a:spcPts val="0"/>
              </a:spcBef>
              <a:spcAft>
                <a:spcPts val="0"/>
              </a:spcAft>
              <a:buNone/>
            </a:pPr>
            <a:r>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01" name="Google Shape;101;p18"/>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200"/>
              <a:t>❖</a:t>
            </a:r>
            <a:r>
              <a:rPr b="1" lang="ar" sz="1200">
                <a:solidFill>
                  <a:srgbClr val="F1C232"/>
                </a:solidFill>
              </a:rPr>
              <a:t> Meniere’s disease</a:t>
            </a:r>
            <a:r>
              <a:rPr lang="ar" sz="1200">
                <a:solidFill>
                  <a:srgbClr val="F1C232"/>
                </a:solidFill>
              </a:rPr>
              <a:t> </a:t>
            </a:r>
            <a:r>
              <a:rPr lang="ar" sz="1200">
                <a:solidFill>
                  <a:srgbClr val="6AA84F"/>
                </a:solidFill>
              </a:rPr>
              <a:t> </a:t>
            </a:r>
            <a:endParaRPr sz="1200">
              <a:solidFill>
                <a:srgbClr val="999999"/>
              </a:solidFill>
            </a:endParaRPr>
          </a:p>
          <a:p>
            <a:pPr indent="0" lvl="0" marL="0" rtl="0" algn="l">
              <a:spcBef>
                <a:spcPts val="0"/>
              </a:spcBef>
              <a:spcAft>
                <a:spcPts val="0"/>
              </a:spcAft>
              <a:buNone/>
            </a:pPr>
            <a:r>
              <a:rPr b="1" lang="ar" sz="1200"/>
              <a:t>-pathology</a:t>
            </a:r>
            <a:r>
              <a:rPr lang="ar" sz="1200"/>
              <a:t>:</a:t>
            </a:r>
            <a:endParaRPr sz="1200"/>
          </a:p>
          <a:p>
            <a:pPr indent="0" lvl="0" marL="0" rtl="0" algn="l">
              <a:spcBef>
                <a:spcPts val="0"/>
              </a:spcBef>
              <a:spcAft>
                <a:spcPts val="0"/>
              </a:spcAft>
              <a:buNone/>
            </a:pPr>
            <a:r>
              <a:rPr lang="ar" sz="1200"/>
              <a:t>decrease endolymphatic reabsorption</a:t>
            </a:r>
            <a:endParaRPr sz="1200"/>
          </a:p>
          <a:p>
            <a:pPr indent="0" lvl="0" marL="0" rtl="0" algn="l">
              <a:spcBef>
                <a:spcPts val="0"/>
              </a:spcBef>
              <a:spcAft>
                <a:spcPts val="0"/>
              </a:spcAft>
              <a:buNone/>
            </a:pPr>
            <a:r>
              <a:rPr lang="ar" sz="1200"/>
              <a:t>progressive hydrops</a:t>
            </a:r>
            <a:endParaRPr sz="1200"/>
          </a:p>
          <a:p>
            <a:pPr indent="0" lvl="0" marL="0" rtl="0" algn="l">
              <a:spcBef>
                <a:spcPts val="0"/>
              </a:spcBef>
              <a:spcAft>
                <a:spcPts val="0"/>
              </a:spcAft>
              <a:buNone/>
            </a:pPr>
            <a:r>
              <a:rPr lang="ar" sz="1200"/>
              <a:t>membranous ruptures</a:t>
            </a:r>
            <a:endParaRPr sz="1200"/>
          </a:p>
          <a:p>
            <a:pPr indent="0" lvl="0" marL="0" rtl="0" algn="l">
              <a:spcBef>
                <a:spcPts val="0"/>
              </a:spcBef>
              <a:spcAft>
                <a:spcPts val="0"/>
              </a:spcAft>
              <a:buNone/>
            </a:pPr>
            <a:r>
              <a:rPr lang="ar" sz="1200"/>
              <a:t>spillage of large amount of neurotoxic endolymphatic compartment</a:t>
            </a:r>
            <a:endParaRPr sz="1200"/>
          </a:p>
          <a:p>
            <a:pPr indent="0" lvl="0" marL="0" rtl="0" algn="l">
              <a:spcBef>
                <a:spcPts val="0"/>
              </a:spcBef>
              <a:spcAft>
                <a:spcPts val="0"/>
              </a:spcAft>
              <a:buNone/>
            </a:pPr>
            <a:r>
              <a:rPr lang="ar" sz="1200"/>
              <a:t>healing of the membranes</a:t>
            </a:r>
            <a:endParaRPr sz="1200"/>
          </a:p>
          <a:p>
            <a:pPr indent="0" lvl="0" marL="0" rtl="0" algn="l">
              <a:spcBef>
                <a:spcPts val="0"/>
              </a:spcBef>
              <a:spcAft>
                <a:spcPts val="0"/>
              </a:spcAft>
              <a:buNone/>
            </a:pPr>
            <a:r>
              <a:rPr lang="ar" sz="1200"/>
              <a:t>distortion and atrophy of sensory and neural structure</a:t>
            </a:r>
            <a:endParaRPr sz="1200"/>
          </a:p>
          <a:p>
            <a:pPr indent="457200" lvl="0" marL="0" rtl="0" algn="l">
              <a:spcBef>
                <a:spcPts val="0"/>
              </a:spcBef>
              <a:spcAft>
                <a:spcPts val="0"/>
              </a:spcAft>
              <a:buNone/>
            </a:pPr>
            <a:r>
              <a:rPr lang="ar" sz="1200">
                <a:solidFill>
                  <a:srgbClr val="6CA951"/>
                </a:solidFill>
              </a:rPr>
              <a:t>-D</a:t>
            </a:r>
            <a:r>
              <a:rPr lang="ar" sz="1200">
                <a:solidFill>
                  <a:srgbClr val="6CA951"/>
                </a:solidFill>
              </a:rPr>
              <a:t>octor: </a:t>
            </a:r>
            <a:r>
              <a:rPr lang="ar" sz="1200">
                <a:solidFill>
                  <a:srgbClr val="6CA951"/>
                </a:solidFill>
              </a:rPr>
              <a:t>unknown</a:t>
            </a:r>
            <a:endParaRPr sz="1200">
              <a:solidFill>
                <a:srgbClr val="6CA951"/>
              </a:solidFill>
            </a:endParaRPr>
          </a:p>
          <a:p>
            <a:pPr indent="457200" lvl="0" marL="0" rtl="0" algn="l">
              <a:spcBef>
                <a:spcPts val="0"/>
              </a:spcBef>
              <a:spcAft>
                <a:spcPts val="0"/>
              </a:spcAft>
              <a:buNone/>
            </a:pPr>
            <a:r>
              <a:rPr lang="ar" sz="1200">
                <a:solidFill>
                  <a:srgbClr val="6CA951"/>
                </a:solidFill>
              </a:rPr>
              <a:t>-histology: scala media is hyperinflated-&gt; ruptures</a:t>
            </a:r>
            <a:endParaRPr sz="1200">
              <a:solidFill>
                <a:srgbClr val="6CA951"/>
              </a:solidFill>
            </a:endParaRPr>
          </a:p>
          <a:p>
            <a:pPr indent="0" lvl="0" marL="0" rtl="0" algn="l">
              <a:spcBef>
                <a:spcPts val="0"/>
              </a:spcBef>
              <a:spcAft>
                <a:spcPts val="0"/>
              </a:spcAft>
              <a:buNone/>
            </a:pPr>
            <a:r>
              <a:rPr b="1" lang="ar" sz="1200">
                <a:solidFill>
                  <a:srgbClr val="999999"/>
                </a:solidFill>
              </a:rPr>
              <a:t>-Causes: </a:t>
            </a:r>
            <a:r>
              <a:rPr lang="ar" sz="1200">
                <a:solidFill>
                  <a:srgbClr val="999999"/>
                </a:solidFill>
              </a:rPr>
              <a:t>autoimmune, ischemia, mumps, syphilis, hypothyroidism, head trauma, previous infection, hormonal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rPr b="1" lang="ar" sz="1200"/>
              <a:t>Diagnosis:</a:t>
            </a:r>
            <a:endParaRPr b="1" sz="1200"/>
          </a:p>
          <a:p>
            <a:pPr indent="0" lvl="0" marL="0" rtl="0" algn="l">
              <a:spcBef>
                <a:spcPts val="0"/>
              </a:spcBef>
              <a:spcAft>
                <a:spcPts val="0"/>
              </a:spcAft>
              <a:buNone/>
            </a:pPr>
            <a:r>
              <a:rPr b="1" lang="ar" sz="1200"/>
              <a:t>-</a:t>
            </a:r>
            <a:r>
              <a:rPr b="1" lang="ar" sz="1200"/>
              <a:t>history</a:t>
            </a:r>
            <a:r>
              <a:rPr lang="ar" sz="1200"/>
              <a:t>:</a:t>
            </a:r>
            <a:r>
              <a:rPr lang="ar" sz="1200">
                <a:solidFill>
                  <a:srgbClr val="6CA951"/>
                </a:solidFill>
              </a:rPr>
              <a:t>*pathognomonic*</a:t>
            </a:r>
            <a:endParaRPr sz="1200">
              <a:solidFill>
                <a:srgbClr val="6CA951"/>
              </a:solidFill>
            </a:endParaRPr>
          </a:p>
          <a:p>
            <a:pPr indent="457200" lvl="0" marL="0" rtl="0" algn="l">
              <a:spcBef>
                <a:spcPts val="0"/>
              </a:spcBef>
              <a:spcAft>
                <a:spcPts val="0"/>
              </a:spcAft>
              <a:buNone/>
            </a:pPr>
            <a:r>
              <a:rPr lang="ar" sz="1200">
                <a:solidFill>
                  <a:srgbClr val="FF0000"/>
                </a:solidFill>
              </a:rPr>
              <a:t>-recurrent attack o</a:t>
            </a:r>
            <a:r>
              <a:rPr lang="ar" sz="1200">
                <a:solidFill>
                  <a:srgbClr val="FF0000"/>
                </a:solidFill>
              </a:rPr>
              <a:t>f vertigo lasting hours</a:t>
            </a:r>
            <a:endParaRPr sz="1200">
              <a:solidFill>
                <a:srgbClr val="FF0000"/>
              </a:solidFill>
            </a:endParaRPr>
          </a:p>
          <a:p>
            <a:pPr indent="457200" lvl="0" marL="0" rtl="0" algn="l">
              <a:spcBef>
                <a:spcPts val="0"/>
              </a:spcBef>
              <a:spcAft>
                <a:spcPts val="0"/>
              </a:spcAft>
              <a:buNone/>
            </a:pPr>
            <a:r>
              <a:rPr lang="ar" sz="1200">
                <a:solidFill>
                  <a:srgbClr val="FF0000"/>
                </a:solidFill>
              </a:rPr>
              <a:t>-associated with </a:t>
            </a:r>
            <a:r>
              <a:rPr lang="ar" sz="1200">
                <a:solidFill>
                  <a:srgbClr val="FF0000"/>
                </a:solidFill>
              </a:rPr>
              <a:t>tinnitus</a:t>
            </a:r>
            <a:r>
              <a:rPr lang="ar" sz="1200">
                <a:solidFill>
                  <a:srgbClr val="FF0000"/>
                </a:solidFill>
              </a:rPr>
              <a:t>, hearing loss</a:t>
            </a:r>
            <a:r>
              <a:rPr lang="ar" sz="1200"/>
              <a:t> </a:t>
            </a:r>
            <a:r>
              <a:rPr lang="ar" sz="1200">
                <a:solidFill>
                  <a:srgbClr val="999999"/>
                </a:solidFill>
              </a:rPr>
              <a:t>(vs BPPV)</a:t>
            </a:r>
            <a:endParaRPr sz="1200">
              <a:solidFill>
                <a:srgbClr val="999999"/>
              </a:solidFill>
            </a:endParaRPr>
          </a:p>
          <a:p>
            <a:pPr indent="457200" lvl="0" marL="0" rtl="0" algn="l">
              <a:spcBef>
                <a:spcPts val="0"/>
              </a:spcBef>
              <a:spcAft>
                <a:spcPts val="0"/>
              </a:spcAft>
              <a:buNone/>
            </a:pPr>
            <a:r>
              <a:rPr lang="ar" sz="1200">
                <a:solidFill>
                  <a:srgbClr val="999999"/>
                </a:solidFill>
              </a:rPr>
              <a:t>-aural(ear) fullness</a:t>
            </a:r>
            <a:r>
              <a:rPr lang="ar" sz="1200">
                <a:solidFill>
                  <a:srgbClr val="6CA951"/>
                </a:solidFill>
              </a:rPr>
              <a:t> (unlike vestibular neuritis)</a:t>
            </a:r>
            <a:endParaRPr sz="1200">
              <a:solidFill>
                <a:srgbClr val="6CA951"/>
              </a:solidFill>
            </a:endParaRPr>
          </a:p>
          <a:p>
            <a:pPr indent="0" lvl="0" marL="0" rtl="0" algn="l">
              <a:spcBef>
                <a:spcPts val="0"/>
              </a:spcBef>
              <a:spcAft>
                <a:spcPts val="0"/>
              </a:spcAft>
              <a:buClr>
                <a:schemeClr val="dk1"/>
              </a:buClr>
              <a:buSzPts val="1100"/>
              <a:buFont typeface="Arial"/>
              <a:buNone/>
            </a:pPr>
            <a:r>
              <a:rPr b="1" lang="ar" sz="1200">
                <a:solidFill>
                  <a:srgbClr val="999999"/>
                </a:solidFill>
              </a:rPr>
              <a:t>-Triggers: </a:t>
            </a:r>
            <a:r>
              <a:rPr lang="ar" sz="1200">
                <a:solidFill>
                  <a:srgbClr val="999999"/>
                </a:solidFill>
              </a:rPr>
              <a:t>High salt intake, caffeine, stress, nicotine and alcohol. </a:t>
            </a:r>
            <a:endParaRPr sz="1200">
              <a:solidFill>
                <a:srgbClr val="6CA951"/>
              </a:solidFill>
            </a:endParaRPr>
          </a:p>
          <a:p>
            <a:pPr indent="0" lvl="0" marL="0" rtl="0" algn="l">
              <a:spcBef>
                <a:spcPts val="0"/>
              </a:spcBef>
              <a:spcAft>
                <a:spcPts val="0"/>
              </a:spcAft>
              <a:buNone/>
            </a:pPr>
            <a:r>
              <a:rPr b="1" lang="ar" sz="1200"/>
              <a:t>-diseases course</a:t>
            </a:r>
            <a:endParaRPr b="1" sz="1200"/>
          </a:p>
          <a:p>
            <a:pPr indent="0" lvl="0" marL="0" rtl="0" algn="l">
              <a:spcBef>
                <a:spcPts val="0"/>
              </a:spcBef>
              <a:spcAft>
                <a:spcPts val="0"/>
              </a:spcAft>
              <a:buNone/>
            </a:pPr>
            <a:r>
              <a:rPr lang="ar" sz="1200"/>
              <a:t>	early</a:t>
            </a:r>
            <a:endParaRPr sz="1200"/>
          </a:p>
          <a:p>
            <a:pPr indent="0" lvl="0" marL="0" rtl="0" algn="l">
              <a:spcBef>
                <a:spcPts val="0"/>
              </a:spcBef>
              <a:spcAft>
                <a:spcPts val="0"/>
              </a:spcAft>
              <a:buNone/>
            </a:pPr>
            <a:r>
              <a:rPr lang="ar" sz="1200"/>
              <a:t>		predominant vertio</a:t>
            </a:r>
            <a:endParaRPr sz="1200"/>
          </a:p>
          <a:p>
            <a:pPr indent="0" lvl="0" marL="0" rtl="0" algn="l">
              <a:spcBef>
                <a:spcPts val="0"/>
              </a:spcBef>
              <a:spcAft>
                <a:spcPts val="0"/>
              </a:spcAft>
              <a:buNone/>
            </a:pPr>
            <a:r>
              <a:rPr lang="ar" sz="1200"/>
              <a:t>		deafness (partial)</a:t>
            </a:r>
            <a:endParaRPr sz="1200"/>
          </a:p>
          <a:p>
            <a:pPr indent="0" lvl="0" marL="0" rtl="0" algn="l">
              <a:spcBef>
                <a:spcPts val="0"/>
              </a:spcBef>
              <a:spcAft>
                <a:spcPts val="0"/>
              </a:spcAft>
              <a:buNone/>
            </a:pPr>
            <a:r>
              <a:rPr lang="ar" sz="1200"/>
              <a:t>		normal hearing between (the attacks)</a:t>
            </a:r>
            <a:endParaRPr sz="1200"/>
          </a:p>
          <a:p>
            <a:pPr indent="0" lvl="0" marL="0" rtl="0" algn="l">
              <a:spcBef>
                <a:spcPts val="0"/>
              </a:spcBef>
              <a:spcAft>
                <a:spcPts val="0"/>
              </a:spcAft>
              <a:buNone/>
            </a:pPr>
            <a:r>
              <a:rPr lang="ar" sz="1200"/>
              <a:t>	later</a:t>
            </a:r>
            <a:endParaRPr sz="1200"/>
          </a:p>
          <a:p>
            <a:pPr indent="0" lvl="0" marL="0" rtl="0" algn="l">
              <a:spcBef>
                <a:spcPts val="0"/>
              </a:spcBef>
              <a:spcAft>
                <a:spcPts val="0"/>
              </a:spcAft>
              <a:buNone/>
            </a:pPr>
            <a:r>
              <a:rPr lang="ar" sz="1200"/>
              <a:t>		hearing loss stops fluctuating</a:t>
            </a:r>
            <a:endParaRPr sz="1200"/>
          </a:p>
          <a:p>
            <a:pPr indent="0" lvl="0" marL="0" rtl="0" algn="l">
              <a:spcBef>
                <a:spcPts val="0"/>
              </a:spcBef>
              <a:spcAft>
                <a:spcPts val="0"/>
              </a:spcAft>
              <a:buNone/>
            </a:pPr>
            <a:r>
              <a:rPr lang="ar" sz="1200"/>
              <a:t>		progressively worse (50db)</a:t>
            </a:r>
            <a:endParaRPr sz="1200"/>
          </a:p>
          <a:p>
            <a:pPr indent="0" lvl="0" marL="0" rtl="0" algn="l">
              <a:spcBef>
                <a:spcPts val="0"/>
              </a:spcBef>
              <a:spcAft>
                <a:spcPts val="0"/>
              </a:spcAft>
              <a:buNone/>
            </a:pPr>
            <a:r>
              <a:rPr lang="ar" sz="1200"/>
              <a:t>	</a:t>
            </a:r>
            <a:endParaRPr sz="1200"/>
          </a:p>
          <a:p>
            <a:pPr indent="0" lvl="0" marL="0" rtl="0" algn="l">
              <a:spcBef>
                <a:spcPts val="0"/>
              </a:spcBef>
              <a:spcAft>
                <a:spcPts val="0"/>
              </a:spcAft>
              <a:buNone/>
            </a:pPr>
            <a:r>
              <a:rPr b="1" lang="ar" sz="1200"/>
              <a:t>-physical exam:</a:t>
            </a:r>
            <a:r>
              <a:rPr lang="ar" sz="1200"/>
              <a:t> unilateral hearing weakness</a:t>
            </a:r>
            <a:endParaRPr sz="1200"/>
          </a:p>
          <a:p>
            <a:pPr indent="0" lvl="0" marL="0" rtl="0" algn="l">
              <a:spcBef>
                <a:spcPts val="0"/>
              </a:spcBef>
              <a:spcAft>
                <a:spcPts val="0"/>
              </a:spcAft>
              <a:buNone/>
            </a:pPr>
            <a:r>
              <a:rPr b="1" lang="ar" sz="1200"/>
              <a:t>-PTA</a:t>
            </a:r>
            <a:r>
              <a:rPr lang="ar" sz="1200"/>
              <a:t>(pure tone audiometry): LF-SNHL (low frequency </a:t>
            </a:r>
            <a:r>
              <a:rPr lang="ar" sz="1200">
                <a:solidFill>
                  <a:srgbClr val="FF0000"/>
                </a:solidFill>
              </a:rPr>
              <a:t>sensorineural hearing loss</a:t>
            </a:r>
            <a:r>
              <a:rPr lang="ar" sz="1200"/>
              <a:t>) </a:t>
            </a:r>
            <a:endParaRPr sz="1200"/>
          </a:p>
          <a:p>
            <a:pPr indent="0" lvl="0" marL="0" rtl="0" algn="l">
              <a:spcBef>
                <a:spcPts val="0"/>
              </a:spcBef>
              <a:spcAft>
                <a:spcPts val="0"/>
              </a:spcAft>
              <a:buNone/>
            </a:pPr>
            <a:r>
              <a:rPr lang="ar" sz="1200"/>
              <a:t>-you must rule out other possible diagnosis</a:t>
            </a:r>
            <a:endParaRPr sz="1200"/>
          </a:p>
          <a:p>
            <a:pPr indent="0" lvl="0" marL="0" rtl="0" algn="l">
              <a:spcBef>
                <a:spcPts val="0"/>
              </a:spcBef>
              <a:spcAft>
                <a:spcPts val="0"/>
              </a:spcAft>
              <a:buNone/>
            </a:pPr>
            <a:r>
              <a:t/>
            </a:r>
            <a:endParaRPr sz="1200">
              <a:solidFill>
                <a:srgbClr val="6CA951"/>
              </a:solidFill>
            </a:endParaRPr>
          </a:p>
        </p:txBody>
      </p:sp>
      <p:sp>
        <p:nvSpPr>
          <p:cNvPr id="102" name="Google Shape;102;p18"/>
          <p:cNvSpPr txBox="1"/>
          <p:nvPr/>
        </p:nvSpPr>
        <p:spPr>
          <a:xfrm>
            <a:off x="150275" y="5924100"/>
            <a:ext cx="4228200" cy="1161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There is a typical triad of symptoms of: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1- vertigo( (usually spinning sensation; lasts 20 minutes - 5hours) accompanied by nausea and vomiting with ataxia and nystagmus towards the unaffected ear 2- deafness (improves after the attack)(Low frequency fluctuating SNHL - Although deafness is fluctuant repeated attacks can cause significant sensorineural hearing loss)</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3-tinnitus (usually low-tone roaring). 4- Aural fullness</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08" name="Google Shape;108;p19"/>
          <p:cNvSpPr txBox="1"/>
          <p:nvPr/>
        </p:nvSpPr>
        <p:spPr>
          <a:xfrm>
            <a:off x="0" y="0"/>
            <a:ext cx="4762500" cy="714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000">
                <a:solidFill>
                  <a:schemeClr val="dk1"/>
                </a:solidFill>
              </a:rPr>
              <a:t>-management</a:t>
            </a:r>
            <a:r>
              <a:rPr lang="ar"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education</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treat the acute attacks (stay away from dangerous places, prevent falls)</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medical (anticholinergic, antihistamine, phenothiazine,benzodiazepines)</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prevent further attacks</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improve hearing</a:t>
            </a:r>
            <a:endParaRPr sz="1000">
              <a:solidFill>
                <a:schemeClr val="dk1"/>
              </a:solidFill>
            </a:endParaRPr>
          </a:p>
          <a:p>
            <a:pPr indent="0" lvl="0" marL="0" rtl="0" algn="l">
              <a:spcBef>
                <a:spcPts val="0"/>
              </a:spcBef>
              <a:spcAft>
                <a:spcPts val="0"/>
              </a:spcAft>
              <a:buClr>
                <a:schemeClr val="dk1"/>
              </a:buClr>
              <a:buSzPts val="1100"/>
              <a:buFont typeface="Arial"/>
              <a:buNone/>
            </a:pPr>
            <a:r>
              <a:rPr lang="ar" sz="1000">
                <a:solidFill>
                  <a:schemeClr val="dk1"/>
                </a:solidFill>
              </a:rPr>
              <a:t>vestibular rehabilitation</a:t>
            </a:r>
            <a:endParaRPr sz="1000">
              <a:solidFill>
                <a:schemeClr val="dk1"/>
              </a:solidFill>
            </a:endParaRPr>
          </a:p>
          <a:p>
            <a:pPr indent="0" lvl="0" marL="0" rtl="0" algn="l">
              <a:spcBef>
                <a:spcPts val="0"/>
              </a:spcBef>
              <a:spcAft>
                <a:spcPts val="0"/>
              </a:spcAft>
              <a:buNone/>
            </a:pPr>
            <a:r>
              <a:rPr lang="ar" sz="1000">
                <a:solidFill>
                  <a:schemeClr val="dk1"/>
                </a:solidFill>
              </a:rPr>
              <a:t>surgical </a:t>
            </a:r>
            <a:r>
              <a:rPr lang="ar" sz="1000">
                <a:solidFill>
                  <a:srgbClr val="6CA951"/>
                </a:solidFill>
              </a:rPr>
              <a:t>(we may put ototoxic drugs to destroy the damaged ear)</a:t>
            </a:r>
            <a:endParaRPr sz="1000">
              <a:solidFill>
                <a:srgbClr val="6CA951"/>
              </a:solidFill>
            </a:endParaRPr>
          </a:p>
          <a:p>
            <a:pPr indent="0" lvl="0" marL="0" rtl="0" algn="l">
              <a:spcBef>
                <a:spcPts val="0"/>
              </a:spcBef>
              <a:spcAft>
                <a:spcPts val="0"/>
              </a:spcAft>
              <a:buClr>
                <a:schemeClr val="dk1"/>
              </a:buClr>
              <a:buSzPts val="1100"/>
              <a:buFont typeface="Arial"/>
              <a:buNone/>
            </a:pPr>
            <a:r>
              <a:rPr lang="ar" sz="1000">
                <a:solidFill>
                  <a:schemeClr val="dk1"/>
                </a:solidFill>
              </a:rPr>
              <a:t>F/U.. bilateral Meniere’s disease</a:t>
            </a:r>
            <a:endParaRPr sz="1000">
              <a:solidFill>
                <a:srgbClr val="6CA951"/>
              </a:solidFill>
            </a:endParaRPr>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rPr b="1" lang="ar" sz="1500"/>
              <a:t>❖ Vestibular neuritis</a:t>
            </a:r>
            <a:r>
              <a:rPr lang="ar" sz="1500"/>
              <a:t>:</a:t>
            </a:r>
            <a:r>
              <a:rPr lang="ar" sz="1000">
                <a:solidFill>
                  <a:srgbClr val="999999"/>
                </a:solidFill>
              </a:rPr>
              <a:t>(may start following a viral infection)</a:t>
            </a:r>
            <a:endParaRPr sz="1000">
              <a:solidFill>
                <a:srgbClr val="999999"/>
              </a:solidFill>
            </a:endParaRPr>
          </a:p>
          <a:p>
            <a:pPr indent="-292100" lvl="0" marL="457200" rtl="0" algn="l">
              <a:spcBef>
                <a:spcPts val="0"/>
              </a:spcBef>
              <a:spcAft>
                <a:spcPts val="0"/>
              </a:spcAft>
              <a:buClr>
                <a:srgbClr val="F1C232"/>
              </a:buClr>
              <a:buSzPts val="1000"/>
              <a:buChar char="●"/>
            </a:pPr>
            <a:r>
              <a:rPr lang="ar" sz="1000">
                <a:solidFill>
                  <a:srgbClr val="F1C232"/>
                </a:solidFill>
              </a:rPr>
              <a:t>abrupt onset</a:t>
            </a:r>
            <a:endParaRPr sz="1000">
              <a:solidFill>
                <a:srgbClr val="F1C232"/>
              </a:solidFill>
            </a:endParaRPr>
          </a:p>
          <a:p>
            <a:pPr indent="-292100" lvl="0" marL="457200" rtl="0" algn="l">
              <a:spcBef>
                <a:spcPts val="0"/>
              </a:spcBef>
              <a:spcAft>
                <a:spcPts val="0"/>
              </a:spcAft>
              <a:buClr>
                <a:srgbClr val="F1C232"/>
              </a:buClr>
              <a:buSzPts val="1000"/>
              <a:buChar char="●"/>
            </a:pPr>
            <a:r>
              <a:rPr lang="ar" sz="1000">
                <a:solidFill>
                  <a:srgbClr val="F1C232"/>
                </a:solidFill>
              </a:rPr>
              <a:t>single, severe, prolonged vertigo</a:t>
            </a:r>
            <a:endParaRPr sz="1000">
              <a:solidFill>
                <a:srgbClr val="F1C232"/>
              </a:solidFill>
            </a:endParaRPr>
          </a:p>
          <a:p>
            <a:pPr indent="-292100" lvl="0" marL="457200" rtl="0" algn="l">
              <a:spcBef>
                <a:spcPts val="0"/>
              </a:spcBef>
              <a:spcAft>
                <a:spcPts val="0"/>
              </a:spcAft>
              <a:buClr>
                <a:srgbClr val="F1C232"/>
              </a:buClr>
              <a:buSzPts val="1000"/>
              <a:buChar char="●"/>
            </a:pPr>
            <a:r>
              <a:rPr lang="ar" sz="1000">
                <a:solidFill>
                  <a:srgbClr val="F1C232"/>
                </a:solidFill>
              </a:rPr>
              <a:t>nystagmus</a:t>
            </a:r>
            <a:endParaRPr sz="1000">
              <a:solidFill>
                <a:srgbClr val="F1C232"/>
              </a:solidFill>
            </a:endParaRPr>
          </a:p>
          <a:p>
            <a:pPr indent="-292100" lvl="0" marL="457200" rtl="0" algn="l">
              <a:spcBef>
                <a:spcPts val="0"/>
              </a:spcBef>
              <a:spcAft>
                <a:spcPts val="0"/>
              </a:spcAft>
              <a:buClr>
                <a:srgbClr val="F1C232"/>
              </a:buClr>
              <a:buSzPts val="1000"/>
              <a:buChar char="●"/>
            </a:pPr>
            <a:r>
              <a:rPr lang="ar" sz="1000">
                <a:solidFill>
                  <a:srgbClr val="F1C232"/>
                </a:solidFill>
              </a:rPr>
              <a:t>no hearing loss, or severe vertigo</a:t>
            </a:r>
            <a:endParaRPr sz="1000">
              <a:solidFill>
                <a:srgbClr val="F1C232"/>
              </a:solidFill>
            </a:endParaRPr>
          </a:p>
          <a:p>
            <a:pPr indent="-292100" lvl="0" marL="457200" rtl="0" algn="l">
              <a:spcBef>
                <a:spcPts val="0"/>
              </a:spcBef>
              <a:spcAft>
                <a:spcPts val="0"/>
              </a:spcAft>
              <a:buClr>
                <a:srgbClr val="F1C232"/>
              </a:buClr>
              <a:buSzPts val="1000"/>
              <a:buChar char="●"/>
            </a:pPr>
            <a:r>
              <a:rPr lang="ar" sz="1000">
                <a:solidFill>
                  <a:srgbClr val="F1C232"/>
                </a:solidFill>
              </a:rPr>
              <a:t>no neurological signs/symptoms</a:t>
            </a:r>
            <a:endParaRPr sz="1000">
              <a:solidFill>
                <a:srgbClr val="F1C232"/>
              </a:solidFill>
            </a:endParaRPr>
          </a:p>
          <a:p>
            <a:pPr indent="0" lvl="0" marL="0" rtl="0" algn="l">
              <a:spcBef>
                <a:spcPts val="0"/>
              </a:spcBef>
              <a:spcAft>
                <a:spcPts val="0"/>
              </a:spcAft>
              <a:buNone/>
            </a:pPr>
            <a:r>
              <a:rPr lang="ar" sz="1000">
                <a:solidFill>
                  <a:srgbClr val="F1C232"/>
                </a:solidFill>
              </a:rPr>
              <a:t>treatment: symptomatic </a:t>
            </a:r>
            <a:endParaRPr sz="1000">
              <a:solidFill>
                <a:srgbClr val="F1C232"/>
              </a:solidFill>
            </a:endParaRPr>
          </a:p>
          <a:p>
            <a:pPr indent="0" lvl="0" marL="0" rtl="0" algn="l">
              <a:spcBef>
                <a:spcPts val="0"/>
              </a:spcBef>
              <a:spcAft>
                <a:spcPts val="0"/>
              </a:spcAft>
              <a:buNone/>
            </a:pPr>
            <a:r>
              <a:t/>
            </a:r>
            <a:endParaRPr sz="1000">
              <a:solidFill>
                <a:srgbClr val="F1C232"/>
              </a:solidFill>
            </a:endParaRPr>
          </a:p>
          <a:p>
            <a:pPr indent="0" lvl="0" marL="0" rtl="0" algn="l">
              <a:spcBef>
                <a:spcPts val="0"/>
              </a:spcBef>
              <a:spcAft>
                <a:spcPts val="0"/>
              </a:spcAft>
              <a:buClr>
                <a:schemeClr val="dk1"/>
              </a:buClr>
              <a:buSzPts val="1100"/>
              <a:buFont typeface="Arial"/>
              <a:buNone/>
            </a:pPr>
            <a:r>
              <a:rPr b="1" lang="ar" sz="1000">
                <a:solidFill>
                  <a:schemeClr val="dk1"/>
                </a:solidFill>
              </a:rPr>
              <a:t> ❖ ototoxicity</a:t>
            </a:r>
            <a:r>
              <a:rPr lang="ar" sz="1000">
                <a:solidFill>
                  <a:schemeClr val="dk1"/>
                </a:solidFill>
              </a:rPr>
              <a:t>: </a:t>
            </a:r>
            <a:endParaRPr sz="1000">
              <a:solidFill>
                <a:srgbClr val="999999"/>
              </a:solidFill>
            </a:endParaRPr>
          </a:p>
          <a:p>
            <a:pPr indent="0" lvl="0" marL="0" rtl="0" algn="l">
              <a:spcBef>
                <a:spcPts val="0"/>
              </a:spcBef>
              <a:spcAft>
                <a:spcPts val="0"/>
              </a:spcAft>
              <a:buClr>
                <a:schemeClr val="dk1"/>
              </a:buClr>
              <a:buSzPts val="1100"/>
              <a:buFont typeface="Arial"/>
              <a:buNone/>
            </a:pPr>
            <a:r>
              <a:rPr lang="ar" sz="1000">
                <a:solidFill>
                  <a:schemeClr val="dk1"/>
                </a:solidFill>
              </a:rPr>
              <a:t>         ● usually aminoglycosides </a:t>
            </a:r>
            <a:r>
              <a:rPr lang="ar" sz="1000">
                <a:solidFill>
                  <a:srgbClr val="999999"/>
                </a:solidFill>
              </a:rPr>
              <a:t>or chemotherapy</a:t>
            </a:r>
            <a:endParaRPr sz="1000">
              <a:solidFill>
                <a:srgbClr val="999999"/>
              </a:solidFill>
            </a:endParaRPr>
          </a:p>
          <a:p>
            <a:pPr indent="0" lvl="0" marL="0" rtl="0" algn="l">
              <a:spcBef>
                <a:spcPts val="0"/>
              </a:spcBef>
              <a:spcAft>
                <a:spcPts val="0"/>
              </a:spcAft>
              <a:buClr>
                <a:schemeClr val="dk1"/>
              </a:buClr>
              <a:buSzPts val="1100"/>
              <a:buFont typeface="Arial"/>
              <a:buNone/>
            </a:pPr>
            <a:r>
              <a:rPr lang="ar" sz="1000">
                <a:solidFill>
                  <a:schemeClr val="dk1"/>
                </a:solidFill>
              </a:rPr>
              <a:t>         ● complain of oscillo boscia</a:t>
            </a:r>
            <a:endParaRPr sz="1000">
              <a:solidFill>
                <a:srgbClr val="B7B7B7"/>
              </a:solidFill>
            </a:endParaRPr>
          </a:p>
          <a:p>
            <a:pPr indent="0" lvl="0" marL="0" rtl="0" algn="l">
              <a:spcBef>
                <a:spcPts val="0"/>
              </a:spcBef>
              <a:spcAft>
                <a:spcPts val="0"/>
              </a:spcAft>
              <a:buNone/>
            </a:pPr>
            <a:r>
              <a:rPr lang="ar" sz="1000">
                <a:solidFill>
                  <a:schemeClr val="dk1"/>
                </a:solidFill>
              </a:rPr>
              <a:t>         ● It takes 3 weeks to recover from vestibular neuritis</a:t>
            </a:r>
            <a:endParaRPr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ar" sz="1000">
                <a:solidFill>
                  <a:schemeClr val="dk1"/>
                </a:solidFill>
              </a:rPr>
              <a:t> ❖ Investigations</a:t>
            </a:r>
            <a:r>
              <a:rPr lang="ar" sz="1000">
                <a:solidFill>
                  <a:schemeClr val="dk1"/>
                </a:solidFill>
              </a:rPr>
              <a:t>:</a:t>
            </a:r>
            <a:r>
              <a:rPr lang="ar" sz="1000">
                <a:solidFill>
                  <a:srgbClr val="6CA951"/>
                </a:solidFill>
              </a:rPr>
              <a:t> </a:t>
            </a:r>
            <a:r>
              <a:rPr lang="ar" sz="1000">
                <a:solidFill>
                  <a:srgbClr val="999999"/>
                </a:solidFill>
              </a:rPr>
              <a:t>(for any patient with dizziness)</a:t>
            </a:r>
            <a:endParaRPr sz="1000">
              <a:solidFill>
                <a:srgbClr val="999999"/>
              </a:solidFill>
            </a:endParaRPr>
          </a:p>
          <a:p>
            <a:pPr indent="-292100" lvl="0" marL="457200" rtl="0" algn="l">
              <a:spcBef>
                <a:spcPts val="0"/>
              </a:spcBef>
              <a:spcAft>
                <a:spcPts val="0"/>
              </a:spcAft>
              <a:buClr>
                <a:srgbClr val="000000"/>
              </a:buClr>
              <a:buSzPts val="1000"/>
              <a:buChar char="●"/>
            </a:pPr>
            <a:r>
              <a:rPr lang="ar" sz="1000"/>
              <a:t>audiology*</a:t>
            </a:r>
            <a:endParaRPr sz="1000"/>
          </a:p>
          <a:p>
            <a:pPr indent="-292100" lvl="1" marL="914400" rtl="0" algn="l">
              <a:spcBef>
                <a:spcPts val="0"/>
              </a:spcBef>
              <a:spcAft>
                <a:spcPts val="0"/>
              </a:spcAft>
              <a:buClr>
                <a:srgbClr val="000000"/>
              </a:buClr>
              <a:buSzPts val="1000"/>
              <a:buChar char="○"/>
            </a:pPr>
            <a:r>
              <a:rPr lang="ar" sz="1000"/>
              <a:t>PTA (pure tone audiometry)</a:t>
            </a:r>
            <a:endParaRPr sz="1000"/>
          </a:p>
          <a:p>
            <a:pPr indent="-292100" lvl="1" marL="914400" rtl="0" algn="l">
              <a:spcBef>
                <a:spcPts val="0"/>
              </a:spcBef>
              <a:spcAft>
                <a:spcPts val="0"/>
              </a:spcAft>
              <a:buClr>
                <a:srgbClr val="000000"/>
              </a:buClr>
              <a:buSzPts val="1000"/>
              <a:buChar char="○"/>
            </a:pPr>
            <a:r>
              <a:rPr lang="ar" sz="1000"/>
              <a:t>ENG (Electronystagmography)</a:t>
            </a:r>
            <a:endParaRPr sz="1000"/>
          </a:p>
          <a:p>
            <a:pPr indent="-292100" lvl="1" marL="914400" rtl="0" algn="l">
              <a:spcBef>
                <a:spcPts val="0"/>
              </a:spcBef>
              <a:spcAft>
                <a:spcPts val="0"/>
              </a:spcAft>
              <a:buClr>
                <a:srgbClr val="000000"/>
              </a:buClr>
              <a:buSzPts val="1000"/>
              <a:buChar char="○"/>
            </a:pPr>
            <a:r>
              <a:rPr lang="ar" sz="1000"/>
              <a:t>posturography</a:t>
            </a:r>
            <a:endParaRPr sz="1000"/>
          </a:p>
          <a:p>
            <a:pPr indent="-292100" lvl="1" marL="914400" rtl="0" algn="l">
              <a:spcBef>
                <a:spcPts val="0"/>
              </a:spcBef>
              <a:spcAft>
                <a:spcPts val="0"/>
              </a:spcAft>
              <a:buClr>
                <a:srgbClr val="000000"/>
              </a:buClr>
              <a:buSzPts val="1000"/>
              <a:buChar char="○"/>
            </a:pPr>
            <a:r>
              <a:rPr lang="ar" sz="1000"/>
              <a:t>rotation chair</a:t>
            </a:r>
            <a:endParaRPr sz="1000"/>
          </a:p>
          <a:p>
            <a:pPr indent="-292100" lvl="0" marL="457200" rtl="0" algn="l">
              <a:spcBef>
                <a:spcPts val="0"/>
              </a:spcBef>
              <a:spcAft>
                <a:spcPts val="0"/>
              </a:spcAft>
              <a:buClr>
                <a:srgbClr val="000000"/>
              </a:buClr>
              <a:buSzPts val="1000"/>
              <a:buChar char="●"/>
            </a:pPr>
            <a:r>
              <a:rPr lang="ar" sz="1000"/>
              <a:t>radiology</a:t>
            </a:r>
            <a:endParaRPr sz="1000"/>
          </a:p>
          <a:p>
            <a:pPr indent="-292100" lvl="1" marL="914400" rtl="0" algn="l">
              <a:spcBef>
                <a:spcPts val="0"/>
              </a:spcBef>
              <a:spcAft>
                <a:spcPts val="0"/>
              </a:spcAft>
              <a:buClr>
                <a:srgbClr val="000000"/>
              </a:buClr>
              <a:buSzPts val="1000"/>
              <a:buChar char="○"/>
            </a:pPr>
            <a:r>
              <a:rPr lang="ar" sz="1000"/>
              <a:t>CT/MRI (if we suspect a brain tumor)</a:t>
            </a:r>
            <a:endParaRPr sz="1000"/>
          </a:p>
          <a:p>
            <a:pPr indent="-292100" lvl="0" marL="457200" rtl="0" algn="l">
              <a:spcBef>
                <a:spcPts val="0"/>
              </a:spcBef>
              <a:spcAft>
                <a:spcPts val="0"/>
              </a:spcAft>
              <a:buClr>
                <a:srgbClr val="000000"/>
              </a:buClr>
              <a:buSzPts val="1000"/>
              <a:buChar char="●"/>
            </a:pPr>
            <a:r>
              <a:rPr lang="ar" sz="1000"/>
              <a:t>blood tests (for other diseases)</a:t>
            </a:r>
            <a:endParaRPr sz="1000"/>
          </a:p>
          <a:p>
            <a:pPr indent="-292100" lvl="1" marL="914400" rtl="0" algn="l">
              <a:spcBef>
                <a:spcPts val="0"/>
              </a:spcBef>
              <a:spcAft>
                <a:spcPts val="0"/>
              </a:spcAft>
              <a:buClr>
                <a:srgbClr val="000000"/>
              </a:buClr>
              <a:buSzPts val="1000"/>
              <a:buChar char="○"/>
            </a:pPr>
            <a:r>
              <a:rPr lang="ar" sz="1000"/>
              <a:t>CBC, thyroid, FTA-ABS</a:t>
            </a:r>
            <a:endParaRPr sz="1000"/>
          </a:p>
          <a:p>
            <a:pPr indent="0" lvl="0" marL="0" rtl="0" algn="l">
              <a:spcBef>
                <a:spcPts val="0"/>
              </a:spcBef>
              <a:spcAft>
                <a:spcPts val="0"/>
              </a:spcAft>
              <a:buNone/>
            </a:pPr>
            <a:r>
              <a:rPr lang="ar" sz="1000">
                <a:solidFill>
                  <a:srgbClr val="6CA951"/>
                </a:solidFill>
              </a:rPr>
              <a:t>-99% of cases are diagnosed by history</a:t>
            </a:r>
            <a:endParaRPr sz="1000">
              <a:solidFill>
                <a:srgbClr val="6CA951"/>
              </a:solidFill>
            </a:endParaRPr>
          </a:p>
          <a:p>
            <a:pPr indent="0" lvl="0" marL="0" rtl="0" algn="l">
              <a:spcBef>
                <a:spcPts val="0"/>
              </a:spcBef>
              <a:spcAft>
                <a:spcPts val="0"/>
              </a:spcAft>
              <a:buNone/>
            </a:pPr>
            <a:r>
              <a:rPr lang="ar" sz="1000">
                <a:solidFill>
                  <a:srgbClr val="6CA951"/>
                </a:solidFill>
              </a:rPr>
              <a:t>*audiology tests are routinely done for any dizzy patients, and will be discussed in audiology.</a:t>
            </a:r>
            <a:endParaRPr sz="1000">
              <a:solidFill>
                <a:srgbClr val="6CA95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9" name="Google Shape;109;p19"/>
          <p:cNvSpPr txBox="1"/>
          <p:nvPr/>
        </p:nvSpPr>
        <p:spPr>
          <a:xfrm>
            <a:off x="107100" y="1382275"/>
            <a:ext cx="4548300" cy="7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Acute attack: Bed rest, vestibular sedatives (dimenhydrinate, promethazine theoclate or prochlorperazine), vasodilators.</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 Chronic phase: Vestibular sedatives, vasodilators, diuretics, elimination of allergen, hormones (in case of hypothyroidism) </a:t>
            </a:r>
            <a:endParaRPr sz="1000">
              <a:solidFill>
                <a:srgbClr val="666666"/>
              </a:solidFill>
              <a:latin typeface="Times New Roman"/>
              <a:ea typeface="Times New Roman"/>
              <a:cs typeface="Times New Roman"/>
              <a:sym typeface="Times New Roman"/>
            </a:endParaRPr>
          </a:p>
        </p:txBody>
      </p:sp>
      <p:sp>
        <p:nvSpPr>
          <p:cNvPr id="110" name="Google Shape;110;p19"/>
          <p:cNvSpPr txBox="1"/>
          <p:nvPr/>
        </p:nvSpPr>
        <p:spPr>
          <a:xfrm>
            <a:off x="2601950" y="2567125"/>
            <a:ext cx="1986300" cy="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(labyrinthitis: a similar syndrome, but with hearing symptoms) </a:t>
            </a:r>
            <a:endParaRPr sz="1000">
              <a:solidFill>
                <a:srgbClr val="666666"/>
              </a:solidFill>
              <a:latin typeface="Times New Roman"/>
              <a:ea typeface="Times New Roman"/>
              <a:cs typeface="Times New Roman"/>
              <a:sym typeface="Times New Roman"/>
            </a:endParaRPr>
          </a:p>
        </p:txBody>
      </p:sp>
      <p:sp>
        <p:nvSpPr>
          <p:cNvPr id="111" name="Google Shape;111;p19"/>
          <p:cNvSpPr txBox="1"/>
          <p:nvPr/>
        </p:nvSpPr>
        <p:spPr>
          <a:xfrm>
            <a:off x="116150" y="6191225"/>
            <a:ext cx="4390800" cy="999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Treatment: usually self-limiting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The patient requires only symptomatic treatment: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Acute phase: bed rest, vestibular sedatives (Gravol®), and diazepam.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Convalescent phase: progressive ambulation especially in the elderly, vestibular exercise: (involve eye and head movements, sitting, standing, and walking).</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17" name="Google Shape;117;p20"/>
          <p:cNvSpPr/>
          <p:nvPr/>
        </p:nvSpPr>
        <p:spPr>
          <a:xfrm>
            <a:off x="0" y="26667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666666"/>
                </a:solidFill>
              </a:rPr>
              <a:t>Physiology</a:t>
            </a:r>
            <a:endParaRPr b="1" sz="1800">
              <a:solidFill>
                <a:srgbClr val="666666"/>
              </a:solidFill>
            </a:endParaRPr>
          </a:p>
        </p:txBody>
      </p:sp>
      <p:sp>
        <p:nvSpPr>
          <p:cNvPr id="118" name="Google Shape;118;p20"/>
          <p:cNvSpPr txBox="1"/>
          <p:nvPr/>
        </p:nvSpPr>
        <p:spPr>
          <a:xfrm>
            <a:off x="0" y="870150"/>
            <a:ext cx="4762500" cy="627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rPr>
              <a:t>● The body’s sense of equilibrium is maintained by input from a number of sources. These include the (eyes, proprioceptive organs especially in the muscles and joints of the neck, peripheral nerves, the labyrinth or ‘balance organ’ in the inner ear which includes the vestibule and semicircular canals and the cerebral cortex and cerebellum).</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Input from all these sources converge in the brain stem; dysfunction of any of these systems may lead to imbalance, a feeling of unsteadiness, ‘vertigo’ – a sensation of movement – and a tendency to fall.</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Vertigo may be accompanied by ‘nystagmus’ – a rapid beating of the eyes to one side as impulses from the brainstem to the ocular muscles attempt to correct the patient’s balance.</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Vestibular System: It is the apparatus of the inner ear that provides stable vision during head movements. It transforms the forces associated with head acceleration and gravity into biological signals that the brain can use to:</a:t>
            </a:r>
            <a:endParaRPr sz="1200">
              <a:solidFill>
                <a:srgbClr val="999999"/>
              </a:solidFill>
            </a:endParaRPr>
          </a:p>
          <a:p>
            <a:pPr indent="0" lvl="0" marL="0" rtl="0" algn="l">
              <a:spcBef>
                <a:spcPts val="0"/>
              </a:spcBef>
              <a:spcAft>
                <a:spcPts val="0"/>
              </a:spcAft>
              <a:buNone/>
            </a:pPr>
            <a:r>
              <a:rPr lang="ar" sz="1200">
                <a:solidFill>
                  <a:srgbClr val="999999"/>
                </a:solidFill>
              </a:rPr>
              <a:t>○ develop subjective awareness of head position in space (orientation). </a:t>
            </a:r>
            <a:endParaRPr sz="1200">
              <a:solidFill>
                <a:srgbClr val="999999"/>
              </a:solidFill>
            </a:endParaRPr>
          </a:p>
          <a:p>
            <a:pPr indent="0" lvl="0" marL="0" rtl="0" algn="l">
              <a:spcBef>
                <a:spcPts val="0"/>
              </a:spcBef>
              <a:spcAft>
                <a:spcPts val="0"/>
              </a:spcAft>
              <a:buNone/>
            </a:pPr>
            <a:r>
              <a:rPr lang="ar" sz="1200">
                <a:solidFill>
                  <a:srgbClr val="999999"/>
                </a:solidFill>
              </a:rPr>
              <a:t>○ Produce motor reflexes that will maintain posture and ocular stability keep the eye focused on the object of interest.</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Semicircular Canals is for  Angular Acceleration.</a:t>
            </a:r>
            <a:endParaRPr sz="1200">
              <a:solidFill>
                <a:srgbClr val="999999"/>
              </a:solidFill>
            </a:endParaRPr>
          </a:p>
          <a:p>
            <a:pPr indent="0" lvl="0" marL="0" rtl="0" algn="l">
              <a:spcBef>
                <a:spcPts val="0"/>
              </a:spcBef>
              <a:spcAft>
                <a:spcPts val="0"/>
              </a:spcAft>
              <a:buNone/>
            </a:pPr>
            <a:r>
              <a:rPr lang="ar" sz="1200">
                <a:solidFill>
                  <a:srgbClr val="999999"/>
                </a:solidFill>
              </a:rPr>
              <a:t>○ Utricle &amp; Saccule: </a:t>
            </a:r>
            <a:endParaRPr sz="1200">
              <a:solidFill>
                <a:srgbClr val="999999"/>
              </a:solidFill>
            </a:endParaRPr>
          </a:p>
          <a:p>
            <a:pPr indent="0" lvl="0" marL="0" rtl="0" algn="l">
              <a:spcBef>
                <a:spcPts val="0"/>
              </a:spcBef>
              <a:spcAft>
                <a:spcPts val="0"/>
              </a:spcAft>
              <a:buNone/>
            </a:pPr>
            <a:r>
              <a:rPr lang="ar" sz="1200">
                <a:solidFill>
                  <a:srgbClr val="999999"/>
                </a:solidFill>
              </a:rPr>
              <a:t>           ■ Macule of the utricle: plan horizontal.</a:t>
            </a:r>
            <a:endParaRPr sz="1200">
              <a:solidFill>
                <a:srgbClr val="999999"/>
              </a:solidFill>
            </a:endParaRPr>
          </a:p>
          <a:p>
            <a:pPr indent="0" lvl="0" marL="0" rtl="0" algn="l">
              <a:spcBef>
                <a:spcPts val="0"/>
              </a:spcBef>
              <a:spcAft>
                <a:spcPts val="0"/>
              </a:spcAft>
              <a:buNone/>
            </a:pPr>
            <a:r>
              <a:rPr lang="ar" sz="1200">
                <a:solidFill>
                  <a:srgbClr val="999999"/>
                </a:solidFill>
              </a:rPr>
              <a:t>           ■ Macule of the saccule: plan vertical.</a:t>
            </a:r>
            <a:endParaRPr sz="1200">
              <a:solidFill>
                <a:srgbClr val="999999"/>
              </a:solidFill>
            </a:endParaRPr>
          </a:p>
          <a:p>
            <a:pPr indent="0" lvl="0" marL="0" rtl="0" algn="l">
              <a:spcBef>
                <a:spcPts val="0"/>
              </a:spcBef>
              <a:spcAft>
                <a:spcPts val="0"/>
              </a:spcAft>
              <a:buNone/>
            </a:pPr>
            <a:r>
              <a:rPr lang="ar" sz="1200">
                <a:solidFill>
                  <a:srgbClr val="999999"/>
                </a:solidFill>
              </a:rPr>
              <a:t>           ■ Linear acceleration horizontal &amp; Vertical (gravity). </a:t>
            </a:r>
            <a:endParaRPr sz="1200">
              <a:solidFill>
                <a:srgbClr val="999999"/>
              </a:solidFill>
            </a:endParaRPr>
          </a:p>
        </p:txBody>
      </p:sp>
      <p:sp>
        <p:nvSpPr>
          <p:cNvPr id="119" name="Google Shape;119;p20"/>
          <p:cNvSpPr txBox="1"/>
          <p:nvPr/>
        </p:nvSpPr>
        <p:spPr>
          <a:xfrm>
            <a:off x="2979800" y="251975"/>
            <a:ext cx="1695600" cy="423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u="sng"/>
              <a:t>this slide and the following slides </a:t>
            </a:r>
            <a:r>
              <a:rPr lang="ar" sz="1000" u="sng"/>
              <a:t>are from</a:t>
            </a:r>
            <a:r>
              <a:rPr lang="ar" sz="1000" u="sng"/>
              <a:t> 436 team</a:t>
            </a:r>
            <a:endParaRPr sz="1000"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25" name="Google Shape;125;p21"/>
          <p:cNvSpPr/>
          <p:nvPr/>
        </p:nvSpPr>
        <p:spPr>
          <a:xfrm>
            <a:off x="0" y="154400"/>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666666"/>
                </a:solidFill>
              </a:rPr>
              <a:t>Definitions</a:t>
            </a:r>
            <a:endParaRPr b="1" sz="1800">
              <a:solidFill>
                <a:srgbClr val="666666"/>
              </a:solidFill>
            </a:endParaRPr>
          </a:p>
        </p:txBody>
      </p:sp>
      <p:sp>
        <p:nvSpPr>
          <p:cNvPr id="126" name="Google Shape;126;p21"/>
          <p:cNvSpPr txBox="1"/>
          <p:nvPr/>
        </p:nvSpPr>
        <p:spPr>
          <a:xfrm>
            <a:off x="0" y="884200"/>
            <a:ext cx="4762500" cy="6259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rgbClr val="B7B7B7"/>
                </a:solidFill>
              </a:rPr>
              <a:t>Vertigo</a:t>
            </a:r>
            <a:r>
              <a:rPr lang="ar" sz="1200">
                <a:solidFill>
                  <a:srgbClr val="B7B7B7"/>
                </a:solidFill>
              </a:rPr>
              <a:t>: It is an illusion of rotary moving.</a:t>
            </a:r>
            <a:endParaRPr sz="1200">
              <a:solidFill>
                <a:srgbClr val="B7B7B7"/>
              </a:solidFill>
            </a:endParaRPr>
          </a:p>
          <a:p>
            <a:pPr indent="0" lvl="0" marL="0" rtl="0" algn="l">
              <a:spcBef>
                <a:spcPts val="0"/>
              </a:spcBef>
              <a:spcAft>
                <a:spcPts val="0"/>
              </a:spcAft>
              <a:buClr>
                <a:schemeClr val="dk1"/>
              </a:buClr>
              <a:buSzPts val="1100"/>
              <a:buFont typeface="Arial"/>
              <a:buNone/>
            </a:pPr>
            <a:r>
              <a:t/>
            </a:r>
            <a:endParaRPr sz="1200">
              <a:solidFill>
                <a:srgbClr val="B7B7B7"/>
              </a:solidFill>
            </a:endParaRPr>
          </a:p>
          <a:p>
            <a:pPr indent="0" lvl="0" marL="0" rtl="0" algn="l">
              <a:spcBef>
                <a:spcPts val="0"/>
              </a:spcBef>
              <a:spcAft>
                <a:spcPts val="0"/>
              </a:spcAft>
              <a:buClr>
                <a:schemeClr val="dk1"/>
              </a:buClr>
              <a:buSzPts val="1100"/>
              <a:buFont typeface="Arial"/>
              <a:buNone/>
            </a:pPr>
            <a:r>
              <a:rPr b="1" lang="ar" sz="1200">
                <a:solidFill>
                  <a:srgbClr val="B7B7B7"/>
                </a:solidFill>
              </a:rPr>
              <a:t>Instability</a:t>
            </a:r>
            <a:r>
              <a:rPr lang="ar" sz="1200">
                <a:solidFill>
                  <a:srgbClr val="B7B7B7"/>
                </a:solidFill>
              </a:rPr>
              <a:t>: impossibility to maintain one’s body</a:t>
            </a:r>
            <a:endParaRPr sz="1200">
              <a:solidFill>
                <a:srgbClr val="B7B7B7"/>
              </a:solidFill>
            </a:endParaRPr>
          </a:p>
          <a:p>
            <a:pPr indent="0" lvl="0" marL="0" rtl="0" algn="l">
              <a:spcBef>
                <a:spcPts val="0"/>
              </a:spcBef>
              <a:spcAft>
                <a:spcPts val="0"/>
              </a:spcAft>
              <a:buClr>
                <a:schemeClr val="dk1"/>
              </a:buClr>
              <a:buSzPts val="1100"/>
              <a:buFont typeface="Arial"/>
              <a:buNone/>
            </a:pPr>
            <a:r>
              <a:rPr lang="ar" sz="1200">
                <a:solidFill>
                  <a:srgbClr val="B7B7B7"/>
                </a:solidFill>
              </a:rPr>
              <a:t>in desired position. could be caused by low BP and low blood sugar</a:t>
            </a:r>
            <a:endParaRPr sz="1200">
              <a:solidFill>
                <a:srgbClr val="B7B7B7"/>
              </a:solidFill>
            </a:endParaRPr>
          </a:p>
          <a:p>
            <a:pPr indent="0" lvl="0" marL="0" rtl="0" algn="l">
              <a:spcBef>
                <a:spcPts val="0"/>
              </a:spcBef>
              <a:spcAft>
                <a:spcPts val="0"/>
              </a:spcAft>
              <a:buClr>
                <a:schemeClr val="dk1"/>
              </a:buClr>
              <a:buSzPts val="1100"/>
              <a:buFont typeface="Arial"/>
              <a:buNone/>
            </a:pPr>
            <a:r>
              <a:t/>
            </a:r>
            <a:endParaRPr sz="1200">
              <a:solidFill>
                <a:srgbClr val="B7B7B7"/>
              </a:solidFill>
            </a:endParaRPr>
          </a:p>
          <a:p>
            <a:pPr indent="0" lvl="0" marL="0" rtl="0" algn="l">
              <a:spcBef>
                <a:spcPts val="0"/>
              </a:spcBef>
              <a:spcAft>
                <a:spcPts val="0"/>
              </a:spcAft>
              <a:buClr>
                <a:schemeClr val="dk1"/>
              </a:buClr>
              <a:buSzPts val="1100"/>
              <a:buFont typeface="Arial"/>
              <a:buNone/>
            </a:pPr>
            <a:r>
              <a:rPr b="1" lang="ar" sz="1200">
                <a:solidFill>
                  <a:srgbClr val="B7B7B7"/>
                </a:solidFill>
              </a:rPr>
              <a:t>Nystagmus</a:t>
            </a:r>
            <a:r>
              <a:rPr lang="ar" sz="1200">
                <a:solidFill>
                  <a:srgbClr val="B7B7B7"/>
                </a:solidFill>
              </a:rPr>
              <a:t>: Is an involuntary conjugated rapid repetitive</a:t>
            </a:r>
            <a:endParaRPr sz="1200">
              <a:solidFill>
                <a:srgbClr val="B7B7B7"/>
              </a:solidFill>
            </a:endParaRPr>
          </a:p>
          <a:p>
            <a:pPr indent="0" lvl="0" marL="0" rtl="0" algn="l">
              <a:spcBef>
                <a:spcPts val="0"/>
              </a:spcBef>
              <a:spcAft>
                <a:spcPts val="0"/>
              </a:spcAft>
              <a:buClr>
                <a:schemeClr val="dk1"/>
              </a:buClr>
              <a:buSzPts val="1100"/>
              <a:buFont typeface="Arial"/>
              <a:buNone/>
            </a:pPr>
            <a:r>
              <a:rPr lang="ar" sz="1200">
                <a:solidFill>
                  <a:srgbClr val="B7B7B7"/>
                </a:solidFill>
              </a:rPr>
              <a:t>eye movement.</a:t>
            </a:r>
            <a:endParaRPr sz="1200">
              <a:solidFill>
                <a:srgbClr val="B7B7B7"/>
              </a:solidFill>
            </a:endParaRPr>
          </a:p>
          <a:p>
            <a:pPr indent="0" lvl="0" marL="0" rtl="0" algn="l">
              <a:spcBef>
                <a:spcPts val="0"/>
              </a:spcBef>
              <a:spcAft>
                <a:spcPts val="0"/>
              </a:spcAft>
              <a:buClr>
                <a:schemeClr val="dk1"/>
              </a:buClr>
              <a:buSzPts val="1100"/>
              <a:buFont typeface="Arial"/>
              <a:buNone/>
            </a:pPr>
            <a:r>
              <a:t/>
            </a:r>
            <a:endParaRPr sz="1200">
              <a:solidFill>
                <a:srgbClr val="B7B7B7"/>
              </a:solidFill>
            </a:endParaRPr>
          </a:p>
          <a:p>
            <a:pPr indent="0" lvl="0" marL="0" rtl="0" algn="l">
              <a:spcBef>
                <a:spcPts val="0"/>
              </a:spcBef>
              <a:spcAft>
                <a:spcPts val="0"/>
              </a:spcAft>
              <a:buClr>
                <a:schemeClr val="dk1"/>
              </a:buClr>
              <a:buSzPts val="1100"/>
              <a:buFont typeface="Arial"/>
              <a:buNone/>
            </a:pPr>
            <a:r>
              <a:rPr lang="ar" sz="1200">
                <a:solidFill>
                  <a:srgbClr val="B7B7B7"/>
                </a:solidFill>
              </a:rPr>
              <a:t>Side to side (horizontal)</a:t>
            </a:r>
            <a:endParaRPr sz="1200">
              <a:solidFill>
                <a:srgbClr val="B7B7B7"/>
              </a:solidFill>
            </a:endParaRPr>
          </a:p>
          <a:p>
            <a:pPr indent="0" lvl="0" marL="0" rtl="0" algn="l">
              <a:spcBef>
                <a:spcPts val="0"/>
              </a:spcBef>
              <a:spcAft>
                <a:spcPts val="0"/>
              </a:spcAft>
              <a:buClr>
                <a:schemeClr val="dk1"/>
              </a:buClr>
              <a:buSzPts val="1100"/>
              <a:buFont typeface="Arial"/>
              <a:buNone/>
            </a:pPr>
            <a:r>
              <a:rPr lang="ar" sz="1200">
                <a:solidFill>
                  <a:srgbClr val="B7B7B7"/>
                </a:solidFill>
              </a:rPr>
              <a:t>Up and down (vertical)</a:t>
            </a:r>
            <a:endParaRPr sz="1200">
              <a:solidFill>
                <a:srgbClr val="B7B7B7"/>
              </a:solidFill>
            </a:endParaRPr>
          </a:p>
          <a:p>
            <a:pPr indent="0" lvl="0" marL="0" rtl="0" algn="l">
              <a:spcBef>
                <a:spcPts val="0"/>
              </a:spcBef>
              <a:spcAft>
                <a:spcPts val="0"/>
              </a:spcAft>
              <a:buClr>
                <a:schemeClr val="dk1"/>
              </a:buClr>
              <a:buSzPts val="1100"/>
              <a:buFont typeface="Arial"/>
              <a:buNone/>
            </a:pPr>
            <a:r>
              <a:rPr lang="ar" sz="1200">
                <a:solidFill>
                  <a:srgbClr val="B7B7B7"/>
                </a:solidFill>
              </a:rPr>
              <a:t>In a circle (torsional)</a:t>
            </a:r>
            <a:endParaRPr sz="1200">
              <a:solidFill>
                <a:srgbClr val="B7B7B7"/>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solidFill>
                  <a:srgbClr val="B7B7B7"/>
                </a:solidFill>
              </a:rPr>
              <a:t>(MANAGEMENT IN 5 MINUTES) : </a:t>
            </a:r>
            <a:endParaRPr sz="1200">
              <a:solidFill>
                <a:srgbClr val="B7B7B7"/>
              </a:solidFill>
            </a:endParaRPr>
          </a:p>
          <a:p>
            <a:pPr indent="0" lvl="0" marL="0" rtl="0" algn="l">
              <a:spcBef>
                <a:spcPts val="0"/>
              </a:spcBef>
              <a:spcAft>
                <a:spcPts val="0"/>
              </a:spcAft>
              <a:buNone/>
            </a:pPr>
            <a:r>
              <a:rPr lang="ar" sz="1200">
                <a:solidFill>
                  <a:srgbClr val="B7B7B7"/>
                </a:solidFill>
              </a:rPr>
              <a:t>• Vestibular or Non vestibular? </a:t>
            </a:r>
            <a:endParaRPr sz="1200">
              <a:solidFill>
                <a:srgbClr val="B7B7B7"/>
              </a:solidFill>
            </a:endParaRPr>
          </a:p>
          <a:p>
            <a:pPr indent="0" lvl="0" marL="0" rtl="0" algn="l">
              <a:spcBef>
                <a:spcPts val="0"/>
              </a:spcBef>
              <a:spcAft>
                <a:spcPts val="0"/>
              </a:spcAft>
              <a:buNone/>
            </a:pPr>
            <a:r>
              <a:rPr lang="ar" sz="1200">
                <a:solidFill>
                  <a:srgbClr val="B7B7B7"/>
                </a:solidFill>
              </a:rPr>
              <a:t>• Central or Peripheral? (Stroke or Otitis media? Your approach and Rx would be different)</a:t>
            </a:r>
            <a:endParaRPr sz="1200">
              <a:solidFill>
                <a:srgbClr val="B7B7B7"/>
              </a:solidFill>
            </a:endParaRPr>
          </a:p>
          <a:p>
            <a:pPr indent="0" lvl="0" marL="0" rtl="0" algn="l">
              <a:spcBef>
                <a:spcPts val="0"/>
              </a:spcBef>
              <a:spcAft>
                <a:spcPts val="0"/>
              </a:spcAft>
              <a:buNone/>
            </a:pPr>
            <a:r>
              <a:rPr lang="ar" sz="1200">
                <a:solidFill>
                  <a:srgbClr val="B7B7B7"/>
                </a:solidFill>
              </a:rPr>
              <a:t>• Duration and auditory system hearing loss (Was it for sec, min, or days? Was it hearing loss or tinnitus or any other symptom?) </a:t>
            </a:r>
            <a:endParaRPr sz="1200">
              <a:solidFill>
                <a:srgbClr val="B7B7B7"/>
              </a:solidFill>
            </a:endParaRPr>
          </a:p>
          <a:p>
            <a:pPr indent="0" lvl="0" marL="0" rtl="0" algn="l">
              <a:spcBef>
                <a:spcPts val="0"/>
              </a:spcBef>
              <a:spcAft>
                <a:spcPts val="0"/>
              </a:spcAft>
              <a:buNone/>
            </a:pPr>
            <a:r>
              <a:rPr lang="ar" sz="1200">
                <a:solidFill>
                  <a:srgbClr val="B7B7B7"/>
                </a:solidFill>
              </a:rPr>
              <a:t>• Physical exam (10%). </a:t>
            </a:r>
            <a:endParaRPr sz="1200">
              <a:solidFill>
                <a:srgbClr val="B7B7B7"/>
              </a:solidFill>
            </a:endParaRPr>
          </a:p>
          <a:p>
            <a:pPr indent="0" lvl="0" marL="0" rtl="0" algn="l">
              <a:spcBef>
                <a:spcPts val="0"/>
              </a:spcBef>
              <a:spcAft>
                <a:spcPts val="0"/>
              </a:spcAft>
              <a:buNone/>
            </a:pPr>
            <a:r>
              <a:rPr lang="ar" sz="1200">
                <a:solidFill>
                  <a:srgbClr val="B7B7B7"/>
                </a:solidFill>
              </a:rPr>
              <a:t>• Treatment.</a:t>
            </a:r>
            <a:endParaRPr sz="1200">
              <a:solidFill>
                <a:srgbClr val="B7B7B7"/>
              </a:solidFill>
            </a:endParaRPr>
          </a:p>
          <a:p>
            <a:pPr indent="0" lvl="0" marL="0" rtl="0" algn="l">
              <a:spcBef>
                <a:spcPts val="0"/>
              </a:spcBef>
              <a:spcAft>
                <a:spcPts val="0"/>
              </a:spcAft>
              <a:buNone/>
            </a:pPr>
            <a:r>
              <a:rPr lang="ar" sz="1200"/>
              <a:t> </a:t>
            </a:r>
            <a:endParaRPr sz="1200"/>
          </a:p>
          <a:p>
            <a:pPr indent="0" lvl="0" marL="0" rtl="0" algn="l">
              <a:spcBef>
                <a:spcPts val="0"/>
              </a:spcBef>
              <a:spcAft>
                <a:spcPts val="0"/>
              </a:spcAft>
              <a:buNone/>
            </a:pPr>
            <a:r>
              <a:t/>
            </a:r>
            <a:endParaRPr sz="1200"/>
          </a:p>
        </p:txBody>
      </p:sp>
      <p:sp>
        <p:nvSpPr>
          <p:cNvPr id="127" name="Google Shape;127;p21"/>
          <p:cNvSpPr/>
          <p:nvPr/>
        </p:nvSpPr>
        <p:spPr>
          <a:xfrm>
            <a:off x="76200" y="3239538"/>
            <a:ext cx="44748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666666"/>
                </a:solidFill>
              </a:rPr>
              <a:t>How to approach a patient with vertigo  </a:t>
            </a:r>
            <a:endParaRPr b="1" sz="16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