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7143750" cx="4762500"/>
  <p:notesSz cx="6858000" cy="9144000"/>
  <p:embeddedFontLst>
    <p:embeddedFont>
      <p:font typeface="Arv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50">
          <p15:clr>
            <a:srgbClr val="A4A3A4"/>
          </p15:clr>
        </p15:guide>
        <p15:guide id="2" pos="1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50" orient="horz"/>
        <p:guide pos="15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rvo-bold.fntdata"/><Relationship Id="rId12" Type="http://schemas.openxmlformats.org/officeDocument/2006/relationships/slide" Target="slides/slide7.xml"/><Relationship Id="rId34" Type="http://schemas.openxmlformats.org/officeDocument/2006/relationships/font" Target="fonts/Arvo-regular.fntdata"/><Relationship Id="rId15" Type="http://schemas.openxmlformats.org/officeDocument/2006/relationships/slide" Target="slides/slide10.xml"/><Relationship Id="rId37" Type="http://schemas.openxmlformats.org/officeDocument/2006/relationships/font" Target="fonts/Arvo-boldItalic.fntdata"/><Relationship Id="rId14" Type="http://schemas.openxmlformats.org/officeDocument/2006/relationships/slide" Target="slides/slide9.xml"/><Relationship Id="rId36" Type="http://schemas.openxmlformats.org/officeDocument/2006/relationships/font" Target="fonts/Arv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9a78399a6_1_6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9a78399a6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9a78399a6_1_7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9a78399a6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9a78399a6_1_7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9a78399a6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d8c221616_1_1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d8c22161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9a78399a6_1_11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9a78399a6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9a78399a6_1_114: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9a78399a6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9a78399a6_1_11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9a78399a6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9a78399a6_1_122: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9a78399a6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9a78399a6_1_10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9a78399a6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9a78399a6_1_16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99a78399a6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69ec3bbe2_0_1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69ec3bbe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9a78399a6_1_171: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9a78399a6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9a78399a6_1_17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9a78399a6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9a78399a6_1_192: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9a78399a6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9a78399a6_1_18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9a78399a6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9d1580f43_3_15: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9d1580f43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9d1580f43_3_1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9d1580f43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9d1580f43_0_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9d1580f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r"/>
              <a:t>437 notes, (Done)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99d1580f43_0_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99d1580f4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99d1580f43_0_2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99d1580f4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9a78399a6_1_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9a78399a6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9a78399a6_1_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9a78399a6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9a78399a6_1_11: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9a78399a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9a78399a6_1_15: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9a78399a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9a78399a6_1_1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9a78399a6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9a78399a6_1_2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9a78399a6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9a78399a6_1_2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9a78399a6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2348" y="1034132"/>
            <a:ext cx="4437900" cy="2850900"/>
          </a:xfrm>
          <a:prstGeom prst="rect">
            <a:avLst/>
          </a:prstGeom>
        </p:spPr>
        <p:txBody>
          <a:bodyPr anchorCtr="0" anchor="b" bIns="84775" lIns="84775" spcFirstLastPara="1" rIns="84775" wrap="square" tIns="8477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162344" y="3936285"/>
            <a:ext cx="4437900" cy="1100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2" name="Google Shape;12;p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62344" y="1536285"/>
            <a:ext cx="4437900" cy="2727300"/>
          </a:xfrm>
          <a:prstGeom prst="rect">
            <a:avLst/>
          </a:prstGeom>
        </p:spPr>
        <p:txBody>
          <a:bodyPr anchorCtr="0" anchor="b" bIns="84775" lIns="84775" spcFirstLastPara="1" rIns="84775" wrap="square" tIns="84775">
            <a:noAutofit/>
          </a:bodyPr>
          <a:lstStyle>
            <a:lvl1pPr lvl="0" algn="ctr">
              <a:spcBef>
                <a:spcPts val="0"/>
              </a:spcBef>
              <a:spcAft>
                <a:spcPts val="0"/>
              </a:spcAft>
              <a:buSzPts val="11100"/>
              <a:buNone/>
              <a:defRPr sz="11100"/>
            </a:lvl1pPr>
            <a:lvl2pPr lvl="1" algn="ctr">
              <a:spcBef>
                <a:spcPts val="0"/>
              </a:spcBef>
              <a:spcAft>
                <a:spcPts val="0"/>
              </a:spcAft>
              <a:buSzPts val="11100"/>
              <a:buNone/>
              <a:defRPr sz="11100"/>
            </a:lvl2pPr>
            <a:lvl3pPr lvl="2" algn="ctr">
              <a:spcBef>
                <a:spcPts val="0"/>
              </a:spcBef>
              <a:spcAft>
                <a:spcPts val="0"/>
              </a:spcAft>
              <a:buSzPts val="11100"/>
              <a:buNone/>
              <a:defRPr sz="11100"/>
            </a:lvl3pPr>
            <a:lvl4pPr lvl="3" algn="ctr">
              <a:spcBef>
                <a:spcPts val="0"/>
              </a:spcBef>
              <a:spcAft>
                <a:spcPts val="0"/>
              </a:spcAft>
              <a:buSzPts val="11100"/>
              <a:buNone/>
              <a:defRPr sz="11100"/>
            </a:lvl4pPr>
            <a:lvl5pPr lvl="4" algn="ctr">
              <a:spcBef>
                <a:spcPts val="0"/>
              </a:spcBef>
              <a:spcAft>
                <a:spcPts val="0"/>
              </a:spcAft>
              <a:buSzPts val="11100"/>
              <a:buNone/>
              <a:defRPr sz="11100"/>
            </a:lvl5pPr>
            <a:lvl6pPr lvl="5" algn="ctr">
              <a:spcBef>
                <a:spcPts val="0"/>
              </a:spcBef>
              <a:spcAft>
                <a:spcPts val="0"/>
              </a:spcAft>
              <a:buSzPts val="11100"/>
              <a:buNone/>
              <a:defRPr sz="11100"/>
            </a:lvl6pPr>
            <a:lvl7pPr lvl="6" algn="ctr">
              <a:spcBef>
                <a:spcPts val="0"/>
              </a:spcBef>
              <a:spcAft>
                <a:spcPts val="0"/>
              </a:spcAft>
              <a:buSzPts val="11100"/>
              <a:buNone/>
              <a:defRPr sz="11100"/>
            </a:lvl7pPr>
            <a:lvl8pPr lvl="7" algn="ctr">
              <a:spcBef>
                <a:spcPts val="0"/>
              </a:spcBef>
              <a:spcAft>
                <a:spcPts val="0"/>
              </a:spcAft>
              <a:buSzPts val="11100"/>
              <a:buNone/>
              <a:defRPr sz="11100"/>
            </a:lvl8pPr>
            <a:lvl9pPr lvl="8" algn="ctr">
              <a:spcBef>
                <a:spcPts val="0"/>
              </a:spcBef>
              <a:spcAft>
                <a:spcPts val="0"/>
              </a:spcAft>
              <a:buSzPts val="11100"/>
              <a:buNone/>
              <a:defRPr sz="11100"/>
            </a:lvl9pPr>
          </a:lstStyle>
          <a:p>
            <a:r>
              <a:t>xx%</a:t>
            </a:r>
          </a:p>
        </p:txBody>
      </p:sp>
      <p:sp>
        <p:nvSpPr>
          <p:cNvPr id="46" name="Google Shape;46;p11"/>
          <p:cNvSpPr txBox="1"/>
          <p:nvPr>
            <p:ph idx="1" type="body"/>
          </p:nvPr>
        </p:nvSpPr>
        <p:spPr>
          <a:xfrm>
            <a:off x="162344" y="4378090"/>
            <a:ext cx="4437900" cy="1806600"/>
          </a:xfrm>
          <a:prstGeom prst="rect">
            <a:avLst/>
          </a:prstGeom>
        </p:spPr>
        <p:txBody>
          <a:bodyPr anchorCtr="0" anchor="t" bIns="84775" lIns="84775" spcFirstLastPara="1" rIns="84775" wrap="square" tIns="84775">
            <a:noAutofit/>
          </a:bodyPr>
          <a:lstStyle>
            <a:lvl1pPr indent="-336550" lvl="0" marL="457200" algn="ctr">
              <a:spcBef>
                <a:spcPts val="0"/>
              </a:spcBef>
              <a:spcAft>
                <a:spcPts val="0"/>
              </a:spcAft>
              <a:buSzPts val="1700"/>
              <a:buChar char="●"/>
              <a:defRPr/>
            </a:lvl1pPr>
            <a:lvl2pPr indent="-311150" lvl="1" marL="914400" algn="ctr">
              <a:spcBef>
                <a:spcPts val="1500"/>
              </a:spcBef>
              <a:spcAft>
                <a:spcPts val="0"/>
              </a:spcAft>
              <a:buSzPts val="1300"/>
              <a:buChar char="○"/>
              <a:defRPr/>
            </a:lvl2pPr>
            <a:lvl3pPr indent="-311150" lvl="2" marL="1371600" algn="ctr">
              <a:spcBef>
                <a:spcPts val="1500"/>
              </a:spcBef>
              <a:spcAft>
                <a:spcPts val="0"/>
              </a:spcAft>
              <a:buSzPts val="1300"/>
              <a:buChar char="■"/>
              <a:defRPr/>
            </a:lvl3pPr>
            <a:lvl4pPr indent="-311150" lvl="3" marL="1828800" algn="ctr">
              <a:spcBef>
                <a:spcPts val="1500"/>
              </a:spcBef>
              <a:spcAft>
                <a:spcPts val="0"/>
              </a:spcAft>
              <a:buSzPts val="1300"/>
              <a:buChar char="●"/>
              <a:defRPr/>
            </a:lvl4pPr>
            <a:lvl5pPr indent="-311150" lvl="4" marL="2286000" algn="ctr">
              <a:spcBef>
                <a:spcPts val="1500"/>
              </a:spcBef>
              <a:spcAft>
                <a:spcPts val="0"/>
              </a:spcAft>
              <a:buSzPts val="1300"/>
              <a:buChar char="○"/>
              <a:defRPr/>
            </a:lvl5pPr>
            <a:lvl6pPr indent="-311150" lvl="5" marL="2743200" algn="ctr">
              <a:spcBef>
                <a:spcPts val="1500"/>
              </a:spcBef>
              <a:spcAft>
                <a:spcPts val="0"/>
              </a:spcAft>
              <a:buSzPts val="1300"/>
              <a:buChar char="■"/>
              <a:defRPr/>
            </a:lvl6pPr>
            <a:lvl7pPr indent="-311150" lvl="6" marL="3200400" algn="ctr">
              <a:spcBef>
                <a:spcPts val="1500"/>
              </a:spcBef>
              <a:spcAft>
                <a:spcPts val="0"/>
              </a:spcAft>
              <a:buSzPts val="1300"/>
              <a:buChar char="●"/>
              <a:defRPr/>
            </a:lvl7pPr>
            <a:lvl8pPr indent="-311150" lvl="7" marL="3657600" algn="ctr">
              <a:spcBef>
                <a:spcPts val="1500"/>
              </a:spcBef>
              <a:spcAft>
                <a:spcPts val="0"/>
              </a:spcAft>
              <a:buSzPts val="1300"/>
              <a:buChar char="○"/>
              <a:defRPr/>
            </a:lvl8pPr>
            <a:lvl9pPr indent="-311150" lvl="8" marL="4114800" algn="ctr">
              <a:spcBef>
                <a:spcPts val="1500"/>
              </a:spcBef>
              <a:spcAft>
                <a:spcPts val="1500"/>
              </a:spcAft>
              <a:buSzPts val="1300"/>
              <a:buChar char="■"/>
              <a:defRPr/>
            </a:lvl9pPr>
          </a:lstStyle>
          <a:p/>
        </p:txBody>
      </p:sp>
      <p:sp>
        <p:nvSpPr>
          <p:cNvPr id="47" name="Google Shape;47;p11"/>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62344" y="2987292"/>
            <a:ext cx="4437900" cy="1168800"/>
          </a:xfrm>
          <a:prstGeom prst="rect">
            <a:avLst/>
          </a:prstGeom>
        </p:spPr>
        <p:txBody>
          <a:bodyPr anchorCtr="0" anchor="ctr" bIns="84775" lIns="84775" spcFirstLastPara="1" rIns="84775" wrap="square" tIns="84775">
            <a:noAutofit/>
          </a:bodyPr>
          <a:lstStyle>
            <a:lvl1pPr lvl="0" algn="ctr">
              <a:spcBef>
                <a:spcPts val="0"/>
              </a:spcBef>
              <a:spcAft>
                <a:spcPts val="0"/>
              </a:spcAft>
              <a:buSzPts val="3300"/>
              <a:buNone/>
              <a:defRPr sz="3300"/>
            </a:lvl1pPr>
            <a:lvl2pPr lvl="1" algn="ctr">
              <a:spcBef>
                <a:spcPts val="0"/>
              </a:spcBef>
              <a:spcAft>
                <a:spcPts val="0"/>
              </a:spcAft>
              <a:buSzPts val="3300"/>
              <a:buNone/>
              <a:defRPr sz="3300"/>
            </a:lvl2pPr>
            <a:lvl3pPr lvl="2" algn="ctr">
              <a:spcBef>
                <a:spcPts val="0"/>
              </a:spcBef>
              <a:spcAft>
                <a:spcPts val="0"/>
              </a:spcAft>
              <a:buSzPts val="3300"/>
              <a:buNone/>
              <a:defRPr sz="3300"/>
            </a:lvl3pPr>
            <a:lvl4pPr lvl="3" algn="ctr">
              <a:spcBef>
                <a:spcPts val="0"/>
              </a:spcBef>
              <a:spcAft>
                <a:spcPts val="0"/>
              </a:spcAft>
              <a:buSzPts val="3300"/>
              <a:buNone/>
              <a:defRPr sz="3300"/>
            </a:lvl4pPr>
            <a:lvl5pPr lvl="4" algn="ctr">
              <a:spcBef>
                <a:spcPts val="0"/>
              </a:spcBef>
              <a:spcAft>
                <a:spcPts val="0"/>
              </a:spcAft>
              <a:buSzPts val="3300"/>
              <a:buNone/>
              <a:defRPr sz="3300"/>
            </a:lvl5pPr>
            <a:lvl6pPr lvl="5" algn="ctr">
              <a:spcBef>
                <a:spcPts val="0"/>
              </a:spcBef>
              <a:spcAft>
                <a:spcPts val="0"/>
              </a:spcAft>
              <a:buSzPts val="3300"/>
              <a:buNone/>
              <a:defRPr sz="3300"/>
            </a:lvl6pPr>
            <a:lvl7pPr lvl="6" algn="ctr">
              <a:spcBef>
                <a:spcPts val="0"/>
              </a:spcBef>
              <a:spcAft>
                <a:spcPts val="0"/>
              </a:spcAft>
              <a:buSzPts val="3300"/>
              <a:buNone/>
              <a:defRPr sz="3300"/>
            </a:lvl7pPr>
            <a:lvl8pPr lvl="7" algn="ctr">
              <a:spcBef>
                <a:spcPts val="0"/>
              </a:spcBef>
              <a:spcAft>
                <a:spcPts val="0"/>
              </a:spcAft>
              <a:buSzPts val="3300"/>
              <a:buNone/>
              <a:defRPr sz="3300"/>
            </a:lvl8pPr>
            <a:lvl9pPr lvl="8" algn="ctr">
              <a:spcBef>
                <a:spcPts val="0"/>
              </a:spcBef>
              <a:spcAft>
                <a:spcPts val="0"/>
              </a:spcAft>
              <a:buSzPts val="3300"/>
              <a:buNone/>
              <a:defRPr sz="3300"/>
            </a:lvl9pPr>
          </a:lstStyle>
          <a:p/>
        </p:txBody>
      </p:sp>
      <p:sp>
        <p:nvSpPr>
          <p:cNvPr id="15" name="Google Shape;15;p3"/>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8" name="Google Shape;18;p4"/>
          <p:cNvSpPr txBox="1"/>
          <p:nvPr>
            <p:ph idx="1" type="body"/>
          </p:nvPr>
        </p:nvSpPr>
        <p:spPr>
          <a:xfrm>
            <a:off x="162344" y="1600660"/>
            <a:ext cx="4437900" cy="4745100"/>
          </a:xfrm>
          <a:prstGeom prst="rect">
            <a:avLst/>
          </a:prstGeom>
        </p:spPr>
        <p:txBody>
          <a:bodyPr anchorCtr="0" anchor="t"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19" name="Google Shape;19;p4"/>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2" name="Google Shape;22;p5"/>
          <p:cNvSpPr txBox="1"/>
          <p:nvPr>
            <p:ph idx="1" type="body"/>
          </p:nvPr>
        </p:nvSpPr>
        <p:spPr>
          <a:xfrm>
            <a:off x="162344"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3" name="Google Shape;23;p5"/>
          <p:cNvSpPr txBox="1"/>
          <p:nvPr>
            <p:ph idx="2" type="body"/>
          </p:nvPr>
        </p:nvSpPr>
        <p:spPr>
          <a:xfrm>
            <a:off x="2516875"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4" name="Google Shape;24;p5"/>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7" name="Google Shape;27;p6"/>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62344" y="771667"/>
            <a:ext cx="1462500" cy="1049700"/>
          </a:xfrm>
          <a:prstGeom prst="rect">
            <a:avLst/>
          </a:prstGeom>
        </p:spPr>
        <p:txBody>
          <a:bodyPr anchorCtr="0" anchor="b" bIns="84775" lIns="84775" spcFirstLastPara="1" rIns="84775" wrap="square" tIns="84775">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p:txBody>
      </p:sp>
      <p:sp>
        <p:nvSpPr>
          <p:cNvPr id="30" name="Google Shape;30;p7"/>
          <p:cNvSpPr txBox="1"/>
          <p:nvPr>
            <p:ph idx="1" type="body"/>
          </p:nvPr>
        </p:nvSpPr>
        <p:spPr>
          <a:xfrm>
            <a:off x="162344" y="1930000"/>
            <a:ext cx="1462500" cy="4415700"/>
          </a:xfrm>
          <a:prstGeom prst="rect">
            <a:avLst/>
          </a:prstGeom>
        </p:spPr>
        <p:txBody>
          <a:bodyPr anchorCtr="0" anchor="t" bIns="84775" lIns="84775" spcFirstLastPara="1" rIns="84775" wrap="square" tIns="84775">
            <a:noAutofit/>
          </a:bodyPr>
          <a:lstStyle>
            <a:lvl1pPr indent="-298450" lvl="0" marL="457200">
              <a:spcBef>
                <a:spcPts val="0"/>
              </a:spcBef>
              <a:spcAft>
                <a:spcPts val="0"/>
              </a:spcAft>
              <a:buSzPts val="1100"/>
              <a:buChar char="●"/>
              <a:defRPr sz="11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31" name="Google Shape;31;p7"/>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55339" y="625208"/>
            <a:ext cx="3316800" cy="5681700"/>
          </a:xfrm>
          <a:prstGeom prst="rect">
            <a:avLst/>
          </a:prstGeom>
        </p:spPr>
        <p:txBody>
          <a:bodyPr anchorCtr="0" anchor="ctr" bIns="84775" lIns="84775" spcFirstLastPara="1" rIns="84775" wrap="square" tIns="84775">
            <a:noAutofit/>
          </a:bodyPr>
          <a:lstStyle>
            <a:lvl1pPr lvl="0">
              <a:spcBef>
                <a:spcPts val="0"/>
              </a:spcBef>
              <a:spcAft>
                <a:spcPts val="0"/>
              </a:spcAft>
              <a:buSzPts val="4500"/>
              <a:buNone/>
              <a:defRPr sz="4500"/>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34" name="Google Shape;34;p8"/>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381250" y="-174"/>
            <a:ext cx="2381400" cy="7143900"/>
          </a:xfrm>
          <a:prstGeom prst="rect">
            <a:avLst/>
          </a:prstGeom>
          <a:solidFill>
            <a:schemeClr val="lt2"/>
          </a:solidFill>
          <a:ln>
            <a:noFill/>
          </a:ln>
        </p:spPr>
        <p:txBody>
          <a:bodyPr anchorCtr="0" anchor="ctr" bIns="84775" lIns="84775" spcFirstLastPara="1" rIns="84775" wrap="square" tIns="847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8281" y="1712743"/>
            <a:ext cx="2106900" cy="2058900"/>
          </a:xfrm>
          <a:prstGeom prst="rect">
            <a:avLst/>
          </a:prstGeom>
        </p:spPr>
        <p:txBody>
          <a:bodyPr anchorCtr="0" anchor="b" bIns="84775" lIns="84775" spcFirstLastPara="1" rIns="84775" wrap="square" tIns="84775">
            <a:noAutofit/>
          </a:bodyPr>
          <a:lstStyle>
            <a:lvl1pPr lvl="0" algn="ctr">
              <a:spcBef>
                <a:spcPts val="0"/>
              </a:spcBef>
              <a:spcAft>
                <a:spcPts val="0"/>
              </a:spcAft>
              <a:buSzPts val="3900"/>
              <a:buNone/>
              <a:defRPr sz="3900"/>
            </a:lvl1pPr>
            <a:lvl2pPr lvl="1" algn="ctr">
              <a:spcBef>
                <a:spcPts val="0"/>
              </a:spcBef>
              <a:spcAft>
                <a:spcPts val="0"/>
              </a:spcAft>
              <a:buSzPts val="3900"/>
              <a:buNone/>
              <a:defRPr sz="3900"/>
            </a:lvl2pPr>
            <a:lvl3pPr lvl="2" algn="ctr">
              <a:spcBef>
                <a:spcPts val="0"/>
              </a:spcBef>
              <a:spcAft>
                <a:spcPts val="0"/>
              </a:spcAft>
              <a:buSzPts val="3900"/>
              <a:buNone/>
              <a:defRPr sz="3900"/>
            </a:lvl3pPr>
            <a:lvl4pPr lvl="3" algn="ctr">
              <a:spcBef>
                <a:spcPts val="0"/>
              </a:spcBef>
              <a:spcAft>
                <a:spcPts val="0"/>
              </a:spcAft>
              <a:buSzPts val="3900"/>
              <a:buNone/>
              <a:defRPr sz="3900"/>
            </a:lvl4pPr>
            <a:lvl5pPr lvl="4" algn="ctr">
              <a:spcBef>
                <a:spcPts val="0"/>
              </a:spcBef>
              <a:spcAft>
                <a:spcPts val="0"/>
              </a:spcAft>
              <a:buSzPts val="3900"/>
              <a:buNone/>
              <a:defRPr sz="3900"/>
            </a:lvl5pPr>
            <a:lvl6pPr lvl="5" algn="ctr">
              <a:spcBef>
                <a:spcPts val="0"/>
              </a:spcBef>
              <a:spcAft>
                <a:spcPts val="0"/>
              </a:spcAft>
              <a:buSzPts val="3900"/>
              <a:buNone/>
              <a:defRPr sz="3900"/>
            </a:lvl6pPr>
            <a:lvl7pPr lvl="6" algn="ctr">
              <a:spcBef>
                <a:spcPts val="0"/>
              </a:spcBef>
              <a:spcAft>
                <a:spcPts val="0"/>
              </a:spcAft>
              <a:buSzPts val="3900"/>
              <a:buNone/>
              <a:defRPr sz="3900"/>
            </a:lvl7pPr>
            <a:lvl8pPr lvl="7" algn="ctr">
              <a:spcBef>
                <a:spcPts val="0"/>
              </a:spcBef>
              <a:spcAft>
                <a:spcPts val="0"/>
              </a:spcAft>
              <a:buSzPts val="3900"/>
              <a:buNone/>
              <a:defRPr sz="3900"/>
            </a:lvl8pPr>
            <a:lvl9pPr lvl="8" algn="ctr">
              <a:spcBef>
                <a:spcPts val="0"/>
              </a:spcBef>
              <a:spcAft>
                <a:spcPts val="0"/>
              </a:spcAft>
              <a:buSzPts val="3900"/>
              <a:buNone/>
              <a:defRPr sz="3900"/>
            </a:lvl9pPr>
          </a:lstStyle>
          <a:p/>
        </p:txBody>
      </p:sp>
      <p:sp>
        <p:nvSpPr>
          <p:cNvPr id="38" name="Google Shape;38;p9"/>
          <p:cNvSpPr txBox="1"/>
          <p:nvPr>
            <p:ph idx="1" type="subTitle"/>
          </p:nvPr>
        </p:nvSpPr>
        <p:spPr>
          <a:xfrm>
            <a:off x="138281" y="3893160"/>
            <a:ext cx="2106900" cy="1715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p:txBody>
      </p:sp>
      <p:sp>
        <p:nvSpPr>
          <p:cNvPr id="39" name="Google Shape;39;p9"/>
          <p:cNvSpPr txBox="1"/>
          <p:nvPr>
            <p:ph idx="2" type="body"/>
          </p:nvPr>
        </p:nvSpPr>
        <p:spPr>
          <a:xfrm>
            <a:off x="2572656" y="1005660"/>
            <a:ext cx="1998300" cy="5132100"/>
          </a:xfrm>
          <a:prstGeom prst="rect">
            <a:avLst/>
          </a:prstGeom>
        </p:spPr>
        <p:txBody>
          <a:bodyPr anchorCtr="0" anchor="ctr"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40" name="Google Shape;40;p9"/>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62344" y="5875799"/>
            <a:ext cx="3124500" cy="840300"/>
          </a:xfrm>
          <a:prstGeom prst="rect">
            <a:avLst/>
          </a:prstGeom>
        </p:spPr>
        <p:txBody>
          <a:bodyPr anchorCtr="0" anchor="ctr" bIns="84775" lIns="84775" spcFirstLastPara="1" rIns="84775" wrap="square" tIns="84775">
            <a:noAutofit/>
          </a:bodyPr>
          <a:lstStyle>
            <a:lvl1pPr indent="-228600" lvl="0" marL="457200">
              <a:lnSpc>
                <a:spcPct val="100000"/>
              </a:lnSpc>
              <a:spcBef>
                <a:spcPts val="0"/>
              </a:spcBef>
              <a:spcAft>
                <a:spcPts val="0"/>
              </a:spcAft>
              <a:buSzPts val="1700"/>
              <a:buNone/>
              <a:defRPr/>
            </a:lvl1pPr>
          </a:lstStyle>
          <a:p/>
        </p:txBody>
      </p:sp>
      <p:sp>
        <p:nvSpPr>
          <p:cNvPr id="43" name="Google Shape;43;p10"/>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2344" y="618090"/>
            <a:ext cx="4437900" cy="795300"/>
          </a:xfrm>
          <a:prstGeom prst="rect">
            <a:avLst/>
          </a:prstGeom>
          <a:noFill/>
          <a:ln>
            <a:noFill/>
          </a:ln>
        </p:spPr>
        <p:txBody>
          <a:bodyPr anchorCtr="0" anchor="t" bIns="84775" lIns="84775" spcFirstLastPara="1" rIns="84775" wrap="square" tIns="84775">
            <a:noAutofit/>
          </a:bodyPr>
          <a:lstStyle>
            <a:lvl1pPr lvl="0">
              <a:spcBef>
                <a:spcPts val="0"/>
              </a:spcBef>
              <a:spcAft>
                <a:spcPts val="0"/>
              </a:spcAft>
              <a:buClr>
                <a:schemeClr val="dk1"/>
              </a:buClr>
              <a:buSzPts val="2600"/>
              <a:buNone/>
              <a:defRPr sz="2600">
                <a:solidFill>
                  <a:schemeClr val="dk1"/>
                </a:solidFill>
              </a:defRPr>
            </a:lvl1pPr>
            <a:lvl2pPr lvl="1">
              <a:spcBef>
                <a:spcPts val="0"/>
              </a:spcBef>
              <a:spcAft>
                <a:spcPts val="0"/>
              </a:spcAft>
              <a:buClr>
                <a:schemeClr val="dk1"/>
              </a:buClr>
              <a:buSzPts val="2600"/>
              <a:buNone/>
              <a:defRPr sz="2600">
                <a:solidFill>
                  <a:schemeClr val="dk1"/>
                </a:solidFill>
              </a:defRPr>
            </a:lvl2pPr>
            <a:lvl3pPr lvl="2">
              <a:spcBef>
                <a:spcPts val="0"/>
              </a:spcBef>
              <a:spcAft>
                <a:spcPts val="0"/>
              </a:spcAft>
              <a:buClr>
                <a:schemeClr val="dk1"/>
              </a:buClr>
              <a:buSzPts val="2600"/>
              <a:buNone/>
              <a:defRPr sz="2600">
                <a:solidFill>
                  <a:schemeClr val="dk1"/>
                </a:solidFill>
              </a:defRPr>
            </a:lvl3pPr>
            <a:lvl4pPr lvl="3">
              <a:spcBef>
                <a:spcPts val="0"/>
              </a:spcBef>
              <a:spcAft>
                <a:spcPts val="0"/>
              </a:spcAft>
              <a:buClr>
                <a:schemeClr val="dk1"/>
              </a:buClr>
              <a:buSzPts val="2600"/>
              <a:buNone/>
              <a:defRPr sz="2600">
                <a:solidFill>
                  <a:schemeClr val="dk1"/>
                </a:solidFill>
              </a:defRPr>
            </a:lvl4pPr>
            <a:lvl5pPr lvl="4">
              <a:spcBef>
                <a:spcPts val="0"/>
              </a:spcBef>
              <a:spcAft>
                <a:spcPts val="0"/>
              </a:spcAft>
              <a:buClr>
                <a:schemeClr val="dk1"/>
              </a:buClr>
              <a:buSzPts val="2600"/>
              <a:buNone/>
              <a:defRPr sz="2600">
                <a:solidFill>
                  <a:schemeClr val="dk1"/>
                </a:solidFill>
              </a:defRPr>
            </a:lvl5pPr>
            <a:lvl6pPr lvl="5">
              <a:spcBef>
                <a:spcPts val="0"/>
              </a:spcBef>
              <a:spcAft>
                <a:spcPts val="0"/>
              </a:spcAft>
              <a:buClr>
                <a:schemeClr val="dk1"/>
              </a:buClr>
              <a:buSzPts val="2600"/>
              <a:buNone/>
              <a:defRPr sz="2600">
                <a:solidFill>
                  <a:schemeClr val="dk1"/>
                </a:solidFill>
              </a:defRPr>
            </a:lvl6pPr>
            <a:lvl7pPr lvl="6">
              <a:spcBef>
                <a:spcPts val="0"/>
              </a:spcBef>
              <a:spcAft>
                <a:spcPts val="0"/>
              </a:spcAft>
              <a:buClr>
                <a:schemeClr val="dk1"/>
              </a:buClr>
              <a:buSzPts val="2600"/>
              <a:buNone/>
              <a:defRPr sz="2600">
                <a:solidFill>
                  <a:schemeClr val="dk1"/>
                </a:solidFill>
              </a:defRPr>
            </a:lvl7pPr>
            <a:lvl8pPr lvl="7">
              <a:spcBef>
                <a:spcPts val="0"/>
              </a:spcBef>
              <a:spcAft>
                <a:spcPts val="0"/>
              </a:spcAft>
              <a:buClr>
                <a:schemeClr val="dk1"/>
              </a:buClr>
              <a:buSzPts val="2600"/>
              <a:buNone/>
              <a:defRPr sz="2600">
                <a:solidFill>
                  <a:schemeClr val="dk1"/>
                </a:solidFill>
              </a:defRPr>
            </a:lvl8pPr>
            <a:lvl9pPr lvl="8">
              <a:spcBef>
                <a:spcPts val="0"/>
              </a:spcBef>
              <a:spcAft>
                <a:spcPts val="0"/>
              </a:spcAft>
              <a:buClr>
                <a:schemeClr val="dk1"/>
              </a:buClr>
              <a:buSzPts val="2600"/>
              <a:buNone/>
              <a:defRPr sz="2600">
                <a:solidFill>
                  <a:schemeClr val="dk1"/>
                </a:solidFill>
              </a:defRPr>
            </a:lvl9pPr>
          </a:lstStyle>
          <a:p/>
        </p:txBody>
      </p:sp>
      <p:sp>
        <p:nvSpPr>
          <p:cNvPr id="7" name="Google Shape;7;p1"/>
          <p:cNvSpPr txBox="1"/>
          <p:nvPr>
            <p:ph idx="1" type="body"/>
          </p:nvPr>
        </p:nvSpPr>
        <p:spPr>
          <a:xfrm>
            <a:off x="162344" y="1600660"/>
            <a:ext cx="4437900" cy="4745100"/>
          </a:xfrm>
          <a:prstGeom prst="rect">
            <a:avLst/>
          </a:prstGeom>
          <a:noFill/>
          <a:ln>
            <a:noFill/>
          </a:ln>
        </p:spPr>
        <p:txBody>
          <a:bodyPr anchorCtr="0" anchor="t" bIns="84775" lIns="84775" spcFirstLastPara="1" rIns="84775" wrap="square" tIns="84775">
            <a:noAutofit/>
          </a:bodyPr>
          <a:lstStyle>
            <a:lvl1pPr indent="-336550" lvl="0" marL="457200">
              <a:lnSpc>
                <a:spcPct val="115000"/>
              </a:lnSpc>
              <a:spcBef>
                <a:spcPts val="0"/>
              </a:spcBef>
              <a:spcAft>
                <a:spcPts val="0"/>
              </a:spcAft>
              <a:buClr>
                <a:schemeClr val="dk2"/>
              </a:buClr>
              <a:buSzPts val="1700"/>
              <a:buChar char="●"/>
              <a:defRPr sz="1700">
                <a:solidFill>
                  <a:schemeClr val="dk2"/>
                </a:solidFill>
              </a:defRPr>
            </a:lvl1pPr>
            <a:lvl2pPr indent="-311150" lvl="1" marL="914400">
              <a:lnSpc>
                <a:spcPct val="115000"/>
              </a:lnSpc>
              <a:spcBef>
                <a:spcPts val="1500"/>
              </a:spcBef>
              <a:spcAft>
                <a:spcPts val="0"/>
              </a:spcAft>
              <a:buClr>
                <a:schemeClr val="dk2"/>
              </a:buClr>
              <a:buSzPts val="1300"/>
              <a:buChar char="○"/>
              <a:defRPr sz="1300">
                <a:solidFill>
                  <a:schemeClr val="dk2"/>
                </a:solidFill>
              </a:defRPr>
            </a:lvl2pPr>
            <a:lvl3pPr indent="-311150" lvl="2" marL="1371600">
              <a:lnSpc>
                <a:spcPct val="115000"/>
              </a:lnSpc>
              <a:spcBef>
                <a:spcPts val="1500"/>
              </a:spcBef>
              <a:spcAft>
                <a:spcPts val="0"/>
              </a:spcAft>
              <a:buClr>
                <a:schemeClr val="dk2"/>
              </a:buClr>
              <a:buSzPts val="1300"/>
              <a:buChar char="■"/>
              <a:defRPr sz="1300">
                <a:solidFill>
                  <a:schemeClr val="dk2"/>
                </a:solidFill>
              </a:defRPr>
            </a:lvl3pPr>
            <a:lvl4pPr indent="-311150" lvl="3" marL="1828800">
              <a:lnSpc>
                <a:spcPct val="115000"/>
              </a:lnSpc>
              <a:spcBef>
                <a:spcPts val="1500"/>
              </a:spcBef>
              <a:spcAft>
                <a:spcPts val="0"/>
              </a:spcAft>
              <a:buClr>
                <a:schemeClr val="dk2"/>
              </a:buClr>
              <a:buSzPts val="1300"/>
              <a:buChar char="●"/>
              <a:defRPr sz="1300">
                <a:solidFill>
                  <a:schemeClr val="dk2"/>
                </a:solidFill>
              </a:defRPr>
            </a:lvl4pPr>
            <a:lvl5pPr indent="-311150" lvl="4" marL="2286000">
              <a:lnSpc>
                <a:spcPct val="115000"/>
              </a:lnSpc>
              <a:spcBef>
                <a:spcPts val="1500"/>
              </a:spcBef>
              <a:spcAft>
                <a:spcPts val="0"/>
              </a:spcAft>
              <a:buClr>
                <a:schemeClr val="dk2"/>
              </a:buClr>
              <a:buSzPts val="1300"/>
              <a:buChar char="○"/>
              <a:defRPr sz="1300">
                <a:solidFill>
                  <a:schemeClr val="dk2"/>
                </a:solidFill>
              </a:defRPr>
            </a:lvl5pPr>
            <a:lvl6pPr indent="-311150" lvl="5" marL="2743200">
              <a:lnSpc>
                <a:spcPct val="115000"/>
              </a:lnSpc>
              <a:spcBef>
                <a:spcPts val="1500"/>
              </a:spcBef>
              <a:spcAft>
                <a:spcPts val="0"/>
              </a:spcAft>
              <a:buClr>
                <a:schemeClr val="dk2"/>
              </a:buClr>
              <a:buSzPts val="1300"/>
              <a:buChar char="■"/>
              <a:defRPr sz="1300">
                <a:solidFill>
                  <a:schemeClr val="dk2"/>
                </a:solidFill>
              </a:defRPr>
            </a:lvl6pPr>
            <a:lvl7pPr indent="-311150" lvl="6" marL="3200400">
              <a:lnSpc>
                <a:spcPct val="115000"/>
              </a:lnSpc>
              <a:spcBef>
                <a:spcPts val="1500"/>
              </a:spcBef>
              <a:spcAft>
                <a:spcPts val="0"/>
              </a:spcAft>
              <a:buClr>
                <a:schemeClr val="dk2"/>
              </a:buClr>
              <a:buSzPts val="1300"/>
              <a:buChar char="●"/>
              <a:defRPr sz="1300">
                <a:solidFill>
                  <a:schemeClr val="dk2"/>
                </a:solidFill>
              </a:defRPr>
            </a:lvl7pPr>
            <a:lvl8pPr indent="-311150" lvl="7" marL="3657600">
              <a:lnSpc>
                <a:spcPct val="115000"/>
              </a:lnSpc>
              <a:spcBef>
                <a:spcPts val="1500"/>
              </a:spcBef>
              <a:spcAft>
                <a:spcPts val="0"/>
              </a:spcAft>
              <a:buClr>
                <a:schemeClr val="dk2"/>
              </a:buClr>
              <a:buSzPts val="1300"/>
              <a:buChar char="○"/>
              <a:defRPr sz="1300">
                <a:solidFill>
                  <a:schemeClr val="dk2"/>
                </a:solidFill>
              </a:defRPr>
            </a:lvl8pPr>
            <a:lvl9pPr indent="-311150" lvl="8" marL="4114800">
              <a:lnSpc>
                <a:spcPct val="115000"/>
              </a:lnSpc>
              <a:spcBef>
                <a:spcPts val="1500"/>
              </a:spcBef>
              <a:spcAft>
                <a:spcPts val="1500"/>
              </a:spcAft>
              <a:buClr>
                <a:schemeClr val="dk2"/>
              </a:buClr>
              <a:buSzPts val="1300"/>
              <a:buChar char="■"/>
              <a:defRPr sz="1300">
                <a:solidFill>
                  <a:schemeClr val="dk2"/>
                </a:solidFill>
              </a:defRPr>
            </a:lvl9pPr>
          </a:lstStyle>
          <a:p/>
        </p:txBody>
      </p:sp>
      <p:sp>
        <p:nvSpPr>
          <p:cNvPr id="8" name="Google Shape;8;p1"/>
          <p:cNvSpPr txBox="1"/>
          <p:nvPr>
            <p:ph idx="12" type="sldNum"/>
          </p:nvPr>
        </p:nvSpPr>
        <p:spPr>
          <a:xfrm>
            <a:off x="4412738" y="6476690"/>
            <a:ext cx="285900" cy="546600"/>
          </a:xfrm>
          <a:prstGeom prst="rect">
            <a:avLst/>
          </a:prstGeom>
          <a:noFill/>
          <a:ln>
            <a:noFill/>
          </a:ln>
        </p:spPr>
        <p:txBody>
          <a:bodyPr anchorCtr="0" anchor="ctr" bIns="84775" lIns="84775" spcFirstLastPara="1" rIns="84775" wrap="square" tIns="84775">
            <a:no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2" type="sldNum"/>
          </p:nvPr>
        </p:nvSpPr>
        <p:spPr>
          <a:xfrm>
            <a:off x="4389900" y="6749155"/>
            <a:ext cx="285900" cy="394500"/>
          </a:xfrm>
          <a:prstGeom prst="rect">
            <a:avLst/>
          </a:prstGeom>
        </p:spPr>
        <p:txBody>
          <a:bodyPr anchorCtr="0" anchor="ctr" bIns="84775" lIns="84775" spcFirstLastPara="1" rIns="84775" wrap="square" tIns="84775">
            <a:noAutofit/>
          </a:bodyPr>
          <a:lstStyle/>
          <a:p>
            <a:pPr indent="0" lvl="0" marL="0" marR="0" rtl="0" algn="r">
              <a:lnSpc>
                <a:spcPct val="100000"/>
              </a:lnSpc>
              <a:spcBef>
                <a:spcPts val="0"/>
              </a:spcBef>
              <a:spcAft>
                <a:spcPts val="0"/>
              </a:spcAft>
              <a:buNone/>
            </a:pPr>
            <a:fld id="{00000000-1234-1234-1234-123412341234}" type="slidenum">
              <a:rPr b="1" lang="ar" sz="1600">
                <a:solidFill>
                  <a:srgbClr val="FFFFFF"/>
                </a:solidFill>
              </a:rPr>
              <a:t>‹#›</a:t>
            </a:fld>
            <a:endParaRPr/>
          </a:p>
        </p:txBody>
      </p:sp>
      <p:pic>
        <p:nvPicPr>
          <p:cNvPr id="55" name="Google Shape;55;p13"/>
          <p:cNvPicPr preferRelativeResize="0"/>
          <p:nvPr/>
        </p:nvPicPr>
        <p:blipFill rotWithShape="1">
          <a:blip r:embed="rId4">
            <a:alphaModFix/>
          </a:blip>
          <a:srcRect b="6883" l="12700" r="19091" t="5871"/>
          <a:stretch/>
        </p:blipFill>
        <p:spPr>
          <a:xfrm>
            <a:off x="101075" y="86375"/>
            <a:ext cx="1071498" cy="964348"/>
          </a:xfrm>
          <a:prstGeom prst="rect">
            <a:avLst/>
          </a:prstGeom>
          <a:noFill/>
          <a:ln>
            <a:noFill/>
          </a:ln>
        </p:spPr>
      </p:pic>
      <p:sp>
        <p:nvSpPr>
          <p:cNvPr id="56" name="Google Shape;56;p13"/>
          <p:cNvSpPr txBox="1"/>
          <p:nvPr/>
        </p:nvSpPr>
        <p:spPr>
          <a:xfrm>
            <a:off x="1334100" y="543750"/>
            <a:ext cx="3255600" cy="6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3000">
                <a:highlight>
                  <a:srgbClr val="FFFFFF"/>
                </a:highlight>
                <a:latin typeface="Times New Roman"/>
                <a:ea typeface="Times New Roman"/>
                <a:cs typeface="Times New Roman"/>
                <a:sym typeface="Times New Roman"/>
              </a:rPr>
              <a:t>Facial Nerve</a:t>
            </a:r>
            <a:endParaRPr sz="3000">
              <a:latin typeface="Times New Roman"/>
              <a:ea typeface="Times New Roman"/>
              <a:cs typeface="Times New Roman"/>
              <a:sym typeface="Times New Roman"/>
            </a:endParaRPr>
          </a:p>
        </p:txBody>
      </p:sp>
      <p:sp>
        <p:nvSpPr>
          <p:cNvPr id="57" name="Google Shape;57;p13"/>
          <p:cNvSpPr txBox="1"/>
          <p:nvPr/>
        </p:nvSpPr>
        <p:spPr>
          <a:xfrm>
            <a:off x="47550" y="1795900"/>
            <a:ext cx="4714800" cy="1031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ar"/>
              <a:t>Anatomy (course and branches).</a:t>
            </a:r>
            <a:endParaRPr b="1"/>
          </a:p>
          <a:p>
            <a:pPr indent="-317500" lvl="0" marL="457200" rtl="0" algn="l">
              <a:spcBef>
                <a:spcPts val="0"/>
              </a:spcBef>
              <a:spcAft>
                <a:spcPts val="0"/>
              </a:spcAft>
              <a:buSzPts val="1400"/>
              <a:buAutoNum type="arabicPeriod"/>
            </a:pPr>
            <a:r>
              <a:rPr b="1" lang="ar"/>
              <a:t>Causes of facial palsy (including Bell's palsy, middle ear complication, traumatic and Ramsey Hunt syndrome).</a:t>
            </a:r>
            <a:endParaRPr b="1"/>
          </a:p>
        </p:txBody>
      </p:sp>
      <p:sp>
        <p:nvSpPr>
          <p:cNvPr id="58" name="Google Shape;58;p13"/>
          <p:cNvSpPr/>
          <p:nvPr/>
        </p:nvSpPr>
        <p:spPr>
          <a:xfrm>
            <a:off x="47550" y="1349025"/>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solidFill>
                  <a:srgbClr val="FFFFFF"/>
                </a:solidFill>
                <a:latin typeface="Arvo"/>
                <a:ea typeface="Arvo"/>
                <a:cs typeface="Arvo"/>
                <a:sym typeface="Arvo"/>
              </a:rPr>
              <a:t>Objectives:</a:t>
            </a:r>
            <a:endParaRPr b="1" sz="1600">
              <a:solidFill>
                <a:srgbClr val="FFFFFF"/>
              </a:solidFill>
              <a:latin typeface="Arvo"/>
              <a:ea typeface="Arvo"/>
              <a:cs typeface="Arvo"/>
              <a:sym typeface="Arvo"/>
            </a:endParaRPr>
          </a:p>
        </p:txBody>
      </p:sp>
      <p:sp>
        <p:nvSpPr>
          <p:cNvPr id="59" name="Google Shape;59;p13"/>
          <p:cNvSpPr txBox="1"/>
          <p:nvPr/>
        </p:nvSpPr>
        <p:spPr>
          <a:xfrm>
            <a:off x="376125" y="4467675"/>
            <a:ext cx="3999600" cy="12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Resources: Team 436F, Doctor’s slides</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Done by: Thamer AL-zahrani, Khaled Aloqeely</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Edited by:</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Revised by: Naif Almutairi</a:t>
            </a:r>
            <a:endParaRPr>
              <a:solidFill>
                <a:srgbClr val="3D85C6"/>
              </a:solidFill>
              <a:latin typeface="Times New Roman"/>
              <a:ea typeface="Times New Roman"/>
              <a:cs typeface="Times New Roman"/>
              <a:sym typeface="Times New Roman"/>
            </a:endParaRPr>
          </a:p>
        </p:txBody>
      </p:sp>
      <p:sp>
        <p:nvSpPr>
          <p:cNvPr id="60" name="Google Shape;60;p13"/>
          <p:cNvSpPr txBox="1"/>
          <p:nvPr/>
        </p:nvSpPr>
        <p:spPr>
          <a:xfrm>
            <a:off x="854850" y="6315650"/>
            <a:ext cx="31170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Times New Roman"/>
                <a:ea typeface="Times New Roman"/>
                <a:cs typeface="Times New Roman"/>
                <a:sym typeface="Times New Roman"/>
              </a:rPr>
              <a:t>[ Color index: </a:t>
            </a:r>
            <a:r>
              <a:rPr lang="ar">
                <a:solidFill>
                  <a:srgbClr val="E03535"/>
                </a:solidFill>
                <a:latin typeface="Times New Roman"/>
                <a:ea typeface="Times New Roman"/>
                <a:cs typeface="Times New Roman"/>
                <a:sym typeface="Times New Roman"/>
              </a:rPr>
              <a:t>Important </a:t>
            </a:r>
            <a:r>
              <a:rPr lang="ar">
                <a:latin typeface="Times New Roman"/>
                <a:ea typeface="Times New Roman"/>
                <a:cs typeface="Times New Roman"/>
                <a:sym typeface="Times New Roman"/>
              </a:rPr>
              <a:t>| </a:t>
            </a:r>
            <a:r>
              <a:rPr lang="ar">
                <a:solidFill>
                  <a:srgbClr val="6AA84F"/>
                </a:solidFill>
                <a:latin typeface="Times New Roman"/>
                <a:ea typeface="Times New Roman"/>
                <a:cs typeface="Times New Roman"/>
                <a:sym typeface="Times New Roman"/>
              </a:rPr>
              <a:t>Notes </a:t>
            </a:r>
            <a:r>
              <a:rPr lang="ar">
                <a:latin typeface="Times New Roman"/>
                <a:ea typeface="Times New Roman"/>
                <a:cs typeface="Times New Roman"/>
                <a:sym typeface="Times New Roman"/>
              </a:rPr>
              <a:t>| </a:t>
            </a:r>
            <a:r>
              <a:rPr lang="ar">
                <a:solidFill>
                  <a:srgbClr val="B7B7B7"/>
                </a:solidFill>
                <a:latin typeface="Times New Roman"/>
                <a:ea typeface="Times New Roman"/>
                <a:cs typeface="Times New Roman"/>
                <a:sym typeface="Times New Roman"/>
              </a:rPr>
              <a:t>Extra </a:t>
            </a:r>
            <a:r>
              <a:rPr lang="ar">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61" name="Google Shape;61;p13"/>
          <p:cNvSpPr txBox="1"/>
          <p:nvPr/>
        </p:nvSpPr>
        <p:spPr>
          <a:xfrm>
            <a:off x="1718850" y="1349025"/>
            <a:ext cx="2486100" cy="5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999999"/>
                </a:solidFill>
              </a:rPr>
              <a:t>From Team 436F </a:t>
            </a:r>
            <a:endParaRPr sz="1000">
              <a:solidFill>
                <a:srgbClr val="999999"/>
              </a:solidFill>
            </a:endParaRPr>
          </a:p>
          <a:p>
            <a:pPr indent="0" lvl="0" marL="0" rtl="0" algn="l">
              <a:spcBef>
                <a:spcPts val="0"/>
              </a:spcBef>
              <a:spcAft>
                <a:spcPts val="0"/>
              </a:spcAft>
              <a:buNone/>
            </a:pPr>
            <a:r>
              <a:rPr lang="ar" sz="1000">
                <a:solidFill>
                  <a:srgbClr val="999999"/>
                </a:solidFill>
              </a:rPr>
              <a:t>Nothing was mentioned in our slides</a:t>
            </a:r>
            <a:endParaRPr sz="1000">
              <a:solidFill>
                <a:srgbClr val="999999"/>
              </a:solidFill>
            </a:endParaRPr>
          </a:p>
        </p:txBody>
      </p:sp>
      <p:sp>
        <p:nvSpPr>
          <p:cNvPr id="62" name="Google Shape;62;p13"/>
          <p:cNvSpPr txBox="1"/>
          <p:nvPr/>
        </p:nvSpPr>
        <p:spPr>
          <a:xfrm>
            <a:off x="189000" y="3376125"/>
            <a:ext cx="4448700" cy="614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ar"/>
              <a:t>من ناحية الإختبار: تم تسجيل الملاحظات المهمة آخر العرض واللي متأخر يقدر يذاكر من الملاحظات لان الدكتور حدد المهم </a:t>
            </a:r>
            <a:r>
              <a:rPr lang="ar"/>
              <a:t>، والله يوفقكم</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2"/>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31" name="Google Shape;131;p22"/>
          <p:cNvSpPr txBox="1"/>
          <p:nvPr/>
        </p:nvSpPr>
        <p:spPr>
          <a:xfrm>
            <a:off x="50" y="-25"/>
            <a:ext cx="4762500" cy="71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500">
                <a:latin typeface="Times New Roman"/>
                <a:ea typeface="Times New Roman"/>
                <a:cs typeface="Times New Roman"/>
                <a:sym typeface="Times New Roman"/>
              </a:rPr>
              <a:t>Facial nerve Palsy:</a:t>
            </a:r>
            <a:r>
              <a:rPr lang="ar"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Degeneration.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Metabolic source (cell body).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Wallerian degeneration: </a:t>
            </a:r>
            <a:endParaRPr sz="1200">
              <a:latin typeface="Times New Roman"/>
              <a:ea typeface="Times New Roman"/>
              <a:cs typeface="Times New Roman"/>
              <a:sym typeface="Times New Roman"/>
            </a:endParaRPr>
          </a:p>
          <a:p>
            <a:pPr indent="0" lvl="0" marL="457200" rtl="0" algn="l">
              <a:spcBef>
                <a:spcPts val="0"/>
              </a:spcBef>
              <a:spcAft>
                <a:spcPts val="0"/>
              </a:spcAft>
              <a:buNone/>
            </a:pPr>
            <a:r>
              <a:rPr lang="ar" sz="1200">
                <a:latin typeface="Times New Roman"/>
                <a:ea typeface="Times New Roman"/>
                <a:cs typeface="Times New Roman"/>
                <a:sym typeface="Times New Roman"/>
              </a:rPr>
              <a:t>o Begins within 24 hours </a:t>
            </a:r>
            <a:endParaRPr sz="1200">
              <a:latin typeface="Times New Roman"/>
              <a:ea typeface="Times New Roman"/>
              <a:cs typeface="Times New Roman"/>
              <a:sym typeface="Times New Roman"/>
            </a:endParaRPr>
          </a:p>
          <a:p>
            <a:pPr indent="0" lvl="0" marL="457200" rtl="0" algn="l">
              <a:spcBef>
                <a:spcPts val="0"/>
              </a:spcBef>
              <a:spcAft>
                <a:spcPts val="0"/>
              </a:spcAft>
              <a:buNone/>
            </a:pPr>
            <a:r>
              <a:rPr lang="ar" sz="1200">
                <a:latin typeface="Times New Roman"/>
                <a:ea typeface="Times New Roman"/>
                <a:cs typeface="Times New Roman"/>
                <a:sym typeface="Times New Roman"/>
              </a:rPr>
              <a:t>o Degeneration distal axon &amp; myelin sheath </a:t>
            </a:r>
            <a:endParaRPr sz="1200">
              <a:latin typeface="Times New Roman"/>
              <a:ea typeface="Times New Roman"/>
              <a:cs typeface="Times New Roman"/>
              <a:sym typeface="Times New Roman"/>
            </a:endParaRPr>
          </a:p>
          <a:p>
            <a:pPr indent="0" lvl="0" marL="457200" rtl="0" algn="l">
              <a:spcBef>
                <a:spcPts val="0"/>
              </a:spcBef>
              <a:spcAft>
                <a:spcPts val="0"/>
              </a:spcAft>
              <a:buNone/>
            </a:pPr>
            <a:r>
              <a:rPr lang="ar" sz="1200">
                <a:latin typeface="Times New Roman"/>
                <a:ea typeface="Times New Roman"/>
                <a:cs typeface="Times New Roman"/>
                <a:sym typeface="Times New Roman"/>
              </a:rPr>
              <a:t>o Distal to the site of an injury. </a:t>
            </a:r>
            <a:endParaRPr sz="1200">
              <a:latin typeface="Times New Roman"/>
              <a:ea typeface="Times New Roman"/>
              <a:cs typeface="Times New Roman"/>
              <a:sym typeface="Times New Roman"/>
            </a:endParaRPr>
          </a:p>
          <a:p>
            <a:pPr indent="0" lvl="0" marL="457200" rtl="0" algn="l">
              <a:spcBef>
                <a:spcPts val="0"/>
              </a:spcBef>
              <a:spcAft>
                <a:spcPts val="0"/>
              </a:spcAft>
              <a:buNone/>
            </a:pPr>
            <a:r>
              <a:rPr lang="ar" sz="1200">
                <a:latin typeface="Times New Roman"/>
                <a:ea typeface="Times New Roman"/>
                <a:cs typeface="Times New Roman"/>
                <a:sym typeface="Times New Roman"/>
              </a:rPr>
              <a:t>o Without local Inflammation.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Macrophages degrade myelin and axons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Regeneration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Axonal stumps swell and proliferating neuro-filaments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Misdirected regrowth of nerve fibers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Facial muscle contractures &gt;&gt; Synkinesia ● Salivation&gt;&gt;crocodile tears.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b="1" lang="ar" sz="1200">
                <a:solidFill>
                  <a:srgbClr val="0000FF"/>
                </a:solidFill>
                <a:latin typeface="Times New Roman"/>
                <a:ea typeface="Times New Roman"/>
                <a:cs typeface="Times New Roman"/>
                <a:sym typeface="Times New Roman"/>
              </a:rPr>
              <a:t>Clinical manifestations </a:t>
            </a:r>
            <a:endParaRPr b="1" sz="12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Paralysis of facial muscles: </a:t>
            </a:r>
            <a:endParaRPr sz="1200">
              <a:latin typeface="Times New Roman"/>
              <a:ea typeface="Times New Roman"/>
              <a:cs typeface="Times New Roman"/>
              <a:sym typeface="Times New Roman"/>
            </a:endParaRPr>
          </a:p>
          <a:p>
            <a:pPr indent="0" lvl="0" marL="457200" rtl="0" algn="l">
              <a:spcBef>
                <a:spcPts val="0"/>
              </a:spcBef>
              <a:spcAft>
                <a:spcPts val="0"/>
              </a:spcAft>
              <a:buNone/>
            </a:pPr>
            <a:r>
              <a:rPr lang="ar" sz="1200">
                <a:latin typeface="Times New Roman"/>
                <a:ea typeface="Times New Roman"/>
                <a:cs typeface="Times New Roman"/>
                <a:sym typeface="Times New Roman"/>
              </a:rPr>
              <a:t>o Asymmetry of the face. </a:t>
            </a:r>
            <a:endParaRPr sz="1200">
              <a:latin typeface="Times New Roman"/>
              <a:ea typeface="Times New Roman"/>
              <a:cs typeface="Times New Roman"/>
              <a:sym typeface="Times New Roman"/>
            </a:endParaRPr>
          </a:p>
          <a:p>
            <a:pPr indent="0" lvl="0" marL="457200" rtl="0" algn="l">
              <a:spcBef>
                <a:spcPts val="0"/>
              </a:spcBef>
              <a:spcAft>
                <a:spcPts val="0"/>
              </a:spcAft>
              <a:buNone/>
            </a:pPr>
            <a:r>
              <a:rPr lang="ar" sz="1200">
                <a:latin typeface="Times New Roman"/>
                <a:ea typeface="Times New Roman"/>
                <a:cs typeface="Times New Roman"/>
                <a:sym typeface="Times New Roman"/>
              </a:rPr>
              <a:t>o Inability to close the eye. </a:t>
            </a:r>
            <a:r>
              <a:rPr lang="ar" sz="1200">
                <a:solidFill>
                  <a:srgbClr val="6AA84F"/>
                </a:solidFill>
                <a:latin typeface="Times New Roman"/>
                <a:ea typeface="Times New Roman"/>
                <a:cs typeface="Times New Roman"/>
                <a:sym typeface="Times New Roman"/>
              </a:rPr>
              <a:t>Orbicularis oculi </a:t>
            </a:r>
            <a:endParaRPr sz="1200">
              <a:solidFill>
                <a:srgbClr val="6AA84F"/>
              </a:solidFill>
              <a:latin typeface="Times New Roman"/>
              <a:ea typeface="Times New Roman"/>
              <a:cs typeface="Times New Roman"/>
              <a:sym typeface="Times New Roman"/>
            </a:endParaRPr>
          </a:p>
          <a:p>
            <a:pPr indent="0" lvl="0" marL="457200" rtl="0" algn="l">
              <a:spcBef>
                <a:spcPts val="0"/>
              </a:spcBef>
              <a:spcAft>
                <a:spcPts val="0"/>
              </a:spcAft>
              <a:buNone/>
            </a:pPr>
            <a:r>
              <a:rPr lang="ar" sz="1200">
                <a:latin typeface="Times New Roman"/>
                <a:ea typeface="Times New Roman"/>
                <a:cs typeface="Times New Roman"/>
                <a:sym typeface="Times New Roman"/>
              </a:rPr>
              <a:t>o Accumulation of food in the cheeks. </a:t>
            </a:r>
            <a:endParaRPr sz="1200">
              <a:latin typeface="Times New Roman"/>
              <a:ea typeface="Times New Roman"/>
              <a:cs typeface="Times New Roman"/>
              <a:sym typeface="Times New Roman"/>
            </a:endParaRPr>
          </a:p>
          <a:p>
            <a:pPr indent="0" lvl="0" marL="457200" rtl="0" algn="l">
              <a:spcBef>
                <a:spcPts val="0"/>
              </a:spcBef>
              <a:spcAft>
                <a:spcPts val="0"/>
              </a:spcAft>
              <a:buNone/>
            </a:pPr>
            <a:r>
              <a:rPr lang="ar" sz="1200">
                <a:solidFill>
                  <a:srgbClr val="6AA84F"/>
                </a:solidFill>
                <a:latin typeface="Times New Roman"/>
                <a:ea typeface="Times New Roman"/>
                <a:cs typeface="Times New Roman"/>
                <a:sym typeface="Times New Roman"/>
              </a:rPr>
              <a:t>Paralysis of buccinators. </a:t>
            </a:r>
            <a:endParaRPr sz="12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999999"/>
                </a:solidFill>
                <a:latin typeface="Times New Roman"/>
                <a:ea typeface="Times New Roman"/>
                <a:cs typeface="Times New Roman"/>
                <a:sym typeface="Times New Roman"/>
              </a:rPr>
              <a:t>● </a:t>
            </a:r>
            <a:r>
              <a:rPr b="1" lang="ar" sz="1200">
                <a:solidFill>
                  <a:srgbClr val="F1C232"/>
                </a:solidFill>
                <a:latin typeface="Times New Roman"/>
                <a:ea typeface="Times New Roman"/>
                <a:cs typeface="Times New Roman"/>
                <a:sym typeface="Times New Roman"/>
              </a:rPr>
              <a:t>Lower motor neuron lesion </a:t>
            </a:r>
            <a:r>
              <a:rPr lang="ar" sz="1200">
                <a:solidFill>
                  <a:srgbClr val="999999"/>
                </a:solidFill>
                <a:latin typeface="Times New Roman"/>
                <a:ea typeface="Times New Roman"/>
                <a:cs typeface="Times New Roman"/>
                <a:sym typeface="Times New Roman"/>
              </a:rPr>
              <a:t>of the left side: (upper picture) </a:t>
            </a:r>
            <a:endParaRPr sz="12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200">
                <a:solidFill>
                  <a:srgbClr val="FF0000"/>
                </a:solidFill>
                <a:latin typeface="Times New Roman"/>
                <a:ea typeface="Times New Roman"/>
                <a:cs typeface="Times New Roman"/>
                <a:sym typeface="Times New Roman"/>
              </a:rPr>
              <a:t>o No wrinkles in the forehead when looking up due to failure of contractions of frontalis muscle </a:t>
            </a:r>
            <a:endParaRPr sz="1200">
              <a:solidFill>
                <a:srgbClr val="FF0000"/>
              </a:solidFill>
              <a:latin typeface="Times New Roman"/>
              <a:ea typeface="Times New Roman"/>
              <a:cs typeface="Times New Roman"/>
              <a:sym typeface="Times New Roman"/>
            </a:endParaRPr>
          </a:p>
          <a:p>
            <a:pPr indent="0" lvl="0" marL="457200" rtl="0" algn="l">
              <a:spcBef>
                <a:spcPts val="0"/>
              </a:spcBef>
              <a:spcAft>
                <a:spcPts val="0"/>
              </a:spcAft>
              <a:buNone/>
            </a:pPr>
            <a:r>
              <a:rPr lang="ar" sz="1200">
                <a:solidFill>
                  <a:srgbClr val="999999"/>
                </a:solidFill>
                <a:latin typeface="Times New Roman"/>
                <a:ea typeface="Times New Roman"/>
                <a:cs typeface="Times New Roman"/>
                <a:sym typeface="Times New Roman"/>
              </a:rPr>
              <a:t>o Inability to close the eye completely “most accurate sign” </a:t>
            </a:r>
            <a:endParaRPr sz="12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200">
                <a:solidFill>
                  <a:srgbClr val="999999"/>
                </a:solidFill>
                <a:latin typeface="Times New Roman"/>
                <a:ea typeface="Times New Roman"/>
                <a:cs typeface="Times New Roman"/>
                <a:sym typeface="Times New Roman"/>
              </a:rPr>
              <a:t>o Flattening of the nasolabial fold </a:t>
            </a:r>
            <a:endParaRPr sz="12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200">
                <a:solidFill>
                  <a:srgbClr val="999999"/>
                </a:solidFill>
                <a:latin typeface="Times New Roman"/>
                <a:ea typeface="Times New Roman"/>
                <a:cs typeface="Times New Roman"/>
                <a:sym typeface="Times New Roman"/>
              </a:rPr>
              <a:t>o Angulation of the mouth when showing the teeth “the angle goes to the other side” </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999999"/>
                </a:solidFill>
                <a:latin typeface="Times New Roman"/>
                <a:ea typeface="Times New Roman"/>
                <a:cs typeface="Times New Roman"/>
                <a:sym typeface="Times New Roman"/>
              </a:rPr>
              <a:t>● </a:t>
            </a:r>
            <a:r>
              <a:rPr b="1" lang="ar" sz="1200">
                <a:solidFill>
                  <a:srgbClr val="F1C232"/>
                </a:solidFill>
                <a:latin typeface="Times New Roman"/>
                <a:ea typeface="Times New Roman"/>
                <a:cs typeface="Times New Roman"/>
                <a:sym typeface="Times New Roman"/>
              </a:rPr>
              <a:t>Upper motor neuron lesion </a:t>
            </a:r>
            <a:r>
              <a:rPr lang="ar" sz="1200">
                <a:solidFill>
                  <a:srgbClr val="999999"/>
                </a:solidFill>
                <a:latin typeface="Times New Roman"/>
                <a:ea typeface="Times New Roman"/>
                <a:cs typeface="Times New Roman"/>
                <a:sym typeface="Times New Roman"/>
              </a:rPr>
              <a:t>of left side: Looks normal at rest (lower 2) </a:t>
            </a:r>
            <a:endParaRPr sz="12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200">
                <a:solidFill>
                  <a:srgbClr val="FF0000"/>
                </a:solidFill>
                <a:latin typeface="Times New Roman"/>
                <a:ea typeface="Times New Roman"/>
                <a:cs typeface="Times New Roman"/>
                <a:sym typeface="Times New Roman"/>
              </a:rPr>
              <a:t>o The orbicularis oculi and frontalis muscles will not be affected. </a:t>
            </a:r>
            <a:endParaRPr sz="12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endParaRPr>
          </a:p>
        </p:txBody>
      </p:sp>
      <p:sp>
        <p:nvSpPr>
          <p:cNvPr id="132" name="Google Shape;132;p22"/>
          <p:cNvSpPr/>
          <p:nvPr/>
        </p:nvSpPr>
        <p:spPr>
          <a:xfrm>
            <a:off x="50" y="2633650"/>
            <a:ext cx="30777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Facial Nerve Paralysis:</a:t>
            </a:r>
            <a:endParaRPr b="1" sz="1800"/>
          </a:p>
        </p:txBody>
      </p:sp>
      <p:pic>
        <p:nvPicPr>
          <p:cNvPr id="133" name="Google Shape;133;p22"/>
          <p:cNvPicPr preferRelativeResize="0"/>
          <p:nvPr/>
        </p:nvPicPr>
        <p:blipFill>
          <a:blip r:embed="rId4">
            <a:alphaModFix/>
          </a:blip>
          <a:stretch>
            <a:fillRect/>
          </a:stretch>
        </p:blipFill>
        <p:spPr>
          <a:xfrm>
            <a:off x="3593775" y="2489275"/>
            <a:ext cx="1168775" cy="1835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3"/>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39" name="Google Shape;139;p23"/>
          <p:cNvSpPr txBox="1"/>
          <p:nvPr/>
        </p:nvSpPr>
        <p:spPr>
          <a:xfrm>
            <a:off x="-75" y="5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solidFill>
                  <a:srgbClr val="999999"/>
                </a:solidFill>
              </a:rPr>
              <a:t>● Other manifestations of facial nerve paralysis: </a:t>
            </a:r>
            <a:endParaRPr b="1" sz="1500">
              <a:solidFill>
                <a:srgbClr val="999999"/>
              </a:solidFill>
            </a:endParaRPr>
          </a:p>
          <a:p>
            <a:pPr indent="0" lvl="0" marL="0" rtl="0" algn="l">
              <a:spcBef>
                <a:spcPts val="0"/>
              </a:spcBef>
              <a:spcAft>
                <a:spcPts val="0"/>
              </a:spcAft>
              <a:buNone/>
            </a:pPr>
            <a:r>
              <a:rPr lang="ar" sz="1200">
                <a:solidFill>
                  <a:srgbClr val="999999"/>
                </a:solidFill>
              </a:rPr>
              <a:t>  </a:t>
            </a:r>
            <a:r>
              <a:rPr lang="ar" sz="1200"/>
              <a:t> </a:t>
            </a:r>
            <a:endParaRPr sz="1200"/>
          </a:p>
          <a:p>
            <a:pPr indent="0" lvl="0" marL="0" rtl="0" algn="l">
              <a:spcBef>
                <a:spcPts val="0"/>
              </a:spcBef>
              <a:spcAft>
                <a:spcPts val="0"/>
              </a:spcAft>
              <a:buNone/>
            </a:pPr>
            <a:r>
              <a:rPr lang="ar" sz="1200"/>
              <a:t>   o Phonophobia </a:t>
            </a:r>
            <a:r>
              <a:rPr lang="ar" sz="1200">
                <a:solidFill>
                  <a:srgbClr val="6AA84F"/>
                </a:solidFill>
              </a:rPr>
              <a:t>due to failure of strapedius atteniuation reflex, uncomfortable feeling in exposure to loud sounds. </a:t>
            </a:r>
            <a:endParaRPr sz="1200">
              <a:solidFill>
                <a:srgbClr val="6AA84F"/>
              </a:solidFill>
            </a:endParaRPr>
          </a:p>
          <a:p>
            <a:pPr indent="0" lvl="0" marL="0" rtl="0" algn="l">
              <a:spcBef>
                <a:spcPts val="0"/>
              </a:spcBef>
              <a:spcAft>
                <a:spcPts val="0"/>
              </a:spcAft>
              <a:buNone/>
            </a:pPr>
            <a:r>
              <a:rPr lang="ar" sz="1200">
                <a:solidFill>
                  <a:srgbClr val="999999"/>
                </a:solidFill>
              </a:rPr>
              <a:t>   o Acoustic reflex (stapedial reflex) is a useful tool to localize the lesion; if intact the problem is distal to it and vice versa. </a:t>
            </a:r>
            <a:endParaRPr sz="1200">
              <a:solidFill>
                <a:srgbClr val="999999"/>
              </a:solidFill>
            </a:endParaRPr>
          </a:p>
          <a:p>
            <a:pPr indent="0" lvl="0" marL="0" rtl="0" algn="l">
              <a:spcBef>
                <a:spcPts val="0"/>
              </a:spcBef>
              <a:spcAft>
                <a:spcPts val="0"/>
              </a:spcAft>
              <a:buNone/>
            </a:pPr>
            <a:r>
              <a:rPr lang="ar" sz="1200">
                <a:solidFill>
                  <a:srgbClr val="999999"/>
                </a:solidFill>
              </a:rPr>
              <a:t>  </a:t>
            </a:r>
            <a:r>
              <a:rPr lang="ar" sz="1200"/>
              <a:t> o Dryness of the eye</a:t>
            </a:r>
            <a:r>
              <a:rPr lang="ar" sz="1200">
                <a:solidFill>
                  <a:srgbClr val="999999"/>
                </a:solidFill>
              </a:rPr>
              <a:t>; </a:t>
            </a:r>
            <a:r>
              <a:rPr lang="ar" sz="1200">
                <a:solidFill>
                  <a:srgbClr val="6AA84F"/>
                </a:solidFill>
              </a:rPr>
              <a:t>Some people present with lacrimation and others present with dryness. Why? </a:t>
            </a:r>
            <a:endParaRPr sz="1200">
              <a:solidFill>
                <a:srgbClr val="6AA84F"/>
              </a:solidFill>
            </a:endParaRPr>
          </a:p>
          <a:p>
            <a:pPr indent="0" lvl="0" marL="0" rtl="0" algn="l">
              <a:spcBef>
                <a:spcPts val="0"/>
              </a:spcBef>
              <a:spcAft>
                <a:spcPts val="0"/>
              </a:spcAft>
              <a:buNone/>
            </a:pPr>
            <a:r>
              <a:rPr lang="ar" sz="1200">
                <a:solidFill>
                  <a:srgbClr val="6AA84F"/>
                </a:solidFill>
              </a:rPr>
              <a:t>        - Lacrimation is due to paralysis of</a:t>
            </a:r>
            <a:r>
              <a:rPr b="1" lang="ar" sz="1200">
                <a:solidFill>
                  <a:srgbClr val="6AA84F"/>
                </a:solidFill>
              </a:rPr>
              <a:t> orbicularis oculi </a:t>
            </a:r>
            <a:r>
              <a:rPr lang="ar" sz="1200">
                <a:solidFill>
                  <a:srgbClr val="6AA84F"/>
                </a:solidFill>
              </a:rPr>
              <a:t>as this muscle help in draining the tears. </a:t>
            </a:r>
            <a:endParaRPr sz="1200">
              <a:solidFill>
                <a:srgbClr val="6AA84F"/>
              </a:solidFill>
            </a:endParaRPr>
          </a:p>
          <a:p>
            <a:pPr indent="0" lvl="0" marL="0" rtl="0" algn="l">
              <a:spcBef>
                <a:spcPts val="0"/>
              </a:spcBef>
              <a:spcAft>
                <a:spcPts val="0"/>
              </a:spcAft>
              <a:buNone/>
            </a:pPr>
            <a:r>
              <a:rPr lang="ar" sz="1200">
                <a:solidFill>
                  <a:srgbClr val="6AA84F"/>
                </a:solidFill>
              </a:rPr>
              <a:t>        - Dryness is due to affection of </a:t>
            </a:r>
            <a:r>
              <a:rPr b="1" lang="ar" sz="1200">
                <a:solidFill>
                  <a:srgbClr val="6AA84F"/>
                </a:solidFill>
              </a:rPr>
              <a:t>greater petrosal nerve </a:t>
            </a:r>
            <a:r>
              <a:rPr lang="ar" sz="1200">
                <a:solidFill>
                  <a:srgbClr val="6AA84F"/>
                </a:solidFill>
              </a:rPr>
              <a:t>which arise from geniculate ganglion.</a:t>
            </a:r>
            <a:endParaRPr sz="1200">
              <a:solidFill>
                <a:srgbClr val="6AA84F"/>
              </a:solidFill>
            </a:endParaRPr>
          </a:p>
          <a:p>
            <a:pPr indent="0" lvl="0" marL="0" rtl="0" algn="l">
              <a:spcBef>
                <a:spcPts val="0"/>
              </a:spcBef>
              <a:spcAft>
                <a:spcPts val="0"/>
              </a:spcAft>
              <a:buNone/>
            </a:pPr>
            <a:r>
              <a:rPr lang="ar" sz="1200">
                <a:solidFill>
                  <a:srgbClr val="999999"/>
                </a:solidFill>
              </a:rPr>
              <a:t>        - So if the paralysis is above the level of geniculate ganglion &gt; dryness </a:t>
            </a:r>
            <a:endParaRPr sz="1200">
              <a:solidFill>
                <a:srgbClr val="999999"/>
              </a:solidFill>
            </a:endParaRPr>
          </a:p>
          <a:p>
            <a:pPr indent="0" lvl="0" marL="0" rtl="0" algn="l">
              <a:spcBef>
                <a:spcPts val="0"/>
              </a:spcBef>
              <a:spcAft>
                <a:spcPts val="0"/>
              </a:spcAft>
              <a:buNone/>
            </a:pPr>
            <a:r>
              <a:rPr lang="ar" sz="1200">
                <a:solidFill>
                  <a:srgbClr val="999999"/>
                </a:solidFill>
              </a:rPr>
              <a:t>        - If below it &gt; no dryness. </a:t>
            </a:r>
            <a:endParaRPr sz="1200">
              <a:solidFill>
                <a:srgbClr val="999999"/>
              </a:solidFill>
            </a:endParaRPr>
          </a:p>
          <a:p>
            <a:pPr indent="0" lvl="0" marL="0" rtl="0" algn="l">
              <a:spcBef>
                <a:spcPts val="0"/>
              </a:spcBef>
              <a:spcAft>
                <a:spcPts val="0"/>
              </a:spcAft>
              <a:buNone/>
            </a:pPr>
            <a:r>
              <a:rPr lang="ar" sz="1200">
                <a:solidFill>
                  <a:srgbClr val="999999"/>
                </a:solidFill>
              </a:rPr>
              <a:t>   </a:t>
            </a:r>
            <a:r>
              <a:rPr lang="ar" sz="1200"/>
              <a:t>o Loss of taste;</a:t>
            </a:r>
            <a:r>
              <a:rPr lang="ar" sz="1200">
                <a:solidFill>
                  <a:srgbClr val="999999"/>
                </a:solidFill>
              </a:rPr>
              <a:t> very little</a:t>
            </a:r>
            <a:r>
              <a:rPr lang="ar" sz="1200">
                <a:solidFill>
                  <a:srgbClr val="6AA84F"/>
                </a:solidFill>
              </a:rPr>
              <a:t> just in the ant. ⅔ of one side</a:t>
            </a:r>
            <a:r>
              <a:rPr lang="ar" sz="1200">
                <a:solidFill>
                  <a:srgbClr val="999999"/>
                </a:solidFill>
              </a:rPr>
              <a:t>. They feel a metallic taste.</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rgbClr val="FF0000"/>
                </a:solidFill>
              </a:rPr>
              <a:t>House-Brackmann is the most useful classification in facial nerve palsy:</a:t>
            </a:r>
            <a:r>
              <a:rPr lang="ar" sz="1200">
                <a:solidFill>
                  <a:srgbClr val="6AA84F"/>
                </a:solidFill>
              </a:rPr>
              <a:t> (just know the name) </a:t>
            </a:r>
            <a:endParaRPr sz="1200">
              <a:solidFill>
                <a:srgbClr val="6AA84F"/>
              </a:solidFill>
            </a:endParaRPr>
          </a:p>
        </p:txBody>
      </p:sp>
      <p:pic>
        <p:nvPicPr>
          <p:cNvPr id="140" name="Google Shape;140;p23"/>
          <p:cNvPicPr preferRelativeResize="0"/>
          <p:nvPr/>
        </p:nvPicPr>
        <p:blipFill>
          <a:blip r:embed="rId4">
            <a:alphaModFix/>
          </a:blip>
          <a:stretch>
            <a:fillRect/>
          </a:stretch>
        </p:blipFill>
        <p:spPr>
          <a:xfrm>
            <a:off x="0" y="4368922"/>
            <a:ext cx="4762500" cy="16141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200">
                <a:solidFill>
                  <a:srgbClr val="FFFFFF"/>
                </a:solidFill>
                <a:latin typeface="Times New Roman"/>
                <a:ea typeface="Times New Roman"/>
                <a:cs typeface="Times New Roman"/>
                <a:sym typeface="Times New Roman"/>
              </a:rPr>
              <a:t>‹#›</a:t>
            </a:fld>
            <a:endParaRPr b="1" sz="1200">
              <a:solidFill>
                <a:srgbClr val="FFFFFF"/>
              </a:solidFill>
              <a:latin typeface="Times New Roman"/>
              <a:ea typeface="Times New Roman"/>
              <a:cs typeface="Times New Roman"/>
              <a:sym typeface="Times New Roman"/>
            </a:endParaRPr>
          </a:p>
        </p:txBody>
      </p:sp>
      <p:sp>
        <p:nvSpPr>
          <p:cNvPr id="146" name="Google Shape;146;p24"/>
          <p:cNvSpPr/>
          <p:nvPr/>
        </p:nvSpPr>
        <p:spPr>
          <a:xfrm>
            <a:off x="0" y="0"/>
            <a:ext cx="20682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Times New Roman"/>
                <a:ea typeface="Times New Roman"/>
                <a:cs typeface="Times New Roman"/>
                <a:sym typeface="Times New Roman"/>
              </a:rPr>
              <a:t>Evaluation</a:t>
            </a:r>
            <a:endParaRPr b="1" sz="1200">
              <a:latin typeface="Times New Roman"/>
              <a:ea typeface="Times New Roman"/>
              <a:cs typeface="Times New Roman"/>
              <a:sym typeface="Times New Roman"/>
            </a:endParaRPr>
          </a:p>
        </p:txBody>
      </p:sp>
      <p:sp>
        <p:nvSpPr>
          <p:cNvPr id="147" name="Google Shape;147;p24"/>
          <p:cNvSpPr txBox="1"/>
          <p:nvPr/>
        </p:nvSpPr>
        <p:spPr>
          <a:xfrm>
            <a:off x="1600" y="429000"/>
            <a:ext cx="4762500" cy="12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Times New Roman"/>
                <a:ea typeface="Times New Roman"/>
                <a:cs typeface="Times New Roman"/>
                <a:sym typeface="Times New Roman"/>
              </a:rPr>
              <a:t>• Careful history </a:t>
            </a:r>
            <a:endParaRPr b="1" sz="1200">
              <a:latin typeface="Times New Roman"/>
              <a:ea typeface="Times New Roman"/>
              <a:cs typeface="Times New Roman"/>
              <a:sym typeface="Times New Roman"/>
            </a:endParaRPr>
          </a:p>
          <a:p>
            <a:pPr indent="0" lvl="0" marL="0" rtl="0" algn="l">
              <a:spcBef>
                <a:spcPts val="0"/>
              </a:spcBef>
              <a:spcAft>
                <a:spcPts val="0"/>
              </a:spcAft>
              <a:buNone/>
            </a:pPr>
            <a:r>
              <a:rPr b="1" lang="ar" sz="1200">
                <a:latin typeface="Times New Roman"/>
                <a:ea typeface="Times New Roman"/>
                <a:cs typeface="Times New Roman"/>
                <a:sym typeface="Times New Roman"/>
              </a:rPr>
              <a:t>• Physical exam </a:t>
            </a:r>
            <a:endParaRPr b="1" sz="1200">
              <a:latin typeface="Times New Roman"/>
              <a:ea typeface="Times New Roman"/>
              <a:cs typeface="Times New Roman"/>
              <a:sym typeface="Times New Roman"/>
            </a:endParaRPr>
          </a:p>
          <a:p>
            <a:pPr indent="0" lvl="0" marL="0" rtl="0" algn="l">
              <a:spcBef>
                <a:spcPts val="0"/>
              </a:spcBef>
              <a:spcAft>
                <a:spcPts val="0"/>
              </a:spcAft>
              <a:buNone/>
            </a:pPr>
            <a:r>
              <a:rPr b="1" lang="ar" sz="1200">
                <a:latin typeface="Times New Roman"/>
                <a:ea typeface="Times New Roman"/>
                <a:cs typeface="Times New Roman"/>
                <a:sym typeface="Times New Roman"/>
              </a:rPr>
              <a:t>• Audiometry </a:t>
            </a:r>
            <a:endParaRPr b="1" sz="1200">
              <a:latin typeface="Times New Roman"/>
              <a:ea typeface="Times New Roman"/>
              <a:cs typeface="Times New Roman"/>
              <a:sym typeface="Times New Roman"/>
            </a:endParaRPr>
          </a:p>
          <a:p>
            <a:pPr indent="0" lvl="0" marL="0" rtl="0" algn="l">
              <a:spcBef>
                <a:spcPts val="0"/>
              </a:spcBef>
              <a:spcAft>
                <a:spcPts val="0"/>
              </a:spcAft>
              <a:buNone/>
            </a:pPr>
            <a:r>
              <a:rPr b="1" lang="ar" sz="1200">
                <a:latin typeface="Times New Roman"/>
                <a:ea typeface="Times New Roman"/>
                <a:cs typeface="Times New Roman"/>
                <a:sym typeface="Times New Roman"/>
              </a:rPr>
              <a:t>• CT/MRI/other </a:t>
            </a:r>
            <a:endParaRPr b="1" sz="1200">
              <a:latin typeface="Times New Roman"/>
              <a:ea typeface="Times New Roman"/>
              <a:cs typeface="Times New Roman"/>
              <a:sym typeface="Times New Roman"/>
            </a:endParaRPr>
          </a:p>
          <a:p>
            <a:pPr indent="0" lvl="0" marL="0" rtl="0" algn="l">
              <a:spcBef>
                <a:spcPts val="0"/>
              </a:spcBef>
              <a:spcAft>
                <a:spcPts val="0"/>
              </a:spcAft>
              <a:buNone/>
            </a:pPr>
            <a:r>
              <a:rPr b="1" lang="ar" sz="1200">
                <a:latin typeface="Times New Roman"/>
                <a:ea typeface="Times New Roman"/>
                <a:cs typeface="Times New Roman"/>
                <a:sym typeface="Times New Roman"/>
              </a:rPr>
              <a:t>• Topographic </a:t>
            </a:r>
            <a:endParaRPr b="1" sz="1200">
              <a:latin typeface="Times New Roman"/>
              <a:ea typeface="Times New Roman"/>
              <a:cs typeface="Times New Roman"/>
              <a:sym typeface="Times New Roman"/>
            </a:endParaRPr>
          </a:p>
          <a:p>
            <a:pPr indent="0" lvl="0" marL="0" rtl="0" algn="l">
              <a:spcBef>
                <a:spcPts val="0"/>
              </a:spcBef>
              <a:spcAft>
                <a:spcPts val="0"/>
              </a:spcAft>
              <a:buNone/>
            </a:pPr>
            <a:r>
              <a:rPr b="1" lang="ar" sz="1200">
                <a:latin typeface="Times New Roman"/>
                <a:ea typeface="Times New Roman"/>
                <a:cs typeface="Times New Roman"/>
                <a:sym typeface="Times New Roman"/>
              </a:rPr>
              <a:t>• Electrophysiology</a:t>
            </a:r>
            <a:endParaRPr sz="1200">
              <a:solidFill>
                <a:srgbClr val="FF0000"/>
              </a:solidFill>
              <a:latin typeface="Times New Roman"/>
              <a:ea typeface="Times New Roman"/>
              <a:cs typeface="Times New Roman"/>
              <a:sym typeface="Times New Roman"/>
            </a:endParaRPr>
          </a:p>
        </p:txBody>
      </p:sp>
      <p:sp>
        <p:nvSpPr>
          <p:cNvPr id="148" name="Google Shape;148;p24"/>
          <p:cNvSpPr/>
          <p:nvPr/>
        </p:nvSpPr>
        <p:spPr>
          <a:xfrm>
            <a:off x="0" y="1712400"/>
            <a:ext cx="16998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Times New Roman"/>
                <a:ea typeface="Times New Roman"/>
                <a:cs typeface="Times New Roman"/>
                <a:sym typeface="Times New Roman"/>
              </a:rPr>
              <a:t>History</a:t>
            </a:r>
            <a:endParaRPr b="1" sz="1200">
              <a:latin typeface="Times New Roman"/>
              <a:ea typeface="Times New Roman"/>
              <a:cs typeface="Times New Roman"/>
              <a:sym typeface="Times New Roman"/>
            </a:endParaRPr>
          </a:p>
        </p:txBody>
      </p:sp>
      <p:sp>
        <p:nvSpPr>
          <p:cNvPr id="149" name="Google Shape;149;p24"/>
          <p:cNvSpPr txBox="1"/>
          <p:nvPr/>
        </p:nvSpPr>
        <p:spPr>
          <a:xfrm>
            <a:off x="1600" y="2136300"/>
            <a:ext cx="1968900" cy="16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 Timing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Associated symptoms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SNHL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Vesicles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Severe pain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Trauma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OM acute or chronic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Past medical history</a:t>
            </a:r>
            <a:endParaRPr sz="1200">
              <a:latin typeface="Times New Roman"/>
              <a:ea typeface="Times New Roman"/>
              <a:cs typeface="Times New Roman"/>
              <a:sym typeface="Times New Roman"/>
            </a:endParaRPr>
          </a:p>
        </p:txBody>
      </p:sp>
      <p:sp>
        <p:nvSpPr>
          <p:cNvPr id="150" name="Google Shape;150;p24"/>
          <p:cNvSpPr/>
          <p:nvPr/>
        </p:nvSpPr>
        <p:spPr>
          <a:xfrm>
            <a:off x="2702225" y="1712400"/>
            <a:ext cx="18378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Times New Roman"/>
                <a:ea typeface="Times New Roman"/>
                <a:cs typeface="Times New Roman"/>
                <a:sym typeface="Times New Roman"/>
              </a:rPr>
              <a:t>Physical exam </a:t>
            </a:r>
            <a:endParaRPr b="1" sz="1200">
              <a:latin typeface="Times New Roman"/>
              <a:ea typeface="Times New Roman"/>
              <a:cs typeface="Times New Roman"/>
              <a:sym typeface="Times New Roman"/>
            </a:endParaRPr>
          </a:p>
        </p:txBody>
      </p:sp>
      <p:sp>
        <p:nvSpPr>
          <p:cNvPr id="151" name="Google Shape;151;p24"/>
          <p:cNvSpPr txBox="1"/>
          <p:nvPr/>
        </p:nvSpPr>
        <p:spPr>
          <a:xfrm>
            <a:off x="2702225" y="2136300"/>
            <a:ext cx="1953300" cy="17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 Complete head and neck exam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Wide smile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Whistling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Blowing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LMNL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Forehead wrinkling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Eye closure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Bell’s phenomenon </a:t>
            </a:r>
            <a:endParaRPr sz="1200">
              <a:latin typeface="Times New Roman"/>
              <a:ea typeface="Times New Roman"/>
              <a:cs typeface="Times New Roman"/>
              <a:sym typeface="Times New Roman"/>
            </a:endParaRPr>
          </a:p>
        </p:txBody>
      </p:sp>
      <p:pic>
        <p:nvPicPr>
          <p:cNvPr id="152" name="Google Shape;152;p24"/>
          <p:cNvPicPr preferRelativeResize="0"/>
          <p:nvPr/>
        </p:nvPicPr>
        <p:blipFill>
          <a:blip r:embed="rId4">
            <a:alphaModFix/>
          </a:blip>
          <a:stretch>
            <a:fillRect/>
          </a:stretch>
        </p:blipFill>
        <p:spPr>
          <a:xfrm>
            <a:off x="2933463" y="3927000"/>
            <a:ext cx="1224725" cy="817600"/>
          </a:xfrm>
          <a:prstGeom prst="rect">
            <a:avLst/>
          </a:prstGeom>
          <a:noFill/>
          <a:ln>
            <a:noFill/>
          </a:ln>
        </p:spPr>
      </p:pic>
      <p:sp>
        <p:nvSpPr>
          <p:cNvPr id="153" name="Google Shape;153;p24"/>
          <p:cNvSpPr/>
          <p:nvPr/>
        </p:nvSpPr>
        <p:spPr>
          <a:xfrm>
            <a:off x="0" y="4758875"/>
            <a:ext cx="16998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Times New Roman"/>
                <a:ea typeface="Times New Roman"/>
                <a:cs typeface="Times New Roman"/>
                <a:sym typeface="Times New Roman"/>
              </a:rPr>
              <a:t>Topognostic Tests </a:t>
            </a:r>
            <a:endParaRPr b="1" sz="1200">
              <a:latin typeface="Times New Roman"/>
              <a:ea typeface="Times New Roman"/>
              <a:cs typeface="Times New Roman"/>
              <a:sym typeface="Times New Roman"/>
            </a:endParaRPr>
          </a:p>
        </p:txBody>
      </p:sp>
      <p:sp>
        <p:nvSpPr>
          <p:cNvPr id="154" name="Google Shape;154;p24"/>
          <p:cNvSpPr txBox="1"/>
          <p:nvPr/>
        </p:nvSpPr>
        <p:spPr>
          <a:xfrm>
            <a:off x="1600" y="5225825"/>
            <a:ext cx="1968900" cy="10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 Schirmer’s Test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Stapedial reflex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Taste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Salivary Flow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Imaging</a:t>
            </a:r>
            <a:endParaRPr sz="1200">
              <a:latin typeface="Times New Roman"/>
              <a:ea typeface="Times New Roman"/>
              <a:cs typeface="Times New Roman"/>
              <a:sym typeface="Times New Roman"/>
            </a:endParaRPr>
          </a:p>
        </p:txBody>
      </p:sp>
      <p:pic>
        <p:nvPicPr>
          <p:cNvPr id="155" name="Google Shape;155;p24"/>
          <p:cNvPicPr preferRelativeResize="0"/>
          <p:nvPr/>
        </p:nvPicPr>
        <p:blipFill>
          <a:blip r:embed="rId5">
            <a:alphaModFix/>
          </a:blip>
          <a:stretch>
            <a:fillRect/>
          </a:stretch>
        </p:blipFill>
        <p:spPr>
          <a:xfrm>
            <a:off x="2702225" y="5182774"/>
            <a:ext cx="1491750" cy="1014200"/>
          </a:xfrm>
          <a:prstGeom prst="rect">
            <a:avLst/>
          </a:prstGeom>
          <a:noFill/>
          <a:ln>
            <a:noFill/>
          </a:ln>
        </p:spPr>
      </p:pic>
      <p:pic>
        <p:nvPicPr>
          <p:cNvPr id="156" name="Google Shape;156;p24"/>
          <p:cNvPicPr preferRelativeResize="0"/>
          <p:nvPr/>
        </p:nvPicPr>
        <p:blipFill>
          <a:blip r:embed="rId6">
            <a:alphaModFix/>
          </a:blip>
          <a:stretch>
            <a:fillRect/>
          </a:stretch>
        </p:blipFill>
        <p:spPr>
          <a:xfrm>
            <a:off x="2068100" y="6196975"/>
            <a:ext cx="2587425" cy="944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62" name="Google Shape;162;p25"/>
          <p:cNvSpPr/>
          <p:nvPr/>
        </p:nvSpPr>
        <p:spPr>
          <a:xfrm>
            <a:off x="0" y="0"/>
            <a:ext cx="38019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Clinical examination and history:</a:t>
            </a:r>
            <a:endParaRPr b="1" sz="1800"/>
          </a:p>
        </p:txBody>
      </p:sp>
      <p:sp>
        <p:nvSpPr>
          <p:cNvPr id="163" name="Google Shape;163;p25"/>
          <p:cNvSpPr txBox="1"/>
          <p:nvPr/>
        </p:nvSpPr>
        <p:spPr>
          <a:xfrm>
            <a:off x="1600" y="429000"/>
            <a:ext cx="4762500" cy="67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t>• Hearing loss or vertigo </a:t>
            </a:r>
            <a:endParaRPr b="1" sz="1200"/>
          </a:p>
          <a:p>
            <a:pPr indent="0" lvl="0" marL="0" rtl="0" algn="l">
              <a:spcBef>
                <a:spcPts val="0"/>
              </a:spcBef>
              <a:spcAft>
                <a:spcPts val="0"/>
              </a:spcAft>
              <a:buNone/>
            </a:pPr>
            <a:r>
              <a:rPr b="1" lang="ar" sz="1200"/>
              <a:t>• Timing </a:t>
            </a:r>
            <a:endParaRPr b="1" sz="1200"/>
          </a:p>
          <a:p>
            <a:pPr indent="0" lvl="0" marL="0" rtl="0" algn="l">
              <a:spcBef>
                <a:spcPts val="0"/>
              </a:spcBef>
              <a:spcAft>
                <a:spcPts val="0"/>
              </a:spcAft>
              <a:buNone/>
            </a:pPr>
            <a:r>
              <a:rPr lang="ar" sz="1200"/>
              <a:t>   o Sudden onset, </a:t>
            </a:r>
            <a:r>
              <a:rPr lang="ar" sz="1200">
                <a:solidFill>
                  <a:srgbClr val="6AA84F"/>
                </a:solidFill>
              </a:rPr>
              <a:t>aggressive? Or slow? </a:t>
            </a:r>
            <a:endParaRPr sz="1200">
              <a:solidFill>
                <a:srgbClr val="6AA84F"/>
              </a:solidFill>
            </a:endParaRPr>
          </a:p>
          <a:p>
            <a:pPr indent="0" lvl="0" marL="0" rtl="0" algn="l">
              <a:spcBef>
                <a:spcPts val="0"/>
              </a:spcBef>
              <a:spcAft>
                <a:spcPts val="0"/>
              </a:spcAft>
              <a:buNone/>
            </a:pPr>
            <a:r>
              <a:rPr lang="ar" sz="1200"/>
              <a:t>   o Evolution over 2-3 weeks </a:t>
            </a:r>
            <a:endParaRPr sz="1200"/>
          </a:p>
          <a:p>
            <a:pPr indent="0" lvl="0" marL="0" rtl="0" algn="l">
              <a:spcBef>
                <a:spcPts val="0"/>
              </a:spcBef>
              <a:spcAft>
                <a:spcPts val="0"/>
              </a:spcAft>
              <a:buNone/>
            </a:pPr>
            <a:r>
              <a:rPr b="1" lang="ar" sz="1200"/>
              <a:t>• Presence of ear disease </a:t>
            </a:r>
            <a:r>
              <a:rPr lang="ar" sz="1200"/>
              <a:t>(Pics 3+5) </a:t>
            </a:r>
            <a:endParaRPr sz="1200"/>
          </a:p>
          <a:p>
            <a:pPr indent="0" lvl="0" marL="0" rtl="0" algn="l">
              <a:spcBef>
                <a:spcPts val="0"/>
              </a:spcBef>
              <a:spcAft>
                <a:spcPts val="0"/>
              </a:spcAft>
              <a:buNone/>
            </a:pPr>
            <a:r>
              <a:rPr lang="ar" sz="1200"/>
              <a:t>   o Chronic otitis media </a:t>
            </a:r>
            <a:endParaRPr sz="1200"/>
          </a:p>
          <a:p>
            <a:pPr indent="0" lvl="0" marL="0" rtl="0" algn="l">
              <a:spcBef>
                <a:spcPts val="0"/>
              </a:spcBef>
              <a:spcAft>
                <a:spcPts val="0"/>
              </a:spcAft>
              <a:buNone/>
            </a:pPr>
            <a:r>
              <a:rPr lang="ar" sz="1200"/>
              <a:t>   o Cholesteatoma </a:t>
            </a:r>
            <a:endParaRPr sz="1200"/>
          </a:p>
          <a:p>
            <a:pPr indent="0" lvl="0" marL="0" rtl="0" algn="l">
              <a:spcBef>
                <a:spcPts val="0"/>
              </a:spcBef>
              <a:spcAft>
                <a:spcPts val="0"/>
              </a:spcAft>
              <a:buNone/>
            </a:pPr>
            <a:r>
              <a:rPr b="1" lang="ar" sz="1200"/>
              <a:t>• Vesicular eruption</a:t>
            </a:r>
            <a:r>
              <a:rPr lang="ar" sz="1200"/>
              <a:t> (pic 2) </a:t>
            </a:r>
            <a:endParaRPr sz="1200"/>
          </a:p>
          <a:p>
            <a:pPr indent="0" lvl="0" marL="0" rtl="0" algn="l">
              <a:spcBef>
                <a:spcPts val="0"/>
              </a:spcBef>
              <a:spcAft>
                <a:spcPts val="0"/>
              </a:spcAft>
              <a:buNone/>
            </a:pPr>
            <a:r>
              <a:rPr lang="ar" sz="1200"/>
              <a:t>   o Ramsay-Hunt syndrome </a:t>
            </a:r>
            <a:endParaRPr sz="1200"/>
          </a:p>
          <a:p>
            <a:pPr indent="0" lvl="0" marL="0" rtl="0" algn="l">
              <a:spcBef>
                <a:spcPts val="0"/>
              </a:spcBef>
              <a:spcAft>
                <a:spcPts val="0"/>
              </a:spcAft>
              <a:buNone/>
            </a:pPr>
            <a:r>
              <a:rPr b="1" lang="ar" sz="1200"/>
              <a:t>• Ask the patient to: </a:t>
            </a:r>
            <a:endParaRPr b="1" sz="1200"/>
          </a:p>
          <a:p>
            <a:pPr indent="0" lvl="0" marL="0" rtl="0" algn="l">
              <a:spcBef>
                <a:spcPts val="0"/>
              </a:spcBef>
              <a:spcAft>
                <a:spcPts val="0"/>
              </a:spcAft>
              <a:buNone/>
            </a:pPr>
            <a:r>
              <a:rPr lang="ar" sz="1200"/>
              <a:t>   </a:t>
            </a:r>
            <a:r>
              <a:rPr lang="ar" sz="1200">
                <a:solidFill>
                  <a:srgbClr val="999999"/>
                </a:solidFill>
              </a:rPr>
              <a:t>o Look up to test frontalis. </a:t>
            </a:r>
            <a:endParaRPr sz="1200">
              <a:solidFill>
                <a:srgbClr val="999999"/>
              </a:solidFill>
            </a:endParaRPr>
          </a:p>
          <a:p>
            <a:pPr indent="0" lvl="0" marL="0" rtl="0" algn="l">
              <a:spcBef>
                <a:spcPts val="0"/>
              </a:spcBef>
              <a:spcAft>
                <a:spcPts val="0"/>
              </a:spcAft>
              <a:buNone/>
            </a:pPr>
            <a:r>
              <a:rPr lang="ar" sz="1200">
                <a:solidFill>
                  <a:srgbClr val="999999"/>
                </a:solidFill>
              </a:rPr>
              <a:t>   o Close eyes to test orbicularis oculi. </a:t>
            </a:r>
            <a:endParaRPr sz="1200">
              <a:solidFill>
                <a:srgbClr val="999999"/>
              </a:solidFill>
            </a:endParaRPr>
          </a:p>
          <a:p>
            <a:pPr indent="0" lvl="0" marL="0" rtl="0" algn="l">
              <a:spcBef>
                <a:spcPts val="0"/>
              </a:spcBef>
              <a:spcAft>
                <a:spcPts val="0"/>
              </a:spcAft>
              <a:buNone/>
            </a:pPr>
            <a:r>
              <a:rPr lang="ar" sz="1200">
                <a:solidFill>
                  <a:srgbClr val="999999"/>
                </a:solidFill>
              </a:rPr>
              <a:t>   o Blow the cheek to test buccinators. </a:t>
            </a:r>
            <a:endParaRPr sz="1200">
              <a:solidFill>
                <a:srgbClr val="999999"/>
              </a:solidFill>
            </a:endParaRPr>
          </a:p>
          <a:p>
            <a:pPr indent="0" lvl="0" marL="0" rtl="0" algn="l">
              <a:spcBef>
                <a:spcPts val="0"/>
              </a:spcBef>
              <a:spcAft>
                <a:spcPts val="0"/>
              </a:spcAft>
              <a:buNone/>
            </a:pPr>
            <a:r>
              <a:rPr lang="ar" sz="1200">
                <a:solidFill>
                  <a:srgbClr val="999999"/>
                </a:solidFill>
              </a:rPr>
              <a:t>   o Show the teeth for angulation. </a:t>
            </a:r>
            <a:endParaRPr sz="1200">
              <a:solidFill>
                <a:srgbClr val="999999"/>
              </a:solidFill>
            </a:endParaRPr>
          </a:p>
          <a:p>
            <a:pPr indent="0" lvl="0" marL="0" rtl="0" algn="l">
              <a:spcBef>
                <a:spcPts val="0"/>
              </a:spcBef>
              <a:spcAft>
                <a:spcPts val="0"/>
              </a:spcAft>
              <a:buNone/>
            </a:pPr>
            <a:r>
              <a:rPr b="1" lang="ar" sz="1200"/>
              <a:t>• Bilateral:</a:t>
            </a:r>
            <a:r>
              <a:rPr lang="ar" sz="1200"/>
              <a:t> (Pics 4+6) </a:t>
            </a:r>
            <a:endParaRPr sz="1200"/>
          </a:p>
          <a:p>
            <a:pPr indent="0" lvl="0" marL="0" rtl="0" algn="l">
              <a:spcBef>
                <a:spcPts val="0"/>
              </a:spcBef>
              <a:spcAft>
                <a:spcPts val="0"/>
              </a:spcAft>
              <a:buNone/>
            </a:pPr>
            <a:r>
              <a:rPr lang="ar" sz="1200"/>
              <a:t>   o Guillain-Barre syndrome. </a:t>
            </a:r>
            <a:endParaRPr sz="1200"/>
          </a:p>
          <a:p>
            <a:pPr indent="0" lvl="0" marL="0" rtl="0" algn="l">
              <a:spcBef>
                <a:spcPts val="0"/>
              </a:spcBef>
              <a:spcAft>
                <a:spcPts val="0"/>
              </a:spcAft>
              <a:buNone/>
            </a:pPr>
            <a:r>
              <a:rPr lang="ar" sz="1200"/>
              <a:t>   o Lyme disease. </a:t>
            </a:r>
            <a:endParaRPr sz="1200"/>
          </a:p>
          <a:p>
            <a:pPr indent="0" lvl="0" marL="0" rtl="0" algn="l">
              <a:spcBef>
                <a:spcPts val="0"/>
              </a:spcBef>
              <a:spcAft>
                <a:spcPts val="0"/>
              </a:spcAft>
              <a:buNone/>
            </a:pPr>
            <a:r>
              <a:rPr lang="ar" sz="1200"/>
              <a:t>   o Intracranial neoplasm. </a:t>
            </a:r>
            <a:endParaRPr sz="1200"/>
          </a:p>
          <a:p>
            <a:pPr indent="0" lvl="0" marL="0" rtl="0" algn="l">
              <a:spcBef>
                <a:spcPts val="0"/>
              </a:spcBef>
              <a:spcAft>
                <a:spcPts val="0"/>
              </a:spcAft>
              <a:buNone/>
            </a:pPr>
            <a:r>
              <a:rPr lang="ar" sz="1200"/>
              <a:t>   o </a:t>
            </a:r>
            <a:r>
              <a:rPr lang="ar" sz="1200">
                <a:solidFill>
                  <a:srgbClr val="6AA84F"/>
                </a:solidFill>
              </a:rPr>
              <a:t>Neurofibromatosis </a:t>
            </a:r>
            <a:endParaRPr sz="1200">
              <a:solidFill>
                <a:srgbClr val="6AA84F"/>
              </a:solidFill>
            </a:endParaRPr>
          </a:p>
          <a:p>
            <a:pPr indent="0" lvl="0" marL="0" rtl="0" algn="l">
              <a:spcBef>
                <a:spcPts val="0"/>
              </a:spcBef>
              <a:spcAft>
                <a:spcPts val="0"/>
              </a:spcAft>
              <a:buNone/>
            </a:pPr>
            <a:r>
              <a:rPr b="1" lang="ar" sz="1200"/>
              <a:t>• Recurrent:</a:t>
            </a:r>
            <a:r>
              <a:rPr lang="ar" sz="1200"/>
              <a:t> (Pic 1) </a:t>
            </a:r>
            <a:endParaRPr sz="1200"/>
          </a:p>
          <a:p>
            <a:pPr indent="0" lvl="0" marL="0" rtl="0" algn="l">
              <a:spcBef>
                <a:spcPts val="0"/>
              </a:spcBef>
              <a:spcAft>
                <a:spcPts val="0"/>
              </a:spcAft>
              <a:buNone/>
            </a:pPr>
            <a:r>
              <a:rPr lang="ar" sz="1200"/>
              <a:t>   • Melkersson-Rosenthal syndrome :</a:t>
            </a:r>
            <a:r>
              <a:rPr lang="ar" sz="1200"/>
              <a:t>4 Fs</a:t>
            </a:r>
            <a:endParaRPr sz="1200"/>
          </a:p>
          <a:p>
            <a:pPr indent="0" lvl="0" marL="0" rtl="0" algn="l">
              <a:spcBef>
                <a:spcPts val="0"/>
              </a:spcBef>
              <a:spcAft>
                <a:spcPts val="0"/>
              </a:spcAft>
              <a:buNone/>
            </a:pPr>
            <a:r>
              <a:rPr lang="ar" sz="1200"/>
              <a:t>• Facial nerve palsy (Recurrent ) </a:t>
            </a:r>
            <a:endParaRPr sz="1200"/>
          </a:p>
          <a:p>
            <a:pPr indent="0" lvl="0" marL="0" rtl="0" algn="l">
              <a:spcBef>
                <a:spcPts val="0"/>
              </a:spcBef>
              <a:spcAft>
                <a:spcPts val="0"/>
              </a:spcAft>
              <a:buNone/>
            </a:pPr>
            <a:r>
              <a:rPr lang="ar" sz="1200"/>
              <a:t>• Furrowed tongue </a:t>
            </a:r>
            <a:endParaRPr sz="1200"/>
          </a:p>
          <a:p>
            <a:pPr indent="0" lvl="0" marL="0" rtl="0" algn="l">
              <a:spcBef>
                <a:spcPts val="0"/>
              </a:spcBef>
              <a:spcAft>
                <a:spcPts val="0"/>
              </a:spcAft>
              <a:buNone/>
            </a:pPr>
            <a:r>
              <a:rPr lang="ar" sz="1200"/>
              <a:t>• Faciolabial edema </a:t>
            </a:r>
            <a:endParaRPr sz="1200"/>
          </a:p>
          <a:p>
            <a:pPr indent="0" lvl="0" marL="0" rtl="0" algn="l">
              <a:spcBef>
                <a:spcPts val="0"/>
              </a:spcBef>
              <a:spcAft>
                <a:spcPts val="0"/>
              </a:spcAft>
              <a:buNone/>
            </a:pPr>
            <a:r>
              <a:rPr lang="ar" sz="1200"/>
              <a:t>• FHx + ve</a:t>
            </a:r>
            <a:endParaRPr sz="1200"/>
          </a:p>
          <a:p>
            <a:pPr indent="0" lvl="0" marL="0" rtl="0" algn="l">
              <a:spcBef>
                <a:spcPts val="0"/>
              </a:spcBef>
              <a:spcAft>
                <a:spcPts val="0"/>
              </a:spcAft>
              <a:buNone/>
            </a:pPr>
            <a:r>
              <a:rPr b="1" lang="ar" sz="1200">
                <a:solidFill>
                  <a:srgbClr val="0000FF"/>
                </a:solidFill>
              </a:rPr>
              <a:t>House-Brackmann Scale</a:t>
            </a:r>
            <a:r>
              <a:rPr lang="ar" sz="1200"/>
              <a:t> </a:t>
            </a:r>
            <a:r>
              <a:rPr lang="ar" sz="1200">
                <a:solidFill>
                  <a:srgbClr val="6AA84F"/>
                </a:solidFill>
              </a:rPr>
              <a:t>(just know the name) </a:t>
            </a:r>
            <a:endParaRPr sz="1200">
              <a:solidFill>
                <a:srgbClr val="6AA84F"/>
              </a:solidFill>
            </a:endParaRPr>
          </a:p>
          <a:p>
            <a:pPr indent="0" lvl="0" marL="0" rtl="0" algn="l">
              <a:spcBef>
                <a:spcPts val="0"/>
              </a:spcBef>
              <a:spcAft>
                <a:spcPts val="0"/>
              </a:spcAft>
              <a:buNone/>
            </a:pPr>
            <a:r>
              <a:rPr lang="ar" sz="1200">
                <a:solidFill>
                  <a:srgbClr val="999999"/>
                </a:solidFill>
              </a:rPr>
              <a:t>Grade 1: Normal. </a:t>
            </a:r>
            <a:endParaRPr sz="1200">
              <a:solidFill>
                <a:srgbClr val="999999"/>
              </a:solidFill>
            </a:endParaRPr>
          </a:p>
          <a:p>
            <a:pPr indent="0" lvl="0" marL="0" rtl="0" algn="l">
              <a:spcBef>
                <a:spcPts val="0"/>
              </a:spcBef>
              <a:spcAft>
                <a:spcPts val="0"/>
              </a:spcAft>
              <a:buNone/>
            </a:pPr>
            <a:r>
              <a:rPr lang="ar" sz="1200">
                <a:solidFill>
                  <a:srgbClr val="999999"/>
                </a:solidFill>
              </a:rPr>
              <a:t>Grade 2: Slight weakness. </a:t>
            </a:r>
            <a:endParaRPr sz="1200">
              <a:solidFill>
                <a:srgbClr val="999999"/>
              </a:solidFill>
            </a:endParaRPr>
          </a:p>
          <a:p>
            <a:pPr indent="0" lvl="0" marL="0" rtl="0" algn="l">
              <a:spcBef>
                <a:spcPts val="0"/>
              </a:spcBef>
              <a:spcAft>
                <a:spcPts val="0"/>
              </a:spcAft>
              <a:buNone/>
            </a:pPr>
            <a:r>
              <a:rPr lang="ar" sz="1200">
                <a:solidFill>
                  <a:srgbClr val="999999"/>
                </a:solidFill>
              </a:rPr>
              <a:t>Grade 3: Patient Can Close the Eye. </a:t>
            </a:r>
            <a:endParaRPr sz="1200">
              <a:solidFill>
                <a:srgbClr val="999999"/>
              </a:solidFill>
            </a:endParaRPr>
          </a:p>
          <a:p>
            <a:pPr indent="0" lvl="0" marL="0" rtl="0" algn="l">
              <a:spcBef>
                <a:spcPts val="0"/>
              </a:spcBef>
              <a:spcAft>
                <a:spcPts val="0"/>
              </a:spcAft>
              <a:buNone/>
            </a:pPr>
            <a:r>
              <a:rPr lang="ar" sz="1200">
                <a:solidFill>
                  <a:srgbClr val="999999"/>
                </a:solidFill>
              </a:rPr>
              <a:t>Grade 4: Patient Can’t Close the Eye. </a:t>
            </a:r>
            <a:endParaRPr sz="1200">
              <a:solidFill>
                <a:srgbClr val="999999"/>
              </a:solidFill>
            </a:endParaRPr>
          </a:p>
          <a:p>
            <a:pPr indent="0" lvl="0" marL="0" rtl="0" algn="l">
              <a:spcBef>
                <a:spcPts val="0"/>
              </a:spcBef>
              <a:spcAft>
                <a:spcPts val="0"/>
              </a:spcAft>
              <a:buNone/>
            </a:pPr>
            <a:r>
              <a:rPr lang="ar" sz="1200">
                <a:solidFill>
                  <a:srgbClr val="999999"/>
                </a:solidFill>
              </a:rPr>
              <a:t>Grade 5 and 6: Masked Face, Asymmetric.</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b="1" lang="ar" sz="1200">
                <a:solidFill>
                  <a:srgbClr val="FF0000"/>
                </a:solidFill>
              </a:rPr>
              <a:t>In History of Facial nerve palsy the most important question is WHEN DID IT START? </a:t>
            </a:r>
            <a:r>
              <a:rPr lang="ar" sz="1200">
                <a:solidFill>
                  <a:srgbClr val="FF0000"/>
                </a:solidFill>
              </a:rPr>
              <a:t>Because if it starts from weeks and it’s gradual you have to think of Malignancy</a:t>
            </a:r>
            <a:endParaRPr sz="1200">
              <a:solidFill>
                <a:srgbClr val="FF0000"/>
              </a:solidFill>
            </a:endParaRPr>
          </a:p>
        </p:txBody>
      </p:sp>
      <p:pic>
        <p:nvPicPr>
          <p:cNvPr id="164" name="Google Shape;164;p25"/>
          <p:cNvPicPr preferRelativeResize="0"/>
          <p:nvPr/>
        </p:nvPicPr>
        <p:blipFill>
          <a:blip r:embed="rId4">
            <a:alphaModFix/>
          </a:blip>
          <a:stretch>
            <a:fillRect/>
          </a:stretch>
        </p:blipFill>
        <p:spPr>
          <a:xfrm>
            <a:off x="2787925" y="1211275"/>
            <a:ext cx="1976175" cy="2920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26"/>
          <p:cNvSpPr txBox="1"/>
          <p:nvPr/>
        </p:nvSpPr>
        <p:spPr>
          <a:xfrm>
            <a:off x="-125" y="25"/>
            <a:ext cx="4762500" cy="71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500"/>
              <a:t>Investigations: </a:t>
            </a:r>
            <a:endParaRPr b="1" sz="1500"/>
          </a:p>
          <a:p>
            <a:pPr indent="0" lvl="0" marL="0" rtl="0" algn="l">
              <a:spcBef>
                <a:spcPts val="0"/>
              </a:spcBef>
              <a:spcAft>
                <a:spcPts val="0"/>
              </a:spcAft>
              <a:buNone/>
            </a:pPr>
            <a:r>
              <a:t/>
            </a:r>
            <a:endParaRPr b="1" sz="1200">
              <a:solidFill>
                <a:srgbClr val="0000FF"/>
              </a:solidFill>
            </a:endParaRPr>
          </a:p>
          <a:p>
            <a:pPr indent="0" lvl="0" marL="0" rtl="0" algn="l">
              <a:spcBef>
                <a:spcPts val="0"/>
              </a:spcBef>
              <a:spcAft>
                <a:spcPts val="0"/>
              </a:spcAft>
              <a:buNone/>
            </a:pPr>
            <a:r>
              <a:rPr b="1" lang="ar" sz="1200">
                <a:solidFill>
                  <a:srgbClr val="0000FF"/>
                </a:solidFill>
              </a:rPr>
              <a:t>Radiology</a:t>
            </a:r>
            <a:r>
              <a:rPr lang="ar" sz="1200"/>
              <a:t>: To localize lesion </a:t>
            </a:r>
            <a:endParaRPr sz="1200"/>
          </a:p>
          <a:p>
            <a:pPr indent="0" lvl="0" marL="0" rtl="0" algn="l">
              <a:spcBef>
                <a:spcPts val="0"/>
              </a:spcBef>
              <a:spcAft>
                <a:spcPts val="0"/>
              </a:spcAft>
              <a:buNone/>
            </a:pPr>
            <a:r>
              <a:rPr b="1" lang="ar" sz="1200"/>
              <a:t>● Computed tomography</a:t>
            </a:r>
            <a:r>
              <a:rPr lang="ar" sz="1200"/>
              <a:t> (</a:t>
            </a:r>
            <a:r>
              <a:rPr lang="ar" sz="1200">
                <a:solidFill>
                  <a:srgbClr val="6AA84F"/>
                </a:solidFill>
              </a:rPr>
              <a:t>intratemporal</a:t>
            </a:r>
            <a:r>
              <a:rPr lang="ar" sz="1200"/>
              <a:t>) </a:t>
            </a:r>
            <a:endParaRPr sz="1200"/>
          </a:p>
          <a:p>
            <a:pPr indent="0" lvl="0" marL="0" rtl="0" algn="l">
              <a:spcBef>
                <a:spcPts val="0"/>
              </a:spcBef>
              <a:spcAft>
                <a:spcPts val="0"/>
              </a:spcAft>
              <a:buNone/>
            </a:pPr>
            <a:r>
              <a:rPr lang="ar" sz="1200"/>
              <a:t>   ○ Trauma </a:t>
            </a:r>
            <a:endParaRPr sz="1200"/>
          </a:p>
          <a:p>
            <a:pPr indent="0" lvl="0" marL="0" rtl="0" algn="l">
              <a:spcBef>
                <a:spcPts val="0"/>
              </a:spcBef>
              <a:spcAft>
                <a:spcPts val="0"/>
              </a:spcAft>
              <a:buNone/>
            </a:pPr>
            <a:r>
              <a:rPr lang="ar" sz="1200"/>
              <a:t>   ○ Mastoiditis </a:t>
            </a:r>
            <a:endParaRPr sz="1200"/>
          </a:p>
          <a:p>
            <a:pPr indent="0" lvl="0" marL="0" rtl="0" algn="l">
              <a:spcBef>
                <a:spcPts val="0"/>
              </a:spcBef>
              <a:spcAft>
                <a:spcPts val="0"/>
              </a:spcAft>
              <a:buNone/>
            </a:pPr>
            <a:r>
              <a:rPr lang="ar" sz="1200"/>
              <a:t>   ○ Cholesteatoma </a:t>
            </a:r>
            <a:endParaRPr sz="1200"/>
          </a:p>
          <a:p>
            <a:pPr indent="0" lvl="0" marL="0" rtl="0" algn="l">
              <a:spcBef>
                <a:spcPts val="0"/>
              </a:spcBef>
              <a:spcAft>
                <a:spcPts val="0"/>
              </a:spcAft>
              <a:buNone/>
            </a:pPr>
            <a:r>
              <a:rPr b="1" lang="ar" sz="1200"/>
              <a:t>● Magnetic resonance imaging (MRI)</a:t>
            </a:r>
            <a:r>
              <a:rPr lang="ar" sz="1200"/>
              <a:t> (</a:t>
            </a:r>
            <a:r>
              <a:rPr lang="ar" sz="1200">
                <a:solidFill>
                  <a:srgbClr val="6AA84F"/>
                </a:solidFill>
              </a:rPr>
              <a:t>intracranial</a:t>
            </a:r>
            <a:r>
              <a:rPr lang="ar" sz="1200"/>
              <a:t>) </a:t>
            </a:r>
            <a:endParaRPr sz="1200"/>
          </a:p>
          <a:p>
            <a:pPr indent="0" lvl="0" marL="0" rtl="0" algn="l">
              <a:spcBef>
                <a:spcPts val="0"/>
              </a:spcBef>
              <a:spcAft>
                <a:spcPts val="0"/>
              </a:spcAft>
              <a:buNone/>
            </a:pPr>
            <a:r>
              <a:rPr lang="ar" sz="1200"/>
              <a:t>○ Nerve enhancement </a:t>
            </a:r>
            <a:endParaRPr sz="1200"/>
          </a:p>
          <a:p>
            <a:pPr indent="0" lvl="0" marL="0" rtl="0" algn="l">
              <a:spcBef>
                <a:spcPts val="0"/>
              </a:spcBef>
              <a:spcAft>
                <a:spcPts val="0"/>
              </a:spcAft>
              <a:buNone/>
            </a:pPr>
            <a:r>
              <a:rPr lang="ar" sz="1200"/>
              <a:t>○ Exclude neoplasm: </a:t>
            </a:r>
            <a:r>
              <a:rPr lang="ar" sz="1200">
                <a:solidFill>
                  <a:srgbClr val="6AA84F"/>
                </a:solidFill>
              </a:rPr>
              <a:t>vestibular schwannoma or neurofibromatosis</a:t>
            </a:r>
            <a:r>
              <a:rPr lang="ar" sz="1200"/>
              <a:t> Usually MRI enhancement in labyrinthine segment.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ar" sz="1200">
                <a:solidFill>
                  <a:srgbClr val="0000FF"/>
                </a:solidFill>
              </a:rPr>
              <a:t>Topography </a:t>
            </a:r>
            <a:r>
              <a:rPr lang="ar" sz="1200"/>
              <a:t>(</a:t>
            </a:r>
            <a:r>
              <a:rPr lang="ar" sz="1200">
                <a:solidFill>
                  <a:srgbClr val="0000FF"/>
                </a:solidFill>
              </a:rPr>
              <a:t>Topognostic tests</a:t>
            </a:r>
            <a:r>
              <a:rPr lang="ar" sz="1200"/>
              <a:t>): </a:t>
            </a:r>
            <a:r>
              <a:rPr lang="ar" sz="1200">
                <a:solidFill>
                  <a:srgbClr val="FF0000"/>
                </a:solidFill>
              </a:rPr>
              <a:t>could be </a:t>
            </a:r>
            <a:r>
              <a:rPr b="1" lang="ar" sz="1200" u="sng">
                <a:solidFill>
                  <a:srgbClr val="FF0000"/>
                </a:solidFill>
              </a:rPr>
              <a:t>MCQs</a:t>
            </a:r>
            <a:r>
              <a:rPr b="1" lang="ar" sz="1200" u="sng"/>
              <a:t> </a:t>
            </a:r>
            <a:endParaRPr b="1" sz="1200" u="sng"/>
          </a:p>
          <a:p>
            <a:pPr indent="0" lvl="0" marL="0" rtl="0" algn="l">
              <a:spcBef>
                <a:spcPts val="0"/>
              </a:spcBef>
              <a:spcAft>
                <a:spcPts val="0"/>
              </a:spcAft>
              <a:buNone/>
            </a:pPr>
            <a:r>
              <a:rPr lang="ar" sz="1200"/>
              <a:t>● Indicated in some cases to determine the level of the lesion: </a:t>
            </a:r>
            <a:endParaRPr sz="1200"/>
          </a:p>
          <a:p>
            <a:pPr indent="0" lvl="0" marL="0" rtl="0" algn="l">
              <a:spcBef>
                <a:spcPts val="0"/>
              </a:spcBef>
              <a:spcAft>
                <a:spcPts val="0"/>
              </a:spcAft>
              <a:buNone/>
            </a:pPr>
            <a:r>
              <a:rPr lang="ar" sz="1200"/>
              <a:t>   </a:t>
            </a:r>
            <a:r>
              <a:rPr lang="ar" sz="1200">
                <a:solidFill>
                  <a:srgbClr val="FF0000"/>
                </a:solidFill>
              </a:rPr>
              <a:t>1. Schirmer's test; test lacrimation function → greater superficial petrosal.</a:t>
            </a:r>
            <a:r>
              <a:rPr lang="ar" sz="1200"/>
              <a:t> </a:t>
            </a:r>
            <a:endParaRPr sz="1200"/>
          </a:p>
          <a:p>
            <a:pPr indent="0" lvl="0" marL="0" rtl="0" algn="l">
              <a:spcBef>
                <a:spcPts val="0"/>
              </a:spcBef>
              <a:spcAft>
                <a:spcPts val="0"/>
              </a:spcAft>
              <a:buNone/>
            </a:pPr>
            <a:r>
              <a:rPr lang="ar" sz="1200">
                <a:solidFill>
                  <a:srgbClr val="6AA84F"/>
                </a:solidFill>
              </a:rPr>
              <a:t>Put two tapes in the eyes and check if they're equal on both sides, if one eye is tearing and the other isn’t; lesion proximal to this branch. </a:t>
            </a:r>
            <a:endParaRPr sz="1200">
              <a:solidFill>
                <a:srgbClr val="6AA84F"/>
              </a:solidFill>
            </a:endParaRPr>
          </a:p>
          <a:p>
            <a:pPr indent="0" lvl="0" marL="0" rtl="0" algn="l">
              <a:spcBef>
                <a:spcPts val="0"/>
              </a:spcBef>
              <a:spcAft>
                <a:spcPts val="0"/>
              </a:spcAft>
              <a:buNone/>
            </a:pPr>
            <a:r>
              <a:rPr lang="ar" sz="1200"/>
              <a:t>  </a:t>
            </a:r>
            <a:r>
              <a:rPr lang="ar" sz="1200">
                <a:solidFill>
                  <a:srgbClr val="FF0000"/>
                </a:solidFill>
              </a:rPr>
              <a:t> 2. Stapedial reflex → stapedial branch </a:t>
            </a:r>
            <a:r>
              <a:rPr lang="ar" sz="1200">
                <a:solidFill>
                  <a:srgbClr val="6AA84F"/>
                </a:solidFill>
              </a:rPr>
              <a:t>with tympanometry </a:t>
            </a:r>
            <a:endParaRPr sz="1200">
              <a:solidFill>
                <a:srgbClr val="6AA84F"/>
              </a:solidFill>
            </a:endParaRPr>
          </a:p>
          <a:p>
            <a:pPr indent="0" lvl="0" marL="0" rtl="0" algn="l">
              <a:spcBef>
                <a:spcPts val="0"/>
              </a:spcBef>
              <a:spcAft>
                <a:spcPts val="0"/>
              </a:spcAft>
              <a:buNone/>
            </a:pPr>
            <a:r>
              <a:rPr lang="ar" sz="1200"/>
              <a:t>   </a:t>
            </a:r>
            <a:r>
              <a:rPr lang="ar" sz="1200">
                <a:solidFill>
                  <a:srgbClr val="FF0000"/>
                </a:solidFill>
              </a:rPr>
              <a:t>3. Taste sensation (Electrogustometry) → chorda tympani. </a:t>
            </a:r>
            <a:endParaRPr sz="1200">
              <a:solidFill>
                <a:srgbClr val="FF0000"/>
              </a:solidFill>
            </a:endParaRPr>
          </a:p>
          <a:p>
            <a:pPr indent="0" lvl="0" marL="0" rtl="0" algn="l">
              <a:spcBef>
                <a:spcPts val="0"/>
              </a:spcBef>
              <a:spcAft>
                <a:spcPts val="0"/>
              </a:spcAft>
              <a:buNone/>
            </a:pPr>
            <a:r>
              <a:rPr lang="ar" sz="1200">
                <a:solidFill>
                  <a:srgbClr val="FF0000"/>
                </a:solidFill>
              </a:rPr>
              <a:t>   4. Salivary flow → chorda tympani. </a:t>
            </a:r>
            <a:endParaRPr sz="1200">
              <a:solidFill>
                <a:srgbClr val="FF0000"/>
              </a:solidFill>
            </a:endParaRPr>
          </a:p>
          <a:p>
            <a:pPr indent="0" lvl="0" marL="0" rtl="0" algn="l">
              <a:spcBef>
                <a:spcPts val="0"/>
              </a:spcBef>
              <a:spcAft>
                <a:spcPts val="0"/>
              </a:spcAft>
              <a:buNone/>
            </a:pPr>
            <a:r>
              <a:rPr lang="ar" sz="1200">
                <a:solidFill>
                  <a:srgbClr val="6AA84F"/>
                </a:solidFill>
              </a:rPr>
              <a:t>Collect from both sides and compare the amount; If lacrimation is involved then the lesion is most likely proximal to the geniculate ganglion (before the greater superficial petrosal nerve branch) </a:t>
            </a:r>
            <a:endParaRPr sz="1200">
              <a:solidFill>
                <a:srgbClr val="6AA84F"/>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b="1" lang="ar" sz="1200">
                <a:solidFill>
                  <a:srgbClr val="0000FF"/>
                </a:solidFill>
              </a:rPr>
              <a:t>Audiology</a:t>
            </a:r>
            <a:r>
              <a:rPr lang="ar" sz="1200"/>
              <a:t>: </a:t>
            </a:r>
            <a:endParaRPr sz="1200"/>
          </a:p>
          <a:p>
            <a:pPr indent="0" lvl="0" marL="0" rtl="0" algn="l">
              <a:spcBef>
                <a:spcPts val="0"/>
              </a:spcBef>
              <a:spcAft>
                <a:spcPts val="0"/>
              </a:spcAft>
              <a:buNone/>
            </a:pPr>
            <a:r>
              <a:rPr lang="ar" sz="1200">
                <a:solidFill>
                  <a:srgbClr val="FF0000"/>
                </a:solidFill>
              </a:rPr>
              <a:t>● Evaluate for pathology of eighth cranial nerve </a:t>
            </a:r>
            <a:endParaRPr sz="1200"/>
          </a:p>
          <a:p>
            <a:pPr indent="0" lvl="0" marL="0" rtl="0" algn="l">
              <a:spcBef>
                <a:spcPts val="0"/>
              </a:spcBef>
              <a:spcAft>
                <a:spcPts val="0"/>
              </a:spcAft>
              <a:buNone/>
            </a:pPr>
            <a:r>
              <a:rPr lang="ar" sz="1200"/>
              <a:t> </a:t>
            </a:r>
            <a:r>
              <a:rPr lang="ar" sz="1200">
                <a:solidFill>
                  <a:srgbClr val="F1C232"/>
                </a:solidFill>
              </a:rPr>
              <a:t>  ○ Bell’s palsy: </a:t>
            </a:r>
            <a:endParaRPr sz="1200">
              <a:solidFill>
                <a:srgbClr val="F1C232"/>
              </a:solidFill>
            </a:endParaRPr>
          </a:p>
          <a:p>
            <a:pPr indent="0" lvl="0" marL="0" rtl="0" algn="l">
              <a:spcBef>
                <a:spcPts val="0"/>
              </a:spcBef>
              <a:spcAft>
                <a:spcPts val="0"/>
              </a:spcAft>
              <a:buNone/>
            </a:pPr>
            <a:r>
              <a:rPr lang="ar" sz="1200"/>
              <a:t>      ■ Symmetric audiological function (normal). </a:t>
            </a:r>
            <a:endParaRPr sz="1200"/>
          </a:p>
          <a:p>
            <a:pPr indent="0" lvl="0" marL="0" rtl="0" algn="l">
              <a:spcBef>
                <a:spcPts val="0"/>
              </a:spcBef>
              <a:spcAft>
                <a:spcPts val="0"/>
              </a:spcAft>
              <a:buNone/>
            </a:pPr>
            <a:r>
              <a:rPr lang="ar" sz="1200"/>
              <a:t>      ■ Absent </a:t>
            </a:r>
            <a:r>
              <a:rPr lang="ar" sz="1200">
                <a:solidFill>
                  <a:srgbClr val="FF0000"/>
                </a:solidFill>
              </a:rPr>
              <a:t>ipsilateral </a:t>
            </a:r>
            <a:r>
              <a:rPr lang="ar" sz="1200"/>
              <a:t>acoustic (stapedial) reflex. </a:t>
            </a:r>
            <a:endParaRPr sz="1200"/>
          </a:p>
          <a:p>
            <a:pPr indent="0" lvl="0" marL="0" rtl="0" algn="l">
              <a:spcBef>
                <a:spcPts val="0"/>
              </a:spcBef>
              <a:spcAft>
                <a:spcPts val="0"/>
              </a:spcAft>
              <a:buNone/>
            </a:pPr>
            <a:r>
              <a:rPr lang="ar" sz="1200"/>
              <a:t>   ○ Retrocochlear pathology </a:t>
            </a:r>
            <a:endParaRPr sz="1200"/>
          </a:p>
          <a:p>
            <a:pPr indent="0" lvl="0" marL="0" rtl="0" algn="l">
              <a:spcBef>
                <a:spcPts val="0"/>
              </a:spcBef>
              <a:spcAft>
                <a:spcPts val="0"/>
              </a:spcAft>
              <a:buNone/>
            </a:pPr>
            <a:r>
              <a:rPr lang="ar" sz="1200"/>
              <a:t>      ■ Asymmetrical thresholds.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ar" sz="1200">
                <a:solidFill>
                  <a:srgbClr val="999999"/>
                </a:solidFill>
              </a:rPr>
              <a:t>Evaluate for retro cochlear pathology (e.g. neoplasm) with either ABR or MRI. The facial nerve might be affected secondary to a lesion</a:t>
            </a:r>
            <a:endParaRPr sz="1200">
              <a:solidFill>
                <a:srgbClr val="999999"/>
              </a:solidFill>
            </a:endParaRPr>
          </a:p>
        </p:txBody>
      </p:sp>
      <p:sp>
        <p:nvSpPr>
          <p:cNvPr id="170" name="Google Shape;170;p26"/>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27"/>
          <p:cNvSpPr txBox="1"/>
          <p:nvPr/>
        </p:nvSpPr>
        <p:spPr>
          <a:xfrm>
            <a:off x="0" y="75"/>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rgbClr val="999999"/>
                </a:solidFill>
              </a:rPr>
              <a:t>Electrophysiology</a:t>
            </a:r>
            <a:r>
              <a:rPr lang="ar" sz="1200">
                <a:solidFill>
                  <a:srgbClr val="999999"/>
                </a:solidFill>
              </a:rPr>
              <a:t>: </a:t>
            </a:r>
            <a:endParaRPr sz="1200">
              <a:solidFill>
                <a:srgbClr val="999999"/>
              </a:solidFill>
            </a:endParaRPr>
          </a:p>
          <a:p>
            <a:pPr indent="0" lvl="0" marL="0" rtl="0" algn="l">
              <a:spcBef>
                <a:spcPts val="0"/>
              </a:spcBef>
              <a:spcAft>
                <a:spcPts val="0"/>
              </a:spcAft>
              <a:buNone/>
            </a:pPr>
            <a:r>
              <a:rPr lang="ar" sz="1200">
                <a:solidFill>
                  <a:srgbClr val="999999"/>
                </a:solidFill>
              </a:rPr>
              <a:t>● It detects degeneration of the nerve fibers </a:t>
            </a:r>
            <a:endParaRPr sz="1200">
              <a:solidFill>
                <a:srgbClr val="999999"/>
              </a:solidFill>
            </a:endParaRPr>
          </a:p>
          <a:p>
            <a:pPr indent="0" lvl="0" marL="0" rtl="0" algn="l">
              <a:spcBef>
                <a:spcPts val="0"/>
              </a:spcBef>
              <a:spcAft>
                <a:spcPts val="0"/>
              </a:spcAft>
              <a:buNone/>
            </a:pPr>
            <a:r>
              <a:rPr lang="ar" sz="1200">
                <a:solidFill>
                  <a:srgbClr val="999999"/>
                </a:solidFill>
              </a:rPr>
              <a:t>● Useful only 48-72 hours following the onset of the paralysis. Provides prognostic information. </a:t>
            </a:r>
            <a:endParaRPr sz="1200">
              <a:solidFill>
                <a:srgbClr val="999999"/>
              </a:solidFill>
            </a:endParaRPr>
          </a:p>
          <a:p>
            <a:pPr indent="0" lvl="0" marL="0" rtl="0" algn="l">
              <a:spcBef>
                <a:spcPts val="0"/>
              </a:spcBef>
              <a:spcAft>
                <a:spcPts val="0"/>
              </a:spcAft>
              <a:buNone/>
            </a:pPr>
            <a:r>
              <a:rPr lang="ar" sz="1200">
                <a:solidFill>
                  <a:srgbClr val="999999"/>
                </a:solidFill>
              </a:rPr>
              <a:t>● If the nerve is stimulated distal to the injury in the first 2-3 days &gt; there will be a response in all cases. </a:t>
            </a:r>
            <a:endParaRPr sz="1200">
              <a:solidFill>
                <a:srgbClr val="999999"/>
              </a:solidFill>
            </a:endParaRPr>
          </a:p>
          <a:p>
            <a:pPr indent="0" lvl="0" marL="0" rtl="0" algn="l">
              <a:spcBef>
                <a:spcPts val="0"/>
              </a:spcBef>
              <a:spcAft>
                <a:spcPts val="0"/>
              </a:spcAft>
              <a:buNone/>
            </a:pPr>
            <a:r>
              <a:rPr lang="ar" sz="1200">
                <a:solidFill>
                  <a:srgbClr val="999999"/>
                </a:solidFill>
              </a:rPr>
              <a:t>● After 3 days &gt; there will be no response in case of degeneration. </a:t>
            </a:r>
            <a:r>
              <a:rPr lang="ar" sz="1200"/>
              <a:t>● Electrophysiological tests: Provides prognostic information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ar" sz="1200"/>
              <a:t>   </a:t>
            </a:r>
            <a:r>
              <a:rPr lang="ar" sz="1200">
                <a:solidFill>
                  <a:srgbClr val="999999"/>
                </a:solidFill>
              </a:rPr>
              <a:t>Principle: stimulate the nerve and look for response: </a:t>
            </a:r>
            <a:endParaRPr sz="1200">
              <a:solidFill>
                <a:srgbClr val="999999"/>
              </a:solidFill>
            </a:endParaRPr>
          </a:p>
          <a:p>
            <a:pPr indent="0" lvl="0" marL="0" rtl="0" algn="l">
              <a:spcBef>
                <a:spcPts val="0"/>
              </a:spcBef>
              <a:spcAft>
                <a:spcPts val="0"/>
              </a:spcAft>
              <a:buNone/>
            </a:pPr>
            <a:r>
              <a:rPr lang="ar" sz="1200"/>
              <a:t>o Nerve Excitability Test (NET) </a:t>
            </a:r>
            <a:endParaRPr sz="1200"/>
          </a:p>
          <a:p>
            <a:pPr indent="0" lvl="0" marL="0" rtl="0" algn="l">
              <a:spcBef>
                <a:spcPts val="0"/>
              </a:spcBef>
              <a:spcAft>
                <a:spcPts val="0"/>
              </a:spcAft>
              <a:buNone/>
            </a:pPr>
            <a:r>
              <a:rPr lang="ar" sz="1200"/>
              <a:t>o Electroneurography (ENoG)</a:t>
            </a:r>
            <a:r>
              <a:rPr lang="ar" sz="1200">
                <a:solidFill>
                  <a:srgbClr val="999999"/>
                </a:solidFill>
              </a:rPr>
              <a:t> </a:t>
            </a:r>
            <a:endParaRPr sz="1200">
              <a:solidFill>
                <a:srgbClr val="999999"/>
              </a:solidFill>
            </a:endParaRPr>
          </a:p>
          <a:p>
            <a:pPr indent="0" lvl="0" marL="0" rtl="0" algn="l">
              <a:spcBef>
                <a:spcPts val="0"/>
              </a:spcBef>
              <a:spcAft>
                <a:spcPts val="0"/>
              </a:spcAft>
              <a:buNone/>
            </a:pPr>
            <a:r>
              <a:rPr lang="ar" sz="1200"/>
              <a:t>o Electromyography (EMG)</a:t>
            </a:r>
            <a:r>
              <a:rPr lang="ar" sz="1200">
                <a:solidFill>
                  <a:srgbClr val="999999"/>
                </a:solidFill>
              </a:rPr>
              <a:t> </a:t>
            </a:r>
            <a:r>
              <a:rPr lang="ar" sz="1200">
                <a:solidFill>
                  <a:srgbClr val="6AA84F"/>
                </a:solidFill>
              </a:rPr>
              <a:t>tests the strength of the muscle, important for prognosis </a:t>
            </a:r>
            <a:endParaRPr sz="1200">
              <a:solidFill>
                <a:srgbClr val="6AA84F"/>
              </a:solidFill>
            </a:endParaRPr>
          </a:p>
          <a:p>
            <a:pPr indent="0" lvl="0" marL="0" rtl="0" algn="l">
              <a:spcBef>
                <a:spcPts val="0"/>
              </a:spcBef>
              <a:spcAft>
                <a:spcPts val="0"/>
              </a:spcAft>
              <a:buNone/>
            </a:pPr>
            <a:r>
              <a:rPr lang="ar" sz="1200"/>
              <a:t>o Maximum stimulation test (MST)</a:t>
            </a:r>
            <a:endParaRPr sz="1200"/>
          </a:p>
          <a:p>
            <a:pPr indent="0" lvl="0" marL="0" rtl="0" algn="l">
              <a:spcBef>
                <a:spcPts val="0"/>
              </a:spcBef>
              <a:spcAft>
                <a:spcPts val="0"/>
              </a:spcAft>
              <a:buNone/>
            </a:pPr>
            <a:r>
              <a:rPr lang="ar" sz="1200"/>
              <a:t>   ACUTE=Acute+Complete+Unilateral+Threedays+Evaluate </a:t>
            </a:r>
            <a:endParaRPr sz="1200"/>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b="1" lang="ar" sz="1500">
                <a:solidFill>
                  <a:srgbClr val="999999"/>
                </a:solidFill>
              </a:rPr>
              <a:t>Interpretation of the tests: </a:t>
            </a:r>
            <a:endParaRPr b="1" sz="1500">
              <a:solidFill>
                <a:srgbClr val="999999"/>
              </a:solidFill>
            </a:endParaRPr>
          </a:p>
          <a:p>
            <a:pPr indent="0" lvl="0" marL="0" rtl="0" algn="l">
              <a:spcBef>
                <a:spcPts val="0"/>
              </a:spcBef>
              <a:spcAft>
                <a:spcPts val="0"/>
              </a:spcAft>
              <a:buNone/>
            </a:pPr>
            <a:r>
              <a:rPr lang="ar" sz="1200">
                <a:solidFill>
                  <a:srgbClr val="999999"/>
                </a:solidFill>
              </a:rPr>
              <a:t>   - Not useful in the first 48-27 hours. </a:t>
            </a:r>
            <a:endParaRPr sz="1200">
              <a:solidFill>
                <a:srgbClr val="999999"/>
              </a:solidFill>
            </a:endParaRPr>
          </a:p>
          <a:p>
            <a:pPr indent="0" lvl="0" marL="0" rtl="0" algn="l">
              <a:spcBef>
                <a:spcPts val="0"/>
              </a:spcBef>
              <a:spcAft>
                <a:spcPts val="0"/>
              </a:spcAft>
              <a:buNone/>
            </a:pPr>
            <a:r>
              <a:rPr lang="ar" sz="1200">
                <a:solidFill>
                  <a:srgbClr val="999999"/>
                </a:solidFill>
              </a:rPr>
              <a:t>   - After 48-72 hours (the time required for degeneration to take place): </a:t>
            </a:r>
            <a:endParaRPr sz="1200">
              <a:solidFill>
                <a:srgbClr val="999999"/>
              </a:solidFill>
            </a:endParaRPr>
          </a:p>
          <a:p>
            <a:pPr indent="0" lvl="0" marL="0" rtl="0" algn="l">
              <a:spcBef>
                <a:spcPts val="0"/>
              </a:spcBef>
              <a:spcAft>
                <a:spcPts val="0"/>
              </a:spcAft>
              <a:buNone/>
            </a:pPr>
            <a:r>
              <a:rPr lang="ar" sz="1200">
                <a:solidFill>
                  <a:srgbClr val="999999"/>
                </a:solidFill>
              </a:rPr>
              <a:t>   - Normal results &gt; no degeneration (neuropraxia) </a:t>
            </a:r>
            <a:endParaRPr sz="1200">
              <a:solidFill>
                <a:srgbClr val="999999"/>
              </a:solidFill>
            </a:endParaRPr>
          </a:p>
          <a:p>
            <a:pPr indent="0" lvl="0" marL="0" rtl="0" algn="l">
              <a:spcBef>
                <a:spcPts val="0"/>
              </a:spcBef>
              <a:spcAft>
                <a:spcPts val="0"/>
              </a:spcAft>
              <a:buNone/>
            </a:pPr>
            <a:r>
              <a:rPr lang="ar" sz="1200">
                <a:solidFill>
                  <a:srgbClr val="999999"/>
                </a:solidFill>
              </a:rPr>
              <a:t>   - Abnormal result &gt; degeneration.</a:t>
            </a:r>
            <a:endParaRPr sz="1200">
              <a:solidFill>
                <a:srgbClr val="999999"/>
              </a:solidFill>
            </a:endParaRPr>
          </a:p>
        </p:txBody>
      </p:sp>
      <p:sp>
        <p:nvSpPr>
          <p:cNvPr id="176" name="Google Shape;176;p27"/>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pic>
        <p:nvPicPr>
          <p:cNvPr id="177" name="Google Shape;177;p27"/>
          <p:cNvPicPr preferRelativeResize="0"/>
          <p:nvPr/>
        </p:nvPicPr>
        <p:blipFill>
          <a:blip r:embed="rId4">
            <a:alphaModFix/>
          </a:blip>
          <a:stretch>
            <a:fillRect/>
          </a:stretch>
        </p:blipFill>
        <p:spPr>
          <a:xfrm>
            <a:off x="0" y="3209626"/>
            <a:ext cx="4762499" cy="15078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28"/>
          <p:cNvSpPr txBox="1"/>
          <p:nvPr/>
        </p:nvSpPr>
        <p:spPr>
          <a:xfrm>
            <a:off x="-150" y="423900"/>
            <a:ext cx="4762500" cy="67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Times New Roman"/>
                <a:ea typeface="Times New Roman"/>
                <a:cs typeface="Times New Roman"/>
                <a:sym typeface="Times New Roman"/>
              </a:rPr>
              <a:t>Neuropraxia (conductive block): </a:t>
            </a:r>
            <a:endParaRPr b="1" sz="12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In cases of mild trauma causing only functional block of the facial nerve, the fibers keep their integrity.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In Regeneration: there will be restoration of full function if the cause is treated. </a:t>
            </a:r>
            <a:endParaRPr sz="1100">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200">
                <a:latin typeface="Times New Roman"/>
                <a:ea typeface="Times New Roman"/>
                <a:cs typeface="Times New Roman"/>
                <a:sym typeface="Times New Roman"/>
              </a:rPr>
              <a:t>Neurotmesis (degeneration):</a:t>
            </a:r>
            <a:r>
              <a:rPr lang="ar"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a:t>
            </a:r>
            <a:r>
              <a:rPr lang="ar" sz="1100">
                <a:latin typeface="Times New Roman"/>
                <a:ea typeface="Times New Roman"/>
                <a:cs typeface="Times New Roman"/>
                <a:sym typeface="Times New Roman"/>
              </a:rPr>
              <a:t> Wallerian degeneration (distal to lesion)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a:t>
            </a:r>
            <a:r>
              <a:rPr lang="ar" sz="1100">
                <a:latin typeface="Times New Roman"/>
                <a:ea typeface="Times New Roman"/>
                <a:cs typeface="Times New Roman"/>
                <a:sym typeface="Times New Roman"/>
              </a:rPr>
              <a:t>Axon disrupted, loss of tubules, support cells destroyed</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Anatomical block due to complete transection of the facial nerve. Wallerian degeneration of the distal part of the nerve, and this takes 2-3 days to occur.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In Regeneration: no recovery unless the distal and proximal parts are approximated.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The recovery here is delayed and usually incomplete “why?” The rate of growing is 1mm/day or 1 inch/month &gt; it will be delayed (It takes the fibers approximately 2-3 months to reach the angle of the mouth if the injury is in the temporal bone). Not all the fibers of the proximal part will reach thedistal &gt; it will be incomplete.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After regeneration, sometimes misdirection of the fibers occurs: the fibers that go to the salivary gland deviate to sweat gland “the patient sweats when he eats” Or to lacrimal gland “patient tears when he eats (crocodile tears)”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200">
                <a:latin typeface="Times New Roman"/>
                <a:ea typeface="Times New Roman"/>
                <a:cs typeface="Times New Roman"/>
                <a:sym typeface="Times New Roman"/>
              </a:rPr>
              <a:t>Axonotmesis :</a:t>
            </a:r>
            <a:endParaRPr b="1" sz="12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Wallerian degeneration (distal to lesion)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Endoneural sheaths intact</a:t>
            </a:r>
            <a:endParaRPr sz="1100">
              <a:latin typeface="Times New Roman"/>
              <a:ea typeface="Times New Roman"/>
              <a:cs typeface="Times New Roman"/>
              <a:sym typeface="Times New Roman"/>
            </a:endParaRPr>
          </a:p>
          <a:p>
            <a:pPr indent="0" lvl="0" marL="0" rtl="0" algn="l">
              <a:spcBef>
                <a:spcPts val="0"/>
              </a:spcBef>
              <a:spcAft>
                <a:spcPts val="0"/>
              </a:spcAft>
              <a:buNone/>
            </a:pPr>
            <a:r>
              <a:t/>
            </a:r>
            <a:endParaRPr sz="1100">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6AA84F"/>
                </a:solidFill>
                <a:latin typeface="Times New Roman"/>
                <a:ea typeface="Times New Roman"/>
                <a:cs typeface="Times New Roman"/>
                <a:sym typeface="Times New Roman"/>
              </a:rPr>
              <a:t>● Care of the eye the patient is unable to close his eye so the cornea will be exposed to trauma</a:t>
            </a:r>
            <a:r>
              <a:rPr lang="ar" sz="1100">
                <a:solidFill>
                  <a:srgbClr val="999999"/>
                </a:solidFill>
                <a:latin typeface="Times New Roman"/>
                <a:ea typeface="Times New Roman"/>
                <a:cs typeface="Times New Roman"/>
                <a:sym typeface="Times New Roman"/>
              </a:rPr>
              <a:t> Protect it by: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1. Artificial tears if the patient has dryness.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2. Protect them from dust by wearing sunglasses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3. See ophthalmologist in case of any irritation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4. Cover the eye while sleeping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Treatment of the cause if applicable.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Treatment of the nerve varies according to the degree of the paralysis. </a:t>
            </a:r>
            <a:endParaRPr sz="1100">
              <a:solidFill>
                <a:srgbClr val="999999"/>
              </a:solidFill>
              <a:latin typeface="Times New Roman"/>
              <a:ea typeface="Times New Roman"/>
              <a:cs typeface="Times New Roman"/>
              <a:sym typeface="Times New Roman"/>
            </a:endParaRPr>
          </a:p>
        </p:txBody>
      </p:sp>
      <p:sp>
        <p:nvSpPr>
          <p:cNvPr id="183" name="Google Shape;183;p28"/>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84" name="Google Shape;184;p28"/>
          <p:cNvSpPr/>
          <p:nvPr/>
        </p:nvSpPr>
        <p:spPr>
          <a:xfrm>
            <a:off x="-150" y="0"/>
            <a:ext cx="38019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Pathophysiology of Nerve Injury:</a:t>
            </a:r>
            <a:endParaRPr b="1" sz="1800"/>
          </a:p>
        </p:txBody>
      </p:sp>
      <p:sp>
        <p:nvSpPr>
          <p:cNvPr id="185" name="Google Shape;185;p28"/>
          <p:cNvSpPr/>
          <p:nvPr/>
        </p:nvSpPr>
        <p:spPr>
          <a:xfrm>
            <a:off x="-150" y="4694025"/>
            <a:ext cx="4599300" cy="2844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t>Principles of Management of facial nerve injury: </a:t>
            </a:r>
            <a:endParaRPr b="1"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29"/>
          <p:cNvSpPr txBox="1"/>
          <p:nvPr/>
        </p:nvSpPr>
        <p:spPr>
          <a:xfrm>
            <a:off x="0" y="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Partial facial paralysis: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 Being partial means that some of the nerve fibers are in </a:t>
            </a:r>
            <a:r>
              <a:rPr lang="ar" sz="1100">
                <a:solidFill>
                  <a:srgbClr val="FF0000"/>
                </a:solidFill>
                <a:latin typeface="Times New Roman"/>
                <a:ea typeface="Times New Roman"/>
                <a:cs typeface="Times New Roman"/>
                <a:sym typeface="Times New Roman"/>
              </a:rPr>
              <a:t>continuity</a:t>
            </a:r>
            <a:r>
              <a:rPr lang="ar" sz="1100">
                <a:solidFill>
                  <a:srgbClr val="999999"/>
                </a:solidFill>
                <a:latin typeface="Times New Roman"/>
                <a:ea typeface="Times New Roman"/>
                <a:cs typeface="Times New Roman"/>
                <a:sym typeface="Times New Roman"/>
              </a:rPr>
              <a:t>. Recovery is expected by </a:t>
            </a:r>
            <a:r>
              <a:rPr lang="ar" sz="1100">
                <a:solidFill>
                  <a:srgbClr val="FF0000"/>
                </a:solidFill>
                <a:latin typeface="Times New Roman"/>
                <a:ea typeface="Times New Roman"/>
                <a:cs typeface="Times New Roman"/>
                <a:sym typeface="Times New Roman"/>
              </a:rPr>
              <a:t>conservative treatment</a:t>
            </a:r>
            <a:r>
              <a:rPr lang="ar" sz="1100">
                <a:solidFill>
                  <a:srgbClr val="999999"/>
                </a:solidFill>
                <a:latin typeface="Times New Roman"/>
                <a:ea typeface="Times New Roman"/>
                <a:cs typeface="Times New Roman"/>
                <a:sym typeface="Times New Roman"/>
              </a:rPr>
              <a:t> (e.g. removal of pressure, steroid etc.). No need for surgical intervention.</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Complete facial paralysis: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 Complete paralysis may be a result of neuropraxia or/and degeneration.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 If it is</a:t>
            </a:r>
            <a:r>
              <a:rPr b="1" lang="ar" sz="1100">
                <a:solidFill>
                  <a:srgbClr val="999999"/>
                </a:solidFill>
                <a:latin typeface="Times New Roman"/>
                <a:ea typeface="Times New Roman"/>
                <a:cs typeface="Times New Roman"/>
                <a:sym typeface="Times New Roman"/>
              </a:rPr>
              <a:t> due to </a:t>
            </a:r>
            <a:r>
              <a:rPr b="1" lang="ar" sz="1100">
                <a:solidFill>
                  <a:srgbClr val="FF0000"/>
                </a:solidFill>
                <a:latin typeface="Times New Roman"/>
                <a:ea typeface="Times New Roman"/>
                <a:cs typeface="Times New Roman"/>
                <a:sym typeface="Times New Roman"/>
              </a:rPr>
              <a:t>neuropraxia</a:t>
            </a:r>
            <a:r>
              <a:rPr lang="ar" sz="1100">
                <a:solidFill>
                  <a:srgbClr val="999999"/>
                </a:solidFill>
                <a:latin typeface="Times New Roman"/>
                <a:ea typeface="Times New Roman"/>
                <a:cs typeface="Times New Roman"/>
                <a:sym typeface="Times New Roman"/>
              </a:rPr>
              <a:t>, recovery is expected </a:t>
            </a:r>
            <a:r>
              <a:rPr lang="ar" sz="1100">
                <a:solidFill>
                  <a:srgbClr val="FF0000"/>
                </a:solidFill>
                <a:latin typeface="Times New Roman"/>
                <a:ea typeface="Times New Roman"/>
                <a:cs typeface="Times New Roman"/>
                <a:sym typeface="Times New Roman"/>
              </a:rPr>
              <a:t>by conservative treatment</a:t>
            </a:r>
            <a:r>
              <a:rPr lang="ar" sz="1100">
                <a:solidFill>
                  <a:srgbClr val="999999"/>
                </a:solidFill>
                <a:latin typeface="Times New Roman"/>
                <a:ea typeface="Times New Roman"/>
                <a:cs typeface="Times New Roman"/>
                <a:sym typeface="Times New Roman"/>
              </a:rPr>
              <a:t>, If it is </a:t>
            </a:r>
            <a:r>
              <a:rPr b="1" lang="ar" sz="1100">
                <a:solidFill>
                  <a:srgbClr val="999999"/>
                </a:solidFill>
                <a:latin typeface="Times New Roman"/>
                <a:ea typeface="Times New Roman"/>
                <a:cs typeface="Times New Roman"/>
                <a:sym typeface="Times New Roman"/>
              </a:rPr>
              <a:t>due to</a:t>
            </a:r>
            <a:r>
              <a:rPr lang="ar" sz="1100">
                <a:solidFill>
                  <a:srgbClr val="999999"/>
                </a:solidFill>
                <a:latin typeface="Times New Roman"/>
                <a:ea typeface="Times New Roman"/>
                <a:cs typeface="Times New Roman"/>
                <a:sym typeface="Times New Roman"/>
              </a:rPr>
              <a:t> </a:t>
            </a:r>
            <a:r>
              <a:rPr b="1" lang="ar" sz="1100">
                <a:solidFill>
                  <a:srgbClr val="FF0000"/>
                </a:solidFill>
                <a:latin typeface="Times New Roman"/>
                <a:ea typeface="Times New Roman"/>
                <a:cs typeface="Times New Roman"/>
                <a:sym typeface="Times New Roman"/>
              </a:rPr>
              <a:t>degeneration</a:t>
            </a:r>
            <a:r>
              <a:rPr lang="ar" sz="1100">
                <a:solidFill>
                  <a:srgbClr val="999999"/>
                </a:solidFill>
                <a:latin typeface="Times New Roman"/>
                <a:ea typeface="Times New Roman"/>
                <a:cs typeface="Times New Roman"/>
                <a:sym typeface="Times New Roman"/>
              </a:rPr>
              <a:t>, </a:t>
            </a:r>
            <a:r>
              <a:rPr lang="ar" sz="1100">
                <a:solidFill>
                  <a:srgbClr val="FF0000"/>
                </a:solidFill>
                <a:latin typeface="Times New Roman"/>
                <a:ea typeface="Times New Roman"/>
                <a:cs typeface="Times New Roman"/>
                <a:sym typeface="Times New Roman"/>
              </a:rPr>
              <a:t>surgical treatment is required.</a:t>
            </a:r>
            <a:endParaRPr sz="11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a:t>
            </a:r>
            <a:r>
              <a:rPr lang="ar" sz="1100">
                <a:solidFill>
                  <a:srgbClr val="FF0000"/>
                </a:solidFill>
                <a:latin typeface="Times New Roman"/>
                <a:ea typeface="Times New Roman"/>
                <a:cs typeface="Times New Roman"/>
                <a:sym typeface="Times New Roman"/>
              </a:rPr>
              <a:t> ↪ To differentiate between degeneration and neuropraxia </a:t>
            </a:r>
            <a:r>
              <a:rPr lang="ar" sz="1100">
                <a:solidFill>
                  <a:srgbClr val="FF0000"/>
                </a:solidFill>
                <a:latin typeface="Times New Roman"/>
                <a:ea typeface="Times New Roman"/>
                <a:cs typeface="Times New Roman"/>
                <a:sym typeface="Times New Roman"/>
              </a:rPr>
              <a:t>electrophysiological </a:t>
            </a:r>
            <a:r>
              <a:rPr lang="ar" sz="1100">
                <a:solidFill>
                  <a:srgbClr val="FF0000"/>
                </a:solidFill>
                <a:latin typeface="Times New Roman"/>
                <a:ea typeface="Times New Roman"/>
                <a:cs typeface="Times New Roman"/>
                <a:sym typeface="Times New Roman"/>
              </a:rPr>
              <a:t>tests are required.</a:t>
            </a:r>
            <a:endParaRPr sz="11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FF0000"/>
                </a:solidFill>
                <a:latin typeface="Times New Roman"/>
                <a:ea typeface="Times New Roman"/>
                <a:cs typeface="Times New Roman"/>
                <a:sym typeface="Times New Roman"/>
              </a:rPr>
              <a:t> The most significant complication is the social isolation these patients. Facial paralysis severely affect: </a:t>
            </a:r>
            <a:endParaRPr sz="11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FF0000"/>
                </a:solidFill>
                <a:latin typeface="Times New Roman"/>
                <a:ea typeface="Times New Roman"/>
                <a:cs typeface="Times New Roman"/>
                <a:sym typeface="Times New Roman"/>
              </a:rPr>
              <a:t>   </a:t>
            </a:r>
            <a:r>
              <a:rPr lang="ar" sz="1100">
                <a:latin typeface="Times New Roman"/>
                <a:ea typeface="Times New Roman"/>
                <a:cs typeface="Times New Roman"/>
                <a:sym typeface="Times New Roman"/>
              </a:rPr>
              <a:t>• Normal facial expressions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 Mastication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 Speech production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 Eye protection</a:t>
            </a:r>
            <a:endParaRPr sz="1100">
              <a:latin typeface="Times New Roman"/>
              <a:ea typeface="Times New Roman"/>
              <a:cs typeface="Times New Roman"/>
              <a:sym typeface="Times New Roman"/>
            </a:endParaRPr>
          </a:p>
          <a:p>
            <a:pPr indent="0" lvl="0" marL="0" rtl="0" algn="l">
              <a:spcBef>
                <a:spcPts val="0"/>
              </a:spcBef>
              <a:spcAft>
                <a:spcPts val="0"/>
              </a:spcAft>
              <a:buNone/>
            </a:pPr>
            <a:r>
              <a:t/>
            </a:r>
            <a:endParaRPr sz="1100">
              <a:latin typeface="Times New Roman"/>
              <a:ea typeface="Times New Roman"/>
              <a:cs typeface="Times New Roman"/>
              <a:sym typeface="Times New Roman"/>
            </a:endParaRPr>
          </a:p>
          <a:p>
            <a:pPr indent="0" lvl="0" marL="0" rtl="0" algn="l">
              <a:spcBef>
                <a:spcPts val="0"/>
              </a:spcBef>
              <a:spcAft>
                <a:spcPts val="0"/>
              </a:spcAft>
              <a:buNone/>
            </a:pPr>
            <a:r>
              <a:t/>
            </a:r>
            <a:endParaRPr sz="1100">
              <a:latin typeface="Times New Roman"/>
              <a:ea typeface="Times New Roman"/>
              <a:cs typeface="Times New Roman"/>
              <a:sym typeface="Times New Roman"/>
            </a:endParaRPr>
          </a:p>
          <a:p>
            <a:pPr indent="0" lvl="0" marL="0" rtl="0" algn="l">
              <a:spcBef>
                <a:spcPts val="0"/>
              </a:spcBef>
              <a:spcAft>
                <a:spcPts val="0"/>
              </a:spcAft>
              <a:buNone/>
            </a:pPr>
            <a:r>
              <a:t/>
            </a:r>
            <a:endParaRPr sz="1100">
              <a:latin typeface="Times New Roman"/>
              <a:ea typeface="Times New Roman"/>
              <a:cs typeface="Times New Roman"/>
              <a:sym typeface="Times New Roman"/>
            </a:endParaRPr>
          </a:p>
          <a:p>
            <a:pPr indent="0" lvl="0" marL="0" rtl="0" algn="l">
              <a:spcBef>
                <a:spcPts val="0"/>
              </a:spcBef>
              <a:spcAft>
                <a:spcPts val="0"/>
              </a:spcAft>
              <a:buNone/>
            </a:pPr>
            <a:r>
              <a:rPr b="1" lang="ar" sz="1100">
                <a:solidFill>
                  <a:srgbClr val="999999"/>
                </a:solidFill>
                <a:latin typeface="Times New Roman"/>
                <a:ea typeface="Times New Roman"/>
                <a:cs typeface="Times New Roman"/>
                <a:sym typeface="Times New Roman"/>
              </a:rPr>
              <a:t>According to the anatomy: </a:t>
            </a:r>
            <a:endParaRPr b="1"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 Intracranial causes “brain tumors and neurosurgical trauma”.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 Cranial (intratemporal) causes “middle ear infection or trauma”.</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 Extracranial causes “parotid tumors”.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100">
                <a:solidFill>
                  <a:srgbClr val="0000FF"/>
                </a:solidFill>
                <a:latin typeface="Times New Roman"/>
                <a:ea typeface="Times New Roman"/>
                <a:cs typeface="Times New Roman"/>
                <a:sym typeface="Times New Roman"/>
              </a:rPr>
              <a:t>According to the cause itself: </a:t>
            </a:r>
            <a:endParaRPr b="1" sz="11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Congenital: Birth trauma.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Traumatic:</a:t>
            </a:r>
            <a:r>
              <a:rPr lang="ar" sz="1100">
                <a:solidFill>
                  <a:srgbClr val="999999"/>
                </a:solidFill>
                <a:latin typeface="Times New Roman"/>
                <a:ea typeface="Times New Roman"/>
                <a:cs typeface="Times New Roman"/>
                <a:sym typeface="Times New Roman"/>
              </a:rPr>
              <a:t> </a:t>
            </a:r>
            <a:r>
              <a:rPr lang="ar" sz="1100">
                <a:latin typeface="Times New Roman"/>
                <a:ea typeface="Times New Roman"/>
                <a:cs typeface="Times New Roman"/>
                <a:sym typeface="Times New Roman"/>
              </a:rPr>
              <a:t>Forceps delivery, Basal skull/temporal bone fractures, Facial injury, Penetrating to middle ear, Barotrauma, Lightning</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Head and neck injuries &amp; surgery parotid, mastoid and intracranial surgeries.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chemeClr val="dk1"/>
                </a:solidFill>
                <a:latin typeface="Times New Roman"/>
                <a:ea typeface="Times New Roman"/>
                <a:cs typeface="Times New Roman"/>
                <a:sym typeface="Times New Roman"/>
              </a:rPr>
              <a:t>●</a:t>
            </a:r>
            <a:r>
              <a:rPr lang="ar" sz="1100">
                <a:latin typeface="Times New Roman"/>
                <a:ea typeface="Times New Roman"/>
                <a:cs typeface="Times New Roman"/>
                <a:sym typeface="Times New Roman"/>
              </a:rPr>
              <a:t> Iatrogenic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chemeClr val="dk1"/>
                </a:solidFill>
                <a:latin typeface="Times New Roman"/>
                <a:ea typeface="Times New Roman"/>
                <a:cs typeface="Times New Roman"/>
                <a:sym typeface="Times New Roman"/>
              </a:rPr>
              <a:t>●</a:t>
            </a:r>
            <a:r>
              <a:rPr lang="ar" sz="1100">
                <a:latin typeface="Times New Roman"/>
                <a:ea typeface="Times New Roman"/>
                <a:cs typeface="Times New Roman"/>
                <a:sym typeface="Times New Roman"/>
              </a:rPr>
              <a:t> Idiopathic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chemeClr val="dk1"/>
                </a:solidFill>
                <a:latin typeface="Times New Roman"/>
                <a:ea typeface="Times New Roman"/>
                <a:cs typeface="Times New Roman"/>
                <a:sym typeface="Times New Roman"/>
              </a:rPr>
              <a:t>●</a:t>
            </a:r>
            <a:r>
              <a:rPr lang="ar" sz="1100">
                <a:latin typeface="Times New Roman"/>
                <a:ea typeface="Times New Roman"/>
                <a:cs typeface="Times New Roman"/>
                <a:sym typeface="Times New Roman"/>
              </a:rPr>
              <a:t> Infection : Malignant otitis externa, Otitis media, Mastoiditis, Ramsey Hunt (Herpes zoster), Encephalitis, Polio, Syphilis</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chemeClr val="dk1"/>
                </a:solidFill>
                <a:latin typeface="Times New Roman"/>
                <a:ea typeface="Times New Roman"/>
                <a:cs typeface="Times New Roman"/>
                <a:sym typeface="Times New Roman"/>
              </a:rPr>
              <a:t>●</a:t>
            </a:r>
            <a:r>
              <a:rPr lang="ar" sz="1100">
                <a:latin typeface="Times New Roman"/>
                <a:ea typeface="Times New Roman"/>
                <a:cs typeface="Times New Roman"/>
                <a:sym typeface="Times New Roman"/>
              </a:rPr>
              <a:t> Toxic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chemeClr val="dk1"/>
                </a:solidFill>
                <a:latin typeface="Times New Roman"/>
                <a:ea typeface="Times New Roman"/>
                <a:cs typeface="Times New Roman"/>
                <a:sym typeface="Times New Roman"/>
              </a:rPr>
              <a:t>●</a:t>
            </a:r>
            <a:r>
              <a:rPr lang="ar" sz="1100">
                <a:latin typeface="Times New Roman"/>
                <a:ea typeface="Times New Roman"/>
                <a:cs typeface="Times New Roman"/>
                <a:sym typeface="Times New Roman"/>
              </a:rPr>
              <a:t> Neurologic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chemeClr val="dk1"/>
                </a:solidFill>
                <a:latin typeface="Times New Roman"/>
                <a:ea typeface="Times New Roman"/>
                <a:cs typeface="Times New Roman"/>
                <a:sym typeface="Times New Roman"/>
              </a:rPr>
              <a:t>●</a:t>
            </a:r>
            <a:r>
              <a:rPr lang="ar" sz="1100">
                <a:latin typeface="Times New Roman"/>
                <a:ea typeface="Times New Roman"/>
                <a:cs typeface="Times New Roman"/>
                <a:sym typeface="Times New Roman"/>
              </a:rPr>
              <a:t> Neoplastic</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Inflammatory: O.M, Necrotizing O.E., Herpes.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a:t>
            </a:r>
            <a:endParaRPr sz="1100">
              <a:solidFill>
                <a:srgbClr val="999999"/>
              </a:solidFill>
              <a:latin typeface="Times New Roman"/>
              <a:ea typeface="Times New Roman"/>
              <a:cs typeface="Times New Roman"/>
              <a:sym typeface="Times New Roman"/>
            </a:endParaRPr>
          </a:p>
        </p:txBody>
      </p:sp>
      <p:sp>
        <p:nvSpPr>
          <p:cNvPr id="191" name="Google Shape;191;p29"/>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92" name="Google Shape;192;p29"/>
          <p:cNvSpPr/>
          <p:nvPr/>
        </p:nvSpPr>
        <p:spPr>
          <a:xfrm>
            <a:off x="0" y="2243750"/>
            <a:ext cx="3556200" cy="2844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t> Complications of Facial Paralysis :</a:t>
            </a:r>
            <a:endParaRPr b="1" sz="1500"/>
          </a:p>
        </p:txBody>
      </p:sp>
      <p:sp>
        <p:nvSpPr>
          <p:cNvPr id="193" name="Google Shape;193;p29"/>
          <p:cNvSpPr/>
          <p:nvPr/>
        </p:nvSpPr>
        <p:spPr>
          <a:xfrm>
            <a:off x="0" y="3794425"/>
            <a:ext cx="2829000" cy="2844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t>Causes of facial paralysis: </a:t>
            </a:r>
            <a:endParaRPr b="1"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30"/>
          <p:cNvSpPr txBox="1"/>
          <p:nvPr/>
        </p:nvSpPr>
        <p:spPr>
          <a:xfrm>
            <a:off x="125" y="10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999999"/>
                </a:solidFill>
              </a:rPr>
              <a:t>   ● Neoplastic: Meningioma, malignancy of the ear or parotid. </a:t>
            </a:r>
            <a:endParaRPr sz="1200">
              <a:solidFill>
                <a:srgbClr val="999999"/>
              </a:solidFill>
            </a:endParaRPr>
          </a:p>
          <a:p>
            <a:pPr indent="0" lvl="0" marL="0" rtl="0" algn="l">
              <a:spcBef>
                <a:spcPts val="0"/>
              </a:spcBef>
              <a:spcAft>
                <a:spcPts val="0"/>
              </a:spcAft>
              <a:buNone/>
            </a:pPr>
            <a:r>
              <a:rPr lang="ar" sz="1200">
                <a:solidFill>
                  <a:srgbClr val="999999"/>
                </a:solidFill>
              </a:rPr>
              <a:t>   ● Neurological: Guillain-Barre syndrome, multiple sclerosis. </a:t>
            </a:r>
            <a:endParaRPr sz="1200">
              <a:solidFill>
                <a:srgbClr val="999999"/>
              </a:solidFill>
            </a:endParaRPr>
          </a:p>
          <a:p>
            <a:pPr indent="0" lvl="0" marL="0" rtl="0" algn="l">
              <a:spcBef>
                <a:spcPts val="0"/>
              </a:spcBef>
              <a:spcAft>
                <a:spcPts val="0"/>
              </a:spcAft>
              <a:buNone/>
            </a:pPr>
            <a:r>
              <a:rPr lang="ar" sz="1200">
                <a:solidFill>
                  <a:srgbClr val="999999"/>
                </a:solidFill>
              </a:rPr>
              <a:t>   ● Idiopathic: </a:t>
            </a:r>
            <a:r>
              <a:rPr lang="ar" sz="1200"/>
              <a:t>Bell’s palsy “most common”</a:t>
            </a:r>
            <a:r>
              <a:rPr lang="ar" sz="1200">
                <a:solidFill>
                  <a:srgbClr val="999999"/>
                </a:solidFill>
              </a:rPr>
              <a:t>, Melkersson Rosenthal, Gullian Barre, MS,Mysethenia gravis, Sarcoidosis(Heerfordt’s). </a:t>
            </a:r>
            <a:endParaRPr sz="1200">
              <a:solidFill>
                <a:srgbClr val="999999"/>
              </a:solidFill>
            </a:endParaRPr>
          </a:p>
          <a:p>
            <a:pPr indent="0" lvl="0" marL="0" rtl="0" algn="l">
              <a:spcBef>
                <a:spcPts val="0"/>
              </a:spcBef>
              <a:spcAft>
                <a:spcPts val="0"/>
              </a:spcAft>
              <a:buNone/>
            </a:pPr>
            <a:r>
              <a:rPr lang="ar" sz="1200">
                <a:solidFill>
                  <a:srgbClr val="999999"/>
                </a:solidFill>
              </a:rPr>
              <a:t>   ● Iatrogenic: </a:t>
            </a:r>
            <a:endParaRPr sz="1200">
              <a:solidFill>
                <a:srgbClr val="999999"/>
              </a:solidFill>
            </a:endParaRPr>
          </a:p>
          <a:p>
            <a:pPr indent="0" lvl="0" marL="0" rtl="0" algn="l">
              <a:spcBef>
                <a:spcPts val="0"/>
              </a:spcBef>
              <a:spcAft>
                <a:spcPts val="0"/>
              </a:spcAft>
              <a:buNone/>
            </a:pPr>
            <a:r>
              <a:rPr lang="ar" sz="1200">
                <a:solidFill>
                  <a:srgbClr val="999999"/>
                </a:solidFill>
              </a:rPr>
              <a:t>        </a:t>
            </a:r>
            <a:r>
              <a:rPr lang="ar" sz="1200">
                <a:solidFill>
                  <a:srgbClr val="6AA84F"/>
                </a:solidFill>
              </a:rPr>
              <a:t> o Parotid surgery. </a:t>
            </a:r>
            <a:endParaRPr sz="1200">
              <a:solidFill>
                <a:srgbClr val="6AA84F"/>
              </a:solidFill>
            </a:endParaRPr>
          </a:p>
          <a:p>
            <a:pPr indent="0" lvl="0" marL="0" rtl="0" algn="l">
              <a:spcBef>
                <a:spcPts val="0"/>
              </a:spcBef>
              <a:spcAft>
                <a:spcPts val="0"/>
              </a:spcAft>
              <a:buNone/>
            </a:pPr>
            <a:r>
              <a:rPr lang="ar" sz="1200">
                <a:solidFill>
                  <a:srgbClr val="6AA84F"/>
                </a:solidFill>
              </a:rPr>
              <a:t>         o Mastoid surgery. </a:t>
            </a:r>
            <a:endParaRPr sz="1200">
              <a:solidFill>
                <a:srgbClr val="6AA84F"/>
              </a:solidFill>
            </a:endParaRPr>
          </a:p>
          <a:p>
            <a:pPr indent="0" lvl="0" marL="0" rtl="0" algn="l">
              <a:spcBef>
                <a:spcPts val="0"/>
              </a:spcBef>
              <a:spcAft>
                <a:spcPts val="0"/>
              </a:spcAft>
              <a:buNone/>
            </a:pPr>
            <a:r>
              <a:rPr lang="ar" sz="1200">
                <a:solidFill>
                  <a:srgbClr val="6AA84F"/>
                </a:solidFill>
              </a:rPr>
              <a:t>         o Local anesthesia. </a:t>
            </a:r>
            <a:endParaRPr sz="1200">
              <a:solidFill>
                <a:srgbClr val="6AA84F"/>
              </a:solidFill>
            </a:endParaRPr>
          </a:p>
          <a:p>
            <a:pPr indent="0" lvl="0" marL="0" rtl="0" algn="l">
              <a:spcBef>
                <a:spcPts val="0"/>
              </a:spcBef>
              <a:spcAft>
                <a:spcPts val="0"/>
              </a:spcAft>
              <a:buNone/>
            </a:pPr>
            <a:r>
              <a:rPr lang="ar" sz="1200">
                <a:solidFill>
                  <a:srgbClr val="6AA84F"/>
                </a:solidFill>
              </a:rPr>
              <a:t>         o Acoustic neuroma. </a:t>
            </a:r>
            <a:endParaRPr sz="1200">
              <a:solidFill>
                <a:srgbClr val="6AA84F"/>
              </a:solidFill>
            </a:endParaRPr>
          </a:p>
          <a:p>
            <a:pPr indent="0" lvl="0" marL="0" rtl="0" algn="l">
              <a:spcBef>
                <a:spcPts val="0"/>
              </a:spcBef>
              <a:spcAft>
                <a:spcPts val="0"/>
              </a:spcAft>
              <a:buNone/>
            </a:pPr>
            <a:r>
              <a:t/>
            </a:r>
            <a:endParaRPr sz="1200">
              <a:solidFill>
                <a:srgbClr val="6AA84F"/>
              </a:solidFill>
            </a:endParaRPr>
          </a:p>
          <a:p>
            <a:pPr indent="0" lvl="0" marL="0" rtl="0" algn="l">
              <a:spcBef>
                <a:spcPts val="0"/>
              </a:spcBef>
              <a:spcAft>
                <a:spcPts val="0"/>
              </a:spcAft>
              <a:buNone/>
            </a:pPr>
            <a:r>
              <a:t/>
            </a:r>
            <a:endParaRPr sz="1200">
              <a:solidFill>
                <a:srgbClr val="6AA84F"/>
              </a:solidFill>
            </a:endParaRPr>
          </a:p>
          <a:p>
            <a:pPr indent="0" lvl="0" marL="0" rtl="0" algn="l">
              <a:spcBef>
                <a:spcPts val="0"/>
              </a:spcBef>
              <a:spcAft>
                <a:spcPts val="0"/>
              </a:spcAft>
              <a:buNone/>
            </a:pPr>
            <a:r>
              <a:t/>
            </a:r>
            <a:endParaRPr sz="1200">
              <a:solidFill>
                <a:srgbClr val="6AA84F"/>
              </a:solidFill>
            </a:endParaRPr>
          </a:p>
          <a:p>
            <a:pPr indent="0" lvl="0" marL="0" rtl="0" algn="l">
              <a:spcBef>
                <a:spcPts val="0"/>
              </a:spcBef>
              <a:spcAft>
                <a:spcPts val="0"/>
              </a:spcAft>
              <a:buNone/>
            </a:pPr>
            <a:r>
              <a:rPr lang="ar" sz="1200">
                <a:solidFill>
                  <a:srgbClr val="F1C232"/>
                </a:solidFill>
              </a:rPr>
              <a:t>1. Facial paralysis in Acute Otitis Media (AOM)</a:t>
            </a:r>
            <a:r>
              <a:rPr lang="ar" sz="1200">
                <a:solidFill>
                  <a:srgbClr val="FF0000"/>
                </a:solidFill>
              </a:rPr>
              <a:t> (imp for MCQ):</a:t>
            </a:r>
            <a:endParaRPr sz="1200">
              <a:solidFill>
                <a:srgbClr val="FF0000"/>
              </a:solidFill>
            </a:endParaRPr>
          </a:p>
          <a:p>
            <a:pPr indent="0" lvl="0" marL="0" rtl="0" algn="l">
              <a:spcBef>
                <a:spcPts val="0"/>
              </a:spcBef>
              <a:spcAft>
                <a:spcPts val="0"/>
              </a:spcAft>
              <a:buNone/>
            </a:pPr>
            <a:r>
              <a:rPr lang="ar" sz="1200">
                <a:solidFill>
                  <a:srgbClr val="FF0000"/>
                </a:solidFill>
              </a:rPr>
              <a:t>   • Mostly due to pressure on a dehiscent nerve by inflammatory products and fluid accumulation. </a:t>
            </a:r>
            <a:endParaRPr sz="1200">
              <a:solidFill>
                <a:srgbClr val="FF0000"/>
              </a:solidFill>
            </a:endParaRPr>
          </a:p>
          <a:p>
            <a:pPr indent="0" lvl="0" marL="0" rtl="0" algn="l">
              <a:spcBef>
                <a:spcPts val="0"/>
              </a:spcBef>
              <a:spcAft>
                <a:spcPts val="0"/>
              </a:spcAft>
              <a:buNone/>
            </a:pPr>
            <a:r>
              <a:rPr lang="ar" sz="1200">
                <a:solidFill>
                  <a:srgbClr val="FF0000"/>
                </a:solidFill>
              </a:rPr>
              <a:t>   • Usually is partial and sudden in onset. </a:t>
            </a:r>
            <a:endParaRPr sz="1200">
              <a:solidFill>
                <a:srgbClr val="FF0000"/>
              </a:solidFill>
            </a:endParaRPr>
          </a:p>
          <a:p>
            <a:pPr indent="0" lvl="0" marL="0" rtl="0" algn="l">
              <a:spcBef>
                <a:spcPts val="0"/>
              </a:spcBef>
              <a:spcAft>
                <a:spcPts val="0"/>
              </a:spcAft>
              <a:buNone/>
            </a:pPr>
            <a:r>
              <a:rPr lang="ar" sz="1200">
                <a:solidFill>
                  <a:srgbClr val="FF0000"/>
                </a:solidFill>
              </a:rPr>
              <a:t>   • Treatment: is by antibiotics and myringotomy; </a:t>
            </a:r>
            <a:r>
              <a:rPr lang="ar" sz="1200">
                <a:solidFill>
                  <a:srgbClr val="6AA84F"/>
                </a:solidFill>
              </a:rPr>
              <a:t>open the drum and drain the fluid. </a:t>
            </a:r>
            <a:endParaRPr sz="1200">
              <a:solidFill>
                <a:srgbClr val="6AA84F"/>
              </a:solidFill>
            </a:endParaRPr>
          </a:p>
          <a:p>
            <a:pPr indent="0" lvl="0" marL="0" rtl="0" algn="l">
              <a:spcBef>
                <a:spcPts val="0"/>
              </a:spcBef>
              <a:spcAft>
                <a:spcPts val="0"/>
              </a:spcAft>
              <a:buNone/>
            </a:pPr>
            <a:r>
              <a:rPr lang="ar" sz="1200">
                <a:solidFill>
                  <a:srgbClr val="6AA84F"/>
                </a:solidFill>
              </a:rPr>
              <a:t>   </a:t>
            </a:r>
            <a:r>
              <a:rPr lang="ar" sz="1200">
                <a:solidFill>
                  <a:srgbClr val="999999"/>
                </a:solidFill>
              </a:rPr>
              <a:t>• Mastoiditis can cause pressure on the nerve. </a:t>
            </a:r>
            <a:endParaRPr sz="1200">
              <a:solidFill>
                <a:srgbClr val="999999"/>
              </a:solidFill>
            </a:endParaRPr>
          </a:p>
          <a:p>
            <a:pPr indent="0" lvl="0" marL="0" rtl="0" algn="l">
              <a:spcBef>
                <a:spcPts val="0"/>
              </a:spcBef>
              <a:spcAft>
                <a:spcPts val="0"/>
              </a:spcAft>
              <a:buNone/>
            </a:pPr>
            <a:r>
              <a:rPr lang="ar" sz="1200">
                <a:solidFill>
                  <a:srgbClr val="6AA84F"/>
                </a:solidFill>
              </a:rPr>
              <a:t>   • 3 days history of fever, earache and facial palsy = AOM</a:t>
            </a:r>
            <a:endParaRPr sz="1200">
              <a:solidFill>
                <a:srgbClr val="6AA84F"/>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ar" sz="1200"/>
              <a:t>2. Facial paralysis in Chronic Suppurative Otitis Media (CSOM): </a:t>
            </a:r>
            <a:endParaRPr sz="1200"/>
          </a:p>
          <a:p>
            <a:pPr indent="0" lvl="0" marL="0" rtl="0" algn="l">
              <a:spcBef>
                <a:spcPts val="0"/>
              </a:spcBef>
              <a:spcAft>
                <a:spcPts val="0"/>
              </a:spcAft>
              <a:buNone/>
            </a:pPr>
            <a:r>
              <a:rPr lang="ar" sz="1200"/>
              <a:t>   • Usually is due to pressure by </a:t>
            </a:r>
            <a:r>
              <a:rPr lang="ar" sz="1200">
                <a:solidFill>
                  <a:srgbClr val="FF0000"/>
                </a:solidFill>
              </a:rPr>
              <a:t>cholesteatoma </a:t>
            </a:r>
            <a:r>
              <a:rPr lang="ar" sz="1200"/>
              <a:t>or granulation tissue</a:t>
            </a:r>
            <a:r>
              <a:rPr lang="ar" sz="1200">
                <a:solidFill>
                  <a:srgbClr val="999999"/>
                </a:solidFill>
              </a:rPr>
              <a:t> causing bony erosion. </a:t>
            </a:r>
            <a:endParaRPr sz="1200">
              <a:solidFill>
                <a:srgbClr val="999999"/>
              </a:solidFill>
            </a:endParaRPr>
          </a:p>
          <a:p>
            <a:pPr indent="0" lvl="0" marL="0" rtl="0" algn="l">
              <a:spcBef>
                <a:spcPts val="0"/>
              </a:spcBef>
              <a:spcAft>
                <a:spcPts val="0"/>
              </a:spcAft>
              <a:buNone/>
            </a:pPr>
            <a:r>
              <a:rPr lang="ar" sz="1200"/>
              <a:t>   </a:t>
            </a:r>
            <a:r>
              <a:rPr lang="ar" sz="1200">
                <a:solidFill>
                  <a:srgbClr val="FF0000"/>
                </a:solidFill>
              </a:rPr>
              <a:t>• Insidious in onset</a:t>
            </a:r>
            <a:r>
              <a:rPr lang="ar" sz="1200"/>
              <a:t> -slow onset- long history of deafness and discharge. </a:t>
            </a:r>
            <a:endParaRPr sz="1200"/>
          </a:p>
          <a:p>
            <a:pPr indent="0" lvl="0" marL="0" rtl="0" algn="l">
              <a:spcBef>
                <a:spcPts val="0"/>
              </a:spcBef>
              <a:spcAft>
                <a:spcPts val="0"/>
              </a:spcAft>
              <a:buNone/>
            </a:pPr>
            <a:r>
              <a:rPr lang="ar" sz="1200"/>
              <a:t>   • May be partial </a:t>
            </a:r>
            <a:r>
              <a:rPr lang="ar" sz="1200">
                <a:solidFill>
                  <a:srgbClr val="999999"/>
                </a:solidFill>
              </a:rPr>
              <a:t>“if detected early”</a:t>
            </a:r>
            <a:r>
              <a:rPr lang="ar" sz="1200"/>
              <a:t> or </a:t>
            </a:r>
            <a:r>
              <a:rPr lang="ar" sz="1200">
                <a:solidFill>
                  <a:srgbClr val="FF0000"/>
                </a:solidFill>
              </a:rPr>
              <a:t>complete</a:t>
            </a:r>
            <a:r>
              <a:rPr lang="ar" sz="1200"/>
              <a:t>. </a:t>
            </a:r>
            <a:endParaRPr sz="1200"/>
          </a:p>
          <a:p>
            <a:pPr indent="0" lvl="0" marL="0" rtl="0" algn="l">
              <a:spcBef>
                <a:spcPts val="0"/>
              </a:spcBef>
              <a:spcAft>
                <a:spcPts val="0"/>
              </a:spcAft>
              <a:buNone/>
            </a:pPr>
            <a:r>
              <a:rPr lang="ar" sz="1200"/>
              <a:t>   • Treatment is</a:t>
            </a:r>
            <a:r>
              <a:rPr lang="ar" sz="1200">
                <a:solidFill>
                  <a:srgbClr val="FF0000"/>
                </a:solidFill>
              </a:rPr>
              <a:t> by immediate surgical exploration and “proceed”</a:t>
            </a:r>
            <a:endParaRPr sz="1200">
              <a:solidFill>
                <a:srgbClr val="FF0000"/>
              </a:solidFill>
            </a:endParaRPr>
          </a:p>
          <a:p>
            <a:pPr indent="0" lvl="0" marL="0" rtl="0" algn="l">
              <a:spcBef>
                <a:spcPts val="0"/>
              </a:spcBef>
              <a:spcAft>
                <a:spcPts val="0"/>
              </a:spcAft>
              <a:buNone/>
            </a:pPr>
            <a:r>
              <a:rPr lang="ar" sz="1200"/>
              <a:t> </a:t>
            </a:r>
            <a:r>
              <a:rPr lang="ar" sz="1200">
                <a:solidFill>
                  <a:srgbClr val="6AA84F"/>
                </a:solidFill>
              </a:rPr>
              <a:t>  Mastoidectomy; remove the cholesteatoma and repair the nerve. </a:t>
            </a:r>
            <a:endParaRPr sz="1200">
              <a:solidFill>
                <a:srgbClr val="6AA84F"/>
              </a:solidFill>
            </a:endParaRPr>
          </a:p>
          <a:p>
            <a:pPr indent="0" lvl="0" marL="0" rtl="0" algn="l">
              <a:spcBef>
                <a:spcPts val="0"/>
              </a:spcBef>
              <a:spcAft>
                <a:spcPts val="0"/>
              </a:spcAft>
              <a:buNone/>
            </a:pPr>
            <a:r>
              <a:t/>
            </a:r>
            <a:endParaRPr sz="1200">
              <a:solidFill>
                <a:srgbClr val="6AA84F"/>
              </a:solidFill>
            </a:endParaRPr>
          </a:p>
          <a:p>
            <a:pPr indent="0" lvl="0" marL="0" rtl="0" algn="l">
              <a:spcBef>
                <a:spcPts val="0"/>
              </a:spcBef>
              <a:spcAft>
                <a:spcPts val="0"/>
              </a:spcAft>
              <a:buNone/>
            </a:pPr>
            <a:r>
              <a:rPr lang="ar" sz="1200">
                <a:solidFill>
                  <a:srgbClr val="F1C232"/>
                </a:solidFill>
              </a:rPr>
              <a:t>3. Herpes Zoster Oticus (Ramsay Hunt Syndrome): </a:t>
            </a:r>
            <a:endParaRPr sz="1200">
              <a:solidFill>
                <a:srgbClr val="F1C232"/>
              </a:solidFill>
            </a:endParaRPr>
          </a:p>
          <a:p>
            <a:pPr indent="0" lvl="0" marL="0" rtl="0" algn="l">
              <a:spcBef>
                <a:spcPts val="0"/>
              </a:spcBef>
              <a:spcAft>
                <a:spcPts val="0"/>
              </a:spcAft>
              <a:buNone/>
            </a:pPr>
            <a:r>
              <a:rPr lang="ar" sz="1200"/>
              <a:t>   o Herpes zoster affection of cranial nerves VII, VIII, and cervical nerves. vestibulocochlear dysfunction</a:t>
            </a:r>
            <a:endParaRPr sz="1200"/>
          </a:p>
          <a:p>
            <a:pPr indent="0" lvl="0" marL="0" rtl="0" algn="l">
              <a:spcBef>
                <a:spcPts val="0"/>
              </a:spcBef>
              <a:spcAft>
                <a:spcPts val="0"/>
              </a:spcAft>
              <a:buNone/>
            </a:pPr>
            <a:r>
              <a:rPr lang="ar" sz="1200"/>
              <a:t>   o </a:t>
            </a:r>
            <a:r>
              <a:rPr lang="ar" sz="1200">
                <a:solidFill>
                  <a:srgbClr val="FF0000"/>
                </a:solidFill>
              </a:rPr>
              <a:t>Symptoms</a:t>
            </a:r>
            <a:r>
              <a:rPr lang="ar" sz="1200"/>
              <a:t>: Facial palsy, severe pain,</a:t>
            </a:r>
            <a:r>
              <a:rPr lang="ar" sz="1200">
                <a:solidFill>
                  <a:srgbClr val="FF0000"/>
                </a:solidFill>
              </a:rPr>
              <a:t> skin rash</a:t>
            </a:r>
            <a:r>
              <a:rPr lang="ar" sz="1200"/>
              <a:t>, SNHL (sensory neural hearing loss) and vertigo. </a:t>
            </a:r>
            <a:endParaRPr sz="1200"/>
          </a:p>
          <a:p>
            <a:pPr indent="0" lvl="0" marL="0" rtl="0" algn="l">
              <a:spcBef>
                <a:spcPts val="0"/>
              </a:spcBef>
              <a:spcAft>
                <a:spcPts val="0"/>
              </a:spcAft>
              <a:buNone/>
            </a:pPr>
            <a:r>
              <a:rPr lang="ar" sz="1200">
                <a:solidFill>
                  <a:schemeClr val="dk1"/>
                </a:solidFill>
              </a:rPr>
              <a:t>   o </a:t>
            </a:r>
            <a:r>
              <a:rPr lang="ar" sz="1200"/>
              <a:t>Treatment is equivalent to Bell palsy </a:t>
            </a:r>
            <a:endParaRPr sz="1200"/>
          </a:p>
          <a:p>
            <a:pPr indent="0" lvl="0" marL="0" rtl="0" algn="l">
              <a:spcBef>
                <a:spcPts val="0"/>
              </a:spcBef>
              <a:spcAft>
                <a:spcPts val="0"/>
              </a:spcAft>
              <a:buNone/>
            </a:pPr>
            <a:r>
              <a:rPr lang="ar" sz="1200"/>
              <a:t>   </a:t>
            </a:r>
            <a:r>
              <a:rPr lang="ar" sz="1200">
                <a:solidFill>
                  <a:schemeClr val="dk1"/>
                </a:solidFill>
              </a:rPr>
              <a:t>o </a:t>
            </a:r>
            <a:r>
              <a:rPr lang="ar" sz="1200">
                <a:solidFill>
                  <a:schemeClr val="dk1"/>
                </a:solidFill>
              </a:rPr>
              <a:t>Poor outcome</a:t>
            </a:r>
            <a:endParaRPr sz="1200"/>
          </a:p>
          <a:p>
            <a:pPr indent="0" lvl="0" marL="0" rtl="0" algn="l">
              <a:spcBef>
                <a:spcPts val="0"/>
              </a:spcBef>
              <a:spcAft>
                <a:spcPts val="0"/>
              </a:spcAft>
              <a:buNone/>
            </a:pPr>
            <a:r>
              <a:rPr lang="ar" sz="1200"/>
              <a:t>   </a:t>
            </a:r>
            <a:endParaRPr sz="1200"/>
          </a:p>
        </p:txBody>
      </p:sp>
      <p:sp>
        <p:nvSpPr>
          <p:cNvPr id="199" name="Google Shape;199;p30"/>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00" name="Google Shape;200;p30"/>
          <p:cNvSpPr/>
          <p:nvPr/>
        </p:nvSpPr>
        <p:spPr>
          <a:xfrm>
            <a:off x="125" y="1925400"/>
            <a:ext cx="4552500" cy="2916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t>A- Inflammatory Causes of Facial Paralysis </a:t>
            </a:r>
            <a:endParaRPr b="1" sz="1500"/>
          </a:p>
        </p:txBody>
      </p:sp>
      <p:pic>
        <p:nvPicPr>
          <p:cNvPr id="201" name="Google Shape;201;p30"/>
          <p:cNvPicPr preferRelativeResize="0"/>
          <p:nvPr/>
        </p:nvPicPr>
        <p:blipFill>
          <a:blip r:embed="rId4">
            <a:alphaModFix/>
          </a:blip>
          <a:stretch>
            <a:fillRect/>
          </a:stretch>
        </p:blipFill>
        <p:spPr>
          <a:xfrm>
            <a:off x="3199525" y="887923"/>
            <a:ext cx="1178950" cy="833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1"/>
          <p:cNvSpPr txBox="1"/>
          <p:nvPr/>
        </p:nvSpPr>
        <p:spPr>
          <a:xfrm>
            <a:off x="50" y="175"/>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rPr>
              <a:t>   </a:t>
            </a:r>
            <a:r>
              <a:rPr lang="ar" sz="1200">
                <a:solidFill>
                  <a:srgbClr val="999999"/>
                </a:solidFill>
              </a:rPr>
              <a:t>o The patient is usually elderly, and severe pain precedes the facial palsy. </a:t>
            </a:r>
            <a:endParaRPr sz="1200">
              <a:solidFill>
                <a:srgbClr val="999999"/>
              </a:solidFill>
            </a:endParaRPr>
          </a:p>
          <a:p>
            <a:pPr indent="0" lvl="0" marL="0" rtl="0" algn="l">
              <a:spcBef>
                <a:spcPts val="0"/>
              </a:spcBef>
              <a:spcAft>
                <a:spcPts val="0"/>
              </a:spcAft>
              <a:buNone/>
            </a:pPr>
            <a:r>
              <a:rPr lang="ar" sz="1200">
                <a:solidFill>
                  <a:srgbClr val="999999"/>
                </a:solidFill>
              </a:rPr>
              <a:t>   o The characteristic clinical feature is a vesicular eruption in the ear (sometimes on the tongue and palate). </a:t>
            </a:r>
            <a:endParaRPr sz="1200">
              <a:solidFill>
                <a:srgbClr val="999999"/>
              </a:solidFill>
            </a:endParaRPr>
          </a:p>
          <a:p>
            <a:pPr indent="0" lvl="0" marL="0" rtl="0" algn="l">
              <a:spcBef>
                <a:spcPts val="0"/>
              </a:spcBef>
              <a:spcAft>
                <a:spcPts val="0"/>
              </a:spcAft>
              <a:buNone/>
            </a:pPr>
            <a:r>
              <a:rPr lang="ar" sz="1200">
                <a:solidFill>
                  <a:schemeClr val="dk1"/>
                </a:solidFill>
              </a:rPr>
              <a:t>   o Treatment by: </a:t>
            </a:r>
            <a:r>
              <a:rPr lang="ar" sz="1200">
                <a:solidFill>
                  <a:srgbClr val="F1C232"/>
                </a:solidFill>
              </a:rPr>
              <a:t>Acyclovir</a:t>
            </a:r>
            <a:r>
              <a:rPr lang="ar" sz="1200">
                <a:solidFill>
                  <a:schemeClr val="dk1"/>
                </a:solidFill>
              </a:rPr>
              <a:t>, steroid and symptomatic. </a:t>
            </a:r>
            <a:endParaRPr sz="1200">
              <a:solidFill>
                <a:schemeClr val="dk1"/>
              </a:solidFill>
            </a:endParaRPr>
          </a:p>
          <a:p>
            <a:pPr indent="0" lvl="0" marL="457200" rtl="0" algn="l">
              <a:spcBef>
                <a:spcPts val="0"/>
              </a:spcBef>
              <a:spcAft>
                <a:spcPts val="0"/>
              </a:spcAft>
              <a:buNone/>
            </a:pPr>
            <a:r>
              <a:rPr lang="ar" sz="1200">
                <a:solidFill>
                  <a:srgbClr val="FF0000"/>
                </a:solidFill>
              </a:rPr>
              <a:t>↪ Vertigo improves</a:t>
            </a:r>
            <a:r>
              <a:rPr lang="ar" sz="1200">
                <a:solidFill>
                  <a:schemeClr val="dk1"/>
                </a:solidFill>
              </a:rPr>
              <a:t> due to compensation </a:t>
            </a:r>
            <a:r>
              <a:rPr lang="ar" sz="1200">
                <a:solidFill>
                  <a:srgbClr val="999999"/>
                </a:solidFill>
              </a:rPr>
              <a:t>from the other side “takes few weeks”. </a:t>
            </a:r>
            <a:endParaRPr sz="1200">
              <a:solidFill>
                <a:srgbClr val="999999"/>
              </a:solidFill>
            </a:endParaRPr>
          </a:p>
          <a:p>
            <a:pPr indent="0" lvl="0" marL="457200" rtl="0" algn="l">
              <a:spcBef>
                <a:spcPts val="0"/>
              </a:spcBef>
              <a:spcAft>
                <a:spcPts val="0"/>
              </a:spcAft>
              <a:buNone/>
            </a:pPr>
            <a:r>
              <a:rPr lang="ar" sz="1200">
                <a:solidFill>
                  <a:srgbClr val="FF0000"/>
                </a:solidFill>
              </a:rPr>
              <a:t>↪ SNHL is usually irreversible. </a:t>
            </a:r>
            <a:endParaRPr sz="1200">
              <a:solidFill>
                <a:srgbClr val="FF0000"/>
              </a:solidFill>
            </a:endParaRPr>
          </a:p>
          <a:p>
            <a:pPr indent="0" lvl="0" marL="457200" rtl="0" algn="l">
              <a:spcBef>
                <a:spcPts val="0"/>
              </a:spcBef>
              <a:spcAft>
                <a:spcPts val="0"/>
              </a:spcAft>
              <a:buNone/>
            </a:pPr>
            <a:r>
              <a:rPr lang="ar" sz="1200">
                <a:solidFill>
                  <a:srgbClr val="FF0000"/>
                </a:solidFill>
              </a:rPr>
              <a:t>↪ Facial nerve recovers in about 60%. </a:t>
            </a:r>
            <a:r>
              <a:rPr lang="ar" sz="1200">
                <a:solidFill>
                  <a:srgbClr val="999999"/>
                </a:solidFill>
              </a:rPr>
              <a:t>Recovery of facial nerve function is much less likely than in Bell’s palsy. </a:t>
            </a:r>
            <a:endParaRPr sz="1200">
              <a:solidFill>
                <a:srgbClr val="999999"/>
              </a:solidFill>
            </a:endParaRPr>
          </a:p>
          <a:p>
            <a:pPr indent="0" lvl="0" marL="0" rtl="0" algn="l">
              <a:spcBef>
                <a:spcPts val="0"/>
              </a:spcBef>
              <a:spcAft>
                <a:spcPts val="0"/>
              </a:spcAft>
              <a:buNone/>
            </a:pPr>
            <a:r>
              <a:t/>
            </a:r>
            <a:endParaRPr sz="1200">
              <a:solidFill>
                <a:srgbClr val="F1C232"/>
              </a:solidFill>
            </a:endParaRPr>
          </a:p>
          <a:p>
            <a:pPr indent="0" lvl="0" marL="0" rtl="0" algn="l">
              <a:spcBef>
                <a:spcPts val="0"/>
              </a:spcBef>
              <a:spcAft>
                <a:spcPts val="0"/>
              </a:spcAft>
              <a:buClr>
                <a:schemeClr val="dk1"/>
              </a:buClr>
              <a:buSzPts val="1100"/>
              <a:buFont typeface="Arial"/>
              <a:buNone/>
            </a:pPr>
            <a:r>
              <a:rPr lang="ar" sz="1200">
                <a:solidFill>
                  <a:srgbClr val="F1C232"/>
                </a:solidFill>
              </a:rPr>
              <a:t>   (you will be asked about it in exam, patient has facial palsy and skin rash and Ear symptoms it’s Ramsay hunt syndrome)</a:t>
            </a:r>
            <a:endParaRPr sz="1200">
              <a:solidFill>
                <a:srgbClr val="F1C232"/>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ar" sz="1200"/>
              <a:t>4. Malignant Otitis Externa: </a:t>
            </a:r>
            <a:endParaRPr sz="1200"/>
          </a:p>
          <a:p>
            <a:pPr indent="0" lvl="0" marL="0" rtl="0" algn="l">
              <a:spcBef>
                <a:spcPts val="0"/>
              </a:spcBef>
              <a:spcAft>
                <a:spcPts val="0"/>
              </a:spcAft>
              <a:buNone/>
            </a:pPr>
            <a:r>
              <a:rPr lang="ar" sz="1200"/>
              <a:t>   </a:t>
            </a:r>
            <a:r>
              <a:rPr lang="ar" sz="1200">
                <a:solidFill>
                  <a:srgbClr val="FF0000"/>
                </a:solidFill>
              </a:rPr>
              <a:t>o Osteomyelitis of the temporal bone</a:t>
            </a:r>
            <a:r>
              <a:rPr lang="ar" sz="1200">
                <a:solidFill>
                  <a:srgbClr val="999999"/>
                </a:solidFill>
              </a:rPr>
              <a:t> (osteomyelitis of the external auditory canal bone).</a:t>
            </a:r>
            <a:r>
              <a:rPr lang="ar" sz="1200"/>
              <a:t> </a:t>
            </a:r>
            <a:endParaRPr sz="1200"/>
          </a:p>
          <a:p>
            <a:pPr indent="0" lvl="0" marL="0" rtl="0" algn="l">
              <a:spcBef>
                <a:spcPts val="0"/>
              </a:spcBef>
              <a:spcAft>
                <a:spcPts val="0"/>
              </a:spcAft>
              <a:buNone/>
            </a:pPr>
            <a:r>
              <a:rPr lang="ar" sz="1200"/>
              <a:t>   o Granulation tissueobscured TM </a:t>
            </a:r>
            <a:endParaRPr sz="1200"/>
          </a:p>
          <a:p>
            <a:pPr indent="0" lvl="0" marL="0" rtl="0" algn="l">
              <a:spcBef>
                <a:spcPts val="0"/>
              </a:spcBef>
              <a:spcAft>
                <a:spcPts val="0"/>
              </a:spcAft>
              <a:buNone/>
            </a:pPr>
            <a:r>
              <a:rPr lang="ar" sz="1200"/>
              <a:t>   </a:t>
            </a:r>
            <a:r>
              <a:rPr lang="ar" sz="1200">
                <a:solidFill>
                  <a:srgbClr val="6AA84F"/>
                </a:solidFill>
              </a:rPr>
              <a:t>o It could affect multiple nerves other than 7th if it reaches the jugular foramen (9th 10th 11th) </a:t>
            </a:r>
            <a:endParaRPr sz="1200">
              <a:solidFill>
                <a:srgbClr val="6AA84F"/>
              </a:solidFill>
            </a:endParaRPr>
          </a:p>
          <a:p>
            <a:pPr indent="0" lvl="0" marL="0" rtl="0" algn="l">
              <a:spcBef>
                <a:spcPts val="0"/>
              </a:spcBef>
              <a:spcAft>
                <a:spcPts val="0"/>
              </a:spcAft>
              <a:buNone/>
            </a:pPr>
            <a:r>
              <a:rPr lang="ar" sz="1200">
                <a:solidFill>
                  <a:srgbClr val="6AA84F"/>
                </a:solidFill>
              </a:rPr>
              <a:t>   o Very aggressive, which is why it was thought to be malignant </a:t>
            </a:r>
            <a:r>
              <a:rPr lang="ar" sz="1200"/>
              <a:t>4Ds: </a:t>
            </a:r>
            <a:endParaRPr sz="1200"/>
          </a:p>
          <a:p>
            <a:pPr indent="0" lvl="0" marL="457200" rtl="0" algn="l">
              <a:spcBef>
                <a:spcPts val="0"/>
              </a:spcBef>
              <a:spcAft>
                <a:spcPts val="0"/>
              </a:spcAft>
              <a:buNone/>
            </a:pPr>
            <a:r>
              <a:rPr lang="ar" sz="1200">
                <a:solidFill>
                  <a:srgbClr val="F1C232"/>
                </a:solidFill>
              </a:rPr>
              <a:t>↪ Diabetes mellitus</a:t>
            </a:r>
            <a:r>
              <a:rPr lang="ar" sz="1200">
                <a:solidFill>
                  <a:srgbClr val="6AA84F"/>
                </a:solidFill>
              </a:rPr>
              <a:t> or anything considered</a:t>
            </a:r>
            <a:endParaRPr sz="1200">
              <a:solidFill>
                <a:srgbClr val="6AA84F"/>
              </a:solidFill>
            </a:endParaRPr>
          </a:p>
          <a:p>
            <a:pPr indent="0" lvl="0" marL="457200" rtl="0" algn="l">
              <a:spcBef>
                <a:spcPts val="0"/>
              </a:spcBef>
              <a:spcAft>
                <a:spcPts val="0"/>
              </a:spcAft>
              <a:buNone/>
            </a:pPr>
            <a:r>
              <a:rPr lang="ar" sz="1200">
                <a:solidFill>
                  <a:srgbClr val="6AA84F"/>
                </a:solidFill>
              </a:rPr>
              <a:t>immunocompromising </a:t>
            </a:r>
            <a:endParaRPr sz="1200">
              <a:solidFill>
                <a:srgbClr val="6AA84F"/>
              </a:solidFill>
            </a:endParaRPr>
          </a:p>
          <a:p>
            <a:pPr indent="0" lvl="0" marL="457200" rtl="0" algn="l">
              <a:spcBef>
                <a:spcPts val="0"/>
              </a:spcBef>
              <a:spcAft>
                <a:spcPts val="0"/>
              </a:spcAft>
              <a:buNone/>
            </a:pPr>
            <a:r>
              <a:rPr lang="ar" sz="1200"/>
              <a:t>↪ Discharge (purulent) </a:t>
            </a:r>
            <a:endParaRPr sz="1200"/>
          </a:p>
          <a:p>
            <a:pPr indent="0" lvl="0" marL="457200" rtl="0" algn="l">
              <a:spcBef>
                <a:spcPts val="0"/>
              </a:spcBef>
              <a:spcAft>
                <a:spcPts val="0"/>
              </a:spcAft>
              <a:buNone/>
            </a:pPr>
            <a:r>
              <a:rPr lang="ar" sz="1200"/>
              <a:t>↪ Discomfort </a:t>
            </a:r>
            <a:endParaRPr sz="1200"/>
          </a:p>
          <a:p>
            <a:pPr indent="0" lvl="0" marL="457200" rtl="0" algn="l">
              <a:spcBef>
                <a:spcPts val="0"/>
              </a:spcBef>
              <a:spcAft>
                <a:spcPts val="0"/>
              </a:spcAft>
              <a:buNone/>
            </a:pPr>
            <a:r>
              <a:rPr lang="ar" sz="1200"/>
              <a:t>↪ Dysfunction cranial nerve</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0" rtl="0" algn="l">
              <a:spcBef>
                <a:spcPts val="0"/>
              </a:spcBef>
              <a:spcAft>
                <a:spcPts val="0"/>
              </a:spcAft>
              <a:buNone/>
            </a:pPr>
            <a:r>
              <a:rPr b="1" lang="ar" sz="1200">
                <a:solidFill>
                  <a:srgbClr val="0000FF"/>
                </a:solidFill>
              </a:rPr>
              <a:t>1. Iatrogenic:</a:t>
            </a:r>
            <a:r>
              <a:rPr lang="ar" sz="1200"/>
              <a:t> Operations at the CP (</a:t>
            </a:r>
            <a:r>
              <a:rPr lang="ar" sz="1200">
                <a:solidFill>
                  <a:srgbClr val="6AA84F"/>
                </a:solidFill>
              </a:rPr>
              <a:t>cerebellopontine</a:t>
            </a:r>
            <a:r>
              <a:rPr lang="ar" sz="1200"/>
              <a:t>) angle, ear and the parotid glands. </a:t>
            </a:r>
            <a:r>
              <a:rPr lang="ar" sz="1200">
                <a:solidFill>
                  <a:srgbClr val="6AA84F"/>
                </a:solidFill>
              </a:rPr>
              <a:t>acoustic neuroma resection or mastoidectomy. </a:t>
            </a:r>
            <a:r>
              <a:rPr lang="ar" sz="1200"/>
              <a:t>local anesthesia.</a:t>
            </a:r>
            <a:endParaRPr sz="1200"/>
          </a:p>
        </p:txBody>
      </p:sp>
      <p:sp>
        <p:nvSpPr>
          <p:cNvPr id="207" name="Google Shape;207;p31"/>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08" name="Google Shape;208;p31"/>
          <p:cNvSpPr/>
          <p:nvPr/>
        </p:nvSpPr>
        <p:spPr>
          <a:xfrm>
            <a:off x="0" y="5154825"/>
            <a:ext cx="2717100" cy="2916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t>B- Traumatic Facial Injury: </a:t>
            </a:r>
            <a:endParaRPr b="1"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68" name="Google Shape;68;p14"/>
          <p:cNvSpPr/>
          <p:nvPr/>
        </p:nvSpPr>
        <p:spPr>
          <a:xfrm>
            <a:off x="0" y="0"/>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Introduction</a:t>
            </a:r>
            <a:endParaRPr b="1" sz="1800"/>
          </a:p>
        </p:txBody>
      </p:sp>
      <p:sp>
        <p:nvSpPr>
          <p:cNvPr id="69" name="Google Shape;69;p14"/>
          <p:cNvSpPr txBox="1"/>
          <p:nvPr/>
        </p:nvSpPr>
        <p:spPr>
          <a:xfrm>
            <a:off x="0" y="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lang="ar" sz="1200">
                <a:solidFill>
                  <a:srgbClr val="666666"/>
                </a:solidFill>
              </a:rPr>
              <a:t>● The facial nerve (CN VII) provides motor fibers to the muscles of </a:t>
            </a:r>
            <a:r>
              <a:rPr b="1" lang="ar" sz="1200">
                <a:solidFill>
                  <a:srgbClr val="666666"/>
                </a:solidFill>
              </a:rPr>
              <a:t>facial expression</a:t>
            </a:r>
            <a:r>
              <a:rPr lang="ar" sz="1200">
                <a:solidFill>
                  <a:srgbClr val="666666"/>
                </a:solidFill>
              </a:rPr>
              <a:t>. </a:t>
            </a:r>
            <a:endParaRPr sz="1200">
              <a:solidFill>
                <a:srgbClr val="666666"/>
              </a:solidFill>
            </a:endParaRPr>
          </a:p>
          <a:p>
            <a:pPr indent="0" lvl="0" marL="0" rtl="0" algn="l">
              <a:spcBef>
                <a:spcPts val="0"/>
              </a:spcBef>
              <a:spcAft>
                <a:spcPts val="0"/>
              </a:spcAft>
              <a:buNone/>
            </a:pPr>
            <a:r>
              <a:rPr lang="ar" sz="1200">
                <a:solidFill>
                  <a:srgbClr val="666666"/>
                </a:solidFill>
              </a:rPr>
              <a:t>● It originates in the seventh nerve nucleus in the brain stem </a:t>
            </a:r>
            <a:r>
              <a:rPr b="1" lang="ar" sz="1200">
                <a:solidFill>
                  <a:srgbClr val="666666"/>
                </a:solidFill>
              </a:rPr>
              <a:t>(pons)</a:t>
            </a:r>
            <a:r>
              <a:rPr lang="ar" sz="1200">
                <a:solidFill>
                  <a:srgbClr val="666666"/>
                </a:solidFill>
              </a:rPr>
              <a:t>, enters the </a:t>
            </a:r>
            <a:r>
              <a:rPr b="1" lang="ar" sz="1200">
                <a:solidFill>
                  <a:srgbClr val="666666"/>
                </a:solidFill>
              </a:rPr>
              <a:t>middle ear</a:t>
            </a:r>
            <a:r>
              <a:rPr lang="ar" sz="1200">
                <a:solidFill>
                  <a:srgbClr val="666666"/>
                </a:solidFill>
              </a:rPr>
              <a:t> and mastoid and exits the skull at the</a:t>
            </a:r>
            <a:r>
              <a:rPr b="1" lang="ar" sz="1200">
                <a:solidFill>
                  <a:srgbClr val="666666"/>
                </a:solidFill>
              </a:rPr>
              <a:t> stylomastoid foramen</a:t>
            </a:r>
            <a:r>
              <a:rPr lang="ar" sz="1200">
                <a:solidFill>
                  <a:srgbClr val="666666"/>
                </a:solidFill>
              </a:rPr>
              <a:t> just in front of the mastoid process. </a:t>
            </a:r>
            <a:endParaRPr sz="1200">
              <a:solidFill>
                <a:srgbClr val="666666"/>
              </a:solidFill>
            </a:endParaRPr>
          </a:p>
          <a:p>
            <a:pPr indent="0" lvl="0" marL="0" rtl="0" algn="l">
              <a:spcBef>
                <a:spcPts val="0"/>
              </a:spcBef>
              <a:spcAft>
                <a:spcPts val="0"/>
              </a:spcAft>
              <a:buNone/>
            </a:pPr>
            <a:r>
              <a:rPr lang="ar" sz="1200">
                <a:solidFill>
                  <a:srgbClr val="666666"/>
                </a:solidFill>
              </a:rPr>
              <a:t>● From here it enters the </a:t>
            </a:r>
            <a:r>
              <a:rPr b="1" lang="ar" sz="1200">
                <a:solidFill>
                  <a:srgbClr val="666666"/>
                </a:solidFill>
              </a:rPr>
              <a:t>parotid gland</a:t>
            </a:r>
            <a:r>
              <a:rPr lang="ar" sz="1200">
                <a:solidFill>
                  <a:srgbClr val="666666"/>
                </a:solidFill>
              </a:rPr>
              <a:t> where it divides into its branches(Figure below). </a:t>
            </a:r>
            <a:endParaRPr sz="1200">
              <a:solidFill>
                <a:srgbClr val="666666"/>
              </a:solidFill>
            </a:endParaRPr>
          </a:p>
          <a:p>
            <a:pPr indent="0" lvl="0" marL="0" rtl="0" algn="l">
              <a:spcBef>
                <a:spcPts val="0"/>
              </a:spcBef>
              <a:spcAft>
                <a:spcPts val="0"/>
              </a:spcAft>
              <a:buNone/>
            </a:pPr>
            <a:r>
              <a:rPr lang="ar" sz="1200">
                <a:solidFill>
                  <a:srgbClr val="666666"/>
                </a:solidFill>
              </a:rPr>
              <a:t>● Paralysis can be caused by pathology anywhere along the nerve course or in the cortical nerves which control the nucleus (supranuclear or upper motor neuron fibers) resulting in </a:t>
            </a:r>
            <a:r>
              <a:rPr b="1" lang="ar" sz="1200">
                <a:solidFill>
                  <a:srgbClr val="666666"/>
                </a:solidFill>
              </a:rPr>
              <a:t>asymmetric movement</a:t>
            </a:r>
            <a:r>
              <a:rPr lang="ar" sz="1200">
                <a:solidFill>
                  <a:srgbClr val="666666"/>
                </a:solidFill>
              </a:rPr>
              <a:t> of some or all the muscles of facial expression. </a:t>
            </a:r>
            <a:endParaRPr sz="1200">
              <a:solidFill>
                <a:srgbClr val="666666"/>
              </a:solidFill>
            </a:endParaRPr>
          </a:p>
          <a:p>
            <a:pPr indent="0" lvl="0" marL="0" rtl="0" algn="l">
              <a:spcBef>
                <a:spcPts val="0"/>
              </a:spcBef>
              <a:spcAft>
                <a:spcPts val="0"/>
              </a:spcAft>
              <a:buNone/>
            </a:pPr>
            <a:r>
              <a:rPr lang="ar" sz="1200">
                <a:solidFill>
                  <a:srgbClr val="666666"/>
                </a:solidFill>
              </a:rPr>
              <a:t>● Facial nerve palsy causes difficulty with smiling, frowning and expressing emotions, it is a devastating condition for the patient. </a:t>
            </a:r>
            <a:endParaRPr sz="1200">
              <a:solidFill>
                <a:srgbClr val="666666"/>
              </a:solidFill>
            </a:endParaRPr>
          </a:p>
          <a:p>
            <a:pPr indent="0" lvl="0" marL="0" rtl="0" algn="l">
              <a:spcBef>
                <a:spcPts val="0"/>
              </a:spcBef>
              <a:spcAft>
                <a:spcPts val="0"/>
              </a:spcAft>
              <a:buNone/>
            </a:pPr>
            <a:r>
              <a:rPr lang="ar" sz="1200">
                <a:solidFill>
                  <a:srgbClr val="666666"/>
                </a:solidFill>
              </a:rPr>
              <a:t>● The causes are numerous and are listed in (Table 15.1). ‘Supranuclear’ or upper motor neuron causes will often spare the forehead as these muscles receive fibers from both facial nerve nuclei.</a:t>
            </a:r>
            <a:endParaRPr sz="1200">
              <a:solidFill>
                <a:srgbClr val="666666"/>
              </a:solidFill>
            </a:endParaRPr>
          </a:p>
        </p:txBody>
      </p:sp>
      <p:pic>
        <p:nvPicPr>
          <p:cNvPr id="70" name="Google Shape;70;p14"/>
          <p:cNvPicPr preferRelativeResize="0"/>
          <p:nvPr/>
        </p:nvPicPr>
        <p:blipFill>
          <a:blip r:embed="rId4">
            <a:alphaModFix/>
          </a:blip>
          <a:stretch>
            <a:fillRect/>
          </a:stretch>
        </p:blipFill>
        <p:spPr>
          <a:xfrm>
            <a:off x="0" y="3777120"/>
            <a:ext cx="4762499" cy="14249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2"/>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14" name="Google Shape;214;p32"/>
          <p:cNvSpPr txBox="1"/>
          <p:nvPr/>
        </p:nvSpPr>
        <p:spPr>
          <a:xfrm>
            <a:off x="125" y="10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rgbClr val="0000FF"/>
                </a:solidFill>
              </a:rPr>
              <a:t>2. Birth trauma (congenital facial palsy): </a:t>
            </a:r>
            <a:endParaRPr b="1" sz="1200">
              <a:solidFill>
                <a:srgbClr val="0000FF"/>
              </a:solidFill>
            </a:endParaRPr>
          </a:p>
          <a:p>
            <a:pPr indent="0" lvl="0" marL="0" rtl="0" algn="l">
              <a:spcBef>
                <a:spcPts val="0"/>
              </a:spcBef>
              <a:spcAft>
                <a:spcPts val="0"/>
              </a:spcAft>
              <a:buNone/>
            </a:pPr>
            <a:r>
              <a:rPr lang="ar" sz="1200"/>
              <a:t>   o 80-90% are associated with birth trauma </a:t>
            </a:r>
            <a:endParaRPr sz="1200"/>
          </a:p>
          <a:p>
            <a:pPr indent="0" lvl="0" marL="0" rtl="0" algn="l">
              <a:spcBef>
                <a:spcPts val="0"/>
              </a:spcBef>
              <a:spcAft>
                <a:spcPts val="0"/>
              </a:spcAft>
              <a:buNone/>
            </a:pPr>
            <a:r>
              <a:rPr lang="ar" sz="1200"/>
              <a:t>   o 10 -20 % are associated with developmental lesions </a:t>
            </a:r>
            <a:endParaRPr sz="1200"/>
          </a:p>
          <a:p>
            <a:pPr indent="0" lvl="0" marL="0" rtl="0" algn="l">
              <a:spcBef>
                <a:spcPts val="0"/>
              </a:spcBef>
              <a:spcAft>
                <a:spcPts val="0"/>
              </a:spcAft>
              <a:buNone/>
            </a:pPr>
            <a:r>
              <a:rPr lang="ar" sz="1200"/>
              <a:t>   </a:t>
            </a:r>
            <a:r>
              <a:rPr lang="ar" sz="1200">
                <a:solidFill>
                  <a:srgbClr val="999999"/>
                </a:solidFill>
              </a:rPr>
              <a:t>o Most of them are partial and need only conservative management </a:t>
            </a:r>
            <a:endParaRPr sz="1200">
              <a:solidFill>
                <a:srgbClr val="999999"/>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b="1" lang="ar" sz="1200">
                <a:solidFill>
                  <a:srgbClr val="0000FF"/>
                </a:solidFill>
              </a:rPr>
              <a:t>3. Temporal bone fracture</a:t>
            </a:r>
            <a:r>
              <a:rPr lang="ar" sz="1200"/>
              <a:t> (</a:t>
            </a:r>
            <a:r>
              <a:rPr lang="ar" sz="1200">
                <a:solidFill>
                  <a:srgbClr val="FF0000"/>
                </a:solidFill>
              </a:rPr>
              <a:t>possible</a:t>
            </a:r>
            <a:r>
              <a:rPr lang="ar" sz="1200"/>
              <a:t> </a:t>
            </a:r>
            <a:r>
              <a:rPr b="1" lang="ar" sz="1200" u="sng">
                <a:solidFill>
                  <a:srgbClr val="FF0000"/>
                </a:solidFill>
              </a:rPr>
              <a:t>MCQ</a:t>
            </a:r>
            <a:r>
              <a:rPr lang="ar" sz="1200"/>
              <a:t>): </a:t>
            </a:r>
            <a:endParaRPr sz="1200"/>
          </a:p>
          <a:p>
            <a:pPr indent="0" lvl="0" marL="0" rtl="0" algn="l">
              <a:spcBef>
                <a:spcPts val="0"/>
              </a:spcBef>
              <a:spcAft>
                <a:spcPts val="0"/>
              </a:spcAft>
              <a:buNone/>
            </a:pPr>
            <a:r>
              <a:rPr lang="ar" sz="1200"/>
              <a:t>   A- Longitudinal: </a:t>
            </a:r>
            <a:endParaRPr sz="1200"/>
          </a:p>
          <a:p>
            <a:pPr indent="0" lvl="0" marL="457200" rtl="0" algn="l">
              <a:spcBef>
                <a:spcPts val="0"/>
              </a:spcBef>
              <a:spcAft>
                <a:spcPts val="0"/>
              </a:spcAft>
              <a:buNone/>
            </a:pPr>
            <a:r>
              <a:rPr lang="ar" sz="1200"/>
              <a:t>↪</a:t>
            </a:r>
            <a:r>
              <a:rPr lang="ar" sz="1200">
                <a:solidFill>
                  <a:srgbClr val="FF0000"/>
                </a:solidFill>
              </a:rPr>
              <a:t> 80%</a:t>
            </a:r>
            <a:r>
              <a:rPr lang="ar" sz="1200"/>
              <a:t> of Temporal Bone Fractures. </a:t>
            </a:r>
            <a:endParaRPr sz="1200"/>
          </a:p>
          <a:p>
            <a:pPr indent="0" lvl="0" marL="457200" rtl="0" algn="l">
              <a:spcBef>
                <a:spcPts val="0"/>
              </a:spcBef>
              <a:spcAft>
                <a:spcPts val="0"/>
              </a:spcAft>
              <a:buNone/>
            </a:pPr>
            <a:r>
              <a:rPr lang="ar" sz="1200"/>
              <a:t>↪ </a:t>
            </a:r>
            <a:r>
              <a:rPr lang="ar" sz="1200">
                <a:solidFill>
                  <a:srgbClr val="FF0000"/>
                </a:solidFill>
              </a:rPr>
              <a:t>15-20%</a:t>
            </a:r>
            <a:r>
              <a:rPr lang="ar" sz="1200"/>
              <a:t> Facial Nerve involvement. </a:t>
            </a:r>
            <a:endParaRPr sz="1200"/>
          </a:p>
          <a:p>
            <a:pPr indent="0" lvl="0" marL="0" rtl="0" algn="l">
              <a:spcBef>
                <a:spcPts val="0"/>
              </a:spcBef>
              <a:spcAft>
                <a:spcPts val="0"/>
              </a:spcAft>
              <a:buNone/>
            </a:pPr>
            <a:r>
              <a:rPr lang="ar" sz="1200"/>
              <a:t>   B- Transverse: </a:t>
            </a:r>
            <a:endParaRPr sz="1200"/>
          </a:p>
          <a:p>
            <a:pPr indent="0" lvl="0" marL="457200" rtl="0" algn="l">
              <a:spcBef>
                <a:spcPts val="0"/>
              </a:spcBef>
              <a:spcAft>
                <a:spcPts val="0"/>
              </a:spcAft>
              <a:buNone/>
            </a:pPr>
            <a:r>
              <a:rPr lang="ar" sz="1200"/>
              <a:t>↪ </a:t>
            </a:r>
            <a:r>
              <a:rPr lang="ar" sz="1200">
                <a:solidFill>
                  <a:srgbClr val="FF0000"/>
                </a:solidFill>
              </a:rPr>
              <a:t>20%</a:t>
            </a:r>
            <a:r>
              <a:rPr lang="ar" sz="1200"/>
              <a:t> of Temporal Bone Fractures. </a:t>
            </a:r>
            <a:endParaRPr sz="1200"/>
          </a:p>
          <a:p>
            <a:pPr indent="0" lvl="0" marL="457200" rtl="0" algn="l">
              <a:spcBef>
                <a:spcPts val="0"/>
              </a:spcBef>
              <a:spcAft>
                <a:spcPts val="0"/>
              </a:spcAft>
              <a:buNone/>
            </a:pPr>
            <a:r>
              <a:rPr lang="ar" sz="1200"/>
              <a:t>↪ </a:t>
            </a:r>
            <a:r>
              <a:rPr lang="ar" sz="1200">
                <a:solidFill>
                  <a:srgbClr val="FF0000"/>
                </a:solidFill>
              </a:rPr>
              <a:t>50%</a:t>
            </a:r>
            <a:r>
              <a:rPr lang="ar" sz="1200"/>
              <a:t> Facial Nerve Involvement </a:t>
            </a:r>
            <a:endParaRPr sz="1200"/>
          </a:p>
          <a:p>
            <a:pPr indent="0" lvl="0" marL="457200" rtl="0" algn="l">
              <a:spcBef>
                <a:spcPts val="0"/>
              </a:spcBef>
              <a:spcAft>
                <a:spcPts val="0"/>
              </a:spcAft>
              <a:buNone/>
            </a:pPr>
            <a:r>
              <a:rPr lang="ar" sz="1200">
                <a:solidFill>
                  <a:srgbClr val="999999"/>
                </a:solidFill>
              </a:rPr>
              <a:t>(more likely to cause paralysis) </a:t>
            </a:r>
            <a:endParaRPr sz="1200">
              <a:solidFill>
                <a:srgbClr val="999999"/>
              </a:solidFill>
            </a:endParaRPr>
          </a:p>
          <a:p>
            <a:pPr indent="0" lvl="0" marL="45720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   Most common cause of facial nerve palsy in temporal bone trauma is transverse temporal bone fracture, It is important to differentiate between the two. </a:t>
            </a:r>
            <a:endParaRPr sz="1200">
              <a:solidFill>
                <a:srgbClr val="999999"/>
              </a:solidFill>
            </a:endParaRPr>
          </a:p>
          <a:p>
            <a:pPr indent="0" lvl="0" marL="0" rtl="0" algn="l">
              <a:spcBef>
                <a:spcPts val="0"/>
              </a:spcBef>
              <a:spcAft>
                <a:spcPts val="0"/>
              </a:spcAft>
              <a:buNone/>
            </a:pPr>
            <a:r>
              <a:t/>
            </a:r>
            <a:endParaRPr b="1" sz="1200">
              <a:solidFill>
                <a:srgbClr val="0000FF"/>
              </a:solidFill>
            </a:endParaRPr>
          </a:p>
          <a:p>
            <a:pPr indent="0" lvl="0" marL="0" rtl="0" algn="l">
              <a:spcBef>
                <a:spcPts val="0"/>
              </a:spcBef>
              <a:spcAft>
                <a:spcPts val="0"/>
              </a:spcAft>
              <a:buNone/>
            </a:pPr>
            <a:r>
              <a:rPr b="1" lang="ar" sz="1200">
                <a:solidFill>
                  <a:srgbClr val="0000FF"/>
                </a:solidFill>
              </a:rPr>
              <a:t>● Signs for temporal bone fracture: </a:t>
            </a:r>
            <a:endParaRPr b="1" sz="1200">
              <a:solidFill>
                <a:srgbClr val="0000FF"/>
              </a:solidFill>
            </a:endParaRPr>
          </a:p>
          <a:p>
            <a:pPr indent="0" lvl="0" marL="0" rtl="0" algn="l">
              <a:spcBef>
                <a:spcPts val="0"/>
              </a:spcBef>
              <a:spcAft>
                <a:spcPts val="0"/>
              </a:spcAft>
              <a:buNone/>
            </a:pPr>
            <a:r>
              <a:rPr lang="ar" sz="1200">
                <a:solidFill>
                  <a:srgbClr val="999999"/>
                </a:solidFill>
              </a:rPr>
              <a:t>   o CSF or blood leak from ear. </a:t>
            </a:r>
            <a:endParaRPr sz="1200">
              <a:solidFill>
                <a:srgbClr val="999999"/>
              </a:solidFill>
            </a:endParaRPr>
          </a:p>
          <a:p>
            <a:pPr indent="0" lvl="0" marL="0" rtl="0" algn="l">
              <a:spcBef>
                <a:spcPts val="0"/>
              </a:spcBef>
              <a:spcAft>
                <a:spcPts val="0"/>
              </a:spcAft>
              <a:buNone/>
            </a:pPr>
            <a:r>
              <a:rPr lang="ar" sz="1200"/>
              <a:t>   </a:t>
            </a:r>
            <a:r>
              <a:rPr lang="ar" sz="1200">
                <a:solidFill>
                  <a:srgbClr val="F1C232"/>
                </a:solidFill>
              </a:rPr>
              <a:t>o Raccoon eyes sign. </a:t>
            </a:r>
            <a:endParaRPr sz="1200">
              <a:solidFill>
                <a:srgbClr val="F1C232"/>
              </a:solidFill>
            </a:endParaRPr>
          </a:p>
          <a:p>
            <a:pPr indent="0" lvl="0" marL="0" rtl="0" algn="l">
              <a:spcBef>
                <a:spcPts val="0"/>
              </a:spcBef>
              <a:spcAft>
                <a:spcPts val="0"/>
              </a:spcAft>
              <a:buNone/>
            </a:pPr>
            <a:r>
              <a:rPr lang="ar" sz="1200">
                <a:solidFill>
                  <a:srgbClr val="F1C232"/>
                </a:solidFill>
              </a:rPr>
              <a:t>   o Battle’s sign. </a:t>
            </a:r>
            <a:endParaRPr sz="1200">
              <a:solidFill>
                <a:srgbClr val="F1C232"/>
              </a:solidFill>
            </a:endParaRPr>
          </a:p>
          <a:p>
            <a:pPr indent="0" lvl="0" marL="0" rtl="0" algn="l">
              <a:spcBef>
                <a:spcPts val="0"/>
              </a:spcBef>
              <a:spcAft>
                <a:spcPts val="0"/>
              </a:spcAft>
              <a:buNone/>
            </a:pPr>
            <a:r>
              <a:rPr lang="ar" sz="1200"/>
              <a:t>   </a:t>
            </a:r>
            <a:r>
              <a:rPr lang="ar" sz="1200">
                <a:solidFill>
                  <a:srgbClr val="FF0000"/>
                </a:solidFill>
              </a:rPr>
              <a:t>o Ossicles injury.</a:t>
            </a:r>
            <a:r>
              <a:rPr lang="ar" sz="1200"/>
              <a:t>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ar" sz="1200">
                <a:solidFill>
                  <a:srgbClr val="0000FF"/>
                </a:solidFill>
              </a:rPr>
              <a:t>● Pathology:</a:t>
            </a:r>
            <a:r>
              <a:rPr lang="ar" sz="1200"/>
              <a:t> </a:t>
            </a:r>
            <a:r>
              <a:rPr lang="ar" sz="1200">
                <a:solidFill>
                  <a:srgbClr val="FF0000"/>
                </a:solidFill>
              </a:rPr>
              <a:t>Edema or transection of the nerve.</a:t>
            </a:r>
            <a:r>
              <a:rPr lang="ar" sz="1200"/>
              <a:t>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ar" sz="1200">
                <a:solidFill>
                  <a:srgbClr val="0000FF"/>
                </a:solidFill>
              </a:rPr>
              <a:t>● Management</a:t>
            </a:r>
            <a:r>
              <a:rPr lang="ar" sz="1200"/>
              <a:t> of traumatic facial nerve injury: </a:t>
            </a:r>
            <a:endParaRPr sz="1200"/>
          </a:p>
          <a:p>
            <a:pPr indent="0" lvl="0" marL="0" rtl="0" algn="l">
              <a:spcBef>
                <a:spcPts val="0"/>
              </a:spcBef>
              <a:spcAft>
                <a:spcPts val="0"/>
              </a:spcAft>
              <a:buNone/>
            </a:pPr>
            <a:r>
              <a:rPr lang="ar" sz="1200"/>
              <a:t>   o If it is </a:t>
            </a:r>
            <a:r>
              <a:rPr lang="ar" sz="1200">
                <a:solidFill>
                  <a:srgbClr val="FF0000"/>
                </a:solidFill>
              </a:rPr>
              <a:t>delayed </a:t>
            </a:r>
            <a:r>
              <a:rPr lang="ar" sz="1200"/>
              <a:t>in onset,</a:t>
            </a:r>
            <a:r>
              <a:rPr lang="ar" sz="1200">
                <a:solidFill>
                  <a:srgbClr val="999999"/>
                </a:solidFill>
              </a:rPr>
              <a:t> it is usually </a:t>
            </a:r>
            <a:r>
              <a:rPr lang="ar" sz="1200">
                <a:solidFill>
                  <a:srgbClr val="FF0000"/>
                </a:solidFill>
              </a:rPr>
              <a:t>incomplete </a:t>
            </a:r>
            <a:r>
              <a:rPr lang="ar" sz="1200"/>
              <a:t>and is due to </a:t>
            </a:r>
            <a:r>
              <a:rPr lang="ar" sz="1200">
                <a:solidFill>
                  <a:srgbClr val="FF0000"/>
                </a:solidFill>
              </a:rPr>
              <a:t>edema </a:t>
            </a:r>
            <a:r>
              <a:rPr lang="ar" sz="1200"/>
              <a:t>→ Conservative </a:t>
            </a:r>
            <a:r>
              <a:rPr lang="ar" sz="1200">
                <a:solidFill>
                  <a:srgbClr val="999999"/>
                </a:solidFill>
              </a:rPr>
              <a:t>“steroids and relieve the pressure” </a:t>
            </a:r>
            <a:endParaRPr sz="1200">
              <a:solidFill>
                <a:srgbClr val="999999"/>
              </a:solidFill>
            </a:endParaRPr>
          </a:p>
          <a:p>
            <a:pPr indent="0" lvl="0" marL="0" rtl="0" algn="l">
              <a:spcBef>
                <a:spcPts val="0"/>
              </a:spcBef>
              <a:spcAft>
                <a:spcPts val="0"/>
              </a:spcAft>
              <a:buNone/>
            </a:pPr>
            <a:r>
              <a:rPr lang="ar" sz="1200"/>
              <a:t>   </a:t>
            </a:r>
            <a:endParaRPr sz="1200"/>
          </a:p>
          <a:p>
            <a:pPr indent="0" lvl="0" marL="0" rtl="0" algn="l">
              <a:spcBef>
                <a:spcPts val="0"/>
              </a:spcBef>
              <a:spcAft>
                <a:spcPts val="0"/>
              </a:spcAft>
              <a:buNone/>
            </a:pPr>
            <a:r>
              <a:rPr lang="ar" sz="1200"/>
              <a:t>   o If of </a:t>
            </a:r>
            <a:r>
              <a:rPr lang="ar" sz="1200">
                <a:solidFill>
                  <a:srgbClr val="FF0000"/>
                </a:solidFill>
              </a:rPr>
              <a:t>immediate </a:t>
            </a:r>
            <a:r>
              <a:rPr lang="ar" sz="1200"/>
              <a:t>onset,</a:t>
            </a:r>
            <a:r>
              <a:rPr lang="ar" sz="1200">
                <a:solidFill>
                  <a:srgbClr val="999999"/>
                </a:solidFill>
              </a:rPr>
              <a:t> it is usually </a:t>
            </a:r>
            <a:r>
              <a:rPr lang="ar" sz="1200">
                <a:solidFill>
                  <a:srgbClr val="FF0000"/>
                </a:solidFill>
              </a:rPr>
              <a:t>complete </a:t>
            </a:r>
            <a:r>
              <a:rPr lang="ar" sz="1200"/>
              <a:t>and due to </a:t>
            </a:r>
            <a:r>
              <a:rPr lang="ar" sz="1200">
                <a:solidFill>
                  <a:srgbClr val="FF0000"/>
                </a:solidFill>
              </a:rPr>
              <a:t>transection </a:t>
            </a:r>
            <a:r>
              <a:rPr lang="ar" sz="1200"/>
              <a:t>of the nerve </a:t>
            </a:r>
            <a:endParaRPr sz="1200"/>
          </a:p>
          <a:p>
            <a:pPr indent="0" lvl="0" marL="457200" rtl="0" algn="l">
              <a:spcBef>
                <a:spcPts val="0"/>
              </a:spcBef>
              <a:spcAft>
                <a:spcPts val="0"/>
              </a:spcAft>
              <a:buNone/>
            </a:pPr>
            <a:r>
              <a:rPr lang="ar" sz="1200"/>
              <a:t>→ Surgical repair </a:t>
            </a:r>
            <a:endParaRPr sz="1200"/>
          </a:p>
          <a:p>
            <a:pPr indent="0" lvl="0" marL="457200" rtl="0" algn="l">
              <a:spcBef>
                <a:spcPts val="0"/>
              </a:spcBef>
              <a:spcAft>
                <a:spcPts val="0"/>
              </a:spcAft>
              <a:buNone/>
            </a:pPr>
            <a:r>
              <a:rPr lang="ar" sz="1200">
                <a:solidFill>
                  <a:srgbClr val="999999"/>
                </a:solidFill>
              </a:rPr>
              <a:t>→ If borderline; conservative. </a:t>
            </a:r>
            <a:endParaRPr sz="1200">
              <a:solidFill>
                <a:srgbClr val="999999"/>
              </a:solidFill>
            </a:endParaRPr>
          </a:p>
        </p:txBody>
      </p:sp>
      <p:pic>
        <p:nvPicPr>
          <p:cNvPr id="215" name="Google Shape;215;p32"/>
          <p:cNvPicPr preferRelativeResize="0"/>
          <p:nvPr/>
        </p:nvPicPr>
        <p:blipFill>
          <a:blip r:embed="rId4">
            <a:alphaModFix/>
          </a:blip>
          <a:stretch>
            <a:fillRect/>
          </a:stretch>
        </p:blipFill>
        <p:spPr>
          <a:xfrm>
            <a:off x="3477900" y="1154775"/>
            <a:ext cx="900575" cy="771050"/>
          </a:xfrm>
          <a:prstGeom prst="rect">
            <a:avLst/>
          </a:prstGeom>
          <a:noFill/>
          <a:ln>
            <a:noFill/>
          </a:ln>
        </p:spPr>
      </p:pic>
      <p:pic>
        <p:nvPicPr>
          <p:cNvPr id="216" name="Google Shape;216;p32"/>
          <p:cNvPicPr preferRelativeResize="0"/>
          <p:nvPr/>
        </p:nvPicPr>
        <p:blipFill>
          <a:blip r:embed="rId5">
            <a:alphaModFix/>
          </a:blip>
          <a:stretch>
            <a:fillRect/>
          </a:stretch>
        </p:blipFill>
        <p:spPr>
          <a:xfrm>
            <a:off x="3477892" y="1925817"/>
            <a:ext cx="900575" cy="780498"/>
          </a:xfrm>
          <a:prstGeom prst="rect">
            <a:avLst/>
          </a:prstGeom>
          <a:noFill/>
          <a:ln>
            <a:noFill/>
          </a:ln>
        </p:spPr>
      </p:pic>
      <p:pic>
        <p:nvPicPr>
          <p:cNvPr id="217" name="Google Shape;217;p32"/>
          <p:cNvPicPr preferRelativeResize="0"/>
          <p:nvPr/>
        </p:nvPicPr>
        <p:blipFill>
          <a:blip r:embed="rId6">
            <a:alphaModFix/>
          </a:blip>
          <a:stretch>
            <a:fillRect/>
          </a:stretch>
        </p:blipFill>
        <p:spPr>
          <a:xfrm>
            <a:off x="2454127" y="3725531"/>
            <a:ext cx="1097699" cy="846900"/>
          </a:xfrm>
          <a:prstGeom prst="rect">
            <a:avLst/>
          </a:prstGeom>
          <a:noFill/>
          <a:ln>
            <a:noFill/>
          </a:ln>
        </p:spPr>
      </p:pic>
      <p:pic>
        <p:nvPicPr>
          <p:cNvPr id="218" name="Google Shape;218;p32"/>
          <p:cNvPicPr preferRelativeResize="0"/>
          <p:nvPr/>
        </p:nvPicPr>
        <p:blipFill>
          <a:blip r:embed="rId7">
            <a:alphaModFix/>
          </a:blip>
          <a:stretch>
            <a:fillRect/>
          </a:stretch>
        </p:blipFill>
        <p:spPr>
          <a:xfrm>
            <a:off x="3634425" y="3725525"/>
            <a:ext cx="1017950" cy="846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33"/>
          <p:cNvSpPr txBox="1"/>
          <p:nvPr/>
        </p:nvSpPr>
        <p:spPr>
          <a:xfrm>
            <a:off x="125" y="10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100">
                <a:solidFill>
                  <a:srgbClr val="0000FF"/>
                </a:solidFill>
                <a:latin typeface="Times New Roman"/>
                <a:ea typeface="Times New Roman"/>
                <a:cs typeface="Times New Roman"/>
                <a:sym typeface="Times New Roman"/>
              </a:rPr>
              <a:t>● Surgical Repair: </a:t>
            </a:r>
            <a:endParaRPr b="1" sz="11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rPr b="1" lang="ar" sz="1100">
                <a:solidFill>
                  <a:srgbClr val="999999"/>
                </a:solidFill>
                <a:latin typeface="Times New Roman"/>
                <a:ea typeface="Times New Roman"/>
                <a:cs typeface="Times New Roman"/>
                <a:sym typeface="Times New Roman"/>
              </a:rPr>
              <a:t> </a:t>
            </a:r>
            <a:r>
              <a:rPr b="1" lang="ar" sz="1100">
                <a:latin typeface="Times New Roman"/>
                <a:ea typeface="Times New Roman"/>
                <a:cs typeface="Times New Roman"/>
                <a:sym typeface="Times New Roman"/>
              </a:rPr>
              <a:t>  1. Direct Anastomosis: </a:t>
            </a:r>
            <a:endParaRPr b="1" sz="1100">
              <a:latin typeface="Times New Roman"/>
              <a:ea typeface="Times New Roman"/>
              <a:cs typeface="Times New Roman"/>
              <a:sym typeface="Times New Roman"/>
            </a:endParaRPr>
          </a:p>
          <a:p>
            <a:pPr indent="0" lvl="0" marL="457200" rtl="0" algn="l">
              <a:spcBef>
                <a:spcPts val="0"/>
              </a:spcBef>
              <a:spcAft>
                <a:spcPts val="0"/>
              </a:spcAft>
              <a:buNone/>
            </a:pPr>
            <a:r>
              <a:rPr lang="ar" sz="1100">
                <a:solidFill>
                  <a:srgbClr val="999999"/>
                </a:solidFill>
                <a:latin typeface="Times New Roman"/>
                <a:ea typeface="Times New Roman"/>
                <a:cs typeface="Times New Roman"/>
                <a:sym typeface="Times New Roman"/>
              </a:rPr>
              <a:t>o If the proximal and distal parts are identified and no distance between them. </a:t>
            </a:r>
            <a:endParaRPr sz="11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100">
                <a:latin typeface="Times New Roman"/>
                <a:ea typeface="Times New Roman"/>
                <a:cs typeface="Times New Roman"/>
                <a:sym typeface="Times New Roman"/>
              </a:rPr>
              <a:t>   2. Nerve Graft: </a:t>
            </a:r>
            <a:endParaRPr b="1" sz="1100">
              <a:latin typeface="Times New Roman"/>
              <a:ea typeface="Times New Roman"/>
              <a:cs typeface="Times New Roman"/>
              <a:sym typeface="Times New Roman"/>
            </a:endParaRPr>
          </a:p>
          <a:p>
            <a:pPr indent="0" lvl="0" marL="457200" rtl="0" algn="l">
              <a:spcBef>
                <a:spcPts val="0"/>
              </a:spcBef>
              <a:spcAft>
                <a:spcPts val="0"/>
              </a:spcAft>
              <a:buNone/>
            </a:pPr>
            <a:r>
              <a:rPr lang="ar" sz="1100">
                <a:solidFill>
                  <a:srgbClr val="999999"/>
                </a:solidFill>
                <a:latin typeface="Times New Roman"/>
                <a:ea typeface="Times New Roman"/>
                <a:cs typeface="Times New Roman"/>
                <a:sym typeface="Times New Roman"/>
              </a:rPr>
              <a:t>o If there is a distance between them </a:t>
            </a:r>
            <a:endParaRPr sz="11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100">
                <a:solidFill>
                  <a:srgbClr val="999999"/>
                </a:solidFill>
                <a:latin typeface="Times New Roman"/>
                <a:ea typeface="Times New Roman"/>
                <a:cs typeface="Times New Roman"/>
                <a:sym typeface="Times New Roman"/>
              </a:rPr>
              <a:t>o Most common nerve used is great auricular nerve; it can give up to 10 cm and has the same thickness of facial nerve. o Sural nerve. </a:t>
            </a:r>
            <a:endParaRPr sz="11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100">
                <a:solidFill>
                  <a:srgbClr val="999999"/>
                </a:solidFill>
                <a:latin typeface="Times New Roman"/>
                <a:ea typeface="Times New Roman"/>
                <a:cs typeface="Times New Roman"/>
                <a:sym typeface="Times New Roman"/>
              </a:rPr>
              <a:t>o If the injury is in the temporal bone, sometimes we graft the nerve in the fallopian canal without stitching </a:t>
            </a:r>
            <a:endParaRPr sz="11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100">
                <a:solidFill>
                  <a:srgbClr val="999999"/>
                </a:solidFill>
                <a:latin typeface="Times New Roman"/>
                <a:ea typeface="Times New Roman"/>
                <a:cs typeface="Times New Roman"/>
                <a:sym typeface="Times New Roman"/>
              </a:rPr>
              <a:t>o But if outside &gt; we must stitch it. </a:t>
            </a:r>
            <a:endParaRPr sz="11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100">
                <a:solidFill>
                  <a:srgbClr val="999999"/>
                </a:solidFill>
                <a:latin typeface="Times New Roman"/>
                <a:ea typeface="Times New Roman"/>
                <a:cs typeface="Times New Roman"/>
                <a:sym typeface="Times New Roman"/>
              </a:rPr>
              <a:t> </a:t>
            </a:r>
            <a:r>
              <a:rPr b="1" lang="ar" sz="1100">
                <a:latin typeface="Times New Roman"/>
                <a:ea typeface="Times New Roman"/>
                <a:cs typeface="Times New Roman"/>
                <a:sym typeface="Times New Roman"/>
              </a:rPr>
              <a:t>  3. Nerve Transfer (anastomosis): </a:t>
            </a:r>
            <a:endParaRPr b="1" sz="1100">
              <a:latin typeface="Times New Roman"/>
              <a:ea typeface="Times New Roman"/>
              <a:cs typeface="Times New Roman"/>
              <a:sym typeface="Times New Roman"/>
            </a:endParaRPr>
          </a:p>
          <a:p>
            <a:pPr indent="0" lvl="0" marL="457200" rtl="0" algn="l">
              <a:spcBef>
                <a:spcPts val="0"/>
              </a:spcBef>
              <a:spcAft>
                <a:spcPts val="0"/>
              </a:spcAft>
              <a:buNone/>
            </a:pPr>
            <a:r>
              <a:rPr lang="ar" sz="1100">
                <a:solidFill>
                  <a:srgbClr val="999999"/>
                </a:solidFill>
                <a:latin typeface="Times New Roman"/>
                <a:ea typeface="Times New Roman"/>
                <a:cs typeface="Times New Roman"/>
                <a:sym typeface="Times New Roman"/>
              </a:rPr>
              <a:t>o If the proximal part can’t be identified, get a nerve and connect it to the distal part. </a:t>
            </a:r>
            <a:endParaRPr sz="11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100">
                <a:solidFill>
                  <a:srgbClr val="999999"/>
                </a:solidFill>
                <a:latin typeface="Times New Roman"/>
                <a:ea typeface="Times New Roman"/>
                <a:cs typeface="Times New Roman"/>
                <a:sym typeface="Times New Roman"/>
              </a:rPr>
              <a:t>o Most common nerve used is hypoglossal nerve3 IF the other one is healthy and functioning well, because bilateral hypoglossal nerve damage is catastrophic.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100">
                <a:latin typeface="Times New Roman"/>
                <a:ea typeface="Times New Roman"/>
                <a:cs typeface="Times New Roman"/>
                <a:sym typeface="Times New Roman"/>
              </a:rPr>
              <a:t>   4. </a:t>
            </a:r>
            <a:r>
              <a:rPr b="1" lang="ar" sz="1100">
                <a:latin typeface="Times New Roman"/>
                <a:ea typeface="Times New Roman"/>
                <a:cs typeface="Times New Roman"/>
                <a:sym typeface="Times New Roman"/>
              </a:rPr>
              <a:t>Muscle </a:t>
            </a:r>
            <a:r>
              <a:rPr b="1" lang="ar" sz="1100">
                <a:latin typeface="Times New Roman"/>
                <a:ea typeface="Times New Roman"/>
                <a:cs typeface="Times New Roman"/>
                <a:sym typeface="Times New Roman"/>
              </a:rPr>
              <a:t>flap: </a:t>
            </a:r>
            <a:endParaRPr b="1" sz="1100">
              <a:latin typeface="Times New Roman"/>
              <a:ea typeface="Times New Roman"/>
              <a:cs typeface="Times New Roman"/>
              <a:sym typeface="Times New Roman"/>
            </a:endParaRPr>
          </a:p>
          <a:p>
            <a:pPr indent="0" lvl="0" marL="457200" rtl="0" algn="l">
              <a:spcBef>
                <a:spcPts val="0"/>
              </a:spcBef>
              <a:spcAft>
                <a:spcPts val="0"/>
              </a:spcAft>
              <a:buNone/>
            </a:pPr>
            <a:r>
              <a:rPr lang="ar" sz="1100">
                <a:solidFill>
                  <a:srgbClr val="999999"/>
                </a:solidFill>
                <a:latin typeface="Times New Roman"/>
                <a:ea typeface="Times New Roman"/>
                <a:cs typeface="Times New Roman"/>
                <a:sym typeface="Times New Roman"/>
              </a:rPr>
              <a:t>o If the distal and proximal parts can’t be identified. </a:t>
            </a:r>
            <a:endParaRPr sz="11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rPr lang="ar" sz="1100">
                <a:solidFill>
                  <a:srgbClr val="999999"/>
                </a:solidFill>
                <a:latin typeface="Times New Roman"/>
                <a:ea typeface="Times New Roman"/>
                <a:cs typeface="Times New Roman"/>
                <a:sym typeface="Times New Roman"/>
              </a:rPr>
              <a:t>o For cosmetics only “temporalis or masseter muscles are used”.</a:t>
            </a:r>
            <a:endParaRPr sz="1100">
              <a:solidFill>
                <a:srgbClr val="999999"/>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100">
              <a:solidFill>
                <a:srgbClr val="999999"/>
              </a:solidFill>
            </a:endParaRPr>
          </a:p>
          <a:p>
            <a:pPr indent="0" lvl="0" marL="457200" rtl="0" algn="l">
              <a:spcBef>
                <a:spcPts val="0"/>
              </a:spcBef>
              <a:spcAft>
                <a:spcPts val="0"/>
              </a:spcAft>
              <a:buNone/>
            </a:pPr>
            <a:r>
              <a:t/>
            </a:r>
            <a:endParaRPr sz="1100">
              <a:solidFill>
                <a:srgbClr val="999999"/>
              </a:solidFill>
            </a:endParaRPr>
          </a:p>
          <a:p>
            <a:pPr indent="0" lvl="0" marL="457200" rtl="0" algn="l">
              <a:spcBef>
                <a:spcPts val="0"/>
              </a:spcBef>
              <a:spcAft>
                <a:spcPts val="0"/>
              </a:spcAft>
              <a:buNone/>
            </a:pPr>
            <a:r>
              <a:t/>
            </a:r>
            <a:endParaRPr sz="1100">
              <a:solidFill>
                <a:srgbClr val="999999"/>
              </a:solidFill>
            </a:endParaRPr>
          </a:p>
          <a:p>
            <a:pPr indent="0" lvl="0" marL="0" rtl="0" algn="l">
              <a:spcBef>
                <a:spcPts val="0"/>
              </a:spcBef>
              <a:spcAft>
                <a:spcPts val="0"/>
              </a:spcAft>
              <a:buNone/>
            </a:pPr>
            <a:r>
              <a:rPr lang="ar" sz="1100">
                <a:latin typeface="Times New Roman"/>
                <a:ea typeface="Times New Roman"/>
                <a:cs typeface="Times New Roman"/>
                <a:sym typeface="Times New Roman"/>
              </a:rPr>
              <a:t>• Commonest cause of acute VII paralysis • Diagnosis of exclusion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Unilateral facial paralysis • Sudden onset • Unknown cause • LMNL</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Limited duration • Minimal symptoms • Spontaneous recovery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No sensory loss</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Bell’s palsy is a lower motor neuron facial palsy of unknown cause, but thought to be viral. (Will come in the exam)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Bell’s palsy may be complete or incomplete; the more severe the palsy, the worse the prognosis. In practice, full recovery may be expected in over 90% of cases.</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The remainder may develop persistent paralysis and other complications including ectropion (weakness of the muscles of the lower eyelid causing persistent overflow of tears) or an aberrant sequence of movements of the face (synkinesis ).</a:t>
            </a:r>
            <a:endParaRPr sz="1100">
              <a:solidFill>
                <a:srgbClr val="999999"/>
              </a:solidFill>
              <a:latin typeface="Times New Roman"/>
              <a:ea typeface="Times New Roman"/>
              <a:cs typeface="Times New Roman"/>
              <a:sym typeface="Times New Roman"/>
            </a:endParaRPr>
          </a:p>
        </p:txBody>
      </p:sp>
      <p:sp>
        <p:nvSpPr>
          <p:cNvPr id="224" name="Google Shape;224;p33"/>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25" name="Google Shape;225;p33"/>
          <p:cNvSpPr/>
          <p:nvPr/>
        </p:nvSpPr>
        <p:spPr>
          <a:xfrm>
            <a:off x="125" y="4129100"/>
            <a:ext cx="1925400" cy="2916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t>C- Bell’s Palsy </a:t>
            </a:r>
            <a:endParaRPr b="1" sz="1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34"/>
          <p:cNvSpPr txBox="1"/>
          <p:nvPr/>
        </p:nvSpPr>
        <p:spPr>
          <a:xfrm>
            <a:off x="125" y="10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CT or MRI scanning may be needed if the symptoms persist or a specific cause (i.e. other than Bell’s palsy) issuspected.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Electrodiagnosis is used in the assessment of the degree of involvement of the nerve and includes nerve conduction tests and electromyography. These tests are done in a specialist center and be invaluable in predicting prognosis.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FF0000"/>
                </a:solidFill>
                <a:latin typeface="Times New Roman"/>
                <a:ea typeface="Times New Roman"/>
                <a:cs typeface="Times New Roman"/>
                <a:sym typeface="Times New Roman"/>
              </a:rPr>
              <a:t>● Most common diagnosis of acute facial paralysis</a:t>
            </a:r>
            <a:r>
              <a:rPr lang="ar" sz="1100">
                <a:solidFill>
                  <a:srgbClr val="999999"/>
                </a:solidFill>
                <a:latin typeface="Times New Roman"/>
                <a:ea typeface="Times New Roman"/>
                <a:cs typeface="Times New Roman"/>
                <a:sym typeface="Times New Roman"/>
              </a:rPr>
              <a:t>, </a:t>
            </a:r>
            <a:r>
              <a:rPr lang="ar" sz="1100">
                <a:solidFill>
                  <a:srgbClr val="6AA84F"/>
                </a:solidFill>
                <a:latin typeface="Times New Roman"/>
                <a:ea typeface="Times New Roman"/>
                <a:cs typeface="Times New Roman"/>
                <a:sym typeface="Times New Roman"/>
              </a:rPr>
              <a:t>if slowly progressive it is NOT Bell’s palsy. </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FF0000"/>
                </a:solidFill>
                <a:latin typeface="Times New Roman"/>
                <a:ea typeface="Times New Roman"/>
                <a:cs typeface="Times New Roman"/>
                <a:sym typeface="Times New Roman"/>
              </a:rPr>
              <a:t>● Diagnosis is by exclusion.</a:t>
            </a:r>
            <a:endParaRPr sz="11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b="1" lang="ar" sz="1100">
                <a:solidFill>
                  <a:srgbClr val="0000FF"/>
                </a:solidFill>
                <a:latin typeface="Times New Roman"/>
                <a:ea typeface="Times New Roman"/>
                <a:cs typeface="Times New Roman"/>
                <a:sym typeface="Times New Roman"/>
              </a:rPr>
              <a:t>● Pathology:</a:t>
            </a:r>
            <a:r>
              <a:rPr lang="ar" sz="1100">
                <a:latin typeface="Times New Roman"/>
                <a:ea typeface="Times New Roman"/>
                <a:cs typeface="Times New Roman"/>
                <a:sym typeface="Times New Roman"/>
              </a:rPr>
              <a:t> </a:t>
            </a:r>
            <a:r>
              <a:rPr lang="ar" sz="1100">
                <a:solidFill>
                  <a:srgbClr val="FF0000"/>
                </a:solidFill>
                <a:latin typeface="Times New Roman"/>
                <a:ea typeface="Times New Roman"/>
                <a:cs typeface="Times New Roman"/>
                <a:sym typeface="Times New Roman"/>
              </a:rPr>
              <a:t>Edema of the facial nerve sheath along its entire intratemporal course (Fallopian canal)</a:t>
            </a:r>
            <a:r>
              <a:rPr lang="ar" sz="1100">
                <a:latin typeface="Times New Roman"/>
                <a:ea typeface="Times New Roman"/>
                <a:cs typeface="Times New Roman"/>
                <a:sym typeface="Times New Roman"/>
              </a:rPr>
              <a:t> </a:t>
            </a:r>
            <a:r>
              <a:rPr lang="ar" sz="1100">
                <a:solidFill>
                  <a:schemeClr val="dk1"/>
                </a:solidFill>
                <a:latin typeface="Times New Roman"/>
                <a:ea typeface="Times New Roman"/>
                <a:cs typeface="Times New Roman"/>
                <a:sym typeface="Times New Roman"/>
              </a:rPr>
              <a:t>→</a:t>
            </a:r>
            <a:r>
              <a:rPr lang="ar" sz="1100">
                <a:latin typeface="Times New Roman"/>
                <a:ea typeface="Times New Roman"/>
                <a:cs typeface="Times New Roman"/>
                <a:sym typeface="Times New Roman"/>
              </a:rPr>
              <a:t> Swelling of the nerve </a:t>
            </a:r>
            <a:r>
              <a:rPr lang="ar" sz="1100">
                <a:solidFill>
                  <a:schemeClr val="dk1"/>
                </a:solidFill>
                <a:latin typeface="Times New Roman"/>
                <a:ea typeface="Times New Roman"/>
                <a:cs typeface="Times New Roman"/>
                <a:sym typeface="Times New Roman"/>
              </a:rPr>
              <a:t>→ </a:t>
            </a:r>
            <a:r>
              <a:rPr lang="ar" sz="1100">
                <a:latin typeface="Times New Roman"/>
                <a:ea typeface="Times New Roman"/>
                <a:cs typeface="Times New Roman"/>
                <a:sym typeface="Times New Roman"/>
              </a:rPr>
              <a:t> Compression and ischemia </a:t>
            </a:r>
            <a:r>
              <a:rPr lang="ar" sz="1100">
                <a:solidFill>
                  <a:schemeClr val="dk1"/>
                </a:solidFill>
                <a:latin typeface="Times New Roman"/>
                <a:ea typeface="Times New Roman"/>
                <a:cs typeface="Times New Roman"/>
                <a:sym typeface="Times New Roman"/>
              </a:rPr>
              <a:t>→ </a:t>
            </a:r>
            <a:r>
              <a:rPr lang="ar" sz="1100">
                <a:latin typeface="Times New Roman"/>
                <a:ea typeface="Times New Roman"/>
                <a:cs typeface="Times New Roman"/>
                <a:sym typeface="Times New Roman"/>
              </a:rPr>
              <a:t> Complete paralysis, if mild edema → neuropraxia, if severe → degeneration. </a:t>
            </a:r>
            <a:endParaRPr sz="1100">
              <a:latin typeface="Times New Roman"/>
              <a:ea typeface="Times New Roman"/>
              <a:cs typeface="Times New Roman"/>
              <a:sym typeface="Times New Roman"/>
            </a:endParaRPr>
          </a:p>
          <a:p>
            <a:pPr indent="0" lvl="0" marL="0" rtl="0" algn="l">
              <a:spcBef>
                <a:spcPts val="0"/>
              </a:spcBef>
              <a:spcAft>
                <a:spcPts val="0"/>
              </a:spcAft>
              <a:buNone/>
            </a:pPr>
            <a:r>
              <a:rPr b="1" lang="ar" sz="1100">
                <a:solidFill>
                  <a:srgbClr val="0000FF"/>
                </a:solidFill>
                <a:latin typeface="Times New Roman"/>
                <a:ea typeface="Times New Roman"/>
                <a:cs typeface="Times New Roman"/>
                <a:sym typeface="Times New Roman"/>
              </a:rPr>
              <a:t>● Etiology:</a:t>
            </a:r>
            <a:r>
              <a:rPr lang="ar" sz="1100">
                <a:latin typeface="Times New Roman"/>
                <a:ea typeface="Times New Roman"/>
                <a:cs typeface="Times New Roman"/>
                <a:sym typeface="Times New Roman"/>
              </a:rPr>
              <a:t> Vascular or viral measles,</a:t>
            </a:r>
            <a:r>
              <a:rPr lang="ar" sz="1100">
                <a:solidFill>
                  <a:srgbClr val="6AA84F"/>
                </a:solidFill>
                <a:latin typeface="Times New Roman"/>
                <a:ea typeface="Times New Roman"/>
                <a:cs typeface="Times New Roman"/>
                <a:sym typeface="Times New Roman"/>
              </a:rPr>
              <a:t> cold weather but the exact etiology is still unknown</a:t>
            </a:r>
            <a:r>
              <a:rPr lang="ar" sz="1100">
                <a:solidFill>
                  <a:srgbClr val="999999"/>
                </a:solidFill>
                <a:latin typeface="Times New Roman"/>
                <a:ea typeface="Times New Roman"/>
                <a:cs typeface="Times New Roman"/>
                <a:sym typeface="Times New Roman"/>
              </a:rPr>
              <a:t> (not proven)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100">
                <a:solidFill>
                  <a:srgbClr val="0000FF"/>
                </a:solidFill>
                <a:latin typeface="Times New Roman"/>
                <a:ea typeface="Times New Roman"/>
                <a:cs typeface="Times New Roman"/>
                <a:sym typeface="Times New Roman"/>
              </a:rPr>
              <a:t>● Clinical features: </a:t>
            </a:r>
            <a:endParaRPr b="1" sz="11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o Sudden onset unilateral LM FP.</a:t>
            </a:r>
            <a:r>
              <a:rPr lang="ar" sz="1100">
                <a:solidFill>
                  <a:srgbClr val="999999"/>
                </a:solidFill>
                <a:latin typeface="Times New Roman"/>
                <a:ea typeface="Times New Roman"/>
                <a:cs typeface="Times New Roman"/>
                <a:sym typeface="Times New Roman"/>
              </a:rPr>
              <a:t> Occurs after exposure to cold weather could be vascular spasm. Pain behind the ear → few hours later facial paralysis.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o Partial or complete.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o No other manifestations apart from occasional mild pain </a:t>
            </a:r>
            <a:r>
              <a:rPr lang="ar" sz="1100">
                <a:solidFill>
                  <a:srgbClr val="6AA84F"/>
                </a:solidFill>
                <a:latin typeface="Times New Roman"/>
                <a:ea typeface="Times New Roman"/>
                <a:cs typeface="Times New Roman"/>
                <a:sym typeface="Times New Roman"/>
              </a:rPr>
              <a:t>behind the ear</a:t>
            </a:r>
            <a:r>
              <a:rPr lang="ar" sz="1100">
                <a:latin typeface="Times New Roman"/>
                <a:ea typeface="Times New Roman"/>
                <a:cs typeface="Times New Roman"/>
                <a:sym typeface="Times New Roman"/>
              </a:rPr>
              <a:t>. </a:t>
            </a:r>
            <a:r>
              <a:rPr lang="ar" sz="1100">
                <a:solidFill>
                  <a:srgbClr val="999999"/>
                </a:solidFill>
                <a:latin typeface="Times New Roman"/>
                <a:ea typeface="Times New Roman"/>
                <a:cs typeface="Times New Roman"/>
                <a:sym typeface="Times New Roman"/>
              </a:rPr>
              <a:t>No discharge, no parotid swelling, not following trauma.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o May recur in 10%</a:t>
            </a:r>
            <a:r>
              <a:rPr lang="ar" sz="1100">
                <a:solidFill>
                  <a:srgbClr val="999999"/>
                </a:solidFill>
                <a:latin typeface="Times New Roman"/>
                <a:ea typeface="Times New Roman"/>
                <a:cs typeface="Times New Roman"/>
                <a:sym typeface="Times New Roman"/>
              </a:rPr>
              <a:t> (6 – 12%), previous history of paralysis in the same side 12%, other side 6%.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o Risk factors: family history and pregnancy. </a:t>
            </a:r>
            <a:endParaRPr sz="11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100">
                <a:solidFill>
                  <a:srgbClr val="0000FF"/>
                </a:solidFill>
                <a:latin typeface="Times New Roman"/>
                <a:ea typeface="Times New Roman"/>
                <a:cs typeface="Times New Roman"/>
                <a:sym typeface="Times New Roman"/>
              </a:rPr>
              <a:t>● </a:t>
            </a:r>
            <a:r>
              <a:rPr b="1" lang="ar" sz="1100">
                <a:solidFill>
                  <a:srgbClr val="0000FF"/>
                </a:solidFill>
                <a:latin typeface="Times New Roman"/>
                <a:ea typeface="Times New Roman"/>
                <a:cs typeface="Times New Roman"/>
                <a:sym typeface="Times New Roman"/>
              </a:rPr>
              <a:t>Diagnosis:</a:t>
            </a:r>
            <a:endParaRPr b="1" sz="11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Weakness of the entire half of the face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In doubt </a:t>
            </a:r>
            <a:r>
              <a:rPr lang="ar" sz="1100">
                <a:solidFill>
                  <a:schemeClr val="dk1"/>
                </a:solidFill>
                <a:latin typeface="Times New Roman"/>
                <a:ea typeface="Times New Roman"/>
                <a:cs typeface="Times New Roman"/>
                <a:sym typeface="Times New Roman"/>
              </a:rPr>
              <a:t>→ </a:t>
            </a:r>
            <a:r>
              <a:rPr lang="ar" sz="1100">
                <a:latin typeface="Times New Roman"/>
                <a:ea typeface="Times New Roman"/>
                <a:cs typeface="Times New Roman"/>
                <a:sym typeface="Times New Roman"/>
              </a:rPr>
              <a:t> CT and MRI scans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MRI may show contrast enhancement of the facial nerve</a:t>
            </a:r>
            <a:endParaRPr b="1" sz="11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rPr b="1" lang="ar" sz="1100">
                <a:solidFill>
                  <a:srgbClr val="0000FF"/>
                </a:solidFill>
                <a:latin typeface="Times New Roman"/>
                <a:ea typeface="Times New Roman"/>
                <a:cs typeface="Times New Roman"/>
                <a:sym typeface="Times New Roman"/>
              </a:rPr>
              <a:t>● Prognosis:</a:t>
            </a:r>
            <a:r>
              <a:rPr lang="ar" sz="1100">
                <a:latin typeface="Times New Roman"/>
                <a:ea typeface="Times New Roman"/>
                <a:cs typeface="Times New Roman"/>
                <a:sym typeface="Times New Roman"/>
              </a:rPr>
              <a:t> </a:t>
            </a:r>
            <a:r>
              <a:rPr lang="ar" sz="1100">
                <a:solidFill>
                  <a:srgbClr val="999999"/>
                </a:solidFill>
                <a:latin typeface="Times New Roman"/>
                <a:ea typeface="Times New Roman"/>
                <a:cs typeface="Times New Roman"/>
                <a:sym typeface="Times New Roman"/>
              </a:rPr>
              <a:t>if left untreated</a:t>
            </a:r>
            <a:r>
              <a:rPr lang="ar"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o 80% complete recovery.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o 10% satisfactory recovery.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o 10% no recovery.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latin typeface="Times New Roman"/>
                <a:ea typeface="Times New Roman"/>
                <a:cs typeface="Times New Roman"/>
                <a:sym typeface="Times New Roman"/>
              </a:rPr>
              <a:t>   Partial usually recovers within 4-6 weeks while complete may take up to 6 months. </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chemeClr val="dk1"/>
                </a:solidFill>
                <a:latin typeface="Times New Roman"/>
                <a:ea typeface="Times New Roman"/>
                <a:cs typeface="Times New Roman"/>
                <a:sym typeface="Times New Roman"/>
              </a:rPr>
              <a:t>     o Prevent corneal drying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chemeClr val="dk1"/>
                </a:solidFill>
                <a:latin typeface="Times New Roman"/>
                <a:ea typeface="Times New Roman"/>
                <a:cs typeface="Times New Roman"/>
                <a:sym typeface="Times New Roman"/>
              </a:rPr>
              <a:t>– Natural tears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chemeClr val="dk1"/>
                </a:solidFill>
                <a:latin typeface="Times New Roman"/>
                <a:ea typeface="Times New Roman"/>
                <a:cs typeface="Times New Roman"/>
                <a:sym typeface="Times New Roman"/>
              </a:rPr>
              <a:t>– Isotonic saline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100">
                <a:solidFill>
                  <a:schemeClr val="dk1"/>
                </a:solidFill>
                <a:latin typeface="Times New Roman"/>
                <a:ea typeface="Times New Roman"/>
                <a:cs typeface="Times New Roman"/>
                <a:sym typeface="Times New Roman"/>
              </a:rPr>
              <a:t>– Strips of skin tape to close the eye</a:t>
            </a:r>
            <a:endParaRPr sz="1100">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999999"/>
                </a:solidFill>
                <a:latin typeface="Times New Roman"/>
                <a:ea typeface="Times New Roman"/>
                <a:cs typeface="Times New Roman"/>
                <a:sym typeface="Times New Roman"/>
              </a:rPr>
              <a:t>   </a:t>
            </a:r>
            <a:r>
              <a:rPr b="1" lang="ar" sz="1100">
                <a:solidFill>
                  <a:srgbClr val="999999"/>
                </a:solidFill>
                <a:latin typeface="Times New Roman"/>
                <a:ea typeface="Times New Roman"/>
                <a:cs typeface="Times New Roman"/>
                <a:sym typeface="Times New Roman"/>
              </a:rPr>
              <a:t>Surgery is not usually done</a:t>
            </a:r>
            <a:r>
              <a:rPr lang="ar" sz="1100">
                <a:solidFill>
                  <a:srgbClr val="999999"/>
                </a:solidFill>
                <a:latin typeface="Times New Roman"/>
                <a:ea typeface="Times New Roman"/>
                <a:cs typeface="Times New Roman"/>
                <a:sym typeface="Times New Roman"/>
              </a:rPr>
              <a:t> because most of patients recover with conservative treatment </a:t>
            </a:r>
            <a:endParaRPr sz="1100">
              <a:latin typeface="Times New Roman"/>
              <a:ea typeface="Times New Roman"/>
              <a:cs typeface="Times New Roman"/>
              <a:sym typeface="Times New Roman"/>
            </a:endParaRPr>
          </a:p>
        </p:txBody>
      </p:sp>
      <p:sp>
        <p:nvSpPr>
          <p:cNvPr id="231" name="Google Shape;231;p3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3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37" name="Google Shape;237;p35"/>
          <p:cNvSpPr txBox="1"/>
          <p:nvPr/>
        </p:nvSpPr>
        <p:spPr>
          <a:xfrm>
            <a:off x="125" y="10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rgbClr val="0000FF"/>
                </a:solidFill>
              </a:rPr>
              <a:t>• Treatment: </a:t>
            </a:r>
            <a:endParaRPr b="1" sz="1200">
              <a:solidFill>
                <a:srgbClr val="0000FF"/>
              </a:solidFill>
            </a:endParaRPr>
          </a:p>
          <a:p>
            <a:pPr indent="0" lvl="0" marL="0" rtl="0" algn="l">
              <a:spcBef>
                <a:spcPts val="0"/>
              </a:spcBef>
              <a:spcAft>
                <a:spcPts val="0"/>
              </a:spcAft>
              <a:buNone/>
            </a:pPr>
            <a:r>
              <a:rPr lang="ar" sz="1200">
                <a:solidFill>
                  <a:schemeClr val="dk1"/>
                </a:solidFill>
              </a:rPr>
              <a:t>     o </a:t>
            </a:r>
            <a:r>
              <a:rPr lang="ar" sz="1200">
                <a:solidFill>
                  <a:srgbClr val="FF0000"/>
                </a:solidFill>
              </a:rPr>
              <a:t>Reassurance</a:t>
            </a:r>
            <a:r>
              <a:rPr lang="ar" sz="1200">
                <a:solidFill>
                  <a:schemeClr val="dk1"/>
                </a:solidFill>
              </a:rPr>
              <a:t>. </a:t>
            </a:r>
            <a:endParaRPr sz="1200">
              <a:solidFill>
                <a:schemeClr val="dk1"/>
              </a:solidFill>
            </a:endParaRPr>
          </a:p>
          <a:p>
            <a:pPr indent="0" lvl="0" marL="0" rtl="0" algn="l">
              <a:spcBef>
                <a:spcPts val="0"/>
              </a:spcBef>
              <a:spcAft>
                <a:spcPts val="0"/>
              </a:spcAft>
              <a:buNone/>
            </a:pPr>
            <a:r>
              <a:rPr lang="ar" sz="1200">
                <a:solidFill>
                  <a:schemeClr val="dk1"/>
                </a:solidFill>
              </a:rPr>
              <a:t>     o Eye protection. </a:t>
            </a:r>
            <a:endParaRPr sz="1200">
              <a:solidFill>
                <a:schemeClr val="dk1"/>
              </a:solidFill>
            </a:endParaRPr>
          </a:p>
          <a:p>
            <a:pPr indent="0" lvl="0" marL="0" rtl="0" algn="l">
              <a:spcBef>
                <a:spcPts val="0"/>
              </a:spcBef>
              <a:spcAft>
                <a:spcPts val="0"/>
              </a:spcAft>
              <a:buNone/>
            </a:pPr>
            <a:r>
              <a:rPr lang="ar" sz="1200">
                <a:solidFill>
                  <a:schemeClr val="dk1"/>
                </a:solidFill>
              </a:rPr>
              <a:t>     o Physiotherapy. </a:t>
            </a:r>
            <a:endParaRPr sz="1200">
              <a:solidFill>
                <a:schemeClr val="dk1"/>
              </a:solidFill>
            </a:endParaRPr>
          </a:p>
          <a:p>
            <a:pPr indent="0" lvl="0" marL="0" rtl="0" algn="l">
              <a:spcBef>
                <a:spcPts val="0"/>
              </a:spcBef>
              <a:spcAft>
                <a:spcPts val="0"/>
              </a:spcAft>
              <a:buNone/>
            </a:pPr>
            <a:r>
              <a:rPr lang="ar" sz="1200">
                <a:solidFill>
                  <a:schemeClr val="dk1"/>
                </a:solidFill>
              </a:rPr>
              <a:t>     o Medications (</a:t>
            </a:r>
            <a:r>
              <a:rPr lang="ar" sz="1200">
                <a:solidFill>
                  <a:srgbClr val="FF0000"/>
                </a:solidFill>
              </a:rPr>
              <a:t>steroids</a:t>
            </a:r>
            <a:r>
              <a:rPr lang="ar" sz="1200">
                <a:solidFill>
                  <a:schemeClr val="dk1"/>
                </a:solidFill>
              </a:rPr>
              <a:t>; to decrease edema, antivirals, vasodilators) </a:t>
            </a:r>
            <a:r>
              <a:rPr lang="ar" sz="1200">
                <a:solidFill>
                  <a:srgbClr val="999999"/>
                </a:solidFill>
              </a:rPr>
              <a:t>Antiviral and vasodilators only given in combination with steroids, not effective alone. </a:t>
            </a:r>
            <a:endParaRPr sz="1200">
              <a:solidFill>
                <a:srgbClr val="999999"/>
              </a:solidFill>
            </a:endParaRPr>
          </a:p>
          <a:p>
            <a:pPr indent="0" lvl="0" marL="0" rtl="0" algn="l">
              <a:spcBef>
                <a:spcPts val="0"/>
              </a:spcBef>
              <a:spcAft>
                <a:spcPts val="0"/>
              </a:spcAft>
              <a:buNone/>
            </a:pPr>
            <a:r>
              <a:rPr lang="ar" sz="1200"/>
              <a:t>•Corticosteroids – 80 mg/day po – Within 24 to 48 h of onset for 1 wk – Decreased gradually over the 2nd wk</a:t>
            </a:r>
            <a:endParaRPr sz="1200"/>
          </a:p>
          <a:p>
            <a:pPr indent="0" lvl="0" marL="0" rtl="0" algn="l">
              <a:spcBef>
                <a:spcPts val="0"/>
              </a:spcBef>
              <a:spcAft>
                <a:spcPts val="0"/>
              </a:spcAft>
              <a:buNone/>
            </a:pPr>
            <a:r>
              <a:rPr lang="ar" sz="1200"/>
              <a:t>• Antivirals (Acyclovir ) – Less degrees of facial weakness</a:t>
            </a:r>
            <a:endParaRPr sz="1200"/>
          </a:p>
          <a:p>
            <a:pPr indent="0" lvl="0" marL="0" rtl="0" algn="l">
              <a:spcBef>
                <a:spcPts val="0"/>
              </a:spcBef>
              <a:spcAft>
                <a:spcPts val="0"/>
              </a:spcAft>
              <a:buNone/>
            </a:pPr>
            <a:r>
              <a:rPr lang="ar" sz="1200">
                <a:solidFill>
                  <a:schemeClr val="dk1"/>
                </a:solidFill>
              </a:rPr>
              <a:t>     o Surgical decompression in selected cases: </a:t>
            </a:r>
            <a:endParaRPr sz="1200">
              <a:solidFill>
                <a:schemeClr val="dk1"/>
              </a:solidFill>
            </a:endParaRPr>
          </a:p>
          <a:p>
            <a:pPr indent="0" lvl="0" marL="457200" rtl="0" algn="l">
              <a:spcBef>
                <a:spcPts val="0"/>
              </a:spcBef>
              <a:spcAft>
                <a:spcPts val="0"/>
              </a:spcAft>
              <a:buNone/>
            </a:pPr>
            <a:r>
              <a:rPr lang="ar" sz="1200">
                <a:solidFill>
                  <a:srgbClr val="999999"/>
                </a:solidFill>
              </a:rPr>
              <a:t>↪ Patients with 90% degeneration. </a:t>
            </a:r>
            <a:endParaRPr sz="1200">
              <a:solidFill>
                <a:srgbClr val="999999"/>
              </a:solidFill>
            </a:endParaRPr>
          </a:p>
          <a:p>
            <a:pPr indent="0" lvl="0" marL="457200" rtl="0" algn="l">
              <a:spcBef>
                <a:spcPts val="0"/>
              </a:spcBef>
              <a:spcAft>
                <a:spcPts val="0"/>
              </a:spcAft>
              <a:buClr>
                <a:schemeClr val="dk1"/>
              </a:buClr>
              <a:buSzPts val="1100"/>
              <a:buFont typeface="Arial"/>
              <a:buNone/>
            </a:pPr>
            <a:r>
              <a:rPr lang="ar" sz="1200">
                <a:solidFill>
                  <a:srgbClr val="999999"/>
                </a:solidFill>
              </a:rPr>
              <a:t>↪ Within 14 days of onset.</a:t>
            </a:r>
            <a:endParaRPr sz="1200">
              <a:solidFill>
                <a:srgbClr val="999999"/>
              </a:solidFill>
            </a:endParaRPr>
          </a:p>
          <a:p>
            <a:pPr indent="0" lvl="0" marL="0" rtl="0" algn="l">
              <a:spcBef>
                <a:spcPts val="0"/>
              </a:spcBef>
              <a:spcAft>
                <a:spcPts val="0"/>
              </a:spcAft>
              <a:buClr>
                <a:schemeClr val="dk1"/>
              </a:buClr>
              <a:buSzPts val="1100"/>
              <a:buFont typeface="Arial"/>
              <a:buNone/>
            </a:pPr>
            <a:r>
              <a:t/>
            </a:r>
            <a:endParaRPr sz="1200">
              <a:solidFill>
                <a:srgbClr val="999999"/>
              </a:solidFill>
            </a:endParaRPr>
          </a:p>
          <a:p>
            <a:pPr indent="0" lvl="0" marL="0" rtl="0" algn="l">
              <a:spcBef>
                <a:spcPts val="0"/>
              </a:spcBef>
              <a:spcAft>
                <a:spcPts val="0"/>
              </a:spcAft>
              <a:buClr>
                <a:schemeClr val="dk1"/>
              </a:buClr>
              <a:buSzPts val="1100"/>
              <a:buFont typeface="Arial"/>
              <a:buNone/>
            </a:pPr>
            <a:r>
              <a:t/>
            </a:r>
            <a:endParaRPr sz="1200">
              <a:solidFill>
                <a:srgbClr val="999999"/>
              </a:solidFill>
            </a:endParaRPr>
          </a:p>
          <a:p>
            <a:pPr indent="0" lvl="0" marL="0" rtl="0" algn="l">
              <a:spcBef>
                <a:spcPts val="0"/>
              </a:spcBef>
              <a:spcAft>
                <a:spcPts val="0"/>
              </a:spcAft>
              <a:buClr>
                <a:schemeClr val="dk1"/>
              </a:buClr>
              <a:buSzPts val="1100"/>
              <a:buFont typeface="Arial"/>
              <a:buNone/>
            </a:pPr>
            <a:r>
              <a:t/>
            </a:r>
            <a:endParaRPr sz="1200">
              <a:solidFill>
                <a:srgbClr val="999999"/>
              </a:solidFill>
            </a:endParaRPr>
          </a:p>
          <a:p>
            <a:pPr indent="0" lvl="0" marL="0" rtl="0" algn="l">
              <a:spcBef>
                <a:spcPts val="0"/>
              </a:spcBef>
              <a:spcAft>
                <a:spcPts val="0"/>
              </a:spcAft>
              <a:buClr>
                <a:schemeClr val="dk1"/>
              </a:buClr>
              <a:buSzPts val="1100"/>
              <a:buFont typeface="Arial"/>
              <a:buNone/>
            </a:pPr>
            <a:r>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t>   •Synkinesis and hypertonia </a:t>
            </a:r>
            <a:endParaRPr sz="1200"/>
          </a:p>
          <a:p>
            <a:pPr indent="0" lvl="0" marL="0" rtl="0" algn="l">
              <a:spcBef>
                <a:spcPts val="0"/>
              </a:spcBef>
              <a:spcAft>
                <a:spcPts val="0"/>
              </a:spcAft>
              <a:buClr>
                <a:schemeClr val="dk1"/>
              </a:buClr>
              <a:buSzPts val="1100"/>
              <a:buFont typeface="Arial"/>
              <a:buNone/>
            </a:pPr>
            <a:r>
              <a:rPr lang="ar" sz="1200">
                <a:solidFill>
                  <a:srgbClr val="999999"/>
                </a:solidFill>
              </a:rPr>
              <a:t>   </a:t>
            </a:r>
            <a:r>
              <a:rPr lang="ar" sz="1200">
                <a:solidFill>
                  <a:srgbClr val="0000FF"/>
                </a:solidFill>
              </a:rPr>
              <a:t>•Advantages </a:t>
            </a:r>
            <a:endParaRPr sz="1200">
              <a:solidFill>
                <a:srgbClr val="0000FF"/>
              </a:solidFill>
            </a:endParaRPr>
          </a:p>
          <a:p>
            <a:pPr indent="0" lvl="0" marL="0" rtl="0" algn="l">
              <a:spcBef>
                <a:spcPts val="0"/>
              </a:spcBef>
              <a:spcAft>
                <a:spcPts val="0"/>
              </a:spcAft>
              <a:buClr>
                <a:schemeClr val="dk1"/>
              </a:buClr>
              <a:buSzPts val="1100"/>
              <a:buFont typeface="Arial"/>
              <a:buNone/>
            </a:pPr>
            <a:r>
              <a:rPr lang="ar" sz="1200">
                <a:solidFill>
                  <a:srgbClr val="999999"/>
                </a:solidFill>
              </a:rPr>
              <a:t>       </a:t>
            </a:r>
            <a:r>
              <a:rPr lang="ar" sz="1200"/>
              <a:t> o Ease of use </a:t>
            </a:r>
            <a:endParaRPr sz="1200"/>
          </a:p>
          <a:p>
            <a:pPr indent="0" lvl="0" marL="0" rtl="0" algn="l">
              <a:spcBef>
                <a:spcPts val="0"/>
              </a:spcBef>
              <a:spcAft>
                <a:spcPts val="0"/>
              </a:spcAft>
              <a:buClr>
                <a:schemeClr val="dk1"/>
              </a:buClr>
              <a:buSzPts val="1100"/>
              <a:buFont typeface="Arial"/>
              <a:buNone/>
            </a:pPr>
            <a:r>
              <a:rPr lang="ar" sz="1200"/>
              <a:t>        o Selective </a:t>
            </a:r>
            <a:endParaRPr sz="1200"/>
          </a:p>
          <a:p>
            <a:pPr indent="0" lvl="0" marL="0" rtl="0" algn="l">
              <a:spcBef>
                <a:spcPts val="0"/>
              </a:spcBef>
              <a:spcAft>
                <a:spcPts val="0"/>
              </a:spcAft>
              <a:buClr>
                <a:schemeClr val="dk1"/>
              </a:buClr>
              <a:buSzPts val="1100"/>
              <a:buFont typeface="Arial"/>
              <a:buNone/>
            </a:pPr>
            <a:r>
              <a:rPr lang="ar" sz="1200">
                <a:solidFill>
                  <a:srgbClr val="999999"/>
                </a:solidFill>
              </a:rPr>
              <a:t>   </a:t>
            </a:r>
            <a:r>
              <a:rPr lang="ar" sz="1200">
                <a:solidFill>
                  <a:srgbClr val="0000FF"/>
                </a:solidFill>
              </a:rPr>
              <a:t>•Disadvantages </a:t>
            </a:r>
            <a:endParaRPr sz="1200">
              <a:solidFill>
                <a:srgbClr val="0000FF"/>
              </a:solidFill>
            </a:endParaRPr>
          </a:p>
          <a:p>
            <a:pPr indent="0" lvl="0" marL="0" rtl="0" algn="l">
              <a:spcBef>
                <a:spcPts val="0"/>
              </a:spcBef>
              <a:spcAft>
                <a:spcPts val="0"/>
              </a:spcAft>
              <a:buClr>
                <a:schemeClr val="dk1"/>
              </a:buClr>
              <a:buSzPts val="1100"/>
              <a:buFont typeface="Arial"/>
              <a:buNone/>
            </a:pPr>
            <a:r>
              <a:rPr lang="ar" sz="1200">
                <a:solidFill>
                  <a:srgbClr val="999999"/>
                </a:solidFill>
              </a:rPr>
              <a:t>       </a:t>
            </a:r>
            <a:r>
              <a:rPr lang="ar" sz="1200"/>
              <a:t> o Temporary </a:t>
            </a:r>
            <a:endParaRPr sz="1200"/>
          </a:p>
          <a:p>
            <a:pPr indent="0" lvl="0" marL="0" rtl="0" algn="l">
              <a:spcBef>
                <a:spcPts val="0"/>
              </a:spcBef>
              <a:spcAft>
                <a:spcPts val="0"/>
              </a:spcAft>
              <a:buClr>
                <a:schemeClr val="dk1"/>
              </a:buClr>
              <a:buSzPts val="1100"/>
              <a:buFont typeface="Arial"/>
              <a:buNone/>
            </a:pPr>
            <a:r>
              <a:rPr lang="ar" sz="1200"/>
              <a:t>        o Repeated every 3 months</a:t>
            </a:r>
            <a:r>
              <a:rPr lang="ar" sz="1200">
                <a:solidFill>
                  <a:srgbClr val="999999"/>
                </a:solidFill>
              </a:rPr>
              <a:t>. </a:t>
            </a:r>
            <a:endParaRPr sz="1200">
              <a:solidFill>
                <a:srgbClr val="999999"/>
              </a:solidFill>
            </a:endParaRPr>
          </a:p>
          <a:p>
            <a:pPr indent="0" lvl="0" marL="0" rtl="0" algn="l">
              <a:spcBef>
                <a:spcPts val="0"/>
              </a:spcBef>
              <a:spcAft>
                <a:spcPts val="0"/>
              </a:spcAft>
              <a:buClr>
                <a:schemeClr val="dk1"/>
              </a:buClr>
              <a:buSzPts val="1100"/>
              <a:buFont typeface="Arial"/>
              <a:buNone/>
            </a:pPr>
            <a:r>
              <a:t/>
            </a:r>
            <a:endParaRPr sz="1200">
              <a:solidFill>
                <a:srgbClr val="999999"/>
              </a:solidFill>
            </a:endParaRPr>
          </a:p>
          <a:p>
            <a:pPr indent="0" lvl="0" marL="914400" rtl="0" algn="l">
              <a:spcBef>
                <a:spcPts val="0"/>
              </a:spcBef>
              <a:spcAft>
                <a:spcPts val="0"/>
              </a:spcAft>
              <a:buClr>
                <a:schemeClr val="dk1"/>
              </a:buClr>
              <a:buSzPts val="1100"/>
              <a:buFont typeface="Arial"/>
              <a:buNone/>
            </a:pPr>
            <a:r>
              <a:t/>
            </a:r>
            <a:endParaRPr sz="1200">
              <a:solidFill>
                <a:srgbClr val="999999"/>
              </a:solidFill>
            </a:endParaRPr>
          </a:p>
          <a:p>
            <a:pPr indent="0" lvl="0" marL="914400" rtl="0" algn="l">
              <a:spcBef>
                <a:spcPts val="0"/>
              </a:spcBef>
              <a:spcAft>
                <a:spcPts val="0"/>
              </a:spcAft>
              <a:buClr>
                <a:schemeClr val="dk1"/>
              </a:buClr>
              <a:buSzPts val="1100"/>
              <a:buFont typeface="Arial"/>
              <a:buNone/>
            </a:pPr>
            <a:r>
              <a:t/>
            </a:r>
            <a:endParaRPr sz="1200">
              <a:solidFill>
                <a:srgbClr val="999999"/>
              </a:solidFill>
            </a:endParaRPr>
          </a:p>
          <a:p>
            <a:pPr indent="0" lvl="0" marL="914400" rtl="0" algn="l">
              <a:spcBef>
                <a:spcPts val="0"/>
              </a:spcBef>
              <a:spcAft>
                <a:spcPts val="0"/>
              </a:spcAft>
              <a:buClr>
                <a:schemeClr val="dk1"/>
              </a:buClr>
              <a:buSzPts val="1100"/>
              <a:buFont typeface="Arial"/>
              <a:buNone/>
            </a:pPr>
            <a:r>
              <a:rPr b="1" lang="ar" sz="1500">
                <a:solidFill>
                  <a:srgbClr val="999999"/>
                </a:solidFill>
              </a:rPr>
              <a:t>Conclusion</a:t>
            </a:r>
            <a:r>
              <a:rPr lang="ar" sz="1200">
                <a:solidFill>
                  <a:srgbClr val="999999"/>
                </a:solidFill>
              </a:rPr>
              <a:t>: </a:t>
            </a:r>
            <a:endParaRPr sz="1200">
              <a:solidFill>
                <a:srgbClr val="999999"/>
              </a:solidFill>
            </a:endParaRPr>
          </a:p>
          <a:p>
            <a:pPr indent="0" lvl="0" marL="914400" rtl="0" algn="l">
              <a:spcBef>
                <a:spcPts val="0"/>
              </a:spcBef>
              <a:spcAft>
                <a:spcPts val="0"/>
              </a:spcAft>
              <a:buClr>
                <a:schemeClr val="dk1"/>
              </a:buClr>
              <a:buSzPts val="1100"/>
              <a:buFont typeface="Arial"/>
              <a:buNone/>
            </a:pPr>
            <a:r>
              <a:rPr lang="ar" sz="1200">
                <a:solidFill>
                  <a:srgbClr val="999999"/>
                </a:solidFill>
              </a:rPr>
              <a:t>Facial paralysis </a:t>
            </a:r>
            <a:r>
              <a:rPr lang="ar" sz="1200">
                <a:solidFill>
                  <a:srgbClr val="0000FF"/>
                </a:solidFill>
              </a:rPr>
              <a:t>sequelae </a:t>
            </a:r>
            <a:r>
              <a:rPr lang="ar" sz="1200">
                <a:solidFill>
                  <a:srgbClr val="999999"/>
                </a:solidFill>
              </a:rPr>
              <a:t>(significant) </a:t>
            </a:r>
            <a:endParaRPr sz="1200">
              <a:solidFill>
                <a:srgbClr val="999999"/>
              </a:solidFill>
            </a:endParaRPr>
          </a:p>
          <a:p>
            <a:pPr indent="0" lvl="0" marL="914400" rtl="0" algn="l">
              <a:spcBef>
                <a:spcPts val="0"/>
              </a:spcBef>
              <a:spcAft>
                <a:spcPts val="0"/>
              </a:spcAft>
              <a:buClr>
                <a:schemeClr val="dk1"/>
              </a:buClr>
              <a:buSzPts val="1100"/>
              <a:buFont typeface="Arial"/>
              <a:buNone/>
            </a:pPr>
            <a:r>
              <a:rPr lang="ar" sz="1200">
                <a:solidFill>
                  <a:srgbClr val="999999"/>
                </a:solidFill>
              </a:rPr>
              <a:t>   •Functional </a:t>
            </a:r>
            <a:endParaRPr sz="1200">
              <a:solidFill>
                <a:srgbClr val="999999"/>
              </a:solidFill>
            </a:endParaRPr>
          </a:p>
          <a:p>
            <a:pPr indent="0" lvl="0" marL="914400" rtl="0" algn="l">
              <a:spcBef>
                <a:spcPts val="0"/>
              </a:spcBef>
              <a:spcAft>
                <a:spcPts val="0"/>
              </a:spcAft>
              <a:buClr>
                <a:schemeClr val="dk1"/>
              </a:buClr>
              <a:buSzPts val="1100"/>
              <a:buFont typeface="Arial"/>
              <a:buNone/>
            </a:pPr>
            <a:r>
              <a:rPr lang="ar" sz="1200">
                <a:solidFill>
                  <a:srgbClr val="999999"/>
                </a:solidFill>
              </a:rPr>
              <a:t>   •Cosmetic </a:t>
            </a:r>
            <a:endParaRPr sz="1200">
              <a:solidFill>
                <a:srgbClr val="999999"/>
              </a:solidFill>
            </a:endParaRPr>
          </a:p>
          <a:p>
            <a:pPr indent="0" lvl="0" marL="914400" rtl="0" algn="l">
              <a:spcBef>
                <a:spcPts val="0"/>
              </a:spcBef>
              <a:spcAft>
                <a:spcPts val="0"/>
              </a:spcAft>
              <a:buClr>
                <a:schemeClr val="dk1"/>
              </a:buClr>
              <a:buSzPts val="1100"/>
              <a:buFont typeface="Arial"/>
              <a:buNone/>
            </a:pPr>
            <a:r>
              <a:rPr lang="ar" sz="1200">
                <a:solidFill>
                  <a:srgbClr val="999999"/>
                </a:solidFill>
              </a:rPr>
              <a:t>   •Psychological </a:t>
            </a:r>
            <a:endParaRPr sz="1200">
              <a:solidFill>
                <a:srgbClr val="999999"/>
              </a:solidFill>
            </a:endParaRPr>
          </a:p>
          <a:p>
            <a:pPr indent="0" lvl="0" marL="914400" rtl="0" algn="l">
              <a:spcBef>
                <a:spcPts val="0"/>
              </a:spcBef>
              <a:spcAft>
                <a:spcPts val="0"/>
              </a:spcAft>
              <a:buClr>
                <a:schemeClr val="dk1"/>
              </a:buClr>
              <a:buSzPts val="1100"/>
              <a:buFont typeface="Arial"/>
              <a:buNone/>
            </a:pPr>
            <a:r>
              <a:t/>
            </a:r>
            <a:endParaRPr sz="1200">
              <a:solidFill>
                <a:srgbClr val="999999"/>
              </a:solidFill>
            </a:endParaRPr>
          </a:p>
          <a:p>
            <a:pPr indent="0" lvl="0" marL="914400" rtl="0" algn="l">
              <a:spcBef>
                <a:spcPts val="0"/>
              </a:spcBef>
              <a:spcAft>
                <a:spcPts val="0"/>
              </a:spcAft>
              <a:buClr>
                <a:schemeClr val="dk1"/>
              </a:buClr>
              <a:buSzPts val="1100"/>
              <a:buFont typeface="Arial"/>
              <a:buNone/>
            </a:pPr>
            <a:r>
              <a:rPr lang="ar" sz="1200">
                <a:solidFill>
                  <a:srgbClr val="999999"/>
                </a:solidFill>
              </a:rPr>
              <a:t>The primary </a:t>
            </a:r>
            <a:r>
              <a:rPr lang="ar" sz="1200">
                <a:solidFill>
                  <a:srgbClr val="0000FF"/>
                </a:solidFill>
              </a:rPr>
              <a:t>goals </a:t>
            </a:r>
            <a:r>
              <a:rPr lang="ar" sz="1200">
                <a:solidFill>
                  <a:srgbClr val="999999"/>
                </a:solidFill>
              </a:rPr>
              <a:t>of facial reanimation </a:t>
            </a:r>
            <a:endParaRPr sz="1200">
              <a:solidFill>
                <a:srgbClr val="999999"/>
              </a:solidFill>
            </a:endParaRPr>
          </a:p>
          <a:p>
            <a:pPr indent="0" lvl="0" marL="914400" rtl="0" algn="l">
              <a:spcBef>
                <a:spcPts val="0"/>
              </a:spcBef>
              <a:spcAft>
                <a:spcPts val="0"/>
              </a:spcAft>
              <a:buClr>
                <a:schemeClr val="dk1"/>
              </a:buClr>
              <a:buSzPts val="1100"/>
              <a:buFont typeface="Arial"/>
              <a:buNone/>
            </a:pPr>
            <a:r>
              <a:rPr lang="ar" sz="1200">
                <a:solidFill>
                  <a:srgbClr val="999999"/>
                </a:solidFill>
              </a:rPr>
              <a:t>   •Corneal protection </a:t>
            </a:r>
            <a:endParaRPr sz="1200">
              <a:solidFill>
                <a:srgbClr val="999999"/>
              </a:solidFill>
            </a:endParaRPr>
          </a:p>
          <a:p>
            <a:pPr indent="0" lvl="0" marL="914400" rtl="0" algn="l">
              <a:spcBef>
                <a:spcPts val="0"/>
              </a:spcBef>
              <a:spcAft>
                <a:spcPts val="0"/>
              </a:spcAft>
              <a:buClr>
                <a:schemeClr val="dk1"/>
              </a:buClr>
              <a:buSzPts val="1100"/>
              <a:buFont typeface="Arial"/>
              <a:buNone/>
            </a:pPr>
            <a:r>
              <a:rPr lang="ar" sz="1200">
                <a:solidFill>
                  <a:srgbClr val="999999"/>
                </a:solidFill>
              </a:rPr>
              <a:t>   •Symmetry at rest </a:t>
            </a:r>
            <a:endParaRPr sz="1200">
              <a:solidFill>
                <a:srgbClr val="999999"/>
              </a:solidFill>
            </a:endParaRPr>
          </a:p>
          <a:p>
            <a:pPr indent="0" lvl="0" marL="914400" rtl="0" algn="l">
              <a:spcBef>
                <a:spcPts val="0"/>
              </a:spcBef>
              <a:spcAft>
                <a:spcPts val="0"/>
              </a:spcAft>
              <a:buClr>
                <a:schemeClr val="dk1"/>
              </a:buClr>
              <a:buSzPts val="1100"/>
              <a:buFont typeface="Arial"/>
              <a:buNone/>
            </a:pPr>
            <a:r>
              <a:rPr lang="ar" sz="1200">
                <a:solidFill>
                  <a:srgbClr val="999999"/>
                </a:solidFill>
              </a:rPr>
              <a:t>   •Smile restoration</a:t>
            </a:r>
            <a:endParaRPr sz="1200">
              <a:solidFill>
                <a:srgbClr val="999999"/>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solidFill>
                <a:srgbClr val="FF0000"/>
              </a:solidFill>
            </a:endParaRPr>
          </a:p>
        </p:txBody>
      </p:sp>
      <p:sp>
        <p:nvSpPr>
          <p:cNvPr id="238" name="Google Shape;238;p35"/>
          <p:cNvSpPr/>
          <p:nvPr/>
        </p:nvSpPr>
        <p:spPr>
          <a:xfrm>
            <a:off x="125" y="2612775"/>
            <a:ext cx="25911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Botulinum Toxin</a:t>
            </a:r>
            <a:endParaRPr b="1" sz="1800"/>
          </a:p>
        </p:txBody>
      </p:sp>
      <p:pic>
        <p:nvPicPr>
          <p:cNvPr id="239" name="Google Shape;239;p35"/>
          <p:cNvPicPr preferRelativeResize="0"/>
          <p:nvPr/>
        </p:nvPicPr>
        <p:blipFill>
          <a:blip r:embed="rId4">
            <a:alphaModFix/>
          </a:blip>
          <a:stretch>
            <a:fillRect/>
          </a:stretch>
        </p:blipFill>
        <p:spPr>
          <a:xfrm>
            <a:off x="2689475" y="2612775"/>
            <a:ext cx="2073150" cy="22396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p36"/>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45" name="Google Shape;245;p36"/>
          <p:cNvSpPr txBox="1"/>
          <p:nvPr/>
        </p:nvSpPr>
        <p:spPr>
          <a:xfrm>
            <a:off x="125" y="10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246" name="Google Shape;246;p36"/>
          <p:cNvSpPr/>
          <p:nvPr/>
        </p:nvSpPr>
        <p:spPr>
          <a:xfrm>
            <a:off x="0" y="100"/>
            <a:ext cx="17538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Neoplastic</a:t>
            </a:r>
            <a:endParaRPr b="1" sz="1800"/>
          </a:p>
        </p:txBody>
      </p:sp>
      <p:sp>
        <p:nvSpPr>
          <p:cNvPr id="247" name="Google Shape;247;p36"/>
          <p:cNvSpPr txBox="1"/>
          <p:nvPr/>
        </p:nvSpPr>
        <p:spPr>
          <a:xfrm>
            <a:off x="0" y="473375"/>
            <a:ext cx="4664400" cy="5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 Malignant parotid lesion • Cholesteatoma • Acoustic neuroma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CN VII tumor • Meningioma</a:t>
            </a:r>
            <a:endParaRPr sz="1200">
              <a:latin typeface="Times New Roman"/>
              <a:ea typeface="Times New Roman"/>
              <a:cs typeface="Times New Roman"/>
              <a:sym typeface="Times New Roman"/>
            </a:endParaRPr>
          </a:p>
        </p:txBody>
      </p:sp>
      <p:sp>
        <p:nvSpPr>
          <p:cNvPr id="248" name="Google Shape;248;p36"/>
          <p:cNvSpPr txBox="1"/>
          <p:nvPr/>
        </p:nvSpPr>
        <p:spPr>
          <a:xfrm>
            <a:off x="49050" y="1049850"/>
            <a:ext cx="4664400" cy="11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CC0000"/>
                </a:solidFill>
                <a:latin typeface="Times New Roman"/>
                <a:ea typeface="Times New Roman"/>
                <a:cs typeface="Times New Roman"/>
                <a:sym typeface="Times New Roman"/>
              </a:rPr>
              <a:t>SPORT</a:t>
            </a:r>
            <a:r>
              <a:rPr lang="ar" sz="1200">
                <a:latin typeface="Times New Roman"/>
                <a:ea typeface="Times New Roman"/>
                <a:cs typeface="Times New Roman"/>
                <a:sym typeface="Times New Roman"/>
              </a:rPr>
              <a:t> &gt;  Neoplasm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Slowly progressive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Persistent &gt;4 months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Other C.N. Ex SNHL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Recurrent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Tumor History</a:t>
            </a:r>
            <a:endParaRPr sz="12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pic>
        <p:nvPicPr>
          <p:cNvPr id="253" name="Google Shape;253;p37"/>
          <p:cNvPicPr preferRelativeResize="0"/>
          <p:nvPr/>
        </p:nvPicPr>
        <p:blipFill>
          <a:blip r:embed="rId4">
            <a:alphaModFix/>
          </a:blip>
          <a:stretch>
            <a:fillRect/>
          </a:stretch>
        </p:blipFill>
        <p:spPr>
          <a:xfrm>
            <a:off x="3229088" y="1968213"/>
            <a:ext cx="1533525" cy="2447925"/>
          </a:xfrm>
          <a:prstGeom prst="rect">
            <a:avLst/>
          </a:prstGeom>
          <a:noFill/>
          <a:ln>
            <a:noFill/>
          </a:ln>
        </p:spPr>
      </p:pic>
      <p:sp>
        <p:nvSpPr>
          <p:cNvPr id="254" name="Google Shape;254;p37"/>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55" name="Google Shape;255;p37"/>
          <p:cNvSpPr txBox="1"/>
          <p:nvPr/>
        </p:nvSpPr>
        <p:spPr>
          <a:xfrm>
            <a:off x="125" y="10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500">
                <a:solidFill>
                  <a:schemeClr val="dk1"/>
                </a:solidFill>
              </a:rPr>
              <a:t>Questions from the doctor's 436 slides:</a:t>
            </a:r>
            <a:endParaRPr b="1" sz="1500">
              <a:solidFill>
                <a:schemeClr val="dk1"/>
              </a:solidFill>
            </a:endParaRPr>
          </a:p>
          <a:p>
            <a:pPr indent="0" lvl="0" marL="0" rtl="0" algn="l">
              <a:spcBef>
                <a:spcPts val="0"/>
              </a:spcBef>
              <a:spcAft>
                <a:spcPts val="0"/>
              </a:spcAft>
              <a:buClr>
                <a:schemeClr val="dk1"/>
              </a:buClr>
              <a:buSzPts val="1100"/>
              <a:buFont typeface="Arial"/>
              <a:buNone/>
            </a:pPr>
            <a:r>
              <a:t/>
            </a:r>
            <a:endParaRPr b="1" sz="15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What is the most likely diagnosis?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rgbClr val="999999"/>
                </a:solidFill>
              </a:rPr>
              <a:t>Left lower motor neuron facial paralysis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rgbClr val="999999"/>
                </a:solidFill>
              </a:rPr>
              <a:t>(most likely bell’s palsy).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chemeClr val="dk1"/>
                </a:solidFill>
              </a:rPr>
              <a:t>Mention 2 common causes?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rgbClr val="FF0000"/>
                </a:solidFill>
              </a:rPr>
              <a:t>   </a:t>
            </a:r>
            <a:r>
              <a:rPr lang="ar" sz="1200">
                <a:solidFill>
                  <a:srgbClr val="999999"/>
                </a:solidFill>
              </a:rPr>
              <a:t>● Bell’s palsy (most common)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rgbClr val="999999"/>
                </a:solidFill>
              </a:rPr>
              <a:t>   ● Temporal bone fracture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rgbClr val="999999"/>
                </a:solidFill>
              </a:rPr>
              <a:t>   ● Acute otitis media</a:t>
            </a:r>
            <a:endParaRPr sz="1200">
              <a:solidFill>
                <a:srgbClr val="999999"/>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36 years old man with RTA: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What is your diagnosis?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rgbClr val="999999"/>
                </a:solidFill>
              </a:rPr>
              <a:t>Transverse fracture of the temporal bone.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chemeClr val="dk1"/>
                </a:solidFill>
              </a:rPr>
              <a:t>Mention 2 clinical findings?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rgbClr val="999999"/>
                </a:solidFill>
              </a:rPr>
              <a:t>● Facial nerve paralysis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rgbClr val="999999"/>
                </a:solidFill>
              </a:rPr>
              <a:t>● CSF leak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rgbClr val="999999"/>
                </a:solidFill>
              </a:rPr>
              <a:t>● Ossicles injury </a:t>
            </a:r>
            <a:endParaRPr sz="1200">
              <a:solidFill>
                <a:srgbClr val="999999"/>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34 years old with LMN facial paralysis: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chemeClr val="dk1"/>
                </a:solidFill>
              </a:rPr>
              <a:t>What is your diagnosis? </a:t>
            </a:r>
            <a:endParaRPr sz="1200">
              <a:solidFill>
                <a:schemeClr val="dk1"/>
              </a:solidFill>
            </a:endParaRPr>
          </a:p>
          <a:p>
            <a:pPr indent="0" lvl="0" marL="0" rtl="0" algn="l">
              <a:spcBef>
                <a:spcPts val="0"/>
              </a:spcBef>
              <a:spcAft>
                <a:spcPts val="0"/>
              </a:spcAft>
              <a:buClr>
                <a:schemeClr val="dk1"/>
              </a:buClr>
              <a:buSzPts val="1100"/>
              <a:buFont typeface="Arial"/>
              <a:buNone/>
            </a:pPr>
            <a:r>
              <a:rPr lang="ar" sz="1200">
                <a:solidFill>
                  <a:srgbClr val="999999"/>
                </a:solidFill>
              </a:rPr>
              <a:t>Herpes Zoster Oticus (Ramsay Hunt syndrome).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chemeClr val="dk1"/>
                </a:solidFill>
              </a:rPr>
              <a:t>What is your management? </a:t>
            </a:r>
            <a:endParaRPr sz="1200">
              <a:solidFill>
                <a:schemeClr val="dk1"/>
              </a:solidFill>
            </a:endParaRPr>
          </a:p>
          <a:p>
            <a:pPr indent="0" lvl="0" marL="0" rtl="0" algn="l">
              <a:spcBef>
                <a:spcPts val="0"/>
              </a:spcBef>
              <a:spcAft>
                <a:spcPts val="0"/>
              </a:spcAft>
              <a:buNone/>
            </a:pPr>
            <a:r>
              <a:rPr lang="ar" sz="1200">
                <a:solidFill>
                  <a:srgbClr val="999999"/>
                </a:solidFill>
              </a:rPr>
              <a:t>● Acyclovir ● Steroids ● Physiotherapy</a:t>
            </a:r>
            <a:endParaRPr sz="1200">
              <a:solidFill>
                <a:srgbClr val="999999"/>
              </a:solidFill>
            </a:endParaRPr>
          </a:p>
          <a:p>
            <a:pPr indent="0" lvl="0" marL="0" rtl="0" algn="l">
              <a:spcBef>
                <a:spcPts val="0"/>
              </a:spcBef>
              <a:spcAft>
                <a:spcPts val="0"/>
              </a:spcAft>
              <a:buNone/>
            </a:pPr>
            <a:r>
              <a:t/>
            </a:r>
            <a:endParaRPr sz="1200">
              <a:solidFill>
                <a:srgbClr val="FF0000"/>
              </a:solidFill>
            </a:endParaRPr>
          </a:p>
          <a:p>
            <a:pPr indent="0" lvl="0" marL="0" rtl="0" algn="l">
              <a:spcBef>
                <a:spcPts val="0"/>
              </a:spcBef>
              <a:spcAft>
                <a:spcPts val="0"/>
              </a:spcAft>
              <a:buNone/>
            </a:pPr>
            <a:r>
              <a:rPr lang="ar" sz="1200"/>
              <a:t>24 years old man involved in RTA: What is your diagnosis?</a:t>
            </a:r>
            <a:endParaRPr sz="1200"/>
          </a:p>
          <a:p>
            <a:pPr indent="0" lvl="0" marL="0" rtl="0" algn="l">
              <a:spcBef>
                <a:spcPts val="0"/>
              </a:spcBef>
              <a:spcAft>
                <a:spcPts val="0"/>
              </a:spcAft>
              <a:buNone/>
            </a:pPr>
            <a:r>
              <a:rPr lang="ar" sz="1200">
                <a:solidFill>
                  <a:srgbClr val="999999"/>
                </a:solidFill>
              </a:rPr>
              <a:t>Longitudinal fracture of the temporal bone. </a:t>
            </a:r>
            <a:endParaRPr sz="1200">
              <a:solidFill>
                <a:srgbClr val="999999"/>
              </a:solidFill>
            </a:endParaRPr>
          </a:p>
          <a:p>
            <a:pPr indent="0" lvl="0" marL="0" rtl="0" algn="l">
              <a:spcBef>
                <a:spcPts val="0"/>
              </a:spcBef>
              <a:spcAft>
                <a:spcPts val="0"/>
              </a:spcAft>
              <a:buNone/>
            </a:pPr>
            <a:r>
              <a:rPr lang="ar" sz="1200"/>
              <a:t>Mention 2 other clinical findings? </a:t>
            </a:r>
            <a:endParaRPr sz="1200"/>
          </a:p>
          <a:p>
            <a:pPr indent="0" lvl="0" marL="0" rtl="0" algn="l">
              <a:spcBef>
                <a:spcPts val="0"/>
              </a:spcBef>
              <a:spcAft>
                <a:spcPts val="0"/>
              </a:spcAft>
              <a:buNone/>
            </a:pPr>
            <a:r>
              <a:rPr lang="ar" sz="1200">
                <a:solidFill>
                  <a:srgbClr val="999999"/>
                </a:solidFill>
              </a:rPr>
              <a:t>• Facial nerve paralysis </a:t>
            </a:r>
            <a:endParaRPr sz="1200">
              <a:solidFill>
                <a:srgbClr val="999999"/>
              </a:solidFill>
            </a:endParaRPr>
          </a:p>
          <a:p>
            <a:pPr indent="0" lvl="0" marL="0" rtl="0" algn="l">
              <a:spcBef>
                <a:spcPts val="0"/>
              </a:spcBef>
              <a:spcAft>
                <a:spcPts val="0"/>
              </a:spcAft>
              <a:buNone/>
            </a:pPr>
            <a:r>
              <a:rPr lang="ar" sz="1200">
                <a:solidFill>
                  <a:srgbClr val="999999"/>
                </a:solidFill>
              </a:rPr>
              <a:t>• CSF leak </a:t>
            </a:r>
            <a:endParaRPr sz="1200">
              <a:solidFill>
                <a:srgbClr val="999999"/>
              </a:solidFill>
            </a:endParaRPr>
          </a:p>
          <a:p>
            <a:pPr indent="0" lvl="0" marL="0" rtl="0" algn="l">
              <a:spcBef>
                <a:spcPts val="0"/>
              </a:spcBef>
              <a:spcAft>
                <a:spcPts val="0"/>
              </a:spcAft>
              <a:buClr>
                <a:schemeClr val="dk1"/>
              </a:buClr>
              <a:buSzPts val="1100"/>
              <a:buFont typeface="Arial"/>
              <a:buNone/>
            </a:pPr>
            <a:r>
              <a:rPr lang="ar" sz="1200">
                <a:solidFill>
                  <a:srgbClr val="999999"/>
                </a:solidFill>
              </a:rPr>
              <a:t>• Ossicles injury</a:t>
            </a:r>
            <a:endParaRPr sz="1200">
              <a:solidFill>
                <a:srgbClr val="999999"/>
              </a:solidFill>
            </a:endParaRPr>
          </a:p>
        </p:txBody>
      </p:sp>
      <p:pic>
        <p:nvPicPr>
          <p:cNvPr id="256" name="Google Shape;256;p37"/>
          <p:cNvPicPr preferRelativeResize="0"/>
          <p:nvPr/>
        </p:nvPicPr>
        <p:blipFill>
          <a:blip r:embed="rId5">
            <a:alphaModFix/>
          </a:blip>
          <a:stretch>
            <a:fillRect/>
          </a:stretch>
        </p:blipFill>
        <p:spPr>
          <a:xfrm>
            <a:off x="2851127" y="537052"/>
            <a:ext cx="1813250" cy="1009750"/>
          </a:xfrm>
          <a:prstGeom prst="rect">
            <a:avLst/>
          </a:prstGeom>
          <a:noFill/>
          <a:ln>
            <a:noFill/>
          </a:ln>
        </p:spPr>
      </p:pic>
      <p:pic>
        <p:nvPicPr>
          <p:cNvPr id="257" name="Google Shape;257;p37"/>
          <p:cNvPicPr preferRelativeResize="0"/>
          <p:nvPr/>
        </p:nvPicPr>
        <p:blipFill>
          <a:blip r:embed="rId6">
            <a:alphaModFix/>
          </a:blip>
          <a:stretch>
            <a:fillRect/>
          </a:stretch>
        </p:blipFill>
        <p:spPr>
          <a:xfrm>
            <a:off x="3024933" y="4745648"/>
            <a:ext cx="1639441" cy="1009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38"/>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63" name="Google Shape;263;p38"/>
          <p:cNvSpPr txBox="1"/>
          <p:nvPr/>
        </p:nvSpPr>
        <p:spPr>
          <a:xfrm>
            <a:off x="0" y="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Doctor notes: </a:t>
            </a:r>
            <a:r>
              <a:rPr lang="ar" sz="1200">
                <a:latin typeface="Times New Roman"/>
                <a:ea typeface="Times New Roman"/>
                <a:cs typeface="Times New Roman"/>
                <a:sym typeface="Times New Roman"/>
              </a:rPr>
              <a:t>(kindly read it)</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FF0000"/>
                </a:solidFill>
                <a:latin typeface="Times New Roman"/>
                <a:ea typeface="Times New Roman"/>
                <a:cs typeface="Times New Roman"/>
                <a:sym typeface="Times New Roman"/>
              </a:rPr>
              <a:t>1-</a:t>
            </a:r>
            <a:r>
              <a:rPr lang="ar" sz="1200">
                <a:solidFill>
                  <a:srgbClr val="FF0000"/>
                </a:solidFill>
                <a:latin typeface="Times New Roman"/>
                <a:ea typeface="Times New Roman"/>
                <a:cs typeface="Times New Roman"/>
                <a:sym typeface="Times New Roman"/>
              </a:rPr>
              <a:t>what's the embryological origin of facial nerve?</a:t>
            </a:r>
            <a:endParaRPr sz="12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second branchial arch</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2-where is the position of the facial nerve during its course of the auditory canal?</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the upper part (7</a:t>
            </a:r>
            <a:r>
              <a:rPr lang="ar" sz="1200">
                <a:latin typeface="Times New Roman"/>
                <a:ea typeface="Times New Roman"/>
                <a:cs typeface="Times New Roman"/>
                <a:sym typeface="Times New Roman"/>
              </a:rPr>
              <a:t>UP</a:t>
            </a:r>
            <a:r>
              <a:rPr lang="ar"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b="1" lang="ar" sz="1200">
                <a:latin typeface="Times New Roman"/>
                <a:ea typeface="Times New Roman"/>
                <a:cs typeface="Times New Roman"/>
                <a:sym typeface="Times New Roman"/>
              </a:rPr>
              <a:t>facial nerve segments:</a:t>
            </a:r>
            <a:endParaRPr b="1" sz="1200">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FF0000"/>
                </a:solidFill>
                <a:latin typeface="Times New Roman"/>
                <a:ea typeface="Times New Roman"/>
                <a:cs typeface="Times New Roman"/>
                <a:sym typeface="Times New Roman"/>
              </a:rPr>
              <a:t>3-</a:t>
            </a:r>
            <a:r>
              <a:rPr lang="ar" sz="1200">
                <a:solidFill>
                  <a:srgbClr val="FF0000"/>
                </a:solidFill>
                <a:latin typeface="Times New Roman"/>
                <a:ea typeface="Times New Roman"/>
                <a:cs typeface="Times New Roman"/>
                <a:sym typeface="Times New Roman"/>
              </a:rPr>
              <a:t>what's</a:t>
            </a:r>
            <a:r>
              <a:rPr lang="ar" sz="1200">
                <a:solidFill>
                  <a:srgbClr val="FF0000"/>
                </a:solidFill>
                <a:latin typeface="Times New Roman"/>
                <a:ea typeface="Times New Roman"/>
                <a:cs typeface="Times New Roman"/>
                <a:sym typeface="Times New Roman"/>
              </a:rPr>
              <a:t> the narrowest segment</a:t>
            </a:r>
            <a:r>
              <a:rPr lang="ar" sz="1200">
                <a:solidFill>
                  <a:srgbClr val="FF0000"/>
                </a:solidFill>
                <a:latin typeface="Times New Roman"/>
                <a:ea typeface="Times New Roman"/>
                <a:cs typeface="Times New Roman"/>
                <a:sym typeface="Times New Roman"/>
              </a:rPr>
              <a:t> of the facial nerve</a:t>
            </a:r>
            <a:r>
              <a:rPr lang="ar" sz="1200">
                <a:solidFill>
                  <a:srgbClr val="FF0000"/>
                </a:solidFill>
                <a:latin typeface="Times New Roman"/>
                <a:ea typeface="Times New Roman"/>
                <a:cs typeface="Times New Roman"/>
                <a:sym typeface="Times New Roman"/>
              </a:rPr>
              <a:t>, that is </a:t>
            </a:r>
            <a:r>
              <a:rPr lang="ar" sz="1200">
                <a:solidFill>
                  <a:srgbClr val="FF0000"/>
                </a:solidFill>
                <a:latin typeface="Times New Roman"/>
                <a:ea typeface="Times New Roman"/>
                <a:cs typeface="Times New Roman"/>
                <a:sym typeface="Times New Roman"/>
              </a:rPr>
              <a:t>easily</a:t>
            </a:r>
            <a:r>
              <a:rPr lang="ar" sz="1200">
                <a:solidFill>
                  <a:srgbClr val="FF0000"/>
                </a:solidFill>
                <a:latin typeface="Times New Roman"/>
                <a:ea typeface="Times New Roman"/>
                <a:cs typeface="Times New Roman"/>
                <a:sym typeface="Times New Roman"/>
              </a:rPr>
              <a:t> compressed?</a:t>
            </a:r>
            <a:endParaRPr sz="12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segment 4(</a:t>
            </a:r>
            <a:r>
              <a:rPr lang="ar" sz="1200">
                <a:latin typeface="Times New Roman"/>
                <a:ea typeface="Times New Roman"/>
                <a:cs typeface="Times New Roman"/>
                <a:sym typeface="Times New Roman"/>
              </a:rPr>
              <a:t>labyrinthine</a:t>
            </a:r>
            <a:r>
              <a:rPr lang="ar"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4-which segment of the facial nerve is highly exposed and more prone to injury after otitis media?</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segment 5(tympanic)</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5-</a:t>
            </a:r>
            <a:r>
              <a:rPr lang="ar" sz="1200">
                <a:latin typeface="Times New Roman"/>
                <a:ea typeface="Times New Roman"/>
                <a:cs typeface="Times New Roman"/>
                <a:sym typeface="Times New Roman"/>
              </a:rPr>
              <a:t>what's</a:t>
            </a:r>
            <a:r>
              <a:rPr lang="ar" sz="1200">
                <a:latin typeface="Times New Roman"/>
                <a:ea typeface="Times New Roman"/>
                <a:cs typeface="Times New Roman"/>
                <a:sym typeface="Times New Roman"/>
              </a:rPr>
              <a:t> the largest segment </a:t>
            </a:r>
            <a:r>
              <a:rPr lang="ar" sz="1200">
                <a:latin typeface="Times New Roman"/>
                <a:ea typeface="Times New Roman"/>
                <a:cs typeface="Times New Roman"/>
                <a:sym typeface="Times New Roman"/>
              </a:rPr>
              <a:t>of the facial nerve that is easily injured after a trauma?</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segment 6(mastoid)</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FF0000"/>
                </a:solidFill>
                <a:latin typeface="Times New Roman"/>
                <a:ea typeface="Times New Roman"/>
                <a:cs typeface="Times New Roman"/>
                <a:sym typeface="Times New Roman"/>
              </a:rPr>
              <a:t>-in question 5, name one of its branches that supplies the lacrimal gland and what will happen if it gets injured?</a:t>
            </a:r>
            <a:endParaRPr sz="12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superficial petrosal nerve, shedding of tears while eating (crocodile tears)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solidFill>
                  <a:schemeClr val="dk1"/>
                </a:solidFill>
                <a:latin typeface="Times New Roman"/>
                <a:ea typeface="Times New Roman"/>
                <a:cs typeface="Times New Roman"/>
                <a:sym typeface="Times New Roman"/>
              </a:rPr>
              <a:t>-in question 5, name one of its branches that gives taste sensation and what will happen if it gets injured?</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chemeClr val="dk1"/>
                </a:solidFill>
                <a:latin typeface="Times New Roman"/>
                <a:ea typeface="Times New Roman"/>
                <a:cs typeface="Times New Roman"/>
                <a:sym typeface="Times New Roman"/>
              </a:rPr>
              <a:t>	chorda tympani, metallic taste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chemeClr val="dk1"/>
                </a:solidFill>
                <a:latin typeface="Times New Roman"/>
                <a:ea typeface="Times New Roman"/>
                <a:cs typeface="Times New Roman"/>
                <a:sym typeface="Times New Roman"/>
              </a:rPr>
              <a:t>6-name the 5 major branches of facial nerve which are illustrated in this picture below? *might come as SAQ*</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AutoNum type="arabicPeriod"/>
            </a:pPr>
            <a:r>
              <a:rPr lang="ar" sz="1200">
                <a:solidFill>
                  <a:schemeClr val="dk1"/>
                </a:solidFill>
                <a:latin typeface="Times New Roman"/>
                <a:ea typeface="Times New Roman"/>
                <a:cs typeface="Times New Roman"/>
                <a:sym typeface="Times New Roman"/>
              </a:rPr>
              <a:t>temporal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AutoNum type="arabicPeriod"/>
            </a:pPr>
            <a:r>
              <a:rPr lang="ar" sz="1200">
                <a:solidFill>
                  <a:schemeClr val="dk1"/>
                </a:solidFill>
                <a:latin typeface="Times New Roman"/>
                <a:ea typeface="Times New Roman"/>
                <a:cs typeface="Times New Roman"/>
                <a:sym typeface="Times New Roman"/>
              </a:rPr>
              <a:t>zygomatic</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AutoNum type="arabicPeriod"/>
            </a:pPr>
            <a:r>
              <a:rPr lang="ar" sz="1200">
                <a:solidFill>
                  <a:schemeClr val="dk1"/>
                </a:solidFill>
                <a:latin typeface="Times New Roman"/>
                <a:ea typeface="Times New Roman"/>
                <a:cs typeface="Times New Roman"/>
                <a:sym typeface="Times New Roman"/>
              </a:rPr>
              <a:t>buccal</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AutoNum type="arabicPeriod"/>
            </a:pPr>
            <a:r>
              <a:rPr lang="ar" sz="1200">
                <a:solidFill>
                  <a:schemeClr val="dk1"/>
                </a:solidFill>
                <a:latin typeface="Times New Roman"/>
                <a:ea typeface="Times New Roman"/>
                <a:cs typeface="Times New Roman"/>
                <a:sym typeface="Times New Roman"/>
              </a:rPr>
              <a:t>mandibular</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AutoNum type="arabicPeriod"/>
            </a:pPr>
            <a:r>
              <a:rPr lang="ar" sz="1200">
                <a:solidFill>
                  <a:schemeClr val="dk1"/>
                </a:solidFill>
                <a:latin typeface="Times New Roman"/>
                <a:ea typeface="Times New Roman"/>
                <a:cs typeface="Times New Roman"/>
                <a:sym typeface="Times New Roman"/>
              </a:rPr>
              <a:t>cervical</a:t>
            </a:r>
            <a:endParaRPr sz="12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pic>
        <p:nvPicPr>
          <p:cNvPr id="264" name="Google Shape;264;p38"/>
          <p:cNvPicPr preferRelativeResize="0"/>
          <p:nvPr/>
        </p:nvPicPr>
        <p:blipFill>
          <a:blip r:embed="rId4">
            <a:alphaModFix/>
          </a:blip>
          <a:stretch>
            <a:fillRect/>
          </a:stretch>
        </p:blipFill>
        <p:spPr>
          <a:xfrm>
            <a:off x="2493075" y="5042875"/>
            <a:ext cx="1205015" cy="1618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39"/>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70" name="Google Shape;270;p39"/>
          <p:cNvSpPr txBox="1"/>
          <p:nvPr/>
        </p:nvSpPr>
        <p:spPr>
          <a:xfrm>
            <a:off x="0" y="-75"/>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Times New Roman"/>
                <a:ea typeface="Times New Roman"/>
                <a:cs typeface="Times New Roman"/>
                <a:sym typeface="Times New Roman"/>
              </a:rPr>
              <a:t>D</a:t>
            </a:r>
            <a:r>
              <a:rPr b="1" lang="ar" sz="1200">
                <a:latin typeface="Times New Roman"/>
                <a:ea typeface="Times New Roman"/>
                <a:cs typeface="Times New Roman"/>
                <a:sym typeface="Times New Roman"/>
              </a:rPr>
              <a:t>octor notes cont.</a:t>
            </a:r>
            <a:endParaRPr b="1" sz="1200">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FF0000"/>
                </a:solidFill>
                <a:latin typeface="Times New Roman"/>
                <a:ea typeface="Times New Roman"/>
                <a:cs typeface="Times New Roman"/>
                <a:sym typeface="Times New Roman"/>
              </a:rPr>
              <a:t>7-</a:t>
            </a:r>
            <a:r>
              <a:rPr lang="ar" sz="1200">
                <a:solidFill>
                  <a:srgbClr val="FF0000"/>
                </a:solidFill>
                <a:latin typeface="Times New Roman"/>
                <a:ea typeface="Times New Roman"/>
                <a:cs typeface="Times New Roman"/>
                <a:sym typeface="Times New Roman"/>
              </a:rPr>
              <a:t>what is the name of the classification used to grade facial nerve palsy?</a:t>
            </a:r>
            <a:endParaRPr sz="12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a:t>
            </a:r>
            <a:r>
              <a:rPr lang="ar" sz="1200">
                <a:latin typeface="Times New Roman"/>
                <a:ea typeface="Times New Roman"/>
                <a:cs typeface="Times New Roman"/>
                <a:sym typeface="Times New Roman"/>
              </a:rPr>
              <a:t>Brackmann</a:t>
            </a:r>
            <a:r>
              <a:rPr lang="ar" sz="1200">
                <a:latin typeface="Times New Roman"/>
                <a:ea typeface="Times New Roman"/>
                <a:cs typeface="Times New Roman"/>
                <a:sym typeface="Times New Roman"/>
              </a:rPr>
              <a:t> classification</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a:t>
            </a:r>
            <a:r>
              <a:rPr lang="ar" sz="1200">
                <a:solidFill>
                  <a:schemeClr val="dk1"/>
                </a:solidFill>
                <a:latin typeface="Times New Roman"/>
                <a:ea typeface="Times New Roman"/>
                <a:cs typeface="Times New Roman"/>
                <a:sym typeface="Times New Roman"/>
              </a:rPr>
              <a:t>Brackmann </a:t>
            </a:r>
            <a:r>
              <a:rPr lang="ar" sz="1200">
                <a:latin typeface="Times New Roman"/>
                <a:ea typeface="Times New Roman"/>
                <a:cs typeface="Times New Roman"/>
                <a:sym typeface="Times New Roman"/>
              </a:rPr>
              <a:t>classification (in short):</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1=almost normal</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2=partial degeneration</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3</a:t>
            </a:r>
            <a:r>
              <a:rPr lang="ar" sz="1100">
                <a:solidFill>
                  <a:srgbClr val="222222"/>
                </a:solidFill>
                <a:highlight>
                  <a:srgbClr val="FFFFFF"/>
                </a:highlight>
              </a:rPr>
              <a:t>≤can close their eyes</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222222"/>
                </a:solidFill>
                <a:highlight>
                  <a:srgbClr val="FFFFFF"/>
                </a:highlight>
              </a:rPr>
              <a:t>4≥can't close their eyes</a:t>
            </a:r>
            <a:endParaRPr sz="1100">
              <a:solidFill>
                <a:srgbClr val="222222"/>
              </a:solidFill>
              <a:highlight>
                <a:srgbClr val="FFFFFF"/>
              </a:highlight>
            </a:endParaRPr>
          </a:p>
          <a:p>
            <a:pPr indent="0" lvl="0" marL="0" rtl="0" algn="l">
              <a:spcBef>
                <a:spcPts val="0"/>
              </a:spcBef>
              <a:spcAft>
                <a:spcPts val="0"/>
              </a:spcAft>
              <a:buNone/>
            </a:pPr>
            <a:r>
              <a:rPr lang="ar" sz="1100">
                <a:solidFill>
                  <a:srgbClr val="222222"/>
                </a:solidFill>
                <a:highlight>
                  <a:srgbClr val="FFFFFF"/>
                </a:highlight>
              </a:rPr>
              <a:t>6=almost all muscle affected (masked face)</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999999"/>
              </a:solidFill>
              <a:highlight>
                <a:srgbClr val="FFFFFF"/>
              </a:highlight>
            </a:endParaRPr>
          </a:p>
          <a:p>
            <a:pPr indent="0" lvl="0" marL="0" rtl="0" algn="l">
              <a:spcBef>
                <a:spcPts val="0"/>
              </a:spcBef>
              <a:spcAft>
                <a:spcPts val="0"/>
              </a:spcAft>
              <a:buNone/>
            </a:pPr>
            <a:r>
              <a:t/>
            </a:r>
            <a:endParaRPr sz="1100">
              <a:solidFill>
                <a:srgbClr val="999999"/>
              </a:solidFill>
              <a:highlight>
                <a:srgbClr val="FFFFFF"/>
              </a:highlight>
            </a:endParaRPr>
          </a:p>
          <a:p>
            <a:pPr indent="0" lvl="0" marL="0" rtl="0" algn="l">
              <a:spcBef>
                <a:spcPts val="0"/>
              </a:spcBef>
              <a:spcAft>
                <a:spcPts val="0"/>
              </a:spcAft>
              <a:buNone/>
            </a:pPr>
            <a:r>
              <a:rPr lang="ar" sz="1100">
                <a:solidFill>
                  <a:srgbClr val="999999"/>
                </a:solidFill>
                <a:highlight>
                  <a:srgbClr val="FFFFFF"/>
                </a:highlight>
              </a:rPr>
              <a:t>8-whats the management of facial nerve palsy?</a:t>
            </a:r>
            <a:endParaRPr sz="1100">
              <a:solidFill>
                <a:srgbClr val="999999"/>
              </a:solidFill>
              <a:highlight>
                <a:srgbClr val="FFFFFF"/>
              </a:highlight>
            </a:endParaRPr>
          </a:p>
          <a:p>
            <a:pPr indent="457200" lvl="0" marL="0" rtl="0" algn="l">
              <a:spcBef>
                <a:spcPts val="0"/>
              </a:spcBef>
              <a:spcAft>
                <a:spcPts val="0"/>
              </a:spcAft>
              <a:buNone/>
            </a:pPr>
            <a:r>
              <a:rPr b="1" lang="ar" sz="1100">
                <a:solidFill>
                  <a:srgbClr val="999999"/>
                </a:solidFill>
                <a:highlight>
                  <a:srgbClr val="FFFFFF"/>
                </a:highlight>
              </a:rPr>
              <a:t>eyes</a:t>
            </a:r>
            <a:r>
              <a:rPr lang="ar" sz="1100">
                <a:solidFill>
                  <a:srgbClr val="999999"/>
                </a:solidFill>
                <a:highlight>
                  <a:srgbClr val="FFFFFF"/>
                </a:highlight>
              </a:rPr>
              <a:t>: artificial tears, might need a to put a special striprs to close </a:t>
            </a:r>
            <a:endParaRPr sz="1100">
              <a:solidFill>
                <a:srgbClr val="999999"/>
              </a:solidFill>
              <a:highlight>
                <a:srgbClr val="FFFFFF"/>
              </a:highlight>
            </a:endParaRPr>
          </a:p>
          <a:p>
            <a:pPr indent="457200" lvl="0" marL="0" rtl="0" algn="l">
              <a:spcBef>
                <a:spcPts val="0"/>
              </a:spcBef>
              <a:spcAft>
                <a:spcPts val="0"/>
              </a:spcAft>
              <a:buNone/>
            </a:pPr>
            <a:r>
              <a:rPr lang="ar" sz="1100">
                <a:solidFill>
                  <a:srgbClr val="999999"/>
                </a:solidFill>
                <a:highlight>
                  <a:srgbClr val="FFFFFF"/>
                </a:highlight>
              </a:rPr>
              <a:t>the eyes while sleeping</a:t>
            </a:r>
            <a:endParaRPr sz="1100">
              <a:solidFill>
                <a:srgbClr val="999999"/>
              </a:solidFill>
              <a:highlight>
                <a:srgbClr val="FFFFFF"/>
              </a:highlight>
            </a:endParaRPr>
          </a:p>
          <a:p>
            <a:pPr indent="457200" lvl="0" marL="0" rtl="0" algn="l">
              <a:spcBef>
                <a:spcPts val="0"/>
              </a:spcBef>
              <a:spcAft>
                <a:spcPts val="0"/>
              </a:spcAft>
              <a:buNone/>
            </a:pPr>
            <a:r>
              <a:rPr b="1" lang="ar" sz="1100">
                <a:solidFill>
                  <a:srgbClr val="999999"/>
                </a:solidFill>
                <a:highlight>
                  <a:srgbClr val="FFFFFF"/>
                </a:highlight>
              </a:rPr>
              <a:t>synkinesis</a:t>
            </a:r>
            <a:r>
              <a:rPr lang="ar" sz="1100">
                <a:solidFill>
                  <a:srgbClr val="999999"/>
                </a:solidFill>
                <a:highlight>
                  <a:srgbClr val="FFFFFF"/>
                </a:highlight>
              </a:rPr>
              <a:t>: botox</a:t>
            </a:r>
            <a:endParaRPr sz="1100">
              <a:solidFill>
                <a:srgbClr val="999999"/>
              </a:solidFill>
              <a:highlight>
                <a:srgbClr val="FFFFFF"/>
              </a:highlight>
            </a:endParaRPr>
          </a:p>
          <a:p>
            <a:pPr indent="0" lvl="0" marL="0" rtl="0" algn="l">
              <a:spcBef>
                <a:spcPts val="0"/>
              </a:spcBef>
              <a:spcAft>
                <a:spcPts val="0"/>
              </a:spcAft>
              <a:buNone/>
            </a:pPr>
            <a:r>
              <a:t/>
            </a:r>
            <a:endParaRPr sz="1100">
              <a:solidFill>
                <a:srgbClr val="999999"/>
              </a:solidFill>
              <a:highlight>
                <a:srgbClr val="FFFFFF"/>
              </a:highlight>
            </a:endParaRPr>
          </a:p>
          <a:p>
            <a:pPr indent="0" lvl="0" marL="0" rtl="0" algn="l">
              <a:spcBef>
                <a:spcPts val="0"/>
              </a:spcBef>
              <a:spcAft>
                <a:spcPts val="0"/>
              </a:spcAft>
              <a:buNone/>
            </a:pPr>
            <a:r>
              <a:rPr lang="ar" sz="1100">
                <a:solidFill>
                  <a:srgbClr val="999999"/>
                </a:solidFill>
                <a:highlight>
                  <a:srgbClr val="FFFFFF"/>
                </a:highlight>
              </a:rPr>
              <a:t>9-whats the management of the patient had a complete nerve cut?</a:t>
            </a:r>
            <a:endParaRPr sz="1100">
              <a:solidFill>
                <a:srgbClr val="999999"/>
              </a:solidFill>
              <a:highlight>
                <a:srgbClr val="FFFFFF"/>
              </a:highlight>
            </a:endParaRPr>
          </a:p>
          <a:p>
            <a:pPr indent="457200" lvl="0" marL="0" rtl="0" algn="l">
              <a:spcBef>
                <a:spcPts val="0"/>
              </a:spcBef>
              <a:spcAft>
                <a:spcPts val="0"/>
              </a:spcAft>
              <a:buNone/>
            </a:pPr>
            <a:r>
              <a:rPr lang="ar" sz="1100">
                <a:solidFill>
                  <a:srgbClr val="999999"/>
                </a:solidFill>
                <a:highlight>
                  <a:srgbClr val="FFFFFF"/>
                </a:highlight>
              </a:rPr>
              <a:t>surgery (like surgical repair)</a:t>
            </a:r>
            <a:endParaRPr sz="1100">
              <a:solidFill>
                <a:srgbClr val="999999"/>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0"/>
              </a:spcBef>
              <a:spcAft>
                <a:spcPts val="0"/>
              </a:spcAft>
              <a:buNone/>
            </a:pPr>
            <a:r>
              <a:rPr lang="ar" sz="1100">
                <a:solidFill>
                  <a:srgbClr val="999999"/>
                </a:solidFill>
                <a:highlight>
                  <a:srgbClr val="FFFFFF"/>
                </a:highlight>
              </a:rPr>
              <a:t>10-what's bell’s phenomenon?</a:t>
            </a:r>
            <a:endParaRPr sz="1100">
              <a:solidFill>
                <a:srgbClr val="999999"/>
              </a:solidFill>
              <a:highlight>
                <a:srgbClr val="FFFFFF"/>
              </a:highlight>
            </a:endParaRPr>
          </a:p>
          <a:p>
            <a:pPr indent="457200" lvl="0" marL="0" rtl="0" algn="l">
              <a:spcBef>
                <a:spcPts val="0"/>
              </a:spcBef>
              <a:spcAft>
                <a:spcPts val="0"/>
              </a:spcAft>
              <a:buNone/>
            </a:pPr>
            <a:r>
              <a:rPr lang="ar" sz="1100">
                <a:solidFill>
                  <a:srgbClr val="999999"/>
                </a:solidFill>
                <a:highlight>
                  <a:srgbClr val="FFFFFF"/>
                </a:highlight>
              </a:rPr>
              <a:t>upward and outward movement of the eye, when an attempt is </a:t>
            </a:r>
            <a:endParaRPr sz="1100">
              <a:solidFill>
                <a:srgbClr val="999999"/>
              </a:solidFill>
              <a:highlight>
                <a:srgbClr val="FFFFFF"/>
              </a:highlight>
            </a:endParaRPr>
          </a:p>
          <a:p>
            <a:pPr indent="457200" lvl="0" marL="0" rtl="0" algn="l">
              <a:spcBef>
                <a:spcPts val="0"/>
              </a:spcBef>
              <a:spcAft>
                <a:spcPts val="0"/>
              </a:spcAft>
              <a:buNone/>
            </a:pPr>
            <a:r>
              <a:rPr lang="ar" sz="1100">
                <a:solidFill>
                  <a:srgbClr val="999999"/>
                </a:solidFill>
                <a:highlight>
                  <a:srgbClr val="FFFFFF"/>
                </a:highlight>
              </a:rPr>
              <a:t>made to close the eyes</a:t>
            </a:r>
            <a:endParaRPr sz="1100">
              <a:solidFill>
                <a:srgbClr val="999999"/>
              </a:solidFill>
              <a:highlight>
                <a:srgbClr val="FFFFFF"/>
              </a:highlight>
            </a:endParaRPr>
          </a:p>
          <a:p>
            <a:pPr indent="0" lvl="0" marL="0" rtl="0" algn="l">
              <a:spcBef>
                <a:spcPts val="0"/>
              </a:spcBef>
              <a:spcAft>
                <a:spcPts val="0"/>
              </a:spcAft>
              <a:buNone/>
            </a:pPr>
            <a:r>
              <a:t/>
            </a:r>
            <a:endParaRPr sz="1100">
              <a:solidFill>
                <a:srgbClr val="999999"/>
              </a:solidFill>
              <a:highlight>
                <a:srgbClr val="FFFFFF"/>
              </a:highlight>
            </a:endParaRPr>
          </a:p>
          <a:p>
            <a:pPr indent="0" lvl="0" marL="0" rtl="0" algn="l">
              <a:spcBef>
                <a:spcPts val="0"/>
              </a:spcBef>
              <a:spcAft>
                <a:spcPts val="0"/>
              </a:spcAft>
              <a:buNone/>
            </a:pPr>
            <a:r>
              <a:rPr lang="ar" sz="1100">
                <a:solidFill>
                  <a:srgbClr val="999999"/>
                </a:solidFill>
                <a:highlight>
                  <a:srgbClr val="FFFFFF"/>
                </a:highlight>
              </a:rPr>
              <a:t>11-what's the prognosis of facial nerve palsy in general?</a:t>
            </a:r>
            <a:endParaRPr sz="1100">
              <a:solidFill>
                <a:srgbClr val="999999"/>
              </a:solidFill>
              <a:highlight>
                <a:srgbClr val="FFFFFF"/>
              </a:highlight>
            </a:endParaRPr>
          </a:p>
          <a:p>
            <a:pPr indent="457200" lvl="0" marL="0" rtl="0" algn="l">
              <a:spcBef>
                <a:spcPts val="0"/>
              </a:spcBef>
              <a:spcAft>
                <a:spcPts val="0"/>
              </a:spcAft>
              <a:buNone/>
            </a:pPr>
            <a:r>
              <a:rPr lang="ar" sz="1100">
                <a:solidFill>
                  <a:srgbClr val="999999"/>
                </a:solidFill>
                <a:highlight>
                  <a:srgbClr val="FFFFFF"/>
                </a:highlight>
              </a:rPr>
              <a:t>90% completely recover</a:t>
            </a:r>
            <a:endParaRPr sz="1100">
              <a:solidFill>
                <a:srgbClr val="222222"/>
              </a:solidFill>
              <a:highlight>
                <a:srgbClr val="FFFFFF"/>
              </a:highlight>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sp>
        <p:nvSpPr>
          <p:cNvPr id="275" name="Google Shape;275;p40"/>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76" name="Google Shape;276;p40"/>
          <p:cNvSpPr txBox="1"/>
          <p:nvPr/>
        </p:nvSpPr>
        <p:spPr>
          <a:xfrm>
            <a:off x="0" y="-75"/>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Times New Roman"/>
                <a:ea typeface="Times New Roman"/>
                <a:cs typeface="Times New Roman"/>
                <a:sym typeface="Times New Roman"/>
              </a:rPr>
              <a:t>D</a:t>
            </a:r>
            <a:r>
              <a:rPr b="1" lang="ar" sz="1200">
                <a:latin typeface="Times New Roman"/>
                <a:ea typeface="Times New Roman"/>
                <a:cs typeface="Times New Roman"/>
                <a:sym typeface="Times New Roman"/>
              </a:rPr>
              <a:t>octor notes cont.</a:t>
            </a:r>
            <a:r>
              <a:rPr lang="ar" sz="1200">
                <a:latin typeface="Times New Roman"/>
                <a:ea typeface="Times New Roman"/>
                <a:cs typeface="Times New Roman"/>
                <a:sym typeface="Times New Roman"/>
              </a:rPr>
              <a:t> </a:t>
            </a:r>
            <a:r>
              <a:rPr lang="ar" sz="1200">
                <a:solidFill>
                  <a:srgbClr val="FF0000"/>
                </a:solidFill>
                <a:latin typeface="Times New Roman"/>
                <a:ea typeface="Times New Roman"/>
                <a:cs typeface="Times New Roman"/>
                <a:sym typeface="Times New Roman"/>
              </a:rPr>
              <a:t>(cases mentioned, might come as SAQ)</a:t>
            </a:r>
            <a:endParaRPr sz="1200">
              <a:solidFill>
                <a:srgbClr val="FF0000"/>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100">
                <a:solidFill>
                  <a:srgbClr val="222222"/>
                </a:solidFill>
                <a:highlight>
                  <a:srgbClr val="FFFFFF"/>
                </a:highlight>
              </a:rPr>
              <a:t>❖a patient presented with asymmetric face, metallic taste, drooling, hearing loss, an MRI was done which showed the following (pic.)</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ar" sz="1100">
                <a:solidFill>
                  <a:srgbClr val="222222"/>
                </a:solidFill>
                <a:highlight>
                  <a:srgbClr val="FFFFFF"/>
                </a:highlight>
              </a:rPr>
              <a:t>what's the most likely lesion seen on this MRI?</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457200" lvl="0" marL="0" rtl="0" algn="l">
              <a:spcBef>
                <a:spcPts val="0"/>
              </a:spcBef>
              <a:spcAft>
                <a:spcPts val="0"/>
              </a:spcAft>
              <a:buClr>
                <a:schemeClr val="dk1"/>
              </a:buClr>
              <a:buSzPts val="1100"/>
              <a:buFont typeface="Arial"/>
              <a:buNone/>
            </a:pPr>
            <a:r>
              <a:rPr lang="ar" sz="1100">
                <a:solidFill>
                  <a:srgbClr val="999999"/>
                </a:solidFill>
                <a:highlight>
                  <a:srgbClr val="FFFFFF"/>
                </a:highlight>
              </a:rPr>
              <a:t>acoustic neuroma (schwannoma)</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ar" sz="1100">
                <a:solidFill>
                  <a:srgbClr val="222222"/>
                </a:solidFill>
                <a:highlight>
                  <a:srgbClr val="FFFFFF"/>
                </a:highlight>
              </a:rPr>
              <a:t>❖20 year old female brought to the ER after a car accident, her face was covered red because of the blood and it was clearly asymmetric, she lost one of the nasolabial fold, and she can't close her eyes at that side.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ar" sz="1100">
                <a:solidFill>
                  <a:srgbClr val="222222"/>
                </a:solidFill>
                <a:highlight>
                  <a:srgbClr val="FFFFFF"/>
                </a:highlight>
              </a:rPr>
              <a:t>an urgent CT was done, which showed the following (pic.)</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None/>
            </a:pPr>
            <a:r>
              <a:rPr lang="ar" sz="1100">
                <a:solidFill>
                  <a:srgbClr val="222222"/>
                </a:solidFill>
                <a:highlight>
                  <a:srgbClr val="FFFFFF"/>
                </a:highlight>
              </a:rPr>
              <a:t>                                → →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ar" sz="1100">
                <a:solidFill>
                  <a:srgbClr val="222222"/>
                </a:solidFill>
                <a:highlight>
                  <a:srgbClr val="FFFFFF"/>
                </a:highlight>
              </a:rPr>
              <a:t>what's the most likely diagnosis that explains the patient presentation?</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ar" sz="1100">
                <a:solidFill>
                  <a:srgbClr val="999999"/>
                </a:solidFill>
                <a:highlight>
                  <a:srgbClr val="FFFFFF"/>
                </a:highlight>
              </a:rPr>
              <a:t>	facial nerve palsy</a:t>
            </a:r>
            <a:endParaRPr sz="1100">
              <a:solidFill>
                <a:srgbClr val="999999"/>
              </a:solidFill>
              <a:highlight>
                <a:srgbClr val="FFFFFF"/>
              </a:highlight>
            </a:endParaRPr>
          </a:p>
          <a:p>
            <a:pPr indent="0" lvl="0" marL="0" rtl="0" algn="l">
              <a:spcBef>
                <a:spcPts val="0"/>
              </a:spcBef>
              <a:spcAft>
                <a:spcPts val="0"/>
              </a:spcAft>
              <a:buClr>
                <a:schemeClr val="dk1"/>
              </a:buClr>
              <a:buSzPts val="1100"/>
              <a:buFont typeface="Arial"/>
              <a:buNone/>
            </a:pPr>
            <a:r>
              <a:rPr lang="ar" sz="1100">
                <a:solidFill>
                  <a:srgbClr val="222222"/>
                </a:solidFill>
                <a:highlight>
                  <a:srgbClr val="FFFFFF"/>
                </a:highlight>
              </a:rPr>
              <a:t>after seeing the CT whats the most likely etiology?</a:t>
            </a:r>
            <a:endParaRPr sz="1100">
              <a:solidFill>
                <a:srgbClr val="222222"/>
              </a:solidFill>
              <a:highlight>
                <a:srgbClr val="FFFFFF"/>
              </a:highlight>
            </a:endParaRPr>
          </a:p>
          <a:p>
            <a:pPr indent="0" lvl="0" marL="0" rtl="0" algn="l">
              <a:spcBef>
                <a:spcPts val="0"/>
              </a:spcBef>
              <a:spcAft>
                <a:spcPts val="0"/>
              </a:spcAft>
              <a:buNone/>
            </a:pPr>
            <a:r>
              <a:rPr lang="ar" sz="1100">
                <a:solidFill>
                  <a:srgbClr val="999999"/>
                </a:solidFill>
                <a:highlight>
                  <a:srgbClr val="FFFFFF"/>
                </a:highlight>
              </a:rPr>
              <a:t>	temporal bone fracture (longitudinal)</a:t>
            </a:r>
            <a:endParaRPr sz="1100">
              <a:solidFill>
                <a:srgbClr val="999999"/>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None/>
            </a:pPr>
            <a:r>
              <a:rPr lang="ar" sz="1100">
                <a:solidFill>
                  <a:srgbClr val="222222"/>
                </a:solidFill>
                <a:highlight>
                  <a:srgbClr val="FFFFFF"/>
                </a:highlight>
              </a:rPr>
              <a:t>❖</a:t>
            </a:r>
            <a:r>
              <a:rPr lang="ar" sz="1200">
                <a:latin typeface="Times New Roman"/>
                <a:ea typeface="Times New Roman"/>
                <a:cs typeface="Times New Roman"/>
                <a:sym typeface="Times New Roman"/>
              </a:rPr>
              <a:t>patient presented to the clinic complaining of ear pain vomiting and </a:t>
            </a:r>
            <a:r>
              <a:rPr lang="ar" sz="1200">
                <a:latin typeface="Times New Roman"/>
                <a:ea typeface="Times New Roman"/>
                <a:cs typeface="Times New Roman"/>
                <a:sym typeface="Times New Roman"/>
              </a:rPr>
              <a:t>spinning</a:t>
            </a:r>
            <a:r>
              <a:rPr lang="ar" sz="1200">
                <a:latin typeface="Times New Roman"/>
                <a:ea typeface="Times New Roman"/>
                <a:cs typeface="Times New Roman"/>
                <a:sym typeface="Times New Roman"/>
              </a:rPr>
              <a:t> sensation, on face inspection the doctor noted an </a:t>
            </a:r>
            <a:r>
              <a:rPr lang="ar" sz="1200">
                <a:latin typeface="Times New Roman"/>
                <a:ea typeface="Times New Roman"/>
                <a:cs typeface="Times New Roman"/>
                <a:sym typeface="Times New Roman"/>
              </a:rPr>
              <a:t>abnormality</a:t>
            </a:r>
            <a:r>
              <a:rPr lang="ar" sz="1200">
                <a:latin typeface="Times New Roman"/>
                <a:ea typeface="Times New Roman"/>
                <a:cs typeface="Times New Roman"/>
                <a:sym typeface="Times New Roman"/>
              </a:rPr>
              <a:t> (pic.)</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u="sng">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None/>
            </a:pPr>
            <a:r>
              <a:rPr lang="ar" sz="1100">
                <a:solidFill>
                  <a:srgbClr val="222222"/>
                </a:solidFill>
                <a:highlight>
                  <a:srgbClr val="FFFFFF"/>
                </a:highlight>
              </a:rPr>
              <a:t>                               → → </a:t>
            </a:r>
            <a:endParaRPr sz="1200" u="sng">
              <a:latin typeface="Times New Roman"/>
              <a:ea typeface="Times New Roman"/>
              <a:cs typeface="Times New Roman"/>
              <a:sym typeface="Times New Roman"/>
            </a:endParaRPr>
          </a:p>
          <a:p>
            <a:pPr indent="0" lvl="0" marL="0" rtl="0" algn="l">
              <a:spcBef>
                <a:spcPts val="0"/>
              </a:spcBef>
              <a:spcAft>
                <a:spcPts val="0"/>
              </a:spcAft>
              <a:buNone/>
            </a:pPr>
            <a:r>
              <a:t/>
            </a:r>
            <a:endParaRPr sz="1200" u="sng">
              <a:latin typeface="Times New Roman"/>
              <a:ea typeface="Times New Roman"/>
              <a:cs typeface="Times New Roman"/>
              <a:sym typeface="Times New Roman"/>
            </a:endParaRPr>
          </a:p>
          <a:p>
            <a:pPr indent="0" lvl="0" marL="0" rtl="0" algn="l">
              <a:spcBef>
                <a:spcPts val="0"/>
              </a:spcBef>
              <a:spcAft>
                <a:spcPts val="0"/>
              </a:spcAft>
              <a:buNone/>
            </a:pPr>
            <a:r>
              <a:t/>
            </a:r>
            <a:endParaRPr sz="1200" u="sng">
              <a:latin typeface="Times New Roman"/>
              <a:ea typeface="Times New Roman"/>
              <a:cs typeface="Times New Roman"/>
              <a:sym typeface="Times New Roman"/>
            </a:endParaRPr>
          </a:p>
          <a:p>
            <a:pPr indent="0" lvl="0" marL="0" rtl="0" algn="l">
              <a:spcBef>
                <a:spcPts val="0"/>
              </a:spcBef>
              <a:spcAft>
                <a:spcPts val="0"/>
              </a:spcAft>
              <a:buNone/>
            </a:pPr>
            <a:r>
              <a:t/>
            </a:r>
            <a:endParaRPr sz="1200" u="sng">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what's</a:t>
            </a:r>
            <a:r>
              <a:rPr lang="ar" sz="1200">
                <a:latin typeface="Times New Roman"/>
                <a:ea typeface="Times New Roman"/>
                <a:cs typeface="Times New Roman"/>
                <a:sym typeface="Times New Roman"/>
              </a:rPr>
              <a:t> the abnormality seen on this picture?</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999999"/>
                </a:solidFill>
                <a:latin typeface="Times New Roman"/>
                <a:ea typeface="Times New Roman"/>
                <a:cs typeface="Times New Roman"/>
                <a:sym typeface="Times New Roman"/>
              </a:rPr>
              <a:t>	</a:t>
            </a:r>
            <a:r>
              <a:rPr lang="ar" sz="1200">
                <a:solidFill>
                  <a:srgbClr val="999999"/>
                </a:solidFill>
                <a:latin typeface="Times New Roman"/>
                <a:ea typeface="Times New Roman"/>
                <a:cs typeface="Times New Roman"/>
                <a:sym typeface="Times New Roman"/>
              </a:rPr>
              <a:t>asymmetric</a:t>
            </a:r>
            <a:r>
              <a:rPr lang="ar" sz="1200">
                <a:solidFill>
                  <a:srgbClr val="999999"/>
                </a:solidFill>
                <a:latin typeface="Times New Roman"/>
                <a:ea typeface="Times New Roman"/>
                <a:cs typeface="Times New Roman"/>
                <a:sym typeface="Times New Roman"/>
              </a:rPr>
              <a:t> face (facial nerve palsy)</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which cranial nerves are most likely to be affected?</a:t>
            </a:r>
            <a:endParaRPr sz="1200">
              <a:latin typeface="Times New Roman"/>
              <a:ea typeface="Times New Roman"/>
              <a:cs typeface="Times New Roman"/>
              <a:sym typeface="Times New Roman"/>
            </a:endParaRPr>
          </a:p>
          <a:p>
            <a:pPr indent="457200" lvl="0" marL="0" rtl="0" algn="l">
              <a:spcBef>
                <a:spcPts val="0"/>
              </a:spcBef>
              <a:spcAft>
                <a:spcPts val="0"/>
              </a:spcAft>
              <a:buNone/>
            </a:pPr>
            <a:r>
              <a:rPr lang="ar" sz="1200">
                <a:solidFill>
                  <a:srgbClr val="999999"/>
                </a:solidFill>
                <a:latin typeface="Times New Roman"/>
                <a:ea typeface="Times New Roman"/>
                <a:cs typeface="Times New Roman"/>
                <a:sym typeface="Times New Roman"/>
              </a:rPr>
              <a:t>(CN 7-8) facial-vestibulocochlear</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which syndrome does this patient likely have?</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999999"/>
                </a:solidFill>
                <a:latin typeface="Times New Roman"/>
                <a:ea typeface="Times New Roman"/>
                <a:cs typeface="Times New Roman"/>
                <a:sym typeface="Times New Roman"/>
              </a:rPr>
              <a:t>	ramsay hunt syndrome</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pic>
        <p:nvPicPr>
          <p:cNvPr id="277" name="Google Shape;277;p40"/>
          <p:cNvPicPr preferRelativeResize="0"/>
          <p:nvPr/>
        </p:nvPicPr>
        <p:blipFill>
          <a:blip r:embed="rId4">
            <a:alphaModFix/>
          </a:blip>
          <a:stretch>
            <a:fillRect/>
          </a:stretch>
        </p:blipFill>
        <p:spPr>
          <a:xfrm>
            <a:off x="1761650" y="4565575"/>
            <a:ext cx="1114300" cy="1101100"/>
          </a:xfrm>
          <a:prstGeom prst="rect">
            <a:avLst/>
          </a:prstGeom>
          <a:noFill/>
          <a:ln>
            <a:noFill/>
          </a:ln>
        </p:spPr>
      </p:pic>
      <p:pic>
        <p:nvPicPr>
          <p:cNvPr id="278" name="Google Shape;278;p40"/>
          <p:cNvPicPr preferRelativeResize="0"/>
          <p:nvPr/>
        </p:nvPicPr>
        <p:blipFill>
          <a:blip r:embed="rId5">
            <a:alphaModFix/>
          </a:blip>
          <a:stretch>
            <a:fillRect/>
          </a:stretch>
        </p:blipFill>
        <p:spPr>
          <a:xfrm>
            <a:off x="3220000" y="671150"/>
            <a:ext cx="902176" cy="865700"/>
          </a:xfrm>
          <a:prstGeom prst="rect">
            <a:avLst/>
          </a:prstGeom>
          <a:noFill/>
          <a:ln>
            <a:noFill/>
          </a:ln>
        </p:spPr>
      </p:pic>
      <p:pic>
        <p:nvPicPr>
          <p:cNvPr id="279" name="Google Shape;279;p40"/>
          <p:cNvPicPr preferRelativeResize="0"/>
          <p:nvPr/>
        </p:nvPicPr>
        <p:blipFill>
          <a:blip r:embed="rId6">
            <a:alphaModFix/>
          </a:blip>
          <a:stretch>
            <a:fillRect/>
          </a:stretch>
        </p:blipFill>
        <p:spPr>
          <a:xfrm>
            <a:off x="1886550" y="2403725"/>
            <a:ext cx="989400" cy="779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76" name="Google Shape;76;p15"/>
          <p:cNvSpPr/>
          <p:nvPr/>
        </p:nvSpPr>
        <p:spPr>
          <a:xfrm>
            <a:off x="0" y="0"/>
            <a:ext cx="2825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Facial Nerve Fibers</a:t>
            </a:r>
            <a:endParaRPr b="1" sz="1800"/>
          </a:p>
        </p:txBody>
      </p:sp>
      <p:sp>
        <p:nvSpPr>
          <p:cNvPr id="77" name="Google Shape;77;p15"/>
          <p:cNvSpPr txBox="1"/>
          <p:nvPr/>
        </p:nvSpPr>
        <p:spPr>
          <a:xfrm>
            <a:off x="0" y="394500"/>
            <a:ext cx="4786500" cy="67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999999"/>
                </a:solidFill>
                <a:latin typeface="Times New Roman"/>
                <a:ea typeface="Times New Roman"/>
                <a:cs typeface="Times New Roman"/>
                <a:sym typeface="Times New Roman"/>
              </a:rPr>
              <a:t>Consists of </a:t>
            </a:r>
            <a:r>
              <a:rPr lang="ar" sz="1200">
                <a:latin typeface="Times New Roman"/>
                <a:ea typeface="Times New Roman"/>
                <a:cs typeface="Times New Roman"/>
                <a:sym typeface="Times New Roman"/>
              </a:rPr>
              <a:t>10k (10,000) neurons, 7k (7,000) </a:t>
            </a:r>
            <a:r>
              <a:rPr lang="ar" sz="1200">
                <a:solidFill>
                  <a:srgbClr val="999999"/>
                </a:solidFill>
                <a:latin typeface="Times New Roman"/>
                <a:ea typeface="Times New Roman"/>
                <a:cs typeface="Times New Roman"/>
                <a:sym typeface="Times New Roman"/>
              </a:rPr>
              <a:t>of which have</a:t>
            </a:r>
            <a:r>
              <a:rPr lang="ar" sz="1200">
                <a:latin typeface="Times New Roman"/>
                <a:ea typeface="Times New Roman"/>
                <a:cs typeface="Times New Roman"/>
                <a:sym typeface="Times New Roman"/>
              </a:rPr>
              <a:t> myelinated motor fibers (facial expression). </a:t>
            </a:r>
            <a:r>
              <a:rPr lang="ar" sz="1200">
                <a:solidFill>
                  <a:srgbClr val="6AA84F"/>
                </a:solidFill>
                <a:latin typeface="Times New Roman"/>
                <a:ea typeface="Times New Roman"/>
                <a:cs typeface="Times New Roman"/>
                <a:sym typeface="Times New Roman"/>
              </a:rPr>
              <a:t>70% motor and go to the muscles of expressions, 30% sensory (10: Taste, 10: General sensation, 10: secretomotor)</a:t>
            </a:r>
            <a:r>
              <a:rPr lang="ar"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Superiorly along the roof of the IAC (7UP)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The course 7segments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b="1" lang="ar" sz="1200">
                <a:latin typeface="Times New Roman"/>
                <a:ea typeface="Times New Roman"/>
                <a:cs typeface="Times New Roman"/>
                <a:sym typeface="Times New Roman"/>
              </a:rPr>
              <a:t>o Motor fibers: </a:t>
            </a:r>
            <a:endParaRPr b="1"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 To the </a:t>
            </a:r>
            <a:r>
              <a:rPr lang="ar" sz="1200">
                <a:solidFill>
                  <a:srgbClr val="FF0000"/>
                </a:solidFill>
                <a:latin typeface="Times New Roman"/>
                <a:ea typeface="Times New Roman"/>
                <a:cs typeface="Times New Roman"/>
                <a:sym typeface="Times New Roman"/>
              </a:rPr>
              <a:t>stapedius </a:t>
            </a:r>
            <a:r>
              <a:rPr lang="ar" sz="1200">
                <a:latin typeface="Times New Roman"/>
                <a:ea typeface="Times New Roman"/>
                <a:cs typeface="Times New Roman"/>
                <a:sym typeface="Times New Roman"/>
              </a:rPr>
              <a:t>and facial muscles.</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 </a:t>
            </a:r>
            <a:r>
              <a:rPr lang="ar" sz="1200">
                <a:solidFill>
                  <a:srgbClr val="999999"/>
                </a:solidFill>
                <a:latin typeface="Times New Roman"/>
                <a:ea typeface="Times New Roman"/>
                <a:cs typeface="Times New Roman"/>
                <a:sym typeface="Times New Roman"/>
              </a:rPr>
              <a:t>What does the stapedius do? A dampening action as it stabilizes the foot of stapes, so any damage to the stapedial nerve → hyperacusis and phonophobia </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o Secretomotor fibers (parasympathetic):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 To the lacrimal gland and the </a:t>
            </a:r>
            <a:r>
              <a:rPr lang="ar" sz="1200">
                <a:solidFill>
                  <a:srgbClr val="FF0000"/>
                </a:solidFill>
                <a:latin typeface="Times New Roman"/>
                <a:ea typeface="Times New Roman"/>
                <a:cs typeface="Times New Roman"/>
                <a:sym typeface="Times New Roman"/>
              </a:rPr>
              <a:t>submandibular and sublingual </a:t>
            </a:r>
            <a:r>
              <a:rPr lang="ar" sz="1200">
                <a:latin typeface="Times New Roman"/>
                <a:ea typeface="Times New Roman"/>
                <a:cs typeface="Times New Roman"/>
                <a:sym typeface="Times New Roman"/>
              </a:rPr>
              <a:t>salivary glands. </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999999"/>
                </a:solidFill>
                <a:latin typeface="Times New Roman"/>
                <a:ea typeface="Times New Roman"/>
                <a:cs typeface="Times New Roman"/>
                <a:sym typeface="Times New Roman"/>
              </a:rPr>
              <a:t>   ↪ Also supplies palatine and nasal glands. </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999999"/>
                </a:solidFill>
                <a:latin typeface="Times New Roman"/>
                <a:ea typeface="Times New Roman"/>
                <a:cs typeface="Times New Roman"/>
                <a:sym typeface="Times New Roman"/>
              </a:rPr>
              <a:t>   ↪ Note that the parotid gland is supplied by CN IX</a:t>
            </a:r>
            <a:r>
              <a:rPr lang="ar"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o Taste fibers: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 From the </a:t>
            </a:r>
            <a:r>
              <a:rPr lang="ar" sz="1200">
                <a:solidFill>
                  <a:srgbClr val="FF0000"/>
                </a:solidFill>
                <a:latin typeface="Times New Roman"/>
                <a:ea typeface="Times New Roman"/>
                <a:cs typeface="Times New Roman"/>
                <a:sym typeface="Times New Roman"/>
              </a:rPr>
              <a:t>anterior two thirds </a:t>
            </a:r>
            <a:r>
              <a:rPr lang="ar" sz="1200">
                <a:latin typeface="Times New Roman"/>
                <a:ea typeface="Times New Roman"/>
                <a:cs typeface="Times New Roman"/>
                <a:sym typeface="Times New Roman"/>
              </a:rPr>
              <a:t>of the</a:t>
            </a:r>
            <a:r>
              <a:rPr lang="ar" sz="1200">
                <a:solidFill>
                  <a:srgbClr val="FF0000"/>
                </a:solidFill>
                <a:latin typeface="Times New Roman"/>
                <a:ea typeface="Times New Roman"/>
                <a:cs typeface="Times New Roman"/>
                <a:sym typeface="Times New Roman"/>
              </a:rPr>
              <a:t> tongue</a:t>
            </a:r>
            <a:r>
              <a:rPr lang="ar" sz="1200">
                <a:latin typeface="Times New Roman"/>
                <a:ea typeface="Times New Roman"/>
                <a:cs typeface="Times New Roman"/>
                <a:sym typeface="Times New Roman"/>
              </a:rPr>
              <a:t> and palate.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o Sensory fibers:</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 pain, temperature, and touch from the external auditory canal </a:t>
            </a:r>
            <a:r>
              <a:rPr lang="ar" sz="1200">
                <a:solidFill>
                  <a:srgbClr val="999999"/>
                </a:solidFill>
                <a:latin typeface="Times New Roman"/>
                <a:ea typeface="Times New Roman"/>
                <a:cs typeface="Times New Roman"/>
                <a:sym typeface="Times New Roman"/>
              </a:rPr>
              <a:t>(external auditory meatus) very few. They carryout pain, temperature and touch sensation</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200">
                <a:solidFill>
                  <a:schemeClr val="dk1"/>
                </a:solidFill>
                <a:latin typeface="Times New Roman"/>
                <a:ea typeface="Times New Roman"/>
                <a:cs typeface="Times New Roman"/>
                <a:sym typeface="Times New Roman"/>
              </a:rPr>
              <a:t>o Motor part : </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ar" sz="1200">
                <a:solidFill>
                  <a:schemeClr val="dk1"/>
                </a:solidFill>
                <a:latin typeface="Times New Roman"/>
                <a:ea typeface="Times New Roman"/>
                <a:cs typeface="Times New Roman"/>
                <a:sym typeface="Times New Roman"/>
              </a:rPr>
              <a:t>• Precentral gyrus (frontal lobe) </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ar" sz="1200">
                <a:solidFill>
                  <a:schemeClr val="dk1"/>
                </a:solidFill>
                <a:latin typeface="Times New Roman"/>
                <a:ea typeface="Times New Roman"/>
                <a:cs typeface="Times New Roman"/>
                <a:sym typeface="Times New Roman"/>
              </a:rPr>
              <a:t>• Upper face corticobulbar cross </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ar" sz="1200">
                <a:solidFill>
                  <a:schemeClr val="dk1"/>
                </a:solidFill>
                <a:latin typeface="Times New Roman"/>
                <a:ea typeface="Times New Roman"/>
                <a:cs typeface="Times New Roman"/>
                <a:sym typeface="Times New Roman"/>
              </a:rPr>
              <a:t>• Contralateral predominance </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ar" sz="1200">
                <a:solidFill>
                  <a:schemeClr val="dk1"/>
                </a:solidFill>
                <a:latin typeface="Times New Roman"/>
                <a:ea typeface="Times New Roman"/>
                <a:cs typeface="Times New Roman"/>
                <a:sym typeface="Times New Roman"/>
              </a:rPr>
              <a:t>• Motor fiber bend around the abducens ( CN VIth) nucleus </a:t>
            </a:r>
            <a:endParaRPr b="1" sz="1200">
              <a:solidFill>
                <a:schemeClr val="dk1"/>
              </a:solidFill>
              <a:latin typeface="Times New Roman"/>
              <a:ea typeface="Times New Roman"/>
              <a:cs typeface="Times New Roman"/>
              <a:sym typeface="Times New Roman"/>
            </a:endParaRPr>
          </a:p>
        </p:txBody>
      </p:sp>
      <p:pic>
        <p:nvPicPr>
          <p:cNvPr id="78" name="Google Shape;78;p15"/>
          <p:cNvPicPr preferRelativeResize="0"/>
          <p:nvPr/>
        </p:nvPicPr>
        <p:blipFill rotWithShape="1">
          <a:blip r:embed="rId4">
            <a:alphaModFix/>
          </a:blip>
          <a:srcRect b="-6019" l="0" r="0" t="6020"/>
          <a:stretch/>
        </p:blipFill>
        <p:spPr>
          <a:xfrm>
            <a:off x="4009400" y="5276622"/>
            <a:ext cx="753100" cy="125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6"/>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84" name="Google Shape;84;p16"/>
          <p:cNvSpPr/>
          <p:nvPr/>
        </p:nvSpPr>
        <p:spPr>
          <a:xfrm>
            <a:off x="0" y="0"/>
            <a:ext cx="4378500" cy="5217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Nuclei (PONS) 4Ss’</a:t>
            </a:r>
            <a:r>
              <a:rPr b="1" lang="ar" sz="1800">
                <a:solidFill>
                  <a:srgbClr val="999999"/>
                </a:solidFill>
              </a:rPr>
              <a:t> </a:t>
            </a:r>
            <a:r>
              <a:rPr b="1" lang="ar" sz="1200">
                <a:solidFill>
                  <a:srgbClr val="999999"/>
                </a:solidFill>
              </a:rPr>
              <a:t>(The intracranial part)</a:t>
            </a:r>
            <a:r>
              <a:rPr b="1" lang="ar" sz="1200"/>
              <a:t> </a:t>
            </a:r>
            <a:endParaRPr b="1" sz="1200"/>
          </a:p>
        </p:txBody>
      </p:sp>
      <p:sp>
        <p:nvSpPr>
          <p:cNvPr id="85" name="Google Shape;85;p16"/>
          <p:cNvSpPr txBox="1"/>
          <p:nvPr/>
        </p:nvSpPr>
        <p:spPr>
          <a:xfrm>
            <a:off x="0" y="521825"/>
            <a:ext cx="4798500" cy="66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999999"/>
                </a:solidFill>
              </a:rPr>
              <a:t>• This part includes the nuclei of facial nerve and the cerebellopontine (CP) angle segments.</a:t>
            </a:r>
            <a:r>
              <a:rPr lang="ar" sz="1200"/>
              <a:t> </a:t>
            </a:r>
            <a:endParaRPr sz="1200"/>
          </a:p>
          <a:p>
            <a:pPr indent="0" lvl="0" marL="0" rtl="0" algn="l">
              <a:spcBef>
                <a:spcPts val="0"/>
              </a:spcBef>
              <a:spcAft>
                <a:spcPts val="0"/>
              </a:spcAft>
              <a:buNone/>
            </a:pPr>
            <a:r>
              <a:rPr lang="ar" sz="1200">
                <a:solidFill>
                  <a:srgbClr val="FF0000"/>
                </a:solidFill>
              </a:rPr>
              <a:t>• Facial Nerve Nuclei (in the pons): </a:t>
            </a:r>
            <a:endParaRPr sz="1200">
              <a:solidFill>
                <a:srgbClr val="FF0000"/>
              </a:solidFill>
            </a:endParaRPr>
          </a:p>
          <a:p>
            <a:pPr indent="0" lvl="0" marL="0" rtl="0" algn="l">
              <a:spcBef>
                <a:spcPts val="0"/>
              </a:spcBef>
              <a:spcAft>
                <a:spcPts val="0"/>
              </a:spcAft>
              <a:buNone/>
            </a:pPr>
            <a:r>
              <a:rPr lang="ar" sz="1200"/>
              <a:t>   </a:t>
            </a:r>
            <a:r>
              <a:rPr b="1" lang="ar" sz="1200"/>
              <a:t>↪ Solitarius (Taste) </a:t>
            </a:r>
            <a:r>
              <a:rPr lang="ar" sz="1200">
                <a:solidFill>
                  <a:srgbClr val="999999"/>
                </a:solidFill>
              </a:rPr>
              <a:t>receives taste fibers. </a:t>
            </a:r>
            <a:endParaRPr sz="1200">
              <a:solidFill>
                <a:srgbClr val="999999"/>
              </a:solidFill>
            </a:endParaRPr>
          </a:p>
          <a:p>
            <a:pPr indent="0" lvl="0" marL="0" rtl="0" algn="l">
              <a:spcBef>
                <a:spcPts val="0"/>
              </a:spcBef>
              <a:spcAft>
                <a:spcPts val="0"/>
              </a:spcAft>
              <a:buNone/>
            </a:pPr>
            <a:r>
              <a:rPr lang="ar" sz="1200"/>
              <a:t>   </a:t>
            </a:r>
            <a:r>
              <a:rPr b="1" lang="ar" sz="1200"/>
              <a:t>↪ Seventh (motor)</a:t>
            </a:r>
            <a:r>
              <a:rPr lang="ar" sz="1200"/>
              <a:t> </a:t>
            </a:r>
            <a:r>
              <a:rPr lang="ar" sz="1200">
                <a:solidFill>
                  <a:srgbClr val="999999"/>
                </a:solidFill>
              </a:rPr>
              <a:t>Facial nucleus: main nucleus which gives motor fibers </a:t>
            </a:r>
            <a:endParaRPr sz="1200">
              <a:solidFill>
                <a:srgbClr val="999999"/>
              </a:solidFill>
            </a:endParaRPr>
          </a:p>
          <a:p>
            <a:pPr indent="0" lvl="0" marL="0" rtl="0" algn="l">
              <a:spcBef>
                <a:spcPts val="0"/>
              </a:spcBef>
              <a:spcAft>
                <a:spcPts val="0"/>
              </a:spcAft>
              <a:buNone/>
            </a:pPr>
            <a:r>
              <a:rPr lang="ar" sz="1200"/>
              <a:t>   </a:t>
            </a:r>
            <a:r>
              <a:rPr b="1" lang="ar" sz="1200"/>
              <a:t>↪ Superior Salivatory (Lacrimal) Nucleus</a:t>
            </a:r>
            <a:r>
              <a:rPr lang="ar" sz="1200">
                <a:solidFill>
                  <a:srgbClr val="999999"/>
                </a:solidFill>
              </a:rPr>
              <a:t> gives parasympathetic fibers.</a:t>
            </a:r>
            <a:r>
              <a:rPr lang="ar" sz="1200"/>
              <a:t> </a:t>
            </a:r>
            <a:endParaRPr sz="1200"/>
          </a:p>
          <a:p>
            <a:pPr indent="0" lvl="0" marL="0" rtl="0" algn="l">
              <a:spcBef>
                <a:spcPts val="0"/>
              </a:spcBef>
              <a:spcAft>
                <a:spcPts val="0"/>
              </a:spcAft>
              <a:buNone/>
            </a:pPr>
            <a:r>
              <a:rPr lang="ar" sz="1200"/>
              <a:t>   </a:t>
            </a:r>
            <a:r>
              <a:rPr b="1" lang="ar" sz="1200"/>
              <a:t>↪ Spinal Nucleus of The Trigeminal Nerve</a:t>
            </a:r>
            <a:r>
              <a:rPr lang="ar" sz="1200"/>
              <a:t>. </a:t>
            </a:r>
            <a:r>
              <a:rPr lang="ar" sz="1200">
                <a:solidFill>
                  <a:srgbClr val="999999"/>
                </a:solidFill>
              </a:rPr>
              <a:t>General sensation</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b="1" lang="ar" sz="1800">
                <a:solidFill>
                  <a:srgbClr val="999999"/>
                </a:solidFill>
              </a:rPr>
              <a:t>The Facial nucleus is divided into 2 parts:</a:t>
            </a:r>
            <a:endParaRPr b="1" sz="1800">
              <a:solidFill>
                <a:srgbClr val="999999"/>
              </a:solidFill>
            </a:endParaRPr>
          </a:p>
          <a:p>
            <a:pPr indent="0" lvl="0" marL="0" rtl="0" algn="l">
              <a:spcBef>
                <a:spcPts val="0"/>
              </a:spcBef>
              <a:spcAft>
                <a:spcPts val="0"/>
              </a:spcAft>
              <a:buNone/>
            </a:pPr>
            <a:r>
              <a:rPr lang="ar" sz="1200">
                <a:solidFill>
                  <a:srgbClr val="999999"/>
                </a:solidFill>
              </a:rPr>
              <a:t> </a:t>
            </a:r>
            <a:r>
              <a:rPr lang="ar" sz="1200">
                <a:solidFill>
                  <a:srgbClr val="FF0000"/>
                </a:solidFill>
              </a:rPr>
              <a:t>A. The upper half that receives innervation from both cerebral cortices. </a:t>
            </a:r>
            <a:endParaRPr sz="1200">
              <a:solidFill>
                <a:srgbClr val="FF0000"/>
              </a:solidFill>
            </a:endParaRPr>
          </a:p>
          <a:p>
            <a:pPr indent="0" lvl="0" marL="0" rtl="0" algn="l">
              <a:spcBef>
                <a:spcPts val="0"/>
              </a:spcBef>
              <a:spcAft>
                <a:spcPts val="0"/>
              </a:spcAft>
              <a:buNone/>
            </a:pPr>
            <a:r>
              <a:rPr lang="ar" sz="1200">
                <a:solidFill>
                  <a:srgbClr val="FF0000"/>
                </a:solidFill>
              </a:rPr>
              <a:t>B. The lower half that receives innervation only from the contralateral cerebral cortex. </a:t>
            </a:r>
            <a:endParaRPr sz="1200">
              <a:solidFill>
                <a:srgbClr val="FF0000"/>
              </a:solidFill>
            </a:endParaRPr>
          </a:p>
          <a:p>
            <a:pPr indent="0" lvl="0" marL="0" rtl="0" algn="l">
              <a:spcBef>
                <a:spcPts val="0"/>
              </a:spcBef>
              <a:spcAft>
                <a:spcPts val="0"/>
              </a:spcAft>
              <a:buNone/>
            </a:pPr>
            <a:r>
              <a:t/>
            </a:r>
            <a:endParaRPr sz="1200">
              <a:solidFill>
                <a:srgbClr val="FF0000"/>
              </a:solidFill>
            </a:endParaRPr>
          </a:p>
          <a:p>
            <a:pPr indent="0" lvl="0" marL="0" rtl="0" algn="l">
              <a:spcBef>
                <a:spcPts val="0"/>
              </a:spcBef>
              <a:spcAft>
                <a:spcPts val="0"/>
              </a:spcAft>
              <a:buNone/>
            </a:pPr>
            <a:r>
              <a:rPr lang="ar" sz="1200">
                <a:solidFill>
                  <a:srgbClr val="F1C232"/>
                </a:solidFill>
              </a:rPr>
              <a:t>o Lower motor lesions affect </a:t>
            </a:r>
            <a:r>
              <a:rPr lang="ar" sz="1200">
                <a:solidFill>
                  <a:srgbClr val="FF0000"/>
                </a:solidFill>
              </a:rPr>
              <a:t>all the</a:t>
            </a:r>
            <a:r>
              <a:rPr lang="ar" sz="1200">
                <a:solidFill>
                  <a:srgbClr val="F1C232"/>
                </a:solidFill>
              </a:rPr>
              <a:t> ipsilateral facial muscles “Lower motor neuron lesion is form the nucleus downward”. </a:t>
            </a:r>
            <a:endParaRPr sz="1200">
              <a:solidFill>
                <a:srgbClr val="F1C232"/>
              </a:solidFill>
            </a:endParaRPr>
          </a:p>
          <a:p>
            <a:pPr indent="0" lvl="0" marL="0" rtl="0" algn="l">
              <a:spcBef>
                <a:spcPts val="0"/>
              </a:spcBef>
              <a:spcAft>
                <a:spcPts val="0"/>
              </a:spcAft>
              <a:buNone/>
            </a:pPr>
            <a:r>
              <a:rPr lang="ar" sz="1200">
                <a:solidFill>
                  <a:srgbClr val="F1C232"/>
                </a:solidFill>
              </a:rPr>
              <a:t>o Upper motor lesions spare the upper facial muscles and affect the </a:t>
            </a:r>
            <a:r>
              <a:rPr lang="ar" sz="1200">
                <a:solidFill>
                  <a:srgbClr val="FF0000"/>
                </a:solidFill>
              </a:rPr>
              <a:t>contralateral lower face</a:t>
            </a:r>
            <a:r>
              <a:rPr lang="ar" sz="1200">
                <a:solidFill>
                  <a:srgbClr val="F1C232"/>
                </a:solidFill>
              </a:rPr>
              <a:t> because the forehead is innervated bilaterally. </a:t>
            </a:r>
            <a:endParaRPr sz="1200">
              <a:solidFill>
                <a:srgbClr val="F1C232"/>
              </a:solidFill>
            </a:endParaRPr>
          </a:p>
          <a:p>
            <a:pPr indent="0" lvl="0" marL="0" rtl="0" algn="l">
              <a:spcBef>
                <a:spcPts val="0"/>
              </a:spcBef>
              <a:spcAft>
                <a:spcPts val="0"/>
              </a:spcAft>
              <a:buNone/>
            </a:pPr>
            <a:r>
              <a:rPr lang="ar" sz="1200">
                <a:solidFill>
                  <a:srgbClr val="FF0000"/>
                </a:solidFill>
              </a:rPr>
              <a:t>o LMN vs UMN lesions is a possible </a:t>
            </a:r>
            <a:r>
              <a:rPr b="1" lang="ar" sz="1200" u="sng">
                <a:solidFill>
                  <a:srgbClr val="FF0000"/>
                </a:solidFill>
              </a:rPr>
              <a:t>MCQ</a:t>
            </a:r>
            <a:endParaRPr b="1" sz="1200" u="sng">
              <a:solidFill>
                <a:srgbClr val="FF0000"/>
              </a:solidFill>
            </a:endParaRPr>
          </a:p>
          <a:p>
            <a:pPr indent="0" lvl="0" marL="0" rtl="0" algn="l">
              <a:spcBef>
                <a:spcPts val="0"/>
              </a:spcBef>
              <a:spcAft>
                <a:spcPts val="0"/>
              </a:spcAft>
              <a:buNone/>
            </a:pPr>
            <a:r>
              <a:t/>
            </a:r>
            <a:endParaRPr b="1" sz="1200" u="sng">
              <a:solidFill>
                <a:srgbClr val="FF0000"/>
              </a:solidFill>
            </a:endParaRPr>
          </a:p>
          <a:p>
            <a:pPr indent="0" lvl="0" marL="0" rtl="0" algn="l">
              <a:spcBef>
                <a:spcPts val="0"/>
              </a:spcBef>
              <a:spcAft>
                <a:spcPts val="0"/>
              </a:spcAft>
              <a:buNone/>
            </a:pPr>
            <a:r>
              <a:rPr b="1" lang="ar" sz="1200"/>
              <a:t>● Facial nerve segments: </a:t>
            </a:r>
            <a:endParaRPr b="1" sz="1200"/>
          </a:p>
          <a:p>
            <a:pPr indent="0" lvl="0" marL="0" rtl="0" algn="l">
              <a:spcBef>
                <a:spcPts val="0"/>
              </a:spcBef>
              <a:spcAft>
                <a:spcPts val="0"/>
              </a:spcAft>
              <a:buNone/>
            </a:pPr>
            <a:r>
              <a:rPr lang="ar" sz="1200"/>
              <a:t>   1.Pons. </a:t>
            </a:r>
            <a:endParaRPr sz="1200"/>
          </a:p>
          <a:p>
            <a:pPr indent="0" lvl="0" marL="0" rtl="0" algn="l">
              <a:spcBef>
                <a:spcPts val="0"/>
              </a:spcBef>
              <a:spcAft>
                <a:spcPts val="0"/>
              </a:spcAft>
              <a:buNone/>
            </a:pPr>
            <a:r>
              <a:rPr lang="ar" sz="1200"/>
              <a:t>   2.Cerebello-pontine angle (CPA). </a:t>
            </a:r>
            <a:endParaRPr sz="1200"/>
          </a:p>
          <a:p>
            <a:pPr indent="0" lvl="0" marL="0" rtl="0" algn="l">
              <a:spcBef>
                <a:spcPts val="0"/>
              </a:spcBef>
              <a:spcAft>
                <a:spcPts val="0"/>
              </a:spcAft>
              <a:buNone/>
            </a:pPr>
            <a:r>
              <a:rPr lang="ar" sz="1200"/>
              <a:t>   3.Internal Auditory Canal (IAC). </a:t>
            </a:r>
            <a:endParaRPr sz="1200"/>
          </a:p>
          <a:p>
            <a:pPr indent="0" lvl="0" marL="0" rtl="0" algn="l">
              <a:spcBef>
                <a:spcPts val="0"/>
              </a:spcBef>
              <a:spcAft>
                <a:spcPts val="0"/>
              </a:spcAft>
              <a:buNone/>
            </a:pPr>
            <a:r>
              <a:rPr lang="ar" sz="1200"/>
              <a:t>   4.Labyrinthine. </a:t>
            </a:r>
            <a:endParaRPr sz="1200"/>
          </a:p>
          <a:p>
            <a:pPr indent="0" lvl="0" marL="0" rtl="0" algn="l">
              <a:spcBef>
                <a:spcPts val="0"/>
              </a:spcBef>
              <a:spcAft>
                <a:spcPts val="0"/>
              </a:spcAft>
              <a:buNone/>
            </a:pPr>
            <a:r>
              <a:rPr lang="ar" sz="1200"/>
              <a:t>   5.Tympanic. </a:t>
            </a:r>
            <a:endParaRPr sz="1200"/>
          </a:p>
          <a:p>
            <a:pPr indent="0" lvl="0" marL="0" rtl="0" algn="l">
              <a:spcBef>
                <a:spcPts val="0"/>
              </a:spcBef>
              <a:spcAft>
                <a:spcPts val="0"/>
              </a:spcAft>
              <a:buNone/>
            </a:pPr>
            <a:r>
              <a:rPr lang="ar" sz="1200"/>
              <a:t>   6.Mastoid </a:t>
            </a:r>
            <a:endParaRPr sz="1200"/>
          </a:p>
          <a:p>
            <a:pPr indent="0" lvl="0" marL="0" rtl="0" algn="l">
              <a:spcBef>
                <a:spcPts val="0"/>
              </a:spcBef>
              <a:spcAft>
                <a:spcPts val="0"/>
              </a:spcAft>
              <a:buNone/>
            </a:pPr>
            <a:r>
              <a:rPr lang="ar" sz="1200"/>
              <a:t>   7.External</a:t>
            </a:r>
            <a:endParaRPr sz="1200"/>
          </a:p>
        </p:txBody>
      </p:sp>
      <p:sp>
        <p:nvSpPr>
          <p:cNvPr id="86" name="Google Shape;86;p16"/>
          <p:cNvSpPr/>
          <p:nvPr/>
        </p:nvSpPr>
        <p:spPr>
          <a:xfrm>
            <a:off x="172150" y="5616025"/>
            <a:ext cx="1075800" cy="521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 name="Google Shape;87;p16"/>
          <p:cNvCxnSpPr>
            <a:stCxn id="86" idx="3"/>
          </p:cNvCxnSpPr>
          <p:nvPr/>
        </p:nvCxnSpPr>
        <p:spPr>
          <a:xfrm>
            <a:off x="1247950" y="5876875"/>
            <a:ext cx="247500" cy="8100"/>
          </a:xfrm>
          <a:prstGeom prst="straightConnector1">
            <a:avLst/>
          </a:prstGeom>
          <a:noFill/>
          <a:ln cap="flat" cmpd="sng" w="9525">
            <a:solidFill>
              <a:schemeClr val="dk2"/>
            </a:solidFill>
            <a:prstDash val="solid"/>
            <a:round/>
            <a:headEnd len="med" w="med" type="none"/>
            <a:tailEnd len="med" w="med" type="none"/>
          </a:ln>
        </p:spPr>
      </p:cxnSp>
      <p:sp>
        <p:nvSpPr>
          <p:cNvPr id="88" name="Google Shape;88;p16"/>
          <p:cNvSpPr txBox="1"/>
          <p:nvPr/>
        </p:nvSpPr>
        <p:spPr>
          <a:xfrm>
            <a:off x="1474050" y="5724925"/>
            <a:ext cx="18504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t>Fallopian canal (FC)</a:t>
            </a:r>
            <a:endParaRPr sz="1200"/>
          </a:p>
        </p:txBody>
      </p:sp>
      <p:sp>
        <p:nvSpPr>
          <p:cNvPr id="89" name="Google Shape;89;p16"/>
          <p:cNvSpPr/>
          <p:nvPr/>
        </p:nvSpPr>
        <p:spPr>
          <a:xfrm>
            <a:off x="1495450" y="5723600"/>
            <a:ext cx="1560000" cy="312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7"/>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pic>
        <p:nvPicPr>
          <p:cNvPr id="95" name="Google Shape;95;p17"/>
          <p:cNvPicPr preferRelativeResize="0"/>
          <p:nvPr/>
        </p:nvPicPr>
        <p:blipFill>
          <a:blip r:embed="rId4">
            <a:alphaModFix/>
          </a:blip>
          <a:stretch>
            <a:fillRect/>
          </a:stretch>
        </p:blipFill>
        <p:spPr>
          <a:xfrm>
            <a:off x="152400" y="0"/>
            <a:ext cx="4457700" cy="1918666"/>
          </a:xfrm>
          <a:prstGeom prst="rect">
            <a:avLst/>
          </a:prstGeom>
          <a:noFill/>
          <a:ln>
            <a:noFill/>
          </a:ln>
        </p:spPr>
      </p:pic>
      <p:sp>
        <p:nvSpPr>
          <p:cNvPr id="96" name="Google Shape;96;p17"/>
          <p:cNvSpPr txBox="1"/>
          <p:nvPr/>
        </p:nvSpPr>
        <p:spPr>
          <a:xfrm>
            <a:off x="0" y="0"/>
            <a:ext cx="4762500" cy="70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rgbClr val="999999"/>
              </a:solidFill>
            </a:endParaRPr>
          </a:p>
          <a:p>
            <a:pPr indent="-292100" lvl="0" marL="457200" rtl="0" algn="l">
              <a:spcBef>
                <a:spcPts val="0"/>
              </a:spcBef>
              <a:spcAft>
                <a:spcPts val="0"/>
              </a:spcAft>
              <a:buClr>
                <a:srgbClr val="999999"/>
              </a:buClr>
              <a:buSzPts val="1000"/>
              <a:buFont typeface="Times New Roman"/>
              <a:buChar char="●"/>
            </a:pPr>
            <a:r>
              <a:rPr lang="ar" sz="1000">
                <a:solidFill>
                  <a:srgbClr val="999999"/>
                </a:solidFill>
                <a:latin typeface="Times New Roman"/>
                <a:ea typeface="Times New Roman"/>
                <a:cs typeface="Times New Roman"/>
                <a:sym typeface="Times New Roman"/>
              </a:rPr>
              <a:t>In LMNL the Idea is basically the involvement of frontalis (wrinkles of the forehead) and orbicularis oculi (give you the ability to close the eye), while in UMNL Frontalis and orbicularis occuli are spared.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b="1" lang="ar" sz="1000">
                <a:solidFill>
                  <a:srgbClr val="0000FF"/>
                </a:solidFill>
                <a:latin typeface="Times New Roman"/>
                <a:ea typeface="Times New Roman"/>
                <a:cs typeface="Times New Roman"/>
                <a:sym typeface="Times New Roman"/>
              </a:rPr>
              <a:t>● Embryology</a:t>
            </a:r>
            <a:r>
              <a:rPr lang="ar" sz="1000">
                <a:solidFill>
                  <a:srgbClr val="999999"/>
                </a:solidFill>
                <a:latin typeface="Times New Roman"/>
                <a:ea typeface="Times New Roman"/>
                <a:cs typeface="Times New Roman"/>
                <a:sym typeface="Times New Roman"/>
              </a:rPr>
              <a:t>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 Second Branchial Arch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 0.05 % unilateral facial palsy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 80% birth trauma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 90% spontaneous recovery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 Congenital Unilateral Lower Lip Paralysis (CULLP)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 Anatomy of adult (Mastoid more superficial )</a:t>
            </a:r>
            <a:endParaRPr sz="8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o The facial nerve is developmentally derived from the hyoid arch, which is the second branchial arch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o It arises as 2 main divisions-motor and sensory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o The motor division of facial nerve is derived from the basal plate of the embryonic pons.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o The sensory division originates from the cranial neural crest</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000">
                <a:solidFill>
                  <a:srgbClr val="0000FF"/>
                </a:solidFill>
                <a:latin typeface="Times New Roman"/>
                <a:ea typeface="Times New Roman"/>
                <a:cs typeface="Times New Roman"/>
                <a:sym typeface="Times New Roman"/>
              </a:rPr>
              <a:t>● Anatomy</a:t>
            </a:r>
            <a:r>
              <a:rPr lang="ar" sz="1000">
                <a:solidFill>
                  <a:srgbClr val="999999"/>
                </a:solidFill>
                <a:latin typeface="Times New Roman"/>
                <a:ea typeface="Times New Roman"/>
                <a:cs typeface="Times New Roman"/>
                <a:sym typeface="Times New Roman"/>
              </a:rPr>
              <a:t>  Facial Nerve Segments: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a:t>
            </a:r>
            <a:r>
              <a:rPr lang="ar" sz="1000">
                <a:latin typeface="Times New Roman"/>
                <a:ea typeface="Times New Roman"/>
                <a:cs typeface="Times New Roman"/>
                <a:sym typeface="Times New Roman"/>
              </a:rPr>
              <a:t>1. Intracranial (cisternal) segment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2. Meatal segment (internal auditory canal):</a:t>
            </a:r>
            <a:r>
              <a:rPr lang="ar" sz="1000">
                <a:solidFill>
                  <a:srgbClr val="999999"/>
                </a:solidFill>
                <a:latin typeface="Times New Roman"/>
                <a:ea typeface="Times New Roman"/>
                <a:cs typeface="Times New Roman"/>
                <a:sym typeface="Times New Roman"/>
              </a:rPr>
              <a:t> 8mm, </a:t>
            </a:r>
            <a:r>
              <a:rPr lang="ar" sz="1000">
                <a:solidFill>
                  <a:srgbClr val="FF0000"/>
                </a:solidFill>
                <a:latin typeface="Times New Roman"/>
                <a:ea typeface="Times New Roman"/>
                <a:cs typeface="Times New Roman"/>
                <a:sym typeface="Times New Roman"/>
              </a:rPr>
              <a:t>zero branches</a:t>
            </a:r>
            <a:r>
              <a:rPr lang="ar" sz="1000">
                <a:solidFill>
                  <a:srgbClr val="999999"/>
                </a:solidFill>
                <a:latin typeface="Times New Roman"/>
                <a:ea typeface="Times New Roman"/>
                <a:cs typeface="Times New Roman"/>
                <a:sym typeface="Times New Roman"/>
              </a:rPr>
              <a:t>,</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AA84F"/>
                </a:solidFill>
                <a:latin typeface="Times New Roman"/>
                <a:ea typeface="Times New Roman"/>
                <a:cs typeface="Times New Roman"/>
                <a:sym typeface="Times New Roman"/>
              </a:rPr>
              <a:t>7UP: it is in the anterior superior portion of the IAC and behind it is the vestibulo (sup and inferior) and cochlear</a:t>
            </a:r>
            <a:r>
              <a:rPr lang="ar" sz="1000">
                <a:solidFill>
                  <a:srgbClr val="999999"/>
                </a:solidFill>
                <a:latin typeface="Times New Roman"/>
                <a:ea typeface="Times New Roman"/>
                <a:cs typeface="Times New Roman"/>
                <a:sym typeface="Times New Roman"/>
              </a:rPr>
              <a:t>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a:t>
            </a:r>
            <a:r>
              <a:rPr lang="ar" sz="1000">
                <a:latin typeface="Times New Roman"/>
                <a:ea typeface="Times New Roman"/>
                <a:cs typeface="Times New Roman"/>
                <a:sym typeface="Times New Roman"/>
              </a:rPr>
              <a:t>3. </a:t>
            </a:r>
            <a:r>
              <a:rPr lang="ar" sz="1000">
                <a:solidFill>
                  <a:srgbClr val="F1C232"/>
                </a:solidFill>
                <a:latin typeface="Times New Roman"/>
                <a:ea typeface="Times New Roman"/>
                <a:cs typeface="Times New Roman"/>
                <a:sym typeface="Times New Roman"/>
              </a:rPr>
              <a:t>Labyrinthine segment: </a:t>
            </a:r>
            <a:r>
              <a:rPr lang="ar" sz="1000">
                <a:solidFill>
                  <a:srgbClr val="999999"/>
                </a:solidFill>
                <a:latin typeface="Times New Roman"/>
                <a:ea typeface="Times New Roman"/>
                <a:cs typeface="Times New Roman"/>
                <a:sym typeface="Times New Roman"/>
              </a:rPr>
              <a:t>3-4mm, 3 branches </a:t>
            </a:r>
            <a:r>
              <a:rPr lang="ar" sz="1000">
                <a:solidFill>
                  <a:srgbClr val="FF0000"/>
                </a:solidFill>
                <a:latin typeface="Times New Roman"/>
                <a:ea typeface="Times New Roman"/>
                <a:cs typeface="Times New Roman"/>
                <a:sym typeface="Times New Roman"/>
              </a:rPr>
              <a:t>(IAC geniculate ganglion).</a:t>
            </a:r>
            <a:r>
              <a:rPr lang="ar" sz="1000">
                <a:solidFill>
                  <a:srgbClr val="999999"/>
                </a:solidFill>
                <a:latin typeface="Times New Roman"/>
                <a:ea typeface="Times New Roman"/>
                <a:cs typeface="Times New Roman"/>
                <a:sym typeface="Times New Roman"/>
              </a:rPr>
              <a:t>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Greater superficial petrosal nerve &gt; lacrimal gland.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Shortest segment and narrowest &gt; susceptible to compression (only segment that lacks arterial anastomosis) </a:t>
            </a:r>
            <a:r>
              <a:rPr lang="ar" sz="1000">
                <a:solidFill>
                  <a:srgbClr val="6AA84F"/>
                </a:solidFill>
                <a:latin typeface="Times New Roman"/>
                <a:ea typeface="Times New Roman"/>
                <a:cs typeface="Times New Roman"/>
                <a:sym typeface="Times New Roman"/>
              </a:rPr>
              <a:t> → vulnerable to injury → the geniculate ganglion before entering the middle ear gives the first branch (1st genu) → </a:t>
            </a:r>
            <a:endParaRPr sz="1000">
              <a:solidFill>
                <a:srgbClr val="6AA84F"/>
              </a:solidFill>
              <a:latin typeface="Times New Roman"/>
              <a:ea typeface="Times New Roman"/>
              <a:cs typeface="Times New Roman"/>
              <a:sym typeface="Times New Roman"/>
            </a:endParaRPr>
          </a:p>
        </p:txBody>
      </p:sp>
      <p:sp>
        <p:nvSpPr>
          <p:cNvPr id="97" name="Google Shape;97;p17"/>
          <p:cNvSpPr/>
          <p:nvPr/>
        </p:nvSpPr>
        <p:spPr>
          <a:xfrm>
            <a:off x="0" y="2458450"/>
            <a:ext cx="30777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Anatomical Divisions</a:t>
            </a: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18"/>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03" name="Google Shape;103;p18"/>
          <p:cNvSpPr txBox="1"/>
          <p:nvPr/>
        </p:nvSpPr>
        <p:spPr>
          <a:xfrm>
            <a:off x="0" y="0"/>
            <a:ext cx="4762500" cy="71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300"/>
              <a:t> </a:t>
            </a:r>
            <a:r>
              <a:rPr lang="ar" sz="1100">
                <a:solidFill>
                  <a:srgbClr val="6AA84F"/>
                </a:solidFill>
              </a:rPr>
              <a:t>greater superficial petrosal nerve → fibers for lacrimation and salivation ↪What is the first branch of CN VII? greater superficial petrosal nerve ↪If there is a lesion in the middle ear after the first branch there will be normal lacrimation and salivation this process is called “Topography” </a:t>
            </a:r>
            <a:endParaRPr sz="1100">
              <a:solidFill>
                <a:srgbClr val="6AA84F"/>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rPr lang="ar" sz="1300"/>
              <a:t>   </a:t>
            </a:r>
            <a:r>
              <a:rPr lang="ar" sz="1100"/>
              <a:t>4. </a:t>
            </a:r>
            <a:r>
              <a:rPr lang="ar" sz="1100">
                <a:solidFill>
                  <a:srgbClr val="F1C232"/>
                </a:solidFill>
              </a:rPr>
              <a:t>Tympanic segment: </a:t>
            </a:r>
            <a:r>
              <a:rPr lang="ar" sz="1100"/>
              <a:t>8-11mm, zero branches, 50% dehiscent, </a:t>
            </a:r>
            <a:r>
              <a:rPr lang="ar" sz="1100">
                <a:latin typeface="Times New Roman"/>
                <a:ea typeface="Times New Roman"/>
                <a:cs typeface="Times New Roman"/>
                <a:sym typeface="Times New Roman"/>
              </a:rPr>
              <a:t>(2nd genu)</a:t>
            </a:r>
            <a:r>
              <a:rPr lang="ar" sz="1100">
                <a:solidFill>
                  <a:srgbClr val="6AA84F"/>
                </a:solidFill>
                <a:latin typeface="Times New Roman"/>
                <a:ea typeface="Times New Roman"/>
                <a:cs typeface="Times New Roman"/>
                <a:sym typeface="Times New Roman"/>
              </a:rPr>
              <a:t> </a:t>
            </a:r>
            <a:r>
              <a:rPr lang="ar" sz="1100"/>
              <a:t>(Geniculate ganglion to pyramidal eminence) </a:t>
            </a:r>
            <a:r>
              <a:rPr lang="ar" sz="1100">
                <a:solidFill>
                  <a:srgbClr val="6AA84F"/>
                </a:solidFill>
              </a:rPr>
              <a:t>if you remove the drum you can see the facial nerve passing → importance; any infection or cholesteatoma can easily put pressure on the facial nerve </a:t>
            </a:r>
            <a:endParaRPr sz="1100">
              <a:solidFill>
                <a:srgbClr val="6AA84F"/>
              </a:solidFill>
            </a:endParaRPr>
          </a:p>
          <a:p>
            <a:pPr indent="0" lvl="0" marL="0" rtl="0" algn="l">
              <a:spcBef>
                <a:spcPts val="0"/>
              </a:spcBef>
              <a:spcAft>
                <a:spcPts val="0"/>
              </a:spcAft>
              <a:buNone/>
            </a:pPr>
            <a:r>
              <a:rPr lang="ar" sz="1100"/>
              <a:t>   5. Mastoid segment: 8-14mm, </a:t>
            </a:r>
            <a:r>
              <a:rPr lang="ar" sz="1100">
                <a:solidFill>
                  <a:srgbClr val="999999"/>
                </a:solidFill>
              </a:rPr>
              <a:t>3 branches</a:t>
            </a:r>
            <a:r>
              <a:rPr lang="ar" sz="1100"/>
              <a:t>, longest part of the intratemporal course, Pyramidal eminence to stylomastoid foramen </a:t>
            </a:r>
            <a:r>
              <a:rPr lang="ar" sz="1100">
                <a:solidFill>
                  <a:srgbClr val="6AA84F"/>
                </a:solidFill>
              </a:rPr>
              <a:t>If a lesion is effecting the stapedius nerve or the chorda tympani it maybe high mastoid or tympanic </a:t>
            </a:r>
            <a:endParaRPr sz="1100">
              <a:solidFill>
                <a:srgbClr val="6AA84F"/>
              </a:solidFill>
            </a:endParaRPr>
          </a:p>
          <a:p>
            <a:pPr indent="0" lvl="0" marL="0" rtl="0" algn="l">
              <a:spcBef>
                <a:spcPts val="0"/>
              </a:spcBef>
              <a:spcAft>
                <a:spcPts val="0"/>
              </a:spcAft>
              <a:buNone/>
            </a:pPr>
            <a:r>
              <a:rPr lang="ar" sz="1100"/>
              <a:t>Branchs to Stapedius muscle, Chorda tympani nerve &gt; (submaxillary and sublingual) (Taste anterior 2/3 tongue) (pain, temperature, and touch EAC.), Auricular nerve.</a:t>
            </a:r>
            <a:endParaRPr sz="1100"/>
          </a:p>
          <a:p>
            <a:pPr indent="0" lvl="0" marL="0" rtl="0" algn="l">
              <a:spcBef>
                <a:spcPts val="0"/>
              </a:spcBef>
              <a:spcAft>
                <a:spcPts val="0"/>
              </a:spcAft>
              <a:buNone/>
            </a:pPr>
            <a:r>
              <a:rPr lang="ar" sz="1100"/>
              <a:t>   6.Extratemporal (extracranial) segment: 15- 20mm, </a:t>
            </a:r>
            <a:r>
              <a:rPr lang="ar" sz="1100">
                <a:solidFill>
                  <a:srgbClr val="999999"/>
                </a:solidFill>
              </a:rPr>
              <a:t>9 branches</a:t>
            </a:r>
            <a:r>
              <a:rPr lang="ar" sz="1100"/>
              <a:t>, Stylomastoid foramen to the </a:t>
            </a:r>
            <a:r>
              <a:rPr lang="ar" sz="1100">
                <a:solidFill>
                  <a:srgbClr val="6AA84F"/>
                </a:solidFill>
              </a:rPr>
              <a:t>parotid and gets separated into superficial and deep and it ends in </a:t>
            </a:r>
            <a:r>
              <a:rPr lang="ar" sz="1100"/>
              <a:t>5 major branches (T,Z,B,M,C)</a:t>
            </a:r>
            <a:endParaRPr sz="1100"/>
          </a:p>
          <a:p>
            <a:pPr indent="0" lvl="0" marL="0" rtl="0" algn="l">
              <a:spcBef>
                <a:spcPts val="0"/>
              </a:spcBef>
              <a:spcAft>
                <a:spcPts val="0"/>
              </a:spcAft>
              <a:buNone/>
            </a:pPr>
            <a:r>
              <a:rPr lang="ar" sz="1100"/>
              <a:t>• Pes anserinus (goose's foot ) separates parotid &gt; deep and superficial lobes</a:t>
            </a:r>
            <a:endParaRPr sz="1100"/>
          </a:p>
          <a:p>
            <a:pPr indent="0" lvl="0" marL="0" rtl="0" algn="l">
              <a:spcBef>
                <a:spcPts val="0"/>
              </a:spcBef>
              <a:spcAft>
                <a:spcPts val="0"/>
              </a:spcAft>
              <a:buClr>
                <a:schemeClr val="dk1"/>
              </a:buClr>
              <a:buSzPts val="1100"/>
              <a:buFont typeface="Arial"/>
              <a:buNone/>
            </a:pPr>
            <a:r>
              <a:rPr lang="ar" sz="1100">
                <a:solidFill>
                  <a:schemeClr val="dk1"/>
                </a:solidFill>
              </a:rPr>
              <a:t>• supply :</a:t>
            </a:r>
            <a:endParaRPr sz="1100"/>
          </a:p>
          <a:p>
            <a:pPr indent="0" lvl="0" marL="0" rtl="0" algn="l">
              <a:spcBef>
                <a:spcPts val="0"/>
              </a:spcBef>
              <a:spcAft>
                <a:spcPts val="0"/>
              </a:spcAft>
              <a:buNone/>
            </a:pPr>
            <a:r>
              <a:rPr lang="ar" sz="1100"/>
              <a:t>Postauricular muscles, Stylohyoid muscle, Posterior belly of the digastric muscle</a:t>
            </a:r>
            <a:endParaRPr sz="1100"/>
          </a:p>
          <a:p>
            <a:pPr indent="0" lvl="0" marL="0" rtl="0" algn="l">
              <a:spcBef>
                <a:spcPts val="0"/>
              </a:spcBef>
              <a:spcAft>
                <a:spcPts val="0"/>
              </a:spcAft>
              <a:buNone/>
            </a:pPr>
            <a:r>
              <a:rPr lang="ar" sz="1100"/>
              <a:t>• Highest risk during surgical T&amp;M</a:t>
            </a:r>
            <a:endParaRPr sz="1100"/>
          </a:p>
          <a:p>
            <a:pPr indent="0" lvl="0" marL="0" rtl="0" algn="l">
              <a:spcBef>
                <a:spcPts val="0"/>
              </a:spcBef>
              <a:spcAft>
                <a:spcPts val="0"/>
              </a:spcAft>
              <a:buNone/>
            </a:pPr>
            <a:r>
              <a:rPr lang="ar" sz="1100">
                <a:solidFill>
                  <a:srgbClr val="999999"/>
                </a:solidFill>
              </a:rPr>
              <a:t>● The CP angle segments: </a:t>
            </a:r>
            <a:endParaRPr sz="1100">
              <a:solidFill>
                <a:srgbClr val="999999"/>
              </a:solidFill>
            </a:endParaRPr>
          </a:p>
          <a:p>
            <a:pPr indent="0" lvl="0" marL="0" rtl="0" algn="l">
              <a:spcBef>
                <a:spcPts val="0"/>
              </a:spcBef>
              <a:spcAft>
                <a:spcPts val="0"/>
              </a:spcAft>
              <a:buNone/>
            </a:pPr>
            <a:r>
              <a:rPr lang="ar" sz="1100">
                <a:solidFill>
                  <a:srgbClr val="999999"/>
                </a:solidFill>
              </a:rPr>
              <a:t>   ↪Facial nerve is in relation with the last 4 cranial nerves. </a:t>
            </a:r>
            <a:endParaRPr sz="1100">
              <a:solidFill>
                <a:srgbClr val="999999"/>
              </a:solidFill>
            </a:endParaRPr>
          </a:p>
          <a:p>
            <a:pPr indent="0" lvl="0" marL="0" rtl="0" algn="l">
              <a:spcBef>
                <a:spcPts val="0"/>
              </a:spcBef>
              <a:spcAft>
                <a:spcPts val="0"/>
              </a:spcAft>
              <a:buNone/>
            </a:pPr>
            <a:r>
              <a:rPr lang="ar" sz="1100">
                <a:solidFill>
                  <a:srgbClr val="999999"/>
                </a:solidFill>
              </a:rPr>
              <a:t>   ↪The facial fibers cross the CP angle and pass through the internal auditory canal (</a:t>
            </a:r>
            <a:r>
              <a:rPr lang="ar" sz="1100">
                <a:solidFill>
                  <a:srgbClr val="FF0000"/>
                </a:solidFill>
              </a:rPr>
              <a:t>meatal segment</a:t>
            </a:r>
            <a:r>
              <a:rPr lang="ar" sz="1100">
                <a:solidFill>
                  <a:srgbClr val="999999"/>
                </a:solidFill>
              </a:rPr>
              <a:t>) with vestibulocochlear nerve (8th). </a:t>
            </a:r>
            <a:endParaRPr sz="1100">
              <a:solidFill>
                <a:srgbClr val="999999"/>
              </a:solidFill>
            </a:endParaRPr>
          </a:p>
          <a:p>
            <a:pPr indent="0" lvl="0" marL="0" rtl="0" algn="l">
              <a:spcBef>
                <a:spcPts val="0"/>
              </a:spcBef>
              <a:spcAft>
                <a:spcPts val="0"/>
              </a:spcAft>
              <a:buNone/>
            </a:pPr>
            <a:r>
              <a:rPr lang="ar" sz="1100">
                <a:solidFill>
                  <a:srgbClr val="999999"/>
                </a:solidFill>
              </a:rPr>
              <a:t>   ↪7 th CN occupies the anterior superior part of the internal auditory canal “7up” </a:t>
            </a:r>
            <a:r>
              <a:rPr lang="ar" sz="1100">
                <a:solidFill>
                  <a:srgbClr val="FF0000"/>
                </a:solidFill>
              </a:rPr>
              <a:t>(possible </a:t>
            </a:r>
            <a:r>
              <a:rPr b="1" lang="ar" sz="1100" u="sng">
                <a:solidFill>
                  <a:srgbClr val="FF0000"/>
                </a:solidFill>
              </a:rPr>
              <a:t>MCQ</a:t>
            </a:r>
            <a:r>
              <a:rPr lang="ar" sz="1100">
                <a:solidFill>
                  <a:srgbClr val="FF0000"/>
                </a:solidFill>
              </a:rPr>
              <a:t>)</a:t>
            </a:r>
            <a:endParaRPr sz="1100">
              <a:solidFill>
                <a:srgbClr val="FF0000"/>
              </a:solidFill>
            </a:endParaRPr>
          </a:p>
          <a:p>
            <a:pPr indent="0" lvl="0" marL="0" rtl="0" algn="l">
              <a:spcBef>
                <a:spcPts val="0"/>
              </a:spcBef>
              <a:spcAft>
                <a:spcPts val="0"/>
              </a:spcAft>
              <a:buNone/>
            </a:pPr>
            <a:r>
              <a:t/>
            </a:r>
            <a:endParaRPr sz="1100">
              <a:solidFill>
                <a:srgbClr val="999999"/>
              </a:solidFill>
            </a:endParaRPr>
          </a:p>
          <a:p>
            <a:pPr indent="0" lvl="0" marL="0" rtl="0" algn="l">
              <a:spcBef>
                <a:spcPts val="0"/>
              </a:spcBef>
              <a:spcAft>
                <a:spcPts val="0"/>
              </a:spcAft>
              <a:buNone/>
            </a:pPr>
            <a:r>
              <a:t/>
            </a:r>
            <a:endParaRPr sz="1100">
              <a:solidFill>
                <a:srgbClr val="9999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19"/>
          <p:cNvSpPr txBox="1"/>
          <p:nvPr/>
        </p:nvSpPr>
        <p:spPr>
          <a:xfrm>
            <a:off x="-25" y="0"/>
            <a:ext cx="4762500" cy="71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a:t>
            </a:r>
            <a:r>
              <a:rPr b="1" lang="ar" sz="1000">
                <a:solidFill>
                  <a:srgbClr val="999999"/>
                </a:solidFill>
                <a:latin typeface="Times New Roman"/>
                <a:ea typeface="Times New Roman"/>
                <a:cs typeface="Times New Roman"/>
                <a:sym typeface="Times New Roman"/>
              </a:rPr>
              <a:t>1. The intratemporal part: </a:t>
            </a:r>
            <a:endParaRPr b="1" sz="1000">
              <a:solidFill>
                <a:srgbClr val="999999"/>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999999"/>
                </a:solidFill>
                <a:latin typeface="Times New Roman"/>
                <a:ea typeface="Times New Roman"/>
                <a:cs typeface="Times New Roman"/>
                <a:sym typeface="Times New Roman"/>
              </a:rPr>
              <a:t>   ● From the</a:t>
            </a:r>
            <a:r>
              <a:rPr lang="ar" sz="1000">
                <a:solidFill>
                  <a:srgbClr val="FF0000"/>
                </a:solidFill>
                <a:latin typeface="Times New Roman"/>
                <a:ea typeface="Times New Roman"/>
                <a:cs typeface="Times New Roman"/>
                <a:sym typeface="Times New Roman"/>
              </a:rPr>
              <a:t> internal auditory meatus or canal</a:t>
            </a:r>
            <a:r>
              <a:rPr lang="ar" sz="1000">
                <a:solidFill>
                  <a:srgbClr val="999999"/>
                </a:solidFill>
                <a:latin typeface="Times New Roman"/>
                <a:ea typeface="Times New Roman"/>
                <a:cs typeface="Times New Roman"/>
                <a:sym typeface="Times New Roman"/>
              </a:rPr>
              <a:t> it crosses the temporal bone through</a:t>
            </a:r>
            <a:r>
              <a:rPr lang="ar" sz="1000">
                <a:solidFill>
                  <a:srgbClr val="FF0000"/>
                </a:solidFill>
                <a:latin typeface="Times New Roman"/>
                <a:ea typeface="Times New Roman"/>
                <a:cs typeface="Times New Roman"/>
                <a:sym typeface="Times New Roman"/>
              </a:rPr>
              <a:t> fallopian canal</a:t>
            </a:r>
            <a:r>
              <a:rPr lang="ar" sz="1000">
                <a:solidFill>
                  <a:srgbClr val="999999"/>
                </a:solidFill>
                <a:latin typeface="Times New Roman"/>
                <a:ea typeface="Times New Roman"/>
                <a:cs typeface="Times New Roman"/>
                <a:sym typeface="Times New Roman"/>
              </a:rPr>
              <a:t> and it is related directly to the inner, middle and external ear.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999999"/>
                </a:solidFill>
                <a:latin typeface="Times New Roman"/>
                <a:ea typeface="Times New Roman"/>
                <a:cs typeface="Times New Roman"/>
                <a:sym typeface="Times New Roman"/>
              </a:rPr>
              <a:t>   ● It is divided into 3 segments: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999999"/>
                </a:solidFill>
                <a:latin typeface="Times New Roman"/>
                <a:ea typeface="Times New Roman"/>
                <a:cs typeface="Times New Roman"/>
                <a:sym typeface="Times New Roman"/>
              </a:rPr>
              <a:t>      </a:t>
            </a:r>
            <a:r>
              <a:rPr b="1" lang="ar" sz="1000">
                <a:solidFill>
                  <a:srgbClr val="999999"/>
                </a:solidFill>
                <a:latin typeface="Times New Roman"/>
                <a:ea typeface="Times New Roman"/>
                <a:cs typeface="Times New Roman"/>
                <a:sym typeface="Times New Roman"/>
              </a:rPr>
              <a:t>1. Labyrinthine</a:t>
            </a:r>
            <a:r>
              <a:rPr lang="ar" sz="1000">
                <a:solidFill>
                  <a:srgbClr val="999999"/>
                </a:solidFill>
                <a:latin typeface="Times New Roman"/>
                <a:ea typeface="Times New Roman"/>
                <a:cs typeface="Times New Roman"/>
                <a:sym typeface="Times New Roman"/>
              </a:rPr>
              <a:t> (IAC to geniculate ganglion) “in the inner ear”: Only segment that </a:t>
            </a:r>
            <a:r>
              <a:rPr lang="ar" sz="1000">
                <a:solidFill>
                  <a:srgbClr val="FF0000"/>
                </a:solidFill>
                <a:latin typeface="Times New Roman"/>
                <a:ea typeface="Times New Roman"/>
                <a:cs typeface="Times New Roman"/>
                <a:sym typeface="Times New Roman"/>
              </a:rPr>
              <a:t>lacks arterial anastomosis</a:t>
            </a:r>
            <a:r>
              <a:rPr lang="ar" sz="1000">
                <a:solidFill>
                  <a:srgbClr val="999999"/>
                </a:solidFill>
                <a:latin typeface="Times New Roman"/>
                <a:ea typeface="Times New Roman"/>
                <a:cs typeface="Times New Roman"/>
                <a:sym typeface="Times New Roman"/>
              </a:rPr>
              <a:t>, (embolic phenomena, vascular Compression) high risk of ischemia </a:t>
            </a:r>
            <a:r>
              <a:rPr lang="ar" sz="1000">
                <a:solidFill>
                  <a:srgbClr val="FF0000"/>
                </a:solidFill>
                <a:latin typeface="Times New Roman"/>
                <a:ea typeface="Times New Roman"/>
                <a:cs typeface="Times New Roman"/>
                <a:sym typeface="Times New Roman"/>
              </a:rPr>
              <a:t>(possible </a:t>
            </a:r>
            <a:r>
              <a:rPr b="1" lang="ar" sz="1000" u="sng">
                <a:solidFill>
                  <a:srgbClr val="FF0000"/>
                </a:solidFill>
                <a:latin typeface="Times New Roman"/>
                <a:ea typeface="Times New Roman"/>
                <a:cs typeface="Times New Roman"/>
                <a:sym typeface="Times New Roman"/>
              </a:rPr>
              <a:t>MCQ</a:t>
            </a:r>
            <a:r>
              <a:rPr lang="ar" sz="1000">
                <a:solidFill>
                  <a:srgbClr val="FF0000"/>
                </a:solidFill>
                <a:latin typeface="Times New Roman"/>
                <a:ea typeface="Times New Roman"/>
                <a:cs typeface="Times New Roman"/>
                <a:sym typeface="Times New Roman"/>
              </a:rPr>
              <a:t>)</a:t>
            </a:r>
            <a:r>
              <a:rPr lang="ar" sz="1000">
                <a:solidFill>
                  <a:srgbClr val="999999"/>
                </a:solidFill>
                <a:latin typeface="Times New Roman"/>
                <a:ea typeface="Times New Roman"/>
                <a:cs typeface="Times New Roman"/>
                <a:sym typeface="Times New Roman"/>
              </a:rPr>
              <a:t>.</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999999"/>
                </a:solidFill>
                <a:latin typeface="Times New Roman"/>
                <a:ea typeface="Times New Roman"/>
                <a:cs typeface="Times New Roman"/>
                <a:sym typeface="Times New Roman"/>
              </a:rPr>
              <a:t>    </a:t>
            </a:r>
            <a:r>
              <a:rPr b="1" lang="ar" sz="1000">
                <a:solidFill>
                  <a:srgbClr val="999999"/>
                </a:solidFill>
                <a:latin typeface="Times New Roman"/>
                <a:ea typeface="Times New Roman"/>
                <a:cs typeface="Times New Roman"/>
                <a:sym typeface="Times New Roman"/>
              </a:rPr>
              <a:t>  2. Tympanic</a:t>
            </a:r>
            <a:r>
              <a:rPr lang="ar" sz="1000">
                <a:solidFill>
                  <a:srgbClr val="999999"/>
                </a:solidFill>
                <a:latin typeface="Times New Roman"/>
                <a:ea typeface="Times New Roman"/>
                <a:cs typeface="Times New Roman"/>
                <a:sym typeface="Times New Roman"/>
              </a:rPr>
              <a:t> (from geniculate ganglion to pyramidal eminence) “in the middle ear”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FF0000"/>
                </a:solidFill>
                <a:latin typeface="Times New Roman"/>
                <a:ea typeface="Times New Roman"/>
                <a:cs typeface="Times New Roman"/>
                <a:sym typeface="Times New Roman"/>
              </a:rPr>
              <a:t>( 50% of the Tympanic part is open in children, that’s why they might get Acute otitis media which can lead to facial nerve palsy) (imp for </a:t>
            </a:r>
            <a:r>
              <a:rPr b="1" lang="ar" sz="1000" u="sng">
                <a:solidFill>
                  <a:srgbClr val="FF0000"/>
                </a:solidFill>
                <a:latin typeface="Times New Roman"/>
                <a:ea typeface="Times New Roman"/>
                <a:cs typeface="Times New Roman"/>
                <a:sym typeface="Times New Roman"/>
              </a:rPr>
              <a:t>OSCE</a:t>
            </a:r>
            <a:r>
              <a:rPr lang="ar" sz="1000">
                <a:solidFill>
                  <a:srgbClr val="FF0000"/>
                </a:solidFill>
                <a:latin typeface="Times New Roman"/>
                <a:ea typeface="Times New Roman"/>
                <a:cs typeface="Times New Roman"/>
                <a:sym typeface="Times New Roman"/>
              </a:rPr>
              <a:t>) </a:t>
            </a:r>
            <a:endParaRPr sz="1000">
              <a:solidFill>
                <a:srgbClr val="FF0000"/>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999999"/>
                </a:solidFill>
                <a:latin typeface="Times New Roman"/>
                <a:ea typeface="Times New Roman"/>
                <a:cs typeface="Times New Roman"/>
                <a:sym typeface="Times New Roman"/>
              </a:rPr>
              <a:t>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000">
                <a:solidFill>
                  <a:srgbClr val="999999"/>
                </a:solidFill>
                <a:latin typeface="Times New Roman"/>
                <a:ea typeface="Times New Roman"/>
                <a:cs typeface="Times New Roman"/>
                <a:sym typeface="Times New Roman"/>
              </a:rPr>
              <a:t>3.Mastoid or vertical </a:t>
            </a:r>
            <a:r>
              <a:rPr lang="ar" sz="1000">
                <a:solidFill>
                  <a:srgbClr val="999999"/>
                </a:solidFill>
                <a:latin typeface="Times New Roman"/>
                <a:ea typeface="Times New Roman"/>
                <a:cs typeface="Times New Roman"/>
                <a:sym typeface="Times New Roman"/>
              </a:rPr>
              <a:t>(from pyramidal eminence to stylomastoid foramen) in the external ear it finally leaves the skull through stylomastoid foramen. </a:t>
            </a:r>
            <a:r>
              <a:rPr lang="ar" sz="1000">
                <a:solidFill>
                  <a:srgbClr val="FF0000"/>
                </a:solidFill>
                <a:latin typeface="Times New Roman"/>
                <a:ea typeface="Times New Roman"/>
                <a:cs typeface="Times New Roman"/>
                <a:sym typeface="Times New Roman"/>
              </a:rPr>
              <a:t>( Mastoid has a high risk to get injured during surgery ) </a:t>
            </a:r>
            <a:r>
              <a:rPr lang="ar" sz="1000">
                <a:solidFill>
                  <a:srgbClr val="999999"/>
                </a:solidFill>
                <a:latin typeface="Times New Roman"/>
                <a:ea typeface="Times New Roman"/>
                <a:cs typeface="Times New Roman"/>
                <a:sym typeface="Times New Roman"/>
              </a:rPr>
              <a:t>Branches are: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 Stapedius muscle: </a:t>
            </a:r>
            <a:r>
              <a:rPr lang="ar" sz="1000">
                <a:solidFill>
                  <a:srgbClr val="FF0000"/>
                </a:solidFill>
                <a:latin typeface="Times New Roman"/>
                <a:ea typeface="Times New Roman"/>
                <a:cs typeface="Times New Roman"/>
                <a:sym typeface="Times New Roman"/>
              </a:rPr>
              <a:t>if get injured patient won’t be able to tolerate high sound</a:t>
            </a:r>
            <a:r>
              <a:rPr lang="ar" sz="1000">
                <a:solidFill>
                  <a:srgbClr val="999999"/>
                </a:solidFill>
                <a:latin typeface="Times New Roman"/>
                <a:ea typeface="Times New Roman"/>
                <a:cs typeface="Times New Roman"/>
                <a:sym typeface="Times New Roman"/>
              </a:rPr>
              <a:t>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 Chorda tympani nerve, which give: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1-Submaxillary,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2-sublingual and Taste anterior 2/3 tongue,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3- pain, temperature, and touch EAC.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 Auricular nerve</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FF0000"/>
                </a:solidFill>
                <a:latin typeface="Times New Roman"/>
                <a:ea typeface="Times New Roman"/>
                <a:cs typeface="Times New Roman"/>
                <a:sym typeface="Times New Roman"/>
              </a:rPr>
              <a:t>(very imp for </a:t>
            </a:r>
            <a:r>
              <a:rPr b="1" lang="ar" sz="1000" u="sng">
                <a:solidFill>
                  <a:srgbClr val="FF0000"/>
                </a:solidFill>
                <a:latin typeface="Times New Roman"/>
                <a:ea typeface="Times New Roman"/>
                <a:cs typeface="Times New Roman"/>
                <a:sym typeface="Times New Roman"/>
              </a:rPr>
              <a:t>MCQ</a:t>
            </a:r>
            <a:r>
              <a:rPr lang="ar" sz="1000">
                <a:solidFill>
                  <a:srgbClr val="FF0000"/>
                </a:solidFill>
                <a:latin typeface="Times New Roman"/>
                <a:ea typeface="Times New Roman"/>
                <a:cs typeface="Times New Roman"/>
                <a:sym typeface="Times New Roman"/>
              </a:rPr>
              <a:t>):</a:t>
            </a:r>
            <a:r>
              <a:rPr lang="ar" sz="1000">
                <a:solidFill>
                  <a:srgbClr val="999999"/>
                </a:solidFill>
                <a:latin typeface="Times New Roman"/>
                <a:ea typeface="Times New Roman"/>
                <a:cs typeface="Times New Roman"/>
                <a:sym typeface="Times New Roman"/>
              </a:rPr>
              <a:t>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Labyrinthine segment is the shortest and narrowest part of the facial nerve segments, that's why most of the patients presenting with facial palsy due to compression of this segment.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Whereas the mastoid segment is the longest → At risk of injury in trauma and mastoidectomy</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b="1" lang="ar" sz="1000">
                <a:solidFill>
                  <a:srgbClr val="999999"/>
                </a:solidFill>
                <a:latin typeface="Times New Roman"/>
                <a:ea typeface="Times New Roman"/>
                <a:cs typeface="Times New Roman"/>
                <a:sym typeface="Times New Roman"/>
              </a:rPr>
              <a:t>2. The extratemporal (extracranial) part: </a:t>
            </a:r>
            <a:endParaRPr b="1"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 From stylomastoid foramen to division into major branches.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 As soon as the nerve leaves the stylomastoid foramen, it goes within the parotid gland and separates it into superficial and deep lobes (check the figure), Parotid surgeries can cause facial nerve paralysis.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 Then, it branches within the anterior border of the parotid into five terminal branches:</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FF0000"/>
                </a:solidFill>
                <a:latin typeface="Times New Roman"/>
                <a:ea typeface="Times New Roman"/>
                <a:cs typeface="Times New Roman"/>
                <a:sym typeface="Times New Roman"/>
              </a:rPr>
              <a:t> (Always in Exam either MCQ or SAQ, know the nerve + the muscles + the functions):</a:t>
            </a:r>
            <a:endParaRPr sz="1000">
              <a:solidFill>
                <a:srgbClr val="FF0000"/>
              </a:solidFill>
              <a:latin typeface="Times New Roman"/>
              <a:ea typeface="Times New Roman"/>
              <a:cs typeface="Times New Roman"/>
              <a:sym typeface="Times New Roman"/>
            </a:endParaRPr>
          </a:p>
        </p:txBody>
      </p:sp>
      <p:sp>
        <p:nvSpPr>
          <p:cNvPr id="109" name="Google Shape;109;p19"/>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0"/>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15" name="Google Shape;115;p20"/>
          <p:cNvSpPr txBox="1"/>
          <p:nvPr/>
        </p:nvSpPr>
        <p:spPr>
          <a:xfrm>
            <a:off x="0" y="0"/>
            <a:ext cx="4762500" cy="71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rgbClr val="999999"/>
                </a:solidFill>
              </a:rPr>
              <a:t>1. Temporal:</a:t>
            </a:r>
            <a:r>
              <a:rPr lang="ar" sz="1200">
                <a:solidFill>
                  <a:srgbClr val="999999"/>
                </a:solidFill>
              </a:rPr>
              <a:t> most superior &gt; supplies the frontalis muscle. </a:t>
            </a:r>
            <a:endParaRPr sz="1200">
              <a:solidFill>
                <a:srgbClr val="999999"/>
              </a:solidFill>
            </a:endParaRPr>
          </a:p>
          <a:p>
            <a:pPr indent="0" lvl="0" marL="0" rtl="0" algn="l">
              <a:spcBef>
                <a:spcPts val="0"/>
              </a:spcBef>
              <a:spcAft>
                <a:spcPts val="0"/>
              </a:spcAft>
              <a:buNone/>
            </a:pPr>
            <a:r>
              <a:rPr b="1" lang="ar" sz="1200">
                <a:solidFill>
                  <a:srgbClr val="999999"/>
                </a:solidFill>
              </a:rPr>
              <a:t>2. Zygomatic:</a:t>
            </a:r>
            <a:r>
              <a:rPr lang="ar" sz="1200">
                <a:solidFill>
                  <a:srgbClr val="999999"/>
                </a:solidFill>
              </a:rPr>
              <a:t> supplies orbicularis oculi muscle. </a:t>
            </a:r>
            <a:endParaRPr sz="1200">
              <a:solidFill>
                <a:srgbClr val="999999"/>
              </a:solidFill>
            </a:endParaRPr>
          </a:p>
          <a:p>
            <a:pPr indent="0" lvl="0" marL="0" rtl="0" algn="l">
              <a:spcBef>
                <a:spcPts val="0"/>
              </a:spcBef>
              <a:spcAft>
                <a:spcPts val="0"/>
              </a:spcAft>
              <a:buNone/>
            </a:pPr>
            <a:r>
              <a:rPr b="1" lang="ar" sz="1200">
                <a:solidFill>
                  <a:srgbClr val="999999"/>
                </a:solidFill>
              </a:rPr>
              <a:t>3. Buccal:</a:t>
            </a:r>
            <a:r>
              <a:rPr lang="ar" sz="1200">
                <a:solidFill>
                  <a:srgbClr val="999999"/>
                </a:solidFill>
              </a:rPr>
              <a:t> supplies buccinators muscle. (if get injured food will accumulate on cheek + weak chewing) remember that the muscles of mastication are supplied by CNV </a:t>
            </a:r>
            <a:endParaRPr sz="1200">
              <a:solidFill>
                <a:srgbClr val="999999"/>
              </a:solidFill>
            </a:endParaRPr>
          </a:p>
          <a:p>
            <a:pPr indent="0" lvl="0" marL="0" rtl="0" algn="l">
              <a:spcBef>
                <a:spcPts val="0"/>
              </a:spcBef>
              <a:spcAft>
                <a:spcPts val="0"/>
              </a:spcAft>
              <a:buNone/>
            </a:pPr>
            <a:r>
              <a:rPr b="1" lang="ar" sz="1200">
                <a:solidFill>
                  <a:srgbClr val="999999"/>
                </a:solidFill>
              </a:rPr>
              <a:t>4. Mandibular:</a:t>
            </a:r>
            <a:r>
              <a:rPr lang="ar" sz="1200">
                <a:solidFill>
                  <a:srgbClr val="999999"/>
                </a:solidFill>
              </a:rPr>
              <a:t> supplies the muscles of the angle of the mouth. </a:t>
            </a:r>
            <a:endParaRPr sz="1200">
              <a:solidFill>
                <a:srgbClr val="999999"/>
              </a:solidFill>
            </a:endParaRPr>
          </a:p>
          <a:p>
            <a:pPr indent="0" lvl="0" marL="0" rtl="0" algn="l">
              <a:spcBef>
                <a:spcPts val="0"/>
              </a:spcBef>
              <a:spcAft>
                <a:spcPts val="0"/>
              </a:spcAft>
              <a:buNone/>
            </a:pPr>
            <a:r>
              <a:rPr b="1" lang="ar" sz="1200">
                <a:solidFill>
                  <a:srgbClr val="999999"/>
                </a:solidFill>
              </a:rPr>
              <a:t>5. Cervical</a:t>
            </a:r>
            <a:r>
              <a:rPr lang="ar" sz="1200">
                <a:solidFill>
                  <a:srgbClr val="999999"/>
                </a:solidFill>
              </a:rPr>
              <a:t> “long but thin branch”: supplies platysma muscle.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i="1" lang="ar" sz="1200" u="sng">
                <a:solidFill>
                  <a:srgbClr val="999999"/>
                </a:solidFill>
              </a:rPr>
              <a:t>● Least important branch is cervical. </a:t>
            </a:r>
            <a:endParaRPr i="1" sz="1200" u="sng">
              <a:solidFill>
                <a:srgbClr val="999999"/>
              </a:solidFill>
            </a:endParaRPr>
          </a:p>
          <a:p>
            <a:pPr indent="0" lvl="0" marL="0" rtl="0" algn="l">
              <a:spcBef>
                <a:spcPts val="0"/>
              </a:spcBef>
              <a:spcAft>
                <a:spcPts val="0"/>
              </a:spcAft>
              <a:buNone/>
            </a:pPr>
            <a:r>
              <a:rPr lang="ar" sz="1200">
                <a:solidFill>
                  <a:srgbClr val="999999"/>
                </a:solidFill>
              </a:rPr>
              <a:t>● There are usually some variations in different branches; some branches may get divided into two and each branch divides into another two etc. </a:t>
            </a:r>
            <a:endParaRPr sz="1200">
              <a:solidFill>
                <a:srgbClr val="999999"/>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ar" sz="1200"/>
              <a:t>★ Most important 2 branches: </a:t>
            </a:r>
            <a:endParaRPr sz="1200"/>
          </a:p>
          <a:p>
            <a:pPr indent="0" lvl="0" marL="0" rtl="0" algn="l">
              <a:spcBef>
                <a:spcPts val="0"/>
              </a:spcBef>
              <a:spcAft>
                <a:spcPts val="0"/>
              </a:spcAft>
              <a:buNone/>
            </a:pPr>
            <a:r>
              <a:rPr b="1" lang="ar" sz="1200">
                <a:solidFill>
                  <a:srgbClr val="FF0000"/>
                </a:solidFill>
              </a:rPr>
              <a:t>1. Zygomatic</a:t>
            </a:r>
            <a:r>
              <a:rPr lang="ar" sz="1200">
                <a:solidFill>
                  <a:srgbClr val="FF0000"/>
                </a:solidFill>
              </a:rPr>
              <a:t> “to protect the eye” (imp) </a:t>
            </a:r>
            <a:endParaRPr sz="1200">
              <a:solidFill>
                <a:srgbClr val="FF0000"/>
              </a:solidFill>
            </a:endParaRPr>
          </a:p>
          <a:p>
            <a:pPr indent="0" lvl="0" marL="0" rtl="0" algn="l">
              <a:spcBef>
                <a:spcPts val="0"/>
              </a:spcBef>
              <a:spcAft>
                <a:spcPts val="0"/>
              </a:spcAft>
              <a:buNone/>
            </a:pPr>
            <a:r>
              <a:rPr b="1" lang="ar" sz="1200">
                <a:solidFill>
                  <a:srgbClr val="FF0000"/>
                </a:solidFill>
              </a:rPr>
              <a:t>2. Mandibular</a:t>
            </a:r>
            <a:r>
              <a:rPr lang="ar" sz="1200">
                <a:solidFill>
                  <a:srgbClr val="FF0000"/>
                </a:solidFill>
              </a:rPr>
              <a:t> “its paralysis causes </a:t>
            </a:r>
            <a:endParaRPr sz="1200">
              <a:solidFill>
                <a:srgbClr val="FF0000"/>
              </a:solidFill>
            </a:endParaRPr>
          </a:p>
          <a:p>
            <a:pPr indent="0" lvl="0" marL="0" rtl="0" algn="l">
              <a:spcBef>
                <a:spcPts val="0"/>
              </a:spcBef>
              <a:spcAft>
                <a:spcPts val="0"/>
              </a:spcAft>
              <a:buNone/>
            </a:pPr>
            <a:r>
              <a:rPr lang="ar" sz="1200">
                <a:solidFill>
                  <a:srgbClr val="FF0000"/>
                </a:solidFill>
              </a:rPr>
              <a:t>cosmetically bad deformity” (imp) </a:t>
            </a:r>
            <a:endParaRPr sz="1200">
              <a:solidFill>
                <a:srgbClr val="FF0000"/>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 Commonest surgical procedure that </a:t>
            </a:r>
            <a:endParaRPr sz="1200">
              <a:solidFill>
                <a:srgbClr val="999999"/>
              </a:solidFill>
            </a:endParaRPr>
          </a:p>
          <a:p>
            <a:pPr indent="0" lvl="0" marL="0" rtl="0" algn="l">
              <a:spcBef>
                <a:spcPts val="0"/>
              </a:spcBef>
              <a:spcAft>
                <a:spcPts val="0"/>
              </a:spcAft>
              <a:buNone/>
            </a:pPr>
            <a:r>
              <a:rPr lang="ar" sz="1200">
                <a:solidFill>
                  <a:srgbClr val="999999"/>
                </a:solidFill>
              </a:rPr>
              <a:t>affects the mandibular </a:t>
            </a:r>
            <a:endParaRPr sz="1200">
              <a:solidFill>
                <a:srgbClr val="999999"/>
              </a:solidFill>
            </a:endParaRPr>
          </a:p>
          <a:p>
            <a:pPr indent="0" lvl="0" marL="0" rtl="0" algn="l">
              <a:spcBef>
                <a:spcPts val="0"/>
              </a:spcBef>
              <a:spcAft>
                <a:spcPts val="0"/>
              </a:spcAft>
              <a:buNone/>
            </a:pPr>
            <a:r>
              <a:rPr lang="ar" sz="1200">
                <a:solidFill>
                  <a:srgbClr val="999999"/>
                </a:solidFill>
              </a:rPr>
              <a:t>branch → </a:t>
            </a:r>
            <a:r>
              <a:rPr b="1" lang="ar" sz="1200">
                <a:solidFill>
                  <a:srgbClr val="999999"/>
                </a:solidFill>
              </a:rPr>
              <a:t>Submandibular salivary gland </a:t>
            </a:r>
            <a:endParaRPr b="1" sz="1200">
              <a:solidFill>
                <a:srgbClr val="999999"/>
              </a:solidFill>
            </a:endParaRPr>
          </a:p>
          <a:p>
            <a:pPr indent="0" lvl="0" marL="0" rtl="0" algn="l">
              <a:spcBef>
                <a:spcPts val="0"/>
              </a:spcBef>
              <a:spcAft>
                <a:spcPts val="0"/>
              </a:spcAft>
              <a:buNone/>
            </a:pPr>
            <a:r>
              <a:rPr b="1" lang="ar" sz="1200">
                <a:solidFill>
                  <a:srgbClr val="999999"/>
                </a:solidFill>
              </a:rPr>
              <a:t>surgeries</a:t>
            </a:r>
            <a:r>
              <a:rPr lang="ar" sz="1200">
                <a:solidFill>
                  <a:srgbClr val="999999"/>
                </a:solidFill>
              </a:rPr>
              <a:t>, leading to </a:t>
            </a:r>
            <a:r>
              <a:rPr b="1" lang="ar" sz="1200">
                <a:solidFill>
                  <a:srgbClr val="999999"/>
                </a:solidFill>
              </a:rPr>
              <a:t>paralysis of the </a:t>
            </a:r>
            <a:endParaRPr b="1" sz="1200">
              <a:solidFill>
                <a:srgbClr val="999999"/>
              </a:solidFill>
            </a:endParaRPr>
          </a:p>
          <a:p>
            <a:pPr indent="0" lvl="0" marL="0" rtl="0" algn="l">
              <a:spcBef>
                <a:spcPts val="0"/>
              </a:spcBef>
              <a:spcAft>
                <a:spcPts val="0"/>
              </a:spcAft>
              <a:buNone/>
            </a:pPr>
            <a:r>
              <a:rPr b="1" lang="ar" sz="1200">
                <a:solidFill>
                  <a:srgbClr val="999999"/>
                </a:solidFill>
              </a:rPr>
              <a:t>angle of the mouth</a:t>
            </a:r>
            <a:r>
              <a:rPr lang="ar" sz="1200">
                <a:solidFill>
                  <a:srgbClr val="999999"/>
                </a:solidFill>
              </a:rPr>
              <a:t>.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b="1" lang="ar" sz="1500">
                <a:solidFill>
                  <a:srgbClr val="999999"/>
                </a:solidFill>
              </a:rPr>
              <a:t>Pes anserinus (goose's foot):</a:t>
            </a:r>
            <a:endParaRPr b="1" sz="1500">
              <a:solidFill>
                <a:srgbClr val="999999"/>
              </a:solidFill>
            </a:endParaRPr>
          </a:p>
        </p:txBody>
      </p:sp>
      <p:pic>
        <p:nvPicPr>
          <p:cNvPr id="116" name="Google Shape;116;p20"/>
          <p:cNvPicPr preferRelativeResize="0"/>
          <p:nvPr/>
        </p:nvPicPr>
        <p:blipFill>
          <a:blip r:embed="rId4">
            <a:alphaModFix/>
          </a:blip>
          <a:stretch>
            <a:fillRect/>
          </a:stretch>
        </p:blipFill>
        <p:spPr>
          <a:xfrm>
            <a:off x="0" y="4727189"/>
            <a:ext cx="4762500" cy="1934372"/>
          </a:xfrm>
          <a:prstGeom prst="rect">
            <a:avLst/>
          </a:prstGeom>
          <a:noFill/>
          <a:ln>
            <a:noFill/>
          </a:ln>
        </p:spPr>
      </p:pic>
      <p:pic>
        <p:nvPicPr>
          <p:cNvPr id="117" name="Google Shape;117;p20"/>
          <p:cNvPicPr preferRelativeResize="0"/>
          <p:nvPr/>
        </p:nvPicPr>
        <p:blipFill>
          <a:blip r:embed="rId5">
            <a:alphaModFix/>
          </a:blip>
          <a:stretch>
            <a:fillRect/>
          </a:stretch>
        </p:blipFill>
        <p:spPr>
          <a:xfrm>
            <a:off x="3019725" y="2152146"/>
            <a:ext cx="1742775" cy="2016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1"/>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23" name="Google Shape;123;p21"/>
          <p:cNvSpPr/>
          <p:nvPr/>
        </p:nvSpPr>
        <p:spPr>
          <a:xfrm>
            <a:off x="0" y="0"/>
            <a:ext cx="45120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The course of secretomotor and taste:</a:t>
            </a:r>
            <a:endParaRPr b="1" sz="1800"/>
          </a:p>
        </p:txBody>
      </p:sp>
      <p:sp>
        <p:nvSpPr>
          <p:cNvPr id="124" name="Google Shape;124;p21"/>
          <p:cNvSpPr txBox="1"/>
          <p:nvPr/>
        </p:nvSpPr>
        <p:spPr>
          <a:xfrm>
            <a:off x="16300" y="423900"/>
            <a:ext cx="4762500" cy="67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t>● </a:t>
            </a:r>
            <a:r>
              <a:rPr lang="ar" sz="1200">
                <a:solidFill>
                  <a:srgbClr val="FF0000"/>
                </a:solidFill>
              </a:rPr>
              <a:t>The secreto-motor fibers </a:t>
            </a:r>
            <a:r>
              <a:rPr lang="ar" sz="1200">
                <a:solidFill>
                  <a:srgbClr val="999999"/>
                </a:solidFill>
              </a:rPr>
              <a:t>leave the superior salivary nucleus with the facial nerve. Some fibers leave the facial nerve in the geniculate ganglion as </a:t>
            </a:r>
            <a:r>
              <a:rPr b="1" lang="ar" sz="1200">
                <a:solidFill>
                  <a:srgbClr val="FF0000"/>
                </a:solidFill>
              </a:rPr>
              <a:t>great petrosal nerve</a:t>
            </a:r>
            <a:r>
              <a:rPr lang="ar" sz="1200">
                <a:solidFill>
                  <a:srgbClr val="FF0000"/>
                </a:solidFill>
              </a:rPr>
              <a:t> and this supplies the</a:t>
            </a:r>
            <a:r>
              <a:rPr b="1" lang="ar" sz="1200">
                <a:solidFill>
                  <a:srgbClr val="FF0000"/>
                </a:solidFill>
              </a:rPr>
              <a:t> lacrimal glands.</a:t>
            </a:r>
            <a:r>
              <a:rPr lang="ar" sz="1200">
                <a:solidFill>
                  <a:srgbClr val="FF0000"/>
                </a:solidFill>
              </a:rPr>
              <a:t> (if greater petrosal nerve get injured patient will have Dryness) (imp of </a:t>
            </a:r>
            <a:r>
              <a:rPr b="1" lang="ar" sz="1200" u="sng">
                <a:solidFill>
                  <a:srgbClr val="FF0000"/>
                </a:solidFill>
              </a:rPr>
              <a:t>MCQ</a:t>
            </a:r>
            <a:r>
              <a:rPr lang="ar" sz="1200">
                <a:solidFill>
                  <a:srgbClr val="FF0000"/>
                </a:solidFill>
              </a:rPr>
              <a:t>) </a:t>
            </a:r>
            <a:endParaRPr sz="1200">
              <a:solidFill>
                <a:srgbClr val="999999"/>
              </a:solidFill>
            </a:endParaRPr>
          </a:p>
          <a:p>
            <a:pPr indent="0" lvl="0" marL="0" rtl="0" algn="l">
              <a:spcBef>
                <a:spcPts val="0"/>
              </a:spcBef>
              <a:spcAft>
                <a:spcPts val="0"/>
              </a:spcAft>
              <a:buNone/>
            </a:pPr>
            <a:r>
              <a:rPr lang="ar" sz="1200">
                <a:solidFill>
                  <a:srgbClr val="999999"/>
                </a:solidFill>
              </a:rPr>
              <a:t>● The other fibers leave the facial nerve in the </a:t>
            </a:r>
            <a:r>
              <a:rPr b="1" lang="ar" sz="1200">
                <a:solidFill>
                  <a:srgbClr val="999999"/>
                </a:solidFill>
              </a:rPr>
              <a:t>chorda tympani</a:t>
            </a:r>
            <a:r>
              <a:rPr lang="ar" sz="1200">
                <a:solidFill>
                  <a:srgbClr val="999999"/>
                </a:solidFill>
              </a:rPr>
              <a:t> and supply the </a:t>
            </a:r>
            <a:r>
              <a:rPr b="1" lang="ar" sz="1200">
                <a:solidFill>
                  <a:srgbClr val="999999"/>
                </a:solidFill>
              </a:rPr>
              <a:t>submandibular and sublingual salivary glands</a:t>
            </a:r>
            <a:r>
              <a:rPr lang="ar" sz="1200">
                <a:solidFill>
                  <a:srgbClr val="999999"/>
                </a:solidFill>
              </a:rPr>
              <a:t>. </a:t>
            </a:r>
            <a:endParaRPr sz="1200">
              <a:solidFill>
                <a:srgbClr val="999999"/>
              </a:solidFill>
            </a:endParaRPr>
          </a:p>
          <a:p>
            <a:pPr indent="0" lvl="0" marL="0" rtl="0" algn="l">
              <a:spcBef>
                <a:spcPts val="0"/>
              </a:spcBef>
              <a:spcAft>
                <a:spcPts val="0"/>
              </a:spcAft>
              <a:buNone/>
            </a:pPr>
            <a:r>
              <a:rPr lang="ar" sz="1200">
                <a:solidFill>
                  <a:srgbClr val="999999"/>
                </a:solidFill>
              </a:rPr>
              <a:t>● Taste fibers follow the same course but in the other way. Taste fibers from anterior 2/3 of the tongue go through the chorda tympani to the facial nerve and finally to nucleus solitares. </a:t>
            </a:r>
            <a:endParaRPr sz="1200">
              <a:solidFill>
                <a:srgbClr val="999999"/>
              </a:solidFill>
            </a:endParaRPr>
          </a:p>
          <a:p>
            <a:pPr indent="0" lvl="0" marL="0" rtl="0" algn="l">
              <a:spcBef>
                <a:spcPts val="0"/>
              </a:spcBef>
              <a:spcAft>
                <a:spcPts val="0"/>
              </a:spcAft>
              <a:buNone/>
            </a:pPr>
            <a:r>
              <a:rPr lang="ar" sz="1200">
                <a:solidFill>
                  <a:srgbClr val="999999"/>
                </a:solidFill>
              </a:rPr>
              <a:t>● What happens if there is an injury of the chorda tympani?</a:t>
            </a:r>
            <a:r>
              <a:rPr lang="ar" sz="1200">
                <a:solidFill>
                  <a:srgbClr val="FF0000"/>
                </a:solidFill>
              </a:rPr>
              <a:t> It easily gets injured because it passes in the inner ear </a:t>
            </a:r>
            <a:endParaRPr sz="1200">
              <a:solidFill>
                <a:srgbClr val="999999"/>
              </a:solidFill>
            </a:endParaRPr>
          </a:p>
          <a:p>
            <a:pPr indent="0" lvl="0" marL="0" rtl="0" algn="l">
              <a:spcBef>
                <a:spcPts val="0"/>
              </a:spcBef>
              <a:spcAft>
                <a:spcPts val="0"/>
              </a:spcAft>
              <a:buNone/>
            </a:pPr>
            <a:r>
              <a:rPr lang="ar" sz="1200">
                <a:solidFill>
                  <a:srgbClr val="999999"/>
                </a:solidFill>
              </a:rPr>
              <a:t>● Minor defect in the taste “because it affects the anterior 2/3 of only one side of the tongue” ↪ There will be no dryness “because the parotid is supplied by the glossopharyngeal nerve (9th)” </a:t>
            </a:r>
            <a:endParaRPr sz="1200">
              <a:solidFill>
                <a:srgbClr val="999999"/>
              </a:solidFill>
            </a:endParaRPr>
          </a:p>
          <a:p>
            <a:pPr indent="0" lvl="0" marL="0" rtl="0" algn="l">
              <a:spcBef>
                <a:spcPts val="0"/>
              </a:spcBef>
              <a:spcAft>
                <a:spcPts val="0"/>
              </a:spcAft>
              <a:buNone/>
            </a:pPr>
            <a:r>
              <a:rPr lang="ar" sz="1200">
                <a:solidFill>
                  <a:srgbClr val="999999"/>
                </a:solidFill>
              </a:rPr>
              <a:t>● Function of Facial nerve: </a:t>
            </a:r>
            <a:endParaRPr sz="1200">
              <a:solidFill>
                <a:srgbClr val="999999"/>
              </a:solidFill>
            </a:endParaRPr>
          </a:p>
          <a:p>
            <a:pPr indent="0" lvl="0" marL="0" rtl="0" algn="l">
              <a:spcBef>
                <a:spcPts val="0"/>
              </a:spcBef>
              <a:spcAft>
                <a:spcPts val="0"/>
              </a:spcAft>
              <a:buNone/>
            </a:pPr>
            <a:r>
              <a:rPr lang="ar" sz="1200">
                <a:solidFill>
                  <a:srgbClr val="999999"/>
                </a:solidFill>
              </a:rPr>
              <a:t>   •Lacrimation    •Expression </a:t>
            </a:r>
            <a:endParaRPr sz="1200">
              <a:solidFill>
                <a:srgbClr val="999999"/>
              </a:solidFill>
            </a:endParaRPr>
          </a:p>
          <a:p>
            <a:pPr indent="0" lvl="0" marL="0" rtl="0" algn="l">
              <a:spcBef>
                <a:spcPts val="0"/>
              </a:spcBef>
              <a:spcAft>
                <a:spcPts val="0"/>
              </a:spcAft>
              <a:buNone/>
            </a:pPr>
            <a:r>
              <a:rPr lang="ar" sz="1200">
                <a:solidFill>
                  <a:srgbClr val="999999"/>
                </a:solidFill>
              </a:rPr>
              <a:t>   •Mastication    •Salivation </a:t>
            </a:r>
            <a:endParaRPr sz="1200">
              <a:solidFill>
                <a:srgbClr val="999999"/>
              </a:solidFill>
            </a:endParaRPr>
          </a:p>
          <a:p>
            <a:pPr indent="0" lvl="0" marL="0" rtl="0" algn="l">
              <a:spcBef>
                <a:spcPts val="0"/>
              </a:spcBef>
              <a:spcAft>
                <a:spcPts val="0"/>
              </a:spcAft>
              <a:buNone/>
            </a:pPr>
            <a:r>
              <a:rPr lang="ar" sz="1200">
                <a:solidFill>
                  <a:srgbClr val="999999"/>
                </a:solidFill>
              </a:rPr>
              <a:t>   •Speech          •Hearing</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t/>
            </a:r>
            <a:endParaRPr sz="1200">
              <a:solidFill>
                <a:srgbClr val="999999"/>
              </a:solidFill>
            </a:endParaRPr>
          </a:p>
          <a:p>
            <a:pPr indent="0" lvl="0" marL="0" rtl="0" algn="l">
              <a:spcBef>
                <a:spcPts val="0"/>
              </a:spcBef>
              <a:spcAft>
                <a:spcPts val="0"/>
              </a:spcAft>
              <a:buNone/>
            </a:pPr>
            <a:r>
              <a:rPr lang="ar" sz="1200">
                <a:solidFill>
                  <a:srgbClr val="999999"/>
                </a:solidFill>
              </a:rPr>
              <a:t>● Dehiscence: a defect in the fallopian canal. (The Nerve is Exposed inside the middle ear). </a:t>
            </a:r>
            <a:endParaRPr sz="1200">
              <a:solidFill>
                <a:srgbClr val="999999"/>
              </a:solidFill>
            </a:endParaRPr>
          </a:p>
          <a:p>
            <a:pPr indent="0" lvl="0" marL="0" rtl="0" algn="l">
              <a:spcBef>
                <a:spcPts val="0"/>
              </a:spcBef>
              <a:spcAft>
                <a:spcPts val="0"/>
              </a:spcAft>
              <a:buNone/>
            </a:pPr>
            <a:r>
              <a:rPr lang="ar" sz="1200">
                <a:solidFill>
                  <a:srgbClr val="999999"/>
                </a:solidFill>
              </a:rPr>
              <a:t>● Fallopian canal is a bony canal through which the facial nerve passes inside the temporal bone. </a:t>
            </a:r>
            <a:endParaRPr sz="1200">
              <a:solidFill>
                <a:srgbClr val="999999"/>
              </a:solidFill>
            </a:endParaRPr>
          </a:p>
          <a:p>
            <a:pPr indent="0" lvl="0" marL="0" rtl="0" algn="l">
              <a:spcBef>
                <a:spcPts val="0"/>
              </a:spcBef>
              <a:spcAft>
                <a:spcPts val="0"/>
              </a:spcAft>
              <a:buNone/>
            </a:pPr>
            <a:r>
              <a:rPr lang="ar" sz="1200">
                <a:solidFill>
                  <a:srgbClr val="999999"/>
                </a:solidFill>
              </a:rPr>
              <a:t>● Mainly congenital, when there is a deficiency of the bone, thus the nerve will not be covered by a bone and liesimmediately in the middle ear. 50% of people are dehiscent. </a:t>
            </a:r>
            <a:endParaRPr sz="1200">
              <a:solidFill>
                <a:srgbClr val="999999"/>
              </a:solidFill>
            </a:endParaRPr>
          </a:p>
          <a:p>
            <a:pPr indent="0" lvl="0" marL="0" rtl="0" algn="l">
              <a:spcBef>
                <a:spcPts val="0"/>
              </a:spcBef>
              <a:spcAft>
                <a:spcPts val="0"/>
              </a:spcAft>
              <a:buNone/>
            </a:pPr>
            <a:r>
              <a:rPr lang="ar" sz="1200">
                <a:solidFill>
                  <a:srgbClr val="999999"/>
                </a:solidFill>
              </a:rPr>
              <a:t>● Becomes more subjected to trauma and infection leading to facial nerve paralysis. (when they have otitis media they get facial paralysis).</a:t>
            </a:r>
            <a:endParaRPr sz="1200">
              <a:solidFill>
                <a:srgbClr val="999999"/>
              </a:solidFill>
            </a:endParaRPr>
          </a:p>
        </p:txBody>
      </p:sp>
      <p:sp>
        <p:nvSpPr>
          <p:cNvPr id="125" name="Google Shape;125;p21"/>
          <p:cNvSpPr/>
          <p:nvPr/>
        </p:nvSpPr>
        <p:spPr>
          <a:xfrm>
            <a:off x="0" y="4157000"/>
            <a:ext cx="3077700" cy="423900"/>
          </a:xfrm>
          <a:prstGeom prst="rect">
            <a:avLst/>
          </a:prstGeom>
          <a:solidFill>
            <a:srgbClr val="8AB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t>Variations Anomalies: </a:t>
            </a:r>
            <a:endParaRPr b="1" sz="1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