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7143750" cx="4762500"/>
  <p:notesSz cx="6858000" cy="9144000"/>
  <p:embeddedFontLst>
    <p:embeddedFont>
      <p:font typeface="Arv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50">
          <p15:clr>
            <a:srgbClr val="A4A3A4"/>
          </p15:clr>
        </p15:guide>
        <p15:guide id="2" pos="15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411543-83C0-4353-BD9B-19F16059D508}">
  <a:tblStyle styleId="{3E411543-83C0-4353-BD9B-19F16059D50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50" orient="horz"/>
        <p:guide pos="150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Arvo-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Arvo-italic.fntdata"/><Relationship Id="rId14" Type="http://schemas.openxmlformats.org/officeDocument/2006/relationships/slide" Target="slides/slide8.xml"/><Relationship Id="rId36" Type="http://schemas.openxmlformats.org/officeDocument/2006/relationships/font" Target="fonts/Arvo-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Arv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b5a818286_0_76: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b5a81828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9b4b30bf31_0_26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9b4b30bf31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b5a818286_0_23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9b5a81828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69ec3bbe2_0_1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69ec3bbe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9afca7de2_0_56: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9afca7de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9afca7de2_0_70: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9afca7de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99afca7de2_0_66: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99afca7d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9afca7de2_0_74: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99afca7de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99afca7de2_0_78: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99afca7de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9b4b30bf31_0_4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9b4b30bf3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9b4b30bf31_0_27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9b4b30bf31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b4b30bf31_0_12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9b4b30bf31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9b4b30bf31_0_12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9b4b30bf3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9b4b30bf31_0_11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9b4b30bf3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9b4b30bf31_0_11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9b4b30bf3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9b4b30bf31_0_10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9b4b30bf31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b4b30bf31_0_10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9b4b30bf3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9b4b30bf31_0_28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9b4b30bf31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9b4b30bf31_0_27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9b4b30bf31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9b4b30bf31_0_9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9b4b30bf3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b4b30bf31_0_27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b4b30bf31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9b5a818286_0_88: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9b5a81828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9b5a818286_0_84: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9b5a81828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b5a818286_0_80: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9b5a81828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b5a818286_0_13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9b5a81828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b5a818286_0_13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9b5a818286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9b5a818286_0_13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9b5a81828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62348" y="1034132"/>
            <a:ext cx="4437900" cy="2850900"/>
          </a:xfrm>
          <a:prstGeom prst="rect">
            <a:avLst/>
          </a:prstGeom>
        </p:spPr>
        <p:txBody>
          <a:bodyPr anchorCtr="0" anchor="b" bIns="84775" lIns="84775" spcFirstLastPara="1" rIns="84775" wrap="square" tIns="8477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 name="Google Shape;11;p2"/>
          <p:cNvSpPr txBox="1"/>
          <p:nvPr>
            <p:ph idx="1" type="subTitle"/>
          </p:nvPr>
        </p:nvSpPr>
        <p:spPr>
          <a:xfrm>
            <a:off x="162344" y="3936285"/>
            <a:ext cx="4437900" cy="1100700"/>
          </a:xfrm>
          <a:prstGeom prst="rect">
            <a:avLst/>
          </a:prstGeom>
        </p:spPr>
        <p:txBody>
          <a:bodyPr anchorCtr="0" anchor="t" bIns="84775" lIns="84775" spcFirstLastPara="1" rIns="84775" wrap="square" tIns="84775">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12" name="Google Shape;12;p2"/>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62344" y="1536285"/>
            <a:ext cx="4437900" cy="2727300"/>
          </a:xfrm>
          <a:prstGeom prst="rect">
            <a:avLst/>
          </a:prstGeom>
        </p:spPr>
        <p:txBody>
          <a:bodyPr anchorCtr="0" anchor="b" bIns="84775" lIns="84775" spcFirstLastPara="1" rIns="84775" wrap="square" tIns="84775">
            <a:noAutofit/>
          </a:bodyPr>
          <a:lstStyle>
            <a:lvl1pPr lvl="0" algn="ctr">
              <a:spcBef>
                <a:spcPts val="0"/>
              </a:spcBef>
              <a:spcAft>
                <a:spcPts val="0"/>
              </a:spcAft>
              <a:buSzPts val="11100"/>
              <a:buNone/>
              <a:defRPr sz="11100"/>
            </a:lvl1pPr>
            <a:lvl2pPr lvl="1" algn="ctr">
              <a:spcBef>
                <a:spcPts val="0"/>
              </a:spcBef>
              <a:spcAft>
                <a:spcPts val="0"/>
              </a:spcAft>
              <a:buSzPts val="11100"/>
              <a:buNone/>
              <a:defRPr sz="11100"/>
            </a:lvl2pPr>
            <a:lvl3pPr lvl="2" algn="ctr">
              <a:spcBef>
                <a:spcPts val="0"/>
              </a:spcBef>
              <a:spcAft>
                <a:spcPts val="0"/>
              </a:spcAft>
              <a:buSzPts val="11100"/>
              <a:buNone/>
              <a:defRPr sz="11100"/>
            </a:lvl3pPr>
            <a:lvl4pPr lvl="3" algn="ctr">
              <a:spcBef>
                <a:spcPts val="0"/>
              </a:spcBef>
              <a:spcAft>
                <a:spcPts val="0"/>
              </a:spcAft>
              <a:buSzPts val="11100"/>
              <a:buNone/>
              <a:defRPr sz="11100"/>
            </a:lvl4pPr>
            <a:lvl5pPr lvl="4" algn="ctr">
              <a:spcBef>
                <a:spcPts val="0"/>
              </a:spcBef>
              <a:spcAft>
                <a:spcPts val="0"/>
              </a:spcAft>
              <a:buSzPts val="11100"/>
              <a:buNone/>
              <a:defRPr sz="11100"/>
            </a:lvl5pPr>
            <a:lvl6pPr lvl="5" algn="ctr">
              <a:spcBef>
                <a:spcPts val="0"/>
              </a:spcBef>
              <a:spcAft>
                <a:spcPts val="0"/>
              </a:spcAft>
              <a:buSzPts val="11100"/>
              <a:buNone/>
              <a:defRPr sz="11100"/>
            </a:lvl6pPr>
            <a:lvl7pPr lvl="6" algn="ctr">
              <a:spcBef>
                <a:spcPts val="0"/>
              </a:spcBef>
              <a:spcAft>
                <a:spcPts val="0"/>
              </a:spcAft>
              <a:buSzPts val="11100"/>
              <a:buNone/>
              <a:defRPr sz="11100"/>
            </a:lvl7pPr>
            <a:lvl8pPr lvl="7" algn="ctr">
              <a:spcBef>
                <a:spcPts val="0"/>
              </a:spcBef>
              <a:spcAft>
                <a:spcPts val="0"/>
              </a:spcAft>
              <a:buSzPts val="11100"/>
              <a:buNone/>
              <a:defRPr sz="11100"/>
            </a:lvl8pPr>
            <a:lvl9pPr lvl="8" algn="ctr">
              <a:spcBef>
                <a:spcPts val="0"/>
              </a:spcBef>
              <a:spcAft>
                <a:spcPts val="0"/>
              </a:spcAft>
              <a:buSzPts val="11100"/>
              <a:buNone/>
              <a:defRPr sz="11100"/>
            </a:lvl9pPr>
          </a:lstStyle>
          <a:p>
            <a:r>
              <a:t>xx%</a:t>
            </a:r>
          </a:p>
        </p:txBody>
      </p:sp>
      <p:sp>
        <p:nvSpPr>
          <p:cNvPr id="46" name="Google Shape;46;p11"/>
          <p:cNvSpPr txBox="1"/>
          <p:nvPr>
            <p:ph idx="1" type="body"/>
          </p:nvPr>
        </p:nvSpPr>
        <p:spPr>
          <a:xfrm>
            <a:off x="162344" y="4378090"/>
            <a:ext cx="4437900" cy="1806600"/>
          </a:xfrm>
          <a:prstGeom prst="rect">
            <a:avLst/>
          </a:prstGeom>
        </p:spPr>
        <p:txBody>
          <a:bodyPr anchorCtr="0" anchor="t" bIns="84775" lIns="84775" spcFirstLastPara="1" rIns="84775" wrap="square" tIns="84775">
            <a:noAutofit/>
          </a:bodyPr>
          <a:lstStyle>
            <a:lvl1pPr indent="-336550" lvl="0" marL="457200" algn="ctr">
              <a:spcBef>
                <a:spcPts val="0"/>
              </a:spcBef>
              <a:spcAft>
                <a:spcPts val="0"/>
              </a:spcAft>
              <a:buSzPts val="1700"/>
              <a:buChar char="●"/>
              <a:defRPr/>
            </a:lvl1pPr>
            <a:lvl2pPr indent="-311150" lvl="1" marL="914400" algn="ctr">
              <a:spcBef>
                <a:spcPts val="1500"/>
              </a:spcBef>
              <a:spcAft>
                <a:spcPts val="0"/>
              </a:spcAft>
              <a:buSzPts val="1300"/>
              <a:buChar char="○"/>
              <a:defRPr/>
            </a:lvl2pPr>
            <a:lvl3pPr indent="-311150" lvl="2" marL="1371600" algn="ctr">
              <a:spcBef>
                <a:spcPts val="1500"/>
              </a:spcBef>
              <a:spcAft>
                <a:spcPts val="0"/>
              </a:spcAft>
              <a:buSzPts val="1300"/>
              <a:buChar char="■"/>
              <a:defRPr/>
            </a:lvl3pPr>
            <a:lvl4pPr indent="-311150" lvl="3" marL="1828800" algn="ctr">
              <a:spcBef>
                <a:spcPts val="1500"/>
              </a:spcBef>
              <a:spcAft>
                <a:spcPts val="0"/>
              </a:spcAft>
              <a:buSzPts val="1300"/>
              <a:buChar char="●"/>
              <a:defRPr/>
            </a:lvl4pPr>
            <a:lvl5pPr indent="-311150" lvl="4" marL="2286000" algn="ctr">
              <a:spcBef>
                <a:spcPts val="1500"/>
              </a:spcBef>
              <a:spcAft>
                <a:spcPts val="0"/>
              </a:spcAft>
              <a:buSzPts val="1300"/>
              <a:buChar char="○"/>
              <a:defRPr/>
            </a:lvl5pPr>
            <a:lvl6pPr indent="-311150" lvl="5" marL="2743200" algn="ctr">
              <a:spcBef>
                <a:spcPts val="1500"/>
              </a:spcBef>
              <a:spcAft>
                <a:spcPts val="0"/>
              </a:spcAft>
              <a:buSzPts val="1300"/>
              <a:buChar char="■"/>
              <a:defRPr/>
            </a:lvl6pPr>
            <a:lvl7pPr indent="-311150" lvl="6" marL="3200400" algn="ctr">
              <a:spcBef>
                <a:spcPts val="1500"/>
              </a:spcBef>
              <a:spcAft>
                <a:spcPts val="0"/>
              </a:spcAft>
              <a:buSzPts val="1300"/>
              <a:buChar char="●"/>
              <a:defRPr/>
            </a:lvl7pPr>
            <a:lvl8pPr indent="-311150" lvl="7" marL="3657600" algn="ctr">
              <a:spcBef>
                <a:spcPts val="1500"/>
              </a:spcBef>
              <a:spcAft>
                <a:spcPts val="0"/>
              </a:spcAft>
              <a:buSzPts val="1300"/>
              <a:buChar char="○"/>
              <a:defRPr/>
            </a:lvl8pPr>
            <a:lvl9pPr indent="-311150" lvl="8" marL="4114800" algn="ctr">
              <a:spcBef>
                <a:spcPts val="1500"/>
              </a:spcBef>
              <a:spcAft>
                <a:spcPts val="1500"/>
              </a:spcAft>
              <a:buSzPts val="1300"/>
              <a:buChar char="■"/>
              <a:defRPr/>
            </a:lvl9pPr>
          </a:lstStyle>
          <a:p/>
        </p:txBody>
      </p:sp>
      <p:sp>
        <p:nvSpPr>
          <p:cNvPr id="47" name="Google Shape;47;p11"/>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62344" y="2987292"/>
            <a:ext cx="4437900" cy="1168800"/>
          </a:xfrm>
          <a:prstGeom prst="rect">
            <a:avLst/>
          </a:prstGeom>
        </p:spPr>
        <p:txBody>
          <a:bodyPr anchorCtr="0" anchor="ctr" bIns="84775" lIns="84775" spcFirstLastPara="1" rIns="84775" wrap="square" tIns="84775">
            <a:noAutofit/>
          </a:bodyPr>
          <a:lstStyle>
            <a:lvl1pPr lvl="0" algn="ctr">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5" name="Google Shape;15;p3"/>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18" name="Google Shape;18;p4"/>
          <p:cNvSpPr txBox="1"/>
          <p:nvPr>
            <p:ph idx="1" type="body"/>
          </p:nvPr>
        </p:nvSpPr>
        <p:spPr>
          <a:xfrm>
            <a:off x="162344" y="1600660"/>
            <a:ext cx="4437900" cy="4745100"/>
          </a:xfrm>
          <a:prstGeom prst="rect">
            <a:avLst/>
          </a:prstGeom>
        </p:spPr>
        <p:txBody>
          <a:bodyPr anchorCtr="0" anchor="t" bIns="84775" lIns="84775" spcFirstLastPara="1" rIns="84775" wrap="square" tIns="84775">
            <a:noAutofit/>
          </a:bodyPr>
          <a:lstStyle>
            <a:lvl1pPr indent="-336550" lvl="0" marL="457200">
              <a:spcBef>
                <a:spcPts val="0"/>
              </a:spcBef>
              <a:spcAft>
                <a:spcPts val="0"/>
              </a:spcAft>
              <a:buSzPts val="1700"/>
              <a:buChar char="●"/>
              <a:defRPr/>
            </a:lvl1pPr>
            <a:lvl2pPr indent="-311150" lvl="1" marL="914400">
              <a:spcBef>
                <a:spcPts val="1500"/>
              </a:spcBef>
              <a:spcAft>
                <a:spcPts val="0"/>
              </a:spcAft>
              <a:buSzPts val="1300"/>
              <a:buChar char="○"/>
              <a:defRPr/>
            </a:lvl2pPr>
            <a:lvl3pPr indent="-311150" lvl="2" marL="1371600">
              <a:spcBef>
                <a:spcPts val="1500"/>
              </a:spcBef>
              <a:spcAft>
                <a:spcPts val="0"/>
              </a:spcAft>
              <a:buSzPts val="1300"/>
              <a:buChar char="■"/>
              <a:defRPr/>
            </a:lvl3pPr>
            <a:lvl4pPr indent="-311150" lvl="3" marL="1828800">
              <a:spcBef>
                <a:spcPts val="1500"/>
              </a:spcBef>
              <a:spcAft>
                <a:spcPts val="0"/>
              </a:spcAft>
              <a:buSzPts val="1300"/>
              <a:buChar char="●"/>
              <a:defRPr/>
            </a:lvl4pPr>
            <a:lvl5pPr indent="-311150" lvl="4" marL="2286000">
              <a:spcBef>
                <a:spcPts val="1500"/>
              </a:spcBef>
              <a:spcAft>
                <a:spcPts val="0"/>
              </a:spcAft>
              <a:buSzPts val="1300"/>
              <a:buChar char="○"/>
              <a:defRPr/>
            </a:lvl5pPr>
            <a:lvl6pPr indent="-311150" lvl="5" marL="2743200">
              <a:spcBef>
                <a:spcPts val="1500"/>
              </a:spcBef>
              <a:spcAft>
                <a:spcPts val="0"/>
              </a:spcAft>
              <a:buSzPts val="1300"/>
              <a:buChar char="■"/>
              <a:defRPr/>
            </a:lvl6pPr>
            <a:lvl7pPr indent="-311150" lvl="6" marL="3200400">
              <a:spcBef>
                <a:spcPts val="1500"/>
              </a:spcBef>
              <a:spcAft>
                <a:spcPts val="0"/>
              </a:spcAft>
              <a:buSzPts val="1300"/>
              <a:buChar char="●"/>
              <a:defRPr/>
            </a:lvl7pPr>
            <a:lvl8pPr indent="-311150" lvl="7" marL="3657600">
              <a:spcBef>
                <a:spcPts val="1500"/>
              </a:spcBef>
              <a:spcAft>
                <a:spcPts val="0"/>
              </a:spcAft>
              <a:buSzPts val="1300"/>
              <a:buChar char="○"/>
              <a:defRPr/>
            </a:lvl8pPr>
            <a:lvl9pPr indent="-311150" lvl="8" marL="4114800">
              <a:spcBef>
                <a:spcPts val="1500"/>
              </a:spcBef>
              <a:spcAft>
                <a:spcPts val="1500"/>
              </a:spcAft>
              <a:buSzPts val="1300"/>
              <a:buChar char="■"/>
              <a:defRPr/>
            </a:lvl9pPr>
          </a:lstStyle>
          <a:p/>
        </p:txBody>
      </p:sp>
      <p:sp>
        <p:nvSpPr>
          <p:cNvPr id="19" name="Google Shape;19;p4"/>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2" name="Google Shape;22;p5"/>
          <p:cNvSpPr txBox="1"/>
          <p:nvPr>
            <p:ph idx="1" type="body"/>
          </p:nvPr>
        </p:nvSpPr>
        <p:spPr>
          <a:xfrm>
            <a:off x="162344" y="1600660"/>
            <a:ext cx="2083200" cy="4745100"/>
          </a:xfrm>
          <a:prstGeom prst="rect">
            <a:avLst/>
          </a:prstGeom>
        </p:spPr>
        <p:txBody>
          <a:bodyPr anchorCtr="0" anchor="t" bIns="84775" lIns="84775" spcFirstLastPara="1" rIns="84775" wrap="square" tIns="84775">
            <a:noAutofit/>
          </a:bodyPr>
          <a:lstStyle>
            <a:lvl1pPr indent="-311150" lvl="0" marL="457200">
              <a:spcBef>
                <a:spcPts val="0"/>
              </a:spcBef>
              <a:spcAft>
                <a:spcPts val="0"/>
              </a:spcAft>
              <a:buSzPts val="1300"/>
              <a:buChar char="●"/>
              <a:defRPr sz="1300"/>
            </a:lvl1pPr>
            <a:lvl2pPr indent="-298450" lvl="1" marL="914400">
              <a:spcBef>
                <a:spcPts val="1500"/>
              </a:spcBef>
              <a:spcAft>
                <a:spcPts val="0"/>
              </a:spcAft>
              <a:buSzPts val="1100"/>
              <a:buChar char="○"/>
              <a:defRPr sz="1100"/>
            </a:lvl2pPr>
            <a:lvl3pPr indent="-298450" lvl="2" marL="1371600">
              <a:spcBef>
                <a:spcPts val="1500"/>
              </a:spcBef>
              <a:spcAft>
                <a:spcPts val="0"/>
              </a:spcAft>
              <a:buSzPts val="1100"/>
              <a:buChar char="■"/>
              <a:defRPr sz="1100"/>
            </a:lvl3pPr>
            <a:lvl4pPr indent="-298450" lvl="3" marL="1828800">
              <a:spcBef>
                <a:spcPts val="1500"/>
              </a:spcBef>
              <a:spcAft>
                <a:spcPts val="0"/>
              </a:spcAft>
              <a:buSzPts val="1100"/>
              <a:buChar char="●"/>
              <a:defRPr sz="1100"/>
            </a:lvl4pPr>
            <a:lvl5pPr indent="-298450" lvl="4" marL="2286000">
              <a:spcBef>
                <a:spcPts val="1500"/>
              </a:spcBef>
              <a:spcAft>
                <a:spcPts val="0"/>
              </a:spcAft>
              <a:buSzPts val="1100"/>
              <a:buChar char="○"/>
              <a:defRPr sz="1100"/>
            </a:lvl5pPr>
            <a:lvl6pPr indent="-298450" lvl="5" marL="2743200">
              <a:spcBef>
                <a:spcPts val="1500"/>
              </a:spcBef>
              <a:spcAft>
                <a:spcPts val="0"/>
              </a:spcAft>
              <a:buSzPts val="1100"/>
              <a:buChar char="■"/>
              <a:defRPr sz="1100"/>
            </a:lvl6pPr>
            <a:lvl7pPr indent="-298450" lvl="6" marL="3200400">
              <a:spcBef>
                <a:spcPts val="1500"/>
              </a:spcBef>
              <a:spcAft>
                <a:spcPts val="0"/>
              </a:spcAft>
              <a:buSzPts val="1100"/>
              <a:buChar char="●"/>
              <a:defRPr sz="1100"/>
            </a:lvl7pPr>
            <a:lvl8pPr indent="-298450" lvl="7" marL="3657600">
              <a:spcBef>
                <a:spcPts val="1500"/>
              </a:spcBef>
              <a:spcAft>
                <a:spcPts val="0"/>
              </a:spcAft>
              <a:buSzPts val="1100"/>
              <a:buChar char="○"/>
              <a:defRPr sz="1100"/>
            </a:lvl8pPr>
            <a:lvl9pPr indent="-298450" lvl="8" marL="4114800">
              <a:spcBef>
                <a:spcPts val="1500"/>
              </a:spcBef>
              <a:spcAft>
                <a:spcPts val="1500"/>
              </a:spcAft>
              <a:buSzPts val="1100"/>
              <a:buChar char="■"/>
              <a:defRPr sz="1100"/>
            </a:lvl9pPr>
          </a:lstStyle>
          <a:p/>
        </p:txBody>
      </p:sp>
      <p:sp>
        <p:nvSpPr>
          <p:cNvPr id="23" name="Google Shape;23;p5"/>
          <p:cNvSpPr txBox="1"/>
          <p:nvPr>
            <p:ph idx="2" type="body"/>
          </p:nvPr>
        </p:nvSpPr>
        <p:spPr>
          <a:xfrm>
            <a:off x="2516875" y="1600660"/>
            <a:ext cx="2083200" cy="4745100"/>
          </a:xfrm>
          <a:prstGeom prst="rect">
            <a:avLst/>
          </a:prstGeom>
        </p:spPr>
        <p:txBody>
          <a:bodyPr anchorCtr="0" anchor="t" bIns="84775" lIns="84775" spcFirstLastPara="1" rIns="84775" wrap="square" tIns="84775">
            <a:noAutofit/>
          </a:bodyPr>
          <a:lstStyle>
            <a:lvl1pPr indent="-311150" lvl="0" marL="457200">
              <a:spcBef>
                <a:spcPts val="0"/>
              </a:spcBef>
              <a:spcAft>
                <a:spcPts val="0"/>
              </a:spcAft>
              <a:buSzPts val="1300"/>
              <a:buChar char="●"/>
              <a:defRPr sz="1300"/>
            </a:lvl1pPr>
            <a:lvl2pPr indent="-298450" lvl="1" marL="914400">
              <a:spcBef>
                <a:spcPts val="1500"/>
              </a:spcBef>
              <a:spcAft>
                <a:spcPts val="0"/>
              </a:spcAft>
              <a:buSzPts val="1100"/>
              <a:buChar char="○"/>
              <a:defRPr sz="1100"/>
            </a:lvl2pPr>
            <a:lvl3pPr indent="-298450" lvl="2" marL="1371600">
              <a:spcBef>
                <a:spcPts val="1500"/>
              </a:spcBef>
              <a:spcAft>
                <a:spcPts val="0"/>
              </a:spcAft>
              <a:buSzPts val="1100"/>
              <a:buChar char="■"/>
              <a:defRPr sz="1100"/>
            </a:lvl3pPr>
            <a:lvl4pPr indent="-298450" lvl="3" marL="1828800">
              <a:spcBef>
                <a:spcPts val="1500"/>
              </a:spcBef>
              <a:spcAft>
                <a:spcPts val="0"/>
              </a:spcAft>
              <a:buSzPts val="1100"/>
              <a:buChar char="●"/>
              <a:defRPr sz="1100"/>
            </a:lvl4pPr>
            <a:lvl5pPr indent="-298450" lvl="4" marL="2286000">
              <a:spcBef>
                <a:spcPts val="1500"/>
              </a:spcBef>
              <a:spcAft>
                <a:spcPts val="0"/>
              </a:spcAft>
              <a:buSzPts val="1100"/>
              <a:buChar char="○"/>
              <a:defRPr sz="1100"/>
            </a:lvl5pPr>
            <a:lvl6pPr indent="-298450" lvl="5" marL="2743200">
              <a:spcBef>
                <a:spcPts val="1500"/>
              </a:spcBef>
              <a:spcAft>
                <a:spcPts val="0"/>
              </a:spcAft>
              <a:buSzPts val="1100"/>
              <a:buChar char="■"/>
              <a:defRPr sz="1100"/>
            </a:lvl6pPr>
            <a:lvl7pPr indent="-298450" lvl="6" marL="3200400">
              <a:spcBef>
                <a:spcPts val="1500"/>
              </a:spcBef>
              <a:spcAft>
                <a:spcPts val="0"/>
              </a:spcAft>
              <a:buSzPts val="1100"/>
              <a:buChar char="●"/>
              <a:defRPr sz="1100"/>
            </a:lvl7pPr>
            <a:lvl8pPr indent="-298450" lvl="7" marL="3657600">
              <a:spcBef>
                <a:spcPts val="1500"/>
              </a:spcBef>
              <a:spcAft>
                <a:spcPts val="0"/>
              </a:spcAft>
              <a:buSzPts val="1100"/>
              <a:buChar char="○"/>
              <a:defRPr sz="1100"/>
            </a:lvl8pPr>
            <a:lvl9pPr indent="-298450" lvl="8" marL="4114800">
              <a:spcBef>
                <a:spcPts val="1500"/>
              </a:spcBef>
              <a:spcAft>
                <a:spcPts val="1500"/>
              </a:spcAft>
              <a:buSzPts val="1100"/>
              <a:buChar char="■"/>
              <a:defRPr sz="1100"/>
            </a:lvl9pPr>
          </a:lstStyle>
          <a:p/>
        </p:txBody>
      </p:sp>
      <p:sp>
        <p:nvSpPr>
          <p:cNvPr id="24" name="Google Shape;24;p5"/>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7" name="Google Shape;27;p6"/>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62344" y="771667"/>
            <a:ext cx="1462500" cy="1049700"/>
          </a:xfrm>
          <a:prstGeom prst="rect">
            <a:avLst/>
          </a:prstGeom>
        </p:spPr>
        <p:txBody>
          <a:bodyPr anchorCtr="0" anchor="b" bIns="84775" lIns="84775" spcFirstLastPara="1" rIns="84775" wrap="square" tIns="84775">
            <a:no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30" name="Google Shape;30;p7"/>
          <p:cNvSpPr txBox="1"/>
          <p:nvPr>
            <p:ph idx="1" type="body"/>
          </p:nvPr>
        </p:nvSpPr>
        <p:spPr>
          <a:xfrm>
            <a:off x="162344" y="1930000"/>
            <a:ext cx="1462500" cy="4415700"/>
          </a:xfrm>
          <a:prstGeom prst="rect">
            <a:avLst/>
          </a:prstGeom>
        </p:spPr>
        <p:txBody>
          <a:bodyPr anchorCtr="0" anchor="t" bIns="84775" lIns="84775" spcFirstLastPara="1" rIns="84775" wrap="square" tIns="84775">
            <a:noAutofit/>
          </a:bodyPr>
          <a:lstStyle>
            <a:lvl1pPr indent="-298450" lvl="0" marL="457200">
              <a:spcBef>
                <a:spcPts val="0"/>
              </a:spcBef>
              <a:spcAft>
                <a:spcPts val="0"/>
              </a:spcAft>
              <a:buSzPts val="1100"/>
              <a:buChar char="●"/>
              <a:defRPr sz="1100"/>
            </a:lvl1pPr>
            <a:lvl2pPr indent="-298450" lvl="1" marL="914400">
              <a:spcBef>
                <a:spcPts val="1500"/>
              </a:spcBef>
              <a:spcAft>
                <a:spcPts val="0"/>
              </a:spcAft>
              <a:buSzPts val="1100"/>
              <a:buChar char="○"/>
              <a:defRPr sz="1100"/>
            </a:lvl2pPr>
            <a:lvl3pPr indent="-298450" lvl="2" marL="1371600">
              <a:spcBef>
                <a:spcPts val="1500"/>
              </a:spcBef>
              <a:spcAft>
                <a:spcPts val="0"/>
              </a:spcAft>
              <a:buSzPts val="1100"/>
              <a:buChar char="■"/>
              <a:defRPr sz="1100"/>
            </a:lvl3pPr>
            <a:lvl4pPr indent="-298450" lvl="3" marL="1828800">
              <a:spcBef>
                <a:spcPts val="1500"/>
              </a:spcBef>
              <a:spcAft>
                <a:spcPts val="0"/>
              </a:spcAft>
              <a:buSzPts val="1100"/>
              <a:buChar char="●"/>
              <a:defRPr sz="1100"/>
            </a:lvl4pPr>
            <a:lvl5pPr indent="-298450" lvl="4" marL="2286000">
              <a:spcBef>
                <a:spcPts val="1500"/>
              </a:spcBef>
              <a:spcAft>
                <a:spcPts val="0"/>
              </a:spcAft>
              <a:buSzPts val="1100"/>
              <a:buChar char="○"/>
              <a:defRPr sz="1100"/>
            </a:lvl5pPr>
            <a:lvl6pPr indent="-298450" lvl="5" marL="2743200">
              <a:spcBef>
                <a:spcPts val="1500"/>
              </a:spcBef>
              <a:spcAft>
                <a:spcPts val="0"/>
              </a:spcAft>
              <a:buSzPts val="1100"/>
              <a:buChar char="■"/>
              <a:defRPr sz="1100"/>
            </a:lvl6pPr>
            <a:lvl7pPr indent="-298450" lvl="6" marL="3200400">
              <a:spcBef>
                <a:spcPts val="1500"/>
              </a:spcBef>
              <a:spcAft>
                <a:spcPts val="0"/>
              </a:spcAft>
              <a:buSzPts val="1100"/>
              <a:buChar char="●"/>
              <a:defRPr sz="1100"/>
            </a:lvl7pPr>
            <a:lvl8pPr indent="-298450" lvl="7" marL="3657600">
              <a:spcBef>
                <a:spcPts val="1500"/>
              </a:spcBef>
              <a:spcAft>
                <a:spcPts val="0"/>
              </a:spcAft>
              <a:buSzPts val="1100"/>
              <a:buChar char="○"/>
              <a:defRPr sz="1100"/>
            </a:lvl8pPr>
            <a:lvl9pPr indent="-298450" lvl="8" marL="4114800">
              <a:spcBef>
                <a:spcPts val="1500"/>
              </a:spcBef>
              <a:spcAft>
                <a:spcPts val="1500"/>
              </a:spcAft>
              <a:buSzPts val="1100"/>
              <a:buChar char="■"/>
              <a:defRPr sz="1100"/>
            </a:lvl9pPr>
          </a:lstStyle>
          <a:p/>
        </p:txBody>
      </p:sp>
      <p:sp>
        <p:nvSpPr>
          <p:cNvPr id="31" name="Google Shape;31;p7"/>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55339" y="625208"/>
            <a:ext cx="3316800" cy="5681700"/>
          </a:xfrm>
          <a:prstGeom prst="rect">
            <a:avLst/>
          </a:prstGeom>
        </p:spPr>
        <p:txBody>
          <a:bodyPr anchorCtr="0" anchor="ctr" bIns="84775" lIns="84775" spcFirstLastPara="1" rIns="84775" wrap="square" tIns="84775">
            <a:noAutofit/>
          </a:bodyPr>
          <a:lstStyle>
            <a:lvl1pPr lvl="0">
              <a:spcBef>
                <a:spcPts val="0"/>
              </a:spcBef>
              <a:spcAft>
                <a:spcPts val="0"/>
              </a:spcAft>
              <a:buSzPts val="4500"/>
              <a:buNone/>
              <a:defRPr sz="45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p:txBody>
      </p:sp>
      <p:sp>
        <p:nvSpPr>
          <p:cNvPr id="34" name="Google Shape;34;p8"/>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381250" y="-174"/>
            <a:ext cx="2381400" cy="7143900"/>
          </a:xfrm>
          <a:prstGeom prst="rect">
            <a:avLst/>
          </a:prstGeom>
          <a:solidFill>
            <a:schemeClr val="lt2"/>
          </a:solidFill>
          <a:ln>
            <a:noFill/>
          </a:ln>
        </p:spPr>
        <p:txBody>
          <a:bodyPr anchorCtr="0" anchor="ctr" bIns="84775" lIns="84775" spcFirstLastPara="1" rIns="84775" wrap="square" tIns="847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38281" y="1712743"/>
            <a:ext cx="2106900" cy="2058900"/>
          </a:xfrm>
          <a:prstGeom prst="rect">
            <a:avLst/>
          </a:prstGeom>
        </p:spPr>
        <p:txBody>
          <a:bodyPr anchorCtr="0" anchor="b" bIns="84775" lIns="84775" spcFirstLastPara="1" rIns="84775" wrap="square" tIns="84775">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p:txBody>
      </p:sp>
      <p:sp>
        <p:nvSpPr>
          <p:cNvPr id="38" name="Google Shape;38;p9"/>
          <p:cNvSpPr txBox="1"/>
          <p:nvPr>
            <p:ph idx="1" type="subTitle"/>
          </p:nvPr>
        </p:nvSpPr>
        <p:spPr>
          <a:xfrm>
            <a:off x="138281" y="3893160"/>
            <a:ext cx="2106900" cy="1715700"/>
          </a:xfrm>
          <a:prstGeom prst="rect">
            <a:avLst/>
          </a:prstGeom>
        </p:spPr>
        <p:txBody>
          <a:bodyPr anchorCtr="0" anchor="t" bIns="84775" lIns="84775" spcFirstLastPara="1" rIns="84775" wrap="square" tIns="84775">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p:txBody>
      </p:sp>
      <p:sp>
        <p:nvSpPr>
          <p:cNvPr id="39" name="Google Shape;39;p9"/>
          <p:cNvSpPr txBox="1"/>
          <p:nvPr>
            <p:ph idx="2" type="body"/>
          </p:nvPr>
        </p:nvSpPr>
        <p:spPr>
          <a:xfrm>
            <a:off x="2572656" y="1005660"/>
            <a:ext cx="1998300" cy="5132100"/>
          </a:xfrm>
          <a:prstGeom prst="rect">
            <a:avLst/>
          </a:prstGeom>
        </p:spPr>
        <p:txBody>
          <a:bodyPr anchorCtr="0" anchor="ctr" bIns="84775" lIns="84775" spcFirstLastPara="1" rIns="84775" wrap="square" tIns="84775">
            <a:noAutofit/>
          </a:bodyPr>
          <a:lstStyle>
            <a:lvl1pPr indent="-336550" lvl="0" marL="457200">
              <a:spcBef>
                <a:spcPts val="0"/>
              </a:spcBef>
              <a:spcAft>
                <a:spcPts val="0"/>
              </a:spcAft>
              <a:buSzPts val="1700"/>
              <a:buChar char="●"/>
              <a:defRPr/>
            </a:lvl1pPr>
            <a:lvl2pPr indent="-311150" lvl="1" marL="914400">
              <a:spcBef>
                <a:spcPts val="1500"/>
              </a:spcBef>
              <a:spcAft>
                <a:spcPts val="0"/>
              </a:spcAft>
              <a:buSzPts val="1300"/>
              <a:buChar char="○"/>
              <a:defRPr/>
            </a:lvl2pPr>
            <a:lvl3pPr indent="-311150" lvl="2" marL="1371600">
              <a:spcBef>
                <a:spcPts val="1500"/>
              </a:spcBef>
              <a:spcAft>
                <a:spcPts val="0"/>
              </a:spcAft>
              <a:buSzPts val="1300"/>
              <a:buChar char="■"/>
              <a:defRPr/>
            </a:lvl3pPr>
            <a:lvl4pPr indent="-311150" lvl="3" marL="1828800">
              <a:spcBef>
                <a:spcPts val="1500"/>
              </a:spcBef>
              <a:spcAft>
                <a:spcPts val="0"/>
              </a:spcAft>
              <a:buSzPts val="1300"/>
              <a:buChar char="●"/>
              <a:defRPr/>
            </a:lvl4pPr>
            <a:lvl5pPr indent="-311150" lvl="4" marL="2286000">
              <a:spcBef>
                <a:spcPts val="1500"/>
              </a:spcBef>
              <a:spcAft>
                <a:spcPts val="0"/>
              </a:spcAft>
              <a:buSzPts val="1300"/>
              <a:buChar char="○"/>
              <a:defRPr/>
            </a:lvl5pPr>
            <a:lvl6pPr indent="-311150" lvl="5" marL="2743200">
              <a:spcBef>
                <a:spcPts val="1500"/>
              </a:spcBef>
              <a:spcAft>
                <a:spcPts val="0"/>
              </a:spcAft>
              <a:buSzPts val="1300"/>
              <a:buChar char="■"/>
              <a:defRPr/>
            </a:lvl6pPr>
            <a:lvl7pPr indent="-311150" lvl="6" marL="3200400">
              <a:spcBef>
                <a:spcPts val="1500"/>
              </a:spcBef>
              <a:spcAft>
                <a:spcPts val="0"/>
              </a:spcAft>
              <a:buSzPts val="1300"/>
              <a:buChar char="●"/>
              <a:defRPr/>
            </a:lvl7pPr>
            <a:lvl8pPr indent="-311150" lvl="7" marL="3657600">
              <a:spcBef>
                <a:spcPts val="1500"/>
              </a:spcBef>
              <a:spcAft>
                <a:spcPts val="0"/>
              </a:spcAft>
              <a:buSzPts val="1300"/>
              <a:buChar char="○"/>
              <a:defRPr/>
            </a:lvl8pPr>
            <a:lvl9pPr indent="-311150" lvl="8" marL="4114800">
              <a:spcBef>
                <a:spcPts val="1500"/>
              </a:spcBef>
              <a:spcAft>
                <a:spcPts val="1500"/>
              </a:spcAft>
              <a:buSzPts val="1300"/>
              <a:buChar char="■"/>
              <a:defRPr/>
            </a:lvl9pPr>
          </a:lstStyle>
          <a:p/>
        </p:txBody>
      </p:sp>
      <p:sp>
        <p:nvSpPr>
          <p:cNvPr id="40" name="Google Shape;40;p9"/>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62344" y="5875799"/>
            <a:ext cx="3124500" cy="840300"/>
          </a:xfrm>
          <a:prstGeom prst="rect">
            <a:avLst/>
          </a:prstGeom>
        </p:spPr>
        <p:txBody>
          <a:bodyPr anchorCtr="0" anchor="ctr" bIns="84775" lIns="84775" spcFirstLastPara="1" rIns="84775" wrap="square" tIns="84775">
            <a:noAutofit/>
          </a:bodyPr>
          <a:lstStyle>
            <a:lvl1pPr indent="-228600" lvl="0" marL="457200">
              <a:lnSpc>
                <a:spcPct val="100000"/>
              </a:lnSpc>
              <a:spcBef>
                <a:spcPts val="0"/>
              </a:spcBef>
              <a:spcAft>
                <a:spcPts val="0"/>
              </a:spcAft>
              <a:buSzPts val="1700"/>
              <a:buNone/>
              <a:defRPr/>
            </a:lvl1pPr>
          </a:lstStyle>
          <a:p/>
        </p:txBody>
      </p:sp>
      <p:sp>
        <p:nvSpPr>
          <p:cNvPr id="43" name="Google Shape;43;p10"/>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1"/>
              </a:buClr>
              <a:buSzPts val="2600"/>
              <a:buNone/>
              <a:defRPr sz="2600">
                <a:solidFill>
                  <a:schemeClr val="dk1"/>
                </a:solidFill>
              </a:defRPr>
            </a:lvl2pPr>
            <a:lvl3pPr lvl="2">
              <a:spcBef>
                <a:spcPts val="0"/>
              </a:spcBef>
              <a:spcAft>
                <a:spcPts val="0"/>
              </a:spcAft>
              <a:buClr>
                <a:schemeClr val="dk1"/>
              </a:buClr>
              <a:buSzPts val="2600"/>
              <a:buNone/>
              <a:defRPr sz="2600">
                <a:solidFill>
                  <a:schemeClr val="dk1"/>
                </a:solidFill>
              </a:defRPr>
            </a:lvl3pPr>
            <a:lvl4pPr lvl="3">
              <a:spcBef>
                <a:spcPts val="0"/>
              </a:spcBef>
              <a:spcAft>
                <a:spcPts val="0"/>
              </a:spcAft>
              <a:buClr>
                <a:schemeClr val="dk1"/>
              </a:buClr>
              <a:buSzPts val="2600"/>
              <a:buNone/>
              <a:defRPr sz="2600">
                <a:solidFill>
                  <a:schemeClr val="dk1"/>
                </a:solidFill>
              </a:defRPr>
            </a:lvl4pPr>
            <a:lvl5pPr lvl="4">
              <a:spcBef>
                <a:spcPts val="0"/>
              </a:spcBef>
              <a:spcAft>
                <a:spcPts val="0"/>
              </a:spcAft>
              <a:buClr>
                <a:schemeClr val="dk1"/>
              </a:buClr>
              <a:buSzPts val="2600"/>
              <a:buNone/>
              <a:defRPr sz="2600">
                <a:solidFill>
                  <a:schemeClr val="dk1"/>
                </a:solidFill>
              </a:defRPr>
            </a:lvl5pPr>
            <a:lvl6pPr lvl="5">
              <a:spcBef>
                <a:spcPts val="0"/>
              </a:spcBef>
              <a:spcAft>
                <a:spcPts val="0"/>
              </a:spcAft>
              <a:buClr>
                <a:schemeClr val="dk1"/>
              </a:buClr>
              <a:buSzPts val="2600"/>
              <a:buNone/>
              <a:defRPr sz="2600">
                <a:solidFill>
                  <a:schemeClr val="dk1"/>
                </a:solidFill>
              </a:defRPr>
            </a:lvl6pPr>
            <a:lvl7pPr lvl="6">
              <a:spcBef>
                <a:spcPts val="0"/>
              </a:spcBef>
              <a:spcAft>
                <a:spcPts val="0"/>
              </a:spcAft>
              <a:buClr>
                <a:schemeClr val="dk1"/>
              </a:buClr>
              <a:buSzPts val="2600"/>
              <a:buNone/>
              <a:defRPr sz="2600">
                <a:solidFill>
                  <a:schemeClr val="dk1"/>
                </a:solidFill>
              </a:defRPr>
            </a:lvl7pPr>
            <a:lvl8pPr lvl="7">
              <a:spcBef>
                <a:spcPts val="0"/>
              </a:spcBef>
              <a:spcAft>
                <a:spcPts val="0"/>
              </a:spcAft>
              <a:buClr>
                <a:schemeClr val="dk1"/>
              </a:buClr>
              <a:buSzPts val="2600"/>
              <a:buNone/>
              <a:defRPr sz="2600">
                <a:solidFill>
                  <a:schemeClr val="dk1"/>
                </a:solidFill>
              </a:defRPr>
            </a:lvl8pPr>
            <a:lvl9pPr lvl="8">
              <a:spcBef>
                <a:spcPts val="0"/>
              </a:spcBef>
              <a:spcAft>
                <a:spcPts val="0"/>
              </a:spcAft>
              <a:buClr>
                <a:schemeClr val="dk1"/>
              </a:buClr>
              <a:buSzPts val="2600"/>
              <a:buNone/>
              <a:defRPr sz="2600">
                <a:solidFill>
                  <a:schemeClr val="dk1"/>
                </a:solidFill>
              </a:defRPr>
            </a:lvl9pPr>
          </a:lstStyle>
          <a:p/>
        </p:txBody>
      </p:sp>
      <p:sp>
        <p:nvSpPr>
          <p:cNvPr id="7" name="Google Shape;7;p1"/>
          <p:cNvSpPr txBox="1"/>
          <p:nvPr>
            <p:ph idx="1" type="body"/>
          </p:nvPr>
        </p:nvSpPr>
        <p:spPr>
          <a:xfrm>
            <a:off x="162344" y="1600660"/>
            <a:ext cx="4437900" cy="4745100"/>
          </a:xfrm>
          <a:prstGeom prst="rect">
            <a:avLst/>
          </a:prstGeom>
          <a:noFill/>
          <a:ln>
            <a:noFill/>
          </a:ln>
        </p:spPr>
        <p:txBody>
          <a:bodyPr anchorCtr="0" anchor="t" bIns="84775" lIns="84775" spcFirstLastPara="1" rIns="84775" wrap="square" tIns="84775">
            <a:noAutofit/>
          </a:bodyPr>
          <a:lstStyle>
            <a:lvl1pPr indent="-336550" lvl="0" marL="457200">
              <a:lnSpc>
                <a:spcPct val="115000"/>
              </a:lnSpc>
              <a:spcBef>
                <a:spcPts val="0"/>
              </a:spcBef>
              <a:spcAft>
                <a:spcPts val="0"/>
              </a:spcAft>
              <a:buClr>
                <a:schemeClr val="dk2"/>
              </a:buClr>
              <a:buSzPts val="1700"/>
              <a:buChar char="●"/>
              <a:defRPr sz="1700">
                <a:solidFill>
                  <a:schemeClr val="dk2"/>
                </a:solidFill>
              </a:defRPr>
            </a:lvl1pPr>
            <a:lvl2pPr indent="-311150" lvl="1" marL="914400">
              <a:lnSpc>
                <a:spcPct val="115000"/>
              </a:lnSpc>
              <a:spcBef>
                <a:spcPts val="1500"/>
              </a:spcBef>
              <a:spcAft>
                <a:spcPts val="0"/>
              </a:spcAft>
              <a:buClr>
                <a:schemeClr val="dk2"/>
              </a:buClr>
              <a:buSzPts val="1300"/>
              <a:buChar char="○"/>
              <a:defRPr sz="1300">
                <a:solidFill>
                  <a:schemeClr val="dk2"/>
                </a:solidFill>
              </a:defRPr>
            </a:lvl2pPr>
            <a:lvl3pPr indent="-311150" lvl="2" marL="1371600">
              <a:lnSpc>
                <a:spcPct val="115000"/>
              </a:lnSpc>
              <a:spcBef>
                <a:spcPts val="1500"/>
              </a:spcBef>
              <a:spcAft>
                <a:spcPts val="0"/>
              </a:spcAft>
              <a:buClr>
                <a:schemeClr val="dk2"/>
              </a:buClr>
              <a:buSzPts val="1300"/>
              <a:buChar char="■"/>
              <a:defRPr sz="1300">
                <a:solidFill>
                  <a:schemeClr val="dk2"/>
                </a:solidFill>
              </a:defRPr>
            </a:lvl3pPr>
            <a:lvl4pPr indent="-311150" lvl="3" marL="1828800">
              <a:lnSpc>
                <a:spcPct val="115000"/>
              </a:lnSpc>
              <a:spcBef>
                <a:spcPts val="1500"/>
              </a:spcBef>
              <a:spcAft>
                <a:spcPts val="0"/>
              </a:spcAft>
              <a:buClr>
                <a:schemeClr val="dk2"/>
              </a:buClr>
              <a:buSzPts val="1300"/>
              <a:buChar char="●"/>
              <a:defRPr sz="1300">
                <a:solidFill>
                  <a:schemeClr val="dk2"/>
                </a:solidFill>
              </a:defRPr>
            </a:lvl4pPr>
            <a:lvl5pPr indent="-311150" lvl="4" marL="2286000">
              <a:lnSpc>
                <a:spcPct val="115000"/>
              </a:lnSpc>
              <a:spcBef>
                <a:spcPts val="1500"/>
              </a:spcBef>
              <a:spcAft>
                <a:spcPts val="0"/>
              </a:spcAft>
              <a:buClr>
                <a:schemeClr val="dk2"/>
              </a:buClr>
              <a:buSzPts val="1300"/>
              <a:buChar char="○"/>
              <a:defRPr sz="1300">
                <a:solidFill>
                  <a:schemeClr val="dk2"/>
                </a:solidFill>
              </a:defRPr>
            </a:lvl5pPr>
            <a:lvl6pPr indent="-311150" lvl="5" marL="2743200">
              <a:lnSpc>
                <a:spcPct val="115000"/>
              </a:lnSpc>
              <a:spcBef>
                <a:spcPts val="1500"/>
              </a:spcBef>
              <a:spcAft>
                <a:spcPts val="0"/>
              </a:spcAft>
              <a:buClr>
                <a:schemeClr val="dk2"/>
              </a:buClr>
              <a:buSzPts val="1300"/>
              <a:buChar char="■"/>
              <a:defRPr sz="1300">
                <a:solidFill>
                  <a:schemeClr val="dk2"/>
                </a:solidFill>
              </a:defRPr>
            </a:lvl6pPr>
            <a:lvl7pPr indent="-311150" lvl="6" marL="3200400">
              <a:lnSpc>
                <a:spcPct val="115000"/>
              </a:lnSpc>
              <a:spcBef>
                <a:spcPts val="1500"/>
              </a:spcBef>
              <a:spcAft>
                <a:spcPts val="0"/>
              </a:spcAft>
              <a:buClr>
                <a:schemeClr val="dk2"/>
              </a:buClr>
              <a:buSzPts val="1300"/>
              <a:buChar char="●"/>
              <a:defRPr sz="1300">
                <a:solidFill>
                  <a:schemeClr val="dk2"/>
                </a:solidFill>
              </a:defRPr>
            </a:lvl7pPr>
            <a:lvl8pPr indent="-311150" lvl="7" marL="3657600">
              <a:lnSpc>
                <a:spcPct val="115000"/>
              </a:lnSpc>
              <a:spcBef>
                <a:spcPts val="1500"/>
              </a:spcBef>
              <a:spcAft>
                <a:spcPts val="0"/>
              </a:spcAft>
              <a:buClr>
                <a:schemeClr val="dk2"/>
              </a:buClr>
              <a:buSzPts val="1300"/>
              <a:buChar char="○"/>
              <a:defRPr sz="1300">
                <a:solidFill>
                  <a:schemeClr val="dk2"/>
                </a:solidFill>
              </a:defRPr>
            </a:lvl8pPr>
            <a:lvl9pPr indent="-311150" lvl="8" marL="4114800">
              <a:lnSpc>
                <a:spcPct val="115000"/>
              </a:lnSpc>
              <a:spcBef>
                <a:spcPts val="1500"/>
              </a:spcBef>
              <a:spcAft>
                <a:spcPts val="1500"/>
              </a:spcAft>
              <a:buClr>
                <a:schemeClr val="dk2"/>
              </a:buClr>
              <a:buSzPts val="1300"/>
              <a:buChar char="■"/>
              <a:defRPr sz="1300">
                <a:solidFill>
                  <a:schemeClr val="dk2"/>
                </a:solidFill>
              </a:defRPr>
            </a:lvl9pPr>
          </a:lstStyle>
          <a:p/>
        </p:txBody>
      </p:sp>
      <p:sp>
        <p:nvSpPr>
          <p:cNvPr id="8" name="Google Shape;8;p1"/>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7.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67.png"/><Relationship Id="rId5" Type="http://schemas.openxmlformats.org/officeDocument/2006/relationships/image" Target="../media/image40.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8.png"/><Relationship Id="rId5" Type="http://schemas.openxmlformats.org/officeDocument/2006/relationships/image" Target="../media/image41.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57.png"/><Relationship Id="rId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62.png"/><Relationship Id="rId5" Type="http://schemas.openxmlformats.org/officeDocument/2006/relationships/image" Target="../media/image49.png"/><Relationship Id="rId6"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59.png"/><Relationship Id="rId9" Type="http://schemas.openxmlformats.org/officeDocument/2006/relationships/image" Target="../media/image61.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75.png"/><Relationship Id="rId5"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63.png"/><Relationship Id="rId5" Type="http://schemas.openxmlformats.org/officeDocument/2006/relationships/image" Target="../media/image66.png"/></Relationships>
</file>

<file path=ppt/slides/_rels/slide19.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6.png"/><Relationship Id="rId13" Type="http://schemas.openxmlformats.org/officeDocument/2006/relationships/image" Target="../media/image94.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79.png"/><Relationship Id="rId9" Type="http://schemas.openxmlformats.org/officeDocument/2006/relationships/image" Target="../media/image71.png"/><Relationship Id="rId14" Type="http://schemas.openxmlformats.org/officeDocument/2006/relationships/image" Target="../media/image83.png"/><Relationship Id="rId5" Type="http://schemas.openxmlformats.org/officeDocument/2006/relationships/image" Target="../media/image65.png"/><Relationship Id="rId6" Type="http://schemas.openxmlformats.org/officeDocument/2006/relationships/image" Target="../media/image69.png"/><Relationship Id="rId7" Type="http://schemas.openxmlformats.org/officeDocument/2006/relationships/image" Target="../media/image72.png"/><Relationship Id="rId8"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1.png"/><Relationship Id="rId5" Type="http://schemas.openxmlformats.org/officeDocument/2006/relationships/image" Target="../media/image6.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80.png"/><Relationship Id="rId9" Type="http://schemas.openxmlformats.org/officeDocument/2006/relationships/image" Target="../media/image81.png"/><Relationship Id="rId5" Type="http://schemas.openxmlformats.org/officeDocument/2006/relationships/image" Target="../media/image73.png"/><Relationship Id="rId6" Type="http://schemas.openxmlformats.org/officeDocument/2006/relationships/image" Target="../media/image68.png"/><Relationship Id="rId7" Type="http://schemas.openxmlformats.org/officeDocument/2006/relationships/image" Target="../media/image87.png"/><Relationship Id="rId8" Type="http://schemas.openxmlformats.org/officeDocument/2006/relationships/image" Target="../media/image84.png"/></Relationships>
</file>

<file path=ppt/slides/_rels/slide22.xml.rels><?xml version="1.0" encoding="UTF-8" standalone="yes"?><Relationships xmlns="http://schemas.openxmlformats.org/package/2006/relationships"><Relationship Id="rId10"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82.png"/><Relationship Id="rId9" Type="http://schemas.openxmlformats.org/officeDocument/2006/relationships/image" Target="../media/image89.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90.png"/><Relationship Id="rId8"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97.png"/><Relationship Id="rId5" Type="http://schemas.openxmlformats.org/officeDocument/2006/relationships/image" Target="../media/image96.png"/><Relationship Id="rId6" Type="http://schemas.openxmlformats.org/officeDocument/2006/relationships/image" Target="../media/image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92.png"/><Relationship Id="rId5" Type="http://schemas.openxmlformats.org/officeDocument/2006/relationships/image" Target="../media/image99.png"/><Relationship Id="rId6" Type="http://schemas.openxmlformats.org/officeDocument/2006/relationships/image" Target="../media/image91.png"/><Relationship Id="rId7" Type="http://schemas.openxmlformats.org/officeDocument/2006/relationships/image" Target="../media/image9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00.png"/><Relationship Id="rId9"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10" Type="http://schemas.openxmlformats.org/officeDocument/2006/relationships/image" Target="../media/image58.png"/><Relationship Id="rId9"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6.png"/><Relationship Id="rId7" Type="http://schemas.openxmlformats.org/officeDocument/2006/relationships/image" Target="../media/image11.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2" type="sldNum"/>
          </p:nvPr>
        </p:nvSpPr>
        <p:spPr>
          <a:xfrm>
            <a:off x="4389900" y="6749155"/>
            <a:ext cx="285900" cy="394500"/>
          </a:xfrm>
          <a:prstGeom prst="rect">
            <a:avLst/>
          </a:prstGeom>
        </p:spPr>
        <p:txBody>
          <a:bodyPr anchorCtr="0" anchor="ctr" bIns="84775" lIns="84775" spcFirstLastPara="1" rIns="84775" wrap="square" tIns="84775">
            <a:noAutofit/>
          </a:bodyPr>
          <a:lstStyle/>
          <a:p>
            <a:pPr indent="0" lvl="0" marL="0" marR="0" rtl="0" algn="r">
              <a:lnSpc>
                <a:spcPct val="100000"/>
              </a:lnSpc>
              <a:spcBef>
                <a:spcPts val="0"/>
              </a:spcBef>
              <a:spcAft>
                <a:spcPts val="0"/>
              </a:spcAft>
              <a:buNone/>
            </a:pPr>
            <a:fld id="{00000000-1234-1234-1234-123412341234}" type="slidenum">
              <a:rPr b="1" lang="ar" sz="1600">
                <a:solidFill>
                  <a:srgbClr val="FFFFFF"/>
                </a:solidFill>
              </a:rPr>
              <a:t>‹#›</a:t>
            </a:fld>
            <a:endParaRPr/>
          </a:p>
        </p:txBody>
      </p:sp>
      <p:pic>
        <p:nvPicPr>
          <p:cNvPr id="55" name="Google Shape;55;p13"/>
          <p:cNvPicPr preferRelativeResize="0"/>
          <p:nvPr/>
        </p:nvPicPr>
        <p:blipFill rotWithShape="1">
          <a:blip r:embed="rId4">
            <a:alphaModFix/>
          </a:blip>
          <a:srcRect b="6883" l="12700" r="19091" t="5871"/>
          <a:stretch/>
        </p:blipFill>
        <p:spPr>
          <a:xfrm>
            <a:off x="101075" y="86375"/>
            <a:ext cx="1071498" cy="964348"/>
          </a:xfrm>
          <a:prstGeom prst="rect">
            <a:avLst/>
          </a:prstGeom>
          <a:noFill/>
          <a:ln>
            <a:noFill/>
          </a:ln>
        </p:spPr>
      </p:pic>
      <p:sp>
        <p:nvSpPr>
          <p:cNvPr id="56" name="Google Shape;56;p13"/>
          <p:cNvSpPr txBox="1"/>
          <p:nvPr/>
        </p:nvSpPr>
        <p:spPr>
          <a:xfrm>
            <a:off x="1334100" y="543750"/>
            <a:ext cx="3255600" cy="8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3000">
                <a:highlight>
                  <a:srgbClr val="FFFFFF"/>
                </a:highlight>
                <a:latin typeface="Times New Roman"/>
                <a:ea typeface="Times New Roman"/>
                <a:cs typeface="Times New Roman"/>
                <a:sym typeface="Times New Roman"/>
              </a:rPr>
              <a:t>Trauma &amp; foreign body I-II</a:t>
            </a:r>
            <a:endParaRPr sz="3000">
              <a:latin typeface="Times New Roman"/>
              <a:ea typeface="Times New Roman"/>
              <a:cs typeface="Times New Roman"/>
              <a:sym typeface="Times New Roman"/>
            </a:endParaRPr>
          </a:p>
        </p:txBody>
      </p:sp>
      <p:sp>
        <p:nvSpPr>
          <p:cNvPr id="57" name="Google Shape;57;p13"/>
          <p:cNvSpPr txBox="1"/>
          <p:nvPr/>
        </p:nvSpPr>
        <p:spPr>
          <a:xfrm>
            <a:off x="55950" y="1784363"/>
            <a:ext cx="4714800" cy="224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Times New Roman"/>
              <a:buAutoNum type="arabicPeriod"/>
            </a:pPr>
            <a:r>
              <a:rPr lang="ar" sz="1100">
                <a:latin typeface="Times New Roman"/>
                <a:ea typeface="Times New Roman"/>
                <a:cs typeface="Times New Roman"/>
                <a:sym typeface="Times New Roman"/>
              </a:rPr>
              <a:t>Discuss the presentation of patients with trauma to the nose, ear or the larynx and patients with ingested or inhaled FBs or with FBS in the nose or the ear. </a:t>
            </a:r>
            <a:endParaRPr sz="1100">
              <a:latin typeface="Times New Roman"/>
              <a:ea typeface="Times New Roman"/>
              <a:cs typeface="Times New Roman"/>
              <a:sym typeface="Times New Roman"/>
            </a:endParaRPr>
          </a:p>
          <a:p>
            <a:pPr indent="0" lvl="0" marL="457200" rtl="0" algn="l">
              <a:spcBef>
                <a:spcPts val="0"/>
              </a:spcBef>
              <a:spcAft>
                <a:spcPts val="0"/>
              </a:spcAft>
              <a:buNone/>
            </a:pPr>
            <a:r>
              <a:t/>
            </a:r>
            <a:endParaRPr sz="1100">
              <a:latin typeface="Times New Roman"/>
              <a:ea typeface="Times New Roman"/>
              <a:cs typeface="Times New Roman"/>
              <a:sym typeface="Times New Roman"/>
            </a:endParaRPr>
          </a:p>
          <a:p>
            <a:pPr indent="-298450" lvl="0" marL="457200" rtl="0" algn="l">
              <a:spcBef>
                <a:spcPts val="0"/>
              </a:spcBef>
              <a:spcAft>
                <a:spcPts val="0"/>
              </a:spcAft>
              <a:buSzPts val="1100"/>
              <a:buFont typeface="Times New Roman"/>
              <a:buAutoNum type="arabicPeriod"/>
            </a:pPr>
            <a:r>
              <a:rPr lang="ar" sz="1100">
                <a:latin typeface="Times New Roman"/>
                <a:ea typeface="Times New Roman"/>
                <a:cs typeface="Times New Roman"/>
                <a:sym typeface="Times New Roman"/>
              </a:rPr>
              <a:t>➢ Discuss the management of those patient with emphasis on the emergency treatment.</a:t>
            </a:r>
            <a:endParaRPr sz="1100">
              <a:latin typeface="Times New Roman"/>
              <a:ea typeface="Times New Roman"/>
              <a:cs typeface="Times New Roman"/>
              <a:sym typeface="Times New Roman"/>
            </a:endParaRPr>
          </a:p>
        </p:txBody>
      </p:sp>
      <p:sp>
        <p:nvSpPr>
          <p:cNvPr id="58" name="Google Shape;58;p13"/>
          <p:cNvSpPr/>
          <p:nvPr/>
        </p:nvSpPr>
        <p:spPr>
          <a:xfrm>
            <a:off x="47550" y="1349025"/>
            <a:ext cx="1695600" cy="394500"/>
          </a:xfrm>
          <a:prstGeom prst="rect">
            <a:avLst/>
          </a:prstGeom>
          <a:solidFill>
            <a:srgbClr val="8AB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600">
                <a:solidFill>
                  <a:srgbClr val="FFFFFF"/>
                </a:solidFill>
                <a:latin typeface="Arvo"/>
                <a:ea typeface="Arvo"/>
                <a:cs typeface="Arvo"/>
                <a:sym typeface="Arvo"/>
              </a:rPr>
              <a:t>Objectives:</a:t>
            </a:r>
            <a:endParaRPr b="1" sz="1600">
              <a:solidFill>
                <a:srgbClr val="FFFFFF"/>
              </a:solidFill>
              <a:latin typeface="Arvo"/>
              <a:ea typeface="Arvo"/>
              <a:cs typeface="Arvo"/>
              <a:sym typeface="Arvo"/>
            </a:endParaRPr>
          </a:p>
        </p:txBody>
      </p:sp>
      <p:sp>
        <p:nvSpPr>
          <p:cNvPr id="59" name="Google Shape;59;p13"/>
          <p:cNvSpPr txBox="1"/>
          <p:nvPr/>
        </p:nvSpPr>
        <p:spPr>
          <a:xfrm>
            <a:off x="376125" y="4467675"/>
            <a:ext cx="3999600" cy="12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Resources:Doctor’s Slide,436 Team,Doctor’s notes</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Done by: -Saeed Alsrar -Anas Alsuwaida</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Edited by:</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Revised by: Naif Almutairi</a:t>
            </a:r>
            <a:endParaRPr>
              <a:solidFill>
                <a:srgbClr val="3D85C6"/>
              </a:solidFill>
              <a:latin typeface="Times New Roman"/>
              <a:ea typeface="Times New Roman"/>
              <a:cs typeface="Times New Roman"/>
              <a:sym typeface="Times New Roman"/>
            </a:endParaRPr>
          </a:p>
        </p:txBody>
      </p:sp>
      <p:sp>
        <p:nvSpPr>
          <p:cNvPr id="60" name="Google Shape;60;p13"/>
          <p:cNvSpPr txBox="1"/>
          <p:nvPr/>
        </p:nvSpPr>
        <p:spPr>
          <a:xfrm>
            <a:off x="854850" y="6315650"/>
            <a:ext cx="31170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latin typeface="Times New Roman"/>
                <a:ea typeface="Times New Roman"/>
                <a:cs typeface="Times New Roman"/>
                <a:sym typeface="Times New Roman"/>
              </a:rPr>
              <a:t>[ Color index: </a:t>
            </a:r>
            <a:r>
              <a:rPr lang="ar">
                <a:solidFill>
                  <a:srgbClr val="E03535"/>
                </a:solidFill>
                <a:latin typeface="Times New Roman"/>
                <a:ea typeface="Times New Roman"/>
                <a:cs typeface="Times New Roman"/>
                <a:sym typeface="Times New Roman"/>
              </a:rPr>
              <a:t>Important </a:t>
            </a:r>
            <a:r>
              <a:rPr lang="ar">
                <a:solidFill>
                  <a:srgbClr val="6AA84F"/>
                </a:solidFill>
                <a:latin typeface="Times New Roman"/>
                <a:ea typeface="Times New Roman"/>
                <a:cs typeface="Times New Roman"/>
                <a:sym typeface="Times New Roman"/>
              </a:rPr>
              <a:t>|</a:t>
            </a:r>
            <a:r>
              <a:rPr lang="ar">
                <a:latin typeface="Times New Roman"/>
                <a:ea typeface="Times New Roman"/>
                <a:cs typeface="Times New Roman"/>
                <a:sym typeface="Times New Roman"/>
              </a:rPr>
              <a:t> </a:t>
            </a:r>
            <a:r>
              <a:rPr lang="ar">
                <a:solidFill>
                  <a:srgbClr val="6AA84F"/>
                </a:solidFill>
                <a:latin typeface="Times New Roman"/>
                <a:ea typeface="Times New Roman"/>
                <a:cs typeface="Times New Roman"/>
                <a:sym typeface="Times New Roman"/>
              </a:rPr>
              <a:t>Notes </a:t>
            </a:r>
            <a:r>
              <a:rPr lang="ar">
                <a:latin typeface="Times New Roman"/>
                <a:ea typeface="Times New Roman"/>
                <a:cs typeface="Times New Roman"/>
                <a:sym typeface="Times New Roman"/>
              </a:rPr>
              <a:t>| </a:t>
            </a:r>
            <a:r>
              <a:rPr lang="ar">
                <a:solidFill>
                  <a:srgbClr val="B7B7B7"/>
                </a:solidFill>
                <a:latin typeface="Times New Roman"/>
                <a:ea typeface="Times New Roman"/>
                <a:cs typeface="Times New Roman"/>
                <a:sym typeface="Times New Roman"/>
              </a:rPr>
              <a:t>Extra </a:t>
            </a:r>
            <a:r>
              <a:rPr lang="ar">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22"/>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pic>
        <p:nvPicPr>
          <p:cNvPr id="165" name="Google Shape;165;p22"/>
          <p:cNvPicPr preferRelativeResize="0"/>
          <p:nvPr/>
        </p:nvPicPr>
        <p:blipFill>
          <a:blip r:embed="rId4">
            <a:alphaModFix/>
          </a:blip>
          <a:stretch>
            <a:fillRect/>
          </a:stretch>
        </p:blipFill>
        <p:spPr>
          <a:xfrm>
            <a:off x="152400" y="0"/>
            <a:ext cx="4457701" cy="1849675"/>
          </a:xfrm>
          <a:prstGeom prst="rect">
            <a:avLst/>
          </a:prstGeom>
          <a:noFill/>
          <a:ln>
            <a:noFill/>
          </a:ln>
        </p:spPr>
      </p:pic>
      <p:sp>
        <p:nvSpPr>
          <p:cNvPr id="166" name="Google Shape;166;p22"/>
          <p:cNvSpPr txBox="1"/>
          <p:nvPr/>
        </p:nvSpPr>
        <p:spPr>
          <a:xfrm>
            <a:off x="-26100" y="1888875"/>
            <a:ext cx="4814700" cy="5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E03535"/>
                </a:solidFill>
              </a:rPr>
              <a:t>Orbital Floor Fractures (isolated blowout fracture):-</a:t>
            </a:r>
            <a:endParaRPr sz="1100">
              <a:solidFill>
                <a:srgbClr val="E03535"/>
              </a:solidFill>
            </a:endParaRPr>
          </a:p>
        </p:txBody>
      </p:sp>
      <p:sp>
        <p:nvSpPr>
          <p:cNvPr id="167" name="Google Shape;167;p22"/>
          <p:cNvSpPr txBox="1"/>
          <p:nvPr/>
        </p:nvSpPr>
        <p:spPr>
          <a:xfrm>
            <a:off x="0" y="2071875"/>
            <a:ext cx="4762500" cy="473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Fracture of the orbital thin bony floor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Descent of the orbital contents (M, Cavity)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Blunt force, ocular bulb, axial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Medial zygoma, infraorbital rim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Localized violence to the Orbital contents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 blow (a fist, a tennis ball, a sq. ball, a champagne bottle cork, etc)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Trapping of the orbital contents (Orbital fat, inferior rectus, inferior oblique muscles)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Trauma will affect the weakest part of the orbit:</a:t>
            </a:r>
            <a:r>
              <a:rPr lang="ar" sz="800">
                <a:solidFill>
                  <a:srgbClr val="9E9E9E"/>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Floor of the orbit (roof of </a:t>
            </a:r>
            <a:r>
              <a:rPr lang="ar" sz="800">
                <a:solidFill>
                  <a:srgbClr val="E03535"/>
                </a:solidFill>
                <a:latin typeface="Times New Roman"/>
                <a:ea typeface="Times New Roman"/>
                <a:cs typeface="Times New Roman"/>
                <a:sym typeface="Times New Roman"/>
              </a:rPr>
              <a:t>maxillary sinus</a:t>
            </a:r>
            <a:r>
              <a:rPr lang="ar" sz="800">
                <a:solidFill>
                  <a:srgbClr val="E03535"/>
                </a:solidFill>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It can occur as an isolated injury or in combination with zygomatic arch fractures, Le Fort type II or III </a:t>
            </a:r>
            <a:r>
              <a:rPr lang="ar" sz="800">
                <a:solidFill>
                  <a:srgbClr val="9E9E9E"/>
                </a:solidFill>
                <a:latin typeface="Times New Roman"/>
                <a:ea typeface="Times New Roman"/>
                <a:cs typeface="Times New Roman"/>
                <a:sym typeface="Times New Roman"/>
              </a:rPr>
              <a:t>midface</a:t>
            </a:r>
            <a:r>
              <a:rPr lang="ar" sz="800">
                <a:solidFill>
                  <a:srgbClr val="9E9E9E"/>
                </a:solidFill>
                <a:latin typeface="Times New Roman"/>
                <a:ea typeface="Times New Roman"/>
                <a:cs typeface="Times New Roman"/>
                <a:sym typeface="Times New Roman"/>
              </a:rPr>
              <a:t> fractures, medial wall or orbital rim fractures.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When it is an isolated injury the object is usually intermediate in size. Not small enough to perforate the eye but not large enough to reach or affect the eyebrow or other areas of the face. The commonest example is a tennis ball.</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 force may lead to inferior rectus entrapment (the patient cannot look upwards) and fat herniation </a:t>
            </a:r>
            <a:r>
              <a:rPr lang="ar" sz="800">
                <a:solidFill>
                  <a:srgbClr val="9E9E9E"/>
                </a:solidFill>
                <a:latin typeface="Times New Roman"/>
                <a:ea typeface="Times New Roman"/>
                <a:cs typeface="Times New Roman"/>
                <a:sym typeface="Times New Roman"/>
              </a:rPr>
              <a:t>inferomedially</a:t>
            </a:r>
            <a:r>
              <a:rPr lang="ar" sz="800">
                <a:solidFill>
                  <a:srgbClr val="9E9E9E"/>
                </a:solidFill>
                <a:latin typeface="Times New Roman"/>
                <a:ea typeface="Times New Roman"/>
                <a:cs typeface="Times New Roman"/>
                <a:sym typeface="Times New Roman"/>
              </a:rPr>
              <a:t> leading to enophthalmos due to the break in the floor of the orbit.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Patient should be referred to ophthalmologist for vision examination.</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800">
                <a:latin typeface="Times New Roman"/>
                <a:ea typeface="Times New Roman"/>
                <a:cs typeface="Times New Roman"/>
                <a:sym typeface="Times New Roman"/>
              </a:rPr>
              <a:t>● Diagnosis: </a:t>
            </a:r>
            <a:endParaRPr b="1"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Inspection: enophthalmos ,abnormal position of the bulb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Palpation: </a:t>
            </a:r>
            <a:r>
              <a:rPr lang="ar" sz="800">
                <a:latin typeface="Times New Roman"/>
                <a:ea typeface="Times New Roman"/>
                <a:cs typeface="Times New Roman"/>
                <a:sym typeface="Times New Roman"/>
              </a:rPr>
              <a:t>infraorbital</a:t>
            </a:r>
            <a:r>
              <a:rPr lang="ar" sz="800">
                <a:latin typeface="Times New Roman"/>
                <a:ea typeface="Times New Roman"/>
                <a:cs typeface="Times New Roman"/>
                <a:sym typeface="Times New Roman"/>
              </a:rPr>
              <a:t> rim, cutaneous emphysema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Bulbar movement: double vision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Infraorbital nerve sensation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Nasal endoscopy </a:t>
            </a:r>
            <a:r>
              <a:rPr lang="ar" sz="800">
                <a:latin typeface="Times New Roman"/>
                <a:ea typeface="Times New Roman"/>
                <a:cs typeface="Times New Roman"/>
                <a:sym typeface="Times New Roman"/>
              </a:rPr>
              <a:t>&amp; CT</a:t>
            </a:r>
            <a:r>
              <a:rPr lang="ar" sz="800">
                <a:latin typeface="Times New Roman"/>
                <a:ea typeface="Times New Roman"/>
                <a:cs typeface="Times New Roman"/>
                <a:sym typeface="Times New Roman"/>
              </a:rPr>
              <a:t>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Ophthalmologic examination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800">
                <a:latin typeface="Times New Roman"/>
                <a:ea typeface="Times New Roman"/>
                <a:cs typeface="Times New Roman"/>
                <a:sym typeface="Times New Roman"/>
              </a:rPr>
              <a:t>● Evaluation: </a:t>
            </a:r>
            <a:endParaRPr b="1"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Orbital floor fracture results from blunt injury directed to the globe causing the orbital floor to blow out into the maxillary sinus</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Entrapment of the extraocular muscle may result in diplopia especially on upward gaze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Ophthalmologic evaluation is recommended as these injuries are commonly associated with ocular injury (up to 10%) - Ct provides a very accurate determination of the orbital floor injury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Limitation of upward gaze in the eye due to entrapment of the ocular muscles which requires</a:t>
            </a:r>
            <a:r>
              <a:rPr lang="ar" sz="800">
                <a:solidFill>
                  <a:srgbClr val="E03535"/>
                </a:solidFill>
                <a:latin typeface="Times New Roman"/>
                <a:ea typeface="Times New Roman"/>
                <a:cs typeface="Times New Roman"/>
                <a:sym typeface="Times New Roman"/>
              </a:rPr>
              <a:t> exploration and reconstruction of the orbital floor. </a:t>
            </a:r>
            <a:endParaRPr sz="800">
              <a:solidFill>
                <a:srgbClr val="E03535"/>
              </a:solidFill>
              <a:latin typeface="Times New Roman"/>
              <a:ea typeface="Times New Roman"/>
              <a:cs typeface="Times New Roman"/>
              <a:sym typeface="Times New Roman"/>
            </a:endParaRPr>
          </a:p>
        </p:txBody>
      </p:sp>
      <p:pic>
        <p:nvPicPr>
          <p:cNvPr id="168" name="Google Shape;168;p22"/>
          <p:cNvPicPr preferRelativeResize="0"/>
          <p:nvPr/>
        </p:nvPicPr>
        <p:blipFill>
          <a:blip r:embed="rId5">
            <a:alphaModFix/>
          </a:blip>
          <a:stretch>
            <a:fillRect/>
          </a:stretch>
        </p:blipFill>
        <p:spPr>
          <a:xfrm>
            <a:off x="3886875" y="4568200"/>
            <a:ext cx="814725" cy="1039625"/>
          </a:xfrm>
          <a:prstGeom prst="rect">
            <a:avLst/>
          </a:prstGeom>
          <a:noFill/>
          <a:ln>
            <a:noFill/>
          </a:ln>
        </p:spPr>
      </p:pic>
      <p:pic>
        <p:nvPicPr>
          <p:cNvPr id="169" name="Google Shape;169;p22"/>
          <p:cNvPicPr preferRelativeResize="0"/>
          <p:nvPr/>
        </p:nvPicPr>
        <p:blipFill>
          <a:blip r:embed="rId6">
            <a:alphaModFix/>
          </a:blip>
          <a:stretch>
            <a:fillRect/>
          </a:stretch>
        </p:blipFill>
        <p:spPr>
          <a:xfrm>
            <a:off x="2577194" y="4568212"/>
            <a:ext cx="1309675" cy="633407"/>
          </a:xfrm>
          <a:prstGeom prst="rect">
            <a:avLst/>
          </a:prstGeom>
          <a:noFill/>
          <a:ln>
            <a:noFill/>
          </a:ln>
        </p:spPr>
      </p:pic>
      <p:pic>
        <p:nvPicPr>
          <p:cNvPr id="170" name="Google Shape;170;p22"/>
          <p:cNvPicPr preferRelativeResize="0"/>
          <p:nvPr/>
        </p:nvPicPr>
        <p:blipFill>
          <a:blip r:embed="rId7">
            <a:alphaModFix/>
          </a:blip>
          <a:stretch>
            <a:fillRect/>
          </a:stretch>
        </p:blipFill>
        <p:spPr>
          <a:xfrm>
            <a:off x="2667000" y="2164049"/>
            <a:ext cx="2095500" cy="7476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23"/>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graphicFrame>
        <p:nvGraphicFramePr>
          <p:cNvPr id="176" name="Google Shape;176;p23"/>
          <p:cNvGraphicFramePr/>
          <p:nvPr/>
        </p:nvGraphicFramePr>
        <p:xfrm>
          <a:off x="0" y="0"/>
          <a:ext cx="3000000" cy="3000000"/>
        </p:xfrm>
        <a:graphic>
          <a:graphicData uri="http://schemas.openxmlformats.org/drawingml/2006/table">
            <a:tbl>
              <a:tblPr>
                <a:noFill/>
                <a:tableStyleId>{3E411543-83C0-4353-BD9B-19F16059D508}</a:tableStyleId>
              </a:tblPr>
              <a:tblGrid>
                <a:gridCol w="2381250"/>
                <a:gridCol w="2381250"/>
              </a:tblGrid>
              <a:tr h="269900">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Etiology</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lang="ar" sz="1100">
                          <a:solidFill>
                            <a:srgbClr val="E03535"/>
                          </a:solidFill>
                          <a:latin typeface="Times New Roman"/>
                          <a:ea typeface="Times New Roman"/>
                          <a:cs typeface="Times New Roman"/>
                          <a:sym typeface="Times New Roman"/>
                        </a:rPr>
                        <a:t>Presentation</a:t>
                      </a:r>
                      <a:endParaRPr sz="1100">
                        <a:solidFill>
                          <a:srgbClr val="E03535"/>
                        </a:solidFill>
                        <a:latin typeface="Times New Roman"/>
                        <a:ea typeface="Times New Roman"/>
                        <a:cs typeface="Times New Roman"/>
                        <a:sym typeface="Times New Roman"/>
                      </a:endParaRPr>
                    </a:p>
                  </a:txBody>
                  <a:tcPr marT="91425" marB="91425" marR="91425" marL="91425" anchor="ctr">
                    <a:solidFill>
                      <a:srgbClr val="8ABDED"/>
                    </a:solidFill>
                  </a:tcPr>
                </a:tc>
              </a:tr>
              <a:tr h="381000">
                <a:tc>
                  <a:txBody>
                    <a:bodyPr/>
                    <a:lstStyle/>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Pure orbital floor fractures result from an </a:t>
                      </a:r>
                      <a:r>
                        <a:rPr lang="ar" sz="800">
                          <a:solidFill>
                            <a:srgbClr val="9E9E9E"/>
                          </a:solidFill>
                          <a:latin typeface="Times New Roman"/>
                          <a:ea typeface="Times New Roman"/>
                          <a:cs typeface="Times New Roman"/>
                          <a:sym typeface="Times New Roman"/>
                        </a:rPr>
                        <a:t>impact injury</a:t>
                      </a:r>
                      <a:r>
                        <a:rPr lang="ar" sz="800">
                          <a:solidFill>
                            <a:srgbClr val="9E9E9E"/>
                          </a:solidFill>
                          <a:latin typeface="Times New Roman"/>
                          <a:ea typeface="Times New Roman"/>
                          <a:cs typeface="Times New Roman"/>
                          <a:sym typeface="Times New Roman"/>
                        </a:rPr>
                        <a:t> to the globe and upper eyelid.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The object is usually small enough to not fracture the orbital rim but large enough not to perforate the globe.</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1. </a:t>
                      </a:r>
                      <a:r>
                        <a:rPr lang="ar" sz="800">
                          <a:solidFill>
                            <a:srgbClr val="F1C232"/>
                          </a:solidFill>
                          <a:latin typeface="Times New Roman"/>
                          <a:ea typeface="Times New Roman"/>
                          <a:cs typeface="Times New Roman"/>
                          <a:sym typeface="Times New Roman"/>
                        </a:rPr>
                        <a:t>Limitation of movement for eye.</a:t>
                      </a:r>
                      <a:r>
                        <a:rPr lang="ar" sz="800">
                          <a:solidFill>
                            <a:schemeClr val="dk1"/>
                          </a:solidFill>
                          <a:latin typeface="Times New Roman"/>
                          <a:ea typeface="Times New Roman"/>
                          <a:cs typeface="Times New Roman"/>
                          <a:sym typeface="Times New Roman"/>
                        </a:rPr>
                        <a:t> Due to entrapment of fibrous septa in orbital fat,or the inferior rectus MS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2. Double vision</a:t>
                      </a:r>
                      <a:r>
                        <a:rPr lang="ar" sz="800">
                          <a:solidFill>
                            <a:srgbClr val="F1C232"/>
                          </a:solidFill>
                          <a:latin typeface="Times New Roman"/>
                          <a:ea typeface="Times New Roman"/>
                          <a:cs typeface="Times New Roman"/>
                          <a:sym typeface="Times New Roman"/>
                        </a:rPr>
                        <a:t> (Diplopia)</a:t>
                      </a:r>
                      <a:r>
                        <a:rPr lang="ar" sz="800">
                          <a:solidFill>
                            <a:schemeClr val="dk1"/>
                          </a:solidFill>
                          <a:latin typeface="Times New Roman"/>
                          <a:ea typeface="Times New Roman"/>
                          <a:cs typeface="Times New Roman"/>
                          <a:sym typeface="Times New Roman"/>
                        </a:rPr>
                        <a:t> and restriction of upward 3. Decreased visual acuity.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4. Blepharoptosis: drooping or abnormal relaxation of the upper eyelid.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5</a:t>
                      </a:r>
                      <a:r>
                        <a:rPr lang="ar" sz="800">
                          <a:solidFill>
                            <a:srgbClr val="F1C232"/>
                          </a:solidFill>
                          <a:latin typeface="Times New Roman"/>
                          <a:ea typeface="Times New Roman"/>
                          <a:cs typeface="Times New Roman"/>
                          <a:sym typeface="Times New Roman"/>
                        </a:rPr>
                        <a:t>. Enophthalmos </a:t>
                      </a:r>
                      <a:r>
                        <a:rPr lang="ar" sz="800">
                          <a:solidFill>
                            <a:schemeClr val="dk1"/>
                          </a:solidFill>
                          <a:latin typeface="Times New Roman"/>
                          <a:ea typeface="Times New Roman"/>
                          <a:cs typeface="Times New Roman"/>
                          <a:sym typeface="Times New Roman"/>
                        </a:rPr>
                        <a:t>(posterior displacement of the eyeball within the orbit). Due to orbital herniation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6. Patients may complain of epistaxis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7. The globe can be ruptured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8. Subconjunctival hemorrhage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9. </a:t>
                      </a:r>
                      <a:r>
                        <a:rPr lang="ar" sz="800">
                          <a:solidFill>
                            <a:srgbClr val="F1C232"/>
                          </a:solidFill>
                          <a:latin typeface="Times New Roman"/>
                          <a:ea typeface="Times New Roman"/>
                          <a:cs typeface="Times New Roman"/>
                          <a:sym typeface="Times New Roman"/>
                        </a:rPr>
                        <a:t>Infraorbital nerve sensation disorder</a:t>
                      </a:r>
                      <a:endParaRPr sz="800">
                        <a:solidFill>
                          <a:srgbClr val="F1C232"/>
                        </a:solidFill>
                        <a:latin typeface="Times New Roman"/>
                        <a:ea typeface="Times New Roman"/>
                        <a:cs typeface="Times New Roman"/>
                        <a:sym typeface="Times New Roman"/>
                      </a:endParaRPr>
                    </a:p>
                  </a:txBody>
                  <a:tcPr marT="91425" marB="91425" marR="91425" marL="91425"/>
                </a:tc>
              </a:tr>
            </a:tbl>
          </a:graphicData>
        </a:graphic>
      </p:graphicFrame>
      <p:sp>
        <p:nvSpPr>
          <p:cNvPr id="177" name="Google Shape;177;p23"/>
          <p:cNvSpPr txBox="1"/>
          <p:nvPr/>
        </p:nvSpPr>
        <p:spPr>
          <a:xfrm>
            <a:off x="-125" y="2146875"/>
            <a:ext cx="4762500" cy="2781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Imaging studies</a:t>
            </a:r>
            <a:endParaRPr sz="1100">
              <a:solidFill>
                <a:srgbClr val="FFFFFF"/>
              </a:solidFill>
              <a:latin typeface="Times New Roman"/>
              <a:ea typeface="Times New Roman"/>
              <a:cs typeface="Times New Roman"/>
              <a:sym typeface="Times New Roman"/>
            </a:endParaRPr>
          </a:p>
        </p:txBody>
      </p:sp>
      <p:sp>
        <p:nvSpPr>
          <p:cNvPr id="178" name="Google Shape;178;p23"/>
          <p:cNvSpPr txBox="1"/>
          <p:nvPr/>
        </p:nvSpPr>
        <p:spPr>
          <a:xfrm>
            <a:off x="-125" y="2392300"/>
            <a:ext cx="4762500" cy="18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A blowout fracture is</a:t>
            </a:r>
            <a:r>
              <a:rPr lang="ar" sz="800">
                <a:solidFill>
                  <a:srgbClr val="9E9E9E"/>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definitively diagnosed </a:t>
            </a:r>
            <a:r>
              <a:rPr lang="ar" sz="800">
                <a:solidFill>
                  <a:srgbClr val="6AA84F"/>
                </a:solidFill>
                <a:latin typeface="Times New Roman"/>
                <a:ea typeface="Times New Roman"/>
                <a:cs typeface="Times New Roman"/>
                <a:sym typeface="Times New Roman"/>
              </a:rPr>
              <a:t>by imaging.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Another thing that can be definitively diagnosed by imaging alone is an</a:t>
            </a:r>
            <a:r>
              <a:rPr lang="ar" sz="800">
                <a:solidFill>
                  <a:srgbClr val="6AA84F"/>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antrochoanal polyp which is a solitary unilateral polyp that arises within the maxillary sinus and grows within the ostium towards the nasal cavity and the choana.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AP X-ray views of the orbit.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The most common views are the Caldwell (occipitofrontal) and Water’s Projections (occipitomental)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a:t>
            </a:r>
            <a:r>
              <a:rPr lang="ar" sz="800">
                <a:solidFill>
                  <a:srgbClr val="F1C232"/>
                </a:solidFill>
                <a:latin typeface="Times New Roman"/>
                <a:ea typeface="Times New Roman"/>
                <a:cs typeface="Times New Roman"/>
                <a:sym typeface="Times New Roman"/>
              </a:rPr>
              <a:t> CT scanning</a:t>
            </a:r>
            <a:r>
              <a:rPr lang="ar" sz="800">
                <a:solidFill>
                  <a:srgbClr val="9E9E9E"/>
                </a:solidFill>
                <a:latin typeface="Times New Roman"/>
                <a:ea typeface="Times New Roman"/>
                <a:cs typeface="Times New Roman"/>
                <a:sym typeface="Times New Roman"/>
              </a:rPr>
              <a:t> (you should always look at the orbital rim) </a:t>
            </a:r>
            <a:r>
              <a:rPr b="1" lang="ar" sz="800">
                <a:solidFill>
                  <a:srgbClr val="E03535"/>
                </a:solidFill>
                <a:latin typeface="Times New Roman"/>
                <a:ea typeface="Times New Roman"/>
                <a:cs typeface="Times New Roman"/>
                <a:sym typeface="Times New Roman"/>
              </a:rPr>
              <a:t>(the best):</a:t>
            </a:r>
            <a:r>
              <a:rPr lang="ar" sz="800">
                <a:solidFill>
                  <a:srgbClr val="9E9E9E"/>
                </a:solidFill>
                <a:latin typeface="Times New Roman"/>
                <a:ea typeface="Times New Roman"/>
                <a:cs typeface="Times New Roman"/>
                <a:sym typeface="Times New Roman"/>
              </a:rPr>
              <a:t> obtains both axial and direct coronal to properly evaluate the orbit and its floor.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Blowout fracture on CT Scan: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Coronal CT scan is showing an orbital floor fracture posterior to the globe; a fracture of the lateral maxillary sinus wall is also present.</a:t>
            </a:r>
            <a:endParaRPr sz="800">
              <a:solidFill>
                <a:srgbClr val="9E9E9E"/>
              </a:solidFill>
              <a:latin typeface="Times New Roman"/>
              <a:ea typeface="Times New Roman"/>
              <a:cs typeface="Times New Roman"/>
              <a:sym typeface="Times New Roman"/>
            </a:endParaRPr>
          </a:p>
        </p:txBody>
      </p:sp>
      <p:pic>
        <p:nvPicPr>
          <p:cNvPr id="179" name="Google Shape;179;p23"/>
          <p:cNvPicPr preferRelativeResize="0"/>
          <p:nvPr/>
        </p:nvPicPr>
        <p:blipFill>
          <a:blip r:embed="rId4">
            <a:alphaModFix/>
          </a:blip>
          <a:stretch>
            <a:fillRect/>
          </a:stretch>
        </p:blipFill>
        <p:spPr>
          <a:xfrm>
            <a:off x="39200" y="3864725"/>
            <a:ext cx="1751650" cy="1122175"/>
          </a:xfrm>
          <a:prstGeom prst="rect">
            <a:avLst/>
          </a:prstGeom>
          <a:noFill/>
          <a:ln>
            <a:noFill/>
          </a:ln>
        </p:spPr>
      </p:pic>
      <p:pic>
        <p:nvPicPr>
          <p:cNvPr id="180" name="Google Shape;180;p23"/>
          <p:cNvPicPr preferRelativeResize="0"/>
          <p:nvPr/>
        </p:nvPicPr>
        <p:blipFill>
          <a:blip r:embed="rId5">
            <a:alphaModFix/>
          </a:blip>
          <a:stretch>
            <a:fillRect/>
          </a:stretch>
        </p:blipFill>
        <p:spPr>
          <a:xfrm>
            <a:off x="1790850" y="3864725"/>
            <a:ext cx="1579600" cy="1122175"/>
          </a:xfrm>
          <a:prstGeom prst="rect">
            <a:avLst/>
          </a:prstGeom>
          <a:noFill/>
          <a:ln>
            <a:noFill/>
          </a:ln>
        </p:spPr>
      </p:pic>
      <p:pic>
        <p:nvPicPr>
          <p:cNvPr id="181" name="Google Shape;181;p23"/>
          <p:cNvPicPr preferRelativeResize="0"/>
          <p:nvPr/>
        </p:nvPicPr>
        <p:blipFill>
          <a:blip r:embed="rId6">
            <a:alphaModFix/>
          </a:blip>
          <a:stretch>
            <a:fillRect/>
          </a:stretch>
        </p:blipFill>
        <p:spPr>
          <a:xfrm>
            <a:off x="3370450" y="3864725"/>
            <a:ext cx="1391925" cy="1122175"/>
          </a:xfrm>
          <a:prstGeom prst="rect">
            <a:avLst/>
          </a:prstGeom>
          <a:noFill/>
          <a:ln cap="flat" cmpd="sng" w="9525">
            <a:solidFill>
              <a:srgbClr val="6AA84F"/>
            </a:solidFill>
            <a:prstDash val="solid"/>
            <a:round/>
            <a:headEnd len="sm" w="sm" type="none"/>
            <a:tailEnd len="sm" w="sm" type="none"/>
          </a:ln>
        </p:spPr>
      </p:pic>
      <p:pic>
        <p:nvPicPr>
          <p:cNvPr id="182" name="Google Shape;182;p23"/>
          <p:cNvPicPr preferRelativeResize="0"/>
          <p:nvPr/>
        </p:nvPicPr>
        <p:blipFill>
          <a:blip r:embed="rId7">
            <a:alphaModFix/>
          </a:blip>
          <a:stretch>
            <a:fillRect/>
          </a:stretch>
        </p:blipFill>
        <p:spPr>
          <a:xfrm>
            <a:off x="152400" y="5139300"/>
            <a:ext cx="4457700" cy="1051289"/>
          </a:xfrm>
          <a:prstGeom prst="rect">
            <a:avLst/>
          </a:prstGeom>
          <a:noFill/>
          <a:ln>
            <a:noFill/>
          </a:ln>
        </p:spPr>
      </p:pic>
      <p:pic>
        <p:nvPicPr>
          <p:cNvPr id="183" name="Google Shape;183;p23"/>
          <p:cNvPicPr preferRelativeResize="0"/>
          <p:nvPr/>
        </p:nvPicPr>
        <p:blipFill>
          <a:blip r:embed="rId8">
            <a:alphaModFix/>
          </a:blip>
          <a:stretch>
            <a:fillRect/>
          </a:stretch>
        </p:blipFill>
        <p:spPr>
          <a:xfrm>
            <a:off x="4071875" y="1573775"/>
            <a:ext cx="690500" cy="374275"/>
          </a:xfrm>
          <a:prstGeom prst="rect">
            <a:avLst/>
          </a:prstGeom>
          <a:noFill/>
          <a:ln>
            <a:noFill/>
          </a:ln>
        </p:spPr>
      </p:pic>
      <p:cxnSp>
        <p:nvCxnSpPr>
          <p:cNvPr id="184" name="Google Shape;184;p23"/>
          <p:cNvCxnSpPr/>
          <p:nvPr/>
        </p:nvCxnSpPr>
        <p:spPr>
          <a:xfrm flipH="1">
            <a:off x="4323000" y="4464100"/>
            <a:ext cx="281100" cy="200100"/>
          </a:xfrm>
          <a:prstGeom prst="straightConnector1">
            <a:avLst/>
          </a:prstGeom>
          <a:noFill/>
          <a:ln cap="flat" cmpd="sng" w="9525">
            <a:solidFill>
              <a:srgbClr val="6AA84F"/>
            </a:solidFill>
            <a:prstDash val="solid"/>
            <a:round/>
            <a:headEnd len="med" w="med" type="none"/>
            <a:tailEnd len="med" w="med" type="triangle"/>
          </a:ln>
        </p:spPr>
      </p:cxnSp>
      <p:cxnSp>
        <p:nvCxnSpPr>
          <p:cNvPr id="185" name="Google Shape;185;p23"/>
          <p:cNvCxnSpPr/>
          <p:nvPr/>
        </p:nvCxnSpPr>
        <p:spPr>
          <a:xfrm rot="10800000">
            <a:off x="4215900" y="4703500"/>
            <a:ext cx="166800" cy="164400"/>
          </a:xfrm>
          <a:prstGeom prst="straightConnector1">
            <a:avLst/>
          </a:prstGeom>
          <a:noFill/>
          <a:ln cap="flat" cmpd="sng" w="9525">
            <a:solidFill>
              <a:srgbClr val="6AA84F"/>
            </a:solidFill>
            <a:prstDash val="solid"/>
            <a:round/>
            <a:headEnd len="med" w="med" type="none"/>
            <a:tailEnd len="med" w="med" type="triangle"/>
          </a:ln>
        </p:spPr>
      </p:cxnSp>
      <p:sp>
        <p:nvSpPr>
          <p:cNvPr id="186" name="Google Shape;186;p23"/>
          <p:cNvSpPr txBox="1"/>
          <p:nvPr/>
        </p:nvSpPr>
        <p:spPr>
          <a:xfrm>
            <a:off x="4318350" y="4719975"/>
            <a:ext cx="281100" cy="2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rPr>
              <a:t>A</a:t>
            </a:r>
            <a:endParaRPr sz="800">
              <a:solidFill>
                <a:srgbClr val="6AA84F"/>
              </a:solidFill>
            </a:endParaRPr>
          </a:p>
        </p:txBody>
      </p:sp>
      <p:sp>
        <p:nvSpPr>
          <p:cNvPr id="187" name="Google Shape;187;p23"/>
          <p:cNvSpPr txBox="1"/>
          <p:nvPr/>
        </p:nvSpPr>
        <p:spPr>
          <a:xfrm>
            <a:off x="4513625" y="4296125"/>
            <a:ext cx="114300" cy="1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rPr>
              <a:t>B</a:t>
            </a:r>
            <a:endParaRPr sz="900">
              <a:solidFill>
                <a:srgbClr val="6AA84F"/>
              </a:solidFill>
            </a:endParaRPr>
          </a:p>
        </p:txBody>
      </p:sp>
      <p:sp>
        <p:nvSpPr>
          <p:cNvPr id="188" name="Google Shape;188;p23"/>
          <p:cNvSpPr txBox="1"/>
          <p:nvPr/>
        </p:nvSpPr>
        <p:spPr>
          <a:xfrm>
            <a:off x="3327750" y="4922300"/>
            <a:ext cx="1677600" cy="2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A: entrapment of the tissue B: fracture</a:t>
            </a:r>
            <a:endParaRPr sz="600">
              <a:solidFill>
                <a:srgbClr val="6AA84F"/>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24"/>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94" name="Google Shape;194;p24"/>
          <p:cNvSpPr txBox="1"/>
          <p:nvPr/>
        </p:nvSpPr>
        <p:spPr>
          <a:xfrm>
            <a:off x="0" y="0"/>
            <a:ext cx="4762500" cy="2745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rPr>
              <a:t>                                                   </a:t>
            </a:r>
            <a:r>
              <a:rPr lang="ar" sz="1100">
                <a:solidFill>
                  <a:srgbClr val="FFFFFF"/>
                </a:solidFill>
              </a:rPr>
              <a:t>Treatment</a:t>
            </a:r>
            <a:endParaRPr sz="1100">
              <a:solidFill>
                <a:srgbClr val="FFFFFF"/>
              </a:solidFill>
            </a:endParaRPr>
          </a:p>
        </p:txBody>
      </p:sp>
      <p:sp>
        <p:nvSpPr>
          <p:cNvPr id="195" name="Google Shape;195;p24"/>
          <p:cNvSpPr txBox="1"/>
          <p:nvPr/>
        </p:nvSpPr>
        <p:spPr>
          <a:xfrm>
            <a:off x="0" y="274500"/>
            <a:ext cx="4762500" cy="13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Cosmetic as well as to explore and release the displaced soft tissue, and to repair the bony deficit by removing or repositioning the bony fragment. </a:t>
            </a:r>
            <a:r>
              <a:rPr lang="ar" sz="800">
                <a:solidFill>
                  <a:srgbClr val="6AA84F"/>
                </a:solidFill>
                <a:latin typeface="Times New Roman"/>
                <a:ea typeface="Times New Roman"/>
                <a:cs typeface="Times New Roman"/>
                <a:sym typeface="Times New Roman"/>
              </a:rPr>
              <a:t>We take from the septal cartilage and we put it in the floor.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No need for intervention in small, non-entrapped, non-infected fracture.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Surgical Treatment (Repair) for the orbital floor to be carried out through: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Transconjunctival approach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Cutaneous approach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Trans Maxillary</a:t>
            </a:r>
            <a:r>
              <a:rPr lang="ar" sz="800">
                <a:solidFill>
                  <a:srgbClr val="9E9E9E"/>
                </a:solidFill>
                <a:latin typeface="Times New Roman"/>
                <a:ea typeface="Times New Roman"/>
                <a:cs typeface="Times New Roman"/>
                <a:sym typeface="Times New Roman"/>
              </a:rPr>
              <a:t> approach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Endoscopically: enter through maxillary sinus and push up the roof.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Keep in mind that it is rare to have an isolated injury so always look for other fractures and injuries.</a:t>
            </a:r>
            <a:endParaRPr sz="800">
              <a:solidFill>
                <a:srgbClr val="9E9E9E"/>
              </a:solidFill>
              <a:latin typeface="Times New Roman"/>
              <a:ea typeface="Times New Roman"/>
              <a:cs typeface="Times New Roman"/>
              <a:sym typeface="Times New Roman"/>
            </a:endParaRPr>
          </a:p>
        </p:txBody>
      </p:sp>
      <p:pic>
        <p:nvPicPr>
          <p:cNvPr id="196" name="Google Shape;196;p24"/>
          <p:cNvPicPr preferRelativeResize="0"/>
          <p:nvPr/>
        </p:nvPicPr>
        <p:blipFill>
          <a:blip r:embed="rId4">
            <a:alphaModFix/>
          </a:blip>
          <a:stretch>
            <a:fillRect/>
          </a:stretch>
        </p:blipFill>
        <p:spPr>
          <a:xfrm>
            <a:off x="0" y="1666800"/>
            <a:ext cx="4762500" cy="2561378"/>
          </a:xfrm>
          <a:prstGeom prst="rect">
            <a:avLst/>
          </a:prstGeom>
          <a:noFill/>
          <a:ln>
            <a:noFill/>
          </a:ln>
        </p:spPr>
      </p:pic>
      <p:pic>
        <p:nvPicPr>
          <p:cNvPr id="197" name="Google Shape;197;p24"/>
          <p:cNvPicPr preferRelativeResize="0"/>
          <p:nvPr/>
        </p:nvPicPr>
        <p:blipFill>
          <a:blip r:embed="rId5">
            <a:alphaModFix/>
          </a:blip>
          <a:stretch>
            <a:fillRect/>
          </a:stretch>
        </p:blipFill>
        <p:spPr>
          <a:xfrm>
            <a:off x="2478525" y="4687776"/>
            <a:ext cx="2253400" cy="1050775"/>
          </a:xfrm>
          <a:prstGeom prst="rect">
            <a:avLst/>
          </a:prstGeom>
          <a:noFill/>
          <a:ln>
            <a:noFill/>
          </a:ln>
        </p:spPr>
      </p:pic>
      <p:sp>
        <p:nvSpPr>
          <p:cNvPr id="198" name="Google Shape;198;p24"/>
          <p:cNvSpPr txBox="1"/>
          <p:nvPr/>
        </p:nvSpPr>
        <p:spPr>
          <a:xfrm>
            <a:off x="2424825" y="5738550"/>
            <a:ext cx="23073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t>Upward Gaze due to entrapment of the ocular MS</a:t>
            </a:r>
            <a:endParaRPr sz="1100"/>
          </a:p>
        </p:txBody>
      </p:sp>
      <p:pic>
        <p:nvPicPr>
          <p:cNvPr id="199" name="Google Shape;199;p24"/>
          <p:cNvPicPr preferRelativeResize="0"/>
          <p:nvPr/>
        </p:nvPicPr>
        <p:blipFill>
          <a:blip r:embed="rId6">
            <a:alphaModFix/>
          </a:blip>
          <a:stretch>
            <a:fillRect/>
          </a:stretch>
        </p:blipFill>
        <p:spPr>
          <a:xfrm>
            <a:off x="119651" y="4687777"/>
            <a:ext cx="2176626" cy="1050775"/>
          </a:xfrm>
          <a:prstGeom prst="rect">
            <a:avLst/>
          </a:prstGeom>
          <a:noFill/>
          <a:ln>
            <a:noFill/>
          </a:ln>
        </p:spPr>
      </p:pic>
      <p:sp>
        <p:nvSpPr>
          <p:cNvPr id="200" name="Google Shape;200;p24"/>
          <p:cNvSpPr txBox="1"/>
          <p:nvPr/>
        </p:nvSpPr>
        <p:spPr>
          <a:xfrm>
            <a:off x="163400" y="5738550"/>
            <a:ext cx="30000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Neutral gaze</a:t>
            </a:r>
            <a:endParaRPr sz="11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25"/>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06" name="Google Shape;206;p25"/>
          <p:cNvSpPr/>
          <p:nvPr/>
        </p:nvSpPr>
        <p:spPr>
          <a:xfrm>
            <a:off x="0" y="0"/>
            <a:ext cx="1695600" cy="394500"/>
          </a:xfrm>
          <a:prstGeom prst="rect">
            <a:avLst/>
          </a:prstGeom>
          <a:solidFill>
            <a:srgbClr val="8AB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600">
                <a:solidFill>
                  <a:srgbClr val="FFFFFF"/>
                </a:solidFill>
                <a:latin typeface="Times New Roman"/>
                <a:ea typeface="Times New Roman"/>
                <a:cs typeface="Times New Roman"/>
                <a:sym typeface="Times New Roman"/>
              </a:rPr>
              <a:t>Ear </a:t>
            </a:r>
            <a:r>
              <a:rPr lang="ar" sz="1600">
                <a:solidFill>
                  <a:srgbClr val="FFFFFF"/>
                </a:solidFill>
                <a:latin typeface="Times New Roman"/>
                <a:ea typeface="Times New Roman"/>
                <a:cs typeface="Times New Roman"/>
                <a:sym typeface="Times New Roman"/>
              </a:rPr>
              <a:t>trauma</a:t>
            </a:r>
            <a:r>
              <a:rPr lang="ar" sz="1600">
                <a:solidFill>
                  <a:srgbClr val="FFFFFF"/>
                </a:solidFill>
                <a:latin typeface="Times New Roman"/>
                <a:ea typeface="Times New Roman"/>
                <a:cs typeface="Times New Roman"/>
                <a:sym typeface="Times New Roman"/>
              </a:rPr>
              <a:t> </a:t>
            </a:r>
            <a:endParaRPr sz="1600">
              <a:solidFill>
                <a:srgbClr val="FFFFFF"/>
              </a:solidFill>
              <a:latin typeface="Times New Roman"/>
              <a:ea typeface="Times New Roman"/>
              <a:cs typeface="Times New Roman"/>
              <a:sym typeface="Times New Roman"/>
            </a:endParaRPr>
          </a:p>
        </p:txBody>
      </p:sp>
      <p:sp>
        <p:nvSpPr>
          <p:cNvPr id="207" name="Google Shape;207;p25"/>
          <p:cNvSpPr txBox="1"/>
          <p:nvPr/>
        </p:nvSpPr>
        <p:spPr>
          <a:xfrm>
            <a:off x="30125" y="394500"/>
            <a:ext cx="41829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latin typeface="Times New Roman"/>
                <a:ea typeface="Times New Roman"/>
                <a:cs typeface="Times New Roman"/>
                <a:sym typeface="Times New Roman"/>
              </a:rPr>
              <a:t>Ear trauma can be divided to External (Auricular), Middle and inner ear trauma. It could be a laceration, avulsion (completely cut off). It could also be a burn, radiation or Hematoma.</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p:txBody>
      </p:sp>
      <p:sp>
        <p:nvSpPr>
          <p:cNvPr id="208" name="Google Shape;208;p25"/>
          <p:cNvSpPr txBox="1"/>
          <p:nvPr/>
        </p:nvSpPr>
        <p:spPr>
          <a:xfrm>
            <a:off x="0" y="875850"/>
            <a:ext cx="4762500" cy="62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t>1.</a:t>
            </a:r>
            <a:r>
              <a:rPr lang="ar" sz="900">
                <a:solidFill>
                  <a:schemeClr val="accent4"/>
                </a:solidFill>
              </a:rPr>
              <a:t> </a:t>
            </a:r>
            <a:r>
              <a:rPr lang="ar" sz="900">
                <a:solidFill>
                  <a:schemeClr val="accent4"/>
                </a:solidFill>
                <a:latin typeface="Times New Roman"/>
                <a:ea typeface="Times New Roman"/>
                <a:cs typeface="Times New Roman"/>
                <a:sym typeface="Times New Roman"/>
              </a:rPr>
              <a:t>Auricular hematoma</a:t>
            </a:r>
            <a:r>
              <a:rPr lang="ar" sz="900">
                <a:latin typeface="Times New Roman"/>
                <a:ea typeface="Times New Roman"/>
                <a:cs typeface="Times New Roman"/>
                <a:sym typeface="Times New Roman"/>
              </a:rPr>
              <a:t>: </a:t>
            </a:r>
            <a:r>
              <a:rPr lang="ar" sz="900">
                <a:solidFill>
                  <a:srgbClr val="999999"/>
                </a:solidFill>
                <a:latin typeface="Times New Roman"/>
                <a:ea typeface="Times New Roman"/>
                <a:cs typeface="Times New Roman"/>
                <a:sym typeface="Times New Roman"/>
              </a:rPr>
              <a:t>Very common</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r>
              <a:rPr lang="ar" sz="800">
                <a:latin typeface="Times New Roman"/>
                <a:ea typeface="Times New Roman"/>
                <a:cs typeface="Times New Roman"/>
                <a:sym typeface="Times New Roman"/>
              </a:rPr>
              <a:t> Collection of blood between the perichondrium and the cartilage </a:t>
            </a:r>
            <a:r>
              <a:rPr lang="ar" sz="700">
                <a:solidFill>
                  <a:srgbClr val="6AA84F"/>
                </a:solidFill>
                <a:latin typeface="Times New Roman"/>
                <a:ea typeface="Times New Roman"/>
                <a:cs typeface="Times New Roman"/>
                <a:sym typeface="Times New Roman"/>
              </a:rPr>
              <a:t>usually in the anterior part of the auricle auricular hematoma is considered a </a:t>
            </a:r>
            <a:r>
              <a:rPr lang="ar" sz="700">
                <a:solidFill>
                  <a:srgbClr val="FF0000"/>
                </a:solidFill>
                <a:latin typeface="Times New Roman"/>
                <a:ea typeface="Times New Roman"/>
                <a:cs typeface="Times New Roman"/>
                <a:sym typeface="Times New Roman"/>
              </a:rPr>
              <a:t>medical emergency</a:t>
            </a: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so we must treat immediately </a:t>
            </a:r>
            <a:r>
              <a:rPr lang="ar" sz="700">
                <a:latin typeface="Times New Roman"/>
                <a:ea typeface="Times New Roman"/>
                <a:cs typeface="Times New Roman"/>
                <a:sym typeface="Times New Roman"/>
              </a:rPr>
              <a:t>to </a:t>
            </a:r>
            <a:r>
              <a:rPr lang="ar" sz="700">
                <a:solidFill>
                  <a:srgbClr val="FF0000"/>
                </a:solidFill>
                <a:latin typeface="Times New Roman"/>
                <a:ea typeface="Times New Roman"/>
                <a:cs typeface="Times New Roman"/>
                <a:sym typeface="Times New Roman"/>
              </a:rPr>
              <a:t>prevent cauliflower ear</a:t>
            </a:r>
            <a:r>
              <a:rPr lang="ar" sz="700">
                <a:latin typeface="Times New Roman"/>
                <a:ea typeface="Times New Roman"/>
                <a:cs typeface="Times New Roman"/>
                <a:sym typeface="Times New Roman"/>
              </a:rPr>
              <a:t>.</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lang="ar" sz="800">
                <a:latin typeface="Times New Roman"/>
                <a:ea typeface="Times New Roman"/>
                <a:cs typeface="Times New Roman"/>
                <a:sym typeface="Times New Roman"/>
              </a:rPr>
              <a:t>● Cartilage nutrition depends on the perichondrium </a:t>
            </a:r>
            <a:r>
              <a:rPr lang="ar" sz="800">
                <a:solidFill>
                  <a:srgbClr val="6AA84F"/>
                </a:solidFill>
                <a:latin typeface="Times New Roman"/>
                <a:ea typeface="Times New Roman"/>
                <a:cs typeface="Times New Roman"/>
                <a:sym typeface="Times New Roman"/>
              </a:rPr>
              <a:t>(no direct blood supply).</a:t>
            </a:r>
            <a:r>
              <a:rPr lang="ar" sz="700">
                <a:solidFill>
                  <a:srgbClr val="6AA84F"/>
                </a:solidFill>
                <a:latin typeface="Times New Roman"/>
                <a:ea typeface="Times New Roman"/>
                <a:cs typeface="Times New Roman"/>
                <a:sym typeface="Times New Roman"/>
              </a:rPr>
              <a:t> Hematoma between the perichondrium and the cartilag</a:t>
            </a:r>
            <a:r>
              <a:rPr lang="ar" sz="700">
                <a:solidFill>
                  <a:srgbClr val="999999"/>
                </a:solidFill>
                <a:latin typeface="Times New Roman"/>
                <a:ea typeface="Times New Roman"/>
                <a:cs typeface="Times New Roman"/>
                <a:sym typeface="Times New Roman"/>
              </a:rPr>
              <a:t>e</a:t>
            </a:r>
            <a:r>
              <a:rPr lang="ar" sz="700">
                <a:latin typeface="Times New Roman"/>
                <a:ea typeface="Times New Roman"/>
                <a:cs typeface="Times New Roman"/>
                <a:sym typeface="Times New Roman"/>
              </a:rPr>
              <a:t> → The cartilage is then deprived of its blood supply→ infection /necrosis/abscess → cauliflower ear or atresia of the meatus. </a:t>
            </a:r>
            <a:r>
              <a:rPr lang="ar" sz="700">
                <a:solidFill>
                  <a:srgbClr val="6AA84F"/>
                </a:solidFill>
                <a:latin typeface="Times New Roman"/>
                <a:ea typeface="Times New Roman"/>
                <a:cs typeface="Times New Roman"/>
                <a:sym typeface="Times New Roman"/>
              </a:rPr>
              <a:t>*note that the same thing can happen in the nasal septum : a hematoma will block blood supply → necrosis → abscess → septal perforation which may result in collapse</a:t>
            </a:r>
            <a:r>
              <a:rPr lang="ar" sz="700">
                <a:latin typeface="Times New Roman"/>
                <a:ea typeface="Times New Roman"/>
                <a:cs typeface="Times New Roman"/>
                <a:sym typeface="Times New Roman"/>
              </a:rPr>
              <a:t> </a:t>
            </a:r>
            <a:r>
              <a:rPr lang="ar" sz="700">
                <a:solidFill>
                  <a:srgbClr val="FF0000"/>
                </a:solidFill>
                <a:latin typeface="Times New Roman"/>
                <a:ea typeface="Times New Roman"/>
                <a:cs typeface="Times New Roman"/>
                <a:sym typeface="Times New Roman"/>
              </a:rPr>
              <a:t>(cauliflower ear</a:t>
            </a:r>
            <a:r>
              <a:rPr lang="ar" sz="800">
                <a:solidFill>
                  <a:srgbClr val="FF0000"/>
                </a:solidFill>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Usually Following Blunt trauma to the side of the head:</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Contact sports, child abuse may be suspected.</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Shear injury at anterior auricular skin.</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Skin of the pinna is tightly bound to the perichondrium of the underlying elastic cartilage.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Examination:ear will be soft and boggy,with loss of normal contour + Fluctuant anterior ear swelling.</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FF0000"/>
                </a:solidFill>
                <a:latin typeface="Times New Roman"/>
                <a:ea typeface="Times New Roman"/>
                <a:cs typeface="Times New Roman"/>
                <a:sym typeface="Times New Roman"/>
              </a:rPr>
              <a:t>Right Auricular Hematoma</a:t>
            </a:r>
            <a:endParaRPr sz="7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6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6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lang="ar" sz="800">
                <a:solidFill>
                  <a:srgbClr val="F1C232"/>
                </a:solidFill>
                <a:latin typeface="Times New Roman"/>
                <a:ea typeface="Times New Roman"/>
                <a:cs typeface="Times New Roman"/>
                <a:sym typeface="Times New Roman"/>
              </a:rPr>
              <a:t>Management</a:t>
            </a: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 incision and drainage</a:t>
            </a:r>
            <a:r>
              <a:rPr lang="ar" sz="800">
                <a:solidFill>
                  <a:srgbClr val="9E9E9E"/>
                </a:solidFill>
                <a:latin typeface="Times New Roman"/>
                <a:ea typeface="Times New Roman"/>
                <a:cs typeface="Times New Roman"/>
                <a:sym typeface="Times New Roman"/>
              </a:rPr>
              <a:t> (may be done under GA because its painful) </a:t>
            </a:r>
            <a:r>
              <a:rPr lang="ar" sz="800">
                <a:latin typeface="Times New Roman"/>
                <a:ea typeface="Times New Roman"/>
                <a:cs typeface="Times New Roman"/>
                <a:sym typeface="Times New Roman"/>
              </a:rPr>
              <a:t>+ compressive dressing </a:t>
            </a:r>
            <a:r>
              <a:rPr lang="ar" sz="800">
                <a:solidFill>
                  <a:srgbClr val="6AA84F"/>
                </a:solidFill>
                <a:latin typeface="Times New Roman"/>
                <a:ea typeface="Times New Roman"/>
                <a:cs typeface="Times New Roman"/>
                <a:sym typeface="Times New Roman"/>
              </a:rPr>
              <a:t>(compression to prevent recollection of blood) + antibiotics </a:t>
            </a:r>
            <a:r>
              <a:rPr lang="ar" sz="800">
                <a:latin typeface="Times New Roman"/>
                <a:ea typeface="Times New Roman"/>
                <a:cs typeface="Times New Roman"/>
                <a:sym typeface="Times New Roman"/>
              </a:rPr>
              <a:t>(antistreptococcal antibiotics: clindamycin, dicloxacillin, cephalexin) (for both auricular and nasal hematoma)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Needle aspiration inadequate (needle aspiration must be avoided because it is inadequate because will likely recollect.Repeated aspiration may lead to seroma and superinfection,leading to</a:t>
            </a:r>
            <a:r>
              <a:rPr lang="ar" sz="800">
                <a:latin typeface="Times New Roman"/>
                <a:ea typeface="Times New Roman"/>
                <a:cs typeface="Times New Roman"/>
                <a:sym typeface="Times New Roman"/>
              </a:rPr>
              <a:t> </a:t>
            </a:r>
            <a:r>
              <a:rPr lang="ar" sz="800">
                <a:latin typeface="Times New Roman"/>
                <a:ea typeface="Times New Roman"/>
                <a:cs typeface="Times New Roman"/>
                <a:sym typeface="Times New Roman"/>
              </a:rPr>
              <a:t>perichondritis).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Complications: * Infection/abscess. *</a:t>
            </a:r>
            <a:r>
              <a:rPr lang="ar" sz="800">
                <a:solidFill>
                  <a:srgbClr val="FF0000"/>
                </a:solidFill>
                <a:latin typeface="Times New Roman"/>
                <a:ea typeface="Times New Roman"/>
                <a:cs typeface="Times New Roman"/>
                <a:sym typeface="Times New Roman"/>
              </a:rPr>
              <a:t> “Cauliflower”</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p:txBody>
      </p:sp>
      <p:pic>
        <p:nvPicPr>
          <p:cNvPr id="209" name="Google Shape;209;p25"/>
          <p:cNvPicPr preferRelativeResize="0"/>
          <p:nvPr/>
        </p:nvPicPr>
        <p:blipFill>
          <a:blip r:embed="rId4">
            <a:alphaModFix/>
          </a:blip>
          <a:stretch>
            <a:fillRect/>
          </a:stretch>
        </p:blipFill>
        <p:spPr>
          <a:xfrm>
            <a:off x="3857300" y="2771111"/>
            <a:ext cx="571950" cy="1006039"/>
          </a:xfrm>
          <a:prstGeom prst="rect">
            <a:avLst/>
          </a:prstGeom>
          <a:noFill/>
          <a:ln>
            <a:noFill/>
          </a:ln>
        </p:spPr>
      </p:pic>
      <p:sp>
        <p:nvSpPr>
          <p:cNvPr id="210" name="Google Shape;210;p25"/>
          <p:cNvSpPr txBox="1"/>
          <p:nvPr/>
        </p:nvSpPr>
        <p:spPr>
          <a:xfrm>
            <a:off x="3729275" y="3701850"/>
            <a:ext cx="828000" cy="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700">
                <a:solidFill>
                  <a:srgbClr val="FF0000"/>
                </a:solidFill>
              </a:rPr>
              <a:t>(cauliflower ear</a:t>
            </a:r>
            <a:r>
              <a:rPr lang="ar" sz="800">
                <a:solidFill>
                  <a:srgbClr val="FF0000"/>
                </a:solidFill>
              </a:rPr>
              <a:t>)</a:t>
            </a:r>
            <a:endParaRPr/>
          </a:p>
        </p:txBody>
      </p:sp>
      <p:pic>
        <p:nvPicPr>
          <p:cNvPr id="211" name="Google Shape;211;p25"/>
          <p:cNvPicPr preferRelativeResize="0"/>
          <p:nvPr/>
        </p:nvPicPr>
        <p:blipFill>
          <a:blip r:embed="rId5">
            <a:alphaModFix/>
          </a:blip>
          <a:stretch>
            <a:fillRect/>
          </a:stretch>
        </p:blipFill>
        <p:spPr>
          <a:xfrm>
            <a:off x="1580650" y="2771100"/>
            <a:ext cx="1929625" cy="1106750"/>
          </a:xfrm>
          <a:prstGeom prst="rect">
            <a:avLst/>
          </a:prstGeom>
          <a:noFill/>
          <a:ln>
            <a:noFill/>
          </a:ln>
        </p:spPr>
      </p:pic>
      <p:sp>
        <p:nvSpPr>
          <p:cNvPr id="212" name="Google Shape;212;p25"/>
          <p:cNvSpPr txBox="1"/>
          <p:nvPr/>
        </p:nvSpPr>
        <p:spPr>
          <a:xfrm>
            <a:off x="1826975" y="3777150"/>
            <a:ext cx="1731300" cy="1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FF0000"/>
                </a:solidFill>
              </a:rPr>
              <a:t>Incision </a:t>
            </a:r>
            <a:r>
              <a:rPr lang="ar" sz="700">
                <a:solidFill>
                  <a:srgbClr val="FF0000"/>
                </a:solidFill>
              </a:rPr>
              <a:t>&amp; Drainage</a:t>
            </a:r>
            <a:r>
              <a:rPr lang="ar" sz="700">
                <a:solidFill>
                  <a:srgbClr val="FF0000"/>
                </a:solidFill>
              </a:rPr>
              <a:t> with Bolsters</a:t>
            </a:r>
            <a:endParaRPr sz="700">
              <a:solidFill>
                <a:srgbClr val="FF0000"/>
              </a:solidFill>
            </a:endParaRPr>
          </a:p>
        </p:txBody>
      </p:sp>
      <p:pic>
        <p:nvPicPr>
          <p:cNvPr id="213" name="Google Shape;213;p25"/>
          <p:cNvPicPr preferRelativeResize="0"/>
          <p:nvPr/>
        </p:nvPicPr>
        <p:blipFill>
          <a:blip r:embed="rId6">
            <a:alphaModFix/>
          </a:blip>
          <a:stretch>
            <a:fillRect/>
          </a:stretch>
        </p:blipFill>
        <p:spPr>
          <a:xfrm>
            <a:off x="30125" y="2650345"/>
            <a:ext cx="1461575" cy="1051505"/>
          </a:xfrm>
          <a:prstGeom prst="rect">
            <a:avLst/>
          </a:prstGeom>
          <a:noFill/>
          <a:ln>
            <a:noFill/>
          </a:ln>
        </p:spPr>
      </p:pic>
      <p:pic>
        <p:nvPicPr>
          <p:cNvPr id="214" name="Google Shape;214;p25"/>
          <p:cNvPicPr preferRelativeResize="0"/>
          <p:nvPr/>
        </p:nvPicPr>
        <p:blipFill>
          <a:blip r:embed="rId7">
            <a:alphaModFix/>
          </a:blip>
          <a:stretch>
            <a:fillRect/>
          </a:stretch>
        </p:blipFill>
        <p:spPr>
          <a:xfrm>
            <a:off x="2857963" y="4878375"/>
            <a:ext cx="1888575" cy="1261175"/>
          </a:xfrm>
          <a:prstGeom prst="rect">
            <a:avLst/>
          </a:prstGeom>
          <a:noFill/>
          <a:ln>
            <a:noFill/>
          </a:ln>
        </p:spPr>
      </p:pic>
      <p:sp>
        <p:nvSpPr>
          <p:cNvPr id="215" name="Google Shape;215;p25"/>
          <p:cNvSpPr txBox="1"/>
          <p:nvPr/>
        </p:nvSpPr>
        <p:spPr>
          <a:xfrm>
            <a:off x="2693638" y="6139550"/>
            <a:ext cx="20529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FF0000"/>
                </a:solidFill>
                <a:latin typeface="Times New Roman"/>
                <a:ea typeface="Times New Roman"/>
                <a:cs typeface="Times New Roman"/>
                <a:sym typeface="Times New Roman"/>
              </a:rPr>
              <a:t>”cauliflower ear” resulting from abnormal cartilage formation and scarring after auricular hematoma</a:t>
            </a:r>
            <a:endParaRPr sz="800">
              <a:solidFill>
                <a:srgbClr val="FF0000"/>
              </a:solidFill>
              <a:latin typeface="Times New Roman"/>
              <a:ea typeface="Times New Roman"/>
              <a:cs typeface="Times New Roman"/>
              <a:sym typeface="Times New Roman"/>
            </a:endParaRPr>
          </a:p>
        </p:txBody>
      </p:sp>
      <p:pic>
        <p:nvPicPr>
          <p:cNvPr id="216" name="Google Shape;216;p25"/>
          <p:cNvPicPr preferRelativeResize="0"/>
          <p:nvPr/>
        </p:nvPicPr>
        <p:blipFill>
          <a:blip r:embed="rId8">
            <a:alphaModFix/>
          </a:blip>
          <a:stretch>
            <a:fillRect/>
          </a:stretch>
        </p:blipFill>
        <p:spPr>
          <a:xfrm>
            <a:off x="146450" y="4878375"/>
            <a:ext cx="2381251" cy="1081925"/>
          </a:xfrm>
          <a:prstGeom prst="rect">
            <a:avLst/>
          </a:prstGeom>
          <a:noFill/>
          <a:ln>
            <a:noFill/>
          </a:ln>
        </p:spPr>
      </p:pic>
      <p:sp>
        <p:nvSpPr>
          <p:cNvPr id="217" name="Google Shape;217;p25"/>
          <p:cNvSpPr txBox="1"/>
          <p:nvPr/>
        </p:nvSpPr>
        <p:spPr>
          <a:xfrm>
            <a:off x="869025" y="6213650"/>
            <a:ext cx="2100600" cy="2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FF0000"/>
                </a:solidFill>
                <a:latin typeface="Times New Roman"/>
                <a:ea typeface="Times New Roman"/>
                <a:cs typeface="Times New Roman"/>
                <a:sym typeface="Times New Roman"/>
              </a:rPr>
              <a:t>Needle aspiration</a:t>
            </a:r>
            <a:endParaRPr sz="900">
              <a:solidFill>
                <a:srgbClr val="FF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26"/>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23" name="Google Shape;223;p26"/>
          <p:cNvSpPr txBox="1"/>
          <p:nvPr/>
        </p:nvSpPr>
        <p:spPr>
          <a:xfrm>
            <a:off x="0" y="27375"/>
            <a:ext cx="4762500" cy="69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t>2</a:t>
            </a:r>
            <a:r>
              <a:rPr lang="ar" sz="900">
                <a:latin typeface="Times New Roman"/>
                <a:ea typeface="Times New Roman"/>
                <a:cs typeface="Times New Roman"/>
                <a:sym typeface="Times New Roman"/>
              </a:rPr>
              <a:t>. Auricular laceration:</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The pinna has an Excellent blood supply→ </a:t>
            </a:r>
            <a:r>
              <a:rPr lang="ar" sz="800">
                <a:solidFill>
                  <a:srgbClr val="6AA84F"/>
                </a:solidFill>
                <a:latin typeface="Times New Roman"/>
                <a:ea typeface="Times New Roman"/>
                <a:cs typeface="Times New Roman"/>
                <a:sym typeface="Times New Roman"/>
              </a:rPr>
              <a:t>easy to suture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8 hours ischemia periods are allowing the grafting </a:t>
            </a:r>
            <a:r>
              <a:rPr lang="ar" sz="800">
                <a:solidFill>
                  <a:srgbClr val="6AA84F"/>
                </a:solidFill>
                <a:latin typeface="Times New Roman"/>
                <a:ea typeface="Times New Roman"/>
                <a:cs typeface="Times New Roman"/>
                <a:sym typeface="Times New Roman"/>
              </a:rPr>
              <a:t>(you have an</a:t>
            </a:r>
            <a:r>
              <a:rPr lang="ar" sz="800">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8 hour window</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to suture)</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Human bites: perichondritis can be prevented by dressing the wound and </a:t>
            </a:r>
            <a:r>
              <a:rPr lang="ar" sz="800">
                <a:solidFill>
                  <a:srgbClr val="FF0000"/>
                </a:solidFill>
                <a:latin typeface="Times New Roman"/>
                <a:ea typeface="Times New Roman"/>
                <a:cs typeface="Times New Roman"/>
                <a:sym typeface="Times New Roman"/>
              </a:rPr>
              <a:t>delaying closure for 2-3 days</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(first you need to rule out infection before you reconstruct the ear)</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Suturing severe laceration, any avulsed tissue and replantation of partial avulsion (The ear lobe may split by avulsion by an earring</a:t>
            </a:r>
            <a:r>
              <a:rPr lang="ar" sz="800">
                <a:solidFill>
                  <a:srgbClr val="999999"/>
                </a:solidFill>
                <a:latin typeface="Times New Roman"/>
                <a:ea typeface="Times New Roman"/>
                <a:cs typeface="Times New Roman"/>
                <a:sym typeface="Times New Roman"/>
              </a:rPr>
              <a:t> (you have to know that this is one a common type of trauma to the ear , can occur if someone pulls on someone's earring!)</a:t>
            </a:r>
            <a:r>
              <a:rPr lang="ar" sz="800">
                <a:latin typeface="Times New Roman"/>
                <a:ea typeface="Times New Roman"/>
                <a:cs typeface="Times New Roman"/>
                <a:sym typeface="Times New Roman"/>
              </a:rPr>
              <a:t> → repair by step incision with a suture loop to reconstruct the hole, plastic reconstruction is necessary)</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Exposed Cartilage should be trimmed </a:t>
            </a:r>
            <a:r>
              <a:rPr lang="ar" sz="800">
                <a:latin typeface="Times New Roman"/>
                <a:ea typeface="Times New Roman"/>
                <a:cs typeface="Times New Roman"/>
                <a:sym typeface="Times New Roman"/>
              </a:rPr>
              <a:t>&amp; back</a:t>
            </a:r>
            <a:r>
              <a:rPr lang="ar" sz="800">
                <a:latin typeface="Times New Roman"/>
                <a:ea typeface="Times New Roman"/>
                <a:cs typeface="Times New Roman"/>
                <a:sym typeface="Times New Roman"/>
              </a:rPr>
              <a:t> before closing the skin.</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Treatment:</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Laceration: 1) Primary closure. 2) the duration of Antibiotic: Degree of contamination.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Comprehensive Laceration (cartilaginous &amp; skin):1) wound debridement. 2) close the wound.3)</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antibiotic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IT IS IMPORTANT TO KNOW THAT CLOSURE OF ANY LACERATION IN THE EAR OCCURS BY </a:t>
            </a:r>
            <a:r>
              <a:rPr lang="ar" sz="800">
                <a:solidFill>
                  <a:srgbClr val="E03535"/>
                </a:solidFill>
                <a:latin typeface="Times New Roman"/>
                <a:ea typeface="Times New Roman"/>
                <a:cs typeface="Times New Roman"/>
                <a:sym typeface="Times New Roman"/>
              </a:rPr>
              <a:t>PRIMARY INCISION</a:t>
            </a:r>
            <a:r>
              <a:rPr lang="ar" sz="800">
                <a:solidFill>
                  <a:srgbClr val="6AA84F"/>
                </a:solidFill>
                <a:latin typeface="Times New Roman"/>
                <a:ea typeface="Times New Roman"/>
                <a:cs typeface="Times New Roman"/>
                <a:sym typeface="Times New Roman"/>
              </a:rPr>
              <a:t>, then put the patient on antibiotics)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If there is a separation of any part of the ear (EVEN IF THE ENTIRE EAR SEPARATES) → you can graft if you are still in the eight hours window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Complications of ear trauma: bacterial infection, cauliflower ear which may lead to atresia of the external meatus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FC5E8"/>
                </a:solidFill>
                <a:latin typeface="Times New Roman"/>
                <a:ea typeface="Times New Roman"/>
                <a:cs typeface="Times New Roman"/>
                <a:sym typeface="Times New Roman"/>
              </a:rPr>
              <a:t>●</a:t>
            </a:r>
            <a:r>
              <a:rPr lang="ar" sz="800">
                <a:solidFill>
                  <a:srgbClr val="B7B7B7"/>
                </a:solidFill>
                <a:latin typeface="Times New Roman"/>
                <a:ea typeface="Times New Roman"/>
                <a:cs typeface="Times New Roman"/>
                <a:sym typeface="Times New Roman"/>
              </a:rPr>
              <a:t> If you have piercings in the cartilage part it will always end up with infection and end up with cauliflower you have to clean it and put fucidin all the time.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1000">
                <a:latin typeface="Times New Roman"/>
                <a:ea typeface="Times New Roman"/>
                <a:cs typeface="Times New Roman"/>
                <a:sym typeface="Times New Roman"/>
              </a:rPr>
              <a:t>3. Injuries external meatus:</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Insertion of FB, using matchstick to clear wax is common, Incorrect Insertion of a syringe for dewaxing and bad performance of Aural suction.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It's easy to make laceration in the external meatus usually result of foreign body, cotton swab, keys,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p:txBody>
      </p:sp>
      <p:pic>
        <p:nvPicPr>
          <p:cNvPr id="224" name="Google Shape;224;p26"/>
          <p:cNvPicPr preferRelativeResize="0"/>
          <p:nvPr/>
        </p:nvPicPr>
        <p:blipFill>
          <a:blip r:embed="rId4">
            <a:alphaModFix/>
          </a:blip>
          <a:stretch>
            <a:fillRect/>
          </a:stretch>
        </p:blipFill>
        <p:spPr>
          <a:xfrm>
            <a:off x="3701875" y="3270825"/>
            <a:ext cx="1060625" cy="1149525"/>
          </a:xfrm>
          <a:prstGeom prst="rect">
            <a:avLst/>
          </a:prstGeom>
          <a:noFill/>
          <a:ln>
            <a:noFill/>
          </a:ln>
          <a:effectLst>
            <a:outerShdw blurRad="57150" rotWithShape="0" algn="bl" dir="5400000" dist="19050">
              <a:srgbClr val="000000">
                <a:alpha val="50000"/>
              </a:srgbClr>
            </a:outerShdw>
          </a:effectLst>
        </p:spPr>
      </p:pic>
      <p:pic>
        <p:nvPicPr>
          <p:cNvPr id="225" name="Google Shape;225;p26"/>
          <p:cNvPicPr preferRelativeResize="0"/>
          <p:nvPr/>
        </p:nvPicPr>
        <p:blipFill>
          <a:blip r:embed="rId5">
            <a:alphaModFix/>
          </a:blip>
          <a:stretch>
            <a:fillRect/>
          </a:stretch>
        </p:blipFill>
        <p:spPr>
          <a:xfrm>
            <a:off x="2408625" y="3270825"/>
            <a:ext cx="1293250" cy="1200700"/>
          </a:xfrm>
          <a:prstGeom prst="rect">
            <a:avLst/>
          </a:prstGeom>
          <a:noFill/>
          <a:ln>
            <a:noFill/>
          </a:ln>
        </p:spPr>
      </p:pic>
      <p:pic>
        <p:nvPicPr>
          <p:cNvPr id="226" name="Google Shape;226;p26"/>
          <p:cNvPicPr preferRelativeResize="0"/>
          <p:nvPr/>
        </p:nvPicPr>
        <p:blipFill>
          <a:blip r:embed="rId6">
            <a:alphaModFix/>
          </a:blip>
          <a:stretch>
            <a:fillRect/>
          </a:stretch>
        </p:blipFill>
        <p:spPr>
          <a:xfrm>
            <a:off x="1115375" y="3266500"/>
            <a:ext cx="1293250" cy="1209351"/>
          </a:xfrm>
          <a:prstGeom prst="rect">
            <a:avLst/>
          </a:prstGeom>
          <a:noFill/>
          <a:ln>
            <a:noFill/>
          </a:ln>
        </p:spPr>
      </p:pic>
      <p:pic>
        <p:nvPicPr>
          <p:cNvPr id="227" name="Google Shape;227;p26"/>
          <p:cNvPicPr preferRelativeResize="0"/>
          <p:nvPr/>
        </p:nvPicPr>
        <p:blipFill>
          <a:blip r:embed="rId7">
            <a:alphaModFix/>
          </a:blip>
          <a:stretch>
            <a:fillRect/>
          </a:stretch>
        </p:blipFill>
        <p:spPr>
          <a:xfrm flipH="1">
            <a:off x="0" y="3198975"/>
            <a:ext cx="1172649" cy="1293250"/>
          </a:xfrm>
          <a:prstGeom prst="rect">
            <a:avLst/>
          </a:prstGeom>
          <a:noFill/>
          <a:ln>
            <a:noFill/>
          </a:ln>
        </p:spPr>
      </p:pic>
      <p:pic>
        <p:nvPicPr>
          <p:cNvPr id="228" name="Google Shape;228;p26"/>
          <p:cNvPicPr preferRelativeResize="0"/>
          <p:nvPr/>
        </p:nvPicPr>
        <p:blipFill>
          <a:blip r:embed="rId8">
            <a:alphaModFix/>
          </a:blip>
          <a:stretch>
            <a:fillRect/>
          </a:stretch>
        </p:blipFill>
        <p:spPr>
          <a:xfrm>
            <a:off x="0" y="5281489"/>
            <a:ext cx="4762500" cy="1166572"/>
          </a:xfrm>
          <a:prstGeom prst="rect">
            <a:avLst/>
          </a:prstGeom>
          <a:noFill/>
          <a:ln>
            <a:noFill/>
          </a:ln>
        </p:spPr>
      </p:pic>
      <p:sp>
        <p:nvSpPr>
          <p:cNvPr id="229" name="Google Shape;229;p26"/>
          <p:cNvSpPr txBox="1"/>
          <p:nvPr/>
        </p:nvSpPr>
        <p:spPr>
          <a:xfrm>
            <a:off x="1019550" y="6514225"/>
            <a:ext cx="2565900" cy="1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FF0000"/>
                </a:solidFill>
              </a:rPr>
              <a:t>Injuries external meatus</a:t>
            </a:r>
            <a:endParaRPr sz="12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27"/>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35" name="Google Shape;235;p27"/>
          <p:cNvSpPr txBox="1"/>
          <p:nvPr/>
        </p:nvSpPr>
        <p:spPr>
          <a:xfrm>
            <a:off x="0" y="34225"/>
            <a:ext cx="4762500" cy="6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Times New Roman"/>
                <a:ea typeface="Times New Roman"/>
                <a:cs typeface="Times New Roman"/>
                <a:sym typeface="Times New Roman"/>
              </a:rPr>
              <a:t>● Laceration at the isthmus </a:t>
            </a:r>
            <a:r>
              <a:rPr lang="ar" sz="800">
                <a:solidFill>
                  <a:srgbClr val="6AA84F"/>
                </a:solidFill>
                <a:latin typeface="Times New Roman"/>
                <a:ea typeface="Times New Roman"/>
                <a:cs typeface="Times New Roman"/>
                <a:sym typeface="Times New Roman"/>
              </a:rPr>
              <a:t>(the narrowest part)</a:t>
            </a:r>
            <a:r>
              <a:rPr lang="ar" sz="800">
                <a:latin typeface="Times New Roman"/>
                <a:ea typeface="Times New Roman"/>
                <a:cs typeface="Times New Roman"/>
                <a:sym typeface="Times New Roman"/>
              </a:rPr>
              <a:t> of EAC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Tympanic perforation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Ossicular chain disruption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It happens in the narrowest part of the ear (isthmus) usually it occurs in the lateral part of the isthmus and can extend to the tympanic membrane and cause dislocation of the ossicles and facial nerve injury.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4. Cancer: ● Ear can be affected by squamous cell carcinoma or basal cell carcinoma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5. Frostbite: ● In cold countries. Causes necrosis of the cartilage.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6. Ear piercings: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Specially ones in the cartilage can cause: infection, abscess, keloid (risk factors: non sterile technique, dark skin) hematoma and cauliflower ear.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Treatment: drain if abscess or hematoma, steroids if keloid.</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100">
                <a:latin typeface="Times New Roman"/>
                <a:ea typeface="Times New Roman"/>
                <a:cs typeface="Times New Roman"/>
                <a:sym typeface="Times New Roman"/>
              </a:rPr>
              <a:t>2.Traumatic TM Perforation</a:t>
            </a:r>
            <a:endParaRPr sz="11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Patient might present with history of trauma, earache, deafness, bloody otorrhea</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 Management of traumatic TM perforation:</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 Observation: Most cases heal spontaneously. Avoid Suction, ear drops and water</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 Elective myringoplasty</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100">
                <a:latin typeface="Times New Roman"/>
                <a:ea typeface="Times New Roman"/>
                <a:cs typeface="Times New Roman"/>
                <a:sym typeface="Times New Roman"/>
              </a:rPr>
              <a:t>3. Middle &amp; Inner ear injuries</a:t>
            </a:r>
            <a:endParaRPr sz="11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Blast injury – Barotrauma - Head injury - Surgical trauma.</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Usually caused by accidents.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2% to 3% of all injuries.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in 45% of fractures of skull base. </a:t>
            </a:r>
            <a:r>
              <a:rPr lang="ar" sz="800">
                <a:solidFill>
                  <a:srgbClr val="999999"/>
                </a:solidFill>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it’s uncommon for the middle and middle ear injuries to be isolated, usually it’s caused by an external trauma)</a:t>
            </a:r>
            <a:endParaRPr sz="800">
              <a:solidFill>
                <a:srgbClr val="6AA84F"/>
              </a:solidFill>
              <a:latin typeface="Times New Roman"/>
              <a:ea typeface="Times New Roman"/>
              <a:cs typeface="Times New Roman"/>
              <a:sym typeface="Times New Roman"/>
            </a:endParaRPr>
          </a:p>
        </p:txBody>
      </p:sp>
      <p:pic>
        <p:nvPicPr>
          <p:cNvPr id="236" name="Google Shape;236;p27"/>
          <p:cNvPicPr preferRelativeResize="0"/>
          <p:nvPr/>
        </p:nvPicPr>
        <p:blipFill>
          <a:blip r:embed="rId4">
            <a:alphaModFix/>
          </a:blip>
          <a:stretch>
            <a:fillRect/>
          </a:stretch>
        </p:blipFill>
        <p:spPr>
          <a:xfrm>
            <a:off x="3674525" y="0"/>
            <a:ext cx="1087975" cy="1161400"/>
          </a:xfrm>
          <a:prstGeom prst="rect">
            <a:avLst/>
          </a:prstGeom>
          <a:noFill/>
          <a:ln>
            <a:noFill/>
          </a:ln>
        </p:spPr>
      </p:pic>
      <p:sp>
        <p:nvSpPr>
          <p:cNvPr id="237" name="Google Shape;237;p27"/>
          <p:cNvSpPr txBox="1"/>
          <p:nvPr/>
        </p:nvSpPr>
        <p:spPr>
          <a:xfrm>
            <a:off x="0" y="3961900"/>
            <a:ext cx="4762500" cy="2598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Times New Roman"/>
                <a:ea typeface="Times New Roman"/>
                <a:cs typeface="Times New Roman"/>
                <a:sym typeface="Times New Roman"/>
              </a:rPr>
              <a:t>                                                         </a:t>
            </a:r>
            <a:r>
              <a:rPr lang="ar" sz="1000">
                <a:solidFill>
                  <a:srgbClr val="FFFFFF"/>
                </a:solidFill>
                <a:latin typeface="Times New Roman"/>
                <a:ea typeface="Times New Roman"/>
                <a:cs typeface="Times New Roman"/>
                <a:sym typeface="Times New Roman"/>
              </a:rPr>
              <a:t>M</a:t>
            </a:r>
            <a:r>
              <a:rPr lang="ar" sz="1000">
                <a:solidFill>
                  <a:srgbClr val="FFFFFF"/>
                </a:solidFill>
                <a:latin typeface="Times New Roman"/>
                <a:ea typeface="Times New Roman"/>
                <a:cs typeface="Times New Roman"/>
                <a:sym typeface="Times New Roman"/>
              </a:rPr>
              <a:t>iddle ear</a:t>
            </a:r>
            <a:endParaRPr sz="1000">
              <a:solidFill>
                <a:srgbClr val="FFFFFF"/>
              </a:solidFill>
              <a:latin typeface="Times New Roman"/>
              <a:ea typeface="Times New Roman"/>
              <a:cs typeface="Times New Roman"/>
              <a:sym typeface="Times New Roman"/>
            </a:endParaRPr>
          </a:p>
        </p:txBody>
      </p:sp>
      <p:sp>
        <p:nvSpPr>
          <p:cNvPr id="238" name="Google Shape;238;p27"/>
          <p:cNvSpPr txBox="1"/>
          <p:nvPr/>
        </p:nvSpPr>
        <p:spPr>
          <a:xfrm>
            <a:off x="0" y="4221700"/>
            <a:ext cx="2162400" cy="2598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Times New Roman"/>
                <a:ea typeface="Times New Roman"/>
                <a:cs typeface="Times New Roman"/>
                <a:sym typeface="Times New Roman"/>
              </a:rPr>
              <a:t>1.</a:t>
            </a:r>
            <a:r>
              <a:rPr lang="ar" sz="1000">
                <a:solidFill>
                  <a:srgbClr val="FFFFFF"/>
                </a:solidFill>
                <a:latin typeface="Times New Roman"/>
                <a:ea typeface="Times New Roman"/>
                <a:cs typeface="Times New Roman"/>
                <a:sym typeface="Times New Roman"/>
              </a:rPr>
              <a:t>Hemo Tympanum</a:t>
            </a:r>
            <a:endParaRPr sz="1000">
              <a:solidFill>
                <a:srgbClr val="FFFFFF"/>
              </a:solidFill>
              <a:latin typeface="Times New Roman"/>
              <a:ea typeface="Times New Roman"/>
              <a:cs typeface="Times New Roman"/>
              <a:sym typeface="Times New Roman"/>
            </a:endParaRPr>
          </a:p>
        </p:txBody>
      </p:sp>
      <p:sp>
        <p:nvSpPr>
          <p:cNvPr id="239" name="Google Shape;239;p27"/>
          <p:cNvSpPr txBox="1"/>
          <p:nvPr/>
        </p:nvSpPr>
        <p:spPr>
          <a:xfrm>
            <a:off x="2169225" y="4230325"/>
            <a:ext cx="2600100" cy="2424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Times New Roman"/>
                <a:ea typeface="Times New Roman"/>
                <a:cs typeface="Times New Roman"/>
                <a:sym typeface="Times New Roman"/>
              </a:rPr>
              <a:t>2.Traumatic Ossicular disruption</a:t>
            </a:r>
            <a:endParaRPr sz="600">
              <a:solidFill>
                <a:srgbClr val="FFFFFF"/>
              </a:solidFill>
              <a:latin typeface="Times New Roman"/>
              <a:ea typeface="Times New Roman"/>
              <a:cs typeface="Times New Roman"/>
              <a:sym typeface="Times New Roman"/>
            </a:endParaRPr>
          </a:p>
        </p:txBody>
      </p:sp>
      <p:sp>
        <p:nvSpPr>
          <p:cNvPr id="240" name="Google Shape;240;p27"/>
          <p:cNvSpPr txBox="1"/>
          <p:nvPr/>
        </p:nvSpPr>
        <p:spPr>
          <a:xfrm>
            <a:off x="0" y="4481350"/>
            <a:ext cx="2162400" cy="835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999999"/>
                </a:solidFill>
              </a:rPr>
              <a:t>- </a:t>
            </a:r>
            <a:r>
              <a:rPr lang="ar" sz="800">
                <a:solidFill>
                  <a:srgbClr val="999999"/>
                </a:solidFill>
                <a:latin typeface="Times New Roman"/>
                <a:ea typeface="Times New Roman"/>
                <a:cs typeface="Times New Roman"/>
                <a:sym typeface="Times New Roman"/>
              </a:rPr>
              <a:t>Usually is asymptomatic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May cause conductive hearing loss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Treated by observation because most cases resolve spontaneously</a:t>
            </a:r>
            <a:endParaRPr sz="800">
              <a:solidFill>
                <a:srgbClr val="999999"/>
              </a:solidFill>
              <a:latin typeface="Times New Roman"/>
              <a:ea typeface="Times New Roman"/>
              <a:cs typeface="Times New Roman"/>
              <a:sym typeface="Times New Roman"/>
            </a:endParaRPr>
          </a:p>
        </p:txBody>
      </p:sp>
      <p:sp>
        <p:nvSpPr>
          <p:cNvPr id="241" name="Google Shape;241;p27"/>
          <p:cNvSpPr txBox="1"/>
          <p:nvPr/>
        </p:nvSpPr>
        <p:spPr>
          <a:xfrm>
            <a:off x="2175975" y="4481350"/>
            <a:ext cx="2586600" cy="835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99999"/>
                </a:solidFill>
              </a:rPr>
              <a:t>-</a:t>
            </a:r>
            <a:r>
              <a:rPr lang="ar" sz="800">
                <a:solidFill>
                  <a:srgbClr val="999999"/>
                </a:solidFill>
                <a:latin typeface="Times New Roman"/>
                <a:ea typeface="Times New Roman"/>
                <a:cs typeface="Times New Roman"/>
                <a:sym typeface="Times New Roman"/>
              </a:rPr>
              <a:t> Suspected if trauma followed by CHL with intact TM - Diagnosis is confirmed by CT and/or by surgical exploration (tympanotomy) - Treatment is by surgical repair</a:t>
            </a:r>
            <a:endParaRPr sz="800">
              <a:solidFill>
                <a:srgbClr val="999999"/>
              </a:solidFill>
              <a:latin typeface="Times New Roman"/>
              <a:ea typeface="Times New Roman"/>
              <a:cs typeface="Times New Roman"/>
              <a:sym typeface="Times New Roman"/>
            </a:endParaRPr>
          </a:p>
        </p:txBody>
      </p:sp>
      <p:sp>
        <p:nvSpPr>
          <p:cNvPr id="242" name="Google Shape;242;p27"/>
          <p:cNvSpPr txBox="1"/>
          <p:nvPr/>
        </p:nvSpPr>
        <p:spPr>
          <a:xfrm>
            <a:off x="0" y="5316550"/>
            <a:ext cx="4769400" cy="2598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Times New Roman"/>
                <a:ea typeface="Times New Roman"/>
                <a:cs typeface="Times New Roman"/>
                <a:sym typeface="Times New Roman"/>
              </a:rPr>
              <a:t>                                                  4.Otitic barotrauma</a:t>
            </a:r>
            <a:endParaRPr sz="1000">
              <a:solidFill>
                <a:srgbClr val="FFFFFF"/>
              </a:solidFill>
              <a:latin typeface="Times New Roman"/>
              <a:ea typeface="Times New Roman"/>
              <a:cs typeface="Times New Roman"/>
              <a:sym typeface="Times New Roman"/>
            </a:endParaRPr>
          </a:p>
        </p:txBody>
      </p:sp>
      <p:sp>
        <p:nvSpPr>
          <p:cNvPr id="243" name="Google Shape;243;p27"/>
          <p:cNvSpPr txBox="1"/>
          <p:nvPr/>
        </p:nvSpPr>
        <p:spPr>
          <a:xfrm>
            <a:off x="0" y="5576200"/>
            <a:ext cx="2162400" cy="2598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Times New Roman"/>
                <a:ea typeface="Times New Roman"/>
                <a:cs typeface="Times New Roman"/>
                <a:sym typeface="Times New Roman"/>
              </a:rPr>
              <a:t>                     Symptoms </a:t>
            </a:r>
            <a:endParaRPr sz="1000">
              <a:solidFill>
                <a:srgbClr val="FFFFFF"/>
              </a:solidFill>
              <a:latin typeface="Times New Roman"/>
              <a:ea typeface="Times New Roman"/>
              <a:cs typeface="Times New Roman"/>
              <a:sym typeface="Times New Roman"/>
            </a:endParaRPr>
          </a:p>
        </p:txBody>
      </p:sp>
      <p:sp>
        <p:nvSpPr>
          <p:cNvPr id="244" name="Google Shape;244;p27"/>
          <p:cNvSpPr txBox="1"/>
          <p:nvPr/>
        </p:nvSpPr>
        <p:spPr>
          <a:xfrm>
            <a:off x="2175975" y="5576200"/>
            <a:ext cx="2586600" cy="2598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t>    </a:t>
            </a:r>
            <a:r>
              <a:rPr lang="ar" sz="1000">
                <a:solidFill>
                  <a:srgbClr val="FFFFFF"/>
                </a:solidFill>
                <a:latin typeface="Times New Roman"/>
                <a:ea typeface="Times New Roman"/>
                <a:cs typeface="Times New Roman"/>
                <a:sym typeface="Times New Roman"/>
              </a:rPr>
              <a:t>                        Treatment</a:t>
            </a:r>
            <a:endParaRPr sz="1000">
              <a:solidFill>
                <a:srgbClr val="FFFFFF"/>
              </a:solidFill>
              <a:latin typeface="Times New Roman"/>
              <a:ea typeface="Times New Roman"/>
              <a:cs typeface="Times New Roman"/>
              <a:sym typeface="Times New Roman"/>
            </a:endParaRPr>
          </a:p>
        </p:txBody>
      </p:sp>
      <p:sp>
        <p:nvSpPr>
          <p:cNvPr id="245" name="Google Shape;245;p27"/>
          <p:cNvSpPr txBox="1"/>
          <p:nvPr/>
        </p:nvSpPr>
        <p:spPr>
          <a:xfrm>
            <a:off x="0" y="5836000"/>
            <a:ext cx="2175900" cy="609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Discomfort, pain &amp; deafness</a:t>
            </a:r>
            <a:endParaRPr sz="600">
              <a:solidFill>
                <a:srgbClr val="B7B7B7"/>
              </a:solidFill>
              <a:latin typeface="Times New Roman"/>
              <a:ea typeface="Times New Roman"/>
              <a:cs typeface="Times New Roman"/>
              <a:sym typeface="Times New Roman"/>
            </a:endParaRPr>
          </a:p>
        </p:txBody>
      </p:sp>
      <p:sp>
        <p:nvSpPr>
          <p:cNvPr id="246" name="Google Shape;246;p27"/>
          <p:cNvSpPr txBox="1"/>
          <p:nvPr/>
        </p:nvSpPr>
        <p:spPr>
          <a:xfrm>
            <a:off x="2169075" y="5836000"/>
            <a:ext cx="2586600" cy="609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Prophylactic - Decongestant, analgesic and autoinflation (Valsalva maneuver) - Myringotomy ± VT insertion</a:t>
            </a:r>
            <a:endParaRPr sz="800">
              <a:solidFill>
                <a:srgbClr val="B7B7B7"/>
              </a:solidFill>
              <a:latin typeface="Times New Roman"/>
              <a:ea typeface="Times New Roman"/>
              <a:cs typeface="Times New Roman"/>
              <a:sym typeface="Times New Roman"/>
            </a:endParaRPr>
          </a:p>
        </p:txBody>
      </p:sp>
      <p:pic>
        <p:nvPicPr>
          <p:cNvPr id="247" name="Google Shape;247;p27"/>
          <p:cNvPicPr preferRelativeResize="0"/>
          <p:nvPr/>
        </p:nvPicPr>
        <p:blipFill>
          <a:blip r:embed="rId5">
            <a:alphaModFix/>
          </a:blip>
          <a:stretch>
            <a:fillRect/>
          </a:stretch>
        </p:blipFill>
        <p:spPr>
          <a:xfrm>
            <a:off x="4231025" y="3141150"/>
            <a:ext cx="580800" cy="561100"/>
          </a:xfrm>
          <a:prstGeom prst="rect">
            <a:avLst/>
          </a:prstGeom>
          <a:noFill/>
          <a:ln>
            <a:noFill/>
          </a:ln>
        </p:spPr>
      </p:pic>
      <p:pic>
        <p:nvPicPr>
          <p:cNvPr id="248" name="Google Shape;248;p27"/>
          <p:cNvPicPr preferRelativeResize="0"/>
          <p:nvPr/>
        </p:nvPicPr>
        <p:blipFill>
          <a:blip r:embed="rId6">
            <a:alphaModFix/>
          </a:blip>
          <a:stretch>
            <a:fillRect/>
          </a:stretch>
        </p:blipFill>
        <p:spPr>
          <a:xfrm>
            <a:off x="3650225" y="3141150"/>
            <a:ext cx="580800" cy="561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28"/>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54" name="Google Shape;254;p28"/>
          <p:cNvSpPr txBox="1"/>
          <p:nvPr/>
        </p:nvSpPr>
        <p:spPr>
          <a:xfrm>
            <a:off x="0" y="164200"/>
            <a:ext cx="1970700" cy="423900"/>
          </a:xfrm>
          <a:prstGeom prst="rect">
            <a:avLst/>
          </a:prstGeom>
          <a:solidFill>
            <a:srgbClr val="9FC5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Times New Roman"/>
                <a:ea typeface="Times New Roman"/>
                <a:cs typeface="Times New Roman"/>
                <a:sym typeface="Times New Roman"/>
              </a:rPr>
              <a:t>Temporal Bone Fracture</a:t>
            </a:r>
            <a:endParaRPr>
              <a:solidFill>
                <a:srgbClr val="FFFFFF"/>
              </a:solidFill>
              <a:latin typeface="Times New Roman"/>
              <a:ea typeface="Times New Roman"/>
              <a:cs typeface="Times New Roman"/>
              <a:sym typeface="Times New Roman"/>
            </a:endParaRPr>
          </a:p>
        </p:txBody>
      </p:sp>
      <p:sp>
        <p:nvSpPr>
          <p:cNvPr id="255" name="Google Shape;255;p28"/>
          <p:cNvSpPr txBox="1"/>
          <p:nvPr/>
        </p:nvSpPr>
        <p:spPr>
          <a:xfrm>
            <a:off x="27375" y="629525"/>
            <a:ext cx="4735200" cy="6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Temporal bone area contains the middle and the inner ear. Fractures can be due to trauma to frontal, occipital or side head Injury.</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It could be due to a </a:t>
            </a:r>
            <a:r>
              <a:rPr lang="ar" sz="800">
                <a:solidFill>
                  <a:srgbClr val="FF0000"/>
                </a:solidFill>
                <a:latin typeface="Times New Roman"/>
                <a:ea typeface="Times New Roman"/>
                <a:cs typeface="Times New Roman"/>
                <a:sym typeface="Times New Roman"/>
              </a:rPr>
              <a:t>Blunt trauma</a:t>
            </a:r>
            <a:r>
              <a:rPr lang="ar" sz="800">
                <a:latin typeface="Times New Roman"/>
                <a:ea typeface="Times New Roman"/>
                <a:cs typeface="Times New Roman"/>
                <a:sym typeface="Times New Roman"/>
              </a:rPr>
              <a:t> (Most Common) Ex. </a:t>
            </a:r>
            <a:r>
              <a:rPr lang="ar" sz="800">
                <a:solidFill>
                  <a:srgbClr val="999999"/>
                </a:solidFill>
                <a:latin typeface="Times New Roman"/>
                <a:ea typeface="Times New Roman"/>
                <a:cs typeface="Times New Roman"/>
                <a:sym typeface="Times New Roman"/>
              </a:rPr>
              <a:t>RTA</a:t>
            </a:r>
            <a:r>
              <a:rPr lang="ar" sz="800">
                <a:latin typeface="Times New Roman"/>
                <a:ea typeface="Times New Roman"/>
                <a:cs typeface="Times New Roman"/>
                <a:sym typeface="Times New Roman"/>
              </a:rPr>
              <a:t> or a penetrating injury (Less Common)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MVA, assault, fall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Associated with life-threatening injuries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Temporal bone fracture types: Direct (localized): seen with gunshot wounds (penetrating perforating with brain injury) Indirect (diffused) (either longitudinal fracture, or transverse fracture)</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FF0000"/>
                </a:solidFill>
                <a:latin typeface="Times New Roman"/>
                <a:ea typeface="Times New Roman"/>
                <a:cs typeface="Times New Roman"/>
                <a:sym typeface="Times New Roman"/>
              </a:rPr>
              <a:t> </a:t>
            </a:r>
            <a:r>
              <a:rPr lang="ar" sz="800">
                <a:latin typeface="Times New Roman"/>
                <a:ea typeface="Times New Roman"/>
                <a:cs typeface="Times New Roman"/>
                <a:sym typeface="Times New Roman"/>
              </a:rPr>
              <a:t>● Evaluation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Trauma protocol/clear C-spine,</a:t>
            </a:r>
            <a:r>
              <a:rPr lang="ar" sz="800">
                <a:solidFill>
                  <a:srgbClr val="999999"/>
                </a:solidFill>
                <a:latin typeface="Times New Roman"/>
                <a:ea typeface="Times New Roman"/>
                <a:cs typeface="Times New Roman"/>
                <a:sym typeface="Times New Roman"/>
              </a:rPr>
              <a:t>YOU HAVE TO EVAL UATE THE C-spine</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Assess facial nerve function early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a:t>
            </a:r>
            <a:r>
              <a:rPr lang="ar" sz="800">
                <a:latin typeface="Times New Roman"/>
                <a:ea typeface="Times New Roman"/>
                <a:cs typeface="Times New Roman"/>
                <a:sym typeface="Times New Roman"/>
              </a:rPr>
              <a:t>Immediate vs. delayed onset related to the trauma</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Immediate paralysis implies direct disruption of the nerve, delayed or progressive indicates an intact nerve with post-traumatic edema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Must know the status of the facial nerve (traumatized or not)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Note that if the facial nerve is affected then the temporal bone must also be fractured by the accident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Must ask yourself if the facial nerve palsy occurred immediately or this patient has a long standing facial WEAKNESS even before the trauma (why? Because if it occurred immediately you have to go in surgically and reconstruct)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 And if the patient started to have facial weakness sometime after the trauma (slow onset), then this is due to post traumatic edema → NON SURGICAL conservative treatment (protect the eye from dryness and close it, STEROIDS, patient follow up is necessary) - Conclusion: - Immediate onset of facial nerve injury → direct trauma to the nerve - Slow onset of facial nerve palsy → only post traumatic edema</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Ear examination - hemotympanum, CSF otorrhea, TM perforation, or canal laceration.</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Assess hearing: tuning forks, audiogram</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Radiology: A fine-cut temporal bone CT- with bone windows, Evaluate extent of fracture. (The golden standard is High Resolution CT!).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How to differentiate between basal skull fracture and temporal bone fracture ? * </a:t>
            </a:r>
            <a:r>
              <a:rPr lang="ar" sz="800">
                <a:solidFill>
                  <a:srgbClr val="999999"/>
                </a:solidFill>
                <a:latin typeface="Times New Roman"/>
                <a:ea typeface="Times New Roman"/>
                <a:cs typeface="Times New Roman"/>
                <a:sym typeface="Times New Roman"/>
              </a:rPr>
              <a:t>Signs and symptoms: if the patient complains of hearing loss or vertigo→ temporal bone fracture.</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Temporal bone fracture types: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Direct fractures: localized e.g. gunshot wounds.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Penetrating perforating </a:t>
            </a:r>
            <a:r>
              <a:rPr lang="ar" sz="800">
                <a:latin typeface="Times New Roman"/>
                <a:ea typeface="Times New Roman"/>
                <a:cs typeface="Times New Roman"/>
                <a:sym typeface="Times New Roman"/>
              </a:rPr>
              <a:t>fracture &amp;</a:t>
            </a:r>
            <a:r>
              <a:rPr lang="ar" sz="800">
                <a:latin typeface="Times New Roman"/>
                <a:ea typeface="Times New Roman"/>
                <a:cs typeface="Times New Roman"/>
                <a:sym typeface="Times New Roman"/>
              </a:rPr>
              <a:t> brain damage.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Indirect fractures: diffused external forces.</a:t>
            </a:r>
            <a:r>
              <a:rPr lang="ar" sz="800">
                <a:solidFill>
                  <a:srgbClr val="FF0000"/>
                </a:solidFill>
                <a:latin typeface="Times New Roman"/>
                <a:ea typeface="Times New Roman"/>
                <a:cs typeface="Times New Roman"/>
                <a:sym typeface="Times New Roman"/>
              </a:rPr>
              <a:t> (مطالبین فیها :(!!in blunt trauma → in this type the damage is in the  petrous pyramid of temporal bone.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FF0000"/>
                </a:solidFill>
                <a:latin typeface="Times New Roman"/>
                <a:ea typeface="Times New Roman"/>
                <a:cs typeface="Times New Roman"/>
                <a:sym typeface="Times New Roman"/>
              </a:rPr>
              <a:t>* Longitudinal fracture.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FF0000"/>
                </a:solidFill>
                <a:latin typeface="Times New Roman"/>
                <a:ea typeface="Times New Roman"/>
                <a:cs typeface="Times New Roman"/>
                <a:sym typeface="Times New Roman"/>
              </a:rPr>
              <a:t>* Transverse fracture.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Dura may tear (TB &amp; subarachnoid CF), @Latent infection: ET→ Meninges</a:t>
            </a:r>
            <a:endParaRPr sz="800">
              <a:latin typeface="Times New Roman"/>
              <a:ea typeface="Times New Roman"/>
              <a:cs typeface="Times New Roman"/>
              <a:sym typeface="Times New Roman"/>
            </a:endParaRPr>
          </a:p>
        </p:txBody>
      </p:sp>
      <p:pic>
        <p:nvPicPr>
          <p:cNvPr id="256" name="Google Shape;256;p28"/>
          <p:cNvPicPr preferRelativeResize="0"/>
          <p:nvPr/>
        </p:nvPicPr>
        <p:blipFill>
          <a:blip r:embed="rId4">
            <a:alphaModFix/>
          </a:blip>
          <a:stretch>
            <a:fillRect/>
          </a:stretch>
        </p:blipFill>
        <p:spPr>
          <a:xfrm>
            <a:off x="149075" y="4262975"/>
            <a:ext cx="773075" cy="930625"/>
          </a:xfrm>
          <a:prstGeom prst="rect">
            <a:avLst/>
          </a:prstGeom>
          <a:noFill/>
          <a:ln>
            <a:noFill/>
          </a:ln>
        </p:spPr>
      </p:pic>
      <p:pic>
        <p:nvPicPr>
          <p:cNvPr id="257" name="Google Shape;257;p28"/>
          <p:cNvPicPr preferRelativeResize="0"/>
          <p:nvPr/>
        </p:nvPicPr>
        <p:blipFill>
          <a:blip r:embed="rId5">
            <a:alphaModFix/>
          </a:blip>
          <a:stretch>
            <a:fillRect/>
          </a:stretch>
        </p:blipFill>
        <p:spPr>
          <a:xfrm>
            <a:off x="951125" y="4262975"/>
            <a:ext cx="1136000" cy="873325"/>
          </a:xfrm>
          <a:prstGeom prst="rect">
            <a:avLst/>
          </a:prstGeom>
          <a:noFill/>
          <a:ln>
            <a:noFill/>
          </a:ln>
        </p:spPr>
      </p:pic>
      <p:pic>
        <p:nvPicPr>
          <p:cNvPr id="258" name="Google Shape;258;p28"/>
          <p:cNvPicPr preferRelativeResize="0"/>
          <p:nvPr/>
        </p:nvPicPr>
        <p:blipFill>
          <a:blip r:embed="rId6">
            <a:alphaModFix/>
          </a:blip>
          <a:stretch>
            <a:fillRect/>
          </a:stretch>
        </p:blipFill>
        <p:spPr>
          <a:xfrm>
            <a:off x="2506876" y="4262975"/>
            <a:ext cx="2034324" cy="930625"/>
          </a:xfrm>
          <a:prstGeom prst="rect">
            <a:avLst/>
          </a:prstGeom>
          <a:noFill/>
          <a:ln>
            <a:noFill/>
          </a:ln>
        </p:spPr>
      </p:pic>
      <p:sp>
        <p:nvSpPr>
          <p:cNvPr id="259" name="Google Shape;259;p28"/>
          <p:cNvSpPr txBox="1"/>
          <p:nvPr/>
        </p:nvSpPr>
        <p:spPr>
          <a:xfrm>
            <a:off x="1039925" y="5070400"/>
            <a:ext cx="1136100" cy="1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FF0000"/>
                </a:solidFill>
                <a:latin typeface="Times New Roman"/>
                <a:ea typeface="Times New Roman"/>
                <a:cs typeface="Times New Roman"/>
                <a:sym typeface="Times New Roman"/>
              </a:rPr>
              <a:t>orbital ecchymosis or Raccoon's Eyes</a:t>
            </a:r>
            <a:endParaRPr sz="700">
              <a:solidFill>
                <a:srgbClr val="FF0000"/>
              </a:solidFill>
              <a:latin typeface="Times New Roman"/>
              <a:ea typeface="Times New Roman"/>
              <a:cs typeface="Times New Roman"/>
              <a:sym typeface="Times New Roman"/>
            </a:endParaRPr>
          </a:p>
        </p:txBody>
      </p:sp>
      <p:sp>
        <p:nvSpPr>
          <p:cNvPr id="260" name="Google Shape;260;p28"/>
          <p:cNvSpPr txBox="1"/>
          <p:nvPr/>
        </p:nvSpPr>
        <p:spPr>
          <a:xfrm>
            <a:off x="2721100" y="5136300"/>
            <a:ext cx="1785900" cy="1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FF0000"/>
                </a:solidFill>
                <a:latin typeface="Times New Roman"/>
                <a:ea typeface="Times New Roman"/>
                <a:cs typeface="Times New Roman"/>
                <a:sym typeface="Times New Roman"/>
              </a:rPr>
              <a:t>External Canal Laceration, </a:t>
            </a:r>
            <a:r>
              <a:rPr lang="ar" sz="700">
                <a:solidFill>
                  <a:srgbClr val="FF0000"/>
                </a:solidFill>
                <a:latin typeface="Times New Roman"/>
                <a:ea typeface="Times New Roman"/>
                <a:cs typeface="Times New Roman"/>
                <a:sym typeface="Times New Roman"/>
              </a:rPr>
              <a:t>hemo tympanum</a:t>
            </a:r>
            <a:endParaRPr sz="700">
              <a:solidFill>
                <a:srgbClr val="FF0000"/>
              </a:solidFill>
              <a:latin typeface="Times New Roman"/>
              <a:ea typeface="Times New Roman"/>
              <a:cs typeface="Times New Roman"/>
              <a:sym typeface="Times New Roman"/>
            </a:endParaRPr>
          </a:p>
        </p:txBody>
      </p:sp>
      <p:pic>
        <p:nvPicPr>
          <p:cNvPr id="261" name="Google Shape;261;p28"/>
          <p:cNvPicPr preferRelativeResize="0"/>
          <p:nvPr/>
        </p:nvPicPr>
        <p:blipFill>
          <a:blip r:embed="rId7">
            <a:alphaModFix/>
          </a:blip>
          <a:stretch>
            <a:fillRect/>
          </a:stretch>
        </p:blipFill>
        <p:spPr>
          <a:xfrm>
            <a:off x="3371982" y="5988919"/>
            <a:ext cx="1006493" cy="1096531"/>
          </a:xfrm>
          <a:prstGeom prst="rect">
            <a:avLst/>
          </a:prstGeom>
          <a:noFill/>
          <a:ln>
            <a:noFill/>
          </a:ln>
        </p:spPr>
      </p:pic>
      <p:pic>
        <p:nvPicPr>
          <p:cNvPr id="262" name="Google Shape;262;p28"/>
          <p:cNvPicPr preferRelativeResize="0"/>
          <p:nvPr/>
        </p:nvPicPr>
        <p:blipFill>
          <a:blip r:embed="rId8">
            <a:alphaModFix/>
          </a:blip>
          <a:stretch>
            <a:fillRect/>
          </a:stretch>
        </p:blipFill>
        <p:spPr>
          <a:xfrm>
            <a:off x="90300" y="6421751"/>
            <a:ext cx="890625" cy="663700"/>
          </a:xfrm>
          <a:prstGeom prst="rect">
            <a:avLst/>
          </a:prstGeom>
          <a:noFill/>
          <a:ln>
            <a:noFill/>
          </a:ln>
        </p:spPr>
      </p:pic>
      <p:pic>
        <p:nvPicPr>
          <p:cNvPr id="263" name="Google Shape;263;p28"/>
          <p:cNvPicPr preferRelativeResize="0"/>
          <p:nvPr/>
        </p:nvPicPr>
        <p:blipFill>
          <a:blip r:embed="rId9">
            <a:alphaModFix/>
          </a:blip>
          <a:stretch>
            <a:fillRect/>
          </a:stretch>
        </p:blipFill>
        <p:spPr>
          <a:xfrm>
            <a:off x="1632400" y="6421750"/>
            <a:ext cx="849825" cy="663700"/>
          </a:xfrm>
          <a:prstGeom prst="rect">
            <a:avLst/>
          </a:prstGeom>
          <a:noFill/>
          <a:ln>
            <a:noFill/>
          </a:ln>
        </p:spPr>
      </p:pic>
      <p:sp>
        <p:nvSpPr>
          <p:cNvPr id="264" name="Google Shape;264;p28"/>
          <p:cNvSpPr txBox="1"/>
          <p:nvPr/>
        </p:nvSpPr>
        <p:spPr>
          <a:xfrm>
            <a:off x="3524975" y="6594600"/>
            <a:ext cx="912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FF0000"/>
                </a:solidFill>
                <a:latin typeface="Times New Roman"/>
                <a:ea typeface="Times New Roman"/>
                <a:cs typeface="Times New Roman"/>
                <a:sym typeface="Times New Roman"/>
              </a:rPr>
              <a:t>Along or across the pyramidal axis </a:t>
            </a:r>
            <a:endParaRPr sz="100">
              <a:solidFill>
                <a:srgbClr val="FF0000"/>
              </a:solidFill>
              <a:latin typeface="Times New Roman"/>
              <a:ea typeface="Times New Roman"/>
              <a:cs typeface="Times New Roman"/>
              <a:sym typeface="Times New Roman"/>
            </a:endParaRPr>
          </a:p>
        </p:txBody>
      </p:sp>
      <p:sp>
        <p:nvSpPr>
          <p:cNvPr id="265" name="Google Shape;265;p28"/>
          <p:cNvSpPr txBox="1"/>
          <p:nvPr/>
        </p:nvSpPr>
        <p:spPr>
          <a:xfrm>
            <a:off x="858225" y="6520200"/>
            <a:ext cx="8907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650">
                <a:solidFill>
                  <a:srgbClr val="6AA84F"/>
                </a:solidFill>
                <a:latin typeface="Times New Roman"/>
                <a:ea typeface="Times New Roman"/>
                <a:cs typeface="Times New Roman"/>
                <a:sym typeface="Times New Roman"/>
              </a:rPr>
              <a:t>CT scan showing transverse fracture</a:t>
            </a:r>
            <a:endParaRPr sz="650">
              <a:solidFill>
                <a:srgbClr val="6AA84F"/>
              </a:solidFill>
              <a:latin typeface="Times New Roman"/>
              <a:ea typeface="Times New Roman"/>
              <a:cs typeface="Times New Roman"/>
              <a:sym typeface="Times New Roman"/>
            </a:endParaRPr>
          </a:p>
        </p:txBody>
      </p:sp>
      <p:sp>
        <p:nvSpPr>
          <p:cNvPr id="266" name="Google Shape;266;p28"/>
          <p:cNvSpPr txBox="1"/>
          <p:nvPr/>
        </p:nvSpPr>
        <p:spPr>
          <a:xfrm>
            <a:off x="2404125" y="6520200"/>
            <a:ext cx="9126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650">
                <a:solidFill>
                  <a:srgbClr val="6AA84F"/>
                </a:solidFill>
              </a:rPr>
              <a:t>CT scan sh</a:t>
            </a:r>
            <a:r>
              <a:rPr lang="ar" sz="650">
                <a:solidFill>
                  <a:srgbClr val="6AA84F"/>
                </a:solidFill>
                <a:latin typeface="Times New Roman"/>
                <a:ea typeface="Times New Roman"/>
                <a:cs typeface="Times New Roman"/>
                <a:sym typeface="Times New Roman"/>
              </a:rPr>
              <a:t>owing longitudinal  </a:t>
            </a:r>
            <a:r>
              <a:rPr lang="ar" sz="650">
                <a:solidFill>
                  <a:srgbClr val="6AA84F"/>
                </a:solidFill>
              </a:rPr>
              <a:t>fracture</a:t>
            </a:r>
            <a:endParaRPr sz="650">
              <a:solidFill>
                <a:srgbClr val="6AA84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29"/>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72" name="Google Shape;272;p29"/>
          <p:cNvSpPr txBox="1"/>
          <p:nvPr/>
        </p:nvSpPr>
        <p:spPr>
          <a:xfrm>
            <a:off x="0" y="0"/>
            <a:ext cx="4762500" cy="7143600"/>
          </a:xfrm>
          <a:prstGeom prst="rect">
            <a:avLst/>
          </a:prstGeom>
          <a:noFill/>
          <a:ln cap="flat" cmpd="sng" w="9525">
            <a:solidFill>
              <a:srgbClr val="6FA8DC"/>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0000"/>
                </a:solidFill>
                <a:latin typeface="Times New Roman"/>
                <a:ea typeface="Times New Roman"/>
                <a:cs typeface="Times New Roman"/>
                <a:sym typeface="Times New Roman"/>
              </a:rPr>
              <a:t>Types of Temporal bone fractures:</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1. Longitudinal: 70%-80% of the cases, Conductive hearing loss (rupture drum, hemotympanum or ossicular disruption) Facial nerve paralysis is not common </a:t>
            </a:r>
            <a:r>
              <a:rPr lang="ar" sz="800">
                <a:solidFill>
                  <a:srgbClr val="6AA84F"/>
                </a:solidFill>
                <a:latin typeface="Times New Roman"/>
                <a:ea typeface="Times New Roman"/>
                <a:cs typeface="Times New Roman"/>
                <a:sym typeface="Times New Roman"/>
              </a:rPr>
              <a:t>(injury will extend to the inner, middle (mainly), and external ear → conductive hearing loss)</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2. Transverse: 20% of the cases SNHL &amp; vertigo (Labyrinthine injury) </a:t>
            </a:r>
            <a:r>
              <a:rPr lang="ar" sz="800">
                <a:solidFill>
                  <a:srgbClr val="E03535"/>
                </a:solidFill>
                <a:latin typeface="Times New Roman"/>
                <a:ea typeface="Times New Roman"/>
                <a:cs typeface="Times New Roman"/>
                <a:sym typeface="Times New Roman"/>
              </a:rPr>
              <a:t>Facial nerve paralysi</a:t>
            </a:r>
            <a:r>
              <a:rPr lang="ar" sz="800">
                <a:latin typeface="Times New Roman"/>
                <a:ea typeface="Times New Roman"/>
                <a:cs typeface="Times New Roman"/>
                <a:sym typeface="Times New Roman"/>
              </a:rPr>
              <a:t>s is common </a:t>
            </a:r>
            <a:r>
              <a:rPr lang="ar" sz="800">
                <a:solidFill>
                  <a:srgbClr val="6AA84F"/>
                </a:solidFill>
                <a:latin typeface="Times New Roman"/>
                <a:ea typeface="Times New Roman"/>
                <a:cs typeface="Times New Roman"/>
                <a:sym typeface="Times New Roman"/>
              </a:rPr>
              <a:t>(no sign of external or middle ear injury → sensorineural hearing loss)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3. Mixed: 10% of the cases worst prognosis.</a:t>
            </a:r>
            <a:br>
              <a:rPr lang="ar" sz="800">
                <a:latin typeface="Times New Roman"/>
                <a:ea typeface="Times New Roman"/>
                <a:cs typeface="Times New Roman"/>
                <a:sym typeface="Times New Roman"/>
              </a:rPr>
            </a:b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manifestations: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F1C232"/>
                </a:solidFill>
                <a:latin typeface="Times New Roman"/>
                <a:ea typeface="Times New Roman"/>
                <a:cs typeface="Times New Roman"/>
                <a:sym typeface="Times New Roman"/>
              </a:rPr>
              <a:t> ✓ Battle sign </a:t>
            </a:r>
            <a:endParaRPr sz="800">
              <a:solidFill>
                <a:srgbClr val="F1C232"/>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TM perforation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E03535"/>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Hemo Tympanum</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(on otoscopy)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CSF otorrhea or rhinorrhea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Laceration of external auditory canal</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Ossicular disruption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SNHL</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Vertigo</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E03535"/>
                </a:solidFill>
                <a:latin typeface="Times New Roman"/>
                <a:ea typeface="Times New Roman"/>
                <a:cs typeface="Times New Roman"/>
                <a:sym typeface="Times New Roman"/>
              </a:rPr>
              <a:t> ✓ Facial nerve paralysis</a:t>
            </a:r>
            <a:endParaRPr sz="800">
              <a:solidFill>
                <a:srgbClr val="E03535"/>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F1C232"/>
                </a:solidFill>
                <a:latin typeface="Times New Roman"/>
                <a:ea typeface="Times New Roman"/>
                <a:cs typeface="Times New Roman"/>
                <a:sym typeface="Times New Roman"/>
              </a:rPr>
              <a:t> ✓ Raccoon eyes </a:t>
            </a:r>
            <a:endParaRPr sz="800">
              <a:solidFill>
                <a:srgbClr val="F1C232"/>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Management:</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KEY points to focus on in the management of temporal bone fracture (regardless of the type)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Facial nerve paralysis, did the facial nerve get injured?</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Immediate - operative exploration and repair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Delayed - observe, steroids, eye protection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CSF leak, is there a CSF leak? - close spontaneously with conservative management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bed rest » lumbar drain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&gt;90% resolve in 2 weeks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Hearing loss?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Sensorineural - hearing aid or cochlear implantation </a:t>
            </a:r>
            <a:r>
              <a:rPr lang="ar" sz="800">
                <a:solidFill>
                  <a:srgbClr val="9E9E9E"/>
                </a:solidFill>
                <a:latin typeface="Times New Roman"/>
                <a:ea typeface="Times New Roman"/>
                <a:cs typeface="Times New Roman"/>
                <a:sym typeface="Times New Roman"/>
              </a:rPr>
              <a:t>(but usually not necessary because temporal bone fractures are usually unilateral, so the patient can depend on the other ear).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Conductive- ossicular reconstruction, </a:t>
            </a:r>
            <a:r>
              <a:rPr lang="ar" sz="800">
                <a:solidFill>
                  <a:srgbClr val="6AA84F"/>
                </a:solidFill>
                <a:latin typeface="Times New Roman"/>
                <a:ea typeface="Times New Roman"/>
                <a:cs typeface="Times New Roman"/>
                <a:sym typeface="Times New Roman"/>
              </a:rPr>
              <a:t>tympanoplasty or ossiculoplasty (according to injury).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Vertigo? - treat symptomatically &amp; usually resolves over time, can be evaluated with Electronystagmography. ✓Vestibular suppressants and physical therapy (canalith repositioning maneuver, etc.)</a:t>
            </a:r>
            <a:endParaRPr sz="800">
              <a:latin typeface="Times New Roman"/>
              <a:ea typeface="Times New Roman"/>
              <a:cs typeface="Times New Roman"/>
              <a:sym typeface="Times New Roman"/>
            </a:endParaRPr>
          </a:p>
        </p:txBody>
      </p:sp>
      <p:graphicFrame>
        <p:nvGraphicFramePr>
          <p:cNvPr id="273" name="Google Shape;273;p29"/>
          <p:cNvGraphicFramePr/>
          <p:nvPr/>
        </p:nvGraphicFramePr>
        <p:xfrm>
          <a:off x="0" y="4223825"/>
          <a:ext cx="3000000" cy="3000000"/>
        </p:xfrm>
        <a:graphic>
          <a:graphicData uri="http://schemas.openxmlformats.org/drawingml/2006/table">
            <a:tbl>
              <a:tblPr>
                <a:noFill/>
                <a:tableStyleId>{3E411543-83C0-4353-BD9B-19F16059D508}</a:tableStyleId>
              </a:tblPr>
              <a:tblGrid>
                <a:gridCol w="2349225"/>
                <a:gridCol w="2413275"/>
              </a:tblGrid>
              <a:tr h="345450">
                <a:tc>
                  <a:txBody>
                    <a:bodyPr/>
                    <a:lstStyle/>
                    <a:p>
                      <a:pPr indent="0" lvl="0" marL="0" rtl="0" algn="ctr">
                        <a:spcBef>
                          <a:spcPts val="0"/>
                        </a:spcBef>
                        <a:spcAft>
                          <a:spcPts val="0"/>
                        </a:spcAft>
                        <a:buNone/>
                      </a:pPr>
                      <a:r>
                        <a:rPr b="1" lang="ar" sz="1200">
                          <a:solidFill>
                            <a:srgbClr val="FFFFFF"/>
                          </a:solidFill>
                          <a:latin typeface="Times New Roman"/>
                          <a:ea typeface="Times New Roman"/>
                          <a:cs typeface="Times New Roman"/>
                          <a:sym typeface="Times New Roman"/>
                        </a:rPr>
                        <a:t>T</a:t>
                      </a:r>
                      <a:r>
                        <a:rPr b="1" lang="ar" sz="1000">
                          <a:solidFill>
                            <a:srgbClr val="FFFFFF"/>
                          </a:solidFill>
                          <a:latin typeface="Times New Roman"/>
                          <a:ea typeface="Times New Roman"/>
                          <a:cs typeface="Times New Roman"/>
                          <a:sym typeface="Times New Roman"/>
                        </a:rPr>
                        <a:t>ransverse pyramidal fracture</a:t>
                      </a:r>
                      <a:endParaRPr b="1"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b="1" lang="ar" sz="1000">
                          <a:solidFill>
                            <a:srgbClr val="FFFFFF"/>
                          </a:solidFill>
                          <a:latin typeface="Times New Roman"/>
                          <a:ea typeface="Times New Roman"/>
                          <a:cs typeface="Times New Roman"/>
                          <a:sym typeface="Times New Roman"/>
                        </a:rPr>
                        <a:t>Longitudinal fracture</a:t>
                      </a:r>
                      <a:endParaRPr b="1" sz="10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408775">
                <a:tc>
                  <a:txBody>
                    <a:bodyPr/>
                    <a:lstStyle/>
                    <a:p>
                      <a:pPr indent="0" lvl="0" marL="0" rtl="0" algn="l">
                        <a:spcBef>
                          <a:spcPts val="0"/>
                        </a:spcBef>
                        <a:spcAft>
                          <a:spcPts val="0"/>
                        </a:spcAft>
                        <a:buNone/>
                      </a:pPr>
                      <a:r>
                        <a:rPr lang="ar" sz="800">
                          <a:solidFill>
                            <a:srgbClr val="434343"/>
                          </a:solidFill>
                          <a:latin typeface="Times New Roman"/>
                          <a:ea typeface="Times New Roman"/>
                          <a:cs typeface="Times New Roman"/>
                          <a:sym typeface="Times New Roman"/>
                        </a:rPr>
                        <a:t>Sensorineural deafness</a:t>
                      </a:r>
                      <a:r>
                        <a:rPr lang="ar" sz="800">
                          <a:solidFill>
                            <a:srgbClr val="666666"/>
                          </a:solidFill>
                          <a:latin typeface="Times New Roman"/>
                          <a:ea typeface="Times New Roman"/>
                          <a:cs typeface="Times New Roman"/>
                          <a:sym typeface="Times New Roman"/>
                        </a:rPr>
                        <a:t> (due to 8th CN injury)</a:t>
                      </a:r>
                      <a:endParaRPr sz="800">
                        <a:solidFill>
                          <a:srgbClr val="666666"/>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rgbClr val="666666"/>
                          </a:solidFill>
                          <a:latin typeface="Times New Roman"/>
                          <a:ea typeface="Times New Roman"/>
                          <a:cs typeface="Times New Roman"/>
                          <a:sym typeface="Times New Roman"/>
                        </a:rPr>
                        <a:t>Conductive hearing loss</a:t>
                      </a:r>
                      <a:r>
                        <a:rPr lang="ar" sz="800">
                          <a:solidFill>
                            <a:srgbClr val="999999"/>
                          </a:solidFill>
                          <a:latin typeface="Times New Roman"/>
                          <a:ea typeface="Times New Roman"/>
                          <a:cs typeface="Times New Roman"/>
                          <a:sym typeface="Times New Roman"/>
                        </a:rPr>
                        <a:t>: either due to ossicular damage or due to tympanic membrane perforation</a:t>
                      </a:r>
                      <a:endParaRPr sz="800">
                        <a:solidFill>
                          <a:srgbClr val="999999"/>
                        </a:solidFill>
                        <a:latin typeface="Times New Roman"/>
                        <a:ea typeface="Times New Roman"/>
                        <a:cs typeface="Times New Roman"/>
                        <a:sym typeface="Times New Roman"/>
                      </a:endParaRPr>
                    </a:p>
                  </a:txBody>
                  <a:tcPr marT="91425" marB="91425" marR="91425" marL="91425"/>
                </a:tc>
              </a:tr>
              <a:tr h="526350">
                <a:tc>
                  <a:txBody>
                    <a:bodyPr/>
                    <a:lstStyle/>
                    <a:p>
                      <a:pPr indent="0" lvl="0" marL="0" rtl="0" algn="l">
                        <a:spcBef>
                          <a:spcPts val="0"/>
                        </a:spcBef>
                        <a:spcAft>
                          <a:spcPts val="0"/>
                        </a:spcAft>
                        <a:buClr>
                          <a:schemeClr val="dk1"/>
                        </a:buClr>
                        <a:buSzPts val="1100"/>
                        <a:buFont typeface="Arial"/>
                        <a:buNone/>
                      </a:pPr>
                      <a:r>
                        <a:rPr lang="ar" sz="800">
                          <a:solidFill>
                            <a:srgbClr val="999999"/>
                          </a:solidFill>
                          <a:latin typeface="Times New Roman"/>
                          <a:ea typeface="Times New Roman"/>
                          <a:cs typeface="Times New Roman"/>
                          <a:sym typeface="Times New Roman"/>
                        </a:rPr>
                        <a:t>Limited intervention, unless if there is facial trauma you can intervene</a:t>
                      </a:r>
                      <a:endParaRPr sz="800">
                        <a:solidFill>
                          <a:srgbClr val="999999"/>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rgbClr val="999999"/>
                          </a:solidFill>
                          <a:latin typeface="Times New Roman"/>
                          <a:ea typeface="Times New Roman"/>
                          <a:cs typeface="Times New Roman"/>
                          <a:sym typeface="Times New Roman"/>
                        </a:rPr>
                        <a:t>Passes through middle ear and external ear. Treatment with tympanoplasty or reconstruction of ossicle (according to the injured structured)</a:t>
                      </a:r>
                      <a:endParaRPr sz="800">
                        <a:solidFill>
                          <a:srgbClr val="999999"/>
                        </a:solidFill>
                        <a:latin typeface="Times New Roman"/>
                        <a:ea typeface="Times New Roman"/>
                        <a:cs typeface="Times New Roman"/>
                        <a:sym typeface="Times New Roman"/>
                      </a:endParaRPr>
                    </a:p>
                  </a:txBody>
                  <a:tcPr marT="91425" marB="91425" marR="91425" marL="91425"/>
                </a:tc>
              </a:tr>
              <a:tr h="1100575">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Intact external auditory meatus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intact tympanic membrane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Vertigo - Hearing loss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Spontaneous nystagmus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With or without hemotympanum or CSF - 50% facial nerve paralysis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Eustachian tube leaks CSF to the nasopharyngeal</a:t>
                      </a:r>
                      <a:endParaRPr sz="8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Hemotympanum or CSF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TM TEAR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Annulus tympanicus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bleeding to the external auditory meatus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middle ear deafness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- 20% facial paralysis - Step formation EAM - CSF otorrhea </a:t>
                      </a:r>
                      <a:endParaRPr sz="800">
                        <a:latin typeface="Times New Roman"/>
                        <a:ea typeface="Times New Roman"/>
                        <a:cs typeface="Times New Roman"/>
                        <a:sym typeface="Times New Roman"/>
                      </a:endParaRPr>
                    </a:p>
                  </a:txBody>
                  <a:tcPr marT="91425" marB="91425" marR="91425" marL="91425"/>
                </a:tc>
              </a:tr>
            </a:tbl>
          </a:graphicData>
        </a:graphic>
      </p:graphicFrame>
      <p:pic>
        <p:nvPicPr>
          <p:cNvPr id="274" name="Google Shape;274;p29"/>
          <p:cNvPicPr preferRelativeResize="0"/>
          <p:nvPr/>
        </p:nvPicPr>
        <p:blipFill>
          <a:blip r:embed="rId4">
            <a:alphaModFix/>
          </a:blip>
          <a:stretch>
            <a:fillRect/>
          </a:stretch>
        </p:blipFill>
        <p:spPr>
          <a:xfrm>
            <a:off x="1850488" y="1114538"/>
            <a:ext cx="1266825" cy="904875"/>
          </a:xfrm>
          <a:prstGeom prst="rect">
            <a:avLst/>
          </a:prstGeom>
          <a:noFill/>
          <a:ln>
            <a:noFill/>
          </a:ln>
        </p:spPr>
      </p:pic>
      <p:pic>
        <p:nvPicPr>
          <p:cNvPr id="275" name="Google Shape;275;p29"/>
          <p:cNvPicPr preferRelativeResize="0"/>
          <p:nvPr/>
        </p:nvPicPr>
        <p:blipFill>
          <a:blip r:embed="rId5">
            <a:alphaModFix/>
          </a:blip>
          <a:stretch>
            <a:fillRect/>
          </a:stretch>
        </p:blipFill>
        <p:spPr>
          <a:xfrm>
            <a:off x="3117325" y="1166938"/>
            <a:ext cx="1581150" cy="80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30"/>
          <p:cNvSpPr txBox="1"/>
          <p:nvPr>
            <p:ph idx="12" type="sldNum"/>
          </p:nvPr>
        </p:nvSpPr>
        <p:spPr>
          <a:xfrm>
            <a:off x="4242450" y="6661550"/>
            <a:ext cx="4218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81" name="Google Shape;281;p30"/>
          <p:cNvSpPr txBox="1"/>
          <p:nvPr/>
        </p:nvSpPr>
        <p:spPr>
          <a:xfrm>
            <a:off x="0" y="0"/>
            <a:ext cx="3174900" cy="186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a:solidFill>
                  <a:srgbClr val="6AA84F"/>
                </a:solidFill>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 Note that in this image, the longitudinal fracture will pass from the external ear canal to the middle ear then outward → thus the symptoms will be associated with middle ear structures (facial nerve injury, tympanic perforation, ossicular disruption, otorrhea)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But in the transverse fracture → no structures are harmed (Intact tympanic membrane, external ear canal)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What are the two structures that may be injured in transverse fracture? </a:t>
            </a:r>
            <a:endParaRPr sz="8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Facial nerve and 8th CN (sensory neural loss)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1-Longitudinal  2-Transverse</a:t>
            </a:r>
            <a:endParaRPr sz="800">
              <a:latin typeface="Times New Roman"/>
              <a:ea typeface="Times New Roman"/>
              <a:cs typeface="Times New Roman"/>
              <a:sym typeface="Times New Roman"/>
            </a:endParaRPr>
          </a:p>
        </p:txBody>
      </p:sp>
      <p:pic>
        <p:nvPicPr>
          <p:cNvPr id="282" name="Google Shape;282;p30"/>
          <p:cNvPicPr preferRelativeResize="0"/>
          <p:nvPr/>
        </p:nvPicPr>
        <p:blipFill>
          <a:blip r:embed="rId4">
            <a:alphaModFix/>
          </a:blip>
          <a:stretch>
            <a:fillRect/>
          </a:stretch>
        </p:blipFill>
        <p:spPr>
          <a:xfrm>
            <a:off x="3209225" y="42900"/>
            <a:ext cx="1553275" cy="874000"/>
          </a:xfrm>
          <a:prstGeom prst="rect">
            <a:avLst/>
          </a:prstGeom>
          <a:noFill/>
          <a:ln>
            <a:noFill/>
          </a:ln>
        </p:spPr>
      </p:pic>
      <p:pic>
        <p:nvPicPr>
          <p:cNvPr id="283" name="Google Shape;283;p30"/>
          <p:cNvPicPr preferRelativeResize="0"/>
          <p:nvPr/>
        </p:nvPicPr>
        <p:blipFill>
          <a:blip r:embed="rId5">
            <a:alphaModFix/>
          </a:blip>
          <a:stretch>
            <a:fillRect/>
          </a:stretch>
        </p:blipFill>
        <p:spPr>
          <a:xfrm>
            <a:off x="3209227" y="916900"/>
            <a:ext cx="1553275" cy="969825"/>
          </a:xfrm>
          <a:prstGeom prst="rect">
            <a:avLst/>
          </a:prstGeom>
          <a:noFill/>
          <a:ln>
            <a:noFill/>
          </a:ln>
        </p:spPr>
      </p:pic>
      <p:sp>
        <p:nvSpPr>
          <p:cNvPr id="284" name="Google Shape;284;p30"/>
          <p:cNvSpPr txBox="1"/>
          <p:nvPr/>
        </p:nvSpPr>
        <p:spPr>
          <a:xfrm>
            <a:off x="3209225" y="1005900"/>
            <a:ext cx="7458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0000"/>
                </a:solidFill>
              </a:rPr>
              <a:t>1</a:t>
            </a:r>
            <a:endParaRPr>
              <a:solidFill>
                <a:srgbClr val="FF0000"/>
              </a:solidFill>
            </a:endParaRPr>
          </a:p>
        </p:txBody>
      </p:sp>
      <p:sp>
        <p:nvSpPr>
          <p:cNvPr id="285" name="Google Shape;285;p30"/>
          <p:cNvSpPr txBox="1"/>
          <p:nvPr/>
        </p:nvSpPr>
        <p:spPr>
          <a:xfrm>
            <a:off x="4419875" y="1005900"/>
            <a:ext cx="203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0000"/>
                </a:solidFill>
              </a:rPr>
              <a:t>2</a:t>
            </a:r>
            <a:endParaRPr>
              <a:solidFill>
                <a:srgbClr val="FF0000"/>
              </a:solidFill>
            </a:endParaRPr>
          </a:p>
        </p:txBody>
      </p:sp>
      <p:sp>
        <p:nvSpPr>
          <p:cNvPr id="286" name="Google Shape;286;p30"/>
          <p:cNvSpPr txBox="1"/>
          <p:nvPr/>
        </p:nvSpPr>
        <p:spPr>
          <a:xfrm>
            <a:off x="0" y="1820175"/>
            <a:ext cx="1765500" cy="423900"/>
          </a:xfrm>
          <a:prstGeom prst="rect">
            <a:avLst/>
          </a:prstGeom>
          <a:solidFill>
            <a:srgbClr val="9FC5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Times New Roman"/>
                <a:ea typeface="Times New Roman"/>
                <a:cs typeface="Times New Roman"/>
                <a:sym typeface="Times New Roman"/>
              </a:rPr>
              <a:t>   Foreign bodies </a:t>
            </a:r>
            <a:endParaRPr>
              <a:solidFill>
                <a:srgbClr val="FFFFFF"/>
              </a:solidFill>
              <a:latin typeface="Times New Roman"/>
              <a:ea typeface="Times New Roman"/>
              <a:cs typeface="Times New Roman"/>
              <a:sym typeface="Times New Roman"/>
            </a:endParaRPr>
          </a:p>
        </p:txBody>
      </p:sp>
      <p:sp>
        <p:nvSpPr>
          <p:cNvPr id="287" name="Google Shape;287;p30"/>
          <p:cNvSpPr txBox="1"/>
          <p:nvPr/>
        </p:nvSpPr>
        <p:spPr>
          <a:xfrm>
            <a:off x="0" y="2326475"/>
            <a:ext cx="17655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1-</a:t>
            </a:r>
            <a:r>
              <a:rPr lang="ar" sz="1100">
                <a:solidFill>
                  <a:srgbClr val="FF0000"/>
                </a:solidFill>
                <a:latin typeface="Times New Roman"/>
                <a:ea typeface="Times New Roman"/>
                <a:cs typeface="Times New Roman"/>
                <a:sym typeface="Times New Roman"/>
              </a:rPr>
              <a:t>Nasal Foreign Bodies:-</a:t>
            </a:r>
            <a:endParaRPr sz="1100">
              <a:solidFill>
                <a:srgbClr val="FF0000"/>
              </a:solidFill>
              <a:latin typeface="Times New Roman"/>
              <a:ea typeface="Times New Roman"/>
              <a:cs typeface="Times New Roman"/>
              <a:sym typeface="Times New Roman"/>
            </a:endParaRPr>
          </a:p>
        </p:txBody>
      </p:sp>
      <p:sp>
        <p:nvSpPr>
          <p:cNvPr id="288" name="Google Shape;288;p30"/>
          <p:cNvSpPr txBox="1"/>
          <p:nvPr/>
        </p:nvSpPr>
        <p:spPr>
          <a:xfrm>
            <a:off x="54725" y="2566000"/>
            <a:ext cx="4762500" cy="145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Usually found in children</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May retained for long time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-Beads, coins, peas, pieces of rubber, paper, metal fragments…</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666666"/>
                </a:solidFill>
                <a:latin typeface="Times New Roman"/>
                <a:ea typeface="Times New Roman"/>
                <a:cs typeface="Times New Roman"/>
                <a:sym typeface="Times New Roman"/>
              </a:rPr>
              <a:t>The most common site is</a:t>
            </a:r>
            <a:r>
              <a:rPr lang="ar" sz="800" u="sng">
                <a:solidFill>
                  <a:srgbClr val="666666"/>
                </a:solidFill>
                <a:latin typeface="Times New Roman"/>
                <a:ea typeface="Times New Roman"/>
                <a:cs typeface="Times New Roman"/>
                <a:sym typeface="Times New Roman"/>
              </a:rPr>
              <a:t> between the inferior turbinate and the nasal septum.</a:t>
            </a:r>
            <a:r>
              <a:rPr lang="ar" sz="800">
                <a:solidFill>
                  <a:srgbClr val="666666"/>
                </a:solidFill>
                <a:latin typeface="Times New Roman"/>
                <a:ea typeface="Times New Roman"/>
                <a:cs typeface="Times New Roman"/>
                <a:sym typeface="Times New Roman"/>
              </a:rPr>
              <a:t> </a:t>
            </a:r>
            <a:endParaRPr sz="800">
              <a:solidFill>
                <a:srgbClr val="66666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66666"/>
                </a:solidFill>
                <a:latin typeface="Times New Roman"/>
                <a:ea typeface="Times New Roman"/>
                <a:cs typeface="Times New Roman"/>
                <a:sym typeface="Times New Roman"/>
              </a:rPr>
              <a:t>- It differs from the ear in that the nose is part of the airway tract. </a:t>
            </a:r>
            <a:endParaRPr sz="800">
              <a:solidFill>
                <a:srgbClr val="66666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66666"/>
                </a:solidFill>
                <a:latin typeface="Times New Roman"/>
                <a:ea typeface="Times New Roman"/>
                <a:cs typeface="Times New Roman"/>
                <a:sym typeface="Times New Roman"/>
              </a:rPr>
              <a:t>- If the foreign body stays in the nose for a long time it will cause perforation. Or chemical burn of the skin around the nose – especially with leakage from ‘button batteries' - Organic materials soon decompose and become infected, causing symptoms more quickly</a:t>
            </a:r>
            <a:endParaRPr sz="800">
              <a:solidFill>
                <a:srgbClr val="666666"/>
              </a:solidFill>
              <a:latin typeface="Times New Roman"/>
              <a:ea typeface="Times New Roman"/>
              <a:cs typeface="Times New Roman"/>
              <a:sym typeface="Times New Roman"/>
            </a:endParaRPr>
          </a:p>
        </p:txBody>
      </p:sp>
      <p:graphicFrame>
        <p:nvGraphicFramePr>
          <p:cNvPr id="289" name="Google Shape;289;p30"/>
          <p:cNvGraphicFramePr/>
          <p:nvPr/>
        </p:nvGraphicFramePr>
        <p:xfrm>
          <a:off x="0" y="3847500"/>
          <a:ext cx="3000000" cy="3000000"/>
        </p:xfrm>
        <a:graphic>
          <a:graphicData uri="http://schemas.openxmlformats.org/drawingml/2006/table">
            <a:tbl>
              <a:tblPr>
                <a:noFill/>
                <a:tableStyleId>{3E411543-83C0-4353-BD9B-19F16059D508}</a:tableStyleId>
              </a:tblPr>
              <a:tblGrid>
                <a:gridCol w="2222400"/>
                <a:gridCol w="2540100"/>
              </a:tblGrid>
              <a:tr h="382500">
                <a:tc>
                  <a:txBody>
                    <a:bodyPr/>
                    <a:lstStyle/>
                    <a:p>
                      <a:pPr indent="0" lvl="0" marL="0" rtl="0" algn="ctr">
                        <a:spcBef>
                          <a:spcPts val="0"/>
                        </a:spcBef>
                        <a:spcAft>
                          <a:spcPts val="0"/>
                        </a:spcAft>
                        <a:buNone/>
                      </a:pPr>
                      <a:r>
                        <a:rPr b="1" lang="ar" sz="1000">
                          <a:solidFill>
                            <a:srgbClr val="FFFFFF"/>
                          </a:solidFill>
                          <a:latin typeface="Times New Roman"/>
                          <a:ea typeface="Times New Roman"/>
                          <a:cs typeface="Times New Roman"/>
                          <a:sym typeface="Times New Roman"/>
                        </a:rPr>
                        <a:t>Clinical presentation:</a:t>
                      </a:r>
                      <a:endParaRPr b="1" sz="10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b="1" lang="ar" sz="1000">
                          <a:solidFill>
                            <a:srgbClr val="FFFFFF"/>
                          </a:solidFill>
                          <a:latin typeface="Times New Roman"/>
                          <a:ea typeface="Times New Roman"/>
                          <a:cs typeface="Times New Roman"/>
                          <a:sym typeface="Times New Roman"/>
                        </a:rPr>
                        <a:t>Treatment</a:t>
                      </a:r>
                      <a:endParaRPr b="1" sz="10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2388250">
                <a:tc>
                  <a:txBody>
                    <a:bodyPr/>
                    <a:lstStyle/>
                    <a:p>
                      <a:pPr indent="0" lvl="0" marL="0" rtl="0" algn="l">
                        <a:lnSpc>
                          <a:spcPct val="115000"/>
                        </a:lnSpc>
                        <a:spcBef>
                          <a:spcPts val="0"/>
                        </a:spcBef>
                        <a:spcAft>
                          <a:spcPts val="0"/>
                        </a:spcAft>
                        <a:buNone/>
                      </a:pPr>
                      <a:r>
                        <a:rPr lang="ar" sz="800"/>
                        <a:t>- </a:t>
                      </a:r>
                      <a:r>
                        <a:rPr lang="ar" sz="800">
                          <a:solidFill>
                            <a:srgbClr val="666666"/>
                          </a:solidFill>
                        </a:rPr>
                        <a:t>May be asymptomatic </a:t>
                      </a:r>
                      <a:endParaRPr sz="800">
                        <a:solidFill>
                          <a:srgbClr val="666666"/>
                        </a:solidFill>
                      </a:endParaRPr>
                    </a:p>
                    <a:p>
                      <a:pPr indent="0" lvl="0" marL="0" rtl="0" algn="l">
                        <a:lnSpc>
                          <a:spcPct val="115000"/>
                        </a:lnSpc>
                        <a:spcBef>
                          <a:spcPts val="0"/>
                        </a:spcBef>
                        <a:spcAft>
                          <a:spcPts val="0"/>
                        </a:spcAft>
                        <a:buNone/>
                      </a:pPr>
                      <a:r>
                        <a:rPr lang="ar" sz="800">
                          <a:solidFill>
                            <a:srgbClr val="666666"/>
                          </a:solidFill>
                        </a:rPr>
                        <a:t>- Bad odor blood stained unilateral nasal discharge </a:t>
                      </a:r>
                      <a:endParaRPr sz="800">
                        <a:solidFill>
                          <a:srgbClr val="666666"/>
                        </a:solidFill>
                      </a:endParaRPr>
                    </a:p>
                    <a:p>
                      <a:pPr indent="0" lvl="0" marL="0" rtl="0" algn="l">
                        <a:lnSpc>
                          <a:spcPct val="115000"/>
                        </a:lnSpc>
                        <a:spcBef>
                          <a:spcPts val="0"/>
                        </a:spcBef>
                        <a:spcAft>
                          <a:spcPts val="0"/>
                        </a:spcAft>
                        <a:buNone/>
                      </a:pPr>
                      <a:r>
                        <a:rPr lang="ar" sz="800"/>
                        <a:t>- Unilateral nasal obstruction </a:t>
                      </a:r>
                      <a:endParaRPr sz="800"/>
                    </a:p>
                    <a:p>
                      <a:pPr indent="0" lvl="0" marL="0" rtl="0" algn="l">
                        <a:lnSpc>
                          <a:spcPct val="115000"/>
                        </a:lnSpc>
                        <a:spcBef>
                          <a:spcPts val="0"/>
                        </a:spcBef>
                        <a:spcAft>
                          <a:spcPts val="0"/>
                        </a:spcAft>
                        <a:buNone/>
                      </a:pPr>
                      <a:r>
                        <a:rPr lang="ar" sz="800"/>
                        <a:t>- Chronic purulent rhinitis or sinusitis </a:t>
                      </a:r>
                      <a:endParaRPr sz="800"/>
                    </a:p>
                    <a:p>
                      <a:pPr indent="0" lvl="0" marL="0" rtl="0" algn="l">
                        <a:lnSpc>
                          <a:spcPct val="115000"/>
                        </a:lnSpc>
                        <a:spcBef>
                          <a:spcPts val="0"/>
                        </a:spcBef>
                        <a:spcAft>
                          <a:spcPts val="0"/>
                        </a:spcAft>
                        <a:buNone/>
                      </a:pPr>
                      <a:r>
                        <a:rPr lang="ar" sz="800"/>
                        <a:t>- Unilateral fetid secretions </a:t>
                      </a:r>
                      <a:endParaRPr sz="800"/>
                    </a:p>
                    <a:p>
                      <a:pPr indent="0" lvl="0" marL="0" rtl="0" algn="l">
                        <a:lnSpc>
                          <a:spcPct val="115000"/>
                        </a:lnSpc>
                        <a:spcBef>
                          <a:spcPts val="0"/>
                        </a:spcBef>
                        <a:spcAft>
                          <a:spcPts val="0"/>
                        </a:spcAft>
                        <a:buNone/>
                      </a:pPr>
                      <a:r>
                        <a:rPr lang="ar" sz="800"/>
                        <a:t>- </a:t>
                      </a:r>
                      <a:r>
                        <a:rPr lang="ar" sz="800">
                          <a:solidFill>
                            <a:srgbClr val="FF0000"/>
                          </a:solidFill>
                        </a:rPr>
                        <a:t>Rhinolith (calcium and magnesium salts) </a:t>
                      </a:r>
                      <a:r>
                        <a:rPr lang="ar" sz="800">
                          <a:solidFill>
                            <a:srgbClr val="6AA84F"/>
                          </a:solidFill>
                        </a:rPr>
                        <a:t>(occurs when the foreign body is not removed)</a:t>
                      </a:r>
                      <a:endParaRPr sz="400">
                        <a:solidFill>
                          <a:srgbClr val="6AA84F"/>
                        </a:solidFill>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ar" sz="800">
                          <a:solidFill>
                            <a:schemeClr val="dk1"/>
                          </a:solidFill>
                        </a:rPr>
                        <a:t>- Removal instrumentally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rPr>
                        <a:t>- By probe and tipping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rPr>
                        <a:t>- under GA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ar" sz="800">
                          <a:solidFill>
                            <a:srgbClr val="6AA84F"/>
                          </a:solidFill>
                        </a:rPr>
                        <a:t>- The most important thing is to secure the airway.</a:t>
                      </a:r>
                      <a:r>
                        <a:rPr lang="ar" sz="800">
                          <a:solidFill>
                            <a:schemeClr val="dk1"/>
                          </a:solidFill>
                        </a:rPr>
                        <a:t>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rPr>
                        <a:t>- If the foreign body is located anteriorly and the child is cooperative, we can remove it by forceps in the clinic.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rPr>
                        <a:t>- If it is </a:t>
                      </a:r>
                      <a:r>
                        <a:rPr lang="ar" sz="800">
                          <a:solidFill>
                            <a:srgbClr val="E03535"/>
                          </a:solidFill>
                        </a:rPr>
                        <a:t>positioned posteriorly</a:t>
                      </a:r>
                      <a:r>
                        <a:rPr lang="ar" sz="800">
                          <a:solidFill>
                            <a:schemeClr val="dk1"/>
                          </a:solidFill>
                        </a:rPr>
                        <a:t>, at the level of the nasopharynx; or if the child is struggling or uncooperative the foreign body could be pushed further back when attempting to remove it and might lead to further complications such as: foreign body inhalation or reaching the lungs. In these cases, take the patient to the </a:t>
                      </a:r>
                      <a:r>
                        <a:rPr lang="ar" sz="800">
                          <a:solidFill>
                            <a:srgbClr val="E03535"/>
                          </a:solidFill>
                        </a:rPr>
                        <a:t>O.R and remove it under G.A.</a:t>
                      </a:r>
                      <a:endParaRPr sz="800">
                        <a:solidFill>
                          <a:srgbClr val="E03535"/>
                        </a:solidFill>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31"/>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graphicFrame>
        <p:nvGraphicFramePr>
          <p:cNvPr id="295" name="Google Shape;295;p31"/>
          <p:cNvGraphicFramePr/>
          <p:nvPr/>
        </p:nvGraphicFramePr>
        <p:xfrm>
          <a:off x="0" y="0"/>
          <a:ext cx="3000000" cy="3000000"/>
        </p:xfrm>
        <a:graphic>
          <a:graphicData uri="http://schemas.openxmlformats.org/drawingml/2006/table">
            <a:tbl>
              <a:tblPr>
                <a:noFill/>
                <a:tableStyleId>{3E411543-83C0-4353-BD9B-19F16059D508}</a:tableStyleId>
              </a:tblPr>
              <a:tblGrid>
                <a:gridCol w="4762500"/>
              </a:tblGrid>
              <a:tr h="384800">
                <a:tc>
                  <a:txBody>
                    <a:bodyPr/>
                    <a:lstStyle/>
                    <a:p>
                      <a:pPr indent="0" lvl="0" marL="0" rtl="0" algn="ctr">
                        <a:spcBef>
                          <a:spcPts val="0"/>
                        </a:spcBef>
                        <a:spcAft>
                          <a:spcPts val="0"/>
                        </a:spcAft>
                        <a:buNone/>
                      </a:pPr>
                      <a:r>
                        <a:rPr b="1" lang="ar" sz="1000">
                          <a:solidFill>
                            <a:srgbClr val="FFFFFF"/>
                          </a:solidFill>
                          <a:latin typeface="Times New Roman"/>
                          <a:ea typeface="Times New Roman"/>
                          <a:cs typeface="Times New Roman"/>
                          <a:sym typeface="Times New Roman"/>
                        </a:rPr>
                        <a:t>Diagnosis:</a:t>
                      </a:r>
                      <a:endParaRPr b="1" sz="6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1644725">
                <a:tc>
                  <a:txBody>
                    <a:bodyPr/>
                    <a:lstStyle/>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Anterior rhinoscopy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Nasal endoscopy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Radiology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Speculum of a fiberoptic auriscope</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800">
                        <a:solidFill>
                          <a:schemeClr val="dk1"/>
                        </a:solidFill>
                        <a:latin typeface="Times New Roman"/>
                        <a:ea typeface="Times New Roman"/>
                        <a:cs typeface="Times New Roman"/>
                        <a:sym typeface="Times New Roman"/>
                      </a:endParaRPr>
                    </a:p>
                  </a:txBody>
                  <a:tcPr marT="91425" marB="91425" marR="91425" marL="91425"/>
                </a:tc>
              </a:tr>
            </a:tbl>
          </a:graphicData>
        </a:graphic>
      </p:graphicFrame>
      <p:pic>
        <p:nvPicPr>
          <p:cNvPr id="296" name="Google Shape;296;p31"/>
          <p:cNvPicPr preferRelativeResize="0"/>
          <p:nvPr/>
        </p:nvPicPr>
        <p:blipFill>
          <a:blip r:embed="rId4">
            <a:alphaModFix/>
          </a:blip>
          <a:stretch>
            <a:fillRect/>
          </a:stretch>
        </p:blipFill>
        <p:spPr>
          <a:xfrm>
            <a:off x="0" y="1131188"/>
            <a:ext cx="2656825" cy="898336"/>
          </a:xfrm>
          <a:prstGeom prst="rect">
            <a:avLst/>
          </a:prstGeom>
          <a:noFill/>
          <a:ln>
            <a:noFill/>
          </a:ln>
        </p:spPr>
      </p:pic>
      <p:pic>
        <p:nvPicPr>
          <p:cNvPr id="297" name="Google Shape;297;p31"/>
          <p:cNvPicPr preferRelativeResize="0"/>
          <p:nvPr/>
        </p:nvPicPr>
        <p:blipFill>
          <a:blip r:embed="rId5">
            <a:alphaModFix/>
          </a:blip>
          <a:stretch>
            <a:fillRect/>
          </a:stretch>
        </p:blipFill>
        <p:spPr>
          <a:xfrm>
            <a:off x="2656825" y="1109825"/>
            <a:ext cx="2105675" cy="919700"/>
          </a:xfrm>
          <a:prstGeom prst="rect">
            <a:avLst/>
          </a:prstGeom>
          <a:noFill/>
          <a:ln>
            <a:noFill/>
          </a:ln>
        </p:spPr>
      </p:pic>
      <p:sp>
        <p:nvSpPr>
          <p:cNvPr id="298" name="Google Shape;298;p31"/>
          <p:cNvSpPr txBox="1"/>
          <p:nvPr/>
        </p:nvSpPr>
        <p:spPr>
          <a:xfrm>
            <a:off x="0" y="2037075"/>
            <a:ext cx="4762500" cy="165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common in children or adult (psychiatric patient) (papers is the commonest foreign body)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If you leave the foreign body for long time there will be Rhinolith formation and the patient will have bleeding if it was removed under GA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you will diagnose the patient without extensive examination!</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F1C232"/>
                </a:solidFill>
                <a:latin typeface="Times New Roman"/>
                <a:ea typeface="Times New Roman"/>
                <a:cs typeface="Times New Roman"/>
                <a:sym typeface="Times New Roman"/>
              </a:rPr>
              <a:t> You will find unilateral offensive discharge</a:t>
            </a:r>
            <a:r>
              <a:rPr lang="ar" sz="800">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 foul smell (diagnostic) + eczema aroundit </a:t>
            </a:r>
            <a:endParaRPr sz="800">
              <a:solidFill>
                <a:srgbClr val="FF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Anterior rhinoscopy, nasal endoscopy, speculum of a fiberoptic auriscope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We do radiology only when we suspect radiopaque foreign body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No need for radiology if it is not radiopaque (you will not find anything)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When you remove the foreign body make sure it doesn't go to lower respiratory tract for it will cause aspiration </a:t>
            </a:r>
            <a:endParaRPr sz="800">
              <a:solidFill>
                <a:srgbClr val="9E9E9E"/>
              </a:solidFill>
              <a:latin typeface="Times New Roman"/>
              <a:ea typeface="Times New Roman"/>
              <a:cs typeface="Times New Roman"/>
              <a:sym typeface="Times New Roman"/>
            </a:endParaRPr>
          </a:p>
        </p:txBody>
      </p:sp>
      <p:pic>
        <p:nvPicPr>
          <p:cNvPr id="299" name="Google Shape;299;p31"/>
          <p:cNvPicPr preferRelativeResize="0"/>
          <p:nvPr/>
        </p:nvPicPr>
        <p:blipFill>
          <a:blip r:embed="rId6">
            <a:alphaModFix/>
          </a:blip>
          <a:stretch>
            <a:fillRect/>
          </a:stretch>
        </p:blipFill>
        <p:spPr>
          <a:xfrm>
            <a:off x="-21900" y="3550722"/>
            <a:ext cx="1481425" cy="874625"/>
          </a:xfrm>
          <a:prstGeom prst="rect">
            <a:avLst/>
          </a:prstGeom>
          <a:noFill/>
          <a:ln>
            <a:noFill/>
          </a:ln>
        </p:spPr>
      </p:pic>
      <p:pic>
        <p:nvPicPr>
          <p:cNvPr id="300" name="Google Shape;300;p31"/>
          <p:cNvPicPr preferRelativeResize="0"/>
          <p:nvPr/>
        </p:nvPicPr>
        <p:blipFill>
          <a:blip r:embed="rId7">
            <a:alphaModFix/>
          </a:blip>
          <a:stretch>
            <a:fillRect/>
          </a:stretch>
        </p:blipFill>
        <p:spPr>
          <a:xfrm>
            <a:off x="1410250" y="3550325"/>
            <a:ext cx="1422450" cy="874625"/>
          </a:xfrm>
          <a:prstGeom prst="rect">
            <a:avLst/>
          </a:prstGeom>
          <a:noFill/>
          <a:ln>
            <a:noFill/>
          </a:ln>
        </p:spPr>
      </p:pic>
      <p:sp>
        <p:nvSpPr>
          <p:cNvPr id="301" name="Google Shape;301;p31"/>
          <p:cNvSpPr txBox="1"/>
          <p:nvPr/>
        </p:nvSpPr>
        <p:spPr>
          <a:xfrm>
            <a:off x="-65378" y="4398900"/>
            <a:ext cx="1524900" cy="2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FF0000"/>
                </a:solidFill>
                <a:latin typeface="Times New Roman"/>
                <a:ea typeface="Times New Roman"/>
                <a:cs typeface="Times New Roman"/>
                <a:sym typeface="Times New Roman"/>
              </a:rPr>
              <a:t>this foreign body is inside the posterior end of the nasal cavity</a:t>
            </a:r>
            <a:endParaRPr sz="800">
              <a:solidFill>
                <a:srgbClr val="FF0000"/>
              </a:solidFill>
              <a:latin typeface="Times New Roman"/>
              <a:ea typeface="Times New Roman"/>
              <a:cs typeface="Times New Roman"/>
              <a:sym typeface="Times New Roman"/>
            </a:endParaRPr>
          </a:p>
        </p:txBody>
      </p:sp>
      <p:sp>
        <p:nvSpPr>
          <p:cNvPr id="302" name="Google Shape;302;p31"/>
          <p:cNvSpPr txBox="1"/>
          <p:nvPr/>
        </p:nvSpPr>
        <p:spPr>
          <a:xfrm>
            <a:off x="1459513" y="3304325"/>
            <a:ext cx="1738200" cy="1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latin typeface="Times New Roman"/>
                <a:ea typeface="Times New Roman"/>
                <a:cs typeface="Times New Roman"/>
                <a:sym typeface="Times New Roman"/>
              </a:rPr>
              <a:t>Nasal foreign body</a:t>
            </a:r>
            <a:endParaRPr b="1" sz="800">
              <a:latin typeface="Times New Roman"/>
              <a:ea typeface="Times New Roman"/>
              <a:cs typeface="Times New Roman"/>
              <a:sym typeface="Times New Roman"/>
            </a:endParaRPr>
          </a:p>
        </p:txBody>
      </p:sp>
      <p:sp>
        <p:nvSpPr>
          <p:cNvPr id="303" name="Google Shape;303;p31"/>
          <p:cNvSpPr txBox="1"/>
          <p:nvPr/>
        </p:nvSpPr>
        <p:spPr>
          <a:xfrm>
            <a:off x="1377347" y="4425350"/>
            <a:ext cx="14553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F1C232"/>
                </a:solidFill>
                <a:latin typeface="Times New Roman"/>
                <a:ea typeface="Times New Roman"/>
                <a:cs typeface="Times New Roman"/>
                <a:sym typeface="Times New Roman"/>
              </a:rPr>
              <a:t>unilateral, offensive, purulent nasal discharge in a child</a:t>
            </a:r>
            <a:endParaRPr sz="800">
              <a:solidFill>
                <a:srgbClr val="F1C232"/>
              </a:solidFill>
              <a:latin typeface="Times New Roman"/>
              <a:ea typeface="Times New Roman"/>
              <a:cs typeface="Times New Roman"/>
              <a:sym typeface="Times New Roman"/>
            </a:endParaRPr>
          </a:p>
        </p:txBody>
      </p:sp>
      <p:sp>
        <p:nvSpPr>
          <p:cNvPr id="304" name="Google Shape;304;p31"/>
          <p:cNvSpPr txBox="1"/>
          <p:nvPr/>
        </p:nvSpPr>
        <p:spPr>
          <a:xfrm>
            <a:off x="27375" y="4837775"/>
            <a:ext cx="4707900" cy="19503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100"/>
              <a:t> ● RHINOLITH</a:t>
            </a:r>
            <a:endParaRPr sz="1100"/>
          </a:p>
        </p:txBody>
      </p:sp>
      <p:pic>
        <p:nvPicPr>
          <p:cNvPr id="305" name="Google Shape;305;p31"/>
          <p:cNvPicPr preferRelativeResize="0"/>
          <p:nvPr/>
        </p:nvPicPr>
        <p:blipFill>
          <a:blip r:embed="rId8">
            <a:alphaModFix/>
          </a:blip>
          <a:stretch>
            <a:fillRect/>
          </a:stretch>
        </p:blipFill>
        <p:spPr>
          <a:xfrm>
            <a:off x="1890862" y="4844300"/>
            <a:ext cx="2817038" cy="704850"/>
          </a:xfrm>
          <a:prstGeom prst="rect">
            <a:avLst/>
          </a:prstGeom>
          <a:noFill/>
          <a:ln>
            <a:noFill/>
          </a:ln>
        </p:spPr>
      </p:pic>
      <p:sp>
        <p:nvSpPr>
          <p:cNvPr id="306" name="Google Shape;306;p31"/>
          <p:cNvSpPr txBox="1"/>
          <p:nvPr/>
        </p:nvSpPr>
        <p:spPr>
          <a:xfrm>
            <a:off x="143725" y="5125250"/>
            <a:ext cx="1204500" cy="4239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800">
                <a:solidFill>
                  <a:srgbClr val="FF0000"/>
                </a:solidFill>
              </a:rPr>
              <a:t>(calcium and magnesium salts)</a:t>
            </a:r>
            <a:endParaRPr/>
          </a:p>
        </p:txBody>
      </p:sp>
      <p:sp>
        <p:nvSpPr>
          <p:cNvPr id="307" name="Google Shape;307;p31"/>
          <p:cNvSpPr txBox="1"/>
          <p:nvPr/>
        </p:nvSpPr>
        <p:spPr>
          <a:xfrm>
            <a:off x="27375" y="5742875"/>
            <a:ext cx="2353800" cy="547500"/>
          </a:xfrm>
          <a:prstGeom prst="rect">
            <a:avLst/>
          </a:prstGeom>
          <a:noFill/>
          <a:ln cap="flat" cmpd="sng" w="9525">
            <a:solidFill>
              <a:srgbClr val="FFFFFF"/>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100"/>
              <a:t>● REMOVAL OF NASAL BODY</a:t>
            </a:r>
            <a:endParaRPr sz="1100"/>
          </a:p>
        </p:txBody>
      </p:sp>
      <p:pic>
        <p:nvPicPr>
          <p:cNvPr id="308" name="Google Shape;308;p31"/>
          <p:cNvPicPr preferRelativeResize="0"/>
          <p:nvPr/>
        </p:nvPicPr>
        <p:blipFill>
          <a:blip r:embed="rId9">
            <a:alphaModFix/>
          </a:blip>
          <a:stretch>
            <a:fillRect/>
          </a:stretch>
        </p:blipFill>
        <p:spPr>
          <a:xfrm>
            <a:off x="267575" y="6041725"/>
            <a:ext cx="1364726" cy="746175"/>
          </a:xfrm>
          <a:prstGeom prst="rect">
            <a:avLst/>
          </a:prstGeom>
          <a:noFill/>
          <a:ln>
            <a:noFill/>
          </a:ln>
        </p:spPr>
      </p:pic>
      <p:pic>
        <p:nvPicPr>
          <p:cNvPr id="309" name="Google Shape;309;p31"/>
          <p:cNvPicPr preferRelativeResize="0"/>
          <p:nvPr/>
        </p:nvPicPr>
        <p:blipFill>
          <a:blip r:embed="rId10">
            <a:alphaModFix/>
          </a:blip>
          <a:stretch>
            <a:fillRect/>
          </a:stretch>
        </p:blipFill>
        <p:spPr>
          <a:xfrm>
            <a:off x="4245225" y="3550325"/>
            <a:ext cx="527476" cy="488550"/>
          </a:xfrm>
          <a:prstGeom prst="rect">
            <a:avLst/>
          </a:prstGeom>
          <a:noFill/>
          <a:ln>
            <a:noFill/>
          </a:ln>
        </p:spPr>
      </p:pic>
      <p:pic>
        <p:nvPicPr>
          <p:cNvPr id="310" name="Google Shape;310;p31"/>
          <p:cNvPicPr preferRelativeResize="0"/>
          <p:nvPr/>
        </p:nvPicPr>
        <p:blipFill rotWithShape="1">
          <a:blip r:embed="rId11">
            <a:alphaModFix/>
          </a:blip>
          <a:srcRect b="17776" l="0" r="65399" t="0"/>
          <a:stretch/>
        </p:blipFill>
        <p:spPr>
          <a:xfrm>
            <a:off x="3619575" y="3550325"/>
            <a:ext cx="625652" cy="488550"/>
          </a:xfrm>
          <a:prstGeom prst="rect">
            <a:avLst/>
          </a:prstGeom>
          <a:noFill/>
          <a:ln>
            <a:noFill/>
          </a:ln>
        </p:spPr>
      </p:pic>
      <p:pic>
        <p:nvPicPr>
          <p:cNvPr id="311" name="Google Shape;311;p31"/>
          <p:cNvPicPr preferRelativeResize="0"/>
          <p:nvPr/>
        </p:nvPicPr>
        <p:blipFill>
          <a:blip r:embed="rId12">
            <a:alphaModFix/>
          </a:blip>
          <a:stretch>
            <a:fillRect/>
          </a:stretch>
        </p:blipFill>
        <p:spPr>
          <a:xfrm>
            <a:off x="2832650" y="3550325"/>
            <a:ext cx="786925" cy="488550"/>
          </a:xfrm>
          <a:prstGeom prst="rect">
            <a:avLst/>
          </a:prstGeom>
          <a:noFill/>
          <a:ln>
            <a:noFill/>
          </a:ln>
        </p:spPr>
      </p:pic>
      <p:sp>
        <p:nvSpPr>
          <p:cNvPr id="312" name="Google Shape;312;p31"/>
          <p:cNvSpPr txBox="1"/>
          <p:nvPr/>
        </p:nvSpPr>
        <p:spPr>
          <a:xfrm>
            <a:off x="2789600" y="4009000"/>
            <a:ext cx="9192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500">
                <a:solidFill>
                  <a:srgbClr val="6AA84F"/>
                </a:solidFill>
              </a:rPr>
              <a:t>a foreign body going through the maxillary sinus</a:t>
            </a:r>
            <a:endParaRPr sz="500">
              <a:solidFill>
                <a:srgbClr val="6AA84F"/>
              </a:solidFill>
            </a:endParaRPr>
          </a:p>
        </p:txBody>
      </p:sp>
      <p:sp>
        <p:nvSpPr>
          <p:cNvPr id="313" name="Google Shape;313;p31"/>
          <p:cNvSpPr txBox="1"/>
          <p:nvPr/>
        </p:nvSpPr>
        <p:spPr>
          <a:xfrm>
            <a:off x="3627800" y="4009000"/>
            <a:ext cx="7143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500">
                <a:solidFill>
                  <a:srgbClr val="6AA84F"/>
                </a:solidFill>
              </a:rPr>
              <a:t>Foreign body: metal screw</a:t>
            </a:r>
            <a:endParaRPr sz="500">
              <a:solidFill>
                <a:srgbClr val="6AA84F"/>
              </a:solidFill>
            </a:endParaRPr>
          </a:p>
        </p:txBody>
      </p:sp>
      <p:sp>
        <p:nvSpPr>
          <p:cNvPr id="314" name="Google Shape;314;p31"/>
          <p:cNvSpPr txBox="1"/>
          <p:nvPr/>
        </p:nvSpPr>
        <p:spPr>
          <a:xfrm>
            <a:off x="4135025" y="3979575"/>
            <a:ext cx="7869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400">
                <a:solidFill>
                  <a:srgbClr val="6AA84F"/>
                </a:solidFill>
              </a:rPr>
              <a:t>two nails caused by a dental procedure in a patient complaining of a unilateral offensive discharge</a:t>
            </a:r>
            <a:endParaRPr sz="400">
              <a:solidFill>
                <a:srgbClr val="6AA84F"/>
              </a:solidFill>
            </a:endParaRPr>
          </a:p>
        </p:txBody>
      </p:sp>
      <p:pic>
        <p:nvPicPr>
          <p:cNvPr id="315" name="Google Shape;315;p31"/>
          <p:cNvPicPr preferRelativeResize="0"/>
          <p:nvPr/>
        </p:nvPicPr>
        <p:blipFill>
          <a:blip r:embed="rId13">
            <a:alphaModFix/>
          </a:blip>
          <a:stretch>
            <a:fillRect/>
          </a:stretch>
        </p:blipFill>
        <p:spPr>
          <a:xfrm>
            <a:off x="2568649" y="5506250"/>
            <a:ext cx="786900" cy="538056"/>
          </a:xfrm>
          <a:prstGeom prst="rect">
            <a:avLst/>
          </a:prstGeom>
          <a:noFill/>
          <a:ln>
            <a:noFill/>
          </a:ln>
        </p:spPr>
      </p:pic>
      <p:pic>
        <p:nvPicPr>
          <p:cNvPr id="316" name="Google Shape;316;p31"/>
          <p:cNvPicPr preferRelativeResize="0"/>
          <p:nvPr/>
        </p:nvPicPr>
        <p:blipFill>
          <a:blip r:embed="rId14">
            <a:alphaModFix/>
          </a:blip>
          <a:stretch>
            <a:fillRect/>
          </a:stretch>
        </p:blipFill>
        <p:spPr>
          <a:xfrm>
            <a:off x="3254450" y="5533975"/>
            <a:ext cx="822799" cy="538050"/>
          </a:xfrm>
          <a:prstGeom prst="rect">
            <a:avLst/>
          </a:prstGeom>
          <a:noFill/>
          <a:ln>
            <a:noFill/>
          </a:ln>
        </p:spPr>
      </p:pic>
      <p:cxnSp>
        <p:nvCxnSpPr>
          <p:cNvPr id="317" name="Google Shape;317;p31"/>
          <p:cNvCxnSpPr/>
          <p:nvPr/>
        </p:nvCxnSpPr>
        <p:spPr>
          <a:xfrm flipH="1" rot="10800000">
            <a:off x="2741975" y="5890775"/>
            <a:ext cx="147600" cy="4800"/>
          </a:xfrm>
          <a:prstGeom prst="straightConnector1">
            <a:avLst/>
          </a:prstGeom>
          <a:noFill/>
          <a:ln cap="flat" cmpd="sng" w="9525">
            <a:solidFill>
              <a:srgbClr val="6AA84F"/>
            </a:solidFill>
            <a:prstDash val="solid"/>
            <a:round/>
            <a:headEnd len="med" w="med" type="none"/>
            <a:tailEnd len="med" w="med" type="triangle"/>
          </a:ln>
        </p:spPr>
      </p:cxnSp>
      <p:cxnSp>
        <p:nvCxnSpPr>
          <p:cNvPr id="318" name="Google Shape;318;p31"/>
          <p:cNvCxnSpPr/>
          <p:nvPr/>
        </p:nvCxnSpPr>
        <p:spPr>
          <a:xfrm rot="10800000">
            <a:off x="3785150" y="5786075"/>
            <a:ext cx="166500" cy="71400"/>
          </a:xfrm>
          <a:prstGeom prst="straightConnector1">
            <a:avLst/>
          </a:prstGeom>
          <a:noFill/>
          <a:ln cap="flat" cmpd="sng" w="9525">
            <a:solidFill>
              <a:srgbClr val="6AA84F"/>
            </a:solidFill>
            <a:prstDash val="solid"/>
            <a:round/>
            <a:headEnd len="med" w="med" type="none"/>
            <a:tailEnd len="med" w="med" type="triangle"/>
          </a:ln>
        </p:spPr>
      </p:cxnSp>
      <p:cxnSp>
        <p:nvCxnSpPr>
          <p:cNvPr id="319" name="Google Shape;319;p31"/>
          <p:cNvCxnSpPr/>
          <p:nvPr/>
        </p:nvCxnSpPr>
        <p:spPr>
          <a:xfrm rot="10800000">
            <a:off x="4375625" y="5224000"/>
            <a:ext cx="99900" cy="162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66" name="Google Shape;66;p14"/>
          <p:cNvSpPr txBox="1"/>
          <p:nvPr/>
        </p:nvSpPr>
        <p:spPr>
          <a:xfrm>
            <a:off x="0" y="0"/>
            <a:ext cx="1660200" cy="4239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FFFFFF"/>
                </a:solidFill>
                <a:latin typeface="Times New Roman"/>
                <a:ea typeface="Times New Roman"/>
                <a:cs typeface="Times New Roman"/>
                <a:sym typeface="Times New Roman"/>
              </a:rPr>
              <a:t>Trauma </a:t>
            </a:r>
            <a:endParaRPr sz="1600">
              <a:solidFill>
                <a:srgbClr val="FFFFFF"/>
              </a:solidFill>
              <a:latin typeface="Times New Roman"/>
              <a:ea typeface="Times New Roman"/>
              <a:cs typeface="Times New Roman"/>
              <a:sym typeface="Times New Roman"/>
            </a:endParaRPr>
          </a:p>
        </p:txBody>
      </p:sp>
      <p:sp>
        <p:nvSpPr>
          <p:cNvPr id="67" name="Google Shape;67;p14"/>
          <p:cNvSpPr txBox="1"/>
          <p:nvPr/>
        </p:nvSpPr>
        <p:spPr>
          <a:xfrm>
            <a:off x="1660200" y="0"/>
            <a:ext cx="31023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E9E9E"/>
                </a:solidFill>
                <a:latin typeface="Times New Roman"/>
                <a:ea typeface="Times New Roman"/>
                <a:cs typeface="Times New Roman"/>
                <a:sym typeface="Times New Roman"/>
              </a:rPr>
              <a:t>• </a:t>
            </a:r>
            <a:r>
              <a:rPr lang="ar" sz="1000">
                <a:solidFill>
                  <a:srgbClr val="6AA84F"/>
                </a:solidFill>
                <a:latin typeface="Times New Roman"/>
                <a:ea typeface="Times New Roman"/>
                <a:cs typeface="Times New Roman"/>
                <a:sym typeface="Times New Roman"/>
              </a:rPr>
              <a:t>The most important thing you must do in a trauma patient is</a:t>
            </a:r>
            <a:r>
              <a:rPr lang="ar" sz="1000">
                <a:solidFill>
                  <a:srgbClr val="9E9E9E"/>
                </a:solidFill>
                <a:latin typeface="Times New Roman"/>
                <a:ea typeface="Times New Roman"/>
                <a:cs typeface="Times New Roman"/>
                <a:sym typeface="Times New Roman"/>
              </a:rPr>
              <a:t> </a:t>
            </a:r>
            <a:r>
              <a:rPr b="1" lang="ar" sz="1000">
                <a:solidFill>
                  <a:srgbClr val="FF0000"/>
                </a:solidFill>
                <a:latin typeface="Times New Roman"/>
                <a:ea typeface="Times New Roman"/>
                <a:cs typeface="Times New Roman"/>
                <a:sym typeface="Times New Roman"/>
              </a:rPr>
              <a:t>to localize the bleeding!!</a:t>
            </a:r>
            <a:endParaRPr b="1" sz="1000">
              <a:solidFill>
                <a:srgbClr val="FF0000"/>
              </a:solidFill>
              <a:latin typeface="Times New Roman"/>
              <a:ea typeface="Times New Roman"/>
              <a:cs typeface="Times New Roman"/>
              <a:sym typeface="Times New Roman"/>
            </a:endParaRPr>
          </a:p>
        </p:txBody>
      </p:sp>
      <p:sp>
        <p:nvSpPr>
          <p:cNvPr id="68" name="Google Shape;68;p14"/>
          <p:cNvSpPr txBox="1"/>
          <p:nvPr/>
        </p:nvSpPr>
        <p:spPr>
          <a:xfrm>
            <a:off x="0" y="423900"/>
            <a:ext cx="19803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1-</a:t>
            </a:r>
            <a:r>
              <a:rPr lang="ar" sz="1100">
                <a:latin typeface="Times New Roman"/>
                <a:ea typeface="Times New Roman"/>
                <a:cs typeface="Times New Roman"/>
                <a:sym typeface="Times New Roman"/>
              </a:rPr>
              <a:t>Nasal trauma:-</a:t>
            </a:r>
            <a:endParaRPr sz="1100">
              <a:latin typeface="Times New Roman"/>
              <a:ea typeface="Times New Roman"/>
              <a:cs typeface="Times New Roman"/>
              <a:sym typeface="Times New Roman"/>
            </a:endParaRPr>
          </a:p>
        </p:txBody>
      </p:sp>
      <p:sp>
        <p:nvSpPr>
          <p:cNvPr id="69" name="Google Shape;69;p14"/>
          <p:cNvSpPr txBox="1"/>
          <p:nvPr/>
        </p:nvSpPr>
        <p:spPr>
          <a:xfrm>
            <a:off x="-42450" y="946650"/>
            <a:ext cx="4847400" cy="566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In contact sports &amp; fights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Depressed or deviated NB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Nonaccidental injury in children  Simple or Compound.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Complications of nasal trauma:</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Septal Deviation </a:t>
            </a:r>
            <a:r>
              <a:rPr lang="ar" sz="800">
                <a:solidFill>
                  <a:srgbClr val="9E9E9E"/>
                </a:solidFill>
                <a:latin typeface="Times New Roman"/>
                <a:ea typeface="Times New Roman"/>
                <a:cs typeface="Times New Roman"/>
                <a:sym typeface="Times New Roman"/>
              </a:rPr>
              <a:t>which may lead to nasal obstruction → caudal septal deviation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Distortion and swelling over the nasal bridge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Septal hematoma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Septal abscess </a:t>
            </a:r>
            <a:r>
              <a:rPr lang="ar" sz="800">
                <a:solidFill>
                  <a:srgbClr val="6AA84F"/>
                </a:solidFill>
                <a:latin typeface="Times New Roman"/>
                <a:ea typeface="Times New Roman"/>
                <a:cs typeface="Times New Roman"/>
                <a:sym typeface="Times New Roman"/>
              </a:rPr>
              <a:t>(septal abscess and hematoma may end with septal perforation and nasal collapse if not treated properly and it will be more difficult to treat later on if intervention is delayed)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Immediate evaluation is necessary to make sure there is no septal hematoma (blood between the septum and cartilage).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 bones of the nose are the most frequently broken bones in the face as they are the most prominent. A nose break will affect the patient’s appearance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The swelling and edema may interfere with proper evaluation. Therefore, re-examine for any deviation or fracture after 3-4 days for children and after one week in adults (children heal faster than adults).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Do a nasal bone reduction if patient presents early: pediatrics within 10 days and adults up to two weeks.  Indications of septorhinoplasty in nasal fracture: (in children wait until the age of 18)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If the bone has healed alone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Complicated fracture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Hematoma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Nasal fracture: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MOST COMMON facial fracture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3rd most common fractured bone</a:t>
            </a:r>
            <a:r>
              <a:rPr lang="ar" sz="800">
                <a:solidFill>
                  <a:srgbClr val="6AA84F"/>
                </a:solidFill>
                <a:latin typeface="Times New Roman"/>
                <a:ea typeface="Times New Roman"/>
                <a:cs typeface="Times New Roman"/>
                <a:sym typeface="Times New Roman"/>
              </a:rPr>
              <a:t> (1st: wrist fracture, 2nd: clavicle bone fracture)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High index of suspicion for fracture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Mechanism, change in appearance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Epistaxis </a:t>
            </a:r>
            <a:r>
              <a:rPr lang="ar" sz="800">
                <a:solidFill>
                  <a:srgbClr val="9E9E9E"/>
                </a:solidFill>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In a patient with a history of nose trauma, </a:t>
            </a:r>
            <a:r>
              <a:rPr lang="ar" sz="800">
                <a:solidFill>
                  <a:srgbClr val="E03535"/>
                </a:solidFill>
                <a:latin typeface="Times New Roman"/>
                <a:ea typeface="Times New Roman"/>
                <a:cs typeface="Times New Roman"/>
                <a:sym typeface="Times New Roman"/>
              </a:rPr>
              <a:t>what’s the main symptom that indicates nasal bone fracture? </a:t>
            </a:r>
            <a:r>
              <a:rPr lang="ar" sz="800">
                <a:solidFill>
                  <a:srgbClr val="6AA84F"/>
                </a:solidFill>
                <a:latin typeface="Times New Roman"/>
                <a:ea typeface="Times New Roman"/>
                <a:cs typeface="Times New Roman"/>
                <a:sym typeface="Times New Roman"/>
              </a:rPr>
              <a:t>Bleeding)</a:t>
            </a:r>
            <a:r>
              <a:rPr lang="ar" sz="800">
                <a:solidFill>
                  <a:srgbClr val="9E9E9E"/>
                </a:solidFill>
                <a:latin typeface="Times New Roman"/>
                <a:ea typeface="Times New Roman"/>
                <a:cs typeface="Times New Roman"/>
                <a:sym typeface="Times New Roman"/>
              </a:rPr>
              <a:t>,</a:t>
            </a:r>
            <a:r>
              <a:rPr lang="ar" sz="800">
                <a:latin typeface="Times New Roman"/>
                <a:ea typeface="Times New Roman"/>
                <a:cs typeface="Times New Roman"/>
                <a:sym typeface="Times New Roman"/>
              </a:rPr>
              <a:t> nasal obstruction</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Examine and palpate the nose carefully  Instability, mobility, crepitation  Lacerations, septal hematoma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Nasal x-ray-variable reliability </a:t>
            </a:r>
            <a:r>
              <a:rPr lang="ar" sz="800">
                <a:solidFill>
                  <a:srgbClr val="6AA84F"/>
                </a:solidFill>
                <a:latin typeface="Times New Roman"/>
                <a:ea typeface="Times New Roman"/>
                <a:cs typeface="Times New Roman"/>
                <a:sym typeface="Times New Roman"/>
              </a:rPr>
              <a:t>(if the patient presented with nasal bone fracture the first thing that you need to do is thoroughly examine the nose from the inside NOT X-ray!)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Early ENT referral </a:t>
            </a:r>
            <a:r>
              <a:rPr lang="ar" sz="800">
                <a:solidFill>
                  <a:srgbClr val="9E9E9E"/>
                </a:solidFill>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&lt;5days) (If fracture occurred within 24-48 hours they can be treated in the clinic. If delayed, correction needs to occur under GA)</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solidFill>
                <a:srgbClr val="9E9E9E"/>
              </a:solidFill>
              <a:latin typeface="Times New Roman"/>
              <a:ea typeface="Times New Roman"/>
              <a:cs typeface="Times New Roman"/>
              <a:sym typeface="Times New Roman"/>
            </a:endParaRPr>
          </a:p>
        </p:txBody>
      </p:sp>
      <p:pic>
        <p:nvPicPr>
          <p:cNvPr id="70" name="Google Shape;70;p14"/>
          <p:cNvPicPr preferRelativeResize="0"/>
          <p:nvPr/>
        </p:nvPicPr>
        <p:blipFill>
          <a:blip r:embed="rId4">
            <a:alphaModFix/>
          </a:blip>
          <a:stretch>
            <a:fillRect/>
          </a:stretch>
        </p:blipFill>
        <p:spPr>
          <a:xfrm>
            <a:off x="1374600" y="423900"/>
            <a:ext cx="3416201" cy="889760"/>
          </a:xfrm>
          <a:prstGeom prst="rect">
            <a:avLst/>
          </a:prstGeom>
          <a:noFill/>
          <a:ln>
            <a:noFill/>
          </a:ln>
        </p:spPr>
      </p:pic>
      <p:pic>
        <p:nvPicPr>
          <p:cNvPr id="71" name="Google Shape;71;p14"/>
          <p:cNvPicPr preferRelativeResize="0"/>
          <p:nvPr/>
        </p:nvPicPr>
        <p:blipFill>
          <a:blip r:embed="rId5">
            <a:alphaModFix/>
          </a:blip>
          <a:stretch>
            <a:fillRect/>
          </a:stretch>
        </p:blipFill>
        <p:spPr>
          <a:xfrm>
            <a:off x="3437900" y="1313650"/>
            <a:ext cx="1324525" cy="834925"/>
          </a:xfrm>
          <a:prstGeom prst="rect">
            <a:avLst/>
          </a:prstGeom>
          <a:noFill/>
          <a:ln>
            <a:noFill/>
          </a:ln>
        </p:spPr>
      </p:pic>
      <p:pic>
        <p:nvPicPr>
          <p:cNvPr id="72" name="Google Shape;72;p14"/>
          <p:cNvPicPr preferRelativeResize="0"/>
          <p:nvPr/>
        </p:nvPicPr>
        <p:blipFill>
          <a:blip r:embed="rId6">
            <a:alphaModFix/>
          </a:blip>
          <a:stretch>
            <a:fillRect/>
          </a:stretch>
        </p:blipFill>
        <p:spPr>
          <a:xfrm>
            <a:off x="3220350" y="3571875"/>
            <a:ext cx="1689175" cy="1049125"/>
          </a:xfrm>
          <a:prstGeom prst="rect">
            <a:avLst/>
          </a:prstGeom>
          <a:noFill/>
          <a:ln>
            <a:noFill/>
          </a:ln>
        </p:spPr>
      </p:pic>
      <p:sp>
        <p:nvSpPr>
          <p:cNvPr id="73" name="Google Shape;73;p14"/>
          <p:cNvSpPr txBox="1"/>
          <p:nvPr/>
        </p:nvSpPr>
        <p:spPr>
          <a:xfrm>
            <a:off x="3970650" y="4545450"/>
            <a:ext cx="834300" cy="2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400">
                <a:solidFill>
                  <a:srgbClr val="9E9E9E"/>
                </a:solidFill>
              </a:rPr>
              <a:t>with severe caudal deviation</a:t>
            </a:r>
            <a:endParaRPr sz="400">
              <a:solidFill>
                <a:srgbClr val="9E9E9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sp>
        <p:nvSpPr>
          <p:cNvPr id="324" name="Google Shape;324;p32"/>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25" name="Google Shape;325;p32"/>
          <p:cNvSpPr txBox="1"/>
          <p:nvPr/>
        </p:nvSpPr>
        <p:spPr>
          <a:xfrm>
            <a:off x="0" y="0"/>
            <a:ext cx="2880900" cy="6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2-</a:t>
            </a:r>
            <a:r>
              <a:rPr lang="ar" sz="1100">
                <a:latin typeface="Times New Roman"/>
                <a:ea typeface="Times New Roman"/>
                <a:cs typeface="Times New Roman"/>
                <a:sym typeface="Times New Roman"/>
              </a:rPr>
              <a:t>Foreign Bodies in the Mouth and Pharynx:-</a:t>
            </a:r>
            <a:endParaRPr sz="1100">
              <a:latin typeface="Times New Roman"/>
              <a:ea typeface="Times New Roman"/>
              <a:cs typeface="Times New Roman"/>
              <a:sym typeface="Times New Roman"/>
            </a:endParaRPr>
          </a:p>
        </p:txBody>
      </p:sp>
      <p:sp>
        <p:nvSpPr>
          <p:cNvPr id="326" name="Google Shape;326;p32"/>
          <p:cNvSpPr txBox="1"/>
          <p:nvPr/>
        </p:nvSpPr>
        <p:spPr>
          <a:xfrm>
            <a:off x="0" y="321600"/>
            <a:ext cx="4762500" cy="535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9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Oropharyngeal foreign bodies: </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Larger foreign bodies: ex bite of toys, flat bones, coins, buttons, large fish, bite of false teeth (site of impaction will be in the piriform sinus and the hypopharynx → open rigid endoscopy to remove it.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Small pointed foreign body: (splinters of bone, fish bones the commonest, bristles from </a:t>
            </a:r>
            <a:r>
              <a:rPr lang="ar" sz="800">
                <a:latin typeface="Times New Roman"/>
                <a:ea typeface="Times New Roman"/>
                <a:cs typeface="Times New Roman"/>
                <a:sym typeface="Times New Roman"/>
              </a:rPr>
              <a:t>toothbrush</a:t>
            </a:r>
            <a:r>
              <a:rPr lang="ar" sz="800">
                <a:latin typeface="Times New Roman"/>
                <a:ea typeface="Times New Roman"/>
                <a:cs typeface="Times New Roman"/>
                <a:sym typeface="Times New Roman"/>
              </a:rPr>
              <a:t>, needles, nails, bits of wood and glass) always get impacted in the tonsils, vallecula, lingula, base of the tongue and the lateral wall of the pharynx → remove it by forceps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Clinical features: </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*Pain of varying severity            *Worse on swallowing            *May be completely obstructed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b="1" lang="ar" sz="8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Diagnosis:</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history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Neck palpation (Salivary pooling &amp;pain)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Radiography in radiopaque FB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latin typeface="Times New Roman"/>
                <a:ea typeface="Times New Roman"/>
                <a:cs typeface="Times New Roman"/>
                <a:sym typeface="Times New Roman"/>
              </a:rPr>
              <a:t>Gastrografin</a:t>
            </a:r>
            <a:r>
              <a:rPr lang="ar" sz="800">
                <a:latin typeface="Times New Roman"/>
                <a:ea typeface="Times New Roman"/>
                <a:cs typeface="Times New Roman"/>
                <a:sym typeface="Times New Roman"/>
              </a:rPr>
              <a:t> not Barium swallow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Endoscopy is carried out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Small FB in the upper pharynx removed using grasping forceps under direct vision.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Usually sharp Ex. Fish Bone is the most common and might also be Dentures or </a:t>
            </a:r>
            <a:r>
              <a:rPr lang="ar" sz="800">
                <a:solidFill>
                  <a:srgbClr val="9E9E9E"/>
                </a:solidFill>
                <a:latin typeface="Times New Roman"/>
                <a:ea typeface="Times New Roman"/>
                <a:cs typeface="Times New Roman"/>
                <a:sym typeface="Times New Roman"/>
              </a:rPr>
              <a:t>vegetable matter</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Common sites: tonsils, base of tongue and vallecula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Diagnosis is by physical examination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Treatment is by removal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Less common than in the esophagus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All pharyngeal foreign bodies are medical emergencies that require airway protection.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Patients with non-obstructing or partially obstructing foreign bodies in the throat often present with a history of choking, dysphagia, odynophagia, or dysphonia.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Pharyngeal foreign bodies should also be suspected in patients with undiagnosed coughing, stridor, or hoarseness.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Parents and caregivers of children with symptoms of partial airway obstruction should be asked whether choking and aspiration have occurred.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Diagnosis is often complicated by delayed presentation.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Case reports describe foreign bodies in the throat that were misdiagnosed and treated as croup. Thus, physicians must have a high degree of suspicion in patients with unexplained upper airway symptoms, especially in children who have a history of choking.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900">
                <a:latin typeface="Times New Roman"/>
                <a:ea typeface="Times New Roman"/>
                <a:cs typeface="Times New Roman"/>
                <a:sym typeface="Times New Roman"/>
              </a:rPr>
              <a:t>● Treatment: </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Instrumental extraction of FB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Pressure necrosis, mucosal injury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Abscess or mediastinitis</a:t>
            </a:r>
            <a:endParaRPr sz="800">
              <a:latin typeface="Times New Roman"/>
              <a:ea typeface="Times New Roman"/>
              <a:cs typeface="Times New Roman"/>
              <a:sym typeface="Times New Roman"/>
            </a:endParaRPr>
          </a:p>
        </p:txBody>
      </p:sp>
      <p:pic>
        <p:nvPicPr>
          <p:cNvPr id="327" name="Google Shape;327;p32"/>
          <p:cNvPicPr preferRelativeResize="0"/>
          <p:nvPr/>
        </p:nvPicPr>
        <p:blipFill>
          <a:blip r:embed="rId4">
            <a:alphaModFix/>
          </a:blip>
          <a:stretch>
            <a:fillRect/>
          </a:stretch>
        </p:blipFill>
        <p:spPr>
          <a:xfrm>
            <a:off x="2490500" y="1598225"/>
            <a:ext cx="2272000" cy="878825"/>
          </a:xfrm>
          <a:prstGeom prst="rect">
            <a:avLst/>
          </a:prstGeom>
          <a:noFill/>
          <a:ln>
            <a:noFill/>
          </a:ln>
        </p:spPr>
      </p:pic>
      <p:sp>
        <p:nvSpPr>
          <p:cNvPr id="328" name="Google Shape;328;p32"/>
          <p:cNvSpPr txBox="1"/>
          <p:nvPr/>
        </p:nvSpPr>
        <p:spPr>
          <a:xfrm>
            <a:off x="34225" y="5645200"/>
            <a:ext cx="4728300" cy="124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KEY POINTS </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If FB is suspected, open rigid endoscopy or weerda diverticuloscope.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Attempts to dislodge FB by ingesting foods such as salads, bread, etc. are not justifiable, as this often leads to delay endoscopy and allows complications to develop.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●Fish bones almost always lodge in the tonsils /base of the tongue and are usually not visible with plain X rays.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 normal plain X ray does not exclude a foreign body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Always believe the patient.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The symptoms of foreign body ingestion are more important than specialized investigations. 23</a:t>
            </a:r>
            <a:endParaRPr sz="800">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33"/>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34" name="Google Shape;334;p33"/>
          <p:cNvSpPr txBox="1"/>
          <p:nvPr/>
        </p:nvSpPr>
        <p:spPr>
          <a:xfrm>
            <a:off x="0" y="0"/>
            <a:ext cx="23334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3-Foreign body aspiration</a:t>
            </a:r>
            <a:endParaRPr sz="1100">
              <a:latin typeface="Times New Roman"/>
              <a:ea typeface="Times New Roman"/>
              <a:cs typeface="Times New Roman"/>
              <a:sym typeface="Times New Roman"/>
            </a:endParaRPr>
          </a:p>
        </p:txBody>
      </p:sp>
      <p:sp>
        <p:nvSpPr>
          <p:cNvPr id="335" name="Google Shape;335;p33"/>
          <p:cNvSpPr txBox="1"/>
          <p:nvPr/>
        </p:nvSpPr>
        <p:spPr>
          <a:xfrm>
            <a:off x="0" y="205275"/>
            <a:ext cx="4762500" cy="49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3 thousand child die annually because of fb aspiration and its common in children under 12 years 75% under 3 years there is signs the patient has</a:t>
            </a: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attack of coughing </a:t>
            </a:r>
            <a:endParaRPr sz="800">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Foreign body aspiration is a life-threatening childhood emergency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History very important (may be impossible)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Young child-75% &lt;4years old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Paroxysms of coughing </a:t>
            </a:r>
            <a:r>
              <a:rPr lang="ar" sz="800">
                <a:latin typeface="Times New Roman"/>
                <a:ea typeface="Times New Roman"/>
                <a:cs typeface="Times New Roman"/>
                <a:sym typeface="Times New Roman"/>
              </a:rPr>
              <a:t>unexplained fever or toxemia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Its type and location in the laryngo tracheobronchial tree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900">
                <a:latin typeface="Times New Roman"/>
                <a:ea typeface="Times New Roman"/>
                <a:cs typeface="Times New Roman"/>
                <a:sym typeface="Times New Roman"/>
              </a:rPr>
              <a:t>● Diagnosis:</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Inspiratory and expiratory chest films</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as well as fluoroscopy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Bronchoscopy provide definitive diagnosis and treatment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 Complications: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Pneumonia and pulmonary abscess</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Impaction in larynx(fatal) complete respiratory obstruction</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 Once detected should be immediately removed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Vegetable material: peanuts,seeds and popcorn(severe mucosal reaction)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Inorganic material: coins, buttons, plastic toy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Approximately 40%-50% will have decreased breath sounds or wheezing on the </a:t>
            </a:r>
            <a:r>
              <a:rPr lang="ar" sz="800">
                <a:latin typeface="Times New Roman"/>
                <a:ea typeface="Times New Roman"/>
                <a:cs typeface="Times New Roman"/>
                <a:sym typeface="Times New Roman"/>
              </a:rPr>
              <a:t>affected side</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Chest x-ray </a:t>
            </a:r>
            <a:r>
              <a:rPr lang="ar" sz="800">
                <a:solidFill>
                  <a:srgbClr val="9E9E9E"/>
                </a:solidFill>
                <a:latin typeface="Times New Roman"/>
                <a:ea typeface="Times New Roman"/>
                <a:cs typeface="Times New Roman"/>
                <a:sym typeface="Times New Roman"/>
              </a:rPr>
              <a:t>can be suggestive</a:t>
            </a:r>
            <a:r>
              <a:rPr lang="ar" sz="800">
                <a:solidFill>
                  <a:srgbClr val="6AA84F"/>
                </a:solidFill>
                <a:latin typeface="Times New Roman"/>
                <a:ea typeface="Times New Roman"/>
                <a:cs typeface="Times New Roman"/>
                <a:sym typeface="Times New Roman"/>
              </a:rPr>
              <a:t> (most of the time the x-ray will be negative unless there’s atelectasis, pneumonitis, or air trapping) </a:t>
            </a:r>
            <a:r>
              <a:rPr lang="ar" sz="700">
                <a:solidFill>
                  <a:srgbClr val="6AA84F"/>
                </a:solidFill>
                <a:latin typeface="Times New Roman"/>
                <a:ea typeface="Times New Roman"/>
                <a:cs typeface="Times New Roman"/>
                <a:sym typeface="Times New Roman"/>
              </a:rPr>
              <a:t>(pic3)</a:t>
            </a:r>
            <a:endParaRPr sz="7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If there’s history of foreign body aspiration you must take the patient to the OR immediately. </a:t>
            </a:r>
            <a:r>
              <a:rPr lang="ar" sz="800">
                <a:solidFill>
                  <a:srgbClr val="E03535"/>
                </a:solidFill>
                <a:latin typeface="Times New Roman"/>
                <a:ea typeface="Times New Roman"/>
                <a:cs typeface="Times New Roman"/>
                <a:sym typeface="Times New Roman"/>
              </a:rPr>
              <a:t>DON’T WASTE TIME!) </a:t>
            </a:r>
            <a:endParaRPr sz="800">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Atelectasis air trapping and pneumonitis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One-third of chest x-ray will be negative in the early post-aspiration period.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Coins are common in children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Food impaction in adult (bones and chewed meet) common adult</a:t>
            </a:r>
            <a:endParaRPr sz="800">
              <a:solidFill>
                <a:srgbClr val="6AA84F"/>
              </a:solidFill>
              <a:latin typeface="Times New Roman"/>
              <a:ea typeface="Times New Roman"/>
              <a:cs typeface="Times New Roman"/>
              <a:sym typeface="Times New Roman"/>
            </a:endParaRPr>
          </a:p>
        </p:txBody>
      </p:sp>
      <p:pic>
        <p:nvPicPr>
          <p:cNvPr id="336" name="Google Shape;336;p33"/>
          <p:cNvPicPr preferRelativeResize="0"/>
          <p:nvPr/>
        </p:nvPicPr>
        <p:blipFill>
          <a:blip r:embed="rId4">
            <a:alphaModFix/>
          </a:blip>
          <a:stretch>
            <a:fillRect/>
          </a:stretch>
        </p:blipFill>
        <p:spPr>
          <a:xfrm>
            <a:off x="2908150" y="453700"/>
            <a:ext cx="951125" cy="1329975"/>
          </a:xfrm>
          <a:prstGeom prst="rect">
            <a:avLst/>
          </a:prstGeom>
          <a:noFill/>
          <a:ln>
            <a:noFill/>
          </a:ln>
        </p:spPr>
      </p:pic>
      <p:pic>
        <p:nvPicPr>
          <p:cNvPr id="337" name="Google Shape;337;p33"/>
          <p:cNvPicPr preferRelativeResize="0"/>
          <p:nvPr/>
        </p:nvPicPr>
        <p:blipFill>
          <a:blip r:embed="rId5">
            <a:alphaModFix/>
          </a:blip>
          <a:stretch>
            <a:fillRect/>
          </a:stretch>
        </p:blipFill>
        <p:spPr>
          <a:xfrm>
            <a:off x="3859270" y="453695"/>
            <a:ext cx="856150" cy="1329975"/>
          </a:xfrm>
          <a:prstGeom prst="rect">
            <a:avLst/>
          </a:prstGeom>
          <a:noFill/>
          <a:ln>
            <a:noFill/>
          </a:ln>
        </p:spPr>
      </p:pic>
      <p:sp>
        <p:nvSpPr>
          <p:cNvPr id="338" name="Google Shape;338;p33"/>
          <p:cNvSpPr txBox="1"/>
          <p:nvPr/>
        </p:nvSpPr>
        <p:spPr>
          <a:xfrm>
            <a:off x="3906300" y="1701575"/>
            <a:ext cx="856200" cy="1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E03535"/>
                </a:solidFill>
                <a:latin typeface="Times New Roman"/>
                <a:ea typeface="Times New Roman"/>
                <a:cs typeface="Times New Roman"/>
                <a:sym typeface="Times New Roman"/>
              </a:rPr>
              <a:t>fluoroscopy</a:t>
            </a:r>
            <a:endParaRPr sz="600">
              <a:solidFill>
                <a:srgbClr val="E03535"/>
              </a:solidFill>
              <a:latin typeface="Times New Roman"/>
              <a:ea typeface="Times New Roman"/>
              <a:cs typeface="Times New Roman"/>
              <a:sym typeface="Times New Roman"/>
            </a:endParaRPr>
          </a:p>
        </p:txBody>
      </p:sp>
      <p:pic>
        <p:nvPicPr>
          <p:cNvPr id="339" name="Google Shape;339;p33"/>
          <p:cNvPicPr preferRelativeResize="0"/>
          <p:nvPr/>
        </p:nvPicPr>
        <p:blipFill>
          <a:blip r:embed="rId6">
            <a:alphaModFix/>
          </a:blip>
          <a:stretch>
            <a:fillRect/>
          </a:stretch>
        </p:blipFill>
        <p:spPr>
          <a:xfrm>
            <a:off x="3850024" y="2013825"/>
            <a:ext cx="814300" cy="589925"/>
          </a:xfrm>
          <a:prstGeom prst="rect">
            <a:avLst/>
          </a:prstGeom>
          <a:noFill/>
          <a:ln>
            <a:noFill/>
          </a:ln>
        </p:spPr>
      </p:pic>
      <p:sp>
        <p:nvSpPr>
          <p:cNvPr id="340" name="Google Shape;340;p33"/>
          <p:cNvSpPr txBox="1"/>
          <p:nvPr/>
        </p:nvSpPr>
        <p:spPr>
          <a:xfrm>
            <a:off x="3777150" y="2011750"/>
            <a:ext cx="82200" cy="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3</a:t>
            </a:r>
            <a:endParaRPr/>
          </a:p>
        </p:txBody>
      </p:sp>
      <p:pic>
        <p:nvPicPr>
          <p:cNvPr id="341" name="Google Shape;341;p33"/>
          <p:cNvPicPr preferRelativeResize="0"/>
          <p:nvPr/>
        </p:nvPicPr>
        <p:blipFill>
          <a:blip r:embed="rId7">
            <a:alphaModFix/>
          </a:blip>
          <a:stretch>
            <a:fillRect/>
          </a:stretch>
        </p:blipFill>
        <p:spPr>
          <a:xfrm>
            <a:off x="77875" y="4085371"/>
            <a:ext cx="969569" cy="1084128"/>
          </a:xfrm>
          <a:prstGeom prst="rect">
            <a:avLst/>
          </a:prstGeom>
          <a:noFill/>
          <a:ln>
            <a:noFill/>
          </a:ln>
        </p:spPr>
      </p:pic>
      <p:pic>
        <p:nvPicPr>
          <p:cNvPr id="342" name="Google Shape;342;p33"/>
          <p:cNvPicPr preferRelativeResize="0"/>
          <p:nvPr/>
        </p:nvPicPr>
        <p:blipFill>
          <a:blip r:embed="rId8">
            <a:alphaModFix/>
          </a:blip>
          <a:stretch>
            <a:fillRect/>
          </a:stretch>
        </p:blipFill>
        <p:spPr>
          <a:xfrm>
            <a:off x="1600384" y="4063700"/>
            <a:ext cx="910916" cy="1084128"/>
          </a:xfrm>
          <a:prstGeom prst="rect">
            <a:avLst/>
          </a:prstGeom>
          <a:noFill/>
          <a:ln>
            <a:noFill/>
          </a:ln>
        </p:spPr>
      </p:pic>
      <p:sp>
        <p:nvSpPr>
          <p:cNvPr id="343" name="Google Shape;343;p33"/>
          <p:cNvSpPr txBox="1"/>
          <p:nvPr/>
        </p:nvSpPr>
        <p:spPr>
          <a:xfrm>
            <a:off x="991250" y="4014750"/>
            <a:ext cx="7059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latin typeface="Times New Roman"/>
                <a:ea typeface="Times New Roman"/>
                <a:cs typeface="Times New Roman"/>
                <a:sym typeface="Times New Roman"/>
              </a:rPr>
              <a:t>left </a:t>
            </a:r>
            <a:r>
              <a:rPr lang="ar" sz="600">
                <a:latin typeface="Times New Roman"/>
                <a:ea typeface="Times New Roman"/>
                <a:cs typeface="Times New Roman"/>
                <a:sym typeface="Times New Roman"/>
              </a:rPr>
              <a:t>bronchus forgin body </a:t>
            </a:r>
            <a:r>
              <a:rPr lang="ar" sz="600">
                <a:latin typeface="Times New Roman"/>
                <a:ea typeface="Times New Roman"/>
                <a:cs typeface="Times New Roman"/>
                <a:sym typeface="Times New Roman"/>
              </a:rPr>
              <a:t> </a:t>
            </a:r>
            <a:endParaRPr sz="600">
              <a:latin typeface="Times New Roman"/>
              <a:ea typeface="Times New Roman"/>
              <a:cs typeface="Times New Roman"/>
              <a:sym typeface="Times New Roman"/>
            </a:endParaRPr>
          </a:p>
        </p:txBody>
      </p:sp>
      <p:sp>
        <p:nvSpPr>
          <p:cNvPr id="344" name="Google Shape;344;p33"/>
          <p:cNvSpPr txBox="1"/>
          <p:nvPr/>
        </p:nvSpPr>
        <p:spPr>
          <a:xfrm>
            <a:off x="219900" y="5063550"/>
            <a:ext cx="34965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Times New Roman"/>
                <a:ea typeface="Times New Roman"/>
                <a:cs typeface="Times New Roman"/>
                <a:sym typeface="Times New Roman"/>
              </a:rPr>
              <a:t>inspiration                                             expiration </a:t>
            </a:r>
            <a:endParaRPr sz="800">
              <a:latin typeface="Times New Roman"/>
              <a:ea typeface="Times New Roman"/>
              <a:cs typeface="Times New Roman"/>
              <a:sym typeface="Times New Roman"/>
            </a:endParaRPr>
          </a:p>
        </p:txBody>
      </p:sp>
      <p:pic>
        <p:nvPicPr>
          <p:cNvPr id="345" name="Google Shape;345;p33"/>
          <p:cNvPicPr preferRelativeResize="0"/>
          <p:nvPr/>
        </p:nvPicPr>
        <p:blipFill>
          <a:blip r:embed="rId9">
            <a:alphaModFix/>
          </a:blip>
          <a:stretch>
            <a:fillRect/>
          </a:stretch>
        </p:blipFill>
        <p:spPr>
          <a:xfrm>
            <a:off x="2672325" y="4063699"/>
            <a:ext cx="2043100" cy="1082000"/>
          </a:xfrm>
          <a:prstGeom prst="rect">
            <a:avLst/>
          </a:prstGeom>
          <a:noFill/>
          <a:ln>
            <a:noFill/>
          </a:ln>
        </p:spPr>
      </p:pic>
      <p:sp>
        <p:nvSpPr>
          <p:cNvPr id="346" name="Google Shape;346;p33"/>
          <p:cNvSpPr txBox="1"/>
          <p:nvPr/>
        </p:nvSpPr>
        <p:spPr>
          <a:xfrm>
            <a:off x="2596125" y="5063550"/>
            <a:ext cx="20430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latin typeface="Times New Roman"/>
                <a:ea typeface="Times New Roman"/>
                <a:cs typeface="Times New Roman"/>
                <a:sym typeface="Times New Roman"/>
              </a:rPr>
              <a:t>right lower </a:t>
            </a:r>
            <a:r>
              <a:rPr lang="ar" sz="700">
                <a:latin typeface="Times New Roman"/>
                <a:ea typeface="Times New Roman"/>
                <a:cs typeface="Times New Roman"/>
                <a:sym typeface="Times New Roman"/>
              </a:rPr>
              <a:t>lobe</a:t>
            </a:r>
            <a:r>
              <a:rPr lang="ar" sz="700">
                <a:latin typeface="Times New Roman"/>
                <a:ea typeface="Times New Roman"/>
                <a:cs typeface="Times New Roman"/>
                <a:sym typeface="Times New Roman"/>
              </a:rPr>
              <a:t> </a:t>
            </a:r>
            <a:r>
              <a:rPr lang="ar" sz="700">
                <a:latin typeface="Times New Roman"/>
                <a:ea typeface="Times New Roman"/>
                <a:cs typeface="Times New Roman"/>
                <a:sym typeface="Times New Roman"/>
              </a:rPr>
              <a:t>atelectasis</a:t>
            </a:r>
            <a:r>
              <a:rPr lang="ar" sz="700">
                <a:latin typeface="Times New Roman"/>
                <a:ea typeface="Times New Roman"/>
                <a:cs typeface="Times New Roman"/>
                <a:sym typeface="Times New Roman"/>
              </a:rPr>
              <a:t>            right </a:t>
            </a:r>
            <a:r>
              <a:rPr lang="ar" sz="700">
                <a:latin typeface="Times New Roman"/>
                <a:ea typeface="Times New Roman"/>
                <a:cs typeface="Times New Roman"/>
                <a:sym typeface="Times New Roman"/>
              </a:rPr>
              <a:t>bronchus</a:t>
            </a:r>
            <a:r>
              <a:rPr lang="ar" sz="700">
                <a:latin typeface="Times New Roman"/>
                <a:ea typeface="Times New Roman"/>
                <a:cs typeface="Times New Roman"/>
                <a:sym typeface="Times New Roman"/>
              </a:rPr>
              <a:t> forgin body </a:t>
            </a:r>
            <a:r>
              <a:rPr lang="ar" sz="700">
                <a:solidFill>
                  <a:srgbClr val="6AA84F"/>
                </a:solidFill>
                <a:latin typeface="Times New Roman"/>
                <a:ea typeface="Times New Roman"/>
                <a:cs typeface="Times New Roman"/>
                <a:sym typeface="Times New Roman"/>
              </a:rPr>
              <a:t>with subtle right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hemidiaphragm elevation</a:t>
            </a:r>
            <a:endParaRPr sz="700">
              <a:solidFill>
                <a:srgbClr val="6AA84F"/>
              </a:solidFill>
              <a:latin typeface="Times New Roman"/>
              <a:ea typeface="Times New Roman"/>
              <a:cs typeface="Times New Roman"/>
              <a:sym typeface="Times New Roman"/>
            </a:endParaRPr>
          </a:p>
        </p:txBody>
      </p:sp>
      <p:sp>
        <p:nvSpPr>
          <p:cNvPr id="347" name="Google Shape;347;p33"/>
          <p:cNvSpPr txBox="1"/>
          <p:nvPr/>
        </p:nvSpPr>
        <p:spPr>
          <a:xfrm>
            <a:off x="0" y="5251850"/>
            <a:ext cx="26343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4-Foreign body in the larynx </a:t>
            </a:r>
            <a:endParaRPr sz="1100">
              <a:latin typeface="Times New Roman"/>
              <a:ea typeface="Times New Roman"/>
              <a:cs typeface="Times New Roman"/>
              <a:sym typeface="Times New Roman"/>
            </a:endParaRPr>
          </a:p>
        </p:txBody>
      </p:sp>
      <p:graphicFrame>
        <p:nvGraphicFramePr>
          <p:cNvPr id="348" name="Google Shape;348;p33"/>
          <p:cNvGraphicFramePr/>
          <p:nvPr/>
        </p:nvGraphicFramePr>
        <p:xfrm>
          <a:off x="0" y="5535775"/>
          <a:ext cx="3000000" cy="3000000"/>
        </p:xfrm>
        <a:graphic>
          <a:graphicData uri="http://schemas.openxmlformats.org/drawingml/2006/table">
            <a:tbl>
              <a:tblPr>
                <a:noFill/>
                <a:tableStyleId>{3E411543-83C0-4353-BD9B-19F16059D508}</a:tableStyleId>
              </a:tblPr>
              <a:tblGrid>
                <a:gridCol w="2444700"/>
                <a:gridCol w="2317800"/>
              </a:tblGrid>
              <a:tr h="296100">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Clinical picture</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b="1" lang="ar" sz="1100">
                          <a:solidFill>
                            <a:srgbClr val="FFFFFF"/>
                          </a:solidFill>
                          <a:latin typeface="Times New Roman"/>
                          <a:ea typeface="Times New Roman"/>
                          <a:cs typeface="Times New Roman"/>
                          <a:sym typeface="Times New Roman"/>
                        </a:rPr>
                        <a:t>Treatment</a:t>
                      </a:r>
                      <a:endParaRPr b="1"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803800">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Dyspnea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Cough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Hoarseness or aphonia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Always suspect the sudden onset of stridor in a previously healthy child is due to a foreign body until proven otherwise.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Dangerous if the foreign body is big.</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Heimlich Maneuver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Slapping the back with the patient’s head down - Manual removal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Removal by laryngoscopy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Tracheostomy or laryngostomy (cricothyrotomy)</a:t>
                      </a:r>
                      <a:endParaRPr sz="800">
                        <a:solidFill>
                          <a:srgbClr val="9E9E9E"/>
                        </a:solidFill>
                        <a:latin typeface="Times New Roman"/>
                        <a:ea typeface="Times New Roman"/>
                        <a:cs typeface="Times New Roman"/>
                        <a:sym typeface="Times New Roman"/>
                      </a:endParaRPr>
                    </a:p>
                  </a:txBody>
                  <a:tcPr marT="91425" marB="91425" marR="91425" marL="91425"/>
                </a:tc>
              </a:tr>
            </a:tbl>
          </a:graphicData>
        </a:graphic>
      </p:graphicFrame>
      <p:sp>
        <p:nvSpPr>
          <p:cNvPr id="349" name="Google Shape;349;p33"/>
          <p:cNvSpPr txBox="1"/>
          <p:nvPr/>
        </p:nvSpPr>
        <p:spPr>
          <a:xfrm>
            <a:off x="1016375" y="4320375"/>
            <a:ext cx="661800" cy="74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550">
                <a:solidFill>
                  <a:srgbClr val="6AA84F"/>
                </a:solidFill>
                <a:latin typeface="Times New Roman"/>
                <a:ea typeface="Times New Roman"/>
                <a:cs typeface="Times New Roman"/>
                <a:sym typeface="Times New Roman"/>
              </a:rPr>
              <a:t>inspiration and</a:t>
            </a:r>
            <a:endParaRPr sz="55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550">
                <a:solidFill>
                  <a:srgbClr val="6AA84F"/>
                </a:solidFill>
                <a:latin typeface="Times New Roman"/>
                <a:ea typeface="Times New Roman"/>
                <a:cs typeface="Times New Roman"/>
                <a:sym typeface="Times New Roman"/>
              </a:rPr>
              <a:t>expiration films  are required because  the expiration film won’t deflate</a:t>
            </a:r>
            <a:endParaRPr sz="55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550">
                <a:solidFill>
                  <a:srgbClr val="6AA84F"/>
                </a:solidFill>
                <a:latin typeface="Times New Roman"/>
                <a:ea typeface="Times New Roman"/>
                <a:cs typeface="Times New Roman"/>
                <a:sym typeface="Times New Roman"/>
              </a:rPr>
              <a:t>after inspiration</a:t>
            </a:r>
            <a:endParaRPr sz="550"/>
          </a:p>
        </p:txBody>
      </p:sp>
      <p:cxnSp>
        <p:nvCxnSpPr>
          <p:cNvPr id="350" name="Google Shape;350;p33"/>
          <p:cNvCxnSpPr/>
          <p:nvPr/>
        </p:nvCxnSpPr>
        <p:spPr>
          <a:xfrm rot="10800000">
            <a:off x="296875" y="4798925"/>
            <a:ext cx="809700" cy="257100"/>
          </a:xfrm>
          <a:prstGeom prst="straightConnector1">
            <a:avLst/>
          </a:prstGeom>
          <a:noFill/>
          <a:ln cap="flat" cmpd="sng" w="9525">
            <a:solidFill>
              <a:srgbClr val="6AA84F"/>
            </a:solidFill>
            <a:prstDash val="solid"/>
            <a:round/>
            <a:headEnd len="med" w="med" type="none"/>
            <a:tailEnd len="med" w="med" type="triangle"/>
          </a:ln>
        </p:spPr>
      </p:cxnSp>
      <p:cxnSp>
        <p:nvCxnSpPr>
          <p:cNvPr id="351" name="Google Shape;351;p33"/>
          <p:cNvCxnSpPr/>
          <p:nvPr/>
        </p:nvCxnSpPr>
        <p:spPr>
          <a:xfrm flipH="1" rot="10800000">
            <a:off x="1520900" y="4760775"/>
            <a:ext cx="285900" cy="71400"/>
          </a:xfrm>
          <a:prstGeom prst="straightConnector1">
            <a:avLst/>
          </a:prstGeom>
          <a:noFill/>
          <a:ln cap="flat" cmpd="sng" w="9525">
            <a:solidFill>
              <a:srgbClr val="6AA84F"/>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34"/>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57" name="Google Shape;357;p34"/>
          <p:cNvSpPr txBox="1"/>
          <p:nvPr/>
        </p:nvSpPr>
        <p:spPr>
          <a:xfrm>
            <a:off x="0" y="0"/>
            <a:ext cx="2340300" cy="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5-Foreign Body in the Esophagus </a:t>
            </a:r>
            <a:endParaRPr sz="1100">
              <a:latin typeface="Times New Roman"/>
              <a:ea typeface="Times New Roman"/>
              <a:cs typeface="Times New Roman"/>
              <a:sym typeface="Times New Roman"/>
            </a:endParaRPr>
          </a:p>
        </p:txBody>
      </p:sp>
      <p:sp>
        <p:nvSpPr>
          <p:cNvPr id="358" name="Google Shape;358;p34"/>
          <p:cNvSpPr txBox="1"/>
          <p:nvPr/>
        </p:nvSpPr>
        <p:spPr>
          <a:xfrm>
            <a:off x="0" y="205250"/>
            <a:ext cx="4762500" cy="126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Most of the foreign bodies are found at the level of the cricopharyngeus muscle. Aorta/left mainstem bronchus, Gastroesophageal junction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Coins – 75% children, meat, dentures, disc batteries etc.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More common than the pharynx - X ray showing coin at the cricopharyngeus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Clinical Presentation: </a:t>
            </a:r>
            <a:endParaRPr b="1"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History of ingested F.B.</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Absolute dysphagia, drooling of saliva, inability to complete the meal, etc.,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Pain is almost universal</a:t>
            </a:r>
            <a:endParaRPr sz="800">
              <a:latin typeface="Times New Roman"/>
              <a:ea typeface="Times New Roman"/>
              <a:cs typeface="Times New Roman"/>
              <a:sym typeface="Times New Roman"/>
            </a:endParaRPr>
          </a:p>
        </p:txBody>
      </p:sp>
      <p:graphicFrame>
        <p:nvGraphicFramePr>
          <p:cNvPr id="359" name="Google Shape;359;p34"/>
          <p:cNvGraphicFramePr/>
          <p:nvPr/>
        </p:nvGraphicFramePr>
        <p:xfrm>
          <a:off x="0" y="1437000"/>
          <a:ext cx="3000000" cy="3000000"/>
        </p:xfrm>
        <a:graphic>
          <a:graphicData uri="http://schemas.openxmlformats.org/drawingml/2006/table">
            <a:tbl>
              <a:tblPr>
                <a:noFill/>
                <a:tableStyleId>{3E411543-83C0-4353-BD9B-19F16059D508}</a:tableStyleId>
              </a:tblPr>
              <a:tblGrid>
                <a:gridCol w="2381250"/>
                <a:gridCol w="2381250"/>
              </a:tblGrid>
              <a:tr h="890775">
                <a:tc>
                  <a:txBody>
                    <a:bodyPr/>
                    <a:lstStyle/>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t>
                      </a:r>
                      <a:r>
                        <a:rPr b="1" lang="ar" sz="800">
                          <a:solidFill>
                            <a:schemeClr val="dk1"/>
                          </a:solidFill>
                          <a:latin typeface="Times New Roman"/>
                          <a:ea typeface="Times New Roman"/>
                          <a:cs typeface="Times New Roman"/>
                          <a:sym typeface="Times New Roman"/>
                        </a:rPr>
                        <a:t>Children:- </a:t>
                      </a:r>
                      <a:endParaRPr b="1"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Symptoms often subtle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Drooling, vomiting, sore throat, odynophagia or airway symptoms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Coin #1 then food, Coins are common in children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The ingestion may not be witnessed</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t>
                      </a:r>
                      <a:r>
                        <a:rPr b="1" lang="ar" sz="800">
                          <a:solidFill>
                            <a:schemeClr val="dk1"/>
                          </a:solidFill>
                          <a:latin typeface="Times New Roman"/>
                          <a:ea typeface="Times New Roman"/>
                          <a:cs typeface="Times New Roman"/>
                          <a:sym typeface="Times New Roman"/>
                        </a:rPr>
                        <a:t>Adult:-</a:t>
                      </a:r>
                      <a:endParaRPr b="1"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Diagnosis straightforward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Associated esophageal pathology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Fishbone,meat,denture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Food impaction in adults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(bones &amp; badly chewed meet)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common in edentulous adults</a:t>
                      </a:r>
                      <a:endParaRPr sz="800">
                        <a:latin typeface="Times New Roman"/>
                        <a:ea typeface="Times New Roman"/>
                        <a:cs typeface="Times New Roman"/>
                        <a:sym typeface="Times New Roman"/>
                      </a:endParaRPr>
                    </a:p>
                  </a:txBody>
                  <a:tcPr marT="91425" marB="91425" marR="91425" marL="91425"/>
                </a:tc>
              </a:tr>
            </a:tbl>
          </a:graphicData>
        </a:graphic>
      </p:graphicFrame>
      <p:graphicFrame>
        <p:nvGraphicFramePr>
          <p:cNvPr id="360" name="Google Shape;360;p34"/>
          <p:cNvGraphicFramePr/>
          <p:nvPr/>
        </p:nvGraphicFramePr>
        <p:xfrm>
          <a:off x="0" y="2619975"/>
          <a:ext cx="3000000" cy="3000000"/>
        </p:xfrm>
        <a:graphic>
          <a:graphicData uri="http://schemas.openxmlformats.org/drawingml/2006/table">
            <a:tbl>
              <a:tblPr>
                <a:noFill/>
                <a:tableStyleId>{3E411543-83C0-4353-BD9B-19F16059D508}</a:tableStyleId>
              </a:tblPr>
              <a:tblGrid>
                <a:gridCol w="2381250"/>
                <a:gridCol w="2381250"/>
              </a:tblGrid>
              <a:tr h="289775">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Diagnosis</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Treatment</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757350">
                <a:tc>
                  <a:txBody>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Symptoms: (Dysphagia, odynophagia, choking &amp; cough)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Physical exam: (Drooling, refuses oral intake).</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 Radiology </a:t>
                      </a:r>
                      <a:r>
                        <a:rPr lang="ar" sz="800">
                          <a:solidFill>
                            <a:srgbClr val="6AA84F"/>
                          </a:solidFill>
                          <a:latin typeface="Times New Roman"/>
                          <a:ea typeface="Times New Roman"/>
                          <a:cs typeface="Times New Roman"/>
                          <a:sym typeface="Times New Roman"/>
                        </a:rPr>
                        <a:t>not recommended except if theFB was radiopaque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Chest x-ray - if radiopaque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Esophagogram</a:t>
                      </a: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Barium swallow</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Site of obstruction/ impaction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Demonstrate stricture or pathology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BEWARE!! Aspiration risk if total Obstruction - </a:t>
                      </a:r>
                      <a:r>
                        <a:rPr b="1" lang="ar" sz="800">
                          <a:latin typeface="Times New Roman"/>
                          <a:ea typeface="Times New Roman"/>
                          <a:cs typeface="Times New Roman"/>
                          <a:sym typeface="Times New Roman"/>
                        </a:rPr>
                        <a:t>Rigid esophagoscopy: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Recommended therapy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Disk battery- urgent esophagoscopy to avoid risk of alkaline leakage, ionic current burn injury, and tissue destruction</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 You can diagnose with hx and barium swallow esophagram it will show you the site of obstruction </a:t>
                      </a:r>
                      <a:r>
                        <a:rPr lang="ar" sz="800">
                          <a:solidFill>
                            <a:srgbClr val="9E9E9E"/>
                          </a:solidFill>
                          <a:latin typeface="Times New Roman"/>
                          <a:ea typeface="Times New Roman"/>
                          <a:cs typeface="Times New Roman"/>
                          <a:sym typeface="Times New Roman"/>
                        </a:rPr>
                        <a:t>and also if there is impaction if there is a mass or tumor you can demonstrate the pathology of any mass)</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Removal via rigid esophagoscopy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E03535"/>
                          </a:solidFill>
                          <a:latin typeface="Times New Roman"/>
                          <a:ea typeface="Times New Roman"/>
                          <a:cs typeface="Times New Roman"/>
                          <a:sym typeface="Times New Roman"/>
                        </a:rPr>
                        <a:t>- Disc batteries and sharp objects removal are emergencies because of the risk of perforation </a:t>
                      </a:r>
                      <a:endParaRPr sz="800">
                        <a:solidFill>
                          <a:srgbClr val="E03535"/>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-Esophagoscopy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(it will show you the site of obstruction and also the site of impaction if there is tumor </a:t>
                      </a:r>
                      <a:r>
                        <a:rPr lang="ar" sz="800">
                          <a:solidFill>
                            <a:srgbClr val="E03535"/>
                          </a:solidFill>
                          <a:latin typeface="Times New Roman"/>
                          <a:ea typeface="Times New Roman"/>
                          <a:cs typeface="Times New Roman"/>
                          <a:sym typeface="Times New Roman"/>
                        </a:rPr>
                        <a:t>be aware! </a:t>
                      </a:r>
                      <a:r>
                        <a:rPr lang="ar" sz="800">
                          <a:solidFill>
                            <a:srgbClr val="9E9E9E"/>
                          </a:solidFill>
                          <a:latin typeface="Times New Roman"/>
                          <a:ea typeface="Times New Roman"/>
                          <a:cs typeface="Times New Roman"/>
                          <a:sym typeface="Times New Roman"/>
                        </a:rPr>
                        <a:t>Aspiration risk if total obstruction)</a:t>
                      </a:r>
                      <a:endParaRPr sz="800">
                        <a:solidFill>
                          <a:srgbClr val="9E9E9E"/>
                        </a:solidFill>
                        <a:latin typeface="Times New Roman"/>
                        <a:ea typeface="Times New Roman"/>
                        <a:cs typeface="Times New Roman"/>
                        <a:sym typeface="Times New Roman"/>
                      </a:endParaRPr>
                    </a:p>
                  </a:txBody>
                  <a:tcPr marT="91425" marB="91425" marR="91425" marL="91425"/>
                </a:tc>
              </a:tr>
            </a:tbl>
          </a:graphicData>
        </a:graphic>
      </p:graphicFrame>
      <p:pic>
        <p:nvPicPr>
          <p:cNvPr id="361" name="Google Shape;361;p34"/>
          <p:cNvPicPr preferRelativeResize="0"/>
          <p:nvPr/>
        </p:nvPicPr>
        <p:blipFill>
          <a:blip r:embed="rId4">
            <a:alphaModFix/>
          </a:blip>
          <a:stretch>
            <a:fillRect/>
          </a:stretch>
        </p:blipFill>
        <p:spPr>
          <a:xfrm>
            <a:off x="1363225" y="4283500"/>
            <a:ext cx="977075" cy="301075"/>
          </a:xfrm>
          <a:prstGeom prst="rect">
            <a:avLst/>
          </a:prstGeom>
          <a:noFill/>
          <a:ln>
            <a:noFill/>
          </a:ln>
        </p:spPr>
      </p:pic>
      <p:pic>
        <p:nvPicPr>
          <p:cNvPr id="362" name="Google Shape;362;p34"/>
          <p:cNvPicPr preferRelativeResize="0"/>
          <p:nvPr/>
        </p:nvPicPr>
        <p:blipFill>
          <a:blip r:embed="rId5">
            <a:alphaModFix/>
          </a:blip>
          <a:stretch>
            <a:fillRect/>
          </a:stretch>
        </p:blipFill>
        <p:spPr>
          <a:xfrm>
            <a:off x="2381250" y="3955050"/>
            <a:ext cx="1060625" cy="773225"/>
          </a:xfrm>
          <a:prstGeom prst="rect">
            <a:avLst/>
          </a:prstGeom>
          <a:noFill/>
          <a:ln>
            <a:noFill/>
          </a:ln>
        </p:spPr>
      </p:pic>
      <p:pic>
        <p:nvPicPr>
          <p:cNvPr id="363" name="Google Shape;363;p34"/>
          <p:cNvPicPr preferRelativeResize="0"/>
          <p:nvPr/>
        </p:nvPicPr>
        <p:blipFill>
          <a:blip r:embed="rId6">
            <a:alphaModFix/>
          </a:blip>
          <a:stretch>
            <a:fillRect/>
          </a:stretch>
        </p:blipFill>
        <p:spPr>
          <a:xfrm>
            <a:off x="3482825" y="3942688"/>
            <a:ext cx="732150" cy="797950"/>
          </a:xfrm>
          <a:prstGeom prst="rect">
            <a:avLst/>
          </a:prstGeom>
          <a:noFill/>
          <a:ln>
            <a:noFill/>
          </a:ln>
        </p:spPr>
      </p:pic>
      <p:sp>
        <p:nvSpPr>
          <p:cNvPr id="364" name="Google Shape;364;p34"/>
          <p:cNvSpPr txBox="1"/>
          <p:nvPr/>
        </p:nvSpPr>
        <p:spPr>
          <a:xfrm>
            <a:off x="3380300" y="4653000"/>
            <a:ext cx="1163400" cy="3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E03535"/>
                </a:solidFill>
                <a:latin typeface="Times New Roman"/>
                <a:ea typeface="Times New Roman"/>
                <a:cs typeface="Times New Roman"/>
                <a:sym typeface="Times New Roman"/>
              </a:rPr>
              <a:t>-Swallow their dentures „ -not Radio-opaque</a:t>
            </a:r>
            <a:endParaRPr sz="700">
              <a:solidFill>
                <a:srgbClr val="E03535"/>
              </a:solidFill>
              <a:latin typeface="Times New Roman"/>
              <a:ea typeface="Times New Roman"/>
              <a:cs typeface="Times New Roman"/>
              <a:sym typeface="Times New Roman"/>
            </a:endParaRPr>
          </a:p>
        </p:txBody>
      </p:sp>
      <p:pic>
        <p:nvPicPr>
          <p:cNvPr id="365" name="Google Shape;365;p34"/>
          <p:cNvPicPr preferRelativeResize="0"/>
          <p:nvPr/>
        </p:nvPicPr>
        <p:blipFill>
          <a:blip r:embed="rId7">
            <a:alphaModFix/>
          </a:blip>
          <a:stretch>
            <a:fillRect/>
          </a:stretch>
        </p:blipFill>
        <p:spPr>
          <a:xfrm>
            <a:off x="2381250" y="4696275"/>
            <a:ext cx="1101575" cy="937349"/>
          </a:xfrm>
          <a:prstGeom prst="rect">
            <a:avLst/>
          </a:prstGeom>
          <a:noFill/>
          <a:ln>
            <a:noFill/>
          </a:ln>
        </p:spPr>
      </p:pic>
      <p:sp>
        <p:nvSpPr>
          <p:cNvPr id="366" name="Google Shape;366;p34"/>
          <p:cNvSpPr txBox="1"/>
          <p:nvPr/>
        </p:nvSpPr>
        <p:spPr>
          <a:xfrm>
            <a:off x="3612925" y="5008825"/>
            <a:ext cx="622800" cy="4584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E03535"/>
                </a:solidFill>
                <a:latin typeface="Times New Roman"/>
                <a:ea typeface="Times New Roman"/>
                <a:cs typeface="Times New Roman"/>
                <a:sym typeface="Times New Roman"/>
              </a:rPr>
              <a:t>forgin body coin in the </a:t>
            </a:r>
            <a:r>
              <a:rPr lang="ar" sz="700">
                <a:solidFill>
                  <a:srgbClr val="E03535"/>
                </a:solidFill>
                <a:latin typeface="Times New Roman"/>
                <a:ea typeface="Times New Roman"/>
                <a:cs typeface="Times New Roman"/>
                <a:sym typeface="Times New Roman"/>
              </a:rPr>
              <a:t>esophagu</a:t>
            </a:r>
            <a:r>
              <a:rPr lang="ar" sz="800">
                <a:solidFill>
                  <a:srgbClr val="FF0000"/>
                </a:solidFill>
                <a:latin typeface="Times New Roman"/>
                <a:ea typeface="Times New Roman"/>
                <a:cs typeface="Times New Roman"/>
                <a:sym typeface="Times New Roman"/>
              </a:rPr>
              <a:t>s</a:t>
            </a:r>
            <a:endParaRPr sz="800">
              <a:solidFill>
                <a:srgbClr val="FF0000"/>
              </a:solidFill>
              <a:latin typeface="Times New Roman"/>
              <a:ea typeface="Times New Roman"/>
              <a:cs typeface="Times New Roman"/>
              <a:sym typeface="Times New Roman"/>
            </a:endParaRPr>
          </a:p>
        </p:txBody>
      </p:sp>
      <p:pic>
        <p:nvPicPr>
          <p:cNvPr id="367" name="Google Shape;367;p34"/>
          <p:cNvPicPr preferRelativeResize="0"/>
          <p:nvPr/>
        </p:nvPicPr>
        <p:blipFill>
          <a:blip r:embed="rId8">
            <a:alphaModFix/>
          </a:blip>
          <a:stretch>
            <a:fillRect/>
          </a:stretch>
        </p:blipFill>
        <p:spPr>
          <a:xfrm>
            <a:off x="0" y="5633632"/>
            <a:ext cx="1639266" cy="874000"/>
          </a:xfrm>
          <a:prstGeom prst="rect">
            <a:avLst/>
          </a:prstGeom>
          <a:noFill/>
          <a:ln>
            <a:noFill/>
          </a:ln>
        </p:spPr>
      </p:pic>
      <p:pic>
        <p:nvPicPr>
          <p:cNvPr id="368" name="Google Shape;368;p34"/>
          <p:cNvPicPr preferRelativeResize="0"/>
          <p:nvPr/>
        </p:nvPicPr>
        <p:blipFill>
          <a:blip r:embed="rId9">
            <a:alphaModFix/>
          </a:blip>
          <a:stretch>
            <a:fillRect/>
          </a:stretch>
        </p:blipFill>
        <p:spPr>
          <a:xfrm>
            <a:off x="1639275" y="5633625"/>
            <a:ext cx="1738700" cy="937351"/>
          </a:xfrm>
          <a:prstGeom prst="rect">
            <a:avLst/>
          </a:prstGeom>
          <a:noFill/>
          <a:ln>
            <a:noFill/>
          </a:ln>
        </p:spPr>
      </p:pic>
      <p:pic>
        <p:nvPicPr>
          <p:cNvPr id="369" name="Google Shape;369;p34"/>
          <p:cNvPicPr preferRelativeResize="0"/>
          <p:nvPr/>
        </p:nvPicPr>
        <p:blipFill>
          <a:blip r:embed="rId10">
            <a:alphaModFix/>
          </a:blip>
          <a:stretch>
            <a:fillRect/>
          </a:stretch>
        </p:blipFill>
        <p:spPr>
          <a:xfrm>
            <a:off x="3380300" y="5633625"/>
            <a:ext cx="1384525" cy="937350"/>
          </a:xfrm>
          <a:prstGeom prst="rect">
            <a:avLst/>
          </a:prstGeom>
          <a:noFill/>
          <a:ln>
            <a:noFill/>
          </a:ln>
        </p:spPr>
      </p:pic>
      <p:sp>
        <p:nvSpPr>
          <p:cNvPr id="370" name="Google Shape;370;p34"/>
          <p:cNvSpPr txBox="1"/>
          <p:nvPr/>
        </p:nvSpPr>
        <p:spPr>
          <a:xfrm>
            <a:off x="-51248" y="6483025"/>
            <a:ext cx="9549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E03535"/>
                </a:solidFill>
                <a:latin typeface="Times New Roman"/>
                <a:ea typeface="Times New Roman"/>
                <a:cs typeface="Times New Roman"/>
                <a:sym typeface="Times New Roman"/>
              </a:rPr>
              <a:t>coin at cricophrahyus</a:t>
            </a:r>
            <a:endParaRPr sz="700">
              <a:solidFill>
                <a:srgbClr val="E03535"/>
              </a:solidFill>
              <a:latin typeface="Times New Roman"/>
              <a:ea typeface="Times New Roman"/>
              <a:cs typeface="Times New Roman"/>
              <a:sym typeface="Times New Roman"/>
            </a:endParaRPr>
          </a:p>
        </p:txBody>
      </p:sp>
      <p:sp>
        <p:nvSpPr>
          <p:cNvPr id="371" name="Google Shape;371;p34"/>
          <p:cNvSpPr txBox="1"/>
          <p:nvPr/>
        </p:nvSpPr>
        <p:spPr>
          <a:xfrm>
            <a:off x="946500" y="6472350"/>
            <a:ext cx="692700" cy="1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latin typeface="Times New Roman"/>
                <a:ea typeface="Times New Roman"/>
                <a:cs typeface="Times New Roman"/>
                <a:sym typeface="Times New Roman"/>
              </a:rPr>
              <a:t>partial dental plate impacted </a:t>
            </a:r>
            <a:r>
              <a:rPr lang="ar" sz="600">
                <a:solidFill>
                  <a:srgbClr val="6AA84F"/>
                </a:solidFill>
                <a:latin typeface="Times New Roman"/>
                <a:ea typeface="Times New Roman"/>
                <a:cs typeface="Times New Roman"/>
                <a:sym typeface="Times New Roman"/>
              </a:rPr>
              <a:t>in the cervical esophagus</a:t>
            </a:r>
            <a:endParaRPr sz="600">
              <a:solidFill>
                <a:srgbClr val="6AA84F"/>
              </a:solidFill>
              <a:latin typeface="Times New Roman"/>
              <a:ea typeface="Times New Roman"/>
              <a:cs typeface="Times New Roman"/>
              <a:sym typeface="Times New Roman"/>
            </a:endParaRPr>
          </a:p>
        </p:txBody>
      </p:sp>
      <p:sp>
        <p:nvSpPr>
          <p:cNvPr id="372" name="Google Shape;372;p34"/>
          <p:cNvSpPr txBox="1"/>
          <p:nvPr/>
        </p:nvSpPr>
        <p:spPr>
          <a:xfrm>
            <a:off x="1746600" y="6507400"/>
            <a:ext cx="732000" cy="2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rPr>
              <a:t>chicken bone</a:t>
            </a:r>
            <a:endParaRPr sz="600">
              <a:solidFill>
                <a:srgbClr val="6AA84F"/>
              </a:solidFill>
            </a:endParaRPr>
          </a:p>
        </p:txBody>
      </p:sp>
      <p:cxnSp>
        <p:nvCxnSpPr>
          <p:cNvPr id="373" name="Google Shape;373;p34"/>
          <p:cNvCxnSpPr/>
          <p:nvPr/>
        </p:nvCxnSpPr>
        <p:spPr>
          <a:xfrm rot="10800000">
            <a:off x="2970575" y="6296175"/>
            <a:ext cx="0" cy="261900"/>
          </a:xfrm>
          <a:prstGeom prst="straightConnector1">
            <a:avLst/>
          </a:prstGeom>
          <a:noFill/>
          <a:ln cap="flat" cmpd="sng" w="9525">
            <a:solidFill>
              <a:srgbClr val="6AA84F"/>
            </a:solidFill>
            <a:prstDash val="solid"/>
            <a:round/>
            <a:headEnd len="med" w="med" type="none"/>
            <a:tailEnd len="med" w="med" type="triangle"/>
          </a:ln>
        </p:spPr>
      </p:cxnSp>
      <p:sp>
        <p:nvSpPr>
          <p:cNvPr id="374" name="Google Shape;374;p34"/>
          <p:cNvSpPr txBox="1"/>
          <p:nvPr/>
        </p:nvSpPr>
        <p:spPr>
          <a:xfrm>
            <a:off x="2584800" y="6507400"/>
            <a:ext cx="732000" cy="2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piece of meat</a:t>
            </a:r>
            <a:endParaRPr sz="600">
              <a:solidFill>
                <a:srgbClr val="6AA84F"/>
              </a:solidFill>
              <a:latin typeface="Times New Roman"/>
              <a:ea typeface="Times New Roman"/>
              <a:cs typeface="Times New Roman"/>
              <a:sym typeface="Times New Roman"/>
            </a:endParaRPr>
          </a:p>
        </p:txBody>
      </p:sp>
      <p:cxnSp>
        <p:nvCxnSpPr>
          <p:cNvPr id="375" name="Google Shape;375;p34"/>
          <p:cNvCxnSpPr/>
          <p:nvPr/>
        </p:nvCxnSpPr>
        <p:spPr>
          <a:xfrm rot="10800000">
            <a:off x="3899225" y="6400975"/>
            <a:ext cx="4800" cy="219000"/>
          </a:xfrm>
          <a:prstGeom prst="straightConnector1">
            <a:avLst/>
          </a:prstGeom>
          <a:noFill/>
          <a:ln cap="flat" cmpd="sng" w="9525">
            <a:solidFill>
              <a:srgbClr val="6AA84F"/>
            </a:solidFill>
            <a:prstDash val="solid"/>
            <a:round/>
            <a:headEnd len="med" w="med" type="none"/>
            <a:tailEnd len="med" w="med" type="triangle"/>
          </a:ln>
        </p:spPr>
      </p:cxnSp>
      <p:sp>
        <p:nvSpPr>
          <p:cNvPr id="376" name="Google Shape;376;p34"/>
          <p:cNvSpPr txBox="1"/>
          <p:nvPr/>
        </p:nvSpPr>
        <p:spPr>
          <a:xfrm>
            <a:off x="3594275" y="6509150"/>
            <a:ext cx="732000" cy="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rPr>
              <a:t>دبوس شعر</a:t>
            </a:r>
            <a:endParaRPr sz="800">
              <a:solidFill>
                <a:srgbClr val="6AA84F"/>
              </a:solidFill>
            </a:endParaRPr>
          </a:p>
        </p:txBody>
      </p:sp>
      <p:sp>
        <p:nvSpPr>
          <p:cNvPr id="377" name="Google Shape;377;p34"/>
          <p:cNvSpPr txBox="1"/>
          <p:nvPr/>
        </p:nvSpPr>
        <p:spPr>
          <a:xfrm>
            <a:off x="4189800" y="6481875"/>
            <a:ext cx="732000" cy="2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piece of bone</a:t>
            </a:r>
            <a:endParaRPr sz="600">
              <a:solidFill>
                <a:srgbClr val="6AA84F"/>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35"/>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83" name="Google Shape;383;p35"/>
          <p:cNvSpPr txBox="1"/>
          <p:nvPr/>
        </p:nvSpPr>
        <p:spPr>
          <a:xfrm>
            <a:off x="0" y="0"/>
            <a:ext cx="30000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6-</a:t>
            </a:r>
            <a:r>
              <a:rPr lang="ar" sz="1100">
                <a:latin typeface="Times New Roman"/>
                <a:ea typeface="Times New Roman"/>
                <a:cs typeface="Times New Roman"/>
                <a:sym typeface="Times New Roman"/>
              </a:rPr>
              <a:t>Esophageal perforation:-</a:t>
            </a:r>
            <a:endParaRPr sz="1100">
              <a:latin typeface="Times New Roman"/>
              <a:ea typeface="Times New Roman"/>
              <a:cs typeface="Times New Roman"/>
              <a:sym typeface="Times New Roman"/>
            </a:endParaRPr>
          </a:p>
        </p:txBody>
      </p:sp>
      <p:sp>
        <p:nvSpPr>
          <p:cNvPr id="384" name="Google Shape;384;p35"/>
          <p:cNvSpPr txBox="1"/>
          <p:nvPr/>
        </p:nvSpPr>
        <p:spPr>
          <a:xfrm>
            <a:off x="0" y="239475"/>
            <a:ext cx="4762500" cy="124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- 50% mortality rate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 most common cause of an esophageal perforation is injury during placement of a nasogastric tube or a medical procedure such as esophagoscopy.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 tumor, gastric reflux with ulceration, violent vomiting, or swallowing a foreign object or caustic chemicals or dentures. - Injuries that hit the esophagus area (blunt trauma) and injury to the esophagus during an operation on another organ near the esophagus.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Rare cases have also been associated with childbirth, defecation, seizures, heavy lifting, and forceful swallowing.</a:t>
            </a:r>
            <a:endParaRPr sz="800">
              <a:solidFill>
                <a:srgbClr val="9E9E9E"/>
              </a:solidFill>
              <a:latin typeface="Times New Roman"/>
              <a:ea typeface="Times New Roman"/>
              <a:cs typeface="Times New Roman"/>
              <a:sym typeface="Times New Roman"/>
            </a:endParaRPr>
          </a:p>
        </p:txBody>
      </p:sp>
      <p:sp>
        <p:nvSpPr>
          <p:cNvPr id="385" name="Google Shape;385;p35"/>
          <p:cNvSpPr txBox="1"/>
          <p:nvPr/>
        </p:nvSpPr>
        <p:spPr>
          <a:xfrm>
            <a:off x="0" y="1484775"/>
            <a:ext cx="4762500" cy="2943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Signs and Symptoms</a:t>
            </a:r>
            <a:endParaRPr sz="1100">
              <a:solidFill>
                <a:srgbClr val="FFFFFF"/>
              </a:solidFill>
              <a:latin typeface="Times New Roman"/>
              <a:ea typeface="Times New Roman"/>
              <a:cs typeface="Times New Roman"/>
              <a:sym typeface="Times New Roman"/>
            </a:endParaRPr>
          </a:p>
        </p:txBody>
      </p:sp>
      <p:sp>
        <p:nvSpPr>
          <p:cNvPr id="386" name="Google Shape;386;p35"/>
          <p:cNvSpPr txBox="1"/>
          <p:nvPr/>
        </p:nvSpPr>
        <p:spPr>
          <a:xfrm>
            <a:off x="0" y="1779075"/>
            <a:ext cx="4762500" cy="9579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 main symptom is pain, but the condition can progress to shock even death – </a:t>
            </a:r>
            <a:r>
              <a:rPr lang="ar" sz="800">
                <a:solidFill>
                  <a:srgbClr val="9E9E9E"/>
                </a:solidFill>
                <a:latin typeface="Times New Roman"/>
                <a:ea typeface="Times New Roman"/>
                <a:cs typeface="Times New Roman"/>
                <a:sym typeface="Times New Roman"/>
              </a:rPr>
              <a:t>if untreated</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Signs include fast breathing, rapid heart rate, low blood pressure, and fever.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Patient with a perforation in the uppermost portion of the esophagus (cervical part) may complain of neck pain or stiffness and air bubbles underneath the skin.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Patients with a perforation in the middle portion or lowermost portion of the esophagus may have difficulty swallowing, chest pain, and difficulty in breathing. </a:t>
            </a:r>
            <a:endParaRPr sz="800">
              <a:solidFill>
                <a:srgbClr val="9E9E9E"/>
              </a:solidFill>
              <a:latin typeface="Times New Roman"/>
              <a:ea typeface="Times New Roman"/>
              <a:cs typeface="Times New Roman"/>
              <a:sym typeface="Times New Roman"/>
            </a:endParaRPr>
          </a:p>
        </p:txBody>
      </p:sp>
      <p:sp>
        <p:nvSpPr>
          <p:cNvPr id="387" name="Google Shape;387;p35"/>
          <p:cNvSpPr txBox="1"/>
          <p:nvPr/>
        </p:nvSpPr>
        <p:spPr>
          <a:xfrm>
            <a:off x="0" y="2778050"/>
            <a:ext cx="4762500" cy="2943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Investigations</a:t>
            </a:r>
            <a:endParaRPr sz="1100">
              <a:solidFill>
                <a:srgbClr val="FFFFFF"/>
              </a:solidFill>
              <a:latin typeface="Times New Roman"/>
              <a:ea typeface="Times New Roman"/>
              <a:cs typeface="Times New Roman"/>
              <a:sym typeface="Times New Roman"/>
            </a:endParaRPr>
          </a:p>
        </p:txBody>
      </p:sp>
      <p:sp>
        <p:nvSpPr>
          <p:cNvPr id="388" name="Google Shape;388;p35"/>
          <p:cNvSpPr txBox="1"/>
          <p:nvPr/>
        </p:nvSpPr>
        <p:spPr>
          <a:xfrm>
            <a:off x="0" y="3031275"/>
            <a:ext cx="4762500" cy="6705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A chest x-ray may reveal that there is air in the soft tissues of the chest, fluid that has leaked from the space around the lungs, or a lung collapse. Do before CT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 chest CT scan may show an abscess in the chest or esophageal cancer. X-rays taken after you drink a non-harmful dye can help pinpoint the location of the perforation. Definitive</a:t>
            </a:r>
            <a:endParaRPr sz="800">
              <a:solidFill>
                <a:srgbClr val="9E9E9E"/>
              </a:solidFill>
              <a:latin typeface="Times New Roman"/>
              <a:ea typeface="Times New Roman"/>
              <a:cs typeface="Times New Roman"/>
              <a:sym typeface="Times New Roman"/>
            </a:endParaRPr>
          </a:p>
        </p:txBody>
      </p:sp>
      <p:sp>
        <p:nvSpPr>
          <p:cNvPr id="389" name="Google Shape;389;p35"/>
          <p:cNvSpPr txBox="1"/>
          <p:nvPr/>
        </p:nvSpPr>
        <p:spPr>
          <a:xfrm>
            <a:off x="0" y="3701775"/>
            <a:ext cx="4762500" cy="2943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Treatment could be either:</a:t>
            </a:r>
            <a:endParaRPr sz="1100">
              <a:solidFill>
                <a:srgbClr val="FFFFFF"/>
              </a:solidFill>
              <a:latin typeface="Times New Roman"/>
              <a:ea typeface="Times New Roman"/>
              <a:cs typeface="Times New Roman"/>
              <a:sym typeface="Times New Roman"/>
            </a:endParaRPr>
          </a:p>
        </p:txBody>
      </p:sp>
      <p:graphicFrame>
        <p:nvGraphicFramePr>
          <p:cNvPr id="390" name="Google Shape;390;p35"/>
          <p:cNvGraphicFramePr/>
          <p:nvPr/>
        </p:nvGraphicFramePr>
        <p:xfrm>
          <a:off x="0" y="3996075"/>
          <a:ext cx="3000000" cy="3000000"/>
        </p:xfrm>
        <a:graphic>
          <a:graphicData uri="http://schemas.openxmlformats.org/drawingml/2006/table">
            <a:tbl>
              <a:tblPr>
                <a:noFill/>
                <a:tableStyleId>{3E411543-83C0-4353-BD9B-19F16059D508}</a:tableStyleId>
              </a:tblPr>
              <a:tblGrid>
                <a:gridCol w="1847850"/>
                <a:gridCol w="2914650"/>
              </a:tblGrid>
              <a:tr h="100000">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A. Initial Phase:</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B. Definitive Phase:</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1758075">
                <a:tc>
                  <a:txBody>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It includes diagnostic studies to determine the location and cause. Administer IV fluids and IV Antibiotics to prevent or treat the infection. Fluids that have collected around the lungs may be treated by a chest tube to drain it away</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It is to repair perforation. Early surgery is appropriate for almost all patients. Every effort should be done to have surgery within 24 hours of perforation.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Repair the perforation, for some patients with perforation in the uppermost part of the esophagus (neck region), the perforation may heal by itself if the patient does not eat or drink for a period of time. In this case nutrition must be provided by another source, such as a stomach feeding tube. - For perforation in the mid-portion and lower-most portions of the esophagus, an operation is usually required for repair. Depending on the size and location of the perforation, the leak may be treated by simple repair or by removal of the esophagus. </a:t>
                      </a:r>
                      <a:endParaRPr sz="800">
                        <a:solidFill>
                          <a:srgbClr val="9E9E9E"/>
                        </a:solidFill>
                        <a:latin typeface="Times New Roman"/>
                        <a:ea typeface="Times New Roman"/>
                        <a:cs typeface="Times New Roman"/>
                        <a:sym typeface="Times New Roman"/>
                      </a:endParaRPr>
                    </a:p>
                  </a:txBody>
                  <a:tcPr marT="91425" marB="91425" marR="91425" marL="91425"/>
                </a:tc>
              </a:tr>
            </a:tbl>
          </a:graphicData>
        </a:graphic>
      </p:graphicFrame>
      <p:sp>
        <p:nvSpPr>
          <p:cNvPr id="391" name="Google Shape;391;p35"/>
          <p:cNvSpPr txBox="1"/>
          <p:nvPr/>
        </p:nvSpPr>
        <p:spPr>
          <a:xfrm>
            <a:off x="0" y="6122150"/>
            <a:ext cx="4762500" cy="2532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Complications</a:t>
            </a:r>
            <a:endParaRPr sz="1100">
              <a:solidFill>
                <a:srgbClr val="FFFFFF"/>
              </a:solidFill>
              <a:latin typeface="Times New Roman"/>
              <a:ea typeface="Times New Roman"/>
              <a:cs typeface="Times New Roman"/>
              <a:sym typeface="Times New Roman"/>
            </a:endParaRPr>
          </a:p>
        </p:txBody>
      </p:sp>
      <p:sp>
        <p:nvSpPr>
          <p:cNvPr id="392" name="Google Shape;392;p35"/>
          <p:cNvSpPr txBox="1"/>
          <p:nvPr/>
        </p:nvSpPr>
        <p:spPr>
          <a:xfrm>
            <a:off x="513200" y="6309150"/>
            <a:ext cx="4297200" cy="8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50% of the patients deteriorate.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Possible complications include: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Permanent damage to the esophagus (narrowing or stricture).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Abscess formation in and around the esophagus, lungs and abdomen.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Infection of the lungs.</a:t>
            </a:r>
            <a:endParaRPr sz="800">
              <a:solidFill>
                <a:srgbClr val="9E9E9E"/>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36"/>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98" name="Google Shape;398;p36"/>
          <p:cNvSpPr txBox="1"/>
          <p:nvPr/>
        </p:nvSpPr>
        <p:spPr>
          <a:xfrm>
            <a:off x="0" y="0"/>
            <a:ext cx="30000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7-</a:t>
            </a:r>
            <a:r>
              <a:rPr lang="ar" sz="1100">
                <a:latin typeface="Times New Roman"/>
                <a:ea typeface="Times New Roman"/>
                <a:cs typeface="Times New Roman"/>
                <a:sym typeface="Times New Roman"/>
              </a:rPr>
              <a:t>Foreign bodies in the tracheobronchial tree:-</a:t>
            </a:r>
            <a:endParaRPr sz="1100">
              <a:latin typeface="Times New Roman"/>
              <a:ea typeface="Times New Roman"/>
              <a:cs typeface="Times New Roman"/>
              <a:sym typeface="Times New Roman"/>
            </a:endParaRPr>
          </a:p>
        </p:txBody>
      </p:sp>
      <p:sp>
        <p:nvSpPr>
          <p:cNvPr id="399" name="Google Shape;399;p36"/>
          <p:cNvSpPr txBox="1"/>
          <p:nvPr/>
        </p:nvSpPr>
        <p:spPr>
          <a:xfrm>
            <a:off x="0" y="198425"/>
            <a:ext cx="47625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It is more serious than ingestion.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Sometimes parents do not notice the child eating something that caused him/her to choke, or the patients were not around when it happened. Example: popcorn</a:t>
            </a:r>
            <a:endParaRPr sz="800">
              <a:solidFill>
                <a:srgbClr val="9E9E9E"/>
              </a:solidFill>
              <a:latin typeface="Times New Roman"/>
              <a:ea typeface="Times New Roman"/>
              <a:cs typeface="Times New Roman"/>
              <a:sym typeface="Times New Roman"/>
            </a:endParaRPr>
          </a:p>
        </p:txBody>
      </p:sp>
      <p:sp>
        <p:nvSpPr>
          <p:cNvPr id="400" name="Google Shape;400;p36"/>
          <p:cNvSpPr txBox="1"/>
          <p:nvPr/>
        </p:nvSpPr>
        <p:spPr>
          <a:xfrm>
            <a:off x="150" y="684125"/>
            <a:ext cx="4762500" cy="2601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history </a:t>
            </a:r>
            <a:endParaRPr sz="1100">
              <a:solidFill>
                <a:srgbClr val="FFFFFF"/>
              </a:solidFill>
              <a:latin typeface="Times New Roman"/>
              <a:ea typeface="Times New Roman"/>
              <a:cs typeface="Times New Roman"/>
              <a:sym typeface="Times New Roman"/>
            </a:endParaRPr>
          </a:p>
        </p:txBody>
      </p:sp>
      <p:sp>
        <p:nvSpPr>
          <p:cNvPr id="401" name="Google Shape;401;p36"/>
          <p:cNvSpPr txBox="1"/>
          <p:nvPr/>
        </p:nvSpPr>
        <p:spPr>
          <a:xfrm>
            <a:off x="150" y="869025"/>
            <a:ext cx="4762500" cy="14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Parental suspicion in pediatrics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Choking - Gagging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Wheezing: if prolonged in the chest, might be mistaken with bronchial asthma.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Hoarseness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Dysphonia.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Pneumonia,</a:t>
            </a:r>
            <a:r>
              <a:rPr lang="ar" sz="800">
                <a:solidFill>
                  <a:srgbClr val="9E9E9E"/>
                </a:solidFill>
                <a:latin typeface="Times New Roman"/>
                <a:ea typeface="Times New Roman"/>
                <a:cs typeface="Times New Roman"/>
                <a:sym typeface="Times New Roman"/>
              </a:rPr>
              <a:t> </a:t>
            </a:r>
            <a:r>
              <a:rPr lang="ar" sz="800">
                <a:solidFill>
                  <a:srgbClr val="F1C232"/>
                </a:solidFill>
                <a:latin typeface="Times New Roman"/>
                <a:ea typeface="Times New Roman"/>
                <a:cs typeface="Times New Roman"/>
                <a:sym typeface="Times New Roman"/>
              </a:rPr>
              <a:t>foreign body can lead to infection</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A positive history must never be ignored, while a negative history may </a:t>
            </a:r>
            <a:r>
              <a:rPr lang="ar" sz="800">
                <a:solidFill>
                  <a:srgbClr val="9E9E9E"/>
                </a:solidFill>
                <a:latin typeface="Times New Roman"/>
                <a:ea typeface="Times New Roman"/>
                <a:cs typeface="Times New Roman"/>
                <a:sym typeface="Times New Roman"/>
              </a:rPr>
              <a:t>be misleading</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The commonest site of ingestion injury is in the cricopharyngeal fossa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Because the cricopharyngeal sphincter has a protective role. Ingestion injury is common among neurological disease affecting swallowing. It is not serious unless the object is very large.</a:t>
            </a:r>
            <a:endParaRPr sz="800">
              <a:solidFill>
                <a:srgbClr val="9E9E9E"/>
              </a:solidFill>
              <a:latin typeface="Times New Roman"/>
              <a:ea typeface="Times New Roman"/>
              <a:cs typeface="Times New Roman"/>
              <a:sym typeface="Times New Roman"/>
            </a:endParaRPr>
          </a:p>
        </p:txBody>
      </p:sp>
      <p:graphicFrame>
        <p:nvGraphicFramePr>
          <p:cNvPr id="402" name="Google Shape;402;p36"/>
          <p:cNvGraphicFramePr/>
          <p:nvPr/>
        </p:nvGraphicFramePr>
        <p:xfrm>
          <a:off x="0" y="2242975"/>
          <a:ext cx="3000000" cy="3000000"/>
        </p:xfrm>
        <a:graphic>
          <a:graphicData uri="http://schemas.openxmlformats.org/drawingml/2006/table">
            <a:tbl>
              <a:tblPr>
                <a:noFill/>
                <a:tableStyleId>{3E411543-83C0-4353-BD9B-19F16059D508}</a:tableStyleId>
              </a:tblPr>
              <a:tblGrid>
                <a:gridCol w="1906650"/>
                <a:gridCol w="2855850"/>
              </a:tblGrid>
              <a:tr h="288925">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Clinical presentation</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lang="ar" sz="1100">
                          <a:solidFill>
                            <a:srgbClr val="FFFFFF"/>
                          </a:solidFill>
                          <a:latin typeface="Times New Roman"/>
                          <a:ea typeface="Times New Roman"/>
                          <a:cs typeface="Times New Roman"/>
                          <a:sym typeface="Times New Roman"/>
                        </a:rPr>
                        <a:t>Physical exam and investigations:</a:t>
                      </a:r>
                      <a:endParaRPr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1113025">
                <a:tc>
                  <a:txBody>
                    <a:bodyPr/>
                    <a:lstStyle/>
                    <a:p>
                      <a:pPr indent="0" lvl="0" marL="0" rtl="0" algn="l">
                        <a:lnSpc>
                          <a:spcPct val="115000"/>
                        </a:lnSpc>
                        <a:spcBef>
                          <a:spcPts val="0"/>
                        </a:spcBef>
                        <a:spcAft>
                          <a:spcPts val="0"/>
                        </a:spcAft>
                        <a:buClr>
                          <a:schemeClr val="dk1"/>
                        </a:buClr>
                        <a:buSzPts val="1100"/>
                        <a:buFont typeface="Arial"/>
                        <a:buNone/>
                      </a:pPr>
                      <a:r>
                        <a:rPr lang="ar" sz="800">
                          <a:solidFill>
                            <a:srgbClr val="F1C232"/>
                          </a:solidFill>
                          <a:latin typeface="Times New Roman"/>
                          <a:ea typeface="Times New Roman"/>
                          <a:cs typeface="Times New Roman"/>
                          <a:sym typeface="Times New Roman"/>
                        </a:rPr>
                        <a:t>● Choking, coughing, gagging &amp; cyanosis </a:t>
                      </a:r>
                      <a:endParaRPr sz="800">
                        <a:solidFill>
                          <a:srgbClr val="F1C23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rgbClr val="F1C232"/>
                          </a:solidFill>
                          <a:latin typeface="Times New Roman"/>
                          <a:ea typeface="Times New Roman"/>
                          <a:cs typeface="Times New Roman"/>
                          <a:sym typeface="Times New Roman"/>
                        </a:rPr>
                        <a:t>● Caused by laryngeal reflexes. </a:t>
                      </a:r>
                      <a:endParaRPr sz="800">
                        <a:solidFill>
                          <a:srgbClr val="F1C23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Asymptomatic phase: due to fatigue of cough reflex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800">
                          <a:solidFill>
                            <a:schemeClr val="dk1"/>
                          </a:solidFill>
                          <a:latin typeface="Times New Roman"/>
                          <a:ea typeface="Times New Roman"/>
                          <a:cs typeface="Times New Roman"/>
                          <a:sym typeface="Times New Roman"/>
                        </a:rPr>
                        <a:t>● Wheeze, intractable cough, persistent or recurrent chest infection: due to emphysema, atelectasis or infection</a:t>
                      </a:r>
                      <a:endParaRPr sz="8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Larynx/cervical trachea: Inspiratory or biphasic stridor.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Intrathoracic trachea: Prolonged expiratory wheeze.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Bronchi: Unequal breath sounds.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Location: Mostly in the right side ( 60%)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Diagnostic triad - &lt;50%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1. Unilateral wheeze ○ 2. Cough ○ 3. Ipsilaterally diminished breath sounds.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Assess nares/choanae.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Assess adenoid and lingual tonsil.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Assess TVC mobility.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Assess laryngeal structures.</a:t>
                      </a:r>
                      <a:endParaRPr sz="800">
                        <a:latin typeface="Times New Roman"/>
                        <a:ea typeface="Times New Roman"/>
                        <a:cs typeface="Times New Roman"/>
                        <a:sym typeface="Times New Roman"/>
                      </a:endParaRPr>
                    </a:p>
                  </a:txBody>
                  <a:tcPr marT="91425" marB="91425" marR="91425" marL="91425"/>
                </a:tc>
              </a:tr>
            </a:tbl>
          </a:graphicData>
        </a:graphic>
      </p:graphicFrame>
      <p:sp>
        <p:nvSpPr>
          <p:cNvPr id="403" name="Google Shape;403;p36"/>
          <p:cNvSpPr txBox="1"/>
          <p:nvPr/>
        </p:nvSpPr>
        <p:spPr>
          <a:xfrm>
            <a:off x="150" y="4142200"/>
            <a:ext cx="4762500" cy="2940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I</a:t>
            </a:r>
            <a:r>
              <a:rPr lang="ar" sz="1100">
                <a:solidFill>
                  <a:srgbClr val="FFFFFF"/>
                </a:solidFill>
                <a:latin typeface="Times New Roman"/>
                <a:ea typeface="Times New Roman"/>
                <a:cs typeface="Times New Roman"/>
                <a:sym typeface="Times New Roman"/>
              </a:rPr>
              <a:t>nvestigation</a:t>
            </a:r>
            <a:endParaRPr sz="1100">
              <a:solidFill>
                <a:srgbClr val="FFFFFF"/>
              </a:solidFill>
              <a:latin typeface="Times New Roman"/>
              <a:ea typeface="Times New Roman"/>
              <a:cs typeface="Times New Roman"/>
              <a:sym typeface="Times New Roman"/>
            </a:endParaRPr>
          </a:p>
        </p:txBody>
      </p:sp>
      <p:sp>
        <p:nvSpPr>
          <p:cNvPr id="404" name="Google Shape;404;p36"/>
          <p:cNvSpPr txBox="1"/>
          <p:nvPr/>
        </p:nvSpPr>
        <p:spPr>
          <a:xfrm>
            <a:off x="0" y="4383900"/>
            <a:ext cx="4762500" cy="171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Fiberoptic laryngoscopy (golden standard)</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Bronchoscopy if laryngoscopy is not available.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Proper equipment.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Plain films: Not all foreign bodies are radio-opaque therefore will not be visualized. In these cases, we go by the history even in the absence of +ve radiographs. Radiolucent bodies such as food like popcorn or vegetables ● Chest and airway AP and lat.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Expiratory films.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Fluoroscopy if foreign body stayed for long and you are suspecting an injury.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Barium swallows.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CT, MRI, </a:t>
            </a:r>
            <a:r>
              <a:rPr lang="ar" sz="800">
                <a:solidFill>
                  <a:srgbClr val="9E9E9E"/>
                </a:solidFill>
                <a:latin typeface="Times New Roman"/>
                <a:ea typeface="Times New Roman"/>
                <a:cs typeface="Times New Roman"/>
                <a:sym typeface="Times New Roman"/>
              </a:rPr>
              <a:t>Angiography</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Note: inhalation injury is more serious than ingestion, but ingestion is more common</a:t>
            </a:r>
            <a:endParaRPr sz="800">
              <a:solidFill>
                <a:srgbClr val="9E9E9E"/>
              </a:solidFill>
              <a:latin typeface="Times New Roman"/>
              <a:ea typeface="Times New Roman"/>
              <a:cs typeface="Times New Roman"/>
              <a:sym typeface="Times New Roman"/>
            </a:endParaRPr>
          </a:p>
        </p:txBody>
      </p:sp>
      <p:sp>
        <p:nvSpPr>
          <p:cNvPr id="405" name="Google Shape;405;p36"/>
          <p:cNvSpPr txBox="1"/>
          <p:nvPr/>
        </p:nvSpPr>
        <p:spPr>
          <a:xfrm>
            <a:off x="-25950" y="6026100"/>
            <a:ext cx="4814700" cy="2601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Treatment</a:t>
            </a:r>
            <a:endParaRPr sz="1100">
              <a:solidFill>
                <a:srgbClr val="FFFFFF"/>
              </a:solidFill>
              <a:latin typeface="Times New Roman"/>
              <a:ea typeface="Times New Roman"/>
              <a:cs typeface="Times New Roman"/>
              <a:sym typeface="Times New Roman"/>
            </a:endParaRPr>
          </a:p>
        </p:txBody>
      </p:sp>
      <p:sp>
        <p:nvSpPr>
          <p:cNvPr id="406" name="Google Shape;406;p36"/>
          <p:cNvSpPr txBox="1"/>
          <p:nvPr/>
        </p:nvSpPr>
        <p:spPr>
          <a:xfrm>
            <a:off x="-25950" y="6272375"/>
            <a:ext cx="4762500" cy="6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rPr>
              <a:t>To be initiated on clinical suspicion</a:t>
            </a:r>
            <a:r>
              <a:rPr lang="ar" sz="800"/>
              <a:t> </a:t>
            </a:r>
            <a:endParaRPr sz="800"/>
          </a:p>
          <a:p>
            <a:pPr indent="0" lvl="0" marL="0" rtl="0" algn="l">
              <a:spcBef>
                <a:spcPts val="0"/>
              </a:spcBef>
              <a:spcAft>
                <a:spcPts val="0"/>
              </a:spcAft>
              <a:buNone/>
            </a:pPr>
            <a:r>
              <a:rPr lang="ar" sz="800"/>
              <a:t>- </a:t>
            </a:r>
            <a:r>
              <a:rPr lang="ar" sz="800">
                <a:solidFill>
                  <a:srgbClr val="F1C232"/>
                </a:solidFill>
              </a:rPr>
              <a:t>Bronchoscopy:</a:t>
            </a:r>
            <a:r>
              <a:rPr lang="ar" sz="800">
                <a:solidFill>
                  <a:srgbClr val="9E9E9E"/>
                </a:solidFill>
              </a:rPr>
              <a:t> in most cases </a:t>
            </a:r>
            <a:endParaRPr sz="800">
              <a:solidFill>
                <a:srgbClr val="9E9E9E"/>
              </a:solidFill>
            </a:endParaRPr>
          </a:p>
          <a:p>
            <a:pPr indent="0" lvl="0" marL="0" rtl="0" algn="l">
              <a:spcBef>
                <a:spcPts val="0"/>
              </a:spcBef>
              <a:spcAft>
                <a:spcPts val="0"/>
              </a:spcAft>
              <a:buNone/>
            </a:pPr>
            <a:r>
              <a:rPr lang="ar" sz="800"/>
              <a:t>- </a:t>
            </a:r>
            <a:r>
              <a:rPr lang="ar" sz="800">
                <a:solidFill>
                  <a:srgbClr val="9E9E9E"/>
                </a:solidFill>
              </a:rPr>
              <a:t>Bronchotomy - Pulmonary resection</a:t>
            </a:r>
            <a:endParaRPr sz="800">
              <a:solidFill>
                <a:srgbClr val="9E9E9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sp>
        <p:nvSpPr>
          <p:cNvPr id="411" name="Google Shape;411;p37"/>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412" name="Google Shape;412;p37"/>
          <p:cNvSpPr txBox="1"/>
          <p:nvPr/>
        </p:nvSpPr>
        <p:spPr>
          <a:xfrm>
            <a:off x="0" y="0"/>
            <a:ext cx="47625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8-Foreign bodies in the ear:-</a:t>
            </a:r>
            <a:endParaRPr sz="1100">
              <a:latin typeface="Times New Roman"/>
              <a:ea typeface="Times New Roman"/>
              <a:cs typeface="Times New Roman"/>
              <a:sym typeface="Times New Roman"/>
            </a:endParaRPr>
          </a:p>
        </p:txBody>
      </p:sp>
      <p:sp>
        <p:nvSpPr>
          <p:cNvPr id="413" name="Google Shape;413;p37"/>
          <p:cNvSpPr txBox="1"/>
          <p:nvPr/>
        </p:nvSpPr>
        <p:spPr>
          <a:xfrm>
            <a:off x="-52275" y="248375"/>
            <a:ext cx="4762500" cy="324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Children are most liable to insert FB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It’s a common problem especially in toddlers.</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 vast majority of the items are lodged in the ear canal.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Most cases of the foreign bodies in the ear are not serious.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Common objects found in the ears include: Food material, beads, toys, and insects.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Children may deny the history of foreign body insertion </a:t>
            </a:r>
            <a:endParaRPr sz="800">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chemeClr val="dk1"/>
                </a:solidFill>
                <a:latin typeface="Times New Roman"/>
                <a:ea typeface="Times New Roman"/>
                <a:cs typeface="Times New Roman"/>
                <a:sym typeface="Times New Roman"/>
              </a:rPr>
              <a:t>Diagnosed carefully using otoscopy and a careful history-nature- (the object inserted, and the length of timing is important)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After examining the ear, you must examine the nose (if a child inserts a foreign body in his ears, he is likely to also insert </a:t>
            </a:r>
            <a:r>
              <a:rPr lang="ar" sz="800">
                <a:solidFill>
                  <a:srgbClr val="6AA84F"/>
                </a:solidFill>
                <a:latin typeface="Times New Roman"/>
                <a:ea typeface="Times New Roman"/>
                <a:cs typeface="Times New Roman"/>
                <a:sym typeface="Times New Roman"/>
              </a:rPr>
              <a:t>objects</a:t>
            </a:r>
            <a:r>
              <a:rPr lang="ar" sz="800">
                <a:solidFill>
                  <a:srgbClr val="6AA84F"/>
                </a:solidFill>
                <a:latin typeface="Times New Roman"/>
                <a:ea typeface="Times New Roman"/>
                <a:cs typeface="Times New Roman"/>
                <a:sym typeface="Times New Roman"/>
              </a:rPr>
              <a:t> in the nose)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Adults may have foreign bodies: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Psychiatric patients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Cotton bud or wood stick in adult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Cotton bud is accidentally lodged while cleaning the ear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Note: Many patients use their keys to clean their ears → mild trauma to external ear → this could be dangerous especially if the patient is diabetic (why?) malignant otitis externa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What is the causative organism ? Pseudomonas </a:t>
            </a:r>
            <a:r>
              <a:rPr lang="ar" sz="800">
                <a:solidFill>
                  <a:srgbClr val="9E9E9E"/>
                </a:solidFill>
                <a:latin typeface="Times New Roman"/>
                <a:ea typeface="Times New Roman"/>
                <a:cs typeface="Times New Roman"/>
                <a:sym typeface="Times New Roman"/>
              </a:rPr>
              <a:t>aeruginosa</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Foreign body removal is preferably done under GA (safer)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Common site of foreign bodies in the ear: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Narrowest area: </a:t>
            </a:r>
            <a:r>
              <a:rPr lang="ar" sz="800">
                <a:latin typeface="Times New Roman"/>
                <a:ea typeface="Times New Roman"/>
                <a:cs typeface="Times New Roman"/>
                <a:sym typeface="Times New Roman"/>
              </a:rPr>
              <a:t>isthmus or lateral to the isthmus and deep meatus ● Always check both ears &amp; nose in children</a:t>
            </a:r>
            <a:endParaRPr sz="800">
              <a:latin typeface="Times New Roman"/>
              <a:ea typeface="Times New Roman"/>
              <a:cs typeface="Times New Roman"/>
              <a:sym typeface="Times New Roman"/>
            </a:endParaRPr>
          </a:p>
        </p:txBody>
      </p:sp>
      <p:sp>
        <p:nvSpPr>
          <p:cNvPr id="414" name="Google Shape;414;p37"/>
          <p:cNvSpPr txBox="1"/>
          <p:nvPr/>
        </p:nvSpPr>
        <p:spPr>
          <a:xfrm>
            <a:off x="0" y="3326775"/>
            <a:ext cx="4762500" cy="2745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E03535"/>
                </a:solidFill>
                <a:latin typeface="Times New Roman"/>
                <a:ea typeface="Times New Roman"/>
                <a:cs typeface="Times New Roman"/>
                <a:sym typeface="Times New Roman"/>
              </a:rPr>
              <a:t>                                                Signs and symptoms</a:t>
            </a:r>
            <a:endParaRPr sz="1100">
              <a:solidFill>
                <a:srgbClr val="E03535"/>
              </a:solidFill>
              <a:latin typeface="Times New Roman"/>
              <a:ea typeface="Times New Roman"/>
              <a:cs typeface="Times New Roman"/>
              <a:sym typeface="Times New Roman"/>
            </a:endParaRPr>
          </a:p>
        </p:txBody>
      </p:sp>
      <p:sp>
        <p:nvSpPr>
          <p:cNvPr id="415" name="Google Shape;415;p37"/>
          <p:cNvSpPr txBox="1"/>
          <p:nvPr/>
        </p:nvSpPr>
        <p:spPr>
          <a:xfrm>
            <a:off x="0" y="3601275"/>
            <a:ext cx="4762500" cy="152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If the foreign body in the ear goes undetected it can cause an infection in the ear, the patient will present with:</a:t>
            </a:r>
            <a:r>
              <a:rPr lang="ar" sz="800">
                <a:latin typeface="Times New Roman"/>
                <a:ea typeface="Times New Roman"/>
                <a:cs typeface="Times New Roman"/>
                <a:sym typeface="Times New Roman"/>
              </a:rPr>
              <a:t> - erythema ,swelling &amp; a foul discharge if infected (Otorrhoea)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F1C232"/>
                </a:solidFill>
                <a:latin typeface="Times New Roman"/>
                <a:ea typeface="Times New Roman"/>
                <a:cs typeface="Times New Roman"/>
                <a:sym typeface="Times New Roman"/>
              </a:rPr>
              <a:t> </a:t>
            </a:r>
            <a:r>
              <a:rPr b="1" lang="ar" sz="800">
                <a:solidFill>
                  <a:srgbClr val="F1C232"/>
                </a:solidFill>
                <a:latin typeface="Times New Roman"/>
                <a:ea typeface="Times New Roman"/>
                <a:cs typeface="Times New Roman"/>
                <a:sym typeface="Times New Roman"/>
              </a:rPr>
              <a:t>Physical pain (Otalgia)</a:t>
            </a:r>
            <a:r>
              <a:rPr b="1" lang="ar" sz="800">
                <a:latin typeface="Times New Roman"/>
                <a:ea typeface="Times New Roman"/>
                <a:cs typeface="Times New Roman"/>
                <a:sym typeface="Times New Roman"/>
              </a:rPr>
              <a:t> </a:t>
            </a:r>
            <a:endParaRPr b="1"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hearing loss, (rare, occurs if tympanic membrane is affected, or if the FB Is in insect “scratching and irritating membrane”)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Bleeding is also common but is not urgent: does not require </a:t>
            </a:r>
            <a:r>
              <a:rPr lang="ar" sz="800">
                <a:latin typeface="Times New Roman"/>
                <a:ea typeface="Times New Roman"/>
                <a:cs typeface="Times New Roman"/>
                <a:sym typeface="Times New Roman"/>
              </a:rPr>
              <a:t>immediate intervention</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 live insect in the ear. The insect’s movement can cause a buzzing the ear. - Scratching the canal or TM by Insects </a:t>
            </a:r>
            <a:endParaRPr sz="800">
              <a:latin typeface="Times New Roman"/>
              <a:ea typeface="Times New Roman"/>
              <a:cs typeface="Times New Roman"/>
              <a:sym typeface="Times New Roman"/>
            </a:endParaRPr>
          </a:p>
        </p:txBody>
      </p:sp>
      <p:sp>
        <p:nvSpPr>
          <p:cNvPr id="416" name="Google Shape;416;p37"/>
          <p:cNvSpPr txBox="1"/>
          <p:nvPr/>
        </p:nvSpPr>
        <p:spPr>
          <a:xfrm>
            <a:off x="0" y="4823500"/>
            <a:ext cx="4762500" cy="2745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Treatment</a:t>
            </a:r>
            <a:endParaRPr sz="1100">
              <a:solidFill>
                <a:srgbClr val="FFFFFF"/>
              </a:solidFill>
              <a:latin typeface="Times New Roman"/>
              <a:ea typeface="Times New Roman"/>
              <a:cs typeface="Times New Roman"/>
              <a:sym typeface="Times New Roman"/>
            </a:endParaRPr>
          </a:p>
        </p:txBody>
      </p:sp>
      <p:sp>
        <p:nvSpPr>
          <p:cNvPr id="417" name="Google Shape;417;p37"/>
          <p:cNvSpPr txBox="1"/>
          <p:nvPr/>
        </p:nvSpPr>
        <p:spPr>
          <a:xfrm>
            <a:off x="0" y="5098000"/>
            <a:ext cx="4379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Requirements of foreign body removal: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*Clinical skills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*Instruments </a:t>
            </a:r>
            <a:r>
              <a:rPr lang="ar" sz="800">
                <a:solidFill>
                  <a:srgbClr val="6AA84F"/>
                </a:solidFill>
                <a:latin typeface="Times New Roman"/>
                <a:ea typeface="Times New Roman"/>
                <a:cs typeface="Times New Roman"/>
                <a:sym typeface="Times New Roman"/>
              </a:rPr>
              <a:t>(must use the appropriate instrument according to the shape of the foreign body)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*Optimal lighting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*Referred to a specialist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*Repeated attempts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*GA is safer (to avoid trauma to external ear and middle ear) *Trauma to the EAM &amp; TM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Vegetable swell </a:t>
            </a:r>
            <a:r>
              <a:rPr lang="ar" sz="800">
                <a:latin typeface="Times New Roman"/>
                <a:ea typeface="Times New Roman"/>
                <a:cs typeface="Times New Roman"/>
                <a:sym typeface="Times New Roman"/>
              </a:rPr>
              <a:t>&amp; impact</a:t>
            </a:r>
            <a:r>
              <a:rPr lang="ar" sz="800">
                <a:latin typeface="Times New Roman"/>
                <a:ea typeface="Times New Roman"/>
                <a:cs typeface="Times New Roman"/>
                <a:sym typeface="Times New Roman"/>
              </a:rPr>
              <a:t>, eg: rice grains or peas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Animal FB : fleas, ants or flies causing distressing tinnitus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Alcohol or spirit to killed the creature ,then syringed or suctioned out</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Tympanotomy for middle ear F.B.</a:t>
            </a:r>
            <a:endParaRPr sz="800">
              <a:latin typeface="Times New Roman"/>
              <a:ea typeface="Times New Roman"/>
              <a:cs typeface="Times New Roman"/>
              <a:sym typeface="Times New Roman"/>
            </a:endParaRPr>
          </a:p>
        </p:txBody>
      </p:sp>
      <p:pic>
        <p:nvPicPr>
          <p:cNvPr id="418" name="Google Shape;418;p37"/>
          <p:cNvPicPr preferRelativeResize="0"/>
          <p:nvPr/>
        </p:nvPicPr>
        <p:blipFill>
          <a:blip r:embed="rId4">
            <a:alphaModFix/>
          </a:blip>
          <a:stretch>
            <a:fillRect/>
          </a:stretch>
        </p:blipFill>
        <p:spPr>
          <a:xfrm>
            <a:off x="3122305" y="6091474"/>
            <a:ext cx="1640195" cy="423900"/>
          </a:xfrm>
          <a:prstGeom prst="rect">
            <a:avLst/>
          </a:prstGeom>
          <a:noFill/>
          <a:ln>
            <a:noFill/>
          </a:ln>
        </p:spPr>
      </p:pic>
      <p:pic>
        <p:nvPicPr>
          <p:cNvPr id="419" name="Google Shape;419;p37"/>
          <p:cNvPicPr preferRelativeResize="0"/>
          <p:nvPr/>
        </p:nvPicPr>
        <p:blipFill>
          <a:blip r:embed="rId5">
            <a:alphaModFix/>
          </a:blip>
          <a:stretch>
            <a:fillRect/>
          </a:stretch>
        </p:blipFill>
        <p:spPr>
          <a:xfrm>
            <a:off x="3915100" y="5194575"/>
            <a:ext cx="795125" cy="833000"/>
          </a:xfrm>
          <a:prstGeom prst="rect">
            <a:avLst/>
          </a:prstGeom>
          <a:noFill/>
          <a:ln>
            <a:noFill/>
          </a:ln>
        </p:spPr>
      </p:pic>
      <p:pic>
        <p:nvPicPr>
          <p:cNvPr id="420" name="Google Shape;420;p37"/>
          <p:cNvPicPr preferRelativeResize="0"/>
          <p:nvPr/>
        </p:nvPicPr>
        <p:blipFill>
          <a:blip r:embed="rId6">
            <a:alphaModFix/>
          </a:blip>
          <a:stretch>
            <a:fillRect/>
          </a:stretch>
        </p:blipFill>
        <p:spPr>
          <a:xfrm>
            <a:off x="2136925" y="6504150"/>
            <a:ext cx="1072225" cy="354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Google Shape;425;p38"/>
          <p:cNvSpPr txBox="1"/>
          <p:nvPr>
            <p:ph idx="12" type="sldNum"/>
          </p:nvPr>
        </p:nvSpPr>
        <p:spPr>
          <a:xfrm>
            <a:off x="4235625" y="6632975"/>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426" name="Google Shape;426;p38"/>
          <p:cNvSpPr txBox="1"/>
          <p:nvPr/>
        </p:nvSpPr>
        <p:spPr>
          <a:xfrm>
            <a:off x="0" y="-28575"/>
            <a:ext cx="4762500" cy="647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Tympanotomy for middle ear F.B.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GA in small children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Syringing if TM is intact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Using a hook under otoscopic control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Removal of the foreign body is done in the clinic, if uncooperative child we remove it microscopically under minor sedation; it is usually not urgent.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Urgent removal is indicated if the object is</a:t>
            </a:r>
            <a:r>
              <a:rPr lang="ar" sz="800">
                <a:solidFill>
                  <a:srgbClr val="E03535"/>
                </a:solidFill>
                <a:latin typeface="Times New Roman"/>
                <a:ea typeface="Times New Roman"/>
                <a:cs typeface="Times New Roman"/>
                <a:sym typeface="Times New Roman"/>
              </a:rPr>
              <a:t> causing significant pain or discomfort</a:t>
            </a:r>
            <a:r>
              <a:rPr lang="ar" sz="800">
                <a:solidFill>
                  <a:srgbClr val="9E9E9E"/>
                </a:solidFill>
                <a:latin typeface="Times New Roman"/>
                <a:ea typeface="Times New Roman"/>
                <a:cs typeface="Times New Roman"/>
                <a:sym typeface="Times New Roman"/>
              </a:rPr>
              <a:t>. Also if it was a food or a plant material such as beans </a:t>
            </a:r>
            <a:r>
              <a:rPr lang="ar" sz="800">
                <a:solidFill>
                  <a:srgbClr val="E03535"/>
                </a:solidFill>
                <a:latin typeface="Times New Roman"/>
                <a:ea typeface="Times New Roman"/>
                <a:cs typeface="Times New Roman"/>
                <a:sym typeface="Times New Roman"/>
              </a:rPr>
              <a:t>because they will swell </a:t>
            </a:r>
            <a:r>
              <a:rPr lang="ar" sz="800">
                <a:solidFill>
                  <a:srgbClr val="9E9E9E"/>
                </a:solidFill>
                <a:latin typeface="Times New Roman"/>
                <a:ea typeface="Times New Roman"/>
                <a:cs typeface="Times New Roman"/>
                <a:sym typeface="Times New Roman"/>
              </a:rPr>
              <a:t>when they are moistened and if swollen will affect the external canal and might lead to otitis externa. If it enlarges the physician will no longer be able to remove it. Therefore, we remove it under </a:t>
            </a:r>
            <a:r>
              <a:rPr lang="ar" sz="800">
                <a:solidFill>
                  <a:srgbClr val="E03535"/>
                </a:solidFill>
                <a:latin typeface="Times New Roman"/>
                <a:ea typeface="Times New Roman"/>
                <a:cs typeface="Times New Roman"/>
                <a:sym typeface="Times New Roman"/>
              </a:rPr>
              <a:t>GA in children and give antibiotics. </a:t>
            </a:r>
            <a:endParaRPr sz="800">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E03535"/>
                </a:solidFill>
                <a:latin typeface="Times New Roman"/>
                <a:ea typeface="Times New Roman"/>
                <a:cs typeface="Times New Roman"/>
                <a:sym typeface="Times New Roman"/>
              </a:rPr>
              <a:t>- Remove BUTTON BATTERIES immediately as they can decompose within 25 hours in the body,</a:t>
            </a:r>
            <a:r>
              <a:rPr lang="ar" sz="800">
                <a:solidFill>
                  <a:srgbClr val="9E9E9E"/>
                </a:solidFill>
                <a:latin typeface="Times New Roman"/>
                <a:ea typeface="Times New Roman"/>
                <a:cs typeface="Times New Roman"/>
                <a:sym typeface="Times New Roman"/>
              </a:rPr>
              <a:t> allowing the chemicals to leak out and cause chemical burns. Urgent removal is required and it cause extensive granulation tissue.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Small insects such as ants are removed by simply putting baby oil or water (contraindicated in tympanic membrane is perforated). Ticks: put some local anesthetic, they will release themselves and be easily removed. - Most of the foreign body cases in the ear are asymptomatic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Complication: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TM perforation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Injury to facial canal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Dislocation of the ossicles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Repetitive attempts to remove the foreign body may cause trauma, so caution is necessary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The only time you will have a middle ear FB with an intact tympanic membrane: if you inserted a grommet previously to drain an effusion but the grommet moved inside the middle ear instead of outside.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Treatment: removal of grommet by exploratory tympanotomy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There are 2 types of VENTILATION tubes: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Grommet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 tube (but its downside is that it leaves a permanent perforation in the tympanic membrane after removal)</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 Xray: bilateral grommet insertion</a:t>
            </a:r>
            <a:endParaRPr sz="800">
              <a:solidFill>
                <a:srgbClr val="9E9E9E"/>
              </a:solidFill>
              <a:latin typeface="Times New Roman"/>
              <a:ea typeface="Times New Roman"/>
              <a:cs typeface="Times New Roman"/>
              <a:sym typeface="Times New Roman"/>
            </a:endParaRPr>
          </a:p>
        </p:txBody>
      </p:sp>
      <p:pic>
        <p:nvPicPr>
          <p:cNvPr id="427" name="Google Shape;427;p38"/>
          <p:cNvPicPr preferRelativeResize="0"/>
          <p:nvPr/>
        </p:nvPicPr>
        <p:blipFill>
          <a:blip r:embed="rId4">
            <a:alphaModFix/>
          </a:blip>
          <a:stretch>
            <a:fillRect/>
          </a:stretch>
        </p:blipFill>
        <p:spPr>
          <a:xfrm>
            <a:off x="1645150" y="3222425"/>
            <a:ext cx="3274500" cy="1006550"/>
          </a:xfrm>
          <a:prstGeom prst="rect">
            <a:avLst/>
          </a:prstGeom>
          <a:noFill/>
          <a:ln>
            <a:noFill/>
          </a:ln>
        </p:spPr>
      </p:pic>
      <p:pic>
        <p:nvPicPr>
          <p:cNvPr id="428" name="Google Shape;428;p38"/>
          <p:cNvPicPr preferRelativeResize="0"/>
          <p:nvPr/>
        </p:nvPicPr>
        <p:blipFill>
          <a:blip r:embed="rId5">
            <a:alphaModFix/>
          </a:blip>
          <a:stretch>
            <a:fillRect/>
          </a:stretch>
        </p:blipFill>
        <p:spPr>
          <a:xfrm>
            <a:off x="3622794" y="-28575"/>
            <a:ext cx="1139700" cy="614925"/>
          </a:xfrm>
          <a:prstGeom prst="rect">
            <a:avLst/>
          </a:prstGeom>
          <a:noFill/>
          <a:ln>
            <a:noFill/>
          </a:ln>
        </p:spPr>
      </p:pic>
      <p:pic>
        <p:nvPicPr>
          <p:cNvPr id="429" name="Google Shape;429;p38"/>
          <p:cNvPicPr preferRelativeResize="0"/>
          <p:nvPr/>
        </p:nvPicPr>
        <p:blipFill>
          <a:blip r:embed="rId6">
            <a:alphaModFix/>
          </a:blip>
          <a:stretch>
            <a:fillRect/>
          </a:stretch>
        </p:blipFill>
        <p:spPr>
          <a:xfrm>
            <a:off x="1937025" y="-28575"/>
            <a:ext cx="1685775" cy="614925"/>
          </a:xfrm>
          <a:prstGeom prst="rect">
            <a:avLst/>
          </a:prstGeom>
          <a:noFill/>
          <a:ln>
            <a:noFill/>
          </a:ln>
        </p:spPr>
      </p:pic>
      <p:pic>
        <p:nvPicPr>
          <p:cNvPr id="430" name="Google Shape;430;p38"/>
          <p:cNvPicPr preferRelativeResize="0"/>
          <p:nvPr/>
        </p:nvPicPr>
        <p:blipFill>
          <a:blip r:embed="rId7">
            <a:alphaModFix/>
          </a:blip>
          <a:stretch>
            <a:fillRect/>
          </a:stretch>
        </p:blipFill>
        <p:spPr>
          <a:xfrm>
            <a:off x="2980375" y="586350"/>
            <a:ext cx="1782125" cy="614925"/>
          </a:xfrm>
          <a:prstGeom prst="rect">
            <a:avLst/>
          </a:prstGeom>
          <a:noFill/>
          <a:ln>
            <a:noFill/>
          </a:ln>
        </p:spPr>
      </p:pic>
      <p:sp>
        <p:nvSpPr>
          <p:cNvPr id="431" name="Google Shape;431;p38"/>
          <p:cNvSpPr txBox="1"/>
          <p:nvPr/>
        </p:nvSpPr>
        <p:spPr>
          <a:xfrm>
            <a:off x="2032350" y="390700"/>
            <a:ext cx="399900" cy="1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400"/>
              <a:t>insect</a:t>
            </a:r>
            <a:endParaRPr sz="400"/>
          </a:p>
        </p:txBody>
      </p:sp>
      <p:cxnSp>
        <p:nvCxnSpPr>
          <p:cNvPr id="432" name="Google Shape;432;p38"/>
          <p:cNvCxnSpPr/>
          <p:nvPr/>
        </p:nvCxnSpPr>
        <p:spPr>
          <a:xfrm flipH="1" rot="10800000">
            <a:off x="2150175" y="3284875"/>
            <a:ext cx="10800" cy="353100"/>
          </a:xfrm>
          <a:prstGeom prst="straightConnector1">
            <a:avLst/>
          </a:prstGeom>
          <a:noFill/>
          <a:ln cap="flat" cmpd="sng" w="9525">
            <a:solidFill>
              <a:srgbClr val="6AA84F"/>
            </a:solidFill>
            <a:prstDash val="solid"/>
            <a:round/>
            <a:headEnd len="med" w="med" type="none"/>
            <a:tailEnd len="med" w="med" type="triangle"/>
          </a:ln>
        </p:spPr>
      </p:cxnSp>
      <p:sp>
        <p:nvSpPr>
          <p:cNvPr id="433" name="Google Shape;433;p38"/>
          <p:cNvSpPr txBox="1"/>
          <p:nvPr/>
        </p:nvSpPr>
        <p:spPr>
          <a:xfrm>
            <a:off x="1578675" y="2976425"/>
            <a:ext cx="12156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500">
                <a:solidFill>
                  <a:srgbClr val="6AA84F"/>
                </a:solidFill>
              </a:rPr>
              <a:t>this not a FB this a normal canine seen in children</a:t>
            </a:r>
            <a:endParaRPr sz="500">
              <a:solidFill>
                <a:srgbClr val="6AA84F"/>
              </a:solidFill>
            </a:endParaRPr>
          </a:p>
        </p:txBody>
      </p:sp>
      <p:sp>
        <p:nvSpPr>
          <p:cNvPr id="434" name="Google Shape;434;p38"/>
          <p:cNvSpPr txBox="1"/>
          <p:nvPr/>
        </p:nvSpPr>
        <p:spPr>
          <a:xfrm>
            <a:off x="1794250" y="3768600"/>
            <a:ext cx="90600" cy="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rPr>
              <a:t>A</a:t>
            </a:r>
            <a:endParaRPr sz="100">
              <a:solidFill>
                <a:srgbClr val="6AA84F"/>
              </a:solidFill>
            </a:endParaRPr>
          </a:p>
        </p:txBody>
      </p:sp>
      <p:sp>
        <p:nvSpPr>
          <p:cNvPr id="435" name="Google Shape;435;p38"/>
          <p:cNvSpPr txBox="1"/>
          <p:nvPr/>
        </p:nvSpPr>
        <p:spPr>
          <a:xfrm>
            <a:off x="2381250" y="3718125"/>
            <a:ext cx="90600" cy="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rPr>
              <a:t>B</a:t>
            </a:r>
            <a:endParaRPr sz="100">
              <a:solidFill>
                <a:srgbClr val="6AA84F"/>
              </a:solidFill>
            </a:endParaRPr>
          </a:p>
        </p:txBody>
      </p:sp>
      <p:sp>
        <p:nvSpPr>
          <p:cNvPr id="436" name="Google Shape;436;p38"/>
          <p:cNvSpPr txBox="1"/>
          <p:nvPr/>
        </p:nvSpPr>
        <p:spPr>
          <a:xfrm>
            <a:off x="4145125" y="3571875"/>
            <a:ext cx="263700" cy="2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rPr>
              <a:t>A</a:t>
            </a:r>
            <a:endParaRPr sz="100">
              <a:solidFill>
                <a:srgbClr val="6AA84F"/>
              </a:solidFill>
            </a:endParaRPr>
          </a:p>
        </p:txBody>
      </p:sp>
      <p:sp>
        <p:nvSpPr>
          <p:cNvPr id="437" name="Google Shape;437;p38"/>
          <p:cNvSpPr txBox="1"/>
          <p:nvPr/>
        </p:nvSpPr>
        <p:spPr>
          <a:xfrm>
            <a:off x="4297525" y="3886200"/>
            <a:ext cx="263700" cy="2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700">
                <a:solidFill>
                  <a:srgbClr val="6AA84F"/>
                </a:solidFill>
              </a:rPr>
              <a:t>B</a:t>
            </a:r>
            <a:endParaRPr b="1" sz="700">
              <a:solidFill>
                <a:srgbClr val="6AA84F"/>
              </a:solidFill>
            </a:endParaRPr>
          </a:p>
        </p:txBody>
      </p:sp>
      <p:sp>
        <p:nvSpPr>
          <p:cNvPr id="438" name="Google Shape;438;p38"/>
          <p:cNvSpPr txBox="1"/>
          <p:nvPr/>
        </p:nvSpPr>
        <p:spPr>
          <a:xfrm>
            <a:off x="1689450" y="4178500"/>
            <a:ext cx="966900" cy="2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A&amp;B:Grommets Tube</a:t>
            </a:r>
            <a:endParaRPr sz="600">
              <a:solidFill>
                <a:srgbClr val="6AA84F"/>
              </a:solidFill>
              <a:latin typeface="Times New Roman"/>
              <a:ea typeface="Times New Roman"/>
              <a:cs typeface="Times New Roman"/>
              <a:sym typeface="Times New Roman"/>
            </a:endParaRPr>
          </a:p>
        </p:txBody>
      </p:sp>
      <p:sp>
        <p:nvSpPr>
          <p:cNvPr id="439" name="Google Shape;439;p38"/>
          <p:cNvSpPr txBox="1"/>
          <p:nvPr/>
        </p:nvSpPr>
        <p:spPr>
          <a:xfrm>
            <a:off x="3899250" y="4178500"/>
            <a:ext cx="966900" cy="2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A&amp;B:Grommets Tube</a:t>
            </a:r>
            <a:endParaRPr sz="600">
              <a:solidFill>
                <a:srgbClr val="6AA84F"/>
              </a:solidFill>
              <a:latin typeface="Times New Roman"/>
              <a:ea typeface="Times New Roman"/>
              <a:cs typeface="Times New Roman"/>
              <a:sym typeface="Times New Roman"/>
            </a:endParaRPr>
          </a:p>
        </p:txBody>
      </p:sp>
      <p:sp>
        <p:nvSpPr>
          <p:cNvPr id="440" name="Google Shape;440;p38"/>
          <p:cNvSpPr txBox="1"/>
          <p:nvPr/>
        </p:nvSpPr>
        <p:spPr>
          <a:xfrm>
            <a:off x="2746725" y="4178500"/>
            <a:ext cx="9954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500">
                <a:solidFill>
                  <a:srgbClr val="6AA84F"/>
                </a:solidFill>
                <a:latin typeface="Times New Roman"/>
                <a:ea typeface="Times New Roman"/>
                <a:cs typeface="Times New Roman"/>
                <a:sym typeface="Times New Roman"/>
              </a:rPr>
              <a:t>C:a foreign body which is not a grommets tube since its solid with no hole in it</a:t>
            </a:r>
            <a:endParaRPr sz="500">
              <a:solidFill>
                <a:srgbClr val="6AA84F"/>
              </a:solidFill>
              <a:latin typeface="Times New Roman"/>
              <a:ea typeface="Times New Roman"/>
              <a:cs typeface="Times New Roman"/>
              <a:sym typeface="Times New Roman"/>
            </a:endParaRPr>
          </a:p>
        </p:txBody>
      </p:sp>
      <p:sp>
        <p:nvSpPr>
          <p:cNvPr id="441" name="Google Shape;441;p38"/>
          <p:cNvSpPr txBox="1"/>
          <p:nvPr/>
        </p:nvSpPr>
        <p:spPr>
          <a:xfrm>
            <a:off x="3112575" y="3835200"/>
            <a:ext cx="263700" cy="2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rPr>
              <a:t>C</a:t>
            </a:r>
            <a:endParaRPr sz="100">
              <a:solidFill>
                <a:srgbClr val="6AA84F"/>
              </a:solidFill>
            </a:endParaRPr>
          </a:p>
        </p:txBody>
      </p:sp>
      <p:cxnSp>
        <p:nvCxnSpPr>
          <p:cNvPr id="442" name="Google Shape;442;p38"/>
          <p:cNvCxnSpPr/>
          <p:nvPr/>
        </p:nvCxnSpPr>
        <p:spPr>
          <a:xfrm flipH="1">
            <a:off x="3522950" y="3513525"/>
            <a:ext cx="9600" cy="202500"/>
          </a:xfrm>
          <a:prstGeom prst="straightConnector1">
            <a:avLst/>
          </a:prstGeom>
          <a:noFill/>
          <a:ln cap="flat" cmpd="sng" w="9525">
            <a:solidFill>
              <a:schemeClr val="dk2"/>
            </a:solidFill>
            <a:prstDash val="solid"/>
            <a:round/>
            <a:headEnd len="med" w="med" type="none"/>
            <a:tailEnd len="med" w="med" type="triangle"/>
          </a:ln>
        </p:spPr>
      </p:cxnSp>
      <p:sp>
        <p:nvSpPr>
          <p:cNvPr id="443" name="Google Shape;443;p38"/>
          <p:cNvSpPr txBox="1"/>
          <p:nvPr/>
        </p:nvSpPr>
        <p:spPr>
          <a:xfrm>
            <a:off x="3022950" y="3358850"/>
            <a:ext cx="776400" cy="1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400">
                <a:solidFill>
                  <a:srgbClr val="B7B7B7"/>
                </a:solidFill>
                <a:latin typeface="Times New Roman"/>
                <a:ea typeface="Times New Roman"/>
                <a:cs typeface="Times New Roman"/>
                <a:sym typeface="Times New Roman"/>
              </a:rPr>
              <a:t>temporomandibular joint</a:t>
            </a:r>
            <a:endParaRPr sz="400">
              <a:solidFill>
                <a:srgbClr val="B7B7B7"/>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39"/>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449" name="Google Shape;449;p39"/>
          <p:cNvSpPr txBox="1"/>
          <p:nvPr/>
        </p:nvSpPr>
        <p:spPr>
          <a:xfrm>
            <a:off x="0" y="0"/>
            <a:ext cx="4762500" cy="2550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Methods of FB removal</a:t>
            </a:r>
            <a:endParaRPr sz="1100">
              <a:solidFill>
                <a:srgbClr val="FFFFFF"/>
              </a:solidFill>
              <a:latin typeface="Times New Roman"/>
              <a:ea typeface="Times New Roman"/>
              <a:cs typeface="Times New Roman"/>
              <a:sym typeface="Times New Roman"/>
            </a:endParaRPr>
          </a:p>
        </p:txBody>
      </p:sp>
      <p:graphicFrame>
        <p:nvGraphicFramePr>
          <p:cNvPr id="450" name="Google Shape;450;p39"/>
          <p:cNvGraphicFramePr/>
          <p:nvPr/>
        </p:nvGraphicFramePr>
        <p:xfrm>
          <a:off x="0" y="255000"/>
          <a:ext cx="3000000" cy="3000000"/>
        </p:xfrm>
        <a:graphic>
          <a:graphicData uri="http://schemas.openxmlformats.org/drawingml/2006/table">
            <a:tbl>
              <a:tblPr>
                <a:noFill/>
                <a:tableStyleId>{3E411543-83C0-4353-BD9B-19F16059D508}</a:tableStyleId>
              </a:tblPr>
              <a:tblGrid>
                <a:gridCol w="2381250"/>
                <a:gridCol w="2381250"/>
              </a:tblGrid>
              <a:tr h="5589675">
                <a:tc>
                  <a:txBody>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Crocodile forceps</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removes </a:t>
                      </a:r>
                      <a:r>
                        <a:rPr lang="ar" sz="800">
                          <a:latin typeface="Times New Roman"/>
                          <a:ea typeface="Times New Roman"/>
                          <a:cs typeface="Times New Roman"/>
                          <a:sym typeface="Times New Roman"/>
                        </a:rPr>
                        <a:t>cotton wool, paper, and foam sponges, not smooth round object</a:t>
                      </a:r>
                      <a:r>
                        <a:rPr lang="ar" sz="800">
                          <a:solidFill>
                            <a:srgbClr val="9E9E9E"/>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(because the crocodile forceps cannot grip it firmly, FB may go deeper into the ear canal causing damage)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Blunt hook</a:t>
                      </a:r>
                      <a:r>
                        <a:rPr lang="ar" sz="800">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 the only way to remove smooth, round objects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Suction apparatus</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removes </a:t>
                      </a:r>
                      <a:r>
                        <a:rPr lang="ar" sz="800">
                          <a:latin typeface="Times New Roman"/>
                          <a:ea typeface="Times New Roman"/>
                          <a:cs typeface="Times New Roman"/>
                          <a:sym typeface="Times New Roman"/>
                        </a:rPr>
                        <a:t>cosmetic beads - </a:t>
                      </a:r>
                      <a:r>
                        <a:rPr b="1" lang="ar" sz="800">
                          <a:latin typeface="Times New Roman"/>
                          <a:ea typeface="Times New Roman"/>
                          <a:cs typeface="Times New Roman"/>
                          <a:sym typeface="Times New Roman"/>
                        </a:rPr>
                        <a:t>Syringe</a:t>
                      </a:r>
                      <a:r>
                        <a:rPr lang="ar" sz="800">
                          <a:latin typeface="Times New Roman"/>
                          <a:ea typeface="Times New Roman"/>
                          <a:cs typeface="Times New Roman"/>
                          <a:sym typeface="Times New Roman"/>
                        </a:rPr>
                        <a:t>: in non vegetable FB </a:t>
                      </a:r>
                      <a:r>
                        <a:rPr lang="ar" sz="800">
                          <a:solidFill>
                            <a:srgbClr val="9E9E9E"/>
                          </a:solidFill>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Syringe Cannot</a:t>
                      </a:r>
                      <a:r>
                        <a:rPr lang="ar" sz="800">
                          <a:solidFill>
                            <a:srgbClr val="9E9E9E"/>
                          </a:solidFill>
                          <a:latin typeface="Times New Roman"/>
                          <a:ea typeface="Times New Roman"/>
                          <a:cs typeface="Times New Roman"/>
                          <a:sym typeface="Times New Roman"/>
                        </a:rPr>
                        <a:t> adequately remove swollen vegetables in the ear such as peas ..etc)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How to remove insect FB?</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Kill it first by alcohol then suction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Contraindications of using a syringe to remove FB</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 perforated tympanic membrane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history of surgery to the tympanic membrane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 vegetable FB (the vegetable will swell &amp; impact the ear)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900">
                          <a:latin typeface="Times New Roman"/>
                          <a:ea typeface="Times New Roman"/>
                          <a:cs typeface="Times New Roman"/>
                          <a:sym typeface="Times New Roman"/>
                        </a:rPr>
                        <a:t>● Key Point </a:t>
                      </a:r>
                      <a:endParaRPr b="1" sz="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Syringing is contraindicated following recent injury or ear surgery and in patients with a history of perforation of the eardrum.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Attempt removal only if you have the skills and instruments.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It is frequently safer to remove foreign bodies in children under general anaesthesia.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Do not use forceps to extract smooth round objects. - Do not syringe out vegetable foreign bodies as they will swell and impact in the ear canal.</a:t>
                      </a:r>
                      <a:endParaRPr sz="800">
                        <a:latin typeface="Times New Roman"/>
                        <a:ea typeface="Times New Roman"/>
                        <a:cs typeface="Times New Roman"/>
                        <a:sym typeface="Times New Roman"/>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t/>
                      </a:r>
                      <a:endParaRPr sz="1200"/>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451" name="Google Shape;451;p39"/>
          <p:cNvPicPr preferRelativeResize="0"/>
          <p:nvPr/>
        </p:nvPicPr>
        <p:blipFill>
          <a:blip r:embed="rId4">
            <a:alphaModFix/>
          </a:blip>
          <a:stretch>
            <a:fillRect/>
          </a:stretch>
        </p:blipFill>
        <p:spPr>
          <a:xfrm>
            <a:off x="143950" y="3383025"/>
            <a:ext cx="1050200" cy="1382050"/>
          </a:xfrm>
          <a:prstGeom prst="rect">
            <a:avLst/>
          </a:prstGeom>
          <a:noFill/>
          <a:ln>
            <a:noFill/>
          </a:ln>
        </p:spPr>
      </p:pic>
      <p:pic>
        <p:nvPicPr>
          <p:cNvPr id="452" name="Google Shape;452;p39"/>
          <p:cNvPicPr preferRelativeResize="0"/>
          <p:nvPr/>
        </p:nvPicPr>
        <p:blipFill>
          <a:blip r:embed="rId5">
            <a:alphaModFix/>
          </a:blip>
          <a:stretch>
            <a:fillRect/>
          </a:stretch>
        </p:blipFill>
        <p:spPr>
          <a:xfrm>
            <a:off x="2422750" y="255000"/>
            <a:ext cx="2339750" cy="1608650"/>
          </a:xfrm>
          <a:prstGeom prst="rect">
            <a:avLst/>
          </a:prstGeom>
          <a:noFill/>
          <a:ln>
            <a:noFill/>
          </a:ln>
        </p:spPr>
      </p:pic>
      <p:sp>
        <p:nvSpPr>
          <p:cNvPr id="453" name="Google Shape;453;p39"/>
          <p:cNvSpPr txBox="1"/>
          <p:nvPr/>
        </p:nvSpPr>
        <p:spPr>
          <a:xfrm>
            <a:off x="2333325" y="967300"/>
            <a:ext cx="6210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E03535"/>
                </a:solidFill>
              </a:rPr>
              <a:t>blunt hook</a:t>
            </a:r>
            <a:endParaRPr sz="700">
              <a:solidFill>
                <a:srgbClr val="E03535"/>
              </a:solidFill>
            </a:endParaRPr>
          </a:p>
        </p:txBody>
      </p:sp>
      <p:pic>
        <p:nvPicPr>
          <p:cNvPr id="454" name="Google Shape;454;p39"/>
          <p:cNvPicPr preferRelativeResize="0"/>
          <p:nvPr/>
        </p:nvPicPr>
        <p:blipFill rotWithShape="1">
          <a:blip r:embed="rId6">
            <a:alphaModFix/>
          </a:blip>
          <a:srcRect b="10790" l="0" r="0" t="-10790"/>
          <a:stretch/>
        </p:blipFill>
        <p:spPr>
          <a:xfrm>
            <a:off x="2422750" y="1680625"/>
            <a:ext cx="2339751" cy="1754013"/>
          </a:xfrm>
          <a:prstGeom prst="rect">
            <a:avLst/>
          </a:prstGeom>
          <a:noFill/>
          <a:ln>
            <a:noFill/>
          </a:ln>
        </p:spPr>
      </p:pic>
      <p:pic>
        <p:nvPicPr>
          <p:cNvPr id="455" name="Google Shape;455;p39"/>
          <p:cNvPicPr preferRelativeResize="0"/>
          <p:nvPr/>
        </p:nvPicPr>
        <p:blipFill>
          <a:blip r:embed="rId7">
            <a:alphaModFix/>
          </a:blip>
          <a:stretch>
            <a:fillRect/>
          </a:stretch>
        </p:blipFill>
        <p:spPr>
          <a:xfrm>
            <a:off x="2381250" y="3517100"/>
            <a:ext cx="2381250" cy="1517612"/>
          </a:xfrm>
          <a:prstGeom prst="rect">
            <a:avLst/>
          </a:prstGeom>
          <a:noFill/>
          <a:ln>
            <a:noFill/>
          </a:ln>
        </p:spPr>
      </p:pic>
      <p:pic>
        <p:nvPicPr>
          <p:cNvPr id="456" name="Google Shape;456;p39"/>
          <p:cNvPicPr preferRelativeResize="0"/>
          <p:nvPr/>
        </p:nvPicPr>
        <p:blipFill>
          <a:blip r:embed="rId8">
            <a:alphaModFix/>
          </a:blip>
          <a:stretch>
            <a:fillRect/>
          </a:stretch>
        </p:blipFill>
        <p:spPr>
          <a:xfrm>
            <a:off x="3912823" y="4995023"/>
            <a:ext cx="849675" cy="849650"/>
          </a:xfrm>
          <a:prstGeom prst="rect">
            <a:avLst/>
          </a:prstGeom>
          <a:noFill/>
          <a:ln>
            <a:noFill/>
          </a:ln>
        </p:spPr>
      </p:pic>
      <p:pic>
        <p:nvPicPr>
          <p:cNvPr id="457" name="Google Shape;457;p39"/>
          <p:cNvPicPr preferRelativeResize="0"/>
          <p:nvPr/>
        </p:nvPicPr>
        <p:blipFill>
          <a:blip r:embed="rId9">
            <a:alphaModFix/>
          </a:blip>
          <a:stretch>
            <a:fillRect/>
          </a:stretch>
        </p:blipFill>
        <p:spPr>
          <a:xfrm>
            <a:off x="2381250" y="4995025"/>
            <a:ext cx="1531575" cy="849650"/>
          </a:xfrm>
          <a:prstGeom prst="rect">
            <a:avLst/>
          </a:prstGeom>
          <a:noFill/>
          <a:ln>
            <a:noFill/>
          </a:ln>
        </p:spPr>
      </p:pic>
      <p:sp>
        <p:nvSpPr>
          <p:cNvPr id="458" name="Google Shape;458;p39"/>
          <p:cNvSpPr txBox="1"/>
          <p:nvPr/>
        </p:nvSpPr>
        <p:spPr>
          <a:xfrm>
            <a:off x="8625" y="6020200"/>
            <a:ext cx="4830000" cy="11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latin typeface="Times New Roman"/>
                <a:ea typeface="Times New Roman"/>
                <a:cs typeface="Times New Roman"/>
                <a:sym typeface="Times New Roman"/>
              </a:rPr>
              <a:t>Otological trauma &amp; foreign bodies: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 auricular haematoma or suspected perichondritis requires urgent treatment to avoid a long-term cosmetic defect.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Head injuries without a fracture can produce severe cochleovestibular symptoms.</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Avoid medical litigation by preoperatively forming patients undergoing ear operations of potential risks to hearing, balance and facial movements.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Most of the foreign bodies in the ear canal are asymptomatic. </a:t>
            </a:r>
            <a:endParaRPr sz="800">
              <a:latin typeface="Times New Roman"/>
              <a:ea typeface="Times New Roman"/>
              <a:cs typeface="Times New Roman"/>
              <a:sym typeface="Times New Roman"/>
            </a:endParaRPr>
          </a:p>
        </p:txBody>
      </p:sp>
      <p:sp>
        <p:nvSpPr>
          <p:cNvPr id="459" name="Google Shape;459;p39"/>
          <p:cNvSpPr txBox="1"/>
          <p:nvPr/>
        </p:nvSpPr>
        <p:spPr>
          <a:xfrm>
            <a:off x="1222725" y="3535425"/>
            <a:ext cx="11868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Note:traumatic perforation of the Tympanic membrane</a:t>
            </a:r>
            <a:endParaRPr sz="600">
              <a:solidFill>
                <a:srgbClr val="6AA84F"/>
              </a:solidFill>
              <a:latin typeface="Times New Roman"/>
              <a:ea typeface="Times New Roman"/>
              <a:cs typeface="Times New Roman"/>
              <a:sym typeface="Times New Roman"/>
            </a:endParaRPr>
          </a:p>
        </p:txBody>
      </p:sp>
      <p:sp>
        <p:nvSpPr>
          <p:cNvPr id="460" name="Google Shape;460;p39"/>
          <p:cNvSpPr txBox="1"/>
          <p:nvPr/>
        </p:nvSpPr>
        <p:spPr>
          <a:xfrm>
            <a:off x="1194150" y="4262050"/>
            <a:ext cx="1186800" cy="2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6AA84F"/>
                </a:solidFill>
                <a:latin typeface="Times New Roman"/>
                <a:ea typeface="Times New Roman"/>
                <a:cs typeface="Times New Roman"/>
                <a:sym typeface="Times New Roman"/>
              </a:rPr>
              <a:t>Note: </a:t>
            </a:r>
            <a:r>
              <a:rPr lang="ar" sz="600">
                <a:solidFill>
                  <a:srgbClr val="6AA84F"/>
                </a:solidFill>
                <a:latin typeface="Times New Roman"/>
                <a:ea typeface="Times New Roman"/>
                <a:cs typeface="Times New Roman"/>
                <a:sym typeface="Times New Roman"/>
              </a:rPr>
              <a:t>chronic perforation of the tympanic membrane</a:t>
            </a:r>
            <a:endParaRPr sz="600">
              <a:solidFill>
                <a:srgbClr val="6AA84F"/>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4" name="Shape 464"/>
        <p:cNvGrpSpPr/>
        <p:nvPr/>
      </p:nvGrpSpPr>
      <p:grpSpPr>
        <a:xfrm>
          <a:off x="0" y="0"/>
          <a:ext cx="0" cy="0"/>
          <a:chOff x="0" y="0"/>
          <a:chExt cx="0" cy="0"/>
        </a:xfrm>
      </p:grpSpPr>
      <p:sp>
        <p:nvSpPr>
          <p:cNvPr id="465" name="Google Shape;465;p40"/>
          <p:cNvSpPr txBox="1"/>
          <p:nvPr>
            <p:ph idx="12" type="sldNum"/>
          </p:nvPr>
        </p:nvSpPr>
        <p:spPr>
          <a:xfrm>
            <a:off x="4209750" y="66234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466" name="Google Shape;466;p40"/>
          <p:cNvSpPr txBox="1"/>
          <p:nvPr/>
        </p:nvSpPr>
        <p:spPr>
          <a:xfrm>
            <a:off x="124050" y="133675"/>
            <a:ext cx="4514400" cy="69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300">
                <a:latin typeface="Times New Roman"/>
                <a:ea typeface="Times New Roman"/>
                <a:cs typeface="Times New Roman"/>
                <a:sym typeface="Times New Roman"/>
              </a:rPr>
              <a:t>Questions:</a:t>
            </a:r>
            <a:endParaRPr sz="13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00">
                <a:latin typeface="Times New Roman"/>
                <a:ea typeface="Times New Roman"/>
                <a:cs typeface="Times New Roman"/>
                <a:sym typeface="Times New Roman"/>
              </a:rPr>
              <a:t>1</a:t>
            </a:r>
            <a:r>
              <a:rPr lang="ar" sz="1050">
                <a:latin typeface="Times New Roman"/>
                <a:ea typeface="Times New Roman"/>
                <a:cs typeface="Times New Roman"/>
                <a:sym typeface="Times New Roman"/>
              </a:rPr>
              <a:t>. Regarding a foreign body in the nose, which of the following is true?</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 They are more common in the elderly.</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b. If several unsuccessful attempts have been made to remove the foreign body, the examiner must persist.</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c. A foreign body may present with nasal discharge.</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d. An inorganic foreign body will disintegrate over time and requires no further treatment.</a:t>
            </a:r>
            <a:endParaRPr sz="1050">
              <a:latin typeface="Times New Roman"/>
              <a:ea typeface="Times New Roman"/>
              <a:cs typeface="Times New Roman"/>
              <a:sym typeface="Times New Roman"/>
            </a:endParaRPr>
          </a:p>
          <a:p>
            <a:pPr indent="0" lvl="0" marL="0" rtl="0" algn="l">
              <a:spcBef>
                <a:spcPts val="0"/>
              </a:spcBef>
              <a:spcAft>
                <a:spcPts val="0"/>
              </a:spcAft>
              <a:buNone/>
            </a:pPr>
            <a:r>
              <a:rPr lang="ar" sz="1050">
                <a:latin typeface="Times New Roman"/>
                <a:ea typeface="Times New Roman"/>
                <a:cs typeface="Times New Roman"/>
                <a:sym typeface="Times New Roman"/>
              </a:rPr>
              <a:t>Answer: C</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2. A 20-year-old patient was presented to the ER with an apparent nasal deformity and bleeding. What will you do next?</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 Examine the nose with an otoscope.</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b. Do X-ray</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c. Start antibiotics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d. Apply an external cast</a:t>
            </a:r>
            <a:endParaRPr sz="1050">
              <a:latin typeface="Times New Roman"/>
              <a:ea typeface="Times New Roman"/>
              <a:cs typeface="Times New Roman"/>
              <a:sym typeface="Times New Roman"/>
            </a:endParaRPr>
          </a:p>
          <a:p>
            <a:pPr indent="0" lvl="0" marL="0" rtl="0" algn="l">
              <a:spcBef>
                <a:spcPts val="0"/>
              </a:spcBef>
              <a:spcAft>
                <a:spcPts val="0"/>
              </a:spcAft>
              <a:buNone/>
            </a:pPr>
            <a:r>
              <a:rPr lang="ar" sz="1050">
                <a:latin typeface="Times New Roman"/>
                <a:ea typeface="Times New Roman"/>
                <a:cs typeface="Times New Roman"/>
                <a:sym typeface="Times New Roman"/>
              </a:rPr>
              <a:t>Answer: A</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3. What’s the most common site for foreign bodies to be lodged in the ear?</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 Medial to the isthmus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b. Lateral to the isthmus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c. Anterior recess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d. Medial to the tympanic membrane</a:t>
            </a:r>
            <a:endParaRPr sz="1050">
              <a:latin typeface="Times New Roman"/>
              <a:ea typeface="Times New Roman"/>
              <a:cs typeface="Times New Roman"/>
              <a:sym typeface="Times New Roman"/>
            </a:endParaRPr>
          </a:p>
          <a:p>
            <a:pPr indent="0" lvl="0" marL="0" rtl="0" algn="l">
              <a:spcBef>
                <a:spcPts val="0"/>
              </a:spcBef>
              <a:spcAft>
                <a:spcPts val="0"/>
              </a:spcAft>
              <a:buNone/>
            </a:pPr>
            <a:r>
              <a:rPr lang="ar" sz="1050">
                <a:latin typeface="Times New Roman"/>
                <a:ea typeface="Times New Roman"/>
                <a:cs typeface="Times New Roman"/>
                <a:sym typeface="Times New Roman"/>
              </a:rPr>
              <a:t>Answer: C</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4. A 5-year-old girl has put a plastic bead into her ear. What is the most appropriate instrument to use foreign body removal in this case?</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 Crocodile foreceps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b. Syringe</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c. Blunt hook</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d. Vacuum</a:t>
            </a:r>
            <a:endParaRPr sz="1050">
              <a:latin typeface="Times New Roman"/>
              <a:ea typeface="Times New Roman"/>
              <a:cs typeface="Times New Roman"/>
              <a:sym typeface="Times New Roman"/>
            </a:endParaRPr>
          </a:p>
          <a:p>
            <a:pPr indent="0" lvl="0" marL="0" rtl="0" algn="l">
              <a:spcBef>
                <a:spcPts val="0"/>
              </a:spcBef>
              <a:spcAft>
                <a:spcPts val="0"/>
              </a:spcAft>
              <a:buNone/>
            </a:pPr>
            <a:r>
              <a:rPr lang="ar" sz="1050">
                <a:latin typeface="Times New Roman"/>
                <a:ea typeface="Times New Roman"/>
                <a:cs typeface="Times New Roman"/>
                <a:sym typeface="Times New Roman"/>
              </a:rPr>
              <a:t>Answer: C</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5. a healthy 15 year old male patient presented to the ENT department with right sided nasal obstruction, foul-smelling and blood-staining discharge. What’s the most likely diagnosis?</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 Simple nasal polyp</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b. Rhinolith</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c. Antrochoanal polyp</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d. Foreign body</a:t>
            </a:r>
            <a:endParaRPr sz="105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50">
                <a:latin typeface="Times New Roman"/>
                <a:ea typeface="Times New Roman"/>
                <a:cs typeface="Times New Roman"/>
                <a:sym typeface="Times New Roman"/>
              </a:rPr>
              <a:t>Answer: B</a:t>
            </a:r>
            <a:endParaRPr sz="105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79" name="Google Shape;79;p15"/>
          <p:cNvSpPr txBox="1"/>
          <p:nvPr/>
        </p:nvSpPr>
        <p:spPr>
          <a:xfrm>
            <a:off x="0" y="0"/>
            <a:ext cx="4762500" cy="210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Closed/open reduction-Early treatment can avoid cosmetic deformity and chronic nasal airway obstruction (&lt;10-14days)</a:t>
            </a:r>
            <a:r>
              <a:rPr lang="ar" sz="800">
                <a:solidFill>
                  <a:srgbClr val="9E9E9E"/>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(closed reduction can affect the soft tissue of the nose)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Septorhinoplasty - late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Causes of cosmetic defects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1-Poor initial management of a fracture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2-Secondary infection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Two types of nasal bone fractures:,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1-Depressed → use elevator to elevate the depressed bone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2-Deviated → blow came from the side → return the nose to the midline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Put external cast in both cases because bone is unstable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Important: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How do you know that there is fracture? </a:t>
            </a:r>
            <a:r>
              <a:rPr lang="ar" sz="800">
                <a:latin typeface="Times New Roman"/>
                <a:ea typeface="Times New Roman"/>
                <a:cs typeface="Times New Roman"/>
                <a:sym typeface="Times New Roman"/>
              </a:rPr>
              <a:t>If there is epistaxis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6AA84F"/>
                </a:solidFill>
                <a:latin typeface="Times New Roman"/>
                <a:ea typeface="Times New Roman"/>
                <a:cs typeface="Times New Roman"/>
                <a:sym typeface="Times New Roman"/>
              </a:rPr>
              <a:t>If the patient informs you that he had trauma to the nose and blood came out, even if it was a small amount → bone is fractured → Immediately look for septal hematoma </a:t>
            </a:r>
            <a:endParaRPr sz="800">
              <a:solidFill>
                <a:srgbClr val="6AA84F"/>
              </a:solidFill>
              <a:latin typeface="Times New Roman"/>
              <a:ea typeface="Times New Roman"/>
              <a:cs typeface="Times New Roman"/>
              <a:sym typeface="Times New Roman"/>
            </a:endParaRPr>
          </a:p>
        </p:txBody>
      </p:sp>
      <p:sp>
        <p:nvSpPr>
          <p:cNvPr id="80" name="Google Shape;80;p15"/>
          <p:cNvSpPr txBox="1"/>
          <p:nvPr/>
        </p:nvSpPr>
        <p:spPr>
          <a:xfrm>
            <a:off x="0" y="2104500"/>
            <a:ext cx="4762500" cy="2745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Causes</a:t>
            </a:r>
            <a:endParaRPr sz="1100">
              <a:solidFill>
                <a:srgbClr val="FFFFFF"/>
              </a:solidFill>
              <a:latin typeface="Times New Roman"/>
              <a:ea typeface="Times New Roman"/>
              <a:cs typeface="Times New Roman"/>
              <a:sym typeface="Times New Roman"/>
            </a:endParaRPr>
          </a:p>
        </p:txBody>
      </p:sp>
      <p:sp>
        <p:nvSpPr>
          <p:cNvPr id="81" name="Google Shape;81;p15"/>
          <p:cNvSpPr txBox="1"/>
          <p:nvPr/>
        </p:nvSpPr>
        <p:spPr>
          <a:xfrm>
            <a:off x="0" y="2379000"/>
            <a:ext cx="47625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1. Traumatic most commonly.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2. Iatrogenic (surgical).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3. Foreign bodies: If it stayed for long time, it will lead to necrosis of the cartilage.</a:t>
            </a:r>
            <a:endParaRPr sz="800">
              <a:solidFill>
                <a:srgbClr val="9E9E9E"/>
              </a:solidFill>
              <a:latin typeface="Times New Roman"/>
              <a:ea typeface="Times New Roman"/>
              <a:cs typeface="Times New Roman"/>
              <a:sym typeface="Times New Roman"/>
            </a:endParaRPr>
          </a:p>
        </p:txBody>
      </p:sp>
      <p:sp>
        <p:nvSpPr>
          <p:cNvPr id="82" name="Google Shape;82;p15"/>
          <p:cNvSpPr txBox="1"/>
          <p:nvPr/>
        </p:nvSpPr>
        <p:spPr>
          <a:xfrm>
            <a:off x="0" y="2843100"/>
            <a:ext cx="4762500" cy="3204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Manifestations of Nasal Trauma</a:t>
            </a:r>
            <a:endParaRPr sz="1100">
              <a:solidFill>
                <a:srgbClr val="FFFFFF"/>
              </a:solidFill>
              <a:latin typeface="Times New Roman"/>
              <a:ea typeface="Times New Roman"/>
              <a:cs typeface="Times New Roman"/>
              <a:sym typeface="Times New Roman"/>
            </a:endParaRPr>
          </a:p>
        </p:txBody>
      </p:sp>
      <p:sp>
        <p:nvSpPr>
          <p:cNvPr id="83" name="Google Shape;83;p15"/>
          <p:cNvSpPr txBox="1"/>
          <p:nvPr/>
        </p:nvSpPr>
        <p:spPr>
          <a:xfrm>
            <a:off x="0" y="3163500"/>
            <a:ext cx="4762500" cy="335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Main complaints of a patient with nasal trauma:</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1-Deformity (if not obvious compare with a past picture or with the driver's license)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2-Nasal obstruction </a:t>
            </a:r>
            <a:r>
              <a:rPr lang="ar" sz="800">
                <a:solidFill>
                  <a:srgbClr val="6AA84F"/>
                </a:solidFill>
                <a:latin typeface="Times New Roman"/>
                <a:ea typeface="Times New Roman"/>
                <a:cs typeface="Times New Roman"/>
                <a:sym typeface="Times New Roman"/>
              </a:rPr>
              <a:t>(indicates anatomical disruption of the bony structures or the septum)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3-Bleeding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Deformity is obvious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Fracture of the nasal bone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Septal injury: (Displacement, Hematoma, Perforation)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Synechia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CSF rhinorrhea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Epistaxis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What is the most common area of epistaxis (95%)</a:t>
            </a:r>
            <a:r>
              <a:rPr lang="ar" sz="800">
                <a:latin typeface="Times New Roman"/>
                <a:ea typeface="Times New Roman"/>
                <a:cs typeface="Times New Roman"/>
                <a:sym typeface="Times New Roman"/>
              </a:rPr>
              <a:t>? little' area (or kiesselbach area of the nose),VESSELS forming little's area: </a:t>
            </a:r>
            <a:r>
              <a:rPr lang="ar" sz="800">
                <a:solidFill>
                  <a:srgbClr val="E03535"/>
                </a:solidFill>
                <a:latin typeface="Times New Roman"/>
                <a:ea typeface="Times New Roman"/>
                <a:cs typeface="Times New Roman"/>
                <a:sym typeface="Times New Roman"/>
              </a:rPr>
              <a:t>superior labial artery ,sphenopalatine artery,anterior ethmoidal artery</a:t>
            </a:r>
            <a:r>
              <a:rPr lang="ar" sz="800">
                <a:latin typeface="Times New Roman"/>
                <a:ea typeface="Times New Roman"/>
                <a:cs typeface="Times New Roman"/>
                <a:sym typeface="Times New Roman"/>
              </a:rPr>
              <a:t>,</a:t>
            </a:r>
            <a:r>
              <a:rPr lang="ar" sz="800">
                <a:solidFill>
                  <a:srgbClr val="E03535"/>
                </a:solidFill>
                <a:latin typeface="Times New Roman"/>
                <a:ea typeface="Times New Roman"/>
                <a:cs typeface="Times New Roman"/>
                <a:sym typeface="Times New Roman"/>
              </a:rPr>
              <a:t>greater palatine.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800">
                <a:latin typeface="Times New Roman"/>
                <a:ea typeface="Times New Roman"/>
                <a:cs typeface="Times New Roman"/>
                <a:sym typeface="Times New Roman"/>
              </a:rPr>
              <a:t>Management of epistaxis: </a:t>
            </a:r>
            <a:endParaRPr b="1"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You manage epistaxis with cauterization with electrical cautery or chemical cautery (chemical cauterization is easier!!)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Or manage it by anterior nasal packing --&gt; by merocele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F1C232"/>
                </a:solidFill>
                <a:latin typeface="Times New Roman"/>
                <a:ea typeface="Times New Roman"/>
                <a:cs typeface="Times New Roman"/>
                <a:sym typeface="Times New Roman"/>
              </a:rPr>
              <a:t>If after 24 hours the bleeding not stop--&gt; use anterior posterior nasal packing  </a:t>
            </a:r>
            <a:endParaRPr sz="800">
              <a:solidFill>
                <a:srgbClr val="F1C232"/>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If after 24 hours the bleeding still did not stop&gt; surgical ligation of sphenopalatine, anterior ethmoidal artery, posterior ethmoidal ARTERY.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Why is cauterization risky? </a:t>
            </a:r>
            <a:r>
              <a:rPr lang="ar" sz="800">
                <a:solidFill>
                  <a:srgbClr val="E03535"/>
                </a:solidFill>
                <a:latin typeface="Times New Roman"/>
                <a:ea typeface="Times New Roman"/>
                <a:cs typeface="Times New Roman"/>
                <a:sym typeface="Times New Roman"/>
              </a:rPr>
              <a:t>One of the most common causes of septal perforation is cauterization</a:t>
            </a:r>
            <a:endParaRPr sz="800">
              <a:solidFill>
                <a:srgbClr val="E03535"/>
              </a:solidFill>
              <a:latin typeface="Times New Roman"/>
              <a:ea typeface="Times New Roman"/>
              <a:cs typeface="Times New Roman"/>
              <a:sym typeface="Times New Roman"/>
            </a:endParaRPr>
          </a:p>
        </p:txBody>
      </p:sp>
      <p:pic>
        <p:nvPicPr>
          <p:cNvPr id="84" name="Google Shape;84;p15"/>
          <p:cNvPicPr preferRelativeResize="0"/>
          <p:nvPr/>
        </p:nvPicPr>
        <p:blipFill>
          <a:blip r:embed="rId4">
            <a:alphaModFix/>
          </a:blip>
          <a:stretch>
            <a:fillRect/>
          </a:stretch>
        </p:blipFill>
        <p:spPr>
          <a:xfrm>
            <a:off x="2777750" y="395323"/>
            <a:ext cx="1984750" cy="757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6"/>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90" name="Google Shape;90;p16"/>
          <p:cNvSpPr txBox="1"/>
          <p:nvPr/>
        </p:nvSpPr>
        <p:spPr>
          <a:xfrm>
            <a:off x="0" y="0"/>
            <a:ext cx="4762500" cy="3399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E03535"/>
                </a:solidFill>
                <a:latin typeface="Times New Roman"/>
                <a:ea typeface="Times New Roman"/>
                <a:cs typeface="Times New Roman"/>
                <a:sym typeface="Times New Roman"/>
              </a:rPr>
              <a:t>Diagnosis </a:t>
            </a:r>
            <a:r>
              <a:rPr lang="ar" sz="1100">
                <a:solidFill>
                  <a:srgbClr val="FFFFFF"/>
                </a:solidFill>
                <a:latin typeface="Times New Roman"/>
                <a:ea typeface="Times New Roman"/>
                <a:cs typeface="Times New Roman"/>
                <a:sym typeface="Times New Roman"/>
              </a:rPr>
              <a:t>"MedScape"</a:t>
            </a:r>
            <a:r>
              <a:rPr lang="ar" sz="1100">
                <a:solidFill>
                  <a:srgbClr val="E03535"/>
                </a:solidFill>
                <a:latin typeface="Times New Roman"/>
                <a:ea typeface="Times New Roman"/>
                <a:cs typeface="Times New Roman"/>
                <a:sym typeface="Times New Roman"/>
              </a:rPr>
              <a:t>Doctor's notes in red </a:t>
            </a:r>
            <a:endParaRPr sz="1100">
              <a:solidFill>
                <a:srgbClr val="E03535"/>
              </a:solidFill>
              <a:latin typeface="Times New Roman"/>
              <a:ea typeface="Times New Roman"/>
              <a:cs typeface="Times New Roman"/>
              <a:sym typeface="Times New Roman"/>
            </a:endParaRPr>
          </a:p>
        </p:txBody>
      </p:sp>
      <p:sp>
        <p:nvSpPr>
          <p:cNvPr id="91" name="Google Shape;91;p16"/>
          <p:cNvSpPr txBox="1"/>
          <p:nvPr/>
        </p:nvSpPr>
        <p:spPr>
          <a:xfrm>
            <a:off x="0" y="307200"/>
            <a:ext cx="4762500" cy="256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Most nasal fractures are diagnosed by history and physical examination</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Most important thing in nasal fractures</a:t>
            </a:r>
            <a:r>
              <a:rPr lang="ar" sz="800">
                <a:latin typeface="Times New Roman"/>
                <a:ea typeface="Times New Roman"/>
                <a:cs typeface="Times New Roman"/>
                <a:sym typeface="Times New Roman"/>
              </a:rPr>
              <a:t>: EXAMINATION (nasal cavity) </a:t>
            </a:r>
            <a:r>
              <a:rPr lang="ar" sz="800" u="sng">
                <a:solidFill>
                  <a:srgbClr val="E03535"/>
                </a:solidFill>
                <a:latin typeface="Times New Roman"/>
                <a:ea typeface="Times New Roman"/>
                <a:cs typeface="Times New Roman"/>
                <a:sym typeface="Times New Roman"/>
              </a:rPr>
              <a:t>TO EXCLUDE SEPTAL HEMATOMA </a:t>
            </a:r>
            <a:endParaRPr sz="800" u="sng">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u="sng">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Careful palpation and nasal cavity examination. </a:t>
            </a:r>
            <a:endParaRPr sz="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History usually includes a preexisting trauma, which may be followed by epistaxis. Typically, the epistaxis has resolved by the time the patient presents for intervention.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Patients usually present with swelling over the nasal bridge and a difference in the appearance or shape of the nose.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 Physical examination findings include swelling over the nasal bridge, grossly apparent deviation of the nasal bones, and periorbital ecchymosis.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Radiography is not required, </a:t>
            </a:r>
            <a:r>
              <a:rPr lang="ar" sz="800">
                <a:solidFill>
                  <a:srgbClr val="E03535"/>
                </a:solidFill>
                <a:latin typeface="Times New Roman"/>
                <a:ea typeface="Times New Roman"/>
                <a:cs typeface="Times New Roman"/>
                <a:sym typeface="Times New Roman"/>
              </a:rPr>
              <a:t>Plain radiographs are not helpful in the diagnosis or management</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X-ray is not necessary (does not add anything to the management), but can be used for medicolegal purposes of nasal fractures in isolated nasal injury. </a:t>
            </a:r>
            <a:endParaRPr sz="800">
              <a:solidFill>
                <a:srgbClr val="6AA84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Nasal bone CT scan is helpful if the patient has associated facial fractures or eye injuries which are commonly seen in nasal fracutures. </a:t>
            </a:r>
            <a:endParaRPr sz="800">
              <a:solidFill>
                <a:srgbClr val="E03535"/>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latin typeface="Times New Roman"/>
                <a:ea typeface="Times New Roman"/>
                <a:cs typeface="Times New Roman"/>
                <a:sym typeface="Times New Roman"/>
              </a:rPr>
              <a:t>●</a:t>
            </a:r>
            <a:r>
              <a:rPr lang="ar" sz="800">
                <a:solidFill>
                  <a:srgbClr val="9E9E9E"/>
                </a:solidFill>
                <a:latin typeface="Times New Roman"/>
                <a:ea typeface="Times New Roman"/>
                <a:cs typeface="Times New Roman"/>
                <a:sym typeface="Times New Roman"/>
              </a:rPr>
              <a:t> Be sure to ask the patient how the external shape of the nose has changed since the fracture. This helps determine what corrective maneuvers should be taken to restore the patient’s appearance through reduction of the nasal fracture.</a:t>
            </a:r>
            <a:endParaRPr sz="800">
              <a:solidFill>
                <a:srgbClr val="9E9E9E"/>
              </a:solidFill>
              <a:latin typeface="Times New Roman"/>
              <a:ea typeface="Times New Roman"/>
              <a:cs typeface="Times New Roman"/>
              <a:sym typeface="Times New Roman"/>
            </a:endParaRPr>
          </a:p>
        </p:txBody>
      </p:sp>
      <p:sp>
        <p:nvSpPr>
          <p:cNvPr id="92" name="Google Shape;92;p16"/>
          <p:cNvSpPr txBox="1"/>
          <p:nvPr/>
        </p:nvSpPr>
        <p:spPr>
          <a:xfrm>
            <a:off x="0" y="2803900"/>
            <a:ext cx="4762500" cy="3072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Management</a:t>
            </a:r>
            <a:endParaRPr sz="1100">
              <a:solidFill>
                <a:srgbClr val="FFFFFF"/>
              </a:solidFill>
              <a:latin typeface="Times New Roman"/>
              <a:ea typeface="Times New Roman"/>
              <a:cs typeface="Times New Roman"/>
              <a:sym typeface="Times New Roman"/>
            </a:endParaRPr>
          </a:p>
        </p:txBody>
      </p:sp>
      <p:sp>
        <p:nvSpPr>
          <p:cNvPr id="93" name="Google Shape;93;p16"/>
          <p:cNvSpPr txBox="1"/>
          <p:nvPr/>
        </p:nvSpPr>
        <p:spPr>
          <a:xfrm>
            <a:off x="0" y="3111100"/>
            <a:ext cx="4762500" cy="38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Depends upon the presence or the absence of nasal deformity (for proper assessment of the “shape” of the nose you may wait “few” days for the edema to subside)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Repair time is limited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Nasal bone reduction: 1-Pediatric within 10 days</a:t>
            </a:r>
            <a:r>
              <a:rPr lang="ar" sz="800">
                <a:latin typeface="Times New Roman"/>
                <a:ea typeface="Times New Roman"/>
                <a:cs typeface="Times New Roman"/>
                <a:sym typeface="Times New Roman"/>
              </a:rPr>
              <a:t>. 2-</a:t>
            </a:r>
            <a:r>
              <a:rPr lang="ar" sz="800">
                <a:solidFill>
                  <a:srgbClr val="F1C232"/>
                </a:solidFill>
                <a:latin typeface="Times New Roman"/>
                <a:ea typeface="Times New Roman"/>
                <a:cs typeface="Times New Roman"/>
                <a:sym typeface="Times New Roman"/>
              </a:rPr>
              <a:t>Adult up to two weeks if more it will need septorhinoplasty</a:t>
            </a:r>
            <a:r>
              <a:rPr lang="ar" sz="800">
                <a:latin typeface="Times New Roman"/>
                <a:ea typeface="Times New Roman"/>
                <a:cs typeface="Times New Roman"/>
                <a:sym typeface="Times New Roman"/>
              </a:rPr>
              <a:t>  Treatment: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Reduction of NF under local or GA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Immediately before swelling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After the swelling has subsided</a:t>
            </a:r>
            <a:r>
              <a:rPr lang="ar" sz="800">
                <a:solidFill>
                  <a:srgbClr val="38761D"/>
                </a:solidFill>
                <a:latin typeface="Times New Roman"/>
                <a:ea typeface="Times New Roman"/>
                <a:cs typeface="Times New Roman"/>
                <a:sym typeface="Times New Roman"/>
              </a:rPr>
              <a:t> (a nose fracture can be corrected immediately, but if the patient has a hematoma or ecchymosis we need to wait until it subsides) </a:t>
            </a:r>
            <a:endParaRPr sz="8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Disimpacted bony fragments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Swinging, reduces the fracture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Depressed NB is lifted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External cast </a:t>
            </a:r>
            <a:r>
              <a:rPr lang="ar" sz="800">
                <a:solidFill>
                  <a:srgbClr val="6AA84F"/>
                </a:solidFill>
                <a:latin typeface="Times New Roman"/>
                <a:ea typeface="Times New Roman"/>
                <a:cs typeface="Times New Roman"/>
                <a:sym typeface="Times New Roman"/>
              </a:rPr>
              <a:t>(applied when the nose remains unstable after correction)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Patient without significant swelling or deformity may be discharged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For those with significant swelling: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Give advice on using ice/simple analgesia to decrease the oedema and pain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Discharge review in five days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Patient with significant and nasal deviation should referred to ENT within 7-10 days of the injury.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Adhesions to surrounding soft tissue can occur in as few as 5-10 days. ▪ Fractured nasal bones usually heal in 2-3 weeks.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Fracture reduction can be performed when it is possible to assess and manipulate the mobile nasal bones. ▪ Usually within 5-10 days in adults and 3-7 days in children.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Patient with little swelling may be suitable for immediate reduction.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Closed reduction is preferred by </a:t>
            </a:r>
            <a:r>
              <a:rPr lang="ar" sz="800">
                <a:latin typeface="Times New Roman"/>
                <a:ea typeface="Times New Roman"/>
                <a:cs typeface="Times New Roman"/>
                <a:sym typeface="Times New Roman"/>
              </a:rPr>
              <a:t>most surgeons</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Antibiotics are indicated if there is laceration overlying the fracture,or if a septal haematoma has been incised.</a:t>
            </a:r>
            <a:endParaRPr sz="800">
              <a:latin typeface="Times New Roman"/>
              <a:ea typeface="Times New Roman"/>
              <a:cs typeface="Times New Roman"/>
              <a:sym typeface="Times New Roman"/>
            </a:endParaRPr>
          </a:p>
        </p:txBody>
      </p:sp>
      <p:pic>
        <p:nvPicPr>
          <p:cNvPr id="94" name="Google Shape;94;p16"/>
          <p:cNvPicPr preferRelativeResize="0"/>
          <p:nvPr/>
        </p:nvPicPr>
        <p:blipFill>
          <a:blip r:embed="rId4">
            <a:alphaModFix/>
          </a:blip>
          <a:stretch>
            <a:fillRect/>
          </a:stretch>
        </p:blipFill>
        <p:spPr>
          <a:xfrm>
            <a:off x="3359250" y="4221663"/>
            <a:ext cx="1305075" cy="1094025"/>
          </a:xfrm>
          <a:prstGeom prst="rect">
            <a:avLst/>
          </a:prstGeom>
          <a:noFill/>
          <a:ln>
            <a:noFill/>
          </a:ln>
        </p:spPr>
      </p:pic>
      <p:pic>
        <p:nvPicPr>
          <p:cNvPr id="95" name="Google Shape;95;p16"/>
          <p:cNvPicPr preferRelativeResize="0"/>
          <p:nvPr/>
        </p:nvPicPr>
        <p:blipFill>
          <a:blip r:embed="rId5">
            <a:alphaModFix/>
          </a:blip>
          <a:stretch>
            <a:fillRect/>
          </a:stretch>
        </p:blipFill>
        <p:spPr>
          <a:xfrm>
            <a:off x="1083438" y="6322375"/>
            <a:ext cx="2595625" cy="71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7"/>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pic>
        <p:nvPicPr>
          <p:cNvPr id="101" name="Google Shape;101;p17"/>
          <p:cNvPicPr preferRelativeResize="0"/>
          <p:nvPr/>
        </p:nvPicPr>
        <p:blipFill>
          <a:blip r:embed="rId4">
            <a:alphaModFix/>
          </a:blip>
          <a:stretch>
            <a:fillRect/>
          </a:stretch>
        </p:blipFill>
        <p:spPr>
          <a:xfrm>
            <a:off x="0" y="0"/>
            <a:ext cx="4762500" cy="1683525"/>
          </a:xfrm>
          <a:prstGeom prst="rect">
            <a:avLst/>
          </a:prstGeom>
          <a:noFill/>
          <a:ln>
            <a:noFill/>
          </a:ln>
        </p:spPr>
      </p:pic>
      <p:pic>
        <p:nvPicPr>
          <p:cNvPr id="102" name="Google Shape;102;p17"/>
          <p:cNvPicPr preferRelativeResize="0"/>
          <p:nvPr/>
        </p:nvPicPr>
        <p:blipFill>
          <a:blip r:embed="rId5">
            <a:alphaModFix/>
          </a:blip>
          <a:stretch>
            <a:fillRect/>
          </a:stretch>
        </p:blipFill>
        <p:spPr>
          <a:xfrm>
            <a:off x="26150" y="2808438"/>
            <a:ext cx="2653575" cy="1526875"/>
          </a:xfrm>
          <a:prstGeom prst="rect">
            <a:avLst/>
          </a:prstGeom>
          <a:noFill/>
          <a:ln>
            <a:noFill/>
          </a:ln>
        </p:spPr>
      </p:pic>
      <p:pic>
        <p:nvPicPr>
          <p:cNvPr id="103" name="Google Shape;103;p17"/>
          <p:cNvPicPr preferRelativeResize="0"/>
          <p:nvPr/>
        </p:nvPicPr>
        <p:blipFill>
          <a:blip r:embed="rId6">
            <a:alphaModFix/>
          </a:blip>
          <a:stretch>
            <a:fillRect/>
          </a:stretch>
        </p:blipFill>
        <p:spPr>
          <a:xfrm>
            <a:off x="26150" y="1683525"/>
            <a:ext cx="4762500" cy="1231500"/>
          </a:xfrm>
          <a:prstGeom prst="rect">
            <a:avLst/>
          </a:prstGeom>
          <a:noFill/>
          <a:ln>
            <a:noFill/>
          </a:ln>
        </p:spPr>
      </p:pic>
      <p:pic>
        <p:nvPicPr>
          <p:cNvPr id="104" name="Google Shape;104;p17"/>
          <p:cNvPicPr preferRelativeResize="0"/>
          <p:nvPr/>
        </p:nvPicPr>
        <p:blipFill>
          <a:blip r:embed="rId7">
            <a:alphaModFix/>
          </a:blip>
          <a:stretch>
            <a:fillRect/>
          </a:stretch>
        </p:blipFill>
        <p:spPr>
          <a:xfrm>
            <a:off x="2830050" y="4163375"/>
            <a:ext cx="1932449" cy="1028175"/>
          </a:xfrm>
          <a:prstGeom prst="rect">
            <a:avLst/>
          </a:prstGeom>
          <a:noFill/>
          <a:ln>
            <a:noFill/>
          </a:ln>
        </p:spPr>
      </p:pic>
      <p:pic>
        <p:nvPicPr>
          <p:cNvPr id="105" name="Google Shape;105;p17"/>
          <p:cNvPicPr preferRelativeResize="0"/>
          <p:nvPr/>
        </p:nvPicPr>
        <p:blipFill>
          <a:blip r:embed="rId8">
            <a:alphaModFix/>
          </a:blip>
          <a:stretch>
            <a:fillRect/>
          </a:stretch>
        </p:blipFill>
        <p:spPr>
          <a:xfrm>
            <a:off x="2803900" y="5191550"/>
            <a:ext cx="1958600" cy="1186300"/>
          </a:xfrm>
          <a:prstGeom prst="rect">
            <a:avLst/>
          </a:prstGeom>
          <a:noFill/>
          <a:ln>
            <a:noFill/>
          </a:ln>
        </p:spPr>
      </p:pic>
      <p:pic>
        <p:nvPicPr>
          <p:cNvPr id="106" name="Google Shape;106;p17"/>
          <p:cNvPicPr preferRelativeResize="0"/>
          <p:nvPr/>
        </p:nvPicPr>
        <p:blipFill>
          <a:blip r:embed="rId9">
            <a:alphaModFix/>
          </a:blip>
          <a:stretch>
            <a:fillRect/>
          </a:stretch>
        </p:blipFill>
        <p:spPr>
          <a:xfrm>
            <a:off x="2746800" y="2905475"/>
            <a:ext cx="2015700" cy="1332800"/>
          </a:xfrm>
          <a:prstGeom prst="rect">
            <a:avLst/>
          </a:prstGeom>
          <a:noFill/>
          <a:ln>
            <a:noFill/>
          </a:ln>
        </p:spPr>
      </p:pic>
      <p:pic>
        <p:nvPicPr>
          <p:cNvPr id="107" name="Google Shape;107;p17"/>
          <p:cNvPicPr preferRelativeResize="0"/>
          <p:nvPr/>
        </p:nvPicPr>
        <p:blipFill>
          <a:blip r:embed="rId10">
            <a:alphaModFix/>
          </a:blip>
          <a:stretch>
            <a:fillRect/>
          </a:stretch>
        </p:blipFill>
        <p:spPr>
          <a:xfrm>
            <a:off x="26150" y="4335325"/>
            <a:ext cx="2728750" cy="2042525"/>
          </a:xfrm>
          <a:prstGeom prst="rect">
            <a:avLst/>
          </a:prstGeom>
          <a:noFill/>
          <a:ln>
            <a:noFill/>
          </a:ln>
        </p:spPr>
      </p:pic>
      <p:sp>
        <p:nvSpPr>
          <p:cNvPr id="108" name="Google Shape;108;p17"/>
          <p:cNvSpPr txBox="1"/>
          <p:nvPr/>
        </p:nvSpPr>
        <p:spPr>
          <a:xfrm>
            <a:off x="3279975" y="1637775"/>
            <a:ext cx="10326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E03535"/>
                </a:solidFill>
                <a:latin typeface="Times New Roman"/>
                <a:ea typeface="Times New Roman"/>
                <a:cs typeface="Times New Roman"/>
                <a:sym typeface="Times New Roman"/>
              </a:rPr>
              <a:t>reduction</a:t>
            </a:r>
            <a:endParaRPr sz="900">
              <a:solidFill>
                <a:srgbClr val="E03535"/>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18"/>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14" name="Google Shape;114;p18"/>
          <p:cNvSpPr txBox="1"/>
          <p:nvPr/>
        </p:nvSpPr>
        <p:spPr>
          <a:xfrm>
            <a:off x="0" y="0"/>
            <a:ext cx="4762500" cy="2877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a:t>
            </a:r>
            <a:r>
              <a:rPr lang="ar" sz="1100">
                <a:solidFill>
                  <a:srgbClr val="FFFFFF"/>
                </a:solidFill>
                <a:latin typeface="Times New Roman"/>
                <a:ea typeface="Times New Roman"/>
                <a:cs typeface="Times New Roman"/>
                <a:sym typeface="Times New Roman"/>
              </a:rPr>
              <a:t>Important pictures </a:t>
            </a:r>
            <a:endParaRPr sz="1100">
              <a:solidFill>
                <a:srgbClr val="FFFFFF"/>
              </a:solidFill>
              <a:latin typeface="Times New Roman"/>
              <a:ea typeface="Times New Roman"/>
              <a:cs typeface="Times New Roman"/>
              <a:sym typeface="Times New Roman"/>
            </a:endParaRPr>
          </a:p>
        </p:txBody>
      </p:sp>
      <p:graphicFrame>
        <p:nvGraphicFramePr>
          <p:cNvPr id="115" name="Google Shape;115;p18"/>
          <p:cNvGraphicFramePr/>
          <p:nvPr/>
        </p:nvGraphicFramePr>
        <p:xfrm>
          <a:off x="0" y="235425"/>
          <a:ext cx="3000000" cy="3000000"/>
        </p:xfrm>
        <a:graphic>
          <a:graphicData uri="http://schemas.openxmlformats.org/drawingml/2006/table">
            <a:tbl>
              <a:tblPr>
                <a:noFill/>
                <a:tableStyleId>{3E411543-83C0-4353-BD9B-19F16059D508}</a:tableStyleId>
              </a:tblPr>
              <a:tblGrid>
                <a:gridCol w="2381250"/>
                <a:gridCol w="2381250"/>
              </a:tblGrid>
              <a:tr h="1333475">
                <a:tc>
                  <a:txBody>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Picture 1: normal nasal bone post op</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Picture 2: Depressed nasal fracture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Picture 3: Metal piece within nose (nasal bone normal)</a:t>
                      </a:r>
                      <a:endParaRPr sz="8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t/>
                      </a:r>
                      <a:endParaRPr sz="1200"/>
                    </a:p>
                  </a:txBody>
                  <a:tcPr marT="91425" marB="91425" marR="91425" marL="91425"/>
                </a:tc>
              </a:tr>
              <a:tr h="1242875">
                <a:tc>
                  <a:txBody>
                    <a:bodyPr/>
                    <a:lstStyle/>
                    <a:p>
                      <a:pPr indent="0" lvl="0" marL="0" rtl="0" algn="l">
                        <a:spcBef>
                          <a:spcPts val="0"/>
                        </a:spcBef>
                        <a:spcAft>
                          <a:spcPts val="0"/>
                        </a:spcAft>
                        <a:buClr>
                          <a:schemeClr val="dk1"/>
                        </a:buClr>
                        <a:buSzPts val="1100"/>
                        <a:buFont typeface="Arial"/>
                        <a:buNone/>
                      </a:pPr>
                      <a:r>
                        <a:rPr lang="ar" sz="800">
                          <a:solidFill>
                            <a:srgbClr val="6AA84F"/>
                          </a:solidFill>
                          <a:latin typeface="Times New Roman"/>
                          <a:ea typeface="Times New Roman"/>
                          <a:cs typeface="Times New Roman"/>
                          <a:sym typeface="Times New Roman"/>
                        </a:rPr>
                        <a:t>Picture 1: Calcifications post rhinoplasty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6AA84F"/>
                          </a:solidFill>
                          <a:latin typeface="Times New Roman"/>
                          <a:ea typeface="Times New Roman"/>
                          <a:cs typeface="Times New Roman"/>
                          <a:sym typeface="Times New Roman"/>
                        </a:rPr>
                        <a:t>Picture 2: Hemangioma</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6AA84F"/>
                          </a:solidFill>
                          <a:latin typeface="Times New Roman"/>
                          <a:ea typeface="Times New Roman"/>
                          <a:cs typeface="Times New Roman"/>
                          <a:sym typeface="Times New Roman"/>
                        </a:rPr>
                        <a:t>Picture 3:Hemangioma</a:t>
                      </a:r>
                      <a:endParaRPr sz="8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t/>
                      </a:r>
                      <a:endParaRPr sz="1200"/>
                    </a:p>
                  </a:txBody>
                  <a:tcPr marT="91425" marB="91425" marR="91425" marL="91425"/>
                </a:tc>
              </a:tr>
              <a:tr h="1166950">
                <a:tc>
                  <a:txBody>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Picture 1: Rhinoplasty with silicone Picture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2: Nasal surgery was done for this patient after fracture (a lot of implanted material "augmentation" in the nose, thus it appears like this on X-Ray)</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Picture 3:( important) Nasal bone has metastasis (small round at the beginning of nasal bridge)</a:t>
                      </a:r>
                      <a:endParaRPr sz="8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1312350">
                <a:tc>
                  <a:txBody>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Depressed bone fracture </a:t>
                      </a:r>
                      <a:endParaRPr sz="8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1444125">
                <a:tc>
                  <a:txBody>
                    <a:bodyPr/>
                    <a:lstStyle/>
                    <a:p>
                      <a:pPr indent="0" lvl="0" marL="0" rtl="0" algn="l">
                        <a:spcBef>
                          <a:spcPts val="0"/>
                        </a:spcBef>
                        <a:spcAft>
                          <a:spcPts val="0"/>
                        </a:spcAft>
                        <a:buNone/>
                      </a:pPr>
                      <a:r>
                        <a:rPr lang="ar" sz="700">
                          <a:solidFill>
                            <a:srgbClr val="E03535"/>
                          </a:solidFill>
                          <a:latin typeface="Times New Roman"/>
                          <a:ea typeface="Times New Roman"/>
                          <a:cs typeface="Times New Roman"/>
                          <a:sym typeface="Times New Roman"/>
                        </a:rPr>
                        <a:t>LATERALE IMPRESSION </a:t>
                      </a:r>
                      <a:r>
                        <a:rPr lang="ar" sz="700">
                          <a:solidFill>
                            <a:srgbClr val="E03535"/>
                          </a:solidFill>
                          <a:latin typeface="Times New Roman"/>
                          <a:ea typeface="Times New Roman"/>
                          <a:cs typeface="Times New Roman"/>
                          <a:sym typeface="Times New Roman"/>
                        </a:rPr>
                        <a:t>FRACTURE :</a:t>
                      </a:r>
                      <a:r>
                        <a:rPr lang="ar" sz="700">
                          <a:solidFill>
                            <a:srgbClr val="6AA84F"/>
                          </a:solidFill>
                          <a:latin typeface="Times New Roman"/>
                          <a:ea typeface="Times New Roman"/>
                          <a:cs typeface="Times New Roman"/>
                          <a:sym typeface="Times New Roman"/>
                        </a:rPr>
                        <a:t>only visible on occiptiomental view</a:t>
                      </a:r>
                      <a:endParaRPr sz="7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E03535"/>
                          </a:solidFill>
                          <a:latin typeface="Times New Roman"/>
                          <a:ea typeface="Times New Roman"/>
                          <a:cs typeface="Times New Roman"/>
                          <a:sym typeface="Times New Roman"/>
                        </a:rPr>
                        <a:t>MULTIPLE NASAL FRACTURE</a:t>
                      </a:r>
                      <a:endParaRPr sz="700">
                        <a:solidFill>
                          <a:srgbClr val="E03535"/>
                        </a:solidFill>
                        <a:latin typeface="Times New Roman"/>
                        <a:ea typeface="Times New Roman"/>
                        <a:cs typeface="Times New Roman"/>
                        <a:sym typeface="Times New Roman"/>
                      </a:endParaRPr>
                    </a:p>
                  </a:txBody>
                  <a:tcPr marT="91425" marB="91425" marR="91425" marL="91425"/>
                </a:tc>
              </a:tr>
            </a:tbl>
          </a:graphicData>
        </a:graphic>
      </p:graphicFrame>
      <p:pic>
        <p:nvPicPr>
          <p:cNvPr id="116" name="Google Shape;116;p18"/>
          <p:cNvPicPr preferRelativeResize="0"/>
          <p:nvPr/>
        </p:nvPicPr>
        <p:blipFill>
          <a:blip r:embed="rId4">
            <a:alphaModFix/>
          </a:blip>
          <a:stretch>
            <a:fillRect/>
          </a:stretch>
        </p:blipFill>
        <p:spPr>
          <a:xfrm>
            <a:off x="2381250" y="287700"/>
            <a:ext cx="2381251" cy="1242875"/>
          </a:xfrm>
          <a:prstGeom prst="rect">
            <a:avLst/>
          </a:prstGeom>
          <a:noFill/>
          <a:ln>
            <a:noFill/>
          </a:ln>
        </p:spPr>
      </p:pic>
      <p:pic>
        <p:nvPicPr>
          <p:cNvPr id="117" name="Google Shape;117;p18"/>
          <p:cNvPicPr preferRelativeResize="0"/>
          <p:nvPr/>
        </p:nvPicPr>
        <p:blipFill>
          <a:blip r:embed="rId5">
            <a:alphaModFix/>
          </a:blip>
          <a:stretch>
            <a:fillRect/>
          </a:stretch>
        </p:blipFill>
        <p:spPr>
          <a:xfrm>
            <a:off x="2381250" y="1568900"/>
            <a:ext cx="2381250" cy="1242875"/>
          </a:xfrm>
          <a:prstGeom prst="rect">
            <a:avLst/>
          </a:prstGeom>
          <a:noFill/>
          <a:ln>
            <a:noFill/>
          </a:ln>
        </p:spPr>
      </p:pic>
      <p:pic>
        <p:nvPicPr>
          <p:cNvPr id="118" name="Google Shape;118;p18"/>
          <p:cNvPicPr preferRelativeResize="0"/>
          <p:nvPr/>
        </p:nvPicPr>
        <p:blipFill>
          <a:blip r:embed="rId6">
            <a:alphaModFix/>
          </a:blip>
          <a:stretch>
            <a:fillRect/>
          </a:stretch>
        </p:blipFill>
        <p:spPr>
          <a:xfrm>
            <a:off x="2399775" y="2811775"/>
            <a:ext cx="2381249" cy="1122850"/>
          </a:xfrm>
          <a:prstGeom prst="rect">
            <a:avLst/>
          </a:prstGeom>
          <a:noFill/>
          <a:ln>
            <a:noFill/>
          </a:ln>
        </p:spPr>
      </p:pic>
      <p:pic>
        <p:nvPicPr>
          <p:cNvPr id="119" name="Google Shape;119;p18"/>
          <p:cNvPicPr preferRelativeResize="0"/>
          <p:nvPr/>
        </p:nvPicPr>
        <p:blipFill>
          <a:blip r:embed="rId7">
            <a:alphaModFix/>
          </a:blip>
          <a:stretch>
            <a:fillRect/>
          </a:stretch>
        </p:blipFill>
        <p:spPr>
          <a:xfrm>
            <a:off x="2399775" y="3978725"/>
            <a:ext cx="2344225" cy="1312350"/>
          </a:xfrm>
          <a:prstGeom prst="rect">
            <a:avLst/>
          </a:prstGeom>
          <a:noFill/>
          <a:ln>
            <a:noFill/>
          </a:ln>
        </p:spPr>
      </p:pic>
      <p:pic>
        <p:nvPicPr>
          <p:cNvPr id="120" name="Google Shape;120;p18"/>
          <p:cNvPicPr preferRelativeResize="0"/>
          <p:nvPr/>
        </p:nvPicPr>
        <p:blipFill>
          <a:blip r:embed="rId8">
            <a:alphaModFix/>
          </a:blip>
          <a:stretch>
            <a:fillRect/>
          </a:stretch>
        </p:blipFill>
        <p:spPr>
          <a:xfrm>
            <a:off x="0" y="5696050"/>
            <a:ext cx="2381251" cy="965500"/>
          </a:xfrm>
          <a:prstGeom prst="rect">
            <a:avLst/>
          </a:prstGeom>
          <a:noFill/>
          <a:ln>
            <a:noFill/>
          </a:ln>
        </p:spPr>
      </p:pic>
      <p:pic>
        <p:nvPicPr>
          <p:cNvPr id="121" name="Google Shape;121;p18"/>
          <p:cNvPicPr preferRelativeResize="0"/>
          <p:nvPr/>
        </p:nvPicPr>
        <p:blipFill>
          <a:blip r:embed="rId9">
            <a:alphaModFix/>
          </a:blip>
          <a:stretch>
            <a:fillRect/>
          </a:stretch>
        </p:blipFill>
        <p:spPr>
          <a:xfrm>
            <a:off x="2418300" y="5482763"/>
            <a:ext cx="2344200" cy="1192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19"/>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27" name="Google Shape;127;p19"/>
          <p:cNvSpPr txBox="1"/>
          <p:nvPr/>
        </p:nvSpPr>
        <p:spPr>
          <a:xfrm>
            <a:off x="0" y="0"/>
            <a:ext cx="30000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t>2-</a:t>
            </a:r>
            <a:r>
              <a:rPr lang="ar" sz="1100"/>
              <a:t>Nasal Septum Injuries:-</a:t>
            </a:r>
            <a:endParaRPr sz="1100"/>
          </a:p>
        </p:txBody>
      </p:sp>
      <p:graphicFrame>
        <p:nvGraphicFramePr>
          <p:cNvPr id="128" name="Google Shape;128;p19"/>
          <p:cNvGraphicFramePr/>
          <p:nvPr/>
        </p:nvGraphicFramePr>
        <p:xfrm>
          <a:off x="0" y="326700"/>
          <a:ext cx="3000000" cy="3000000"/>
        </p:xfrm>
        <a:graphic>
          <a:graphicData uri="http://schemas.openxmlformats.org/drawingml/2006/table">
            <a:tbl>
              <a:tblPr>
                <a:noFill/>
                <a:tableStyleId>{3E411543-83C0-4353-BD9B-19F16059D508}</a:tableStyleId>
              </a:tblPr>
              <a:tblGrid>
                <a:gridCol w="2338775"/>
                <a:gridCol w="2423725"/>
              </a:tblGrid>
              <a:tr h="289475">
                <a:tc>
                  <a:txBody>
                    <a:bodyPr/>
                    <a:lstStyle/>
                    <a:p>
                      <a:pPr indent="0" lvl="0" marL="0" rtl="0" algn="ctr">
                        <a:spcBef>
                          <a:spcPts val="0"/>
                        </a:spcBef>
                        <a:spcAft>
                          <a:spcPts val="0"/>
                        </a:spcAft>
                        <a:buNone/>
                      </a:pPr>
                      <a:r>
                        <a:rPr b="1" lang="ar" sz="1100">
                          <a:solidFill>
                            <a:srgbClr val="FFFFFF"/>
                          </a:solidFill>
                          <a:latin typeface="Times New Roman"/>
                          <a:ea typeface="Times New Roman"/>
                          <a:cs typeface="Times New Roman"/>
                          <a:sym typeface="Times New Roman"/>
                        </a:rPr>
                        <a:t>Presentation of Displaced NS</a:t>
                      </a:r>
                      <a:endParaRPr b="1"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c>
                  <a:txBody>
                    <a:bodyPr/>
                    <a:lstStyle/>
                    <a:p>
                      <a:pPr indent="0" lvl="0" marL="0" rtl="0" algn="ctr">
                        <a:spcBef>
                          <a:spcPts val="0"/>
                        </a:spcBef>
                        <a:spcAft>
                          <a:spcPts val="0"/>
                        </a:spcAft>
                        <a:buNone/>
                      </a:pPr>
                      <a:r>
                        <a:rPr b="1" lang="ar" sz="1100">
                          <a:solidFill>
                            <a:srgbClr val="FFFFFF"/>
                          </a:solidFill>
                          <a:latin typeface="Times New Roman"/>
                          <a:ea typeface="Times New Roman"/>
                          <a:cs typeface="Times New Roman"/>
                          <a:sym typeface="Times New Roman"/>
                        </a:rPr>
                        <a:t>Treatment</a:t>
                      </a:r>
                      <a:endParaRPr b="1" sz="1100">
                        <a:solidFill>
                          <a:srgbClr val="FFFFFF"/>
                        </a:solidFill>
                        <a:latin typeface="Times New Roman"/>
                        <a:ea typeface="Times New Roman"/>
                        <a:cs typeface="Times New Roman"/>
                        <a:sym typeface="Times New Roman"/>
                      </a:endParaRPr>
                    </a:p>
                  </a:txBody>
                  <a:tcPr marT="91425" marB="91425" marR="91425" marL="91425" anchor="ctr">
                    <a:solidFill>
                      <a:srgbClr val="8ABDED"/>
                    </a:solidFill>
                  </a:tcPr>
                </a:tc>
              </a:tr>
              <a:tr h="381000">
                <a:tc>
                  <a:txBody>
                    <a:bodyPr/>
                    <a:lstStyle/>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May be asymptomatic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Nasal obstruction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Cosmetic</a:t>
                      </a:r>
                      <a:endParaRPr sz="800">
                        <a:solidFill>
                          <a:srgbClr val="9E9E9E"/>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No symptoms: no treatment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Symptomatic: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Early presentation: Reposition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Late presentation: Septoplasty</a:t>
                      </a:r>
                      <a:endParaRPr sz="800">
                        <a:solidFill>
                          <a:srgbClr val="9E9E9E"/>
                        </a:solidFill>
                        <a:latin typeface="Times New Roman"/>
                        <a:ea typeface="Times New Roman"/>
                        <a:cs typeface="Times New Roman"/>
                        <a:sym typeface="Times New Roman"/>
                      </a:endParaRPr>
                    </a:p>
                  </a:txBody>
                  <a:tcPr marT="91425" marB="91425" marR="91425" marL="91425"/>
                </a:tc>
              </a:tr>
            </a:tbl>
          </a:graphicData>
        </a:graphic>
      </p:graphicFrame>
      <p:sp>
        <p:nvSpPr>
          <p:cNvPr id="129" name="Google Shape;129;p19"/>
          <p:cNvSpPr txBox="1"/>
          <p:nvPr/>
        </p:nvSpPr>
        <p:spPr>
          <a:xfrm>
            <a:off x="0" y="1359150"/>
            <a:ext cx="3000000" cy="2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E03535"/>
                </a:solidFill>
                <a:latin typeface="Times New Roman"/>
                <a:ea typeface="Times New Roman"/>
                <a:cs typeface="Times New Roman"/>
                <a:sym typeface="Times New Roman"/>
              </a:rPr>
              <a:t>3-</a:t>
            </a:r>
            <a:r>
              <a:rPr lang="ar" sz="1100">
                <a:solidFill>
                  <a:srgbClr val="E03535"/>
                </a:solidFill>
                <a:latin typeface="Times New Roman"/>
                <a:ea typeface="Times New Roman"/>
                <a:cs typeface="Times New Roman"/>
                <a:sym typeface="Times New Roman"/>
              </a:rPr>
              <a:t>Septal Hematoma</a:t>
            </a:r>
            <a:endParaRPr sz="1100">
              <a:solidFill>
                <a:srgbClr val="E03535"/>
              </a:solidFill>
              <a:latin typeface="Times New Roman"/>
              <a:ea typeface="Times New Roman"/>
              <a:cs typeface="Times New Roman"/>
              <a:sym typeface="Times New Roman"/>
            </a:endParaRPr>
          </a:p>
        </p:txBody>
      </p:sp>
      <p:graphicFrame>
        <p:nvGraphicFramePr>
          <p:cNvPr id="130" name="Google Shape;130;p19"/>
          <p:cNvGraphicFramePr/>
          <p:nvPr/>
        </p:nvGraphicFramePr>
        <p:xfrm>
          <a:off x="0" y="1648200"/>
          <a:ext cx="3000000" cy="3000000"/>
        </p:xfrm>
        <a:graphic>
          <a:graphicData uri="http://schemas.openxmlformats.org/drawingml/2006/table">
            <a:tbl>
              <a:tblPr>
                <a:noFill/>
                <a:tableStyleId>{3E411543-83C0-4353-BD9B-19F16059D508}</a:tableStyleId>
              </a:tblPr>
              <a:tblGrid>
                <a:gridCol w="1030925"/>
                <a:gridCol w="3731575"/>
              </a:tblGrid>
              <a:tr h="1788000">
                <a:tc>
                  <a:txBody>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Complications</a:t>
                      </a:r>
                      <a:endParaRPr sz="11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Infection: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Septal abscess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Spread to the intracranium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chemeClr val="dk1"/>
                          </a:solidFill>
                          <a:latin typeface="Times New Roman"/>
                          <a:ea typeface="Times New Roman"/>
                          <a:cs typeface="Times New Roman"/>
                          <a:sym typeface="Times New Roman"/>
                        </a:rPr>
                        <a:t>● Perichondrium injury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chemeClr val="dk1"/>
                          </a:solidFill>
                          <a:latin typeface="Times New Roman"/>
                          <a:ea typeface="Times New Roman"/>
                          <a:cs typeface="Times New Roman"/>
                          <a:sym typeface="Times New Roman"/>
                        </a:rPr>
                        <a:t>● hematoma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chemeClr val="dk1"/>
                          </a:solidFill>
                          <a:latin typeface="Times New Roman"/>
                          <a:ea typeface="Times New Roman"/>
                          <a:cs typeface="Times New Roman"/>
                          <a:sym typeface="Times New Roman"/>
                        </a:rPr>
                        <a:t>● cartilage necrosis → abscess → intracranial sepsis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chemeClr val="dk1"/>
                          </a:solidFill>
                          <a:latin typeface="Times New Roman"/>
                          <a:ea typeface="Times New Roman"/>
                          <a:cs typeface="Times New Roman"/>
                          <a:sym typeface="Times New Roman"/>
                        </a:rPr>
                        <a:t>● collapse of the nasal bridge [” saddle nose”]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chemeClr val="dk1"/>
                          </a:solidFill>
                          <a:latin typeface="Times New Roman"/>
                          <a:ea typeface="Times New Roman"/>
                          <a:cs typeface="Times New Roman"/>
                          <a:sym typeface="Times New Roman"/>
                        </a:rPr>
                        <a:t>● Nasal obstruction </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If septal hematoma develops </a:t>
                      </a:r>
                      <a:r>
                        <a:rPr lang="ar" sz="800">
                          <a:solidFill>
                            <a:srgbClr val="6AA84F"/>
                          </a:solidFill>
                          <a:latin typeface="Times New Roman"/>
                          <a:ea typeface="Times New Roman"/>
                          <a:cs typeface="Times New Roman"/>
                          <a:sym typeface="Times New Roman"/>
                        </a:rPr>
                        <a:t>(it should be drained)</a:t>
                      </a:r>
                      <a:r>
                        <a:rPr lang="ar" sz="800">
                          <a:solidFill>
                            <a:srgbClr val="9E9E9E"/>
                          </a:solidFill>
                          <a:latin typeface="Times New Roman"/>
                          <a:ea typeface="Times New Roman"/>
                          <a:cs typeface="Times New Roman"/>
                          <a:sym typeface="Times New Roman"/>
                        </a:rPr>
                        <a:t>, it might be complicated by an infection, and 5 days later it might progress to an abscess. This may lead to cartilage necrosis and the patient might end up with a saddle nose deformity because of supportive cartilage loss. </a:t>
                      </a:r>
                      <a:endParaRPr sz="800">
                        <a:solidFill>
                          <a:srgbClr val="9E9E9E"/>
                        </a:solidFill>
                        <a:latin typeface="Times New Roman"/>
                        <a:ea typeface="Times New Roman"/>
                        <a:cs typeface="Times New Roman"/>
                        <a:sym typeface="Times New Roman"/>
                      </a:endParaRPr>
                    </a:p>
                  </a:txBody>
                  <a:tcPr marT="91425" marB="91425" marR="91425" marL="91425"/>
                </a:tc>
              </a:tr>
              <a:tr h="2247550">
                <a:tc>
                  <a:txBody>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Diagnosis “Medscape”</a:t>
                      </a:r>
                      <a:r>
                        <a:rPr lang="ar" sz="1200"/>
                        <a:t> </a:t>
                      </a:r>
                      <a:endParaRPr sz="1200"/>
                    </a:p>
                  </a:txBody>
                  <a:tcPr marT="91425" marB="91425" marR="91425" marL="91425">
                    <a:solidFill>
                      <a:srgbClr val="8ABDED"/>
                    </a:solidFill>
                  </a:tcPr>
                </a:tc>
                <a:tc>
                  <a:txBody>
                    <a:bodyPr/>
                    <a:lstStyle/>
                    <a:p>
                      <a:pPr indent="0" lvl="0" marL="0" rtl="0" algn="l">
                        <a:lnSpc>
                          <a:spcPct val="115000"/>
                        </a:lnSpc>
                        <a:spcBef>
                          <a:spcPts val="0"/>
                        </a:spcBef>
                        <a:spcAft>
                          <a:spcPts val="0"/>
                        </a:spcAft>
                        <a:buNone/>
                      </a:pPr>
                      <a:r>
                        <a:rPr lang="ar" sz="800">
                          <a:solidFill>
                            <a:srgbClr val="9E9E9E"/>
                          </a:solidFill>
                          <a:latin typeface="Times New Roman"/>
                          <a:ea typeface="Times New Roman"/>
                          <a:cs typeface="Times New Roman"/>
                          <a:sym typeface="Times New Roman"/>
                        </a:rPr>
                        <a:t>A careful examination is important for anyone who sustains nasal trauma. Signs of external trauma, such as nasal deformity, epistaxis, or significant pain, are associated with a septal hematoma. However, a septal hematoma may be present without any signs of external trauma. A septal hematoma can usually be diagnosed by inspecting the septum with a nasal speculum or an otoscope. Asymmetry of the septum with a bluish or reddish fluctuance may suggest a hematoma. Direct palpation may also be necessary, as newly formed hematomas may not be ecchymotic.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a:t>
                      </a:r>
                      <a:r>
                        <a:rPr lang="ar" sz="800">
                          <a:solidFill>
                            <a:srgbClr val="9E9E9E"/>
                          </a:solidFill>
                          <a:latin typeface="Times New Roman"/>
                          <a:ea typeface="Times New Roman"/>
                          <a:cs typeface="Times New Roman"/>
                          <a:sym typeface="Times New Roman"/>
                        </a:rPr>
                        <a:t>Nasal Hematoma is very painful </a:t>
                      </a:r>
                      <a:endParaRPr sz="800">
                        <a:solidFill>
                          <a:srgbClr val="9E9E9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ar" sz="800">
                          <a:solidFill>
                            <a:schemeClr val="dk1"/>
                          </a:solidFill>
                          <a:latin typeface="Times New Roman"/>
                          <a:ea typeface="Times New Roman"/>
                          <a:cs typeface="Times New Roman"/>
                          <a:sym typeface="Times New Roman"/>
                        </a:rPr>
                        <a:t>• Diagnosed by intranasal Examination: </a:t>
                      </a:r>
                      <a:endParaRPr b="1"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Thin, firm&amp; swollen septum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Fluctuant swelling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Complete Nasal obstruction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Uncomfortable patient ( very painful and swollen)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Urgent drainage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ar" sz="800">
                          <a:solidFill>
                            <a:schemeClr val="dk1"/>
                          </a:solidFill>
                          <a:latin typeface="Times New Roman"/>
                          <a:ea typeface="Times New Roman"/>
                          <a:cs typeface="Times New Roman"/>
                          <a:sym typeface="Times New Roman"/>
                        </a:rPr>
                        <a:t>* Firm Nasal packing</a:t>
                      </a:r>
                      <a:endParaRPr sz="800">
                        <a:solidFill>
                          <a:schemeClr val="dk1"/>
                        </a:solidFill>
                        <a:latin typeface="Times New Roman"/>
                        <a:ea typeface="Times New Roman"/>
                        <a:cs typeface="Times New Roman"/>
                        <a:sym typeface="Times New Roman"/>
                      </a:endParaRPr>
                    </a:p>
                  </a:txBody>
                  <a:tcPr marT="91425" marB="91425" marR="91425" marL="91425"/>
                </a:tc>
              </a:tr>
              <a:tr h="957850">
                <a:tc>
                  <a:txBody>
                    <a:bodyPr/>
                    <a:lstStyle/>
                    <a:p>
                      <a:pPr indent="0" lvl="0" marL="0" rtl="0" algn="l">
                        <a:spcBef>
                          <a:spcPts val="0"/>
                        </a:spcBef>
                        <a:spcAft>
                          <a:spcPts val="0"/>
                        </a:spcAft>
                        <a:buNone/>
                      </a:pPr>
                      <a:r>
                        <a:rPr lang="ar" sz="1100">
                          <a:solidFill>
                            <a:srgbClr val="E03535"/>
                          </a:solidFill>
                          <a:latin typeface="Times New Roman"/>
                          <a:ea typeface="Times New Roman"/>
                          <a:cs typeface="Times New Roman"/>
                          <a:sym typeface="Times New Roman"/>
                        </a:rPr>
                        <a:t>Treatment</a:t>
                      </a:r>
                      <a:endParaRPr sz="1100">
                        <a:solidFill>
                          <a:srgbClr val="E03535"/>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Clr>
                          <a:schemeClr val="dk1"/>
                        </a:buClr>
                        <a:buSzPts val="1100"/>
                        <a:buFont typeface="Arial"/>
                        <a:buNone/>
                      </a:pPr>
                      <a:r>
                        <a:rPr lang="ar" sz="800">
                          <a:solidFill>
                            <a:srgbClr val="E03535"/>
                          </a:solidFill>
                          <a:latin typeface="Times New Roman"/>
                          <a:ea typeface="Times New Roman"/>
                          <a:cs typeface="Times New Roman"/>
                          <a:sym typeface="Times New Roman"/>
                        </a:rPr>
                        <a:t>The dr focused on the following points :</a:t>
                      </a:r>
                      <a:endParaRPr sz="800">
                        <a:solidFill>
                          <a:srgbClr val="E03535"/>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F1C232"/>
                          </a:solidFill>
                          <a:latin typeface="Times New Roman"/>
                          <a:ea typeface="Times New Roman"/>
                          <a:cs typeface="Times New Roman"/>
                          <a:sym typeface="Times New Roman"/>
                        </a:rPr>
                        <a:t> 1-Immediate Incision and Drainage. </a:t>
                      </a:r>
                      <a:endParaRPr sz="800">
                        <a:solidFill>
                          <a:srgbClr val="F1C232"/>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800">
                        <a:solidFill>
                          <a:srgbClr val="F1C232"/>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a:t>
                      </a:r>
                      <a:r>
                        <a:rPr lang="ar" sz="800">
                          <a:solidFill>
                            <a:srgbClr val="6AA84F"/>
                          </a:solidFill>
                          <a:latin typeface="Times New Roman"/>
                          <a:ea typeface="Times New Roman"/>
                          <a:cs typeface="Times New Roman"/>
                          <a:sym typeface="Times New Roman"/>
                        </a:rPr>
                        <a:t>Note that the hematoma usually occurs in both sides of the nasal septum (bilateral) So when you want to do the incision, you must do it on both side</a:t>
                      </a:r>
                      <a:r>
                        <a:rPr lang="ar" sz="800">
                          <a:solidFill>
                            <a:srgbClr val="9E9E9E"/>
                          </a:solidFill>
                          <a:latin typeface="Times New Roman"/>
                          <a:ea typeface="Times New Roman"/>
                          <a:cs typeface="Times New Roman"/>
                          <a:sym typeface="Times New Roman"/>
                        </a:rPr>
                        <a:t> </a:t>
                      </a:r>
                      <a:r>
                        <a:rPr lang="ar" sz="800">
                          <a:solidFill>
                            <a:srgbClr val="E03535"/>
                          </a:solidFill>
                          <a:latin typeface="Times New Roman"/>
                          <a:ea typeface="Times New Roman"/>
                          <a:cs typeface="Times New Roman"/>
                          <a:sym typeface="Times New Roman"/>
                        </a:rPr>
                        <a:t>BUT YOU HAVE TO MAKE THE INCISION ON DIFFERENT LEVELS (على یكونوا ما (استقامة واحدة :واحد فوق </a:t>
                      </a:r>
                      <a:r>
                        <a:rPr lang="ar" sz="800">
                          <a:solidFill>
                            <a:srgbClr val="E03535"/>
                          </a:solidFill>
                          <a:latin typeface="Times New Roman"/>
                          <a:ea typeface="Times New Roman"/>
                          <a:cs typeface="Times New Roman"/>
                          <a:sym typeface="Times New Roman"/>
                        </a:rPr>
                        <a:t>والثاني</a:t>
                      </a:r>
                      <a:r>
                        <a:rPr lang="ar" sz="800">
                          <a:solidFill>
                            <a:srgbClr val="E03535"/>
                          </a:solidFill>
                          <a:latin typeface="Times New Roman"/>
                          <a:ea typeface="Times New Roman"/>
                          <a:cs typeface="Times New Roman"/>
                          <a:sym typeface="Times New Roman"/>
                        </a:rPr>
                        <a:t> أنزل منه Why</a:t>
                      </a:r>
                      <a:r>
                        <a:rPr lang="ar" sz="800">
                          <a:latin typeface="Times New Roman"/>
                          <a:ea typeface="Times New Roman"/>
                          <a:cs typeface="Times New Roman"/>
                          <a:sym typeface="Times New Roman"/>
                        </a:rPr>
                        <a:t>? To avoid perforation of the nasal septum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6AA84F"/>
                          </a:solidFill>
                          <a:latin typeface="Times New Roman"/>
                          <a:ea typeface="Times New Roman"/>
                          <a:cs typeface="Times New Roman"/>
                          <a:sym typeface="Times New Roman"/>
                        </a:rPr>
                        <a:t>2-Pressure application to ensure that the perichondrium will adhere to the cartilage. 3-Broad-spectrum antibiotics</a:t>
                      </a:r>
                      <a:endParaRPr sz="800">
                        <a:solidFill>
                          <a:srgbClr val="6AA84F"/>
                        </a:solidFill>
                        <a:latin typeface="Times New Roman"/>
                        <a:ea typeface="Times New Roman"/>
                        <a:cs typeface="Times New Roman"/>
                        <a:sym typeface="Times New Roman"/>
                      </a:endParaRPr>
                    </a:p>
                  </a:txBody>
                  <a:tcPr marT="91425" marB="91425" marR="91425" marL="91425"/>
                </a:tc>
              </a:tr>
            </a:tbl>
          </a:graphicData>
        </a:graphic>
      </p:graphicFrame>
      <p:pic>
        <p:nvPicPr>
          <p:cNvPr id="131" name="Google Shape;131;p19"/>
          <p:cNvPicPr preferRelativeResize="0"/>
          <p:nvPr/>
        </p:nvPicPr>
        <p:blipFill>
          <a:blip r:embed="rId4">
            <a:alphaModFix/>
          </a:blip>
          <a:stretch>
            <a:fillRect/>
          </a:stretch>
        </p:blipFill>
        <p:spPr>
          <a:xfrm>
            <a:off x="3657242" y="1678817"/>
            <a:ext cx="863925" cy="1000900"/>
          </a:xfrm>
          <a:prstGeom prst="rect">
            <a:avLst/>
          </a:prstGeom>
          <a:noFill/>
          <a:ln>
            <a:noFill/>
          </a:ln>
        </p:spPr>
      </p:pic>
      <p:pic>
        <p:nvPicPr>
          <p:cNvPr id="132" name="Google Shape;132;p19"/>
          <p:cNvPicPr preferRelativeResize="0"/>
          <p:nvPr/>
        </p:nvPicPr>
        <p:blipFill>
          <a:blip r:embed="rId5">
            <a:alphaModFix/>
          </a:blip>
          <a:stretch>
            <a:fillRect/>
          </a:stretch>
        </p:blipFill>
        <p:spPr>
          <a:xfrm>
            <a:off x="2941150" y="4535925"/>
            <a:ext cx="1821350" cy="594775"/>
          </a:xfrm>
          <a:prstGeom prst="rect">
            <a:avLst/>
          </a:prstGeom>
          <a:noFill/>
          <a:ln>
            <a:noFill/>
          </a:ln>
        </p:spPr>
      </p:pic>
      <p:pic>
        <p:nvPicPr>
          <p:cNvPr id="133" name="Google Shape;133;p19"/>
          <p:cNvPicPr preferRelativeResize="0"/>
          <p:nvPr/>
        </p:nvPicPr>
        <p:blipFill>
          <a:blip r:embed="rId6">
            <a:alphaModFix/>
          </a:blip>
          <a:stretch>
            <a:fillRect/>
          </a:stretch>
        </p:blipFill>
        <p:spPr>
          <a:xfrm>
            <a:off x="4041550" y="5130700"/>
            <a:ext cx="720950" cy="631475"/>
          </a:xfrm>
          <a:prstGeom prst="rect">
            <a:avLst/>
          </a:prstGeom>
          <a:noFill/>
          <a:ln>
            <a:noFill/>
          </a:ln>
        </p:spPr>
      </p:pic>
      <p:pic>
        <p:nvPicPr>
          <p:cNvPr id="134" name="Google Shape;134;p19"/>
          <p:cNvPicPr preferRelativeResize="0"/>
          <p:nvPr/>
        </p:nvPicPr>
        <p:blipFill>
          <a:blip r:embed="rId7">
            <a:alphaModFix/>
          </a:blip>
          <a:stretch>
            <a:fillRect/>
          </a:stretch>
        </p:blipFill>
        <p:spPr>
          <a:xfrm>
            <a:off x="2816975" y="5762175"/>
            <a:ext cx="1850050" cy="47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0"/>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40" name="Google Shape;140;p20"/>
          <p:cNvSpPr txBox="1"/>
          <p:nvPr/>
        </p:nvSpPr>
        <p:spPr>
          <a:xfrm>
            <a:off x="0" y="0"/>
            <a:ext cx="3000000" cy="3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CSF Rhinorrhea:-</a:t>
            </a:r>
            <a:endParaRPr sz="1100">
              <a:latin typeface="Times New Roman"/>
              <a:ea typeface="Times New Roman"/>
              <a:cs typeface="Times New Roman"/>
              <a:sym typeface="Times New Roman"/>
            </a:endParaRPr>
          </a:p>
        </p:txBody>
      </p:sp>
      <p:sp>
        <p:nvSpPr>
          <p:cNvPr id="141" name="Google Shape;141;p20"/>
          <p:cNvSpPr txBox="1"/>
          <p:nvPr/>
        </p:nvSpPr>
        <p:spPr>
          <a:xfrm>
            <a:off x="0" y="209125"/>
            <a:ext cx="4762500" cy="11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Due to injury of the roof of the nose and the dura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Unilateral watery rhinorrhea increases by bending forward, exertion and coughing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Halo sign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Diagnosis is confirmed by biochemical analysis (Beta-2-transferrin) and by radiology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Most cases resolve with conservative treatment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Surgical repair may be needed in minority of cases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E03535"/>
                </a:solidFill>
                <a:latin typeface="Times New Roman"/>
                <a:ea typeface="Times New Roman"/>
                <a:cs typeface="Times New Roman"/>
                <a:sym typeface="Times New Roman"/>
              </a:rPr>
              <a:t>● Complications: </a:t>
            </a:r>
            <a:endParaRPr sz="800">
              <a:solidFill>
                <a:srgbClr val="E03535"/>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Meningitis ○ Tension pneumocephalus </a:t>
            </a:r>
            <a:endParaRPr sz="800">
              <a:solidFill>
                <a:srgbClr val="9E9E9E"/>
              </a:solidFill>
              <a:latin typeface="Times New Roman"/>
              <a:ea typeface="Times New Roman"/>
              <a:cs typeface="Times New Roman"/>
              <a:sym typeface="Times New Roman"/>
            </a:endParaRPr>
          </a:p>
        </p:txBody>
      </p:sp>
      <p:sp>
        <p:nvSpPr>
          <p:cNvPr id="142" name="Google Shape;142;p20"/>
          <p:cNvSpPr txBox="1"/>
          <p:nvPr/>
        </p:nvSpPr>
        <p:spPr>
          <a:xfrm>
            <a:off x="0" y="1267975"/>
            <a:ext cx="30000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Traumatic Septal Perforation:-</a:t>
            </a:r>
            <a:endParaRPr sz="1100">
              <a:latin typeface="Times New Roman"/>
              <a:ea typeface="Times New Roman"/>
              <a:cs typeface="Times New Roman"/>
              <a:sym typeface="Times New Roman"/>
            </a:endParaRPr>
          </a:p>
        </p:txBody>
      </p:sp>
      <p:graphicFrame>
        <p:nvGraphicFramePr>
          <p:cNvPr id="143" name="Google Shape;143;p20"/>
          <p:cNvGraphicFramePr/>
          <p:nvPr/>
        </p:nvGraphicFramePr>
        <p:xfrm>
          <a:off x="0" y="1563250"/>
          <a:ext cx="3000000" cy="3000000"/>
        </p:xfrm>
        <a:graphic>
          <a:graphicData uri="http://schemas.openxmlformats.org/drawingml/2006/table">
            <a:tbl>
              <a:tblPr>
                <a:noFill/>
                <a:tableStyleId>{3E411543-83C0-4353-BD9B-19F16059D508}</a:tableStyleId>
              </a:tblPr>
              <a:tblGrid>
                <a:gridCol w="782550"/>
                <a:gridCol w="3979950"/>
              </a:tblGrid>
              <a:tr h="1060750">
                <a:tc>
                  <a:txBody>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Causes</a:t>
                      </a:r>
                      <a:endParaRPr sz="11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Mostly Surgical Trauma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May be due to self-inflicted Trauma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ar" sz="800">
                          <a:solidFill>
                            <a:srgbClr val="E03535"/>
                          </a:solidFill>
                          <a:latin typeface="Times New Roman"/>
                          <a:ea typeface="Times New Roman"/>
                          <a:cs typeface="Times New Roman"/>
                          <a:sym typeface="Times New Roman"/>
                        </a:rPr>
                        <a:t>- Common causes of septal perforation “in general”: </a:t>
                      </a:r>
                      <a:endParaRPr b="1" sz="800">
                        <a:solidFill>
                          <a:srgbClr val="E03535"/>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Iatrogenic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Repeated "aggressive" nose picking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Idiopathic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E03535"/>
                          </a:solidFill>
                          <a:latin typeface="Times New Roman"/>
                          <a:ea typeface="Times New Roman"/>
                          <a:cs typeface="Times New Roman"/>
                          <a:sym typeface="Times New Roman"/>
                        </a:rPr>
                        <a:t>- repeated cauterization </a:t>
                      </a:r>
                      <a:endParaRPr sz="800">
                        <a:solidFill>
                          <a:srgbClr val="E03535"/>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cocaine sniffing--&gt; SEVERE vasoconstriction --&gt; decreased blood supply --&gt;necrosis of cartilage--&gt; perforation *all of the above causes lead to anterior septal perforation - Syphilis (the only one that occurs in the posterior part of nasal septum</a:t>
                      </a:r>
                      <a:endParaRPr sz="800">
                        <a:latin typeface="Times New Roman"/>
                        <a:ea typeface="Times New Roman"/>
                        <a:cs typeface="Times New Roman"/>
                        <a:sym typeface="Times New Roman"/>
                      </a:endParaRPr>
                    </a:p>
                  </a:txBody>
                  <a:tcPr marT="91425" marB="91425" marR="91425" marL="91425"/>
                </a:tc>
              </a:tr>
              <a:tr h="838500">
                <a:tc>
                  <a:txBody>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Symptoms</a:t>
                      </a:r>
                      <a:endParaRPr sz="10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Might be asymptomatic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Whistling sound during breathing (in small perforation)</a:t>
                      </a:r>
                      <a:r>
                        <a:rPr lang="ar" sz="800">
                          <a:solidFill>
                            <a:srgbClr val="9E9E9E"/>
                          </a:solidFill>
                          <a:latin typeface="Times New Roman"/>
                          <a:ea typeface="Times New Roman"/>
                          <a:cs typeface="Times New Roman"/>
                          <a:sym typeface="Times New Roman"/>
                        </a:rPr>
                        <a:t>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Crusting</a:t>
                      </a:r>
                      <a:r>
                        <a:rPr lang="ar" sz="800">
                          <a:solidFill>
                            <a:srgbClr val="9E9E9E"/>
                          </a:solidFill>
                          <a:latin typeface="Times New Roman"/>
                          <a:ea typeface="Times New Roman"/>
                          <a:cs typeface="Times New Roman"/>
                          <a:sym typeface="Times New Roman"/>
                        </a:rPr>
                        <a:t> (90% of patient complain of crusting and epistaxis we worry when the patient has </a:t>
                      </a:r>
                      <a:r>
                        <a:rPr lang="ar" sz="800">
                          <a:latin typeface="Times New Roman"/>
                          <a:ea typeface="Times New Roman"/>
                          <a:cs typeface="Times New Roman"/>
                          <a:sym typeface="Times New Roman"/>
                        </a:rPr>
                        <a:t>recurrent epistaxis</a:t>
                      </a:r>
                      <a:r>
                        <a:rPr lang="ar" sz="800">
                          <a:solidFill>
                            <a:srgbClr val="9E9E9E"/>
                          </a:solidFill>
                          <a:latin typeface="Times New Roman"/>
                          <a:ea typeface="Times New Roman"/>
                          <a:cs typeface="Times New Roman"/>
                          <a:sym typeface="Times New Roman"/>
                        </a:rPr>
                        <a:t> especially if it was unusual epistaxis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E9E9E"/>
                          </a:solidFill>
                          <a:latin typeface="Times New Roman"/>
                          <a:ea typeface="Times New Roman"/>
                          <a:cs typeface="Times New Roman"/>
                          <a:sym typeface="Times New Roman"/>
                        </a:rPr>
                        <a:t>- When you found that the patient is having septal perforation don't tell the patient because he will be symptomatic even if he's not!)</a:t>
                      </a:r>
                      <a:endParaRPr sz="800">
                        <a:solidFill>
                          <a:srgbClr val="9E9E9E"/>
                        </a:solidFill>
                        <a:latin typeface="Times New Roman"/>
                        <a:ea typeface="Times New Roman"/>
                        <a:cs typeface="Times New Roman"/>
                        <a:sym typeface="Times New Roman"/>
                      </a:endParaRPr>
                    </a:p>
                  </a:txBody>
                  <a:tcPr marT="91425" marB="91425" marR="91425" marL="91425"/>
                </a:tc>
              </a:tr>
              <a:tr h="839575">
                <a:tc>
                  <a:txBody>
                    <a:bodyPr/>
                    <a:lstStyle/>
                    <a:p>
                      <a:pPr indent="0" lvl="0" marL="0" rtl="0" algn="l">
                        <a:spcBef>
                          <a:spcPts val="0"/>
                        </a:spcBef>
                        <a:spcAft>
                          <a:spcPts val="0"/>
                        </a:spcAft>
                        <a:buClr>
                          <a:schemeClr val="dk1"/>
                        </a:buClr>
                        <a:buSzPts val="1100"/>
                        <a:buFont typeface="Arial"/>
                        <a:buNone/>
                      </a:pPr>
                      <a:r>
                        <a:rPr lang="ar" sz="1100">
                          <a:solidFill>
                            <a:srgbClr val="FFFFFF"/>
                          </a:solidFill>
                          <a:latin typeface="Times New Roman"/>
                          <a:ea typeface="Times New Roman"/>
                          <a:cs typeface="Times New Roman"/>
                          <a:sym typeface="Times New Roman"/>
                        </a:rPr>
                        <a:t>Treatment</a:t>
                      </a:r>
                      <a:endParaRPr sz="11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No Treatment</a:t>
                      </a:r>
                      <a:r>
                        <a:rPr lang="ar" sz="800">
                          <a:solidFill>
                            <a:srgbClr val="9E9E9E"/>
                          </a:solidFill>
                          <a:latin typeface="Times New Roman"/>
                          <a:ea typeface="Times New Roman"/>
                          <a:cs typeface="Times New Roman"/>
                          <a:sym typeface="Times New Roman"/>
                        </a:rPr>
                        <a:t> if treatment is indicated do surgery silicone is very bad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 Nasal wash - Surgical Repair </a:t>
                      </a:r>
                      <a:endParaRPr sz="800">
                        <a:solidFill>
                          <a:srgbClr val="9E9E9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Steam inhalation &amp; nasal douching  </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 Topical ointment</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9E9E9E"/>
                          </a:solidFill>
                          <a:latin typeface="Times New Roman"/>
                          <a:ea typeface="Times New Roman"/>
                          <a:cs typeface="Times New Roman"/>
                          <a:sym typeface="Times New Roman"/>
                        </a:rPr>
                        <a:t>-</a:t>
                      </a:r>
                      <a:r>
                        <a:rPr lang="ar" sz="800">
                          <a:solidFill>
                            <a:srgbClr val="E03535"/>
                          </a:solidFill>
                          <a:latin typeface="Times New Roman"/>
                          <a:ea typeface="Times New Roman"/>
                          <a:cs typeface="Times New Roman"/>
                          <a:sym typeface="Times New Roman"/>
                        </a:rPr>
                        <a:t> Silicon Button</a:t>
                      </a:r>
                      <a:r>
                        <a:rPr lang="ar" sz="800">
                          <a:solidFill>
                            <a:srgbClr val="9E9E9E"/>
                          </a:solidFill>
                          <a:latin typeface="Times New Roman"/>
                          <a:ea typeface="Times New Roman"/>
                          <a:cs typeface="Times New Roman"/>
                          <a:sym typeface="Times New Roman"/>
                        </a:rPr>
                        <a:t> its very bad it the patient will complain of crusting and feeling of foreign body in there nose </a:t>
                      </a:r>
                      <a:endParaRPr sz="800">
                        <a:solidFill>
                          <a:srgbClr val="9E9E9E"/>
                        </a:solidFill>
                        <a:latin typeface="Times New Roman"/>
                        <a:ea typeface="Times New Roman"/>
                        <a:cs typeface="Times New Roman"/>
                        <a:sym typeface="Times New Roman"/>
                      </a:endParaRPr>
                    </a:p>
                  </a:txBody>
                  <a:tcPr marT="91425" marB="91425" marR="91425" marL="91425"/>
                </a:tc>
              </a:tr>
            </a:tbl>
          </a:graphicData>
        </a:graphic>
      </p:graphicFrame>
      <p:pic>
        <p:nvPicPr>
          <p:cNvPr id="144" name="Google Shape;144;p20"/>
          <p:cNvPicPr preferRelativeResize="0"/>
          <p:nvPr/>
        </p:nvPicPr>
        <p:blipFill>
          <a:blip r:embed="rId4">
            <a:alphaModFix/>
          </a:blip>
          <a:stretch>
            <a:fillRect/>
          </a:stretch>
        </p:blipFill>
        <p:spPr>
          <a:xfrm>
            <a:off x="164350" y="5189725"/>
            <a:ext cx="1599425" cy="1274275"/>
          </a:xfrm>
          <a:prstGeom prst="rect">
            <a:avLst/>
          </a:prstGeom>
          <a:noFill/>
          <a:ln>
            <a:noFill/>
          </a:ln>
        </p:spPr>
      </p:pic>
      <p:pic>
        <p:nvPicPr>
          <p:cNvPr id="145" name="Google Shape;145;p20"/>
          <p:cNvPicPr preferRelativeResize="0"/>
          <p:nvPr/>
        </p:nvPicPr>
        <p:blipFill>
          <a:blip r:embed="rId5">
            <a:alphaModFix/>
          </a:blip>
          <a:stretch>
            <a:fillRect/>
          </a:stretch>
        </p:blipFill>
        <p:spPr>
          <a:xfrm>
            <a:off x="1972500" y="5212500"/>
            <a:ext cx="1295400" cy="1228725"/>
          </a:xfrm>
          <a:prstGeom prst="rect">
            <a:avLst/>
          </a:prstGeom>
          <a:noFill/>
          <a:ln>
            <a:noFill/>
          </a:ln>
        </p:spPr>
      </p:pic>
      <p:pic>
        <p:nvPicPr>
          <p:cNvPr id="146" name="Google Shape;146;p20"/>
          <p:cNvPicPr preferRelativeResize="0"/>
          <p:nvPr/>
        </p:nvPicPr>
        <p:blipFill>
          <a:blip r:embed="rId6">
            <a:alphaModFix/>
          </a:blip>
          <a:stretch>
            <a:fillRect/>
          </a:stretch>
        </p:blipFill>
        <p:spPr>
          <a:xfrm>
            <a:off x="3476625" y="5189725"/>
            <a:ext cx="1285875" cy="1247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21"/>
          <p:cNvSpPr txBox="1"/>
          <p:nvPr>
            <p:ph idx="12" type="sldNum"/>
          </p:nvPr>
        </p:nvSpPr>
        <p:spPr>
          <a:xfrm>
            <a:off x="4235625" y="6661550"/>
            <a:ext cx="4287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52" name="Google Shape;152;p21"/>
          <p:cNvSpPr txBox="1"/>
          <p:nvPr/>
        </p:nvSpPr>
        <p:spPr>
          <a:xfrm>
            <a:off x="0" y="0"/>
            <a:ext cx="3000000" cy="3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Times New Roman"/>
                <a:ea typeface="Times New Roman"/>
                <a:cs typeface="Times New Roman"/>
                <a:sym typeface="Times New Roman"/>
              </a:rPr>
              <a:t>Laryngeal Trauma:-</a:t>
            </a:r>
            <a:endParaRPr sz="1100">
              <a:latin typeface="Times New Roman"/>
              <a:ea typeface="Times New Roman"/>
              <a:cs typeface="Times New Roman"/>
              <a:sym typeface="Times New Roman"/>
            </a:endParaRPr>
          </a:p>
        </p:txBody>
      </p:sp>
      <p:sp>
        <p:nvSpPr>
          <p:cNvPr id="153" name="Google Shape;153;p21"/>
          <p:cNvSpPr txBox="1"/>
          <p:nvPr/>
        </p:nvSpPr>
        <p:spPr>
          <a:xfrm>
            <a:off x="0" y="241850"/>
            <a:ext cx="3000000" cy="10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Times New Roman"/>
                <a:ea typeface="Times New Roman"/>
                <a:cs typeface="Times New Roman"/>
                <a:sym typeface="Times New Roman"/>
              </a:rPr>
              <a:t>● Accidental dep. Or ICU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Multiple injuries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Neck surgical emphysema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Laryngeal framework crepitus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●Abnormal voice &amp; unconscious ●Early intubation &amp; Surgical reconstitution</a:t>
            </a:r>
            <a:endParaRPr sz="800">
              <a:latin typeface="Times New Roman"/>
              <a:ea typeface="Times New Roman"/>
              <a:cs typeface="Times New Roman"/>
              <a:sym typeface="Times New Roman"/>
            </a:endParaRPr>
          </a:p>
        </p:txBody>
      </p:sp>
      <p:sp>
        <p:nvSpPr>
          <p:cNvPr id="154" name="Google Shape;154;p21"/>
          <p:cNvSpPr txBox="1"/>
          <p:nvPr/>
        </p:nvSpPr>
        <p:spPr>
          <a:xfrm>
            <a:off x="0" y="1065350"/>
            <a:ext cx="4762500" cy="2745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                                                         Management</a:t>
            </a:r>
            <a:endParaRPr sz="1100">
              <a:solidFill>
                <a:srgbClr val="FFFFFF"/>
              </a:solidFill>
              <a:latin typeface="Times New Roman"/>
              <a:ea typeface="Times New Roman"/>
              <a:cs typeface="Times New Roman"/>
              <a:sym typeface="Times New Roman"/>
            </a:endParaRPr>
          </a:p>
        </p:txBody>
      </p:sp>
      <p:sp>
        <p:nvSpPr>
          <p:cNvPr id="155" name="Google Shape;155;p21"/>
          <p:cNvSpPr txBox="1"/>
          <p:nvPr/>
        </p:nvSpPr>
        <p:spPr>
          <a:xfrm>
            <a:off x="75" y="1339850"/>
            <a:ext cx="4762500" cy="423900"/>
          </a:xfrm>
          <a:prstGeom prst="rect">
            <a:avLst/>
          </a:prstGeom>
          <a:noFill/>
          <a:ln cap="flat" cmpd="sng" w="9525">
            <a:solidFill>
              <a:srgbClr val="8ABDED"/>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Times New Roman"/>
                <a:ea typeface="Times New Roman"/>
                <a:cs typeface="Times New Roman"/>
                <a:sym typeface="Times New Roman"/>
              </a:rPr>
              <a:t>- Tracheostomy if Bleeding or Respiratory Distress.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Surgical Explore and Repair within 72 hours</a:t>
            </a:r>
            <a:endParaRPr sz="800">
              <a:latin typeface="Times New Roman"/>
              <a:ea typeface="Times New Roman"/>
              <a:cs typeface="Times New Roman"/>
              <a:sym typeface="Times New Roman"/>
            </a:endParaRPr>
          </a:p>
        </p:txBody>
      </p:sp>
      <p:sp>
        <p:nvSpPr>
          <p:cNvPr id="156" name="Google Shape;156;p21"/>
          <p:cNvSpPr txBox="1"/>
          <p:nvPr/>
        </p:nvSpPr>
        <p:spPr>
          <a:xfrm>
            <a:off x="75" y="1763750"/>
            <a:ext cx="4762500" cy="50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latin typeface="Times New Roman"/>
                <a:ea typeface="Times New Roman"/>
                <a:cs typeface="Times New Roman"/>
                <a:sym typeface="Times New Roman"/>
              </a:rPr>
              <a:t>Blunt Laryngeal Trauma: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Laryngeal trauma is uncommon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Mechanism: MVA, Sports, assault (strangulation)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Signs and symptoms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Hoarseness, voice change, Stridor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Subcutaneous emphysema, hemoptysis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Secure airway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Oral intubation-problematic</a:t>
            </a:r>
            <a:r>
              <a:rPr lang="ar" sz="600">
                <a:solidFill>
                  <a:srgbClr val="6AA84F"/>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might injure laryngeal</a:t>
            </a:r>
            <a:r>
              <a:rPr lang="ar" sz="800">
                <a:solidFill>
                  <a:srgbClr val="6AA84F"/>
                </a:solidFill>
                <a:latin typeface="Times New Roman"/>
                <a:ea typeface="Times New Roman"/>
                <a:cs typeface="Times New Roman"/>
                <a:sym typeface="Times New Roman"/>
              </a:rPr>
              <a:t> structure</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-Tracheotomy (not cricothyrotomy)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Cervical spine injury may be present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Flexible fiberoptic laryngoscopy: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an effective, atraumatic, and safe way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Topical decongestants and anesthetics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Digital video recording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t>
            </a:r>
            <a:r>
              <a:rPr b="1" lang="ar" sz="800">
                <a:solidFill>
                  <a:srgbClr val="6AA84F"/>
                </a:solidFill>
                <a:latin typeface="Times New Roman"/>
                <a:ea typeface="Times New Roman"/>
                <a:cs typeface="Times New Roman"/>
                <a:sym typeface="Times New Roman"/>
              </a:rPr>
              <a:t>most important for diagnosis</a:t>
            </a: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CT scan (with bone windows)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-will determine the extent of injury to the laryngeal skeleton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Surgical exploration/repair (&lt;72 hours)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Minimally displaced fractures managed nonoperatively (nebulizers, antibiotics, antireflux ✓ therapy).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Indications for CT: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t>
            </a:r>
            <a:r>
              <a:rPr lang="ar" sz="800">
                <a:latin typeface="Times New Roman"/>
                <a:ea typeface="Times New Roman"/>
                <a:cs typeface="Times New Roman"/>
                <a:sym typeface="Times New Roman"/>
              </a:rPr>
              <a:t> Significant voice alteration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Edema or hematoma on endoscopy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Laceration or blood on endoscopy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Vocal fold paralysis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Palpation suspicious for fracture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After tracheotomy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Before definitive treatment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Blunt Laryngeal Trauma Management:</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Once detected, should be immediately removed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Examination - negative (40%-50%)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Radiology- 80% radiolucent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*Chest x-ray normal (10%-34%)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*Inspiratory/ expiatory x-ray *Fluoroscopy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Rigid bronchoscopy *Diagnostic and therapeutic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Clinical features:</a:t>
            </a:r>
            <a:r>
              <a:rPr lang="ar" sz="800">
                <a:latin typeface="Times New Roman"/>
                <a:ea typeface="Times New Roman"/>
                <a:cs typeface="Times New Roman"/>
                <a:sym typeface="Times New Roman"/>
              </a:rPr>
              <a:t> - Initially an episode of choking and coughing +wheezing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Bilateral wheezing in tracheal location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Unilateral in bronchial sites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Patient may remain asymptomatic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Mucosal reaction producing obstruction - Vegetable foreign bodies present earlier</a:t>
            </a:r>
            <a:endParaRPr sz="800">
              <a:latin typeface="Times New Roman"/>
              <a:ea typeface="Times New Roman"/>
              <a:cs typeface="Times New Roman"/>
              <a:sym typeface="Times New Roman"/>
            </a:endParaRPr>
          </a:p>
        </p:txBody>
      </p:sp>
      <p:pic>
        <p:nvPicPr>
          <p:cNvPr id="157" name="Google Shape;157;p21"/>
          <p:cNvPicPr preferRelativeResize="0"/>
          <p:nvPr/>
        </p:nvPicPr>
        <p:blipFill>
          <a:blip r:embed="rId4">
            <a:alphaModFix/>
          </a:blip>
          <a:stretch>
            <a:fillRect/>
          </a:stretch>
        </p:blipFill>
        <p:spPr>
          <a:xfrm>
            <a:off x="2460975" y="1987550"/>
            <a:ext cx="898400" cy="753900"/>
          </a:xfrm>
          <a:prstGeom prst="rect">
            <a:avLst/>
          </a:prstGeom>
          <a:noFill/>
          <a:ln>
            <a:noFill/>
          </a:ln>
        </p:spPr>
      </p:pic>
      <p:pic>
        <p:nvPicPr>
          <p:cNvPr id="158" name="Google Shape;158;p21"/>
          <p:cNvPicPr preferRelativeResize="0"/>
          <p:nvPr/>
        </p:nvPicPr>
        <p:blipFill>
          <a:blip r:embed="rId5">
            <a:alphaModFix/>
          </a:blip>
          <a:stretch>
            <a:fillRect/>
          </a:stretch>
        </p:blipFill>
        <p:spPr>
          <a:xfrm>
            <a:off x="3359375" y="1987550"/>
            <a:ext cx="1403125" cy="1019700"/>
          </a:xfrm>
          <a:prstGeom prst="rect">
            <a:avLst/>
          </a:prstGeom>
          <a:noFill/>
          <a:ln>
            <a:noFill/>
          </a:ln>
        </p:spPr>
      </p:pic>
      <p:pic>
        <p:nvPicPr>
          <p:cNvPr id="159" name="Google Shape;159;p21"/>
          <p:cNvPicPr preferRelativeResize="0"/>
          <p:nvPr/>
        </p:nvPicPr>
        <p:blipFill>
          <a:blip r:embed="rId6">
            <a:alphaModFix/>
          </a:blip>
          <a:stretch>
            <a:fillRect/>
          </a:stretch>
        </p:blipFill>
        <p:spPr>
          <a:xfrm>
            <a:off x="2326775" y="4111100"/>
            <a:ext cx="2435725" cy="1165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