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75"/>
  </p:notesMasterIdLst>
  <p:sldIdLst>
    <p:sldId id="256" r:id="rId2"/>
    <p:sldId id="392" r:id="rId3"/>
    <p:sldId id="257" r:id="rId4"/>
    <p:sldId id="391" r:id="rId5"/>
    <p:sldId id="259" r:id="rId6"/>
    <p:sldId id="394" r:id="rId7"/>
    <p:sldId id="354" r:id="rId8"/>
    <p:sldId id="260" r:id="rId9"/>
    <p:sldId id="261" r:id="rId10"/>
    <p:sldId id="264" r:id="rId11"/>
    <p:sldId id="401" r:id="rId12"/>
    <p:sldId id="287" r:id="rId13"/>
    <p:sldId id="288" r:id="rId14"/>
    <p:sldId id="289" r:id="rId15"/>
    <p:sldId id="382" r:id="rId16"/>
    <p:sldId id="383" r:id="rId17"/>
    <p:sldId id="380" r:id="rId18"/>
    <p:sldId id="402" r:id="rId19"/>
    <p:sldId id="356" r:id="rId20"/>
    <p:sldId id="290" r:id="rId21"/>
    <p:sldId id="294" r:id="rId22"/>
    <p:sldId id="295" r:id="rId23"/>
    <p:sldId id="296" r:id="rId24"/>
    <p:sldId id="298" r:id="rId25"/>
    <p:sldId id="299" r:id="rId26"/>
    <p:sldId id="301" r:id="rId27"/>
    <p:sldId id="431" r:id="rId28"/>
    <p:sldId id="357" r:id="rId29"/>
    <p:sldId id="432" r:id="rId30"/>
    <p:sldId id="305" r:id="rId31"/>
    <p:sldId id="307" r:id="rId32"/>
    <p:sldId id="433" r:id="rId33"/>
    <p:sldId id="434" r:id="rId34"/>
    <p:sldId id="435" r:id="rId35"/>
    <p:sldId id="436" r:id="rId36"/>
    <p:sldId id="420" r:id="rId37"/>
    <p:sldId id="361" r:id="rId38"/>
    <p:sldId id="309" r:id="rId39"/>
    <p:sldId id="310" r:id="rId40"/>
    <p:sldId id="311" r:id="rId41"/>
    <p:sldId id="362" r:id="rId42"/>
    <p:sldId id="314" r:id="rId43"/>
    <p:sldId id="315" r:id="rId44"/>
    <p:sldId id="316" r:id="rId45"/>
    <p:sldId id="317" r:id="rId46"/>
    <p:sldId id="318" r:id="rId47"/>
    <p:sldId id="373" r:id="rId48"/>
    <p:sldId id="321" r:id="rId49"/>
    <p:sldId id="364" r:id="rId50"/>
    <p:sldId id="320" r:id="rId51"/>
    <p:sldId id="322" r:id="rId52"/>
    <p:sldId id="425" r:id="rId53"/>
    <p:sldId id="426" r:id="rId54"/>
    <p:sldId id="437" r:id="rId55"/>
    <p:sldId id="365" r:id="rId56"/>
    <p:sldId id="418" r:id="rId57"/>
    <p:sldId id="406" r:id="rId58"/>
    <p:sldId id="424" r:id="rId59"/>
    <p:sldId id="407" r:id="rId60"/>
    <p:sldId id="408" r:id="rId61"/>
    <p:sldId id="429" r:id="rId62"/>
    <p:sldId id="367" r:id="rId63"/>
    <p:sldId id="399" r:id="rId64"/>
    <p:sldId id="329" r:id="rId65"/>
    <p:sldId id="330" r:id="rId66"/>
    <p:sldId id="369" r:id="rId67"/>
    <p:sldId id="331" r:id="rId68"/>
    <p:sldId id="332" r:id="rId69"/>
    <p:sldId id="430" r:id="rId70"/>
    <p:sldId id="427" r:id="rId71"/>
    <p:sldId id="428" r:id="rId72"/>
    <p:sldId id="370" r:id="rId73"/>
    <p:sldId id="374" r:id="rId7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Times New Roman" pitchFamily="18" charset="0"/>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Times New Roman" pitchFamily="18" charset="0"/>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Times New Roman" pitchFamily="18" charset="0"/>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Times New Roman" pitchFamily="18" charset="0"/>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Times New Roman" pitchFamily="18" charset="0"/>
      </a:defRPr>
    </a:lvl5pPr>
    <a:lvl6pPr marL="2286000" algn="l" defTabSz="914400" rtl="0" eaLnBrk="1" latinLnBrk="0" hangingPunct="1">
      <a:defRPr sz="2400" kern="1200">
        <a:solidFill>
          <a:schemeClr val="tx1"/>
        </a:solidFill>
        <a:latin typeface="Arial" pitchFamily="34" charset="0"/>
        <a:ea typeface="+mn-ea"/>
        <a:cs typeface="Times New Roman" pitchFamily="18" charset="0"/>
      </a:defRPr>
    </a:lvl6pPr>
    <a:lvl7pPr marL="2743200" algn="l" defTabSz="914400" rtl="0" eaLnBrk="1" latinLnBrk="0" hangingPunct="1">
      <a:defRPr sz="2400" kern="1200">
        <a:solidFill>
          <a:schemeClr val="tx1"/>
        </a:solidFill>
        <a:latin typeface="Arial" pitchFamily="34" charset="0"/>
        <a:ea typeface="+mn-ea"/>
        <a:cs typeface="Times New Roman" pitchFamily="18" charset="0"/>
      </a:defRPr>
    </a:lvl7pPr>
    <a:lvl8pPr marL="3200400" algn="l" defTabSz="914400" rtl="0" eaLnBrk="1" latinLnBrk="0" hangingPunct="1">
      <a:defRPr sz="2400" kern="1200">
        <a:solidFill>
          <a:schemeClr val="tx1"/>
        </a:solidFill>
        <a:latin typeface="Arial" pitchFamily="34" charset="0"/>
        <a:ea typeface="+mn-ea"/>
        <a:cs typeface="Times New Roman" pitchFamily="18" charset="0"/>
      </a:defRPr>
    </a:lvl8pPr>
    <a:lvl9pPr marL="3657600" algn="l" defTabSz="914400" rtl="0" eaLnBrk="1" latinLnBrk="0" hangingPunct="1">
      <a:defRPr sz="2400" kern="1200">
        <a:solidFill>
          <a:schemeClr val="tx1"/>
        </a:solidFill>
        <a:latin typeface="Arial"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99"/>
    <a:srgbClr val="0033D8"/>
    <a:srgbClr val="FFFF00"/>
    <a:srgbClr val="660066"/>
    <a:srgbClr val="9900CC"/>
    <a:srgbClr val="FFFF99"/>
    <a:srgbClr val="003366"/>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horzBarState="maximized">
    <p:restoredLeft sz="16985" autoAdjust="0"/>
    <p:restoredTop sz="94660" autoAdjust="0"/>
  </p:normalViewPr>
  <p:slideViewPr>
    <p:cSldViewPr>
      <p:cViewPr>
        <p:scale>
          <a:sx n="66" d="100"/>
          <a:sy n="66" d="100"/>
        </p:scale>
        <p:origin x="-534" y="-2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slide" Target="slides/slide38.xml"/><Relationship Id="rId1" Type="http://schemas.openxmlformats.org/officeDocument/2006/relationships/slide" Target="slides/slide9.xml"/><Relationship Id="rId6" Type="http://schemas.openxmlformats.org/officeDocument/2006/relationships/slide" Target="slides/slide68.xml"/><Relationship Id="rId5" Type="http://schemas.openxmlformats.org/officeDocument/2006/relationships/slide" Target="slides/slide67.xml"/><Relationship Id="rId4"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101379" name="Rectangle 3">
            <a:extLst>
              <a:ext uri="{FF2B5EF4-FFF2-40B4-BE49-F238E27FC236}"/>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GB"/>
          </a:p>
        </p:txBody>
      </p:sp>
      <p:sp>
        <p:nvSpPr>
          <p:cNvPr id="788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1381" name="Rectangle 5">
            <a:extLst>
              <a:ext uri="{FF2B5EF4-FFF2-40B4-BE49-F238E27FC236}"/>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1382" name="Rectangle 6">
            <a:extLst>
              <a:ext uri="{FF2B5EF4-FFF2-40B4-BE49-F238E27FC236}"/>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101383" name="Rectangle 7">
            <a:extLst>
              <a:ext uri="{FF2B5EF4-FFF2-40B4-BE49-F238E27FC236}"/>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A71E08B0-81E8-41BF-B6EB-03F5E27BABF4}" type="slidenum">
              <a:rPr lang="ar-SA"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03C3065-36DF-4CB4-9286-DED74E7604CF}" type="slidenum">
              <a:rPr lang="ar-SA" altLang="en-US" smtClean="0"/>
              <a:pPr/>
              <a:t>1</a:t>
            </a:fld>
            <a:endParaRPr lang="en-GB" alt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19A008E-B6BC-4A64-BA7E-90B8DA680F2A}" type="slidenum">
              <a:rPr lang="ar-SA" altLang="en-US" smtClean="0"/>
              <a:pPr/>
              <a:t>14</a:t>
            </a:fld>
            <a:endParaRPr lang="en-GB" alt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EFCB83D-B2F9-47D5-98E8-37C4B8D0D7CF}" type="slidenum">
              <a:rPr lang="ar-SA" altLang="en-US" smtClean="0"/>
              <a:pPr/>
              <a:t>19</a:t>
            </a:fld>
            <a:endParaRPr lang="en-GB" alt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971135C-6238-4C2A-8FC3-86A91E6A9DA2}" type="slidenum">
              <a:rPr lang="ar-SA" altLang="en-US" smtClean="0"/>
              <a:pPr/>
              <a:t>20</a:t>
            </a:fld>
            <a:endParaRPr lang="en-GB" alt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03ECD51-E12F-4202-8355-F7A9D67FC64E}" type="slidenum">
              <a:rPr lang="ar-SA" altLang="en-US" smtClean="0"/>
              <a:pPr/>
              <a:t>21</a:t>
            </a:fld>
            <a:endParaRPr lang="en-GB" alt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0673D01-31FC-4573-B969-0DDB55E75FCA}" type="slidenum">
              <a:rPr lang="ar-SA" altLang="en-US" smtClean="0"/>
              <a:pPr/>
              <a:t>22</a:t>
            </a:fld>
            <a:endParaRPr lang="en-GB" alt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4E3C8C7-F2F9-4E8C-A331-A4878C79057C}" type="slidenum">
              <a:rPr lang="ar-SA" altLang="en-US" smtClean="0"/>
              <a:pPr/>
              <a:t>23</a:t>
            </a:fld>
            <a:endParaRPr lang="en-GB" alt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F58B180-1FCE-4C44-BE9B-C848CC727524}" type="slidenum">
              <a:rPr lang="ar-SA" altLang="en-US" smtClean="0"/>
              <a:pPr/>
              <a:t>24</a:t>
            </a:fld>
            <a:endParaRPr lang="en-GB" alt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460DE1D-81B2-4326-BEFE-2DA2FABFBAC8}" type="slidenum">
              <a:rPr lang="ar-SA" altLang="en-US" smtClean="0"/>
              <a:pPr/>
              <a:t>25</a:t>
            </a:fld>
            <a:endParaRPr lang="en-GB" alt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5DF81DC-CC54-426D-AC9A-5BDCBD65182D}" type="slidenum">
              <a:rPr lang="ar-SA" altLang="en-US" smtClean="0"/>
              <a:pPr/>
              <a:t>26</a:t>
            </a:fld>
            <a:endParaRPr lang="en-GB" alt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8511EEB-3E06-4F20-B7F4-6E4651E747F9}" type="slidenum">
              <a:rPr lang="ar-SA" altLang="en-US" smtClean="0"/>
              <a:pPr/>
              <a:t>28</a:t>
            </a:fld>
            <a:endParaRPr lang="en-GB" alt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951A988-55E6-4270-A92A-8E43D1477FC7}" type="slidenum">
              <a:rPr lang="ar-SA" altLang="en-US" smtClean="0"/>
              <a:pPr/>
              <a:t>3</a:t>
            </a:fld>
            <a:endParaRPr lang="en-GB" alt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4CB5ADE-2A1C-415E-A9EF-B5F4261FEED0}" type="slidenum">
              <a:rPr lang="ar-SA" altLang="en-US" smtClean="0"/>
              <a:pPr/>
              <a:t>30</a:t>
            </a:fld>
            <a:endParaRPr lang="en-GB" alt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A9E9327-A6CA-4FF9-B349-E08CEA5F227F}" type="slidenum">
              <a:rPr lang="ar-SA" altLang="en-US" smtClean="0"/>
              <a:pPr/>
              <a:t>31</a:t>
            </a:fld>
            <a:endParaRPr lang="en-GB" alt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4255E57-FEBA-4783-AA8F-84595093DEDC}" type="slidenum">
              <a:rPr lang="ar-SA" altLang="en-US" smtClean="0"/>
              <a:pPr/>
              <a:t>37</a:t>
            </a:fld>
            <a:endParaRPr lang="en-GB" alt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BB96DCA-0BC9-4E77-94E8-660A67C2F696}" type="slidenum">
              <a:rPr lang="ar-SA" altLang="en-US" smtClean="0"/>
              <a:pPr/>
              <a:t>38</a:t>
            </a:fld>
            <a:endParaRPr lang="en-GB" alt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1BD62D8-91A7-445F-B5E3-C4B8E03A96F1}" type="slidenum">
              <a:rPr lang="ar-SA" altLang="en-US" smtClean="0"/>
              <a:pPr/>
              <a:t>39</a:t>
            </a:fld>
            <a:endParaRPr lang="en-GB" alt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9F6C3B1-23E6-4C9B-8345-4DEA6CE46120}" type="slidenum">
              <a:rPr lang="ar-SA" altLang="en-US" smtClean="0"/>
              <a:pPr/>
              <a:t>40</a:t>
            </a:fld>
            <a:endParaRPr lang="en-GB" alt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8A043C7-D7C4-4EBA-B713-95E27AB5BDE4}" type="slidenum">
              <a:rPr lang="ar-SA" altLang="en-US" smtClean="0"/>
              <a:pPr/>
              <a:t>41</a:t>
            </a:fld>
            <a:endParaRPr lang="en-GB" alt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5EFE9AD-BDD5-46DD-897B-26DDEC45D5B2}" type="slidenum">
              <a:rPr lang="ar-SA" altLang="en-US" smtClean="0"/>
              <a:pPr/>
              <a:t>42</a:t>
            </a:fld>
            <a:endParaRPr lang="en-GB" alt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50F94F1-C12D-4591-93DD-415130BB6F1C}" type="slidenum">
              <a:rPr lang="ar-SA" altLang="en-US" smtClean="0"/>
              <a:pPr/>
              <a:t>43</a:t>
            </a:fld>
            <a:endParaRPr lang="en-GB" alt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13B8CDE-395A-46EC-8642-27045F8A8A8F}" type="slidenum">
              <a:rPr lang="ar-SA" altLang="en-US" smtClean="0"/>
              <a:pPr/>
              <a:t>44</a:t>
            </a:fld>
            <a:endParaRPr lang="en-GB" alt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D942023-B13B-4E39-9714-8DAD81221FD7}" type="slidenum">
              <a:rPr lang="ar-SA" altLang="en-US" smtClean="0"/>
              <a:pPr/>
              <a:t>5</a:t>
            </a:fld>
            <a:endParaRPr lang="en-GB" alt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81B7255-C7D0-4986-B91B-01D2767160CE}" type="slidenum">
              <a:rPr lang="ar-SA" altLang="en-US" smtClean="0"/>
              <a:pPr/>
              <a:t>45</a:t>
            </a:fld>
            <a:endParaRPr lang="en-GB" alt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7B65E2E-1206-4946-8306-E3AD1CA3FF1A}" type="slidenum">
              <a:rPr lang="ar-SA" altLang="en-US" smtClean="0"/>
              <a:pPr/>
              <a:t>46</a:t>
            </a:fld>
            <a:endParaRPr lang="en-GB" alt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1FCA573-4A83-46B7-8A5B-BF589ACF642D}" type="slidenum">
              <a:rPr lang="ar-SA" altLang="en-US" smtClean="0"/>
              <a:pPr/>
              <a:t>47</a:t>
            </a:fld>
            <a:endParaRPr lang="en-GB" alt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74DCEB3-6D27-4EA9-B7F5-2A13B8292593}" type="slidenum">
              <a:rPr lang="ar-SA" altLang="en-US" smtClean="0"/>
              <a:pPr/>
              <a:t>48</a:t>
            </a:fld>
            <a:endParaRPr lang="en-GB" alt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9846982-BFB4-4793-9F49-DEA939DD0838}" type="slidenum">
              <a:rPr lang="ar-SA" altLang="en-US" smtClean="0"/>
              <a:pPr/>
              <a:t>49</a:t>
            </a:fld>
            <a:endParaRPr lang="en-GB" alt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8D575F0-CBC0-4116-8D41-6F5A98644A70}" type="slidenum">
              <a:rPr lang="ar-SA" altLang="en-US" smtClean="0"/>
              <a:pPr/>
              <a:t>50</a:t>
            </a:fld>
            <a:endParaRPr lang="en-GB" alt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B22EAF7-A893-4ACA-84B3-1651C8D9E2DB}" type="slidenum">
              <a:rPr lang="ar-SA" altLang="en-US" smtClean="0"/>
              <a:pPr/>
              <a:t>51</a:t>
            </a:fld>
            <a:endParaRPr lang="en-GB" altLang="en-US"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9FCA6E4-1D8F-4058-89B3-3791872F5090}" type="slidenum">
              <a:rPr lang="ar-SA" altLang="en-US" smtClean="0"/>
              <a:pPr/>
              <a:t>55</a:t>
            </a:fld>
            <a:endParaRPr lang="en-GB" alt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3D03F6B-BDBB-40FD-B475-80F098D50EC1}" type="slidenum">
              <a:rPr lang="ar-SA" altLang="en-US" smtClean="0"/>
              <a:pPr/>
              <a:t>56</a:t>
            </a:fld>
            <a:endParaRPr lang="en-GB" alt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FE241AB-B3F7-401C-96BD-972658573C48}" type="slidenum">
              <a:rPr lang="ar-SA" altLang="en-US" smtClean="0"/>
              <a:pPr/>
              <a:t>61</a:t>
            </a:fld>
            <a:endParaRPr lang="en-GB" alt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43EBF58-81A1-4CC0-8A4C-BF9AD87CB557}" type="slidenum">
              <a:rPr lang="ar-SA" altLang="en-US" smtClean="0"/>
              <a:pPr/>
              <a:t>7</a:t>
            </a:fld>
            <a:endParaRPr lang="en-GB" alt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E6306D6-F809-4F97-B135-216EDB87267E}" type="slidenum">
              <a:rPr lang="ar-SA" altLang="en-US" smtClean="0"/>
              <a:pPr/>
              <a:t>62</a:t>
            </a:fld>
            <a:endParaRPr lang="en-GB" alt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A7D0204-E6C2-403E-B711-0AEB4E816601}" type="slidenum">
              <a:rPr lang="ar-SA" altLang="en-US" smtClean="0"/>
              <a:pPr/>
              <a:t>64</a:t>
            </a:fld>
            <a:endParaRPr lang="en-GB" alt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2BD1BC6-2985-4D7E-A37A-DC70E718126B}" type="slidenum">
              <a:rPr lang="ar-SA" altLang="en-US" smtClean="0"/>
              <a:pPr/>
              <a:t>65</a:t>
            </a:fld>
            <a:endParaRPr lang="en-GB" altLang="en-US"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02F9585-6E2B-4D05-BA95-329493C3FAEE}" type="slidenum">
              <a:rPr lang="ar-SA" altLang="en-US" smtClean="0"/>
              <a:pPr/>
              <a:t>66</a:t>
            </a:fld>
            <a:endParaRPr lang="en-GB" alt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A5B79E5-4D80-4D1F-A272-1201DE34804A}" type="slidenum">
              <a:rPr lang="ar-SA" altLang="en-US" smtClean="0"/>
              <a:pPr/>
              <a:t>67</a:t>
            </a:fld>
            <a:endParaRPr lang="en-GB" alt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DE7E578-1BEA-454E-9F03-661609D7F670}" type="slidenum">
              <a:rPr lang="ar-SA" altLang="en-US" smtClean="0"/>
              <a:pPr/>
              <a:t>68</a:t>
            </a:fld>
            <a:endParaRPr lang="en-GB" alt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5954" name="Shape 397"/>
          <p:cNvSpPr>
            <a:spLocks noGrp="1" noChangeArrowheads="1"/>
          </p:cNvSpPr>
          <p:nvPr>
            <p:ph type="body" idx="1"/>
          </p:nvPr>
        </p:nvSpPr>
        <p:spPr>
          <a:xfrm>
            <a:off x="1009650" y="3595688"/>
            <a:ext cx="8077200" cy="3405187"/>
          </a:xfrm>
          <a:noFill/>
          <a:ln/>
        </p:spPr>
        <p:txBody>
          <a:bodyPr lIns="91425" tIns="91425" rIns="91425" bIns="91425" anchor="ctr"/>
          <a:lstStyle/>
          <a:p>
            <a:pPr>
              <a:spcBef>
                <a:spcPct val="0"/>
              </a:spcBef>
            </a:pPr>
            <a:endParaRPr lang="en-US" altLang="en-US" smtClean="0"/>
          </a:p>
        </p:txBody>
      </p:sp>
      <p:sp>
        <p:nvSpPr>
          <p:cNvPr id="125955" name="Shape 398"/>
          <p:cNvSpPr>
            <a:spLocks noGrp="1" noRot="1" noChangeAspect="1" noTextEdit="1"/>
          </p:cNvSpPr>
          <p:nvPr>
            <p:ph type="sldImg" idx="2"/>
          </p:nvPr>
        </p:nvSpPr>
        <p:spPr>
          <a:xfrm>
            <a:off x="3155950" y="568325"/>
            <a:ext cx="3784600" cy="2838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43840E7-3C9D-4253-92FB-816AF0B3AD5A}" type="slidenum">
              <a:rPr lang="ar-SA" altLang="en-US" smtClean="0"/>
              <a:pPr/>
              <a:t>72</a:t>
            </a:fld>
            <a:endParaRPr lang="en-GB" alt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964F2DE-C58E-4922-A045-A988E9ECC8D4}" type="slidenum">
              <a:rPr lang="ar-SA" altLang="en-US" smtClean="0"/>
              <a:pPr/>
              <a:t>73</a:t>
            </a:fld>
            <a:endParaRPr lang="en-GB" alt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32276AE-2E68-4301-9DE3-7F3657787E81}" type="slidenum">
              <a:rPr lang="ar-SA" altLang="en-US" smtClean="0"/>
              <a:pPr/>
              <a:t>8</a:t>
            </a:fld>
            <a:endParaRPr lang="en-GB" alt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068FBB9-E4F7-4834-9CFA-33975B2DD539}" type="slidenum">
              <a:rPr lang="ar-SA" altLang="en-US" smtClean="0"/>
              <a:pPr/>
              <a:t>9</a:t>
            </a:fld>
            <a:endParaRPr lang="en-GB" alt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E385DC4-8AEC-438B-84B2-A1462472ECE3}" type="slidenum">
              <a:rPr lang="ar-SA" altLang="en-US" smtClean="0"/>
              <a:pPr/>
              <a:t>10</a:t>
            </a:fld>
            <a:endParaRPr lang="en-GB" alt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9A395E2-3F25-46F2-8578-3C7638FCDA36}" type="slidenum">
              <a:rPr lang="ar-SA" altLang="en-US" smtClean="0"/>
              <a:pPr/>
              <a:t>12</a:t>
            </a:fld>
            <a:endParaRPr lang="en-GB" alt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B0C7F53-7AE7-4290-8131-335C0DF7D8C4}" type="slidenum">
              <a:rPr lang="ar-SA" altLang="en-US" smtClean="0"/>
              <a:pPr/>
              <a:t>13</a:t>
            </a:fld>
            <a:endParaRPr lang="en-GB" alt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206375" y="2203450"/>
            <a:ext cx="6589713" cy="1927225"/>
          </a:xfrm>
        </p:spPr>
        <p:txBody>
          <a:bodyPr/>
          <a:lstStyle>
            <a:lvl1pPr algn="ctr">
              <a:defRPr/>
            </a:lvl1pPr>
          </a:lstStyle>
          <a:p>
            <a:r>
              <a:rPr lang="en-GB"/>
              <a:t>Click to edit Master title style</a:t>
            </a:r>
          </a:p>
        </p:txBody>
      </p:sp>
      <p:sp>
        <p:nvSpPr>
          <p:cNvPr id="241667" name="Rectangle 3"/>
          <p:cNvSpPr>
            <a:spLocks noGrp="1" noChangeArrowheads="1"/>
          </p:cNvSpPr>
          <p:nvPr>
            <p:ph type="subTitle" idx="1"/>
          </p:nvPr>
        </p:nvSpPr>
        <p:spPr>
          <a:xfrm>
            <a:off x="206375" y="4268788"/>
            <a:ext cx="6589713" cy="895350"/>
          </a:xfrm>
        </p:spPr>
        <p:txBody>
          <a:bodyPr anchor="ctr"/>
          <a:lstStyle>
            <a:lvl1pPr marL="0" indent="0">
              <a:buFontTx/>
              <a:buNone/>
              <a:defRPr/>
            </a:lvl1pPr>
          </a:lstStyle>
          <a:p>
            <a:r>
              <a:rPr lang="en-GB"/>
              <a:t>Click to edit Master subtitle style</a:t>
            </a:r>
          </a:p>
        </p:txBody>
      </p:sp>
      <p:sp>
        <p:nvSpPr>
          <p:cNvPr id="4" name="Rectangle 4">
            <a:extLst>
              <a:ext uri="{FF2B5EF4-FFF2-40B4-BE49-F238E27FC236}"/>
            </a:extLst>
          </p:cNvPr>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5" name="Rectangle 5">
            <a:extLst>
              <a:ext uri="{FF2B5EF4-FFF2-40B4-BE49-F238E27FC236}"/>
            </a:extLst>
          </p:cNvPr>
          <p:cNvSpPr>
            <a:spLocks noGrp="1" noChangeArrowheads="1"/>
          </p:cNvSpPr>
          <p:nvPr>
            <p:ph type="ftr" sz="quarter" idx="11"/>
          </p:nvPr>
        </p:nvSpPr>
        <p:spPr/>
        <p:txBody>
          <a:bodyPr/>
          <a:lstStyle>
            <a:lvl1pPr>
              <a:defRPr>
                <a:solidFill>
                  <a:srgbClr val="FFFFFF"/>
                </a:solidFill>
              </a:defRPr>
            </a:lvl1pPr>
          </a:lstStyle>
          <a:p>
            <a:pPr>
              <a:defRPr/>
            </a:pPr>
            <a:endParaRPr lang="en-GB"/>
          </a:p>
        </p:txBody>
      </p:sp>
      <p:sp>
        <p:nvSpPr>
          <p:cNvPr id="6" name="Rectangle 6">
            <a:extLst>
              <a:ext uri="{FF2B5EF4-FFF2-40B4-BE49-F238E27FC236}"/>
            </a:extLst>
          </p:cNvPr>
          <p:cNvSpPr>
            <a:spLocks noGrp="1" noChangeArrowheads="1"/>
          </p:cNvSpPr>
          <p:nvPr>
            <p:ph type="sldNum" sz="quarter" idx="12"/>
          </p:nvPr>
        </p:nvSpPr>
        <p:spPr/>
        <p:txBody>
          <a:bodyPr/>
          <a:lstStyle>
            <a:lvl1pPr>
              <a:defRPr>
                <a:solidFill>
                  <a:srgbClr val="FFFFFF"/>
                </a:solidFill>
              </a:defRPr>
            </a:lvl1pPr>
          </a:lstStyle>
          <a:p>
            <a:pPr>
              <a:defRPr/>
            </a:pPr>
            <a:fld id="{AFE5C0F3-11F5-4ABA-8A9F-9D2613EC2ECB}" type="slidenum">
              <a:rPr lang="ar-SA" altLang="en-US"/>
              <a:pPr>
                <a:defRPr/>
              </a:pPr>
              <a:t>‹#›</a:t>
            </a:fld>
            <a:endParaRPr lang="en-GB"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07CE3DC-86E7-4442-BD0D-1A70ACC721D5}" type="slidenum">
              <a:rPr lang="ar-SA"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0"/>
            <a:ext cx="2212975" cy="6403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6525" y="0"/>
            <a:ext cx="6491288" cy="6403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EF64FD5F-F77A-4291-8A0B-EF10A79FE88B}" type="slidenum">
              <a:rPr lang="ar-SA" altLang="en-US"/>
              <a:pPr>
                <a:defRPr/>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8400"/>
            <a:ext cx="16764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FBC0569C-ED68-4A55-98DF-2A109670E6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2D78F81A-200A-4D01-9182-C683254CE684}" type="slidenum">
              <a:rPr lang="ar-SA"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D7ADD62-54E6-42C5-A9FB-6C9929CC221A}" type="slidenum">
              <a:rPr lang="ar-SA"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6375" y="1308100"/>
            <a:ext cx="4316413"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8" y="1308100"/>
            <a:ext cx="43180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3FC19060-264B-422E-B3AD-D37D491656D1}" type="slidenum">
              <a:rPr lang="ar-SA"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0248C2F6-F184-4AE7-8B7B-477705CBA555}" type="slidenum">
              <a:rPr lang="ar-SA"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2967EF86-14D5-47A7-8979-240D7681626C}" type="slidenum">
              <a:rPr lang="ar-SA"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BB83A207-3182-408D-BFC9-3F6C53A15781}" type="slidenum">
              <a:rPr lang="ar-SA"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E4DF146-4CFB-4651-80B4-C9911DA3385C}" type="slidenum">
              <a:rPr lang="ar-SA"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15DFCFB1-BE5B-4B34-BC3C-45D353EF5A84}" type="slidenum">
              <a:rPr lang="ar-SA"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6525" y="0"/>
            <a:ext cx="8856663" cy="963613"/>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206375" y="1308100"/>
            <a:ext cx="8786813" cy="509587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40644" name="Rectangle 4">
            <a:extLst>
              <a:ext uri="{FF2B5EF4-FFF2-40B4-BE49-F238E27FC236}"/>
            </a:extLst>
          </p:cNvPr>
          <p:cNvSpPr>
            <a:spLocks noGrp="1" noChangeArrowheads="1"/>
          </p:cNvSpPr>
          <p:nvPr>
            <p:ph type="dt" sz="half" idx="2"/>
          </p:nvPr>
        </p:nvSpPr>
        <p:spPr bwMode="auto">
          <a:xfrm>
            <a:off x="136525" y="6610350"/>
            <a:ext cx="19050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Arial" charset="0"/>
              </a:defRPr>
            </a:lvl1pPr>
          </a:lstStyle>
          <a:p>
            <a:pPr>
              <a:defRPr/>
            </a:pPr>
            <a:endParaRPr lang="en-GB"/>
          </a:p>
        </p:txBody>
      </p:sp>
      <p:sp>
        <p:nvSpPr>
          <p:cNvPr id="240645" name="Rectangle 5">
            <a:extLst>
              <a:ext uri="{FF2B5EF4-FFF2-40B4-BE49-F238E27FC236}"/>
            </a:extLst>
          </p:cNvPr>
          <p:cNvSpPr>
            <a:spLocks noGrp="1" noChangeArrowheads="1"/>
          </p:cNvSpPr>
          <p:nvPr>
            <p:ph type="ftr" sz="quarter" idx="3"/>
          </p:nvPr>
        </p:nvSpPr>
        <p:spPr bwMode="auto">
          <a:xfrm>
            <a:off x="3108325" y="6610350"/>
            <a:ext cx="28956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Arial" charset="0"/>
              </a:defRPr>
            </a:lvl1pPr>
          </a:lstStyle>
          <a:p>
            <a:pPr>
              <a:defRPr/>
            </a:pPr>
            <a:endParaRPr lang="en-GB"/>
          </a:p>
        </p:txBody>
      </p:sp>
      <p:sp>
        <p:nvSpPr>
          <p:cNvPr id="240646" name="Rectangle 6">
            <a:extLst>
              <a:ext uri="{FF2B5EF4-FFF2-40B4-BE49-F238E27FC236}"/>
            </a:extLst>
          </p:cNvPr>
          <p:cNvSpPr>
            <a:spLocks noGrp="1" noChangeArrowheads="1"/>
          </p:cNvSpPr>
          <p:nvPr>
            <p:ph type="sldNum" sz="quarter" idx="4"/>
          </p:nvPr>
        </p:nvSpPr>
        <p:spPr bwMode="auto">
          <a:xfrm>
            <a:off x="7070725" y="6610350"/>
            <a:ext cx="1922463"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5806E5CA-CBD7-4E7F-88F6-7B8EBBF10522}" type="slidenum">
              <a:rPr lang="ar-SA"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986"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7" r:id="rId12"/>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0" fontAlgn="base" hangingPunct="0">
        <a:spcBef>
          <a:spcPct val="0"/>
        </a:spcBef>
        <a:spcAft>
          <a:spcPct val="0"/>
        </a:spcAft>
        <a:defRPr sz="3200" b="1">
          <a:solidFill>
            <a:schemeClr val="tx2"/>
          </a:solidFill>
          <a:latin typeface="Arial" charset="0"/>
        </a:defRPr>
      </a:lvl6pPr>
      <a:lvl7pPr marL="914400" algn="l" rtl="0" eaLnBrk="0" fontAlgn="base" hangingPunct="0">
        <a:spcBef>
          <a:spcPct val="0"/>
        </a:spcBef>
        <a:spcAft>
          <a:spcPct val="0"/>
        </a:spcAft>
        <a:defRPr sz="3200" b="1">
          <a:solidFill>
            <a:schemeClr val="tx2"/>
          </a:solidFill>
          <a:latin typeface="Arial" charset="0"/>
        </a:defRPr>
      </a:lvl7pPr>
      <a:lvl8pPr marL="1371600" algn="l" rtl="0" eaLnBrk="0" fontAlgn="base" hangingPunct="0">
        <a:spcBef>
          <a:spcPct val="0"/>
        </a:spcBef>
        <a:spcAft>
          <a:spcPct val="0"/>
        </a:spcAft>
        <a:defRPr sz="3200" b="1">
          <a:solidFill>
            <a:schemeClr val="tx2"/>
          </a:solidFill>
          <a:latin typeface="Arial" charset="0"/>
        </a:defRPr>
      </a:lvl8pPr>
      <a:lvl9pPr marL="1828800" algn="l"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000066"/>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66"/>
        </a:buClr>
        <a:buChar char="–"/>
        <a:defRPr sz="2800">
          <a:solidFill>
            <a:schemeClr val="tx1"/>
          </a:solidFill>
          <a:latin typeface="+mn-lt"/>
        </a:defRPr>
      </a:lvl2pPr>
      <a:lvl3pPr marL="1143000" indent="-228600" algn="l" rtl="0" eaLnBrk="0" fontAlgn="base" hangingPunct="0">
        <a:spcBef>
          <a:spcPct val="20000"/>
        </a:spcBef>
        <a:spcAft>
          <a:spcPct val="0"/>
        </a:spcAft>
        <a:buClr>
          <a:srgbClr val="000066"/>
        </a:buClr>
        <a:buChar char="•"/>
        <a:defRPr sz="2400">
          <a:solidFill>
            <a:schemeClr val="tx1"/>
          </a:solidFill>
          <a:latin typeface="+mn-lt"/>
        </a:defRPr>
      </a:lvl3pPr>
      <a:lvl4pPr marL="1600200" indent="-228600" algn="l" rtl="0" eaLnBrk="0" fontAlgn="base" hangingPunct="0">
        <a:spcBef>
          <a:spcPct val="20000"/>
        </a:spcBef>
        <a:spcAft>
          <a:spcPct val="0"/>
        </a:spcAft>
        <a:buClr>
          <a:srgbClr val="000066"/>
        </a:buClr>
        <a:buChar char="–"/>
        <a:defRPr sz="2000">
          <a:solidFill>
            <a:schemeClr val="tx1"/>
          </a:solidFill>
          <a:latin typeface="+mn-lt"/>
        </a:defRPr>
      </a:lvl4pPr>
      <a:lvl5pPr marL="2057400" indent="-228600" algn="l" rtl="0" eaLnBrk="0" fontAlgn="base" hangingPunct="0">
        <a:spcBef>
          <a:spcPct val="20000"/>
        </a:spcBef>
        <a:spcAft>
          <a:spcPct val="0"/>
        </a:spcAft>
        <a:buClr>
          <a:srgbClr val="000066"/>
        </a:buClr>
        <a:buChar char="»"/>
        <a:defRPr sz="2000">
          <a:solidFill>
            <a:schemeClr val="tx1"/>
          </a:solidFill>
          <a:latin typeface="+mn-lt"/>
        </a:defRPr>
      </a:lvl5pPr>
      <a:lvl6pPr marL="2514600" indent="-228600" algn="l" rtl="0" eaLnBrk="0" fontAlgn="base" hangingPunct="0">
        <a:spcBef>
          <a:spcPct val="20000"/>
        </a:spcBef>
        <a:spcAft>
          <a:spcPct val="0"/>
        </a:spcAft>
        <a:buClr>
          <a:srgbClr val="000066"/>
        </a:buClr>
        <a:buChar char="»"/>
        <a:defRPr sz="2000">
          <a:solidFill>
            <a:schemeClr val="tx1"/>
          </a:solidFill>
          <a:latin typeface="+mn-lt"/>
        </a:defRPr>
      </a:lvl6pPr>
      <a:lvl7pPr marL="2971800" indent="-228600" algn="l" rtl="0" eaLnBrk="0" fontAlgn="base" hangingPunct="0">
        <a:spcBef>
          <a:spcPct val="20000"/>
        </a:spcBef>
        <a:spcAft>
          <a:spcPct val="0"/>
        </a:spcAft>
        <a:buClr>
          <a:srgbClr val="000066"/>
        </a:buClr>
        <a:buChar char="»"/>
        <a:defRPr sz="2000">
          <a:solidFill>
            <a:schemeClr val="tx1"/>
          </a:solidFill>
          <a:latin typeface="+mn-lt"/>
        </a:defRPr>
      </a:lvl7pPr>
      <a:lvl8pPr marL="3429000" indent="-228600" algn="l" rtl="0" eaLnBrk="0" fontAlgn="base" hangingPunct="0">
        <a:spcBef>
          <a:spcPct val="20000"/>
        </a:spcBef>
        <a:spcAft>
          <a:spcPct val="0"/>
        </a:spcAft>
        <a:buClr>
          <a:srgbClr val="000066"/>
        </a:buClr>
        <a:buChar char="»"/>
        <a:defRPr sz="2000">
          <a:solidFill>
            <a:schemeClr val="tx1"/>
          </a:solidFill>
          <a:latin typeface="+mn-lt"/>
        </a:defRPr>
      </a:lvl8pPr>
      <a:lvl9pPr marL="3886200" indent="-228600" algn="l" rtl="0" eaLnBrk="0" fontAlgn="base" hangingPunct="0">
        <a:spcBef>
          <a:spcPct val="20000"/>
        </a:spcBef>
        <a:spcAft>
          <a:spcPct val="0"/>
        </a:spcAft>
        <a:buClr>
          <a:srgbClr val="000066"/>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3.wav"/><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nswers.com/topic/tonsils-diagram-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3400" y="1524000"/>
            <a:ext cx="7848600" cy="2678113"/>
          </a:xfrm>
          <a:prstGeom prst="rect">
            <a:avLst/>
          </a:prstGeom>
          <a:solidFill>
            <a:srgbClr val="0033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3399"/>
            </a:extrusionClr>
          </a:sp3d>
        </p:spPr>
        <p:txBody>
          <a:bodyPr>
            <a:spAutoFit/>
            <a:flatTx/>
          </a:bodyPr>
          <a:lstStyle/>
          <a:p>
            <a:pPr algn="ctr" eaLnBrk="1" hangingPunct="1"/>
            <a:r>
              <a:rPr lang="en-US" altLang="en-US" sz="4000" b="1">
                <a:solidFill>
                  <a:schemeClr val="tx2"/>
                </a:solidFill>
                <a:latin typeface="Bell MT" pitchFamily="18" charset="0"/>
              </a:rPr>
              <a:t>Preoperative Anaesthetic Assessment and Premedication</a:t>
            </a:r>
          </a:p>
          <a:p>
            <a:pPr algn="ctr" eaLnBrk="1" hangingPunct="1"/>
            <a:r>
              <a:rPr lang="en-US" altLang="en-US" sz="4000" b="1">
                <a:solidFill>
                  <a:schemeClr val="tx2"/>
                </a:solidFill>
                <a:latin typeface="Bell MT" pitchFamily="18" charset="0"/>
              </a:rPr>
              <a:t>08/ 03/ 2020</a:t>
            </a:r>
            <a:endParaRPr lang="en-GB" altLang="en-US" sz="4000">
              <a:solidFill>
                <a:schemeClr val="tx2"/>
              </a:solidFill>
              <a:latin typeface="Bell MT" pitchFamily="18" charset="0"/>
            </a:endParaRPr>
          </a:p>
          <a:p>
            <a:pPr algn="ctr" eaLnBrk="1" hangingPunct="1"/>
            <a:endParaRPr lang="en-US" altLang="en-US" sz="4800">
              <a:solidFill>
                <a:schemeClr val="tx2"/>
              </a:solidFill>
              <a:latin typeface="Bell MT" pitchFamily="18" charset="0"/>
            </a:endParaRPr>
          </a:p>
        </p:txBody>
      </p:sp>
      <p:sp>
        <p:nvSpPr>
          <p:cNvPr id="4099" name="Text Box 3"/>
          <p:cNvSpPr txBox="1">
            <a:spLocks noChangeArrowheads="1"/>
          </p:cNvSpPr>
          <p:nvPr/>
        </p:nvSpPr>
        <p:spPr bwMode="auto">
          <a:xfrm>
            <a:off x="2590800" y="4575175"/>
            <a:ext cx="5141913" cy="1938338"/>
          </a:xfrm>
          <a:prstGeom prst="rect">
            <a:avLst/>
          </a:prstGeom>
          <a:noFill/>
          <a:ln w="9525">
            <a:noFill/>
            <a:miter lim="800000"/>
            <a:headEnd/>
            <a:tailEnd/>
          </a:ln>
        </p:spPr>
        <p:txBody>
          <a:bodyPr wrap="none">
            <a:spAutoFit/>
          </a:bodyPr>
          <a:lstStyle/>
          <a:p>
            <a:pPr algn="ctr" eaLnBrk="1" hangingPunct="1"/>
            <a:r>
              <a:rPr lang="en-US" altLang="en-US" b="1">
                <a:solidFill>
                  <a:srgbClr val="003399"/>
                </a:solidFill>
                <a:latin typeface="Bell MT" pitchFamily="18" charset="0"/>
              </a:rPr>
              <a:t>Dr. Jumana. M. Baaj</a:t>
            </a:r>
          </a:p>
          <a:p>
            <a:pPr algn="ctr" eaLnBrk="1" hangingPunct="1"/>
            <a:r>
              <a:rPr lang="en-US" altLang="en-US">
                <a:solidFill>
                  <a:srgbClr val="003399"/>
                </a:solidFill>
                <a:latin typeface="Bell MT" pitchFamily="18" charset="0"/>
              </a:rPr>
              <a:t>Ass. professor , Anesthesia consultant   </a:t>
            </a:r>
          </a:p>
          <a:p>
            <a:pPr algn="ctr" eaLnBrk="1" hangingPunct="1"/>
            <a:r>
              <a:rPr lang="en-US" altLang="en-US">
                <a:solidFill>
                  <a:srgbClr val="003399"/>
                </a:solidFill>
                <a:latin typeface="Bell MT" pitchFamily="18" charset="0"/>
              </a:rPr>
              <a:t>Dept. of Anesthesia</a:t>
            </a:r>
          </a:p>
          <a:p>
            <a:pPr algn="ctr" eaLnBrk="1" hangingPunct="1"/>
            <a:r>
              <a:rPr lang="en-US" altLang="en-US">
                <a:solidFill>
                  <a:srgbClr val="003399"/>
                </a:solidFill>
                <a:latin typeface="Bell MT" pitchFamily="18" charset="0"/>
              </a:rPr>
              <a:t>KKUH- KSU</a:t>
            </a:r>
          </a:p>
          <a:p>
            <a:pPr algn="ctr" eaLnBrk="1" hangingPunct="1"/>
            <a:r>
              <a:rPr lang="en-US" altLang="en-US">
                <a:solidFill>
                  <a:srgbClr val="003399"/>
                </a:solidFill>
                <a:latin typeface="Bell MT" pitchFamily="18" charset="0"/>
              </a:rPr>
              <a:t>Riyadh, Saudi Arabia</a:t>
            </a:r>
          </a:p>
        </p:txBody>
      </p:sp>
      <p:pic>
        <p:nvPicPr>
          <p:cNvPr id="4" name="~PP2039.WAV">
            <a:hlinkClick r:id="" action="ppaction://media"/>
          </p:cNvPr>
          <p:cNvPicPr>
            <a:picLocks noRot="1" noChangeAspect="1"/>
          </p:cNvPicPr>
          <p:nvPr>
            <a:wavAudioFile r:embed="rId1" name="~PP2039.WAV"/>
          </p:nvPr>
        </p:nvPicPr>
        <p:blipFill>
          <a:blip r:embed="rId4"/>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32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2400" b="0" smtClean="0">
                <a:solidFill>
                  <a:srgbClr val="FFFF99"/>
                </a:solidFill>
              </a:rPr>
              <a:t>PREVIOUS ANAESTHETICS AND OPERATIONS</a:t>
            </a:r>
            <a:r>
              <a:rPr lang="en-US" altLang="en-US" sz="2800" smtClean="0">
                <a:solidFill>
                  <a:srgbClr val="000099"/>
                </a:solidFill>
              </a:rPr>
              <a:t> </a:t>
            </a:r>
          </a:p>
        </p:txBody>
      </p:sp>
      <p:sp>
        <p:nvSpPr>
          <p:cNvPr id="13315" name="Rectangle 3"/>
          <p:cNvSpPr>
            <a:spLocks noGrp="1" noChangeArrowheads="1"/>
          </p:cNvSpPr>
          <p:nvPr>
            <p:ph type="body" idx="1"/>
          </p:nvPr>
        </p:nvSpPr>
        <p:spPr/>
        <p:txBody>
          <a:bodyPr/>
          <a:lstStyle/>
          <a:p>
            <a:pPr>
              <a:lnSpc>
                <a:spcPct val="90000"/>
              </a:lnSpc>
            </a:pPr>
            <a:r>
              <a:rPr lang="en-US" altLang="en-US" sz="1800" b="1" smtClean="0">
                <a:solidFill>
                  <a:srgbClr val="000099"/>
                </a:solidFill>
              </a:rPr>
              <a:t>Hospitals    </a:t>
            </a:r>
          </a:p>
          <a:p>
            <a:pPr>
              <a:lnSpc>
                <a:spcPct val="90000"/>
              </a:lnSpc>
            </a:pPr>
            <a:r>
              <a:rPr lang="en-US" altLang="en-US" sz="1800" b="1" smtClean="0">
                <a:solidFill>
                  <a:srgbClr val="000099"/>
                </a:solidFill>
              </a:rPr>
              <a:t>Enquire about inherited or 'family' diseases</a:t>
            </a:r>
            <a:r>
              <a:rPr lang="en-US" altLang="en-US" sz="1800" smtClean="0">
                <a:solidFill>
                  <a:srgbClr val="000099"/>
                </a:solidFill>
              </a:rPr>
              <a:t> </a:t>
            </a:r>
          </a:p>
          <a:p>
            <a:pPr lvl="1">
              <a:lnSpc>
                <a:spcPct val="90000"/>
              </a:lnSpc>
            </a:pPr>
            <a:r>
              <a:rPr lang="en-US" altLang="en-US" sz="1600" smtClean="0">
                <a:solidFill>
                  <a:srgbClr val="000099"/>
                </a:solidFill>
              </a:rPr>
              <a:t>sickle-cell disease</a:t>
            </a:r>
          </a:p>
          <a:p>
            <a:pPr lvl="1">
              <a:lnSpc>
                <a:spcPct val="90000"/>
              </a:lnSpc>
            </a:pPr>
            <a:r>
              <a:rPr lang="en-US" altLang="en-US" sz="1600" smtClean="0">
                <a:solidFill>
                  <a:srgbClr val="000099"/>
                </a:solidFill>
              </a:rPr>
              <a:t>porphyria </a:t>
            </a:r>
          </a:p>
          <a:p>
            <a:pPr>
              <a:lnSpc>
                <a:spcPct val="90000"/>
              </a:lnSpc>
            </a:pPr>
            <a:r>
              <a:rPr lang="en-US" altLang="en-US" sz="1800" b="1" smtClean="0">
                <a:solidFill>
                  <a:srgbClr val="000099"/>
                </a:solidFill>
              </a:rPr>
              <a:t>Difficulties with previous anaesthetics </a:t>
            </a:r>
          </a:p>
          <a:p>
            <a:pPr lvl="1">
              <a:lnSpc>
                <a:spcPct val="90000"/>
              </a:lnSpc>
            </a:pPr>
            <a:r>
              <a:rPr lang="en-US" altLang="en-US" sz="1600" smtClean="0">
                <a:solidFill>
                  <a:srgbClr val="000099"/>
                </a:solidFill>
              </a:rPr>
              <a:t>History of difficult intubation </a:t>
            </a:r>
          </a:p>
          <a:p>
            <a:pPr lvl="1">
              <a:lnSpc>
                <a:spcPct val="90000"/>
              </a:lnSpc>
            </a:pPr>
            <a:r>
              <a:rPr lang="en-US" altLang="en-US" sz="1600" smtClean="0">
                <a:solidFill>
                  <a:srgbClr val="000099"/>
                </a:solidFill>
              </a:rPr>
              <a:t>nausea</a:t>
            </a:r>
          </a:p>
          <a:p>
            <a:pPr lvl="1">
              <a:lnSpc>
                <a:spcPct val="90000"/>
              </a:lnSpc>
            </a:pPr>
            <a:r>
              <a:rPr lang="en-US" altLang="en-US" sz="1600" smtClean="0">
                <a:solidFill>
                  <a:srgbClr val="000099"/>
                </a:solidFill>
              </a:rPr>
              <a:t>vomiting</a:t>
            </a:r>
          </a:p>
          <a:p>
            <a:pPr lvl="1">
              <a:lnSpc>
                <a:spcPct val="90000"/>
              </a:lnSpc>
            </a:pPr>
            <a:r>
              <a:rPr lang="en-US" altLang="en-US" sz="1600" smtClean="0">
                <a:solidFill>
                  <a:srgbClr val="000099"/>
                </a:solidFill>
              </a:rPr>
              <a:t>dreams</a:t>
            </a:r>
          </a:p>
          <a:p>
            <a:pPr lvl="1">
              <a:lnSpc>
                <a:spcPct val="90000"/>
              </a:lnSpc>
            </a:pPr>
            <a:r>
              <a:rPr lang="en-US" altLang="en-US" sz="1600" smtClean="0">
                <a:solidFill>
                  <a:srgbClr val="000099"/>
                </a:solidFill>
              </a:rPr>
              <a:t>awareness</a:t>
            </a:r>
          </a:p>
          <a:p>
            <a:pPr lvl="1">
              <a:lnSpc>
                <a:spcPct val="90000"/>
              </a:lnSpc>
            </a:pPr>
            <a:r>
              <a:rPr lang="en-US" altLang="en-US" sz="1600" smtClean="0">
                <a:solidFill>
                  <a:srgbClr val="000099"/>
                </a:solidFill>
              </a:rPr>
              <a:t>postoperative jaundice</a:t>
            </a:r>
          </a:p>
          <a:p>
            <a:r>
              <a:rPr lang="en-US" altLang="en-US" sz="1800" b="1" smtClean="0">
                <a:solidFill>
                  <a:srgbClr val="000099"/>
                </a:solidFill>
              </a:rPr>
              <a:t>Present &amp; past medical history</a:t>
            </a:r>
          </a:p>
          <a:p>
            <a:pPr lvl="1"/>
            <a:r>
              <a:rPr lang="en-US" altLang="en-US" sz="1600" smtClean="0">
                <a:solidFill>
                  <a:srgbClr val="000099"/>
                </a:solidFill>
              </a:rPr>
              <a:t>all the aspects of the patient's medical history </a:t>
            </a:r>
          </a:p>
          <a:p>
            <a:pPr lvl="1"/>
            <a:r>
              <a:rPr lang="en-US" altLang="en-US" sz="1600" smtClean="0">
                <a:solidFill>
                  <a:srgbClr val="000099"/>
                </a:solidFill>
              </a:rPr>
              <a:t>relating to the cardiovascular</a:t>
            </a:r>
            <a:r>
              <a:rPr lang="en-US" altLang="en-US" sz="1600" baseline="30000" smtClean="0">
                <a:solidFill>
                  <a:srgbClr val="000099"/>
                </a:solidFill>
              </a:rPr>
              <a:t> </a:t>
            </a:r>
            <a:r>
              <a:rPr lang="en-US" altLang="en-US" sz="1600" smtClean="0">
                <a:solidFill>
                  <a:srgbClr val="000099"/>
                </a:solidFill>
              </a:rPr>
              <a:t>and respiratory systems and its severity </a:t>
            </a:r>
          </a:p>
          <a:p>
            <a:pPr>
              <a:lnSpc>
                <a:spcPct val="90000"/>
              </a:lnSpc>
            </a:pPr>
            <a:endParaRPr lang="en-US" altLang="en-US" sz="2400" smtClean="0">
              <a:solidFill>
                <a:srgbClr val="000099"/>
              </a:solidFill>
            </a:endParaRPr>
          </a:p>
          <a:p>
            <a:pPr lvl="1">
              <a:lnSpc>
                <a:spcPct val="90000"/>
              </a:lnSpc>
              <a:buFontTx/>
              <a:buNone/>
            </a:pPr>
            <a:r>
              <a:rPr lang="en-US" altLang="en-US" sz="2000" smtClean="0">
                <a:solidFill>
                  <a:srgbClr val="000099"/>
                </a:solidFill>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571500" y="838200"/>
            <a:ext cx="7886700" cy="1350963"/>
          </a:xfrm>
        </p:spPr>
        <p:txBody>
          <a:bodyPr/>
          <a:lstStyle/>
          <a:p>
            <a:r>
              <a:rPr lang="en-US" altLang="en-US" smtClean="0">
                <a:solidFill>
                  <a:srgbClr val="003399"/>
                </a:solidFill>
              </a:rPr>
              <a:t>Patient factors associated with cardiac risk</a:t>
            </a:r>
          </a:p>
        </p:txBody>
      </p:sp>
      <p:sp>
        <p:nvSpPr>
          <p:cNvPr id="3" name="Content Placeholder 2">
            <a:extLst>
              <a:ext uri="{FF2B5EF4-FFF2-40B4-BE49-F238E27FC236}"/>
            </a:extLst>
          </p:cNvPr>
          <p:cNvSpPr>
            <a:spLocks noGrp="1"/>
          </p:cNvSpPr>
          <p:nvPr>
            <p:ph sz="half" idx="1"/>
          </p:nvPr>
        </p:nvSpPr>
        <p:spPr>
          <a:xfrm>
            <a:off x="206375" y="2057400"/>
            <a:ext cx="4365625" cy="4346575"/>
          </a:xfrm>
        </p:spPr>
        <p:txBody>
          <a:bodyPr>
            <a:normAutofit/>
          </a:bodyPr>
          <a:lstStyle/>
          <a:p>
            <a:pPr>
              <a:defRPr/>
            </a:pPr>
            <a:r>
              <a:rPr lang="en-US" sz="1800" dirty="0" smtClean="0">
                <a:solidFill>
                  <a:srgbClr val="003399"/>
                </a:solidFill>
              </a:rPr>
              <a:t>Age </a:t>
            </a:r>
            <a:endParaRPr lang="en-US" sz="1800" dirty="0">
              <a:solidFill>
                <a:srgbClr val="003399"/>
              </a:solidFill>
            </a:endParaRPr>
          </a:p>
          <a:p>
            <a:pPr>
              <a:defRPr/>
            </a:pPr>
            <a:r>
              <a:rPr lang="en-US" sz="1800" dirty="0">
                <a:solidFill>
                  <a:srgbClr val="003399"/>
                </a:solidFill>
              </a:rPr>
              <a:t>Heart failure</a:t>
            </a:r>
          </a:p>
          <a:p>
            <a:pPr>
              <a:defRPr/>
            </a:pPr>
            <a:r>
              <a:rPr lang="en-US" sz="1800" dirty="0" err="1">
                <a:solidFill>
                  <a:srgbClr val="003399"/>
                </a:solidFill>
              </a:rPr>
              <a:t>Ischaemic</a:t>
            </a:r>
            <a:r>
              <a:rPr lang="en-US" sz="1800" dirty="0">
                <a:solidFill>
                  <a:srgbClr val="003399"/>
                </a:solidFill>
              </a:rPr>
              <a:t> heart disease</a:t>
            </a:r>
          </a:p>
          <a:p>
            <a:pPr>
              <a:defRPr/>
            </a:pPr>
            <a:r>
              <a:rPr lang="en-US" sz="1800" dirty="0">
                <a:solidFill>
                  <a:srgbClr val="003399"/>
                </a:solidFill>
              </a:rPr>
              <a:t>(MI / angina)</a:t>
            </a:r>
          </a:p>
          <a:p>
            <a:pPr>
              <a:defRPr/>
            </a:pPr>
            <a:r>
              <a:rPr lang="en-US" sz="1800" dirty="0">
                <a:solidFill>
                  <a:srgbClr val="003399"/>
                </a:solidFill>
              </a:rPr>
              <a:t>Cerebrovascular disease</a:t>
            </a:r>
          </a:p>
          <a:p>
            <a:pPr marL="0" indent="0">
              <a:buFontTx/>
              <a:buNone/>
              <a:defRPr/>
            </a:pPr>
            <a:r>
              <a:rPr lang="en-US" sz="1800" dirty="0">
                <a:solidFill>
                  <a:srgbClr val="003399"/>
                </a:solidFill>
              </a:rPr>
              <a:t>       (CVA / TIA)</a:t>
            </a:r>
          </a:p>
          <a:p>
            <a:pPr>
              <a:defRPr/>
            </a:pPr>
            <a:r>
              <a:rPr lang="en-US" sz="1800" dirty="0">
                <a:solidFill>
                  <a:srgbClr val="003399"/>
                </a:solidFill>
              </a:rPr>
              <a:t>Insulin dependent diabetes mellitus</a:t>
            </a:r>
          </a:p>
          <a:p>
            <a:pPr>
              <a:defRPr/>
            </a:pPr>
            <a:r>
              <a:rPr lang="en-US" sz="1800" dirty="0">
                <a:solidFill>
                  <a:srgbClr val="003399"/>
                </a:solidFill>
              </a:rPr>
              <a:t>Renal impairment or dialysis</a:t>
            </a:r>
          </a:p>
        </p:txBody>
      </p:sp>
      <p:pic>
        <p:nvPicPr>
          <p:cNvPr id="14340" name="Content Placeholder 3"/>
          <p:cNvPicPr>
            <a:picLocks noGrp="1" noChangeAspect="1" noChangeArrowheads="1"/>
          </p:cNvPicPr>
          <p:nvPr>
            <p:ph sz="half" idx="2"/>
          </p:nvPr>
        </p:nvPicPr>
        <p:blipFill>
          <a:blip r:embed="rId2"/>
          <a:srcRect/>
          <a:stretch>
            <a:fillRect/>
          </a:stretch>
        </p:blipFill>
        <p:spPr>
          <a:xfrm>
            <a:off x="5372100" y="1924050"/>
            <a:ext cx="3238500" cy="447992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7772400" cy="1143000"/>
          </a:xfrm>
        </p:spPr>
        <p:txBody>
          <a:bodyPr/>
          <a:lstStyle/>
          <a:p>
            <a:r>
              <a:rPr lang="en-US" altLang="en-US" sz="2800" b="0" smtClean="0">
                <a:solidFill>
                  <a:srgbClr val="FFFF99"/>
                </a:solidFill>
              </a:rPr>
              <a:t>Cardiovascular system</a:t>
            </a:r>
            <a:r>
              <a:rPr lang="en-US" altLang="en-US" sz="2400" b="0" smtClean="0">
                <a:solidFill>
                  <a:srgbClr val="000099"/>
                </a:solidFill>
              </a:rPr>
              <a:t> </a:t>
            </a:r>
          </a:p>
        </p:txBody>
      </p:sp>
      <p:sp>
        <p:nvSpPr>
          <p:cNvPr id="15363" name="Rectangle 3"/>
          <p:cNvSpPr>
            <a:spLocks noGrp="1" noChangeArrowheads="1"/>
          </p:cNvSpPr>
          <p:nvPr>
            <p:ph type="body" idx="1"/>
          </p:nvPr>
        </p:nvSpPr>
        <p:spPr>
          <a:xfrm>
            <a:off x="676275" y="1720850"/>
            <a:ext cx="7639050" cy="3922713"/>
          </a:xfrm>
        </p:spPr>
        <p:txBody>
          <a:bodyPr/>
          <a:lstStyle/>
          <a:p>
            <a:pPr algn="just">
              <a:lnSpc>
                <a:spcPct val="90000"/>
              </a:lnSpc>
            </a:pPr>
            <a:r>
              <a:rPr lang="en-US" altLang="en-US" sz="2400" b="1" smtClean="0">
                <a:solidFill>
                  <a:srgbClr val="000099"/>
                </a:solidFill>
              </a:rPr>
              <a:t>Specific enquiries must be made about:</a:t>
            </a:r>
            <a:endParaRPr lang="en-GB" altLang="en-US" sz="2400" b="1" smtClean="0">
              <a:solidFill>
                <a:srgbClr val="000099"/>
              </a:solidFill>
            </a:endParaRPr>
          </a:p>
          <a:p>
            <a:pPr lvl="1">
              <a:lnSpc>
                <a:spcPct val="90000"/>
              </a:lnSpc>
            </a:pPr>
            <a:r>
              <a:rPr lang="en-US" altLang="en-US" sz="2100" smtClean="0">
                <a:solidFill>
                  <a:srgbClr val="000099"/>
                </a:solidFill>
              </a:rPr>
              <a:t>Angina  </a:t>
            </a:r>
          </a:p>
          <a:p>
            <a:pPr lvl="2" algn="just">
              <a:lnSpc>
                <a:spcPct val="90000"/>
              </a:lnSpc>
            </a:pPr>
            <a:r>
              <a:rPr lang="en-US" altLang="en-US" sz="1800" smtClean="0">
                <a:solidFill>
                  <a:srgbClr val="000099"/>
                </a:solidFill>
              </a:rPr>
              <a:t>incidence </a:t>
            </a:r>
          </a:p>
          <a:p>
            <a:pPr lvl="2" algn="just">
              <a:lnSpc>
                <a:spcPct val="90000"/>
              </a:lnSpc>
            </a:pPr>
            <a:r>
              <a:rPr lang="en-US" altLang="en-US" sz="1800" smtClean="0">
                <a:solidFill>
                  <a:srgbClr val="000099"/>
                </a:solidFill>
              </a:rPr>
              <a:t>precipitating factors </a:t>
            </a:r>
          </a:p>
          <a:p>
            <a:pPr lvl="2" algn="just">
              <a:lnSpc>
                <a:spcPct val="90000"/>
              </a:lnSpc>
            </a:pPr>
            <a:r>
              <a:rPr lang="en-US" altLang="en-US" sz="1800" smtClean="0">
                <a:solidFill>
                  <a:srgbClr val="000099"/>
                </a:solidFill>
              </a:rPr>
              <a:t>duration </a:t>
            </a:r>
          </a:p>
          <a:p>
            <a:pPr lvl="2" algn="just">
              <a:lnSpc>
                <a:spcPct val="90000"/>
              </a:lnSpc>
            </a:pPr>
            <a:r>
              <a:rPr lang="en-US" altLang="en-US" sz="1800" smtClean="0">
                <a:solidFill>
                  <a:srgbClr val="000099"/>
                </a:solidFill>
              </a:rPr>
              <a:t>use of anti-anginal medications, e.g. glyceryl trinitrate (GTN) oral or sublingual  )</a:t>
            </a:r>
            <a:endParaRPr lang="en-GB" altLang="en-US" sz="1800" smtClean="0">
              <a:solidFill>
                <a:srgbClr val="000099"/>
              </a:solidFill>
            </a:endParaRPr>
          </a:p>
          <a:p>
            <a:pPr lvl="1">
              <a:lnSpc>
                <a:spcPct val="90000"/>
              </a:lnSpc>
            </a:pPr>
            <a:r>
              <a:rPr lang="en-US" altLang="en-US" sz="2100" smtClean="0">
                <a:solidFill>
                  <a:srgbClr val="000099"/>
                </a:solidFill>
              </a:rPr>
              <a:t>Previous myocardial infarction and subsequent symptoms </a:t>
            </a:r>
          </a:p>
          <a:p>
            <a:pPr lvl="1">
              <a:lnSpc>
                <a:spcPct val="90000"/>
              </a:lnSpc>
            </a:pPr>
            <a:r>
              <a:rPr lang="en-US" altLang="en-US" sz="2100" smtClean="0">
                <a:solidFill>
                  <a:srgbClr val="000099"/>
                </a:solidFill>
              </a:rPr>
              <a:t>Symptoms indicating  heart failure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0"/>
            <a:ext cx="7772400" cy="1143000"/>
          </a:xfrm>
        </p:spPr>
        <p:txBody>
          <a:bodyPr/>
          <a:lstStyle/>
          <a:p>
            <a:r>
              <a:rPr lang="en-US" altLang="en-US" sz="2800" b="0" smtClean="0">
                <a:solidFill>
                  <a:srgbClr val="FFFF99"/>
                </a:solidFill>
              </a:rPr>
              <a:t>Cardiovascular system</a:t>
            </a:r>
            <a:r>
              <a:rPr lang="en-US" altLang="en-US" sz="2400" b="0" smtClean="0">
                <a:solidFill>
                  <a:srgbClr val="000099"/>
                </a:solidFill>
              </a:rPr>
              <a:t> </a:t>
            </a:r>
          </a:p>
        </p:txBody>
      </p:sp>
      <p:sp>
        <p:nvSpPr>
          <p:cNvPr id="16387" name="Rectangle 3"/>
          <p:cNvSpPr>
            <a:spLocks noGrp="1" noChangeArrowheads="1"/>
          </p:cNvSpPr>
          <p:nvPr>
            <p:ph type="body" idx="1"/>
          </p:nvPr>
        </p:nvSpPr>
        <p:spPr>
          <a:xfrm>
            <a:off x="676275" y="1720850"/>
            <a:ext cx="7639050" cy="3922713"/>
          </a:xfrm>
        </p:spPr>
        <p:txBody>
          <a:bodyPr/>
          <a:lstStyle/>
          <a:p>
            <a:pPr lvl="1">
              <a:lnSpc>
                <a:spcPct val="90000"/>
              </a:lnSpc>
              <a:buFont typeface="Arial" pitchFamily="34" charset="0"/>
              <a:buChar char="•"/>
            </a:pPr>
            <a:r>
              <a:rPr lang="en-US" altLang="en-US" sz="2000" smtClean="0">
                <a:solidFill>
                  <a:srgbClr val="000099"/>
                </a:solidFill>
              </a:rPr>
              <a:t>Myocardial infarction are at a greater risk of perioperative reinfarction </a:t>
            </a:r>
          </a:p>
          <a:p>
            <a:pPr lvl="1">
              <a:lnSpc>
                <a:spcPct val="90000"/>
              </a:lnSpc>
              <a:buFont typeface="Arial" pitchFamily="34" charset="0"/>
              <a:buChar char="•"/>
            </a:pPr>
            <a:r>
              <a:rPr lang="en-US" altLang="en-US" sz="2000" smtClean="0">
                <a:solidFill>
                  <a:srgbClr val="000099"/>
                </a:solidFill>
              </a:rPr>
              <a:t>Elective surgery postponed until at least 6 months after the event </a:t>
            </a:r>
          </a:p>
          <a:p>
            <a:pPr lvl="1">
              <a:lnSpc>
                <a:spcPct val="90000"/>
              </a:lnSpc>
              <a:buFont typeface="Arial" pitchFamily="34" charset="0"/>
              <a:buChar char="•"/>
            </a:pPr>
            <a:r>
              <a:rPr lang="en-US" altLang="en-US" sz="2000" smtClean="0">
                <a:solidFill>
                  <a:srgbClr val="000099"/>
                </a:solidFill>
              </a:rPr>
              <a:t> Untreated or poorly controlled hypertension (diastolic consistently &gt; 110 mmHg)  may lead to exaggerated cardiovascular responses </a:t>
            </a:r>
          </a:p>
          <a:p>
            <a:pPr lvl="1">
              <a:lnSpc>
                <a:spcPct val="90000"/>
              </a:lnSpc>
              <a:buFont typeface="Arial" pitchFamily="34" charset="0"/>
              <a:buChar char="•"/>
            </a:pPr>
            <a:r>
              <a:rPr lang="en-US" altLang="en-US" sz="2000" smtClean="0">
                <a:solidFill>
                  <a:srgbClr val="000099"/>
                </a:solidFill>
              </a:rPr>
              <a:t>Both hypertension and hypotension can be precipitated                   which increase the risk of myocardial ischemia </a:t>
            </a:r>
          </a:p>
        </p:txBody>
      </p:sp>
      <p:sp>
        <p:nvSpPr>
          <p:cNvPr id="16388" name="AutoShape 4"/>
          <p:cNvSpPr>
            <a:spLocks noChangeArrowheads="1"/>
          </p:cNvSpPr>
          <p:nvPr/>
        </p:nvSpPr>
        <p:spPr bwMode="auto">
          <a:xfrm>
            <a:off x="3352800" y="4800600"/>
            <a:ext cx="1281113" cy="228600"/>
          </a:xfrm>
          <a:prstGeom prst="rightArrow">
            <a:avLst>
              <a:gd name="adj1" fmla="val 50000"/>
              <a:gd name="adj2" fmla="val 140104"/>
            </a:avLst>
          </a:prstGeom>
          <a:solidFill>
            <a:schemeClr val="accent1"/>
          </a:solidFill>
          <a:ln w="9525">
            <a:solidFill>
              <a:schemeClr val="tx1"/>
            </a:solidFill>
            <a:miter lim="800000"/>
            <a:headEnd/>
            <a:tailEnd/>
          </a:ln>
        </p:spPr>
        <p:txBody>
          <a:bodyPr wrap="none" anchor="ctr"/>
          <a:lstStyle/>
          <a:p>
            <a:endParaRPr lang="en-US"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7772400" cy="1143000"/>
          </a:xfrm>
        </p:spPr>
        <p:txBody>
          <a:bodyPr/>
          <a:lstStyle/>
          <a:p>
            <a:r>
              <a:rPr lang="en-US" altLang="en-US" sz="2800" b="0" smtClean="0">
                <a:solidFill>
                  <a:srgbClr val="FFFF99"/>
                </a:solidFill>
              </a:rPr>
              <a:t>Cardiovascular system</a:t>
            </a:r>
            <a:r>
              <a:rPr lang="en-US" altLang="en-US" sz="2400" b="0" smtClean="0">
                <a:solidFill>
                  <a:srgbClr val="000099"/>
                </a:solidFill>
              </a:rPr>
              <a:t> </a:t>
            </a:r>
          </a:p>
        </p:txBody>
      </p:sp>
      <p:sp>
        <p:nvSpPr>
          <p:cNvPr id="17411" name="Rectangle 3"/>
          <p:cNvSpPr>
            <a:spLocks noGrp="1" noChangeArrowheads="1"/>
          </p:cNvSpPr>
          <p:nvPr>
            <p:ph type="body" idx="1"/>
          </p:nvPr>
        </p:nvSpPr>
        <p:spPr>
          <a:xfrm>
            <a:off x="457200" y="1676400"/>
            <a:ext cx="7639050" cy="3927475"/>
          </a:xfrm>
        </p:spPr>
        <p:txBody>
          <a:bodyPr/>
          <a:lstStyle/>
          <a:p>
            <a:pPr lvl="1"/>
            <a:r>
              <a:rPr lang="en-US" altLang="en-US" sz="2000" smtClean="0">
                <a:solidFill>
                  <a:srgbClr val="000099"/>
                </a:solidFill>
              </a:rPr>
              <a:t>Heart failure will be worsened by the depressant effects impairing the perfusion of vital organs</a:t>
            </a:r>
          </a:p>
          <a:p>
            <a:pPr lvl="1">
              <a:buFontTx/>
              <a:buNone/>
            </a:pPr>
            <a:r>
              <a:rPr lang="en-US" altLang="en-US" sz="2000" smtClean="0">
                <a:solidFill>
                  <a:srgbClr val="000099"/>
                </a:solidFill>
              </a:rPr>
              <a:t> </a:t>
            </a:r>
          </a:p>
          <a:p>
            <a:pPr lvl="1"/>
            <a:r>
              <a:rPr lang="en-US" altLang="en-US" sz="2000" smtClean="0">
                <a:solidFill>
                  <a:srgbClr val="000099"/>
                </a:solidFill>
              </a:rPr>
              <a:t>valvular heart disease</a:t>
            </a:r>
          </a:p>
          <a:p>
            <a:pPr lvl="1">
              <a:buFontTx/>
              <a:buNone/>
            </a:pPr>
            <a:r>
              <a:rPr lang="en-US" altLang="en-US" sz="2000" smtClean="0">
                <a:solidFill>
                  <a:srgbClr val="000099"/>
                </a:solidFill>
              </a:rPr>
              <a:t>   * ? prosthetic valves may be on anticoagulants --</a:t>
            </a:r>
          </a:p>
          <a:p>
            <a:pPr lvl="1">
              <a:buFontTx/>
              <a:buNone/>
            </a:pPr>
            <a:r>
              <a:rPr lang="en-US" altLang="en-US" sz="2000" smtClean="0">
                <a:solidFill>
                  <a:srgbClr val="000099"/>
                </a:solidFill>
              </a:rPr>
              <a:t>  need to be stopped or changed prior to surgery </a:t>
            </a:r>
          </a:p>
          <a:p>
            <a:pPr lvl="1">
              <a:buFontTx/>
              <a:buNone/>
            </a:pPr>
            <a:r>
              <a:rPr lang="en-US" altLang="en-US" sz="2000" smtClean="0">
                <a:solidFill>
                  <a:srgbClr val="000099"/>
                </a:solidFill>
              </a:rPr>
              <a:t>   * Antibiotic prophylaxis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Rot="1" noChangeArrowheads="1"/>
          </p:cNvSpPr>
          <p:nvPr>
            <p:ph type="title"/>
          </p:nvPr>
        </p:nvSpPr>
        <p:spPr/>
        <p:txBody>
          <a:bodyPr/>
          <a:lstStyle/>
          <a:p>
            <a:pPr eaLnBrk="1" hangingPunct="1"/>
            <a:r>
              <a:rPr lang="en-US" altLang="en-US" smtClean="0">
                <a:solidFill>
                  <a:schemeClr val="bg1"/>
                </a:solidFill>
                <a:cs typeface="Times New Roman" pitchFamily="18" charset="0"/>
              </a:rPr>
              <a:t>Active Cardiac Conditions</a:t>
            </a:r>
            <a:endParaRPr lang="en-US" altLang="en-US" baseline="30000" smtClean="0">
              <a:solidFill>
                <a:schemeClr val="bg1"/>
              </a:solidFill>
              <a:cs typeface="Times New Roman" pitchFamily="18" charset="0"/>
            </a:endParaRPr>
          </a:p>
        </p:txBody>
      </p:sp>
      <p:sp>
        <p:nvSpPr>
          <p:cNvPr id="18435" name="Rectangle 5"/>
          <p:cNvSpPr>
            <a:spLocks noGrp="1" noChangeArrowheads="1"/>
          </p:cNvSpPr>
          <p:nvPr>
            <p:ph idx="1"/>
          </p:nvPr>
        </p:nvSpPr>
        <p:spPr/>
        <p:txBody>
          <a:bodyPr/>
          <a:lstStyle/>
          <a:p>
            <a:pPr eaLnBrk="1" hangingPunct="1"/>
            <a:r>
              <a:rPr lang="en-US" altLang="en-US" sz="2000" smtClean="0">
                <a:solidFill>
                  <a:srgbClr val="003399"/>
                </a:solidFill>
                <a:cs typeface="Arial" pitchFamily="34" charset="0"/>
              </a:rPr>
              <a:t>Unstable coronary syndromes</a:t>
            </a:r>
          </a:p>
          <a:p>
            <a:pPr lvl="1" eaLnBrk="1" hangingPunct="1">
              <a:buFont typeface="Wingdings" pitchFamily="2" charset="2"/>
              <a:buChar char="§"/>
            </a:pPr>
            <a:r>
              <a:rPr lang="en-US" altLang="en-US" sz="1800" smtClean="0">
                <a:solidFill>
                  <a:srgbClr val="003399"/>
                </a:solidFill>
                <a:cs typeface="Arial" pitchFamily="34" charset="0"/>
              </a:rPr>
              <a:t>Unstable or severe angina</a:t>
            </a:r>
          </a:p>
          <a:p>
            <a:pPr lvl="1" eaLnBrk="1" hangingPunct="1">
              <a:buFont typeface="Wingdings" pitchFamily="2" charset="2"/>
              <a:buChar char="§"/>
            </a:pPr>
            <a:r>
              <a:rPr lang="en-US" altLang="en-US" sz="1800" smtClean="0">
                <a:solidFill>
                  <a:srgbClr val="003399"/>
                </a:solidFill>
                <a:cs typeface="Arial" pitchFamily="34" charset="0"/>
              </a:rPr>
              <a:t>Recent MI</a:t>
            </a:r>
          </a:p>
          <a:p>
            <a:pPr eaLnBrk="1" hangingPunct="1"/>
            <a:r>
              <a:rPr lang="en-US" altLang="en-US" sz="2000" smtClean="0">
                <a:solidFill>
                  <a:srgbClr val="003399"/>
                </a:solidFill>
                <a:cs typeface="Arial" pitchFamily="34" charset="0"/>
              </a:rPr>
              <a:t>Decompensated HF</a:t>
            </a:r>
          </a:p>
          <a:p>
            <a:pPr eaLnBrk="1" hangingPunct="1"/>
            <a:r>
              <a:rPr lang="en-US" altLang="en-US" sz="2000" smtClean="0">
                <a:solidFill>
                  <a:srgbClr val="003399"/>
                </a:solidFill>
                <a:cs typeface="Arial" pitchFamily="34" charset="0"/>
              </a:rPr>
              <a:t>Significant arrhythmias</a:t>
            </a:r>
          </a:p>
          <a:p>
            <a:pPr eaLnBrk="1" hangingPunct="1"/>
            <a:r>
              <a:rPr lang="en-US" altLang="en-US" sz="2000" smtClean="0">
                <a:solidFill>
                  <a:srgbClr val="003399"/>
                </a:solidFill>
                <a:cs typeface="Arial" pitchFamily="34" charset="0"/>
              </a:rPr>
              <a:t>Severe valvar disease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r>
              <a:rPr lang="en-US" altLang="en-US" smtClean="0">
                <a:solidFill>
                  <a:schemeClr val="bg1"/>
                </a:solidFill>
                <a:cs typeface="Times New Roman" pitchFamily="18" charset="0"/>
              </a:rPr>
              <a:t>Minor Cardiac Predictors</a:t>
            </a:r>
          </a:p>
        </p:txBody>
      </p:sp>
      <p:sp>
        <p:nvSpPr>
          <p:cNvPr id="19459" name="Rectangle 3"/>
          <p:cNvSpPr>
            <a:spLocks noGrp="1" noChangeArrowheads="1"/>
          </p:cNvSpPr>
          <p:nvPr>
            <p:ph idx="1"/>
          </p:nvPr>
        </p:nvSpPr>
        <p:spPr/>
        <p:txBody>
          <a:bodyPr/>
          <a:lstStyle/>
          <a:p>
            <a:pPr eaLnBrk="1" hangingPunct="1"/>
            <a:r>
              <a:rPr lang="en-US" altLang="en-US" sz="2400" smtClean="0">
                <a:solidFill>
                  <a:srgbClr val="003399"/>
                </a:solidFill>
                <a:cs typeface="Arial" pitchFamily="34" charset="0"/>
              </a:rPr>
              <a:t>Advanced age (&gt;70)</a:t>
            </a:r>
          </a:p>
          <a:p>
            <a:pPr eaLnBrk="1" hangingPunct="1"/>
            <a:r>
              <a:rPr lang="en-US" altLang="en-US" sz="2400" smtClean="0">
                <a:solidFill>
                  <a:srgbClr val="003399"/>
                </a:solidFill>
                <a:cs typeface="Arial" pitchFamily="34" charset="0"/>
              </a:rPr>
              <a:t>Abnormal ECG</a:t>
            </a:r>
          </a:p>
          <a:p>
            <a:pPr lvl="1" eaLnBrk="1" hangingPunct="1">
              <a:buFont typeface="Wingdings" pitchFamily="2" charset="2"/>
              <a:buChar char="§"/>
            </a:pPr>
            <a:r>
              <a:rPr lang="en-US" altLang="en-US" sz="2000" smtClean="0">
                <a:solidFill>
                  <a:srgbClr val="003399"/>
                </a:solidFill>
                <a:cs typeface="Arial" pitchFamily="34" charset="0"/>
              </a:rPr>
              <a:t>LV hypertrophy</a:t>
            </a:r>
          </a:p>
          <a:p>
            <a:pPr lvl="1" eaLnBrk="1" hangingPunct="1">
              <a:buFont typeface="Wingdings" pitchFamily="2" charset="2"/>
              <a:buChar char="§"/>
            </a:pPr>
            <a:r>
              <a:rPr lang="en-US" altLang="en-US" sz="2000" smtClean="0">
                <a:solidFill>
                  <a:srgbClr val="003399"/>
                </a:solidFill>
                <a:cs typeface="Arial" pitchFamily="34" charset="0"/>
              </a:rPr>
              <a:t>LBBB</a:t>
            </a:r>
          </a:p>
          <a:p>
            <a:pPr lvl="1" eaLnBrk="1" hangingPunct="1">
              <a:buFont typeface="Wingdings" pitchFamily="2" charset="2"/>
              <a:buChar char="§"/>
            </a:pPr>
            <a:r>
              <a:rPr lang="en-US" altLang="en-US" sz="2000" smtClean="0">
                <a:solidFill>
                  <a:srgbClr val="003399"/>
                </a:solidFill>
                <a:cs typeface="Arial" pitchFamily="34" charset="0"/>
              </a:rPr>
              <a:t>ST-T abnormalities</a:t>
            </a:r>
          </a:p>
          <a:p>
            <a:pPr lvl="1" eaLnBrk="1" hangingPunct="1">
              <a:buFont typeface="Wingdings" pitchFamily="2" charset="2"/>
              <a:buChar char="§"/>
            </a:pPr>
            <a:r>
              <a:rPr lang="en-US" altLang="en-US" sz="2000" smtClean="0">
                <a:solidFill>
                  <a:srgbClr val="003399"/>
                </a:solidFill>
                <a:cs typeface="Arial" pitchFamily="34" charset="0"/>
              </a:rPr>
              <a:t>Rhythm other than sinus</a:t>
            </a:r>
          </a:p>
          <a:p>
            <a:pPr eaLnBrk="1" hangingPunct="1"/>
            <a:r>
              <a:rPr lang="en-US" altLang="en-US" sz="2400" smtClean="0">
                <a:solidFill>
                  <a:srgbClr val="003399"/>
                </a:solidFill>
                <a:cs typeface="Arial" pitchFamily="34" charset="0"/>
              </a:rPr>
              <a:t>Uncontrolled systemic hypertension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609600" y="152400"/>
            <a:ext cx="80010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p:txBody>
          <a:bodyPr/>
          <a:lstStyle/>
          <a:p>
            <a:r>
              <a:rPr lang="en-US" altLang="en-US" smtClean="0"/>
              <a:t>Surgical factors in assessment of risk of</a:t>
            </a:r>
            <a:br>
              <a:rPr lang="en-US" altLang="en-US" smtClean="0"/>
            </a:br>
            <a:r>
              <a:rPr lang="en-US" altLang="en-US" smtClean="0"/>
              <a:t>significant cardiac event</a:t>
            </a:r>
          </a:p>
        </p:txBody>
      </p:sp>
      <p:graphicFrame>
        <p:nvGraphicFramePr>
          <p:cNvPr id="4" name="Content Placeholder 3">
            <a:extLst>
              <a:ext uri="{FF2B5EF4-FFF2-40B4-BE49-F238E27FC236}"/>
            </a:extLst>
          </p:cNvPr>
          <p:cNvGraphicFramePr>
            <a:graphicFrameLocks noGrp="1"/>
          </p:cNvGraphicFramePr>
          <p:nvPr>
            <p:ph idx="1"/>
          </p:nvPr>
        </p:nvGraphicFramePr>
        <p:xfrm>
          <a:off x="136525" y="2227263"/>
          <a:ext cx="8378826" cy="4600637"/>
        </p:xfrm>
        <a:graphic>
          <a:graphicData uri="http://schemas.openxmlformats.org/drawingml/2006/table">
            <a:tbl>
              <a:tblPr firstRow="1" bandRow="1">
                <a:tableStyleId>{5C22544A-7EE6-4342-B048-85BDC9FD1C3A}</a:tableStyleId>
              </a:tblPr>
              <a:tblGrid>
                <a:gridCol w="4189413">
                  <a:extLst>
                    <a:ext uri="{9D8B030D-6E8A-4147-A177-3AD203B41FA5}"/>
                  </a:extLst>
                </a:gridCol>
                <a:gridCol w="4189413">
                  <a:extLst>
                    <a:ext uri="{9D8B030D-6E8A-4147-A177-3AD203B41FA5}"/>
                  </a:extLst>
                </a:gridCol>
              </a:tblGrid>
              <a:tr h="1897322">
                <a:tc>
                  <a:txBody>
                    <a:bodyPr/>
                    <a:lstStyle/>
                    <a:p>
                      <a:r>
                        <a:rPr lang="en-US" sz="2400" b="1" i="0" u="none" strike="noStrike" kern="1200" baseline="0" dirty="0">
                          <a:solidFill>
                            <a:schemeClr val="tx1"/>
                          </a:solidFill>
                          <a:latin typeface="+mn-lt"/>
                          <a:ea typeface="+mn-ea"/>
                          <a:cs typeface="+mn-cs"/>
                        </a:rPr>
                        <a:t>Low risk &lt;1%</a:t>
                      </a:r>
                      <a:endParaRPr lang="en-US" sz="2400" dirty="0">
                        <a:solidFill>
                          <a:schemeClr val="tx1"/>
                        </a:solidFill>
                      </a:endParaRPr>
                    </a:p>
                  </a:txBody>
                  <a:tcPr marL="68580" marR="68580" marT="34278" marB="34278"/>
                </a:tc>
                <a:tc>
                  <a:txBody>
                    <a:bodyPr/>
                    <a:lstStyle/>
                    <a:p>
                      <a:r>
                        <a:rPr lang="en-US" sz="2400" b="0" i="0" u="none" strike="noStrike" kern="1200" baseline="0" dirty="0">
                          <a:solidFill>
                            <a:schemeClr val="tx1"/>
                          </a:solidFill>
                          <a:latin typeface="+mn-lt"/>
                          <a:ea typeface="+mn-ea"/>
                          <a:cs typeface="+mn-cs"/>
                        </a:rPr>
                        <a:t>Minor </a:t>
                      </a:r>
                      <a:r>
                        <a:rPr lang="en-US" sz="2400" b="0" i="0" u="none" strike="noStrike" kern="1200" baseline="0" dirty="0" err="1">
                          <a:solidFill>
                            <a:schemeClr val="tx1"/>
                          </a:solidFill>
                          <a:latin typeface="+mn-lt"/>
                          <a:ea typeface="+mn-ea"/>
                          <a:cs typeface="+mn-cs"/>
                        </a:rPr>
                        <a:t>orthopaedic</a:t>
                      </a:r>
                      <a:r>
                        <a:rPr lang="en-US" sz="2400" b="0" i="0" u="none" strike="noStrike" kern="1200" baseline="0" dirty="0">
                          <a:solidFill>
                            <a:schemeClr val="tx1"/>
                          </a:solidFill>
                          <a:latin typeface="+mn-lt"/>
                          <a:ea typeface="+mn-ea"/>
                          <a:cs typeface="+mn-cs"/>
                        </a:rPr>
                        <a:t> and urology</a:t>
                      </a:r>
                    </a:p>
                    <a:p>
                      <a:r>
                        <a:rPr lang="en-US" sz="2400" b="0" i="0" u="none" strike="noStrike" kern="1200" baseline="0" dirty="0">
                          <a:solidFill>
                            <a:schemeClr val="tx1"/>
                          </a:solidFill>
                          <a:latin typeface="+mn-lt"/>
                          <a:ea typeface="+mn-ea"/>
                          <a:cs typeface="+mn-cs"/>
                        </a:rPr>
                        <a:t>• </a:t>
                      </a:r>
                      <a:r>
                        <a:rPr lang="en-US" sz="2400" b="0" i="0" u="none" strike="noStrike" kern="1200" baseline="0" dirty="0" err="1">
                          <a:solidFill>
                            <a:schemeClr val="tx1"/>
                          </a:solidFill>
                          <a:latin typeface="+mn-lt"/>
                          <a:ea typeface="+mn-ea"/>
                          <a:cs typeface="+mn-cs"/>
                        </a:rPr>
                        <a:t>Gynaecology</a:t>
                      </a:r>
                      <a:endParaRPr lang="en-US" sz="2400" b="0" i="0" u="none" strike="noStrike" kern="1200" baseline="0" dirty="0">
                        <a:solidFill>
                          <a:schemeClr val="tx1"/>
                        </a:solidFill>
                        <a:latin typeface="+mn-lt"/>
                        <a:ea typeface="+mn-ea"/>
                        <a:cs typeface="+mn-cs"/>
                      </a:endParaRPr>
                    </a:p>
                    <a:p>
                      <a:r>
                        <a:rPr lang="en-US" sz="2400" b="0" i="0" u="none" strike="noStrike" kern="1200" baseline="0" dirty="0">
                          <a:solidFill>
                            <a:schemeClr val="tx1"/>
                          </a:solidFill>
                          <a:latin typeface="+mn-lt"/>
                          <a:ea typeface="+mn-ea"/>
                          <a:cs typeface="+mn-cs"/>
                        </a:rPr>
                        <a:t>• Breast</a:t>
                      </a:r>
                    </a:p>
                    <a:p>
                      <a:r>
                        <a:rPr lang="en-US" sz="2400" b="0" i="0" u="none" strike="noStrike" kern="1200" baseline="0" dirty="0">
                          <a:solidFill>
                            <a:schemeClr val="tx1"/>
                          </a:solidFill>
                          <a:latin typeface="+mn-lt"/>
                          <a:ea typeface="+mn-ea"/>
                          <a:cs typeface="+mn-cs"/>
                        </a:rPr>
                        <a:t>• Dental</a:t>
                      </a:r>
                      <a:endParaRPr lang="en-US" sz="2400" dirty="0">
                        <a:solidFill>
                          <a:schemeClr val="tx1"/>
                        </a:solidFill>
                      </a:endParaRPr>
                    </a:p>
                  </a:txBody>
                  <a:tcPr marL="68580" marR="68580" marT="34278" marB="34278"/>
                </a:tc>
                <a:extLst>
                  <a:ext uri="{0D108BD9-81ED-4DB2-BD59-A6C34878D82A}"/>
                </a:extLst>
              </a:tr>
              <a:tr h="1531569">
                <a:tc>
                  <a:txBody>
                    <a:bodyPr/>
                    <a:lstStyle/>
                    <a:p>
                      <a:r>
                        <a:rPr lang="en-US" sz="2400" b="1" i="0" u="none" strike="noStrike" kern="1200" baseline="0" dirty="0">
                          <a:solidFill>
                            <a:schemeClr val="dk1"/>
                          </a:solidFill>
                          <a:latin typeface="+mn-lt"/>
                          <a:ea typeface="+mn-ea"/>
                          <a:cs typeface="+mn-cs"/>
                        </a:rPr>
                        <a:t>Intermediate 1–5%</a:t>
                      </a:r>
                      <a:endParaRPr lang="en-US" sz="2400" dirty="0"/>
                    </a:p>
                  </a:txBody>
                  <a:tcPr marL="68580" marR="68580" marT="34278" marB="34278"/>
                </a:tc>
                <a:tc>
                  <a:txBody>
                    <a:bodyPr/>
                    <a:lstStyle/>
                    <a:p>
                      <a:r>
                        <a:rPr lang="en-US" sz="2400" b="0" i="0" u="none" strike="noStrike" kern="1200" baseline="0" dirty="0">
                          <a:solidFill>
                            <a:schemeClr val="dk1"/>
                          </a:solidFill>
                          <a:latin typeface="+mn-lt"/>
                          <a:ea typeface="+mn-ea"/>
                          <a:cs typeface="+mn-cs"/>
                        </a:rPr>
                        <a:t>Major </a:t>
                      </a:r>
                      <a:r>
                        <a:rPr lang="en-US" sz="2400" b="0" i="0" u="none" strike="noStrike" kern="1200" baseline="0" dirty="0" err="1">
                          <a:solidFill>
                            <a:schemeClr val="dk1"/>
                          </a:solidFill>
                          <a:latin typeface="+mn-lt"/>
                          <a:ea typeface="+mn-ea"/>
                          <a:cs typeface="+mn-cs"/>
                        </a:rPr>
                        <a:t>orthopaedic</a:t>
                      </a:r>
                      <a:r>
                        <a:rPr lang="en-US" sz="2400" b="0" i="0" u="none" strike="noStrike" kern="1200" baseline="0" dirty="0">
                          <a:solidFill>
                            <a:schemeClr val="dk1"/>
                          </a:solidFill>
                          <a:latin typeface="+mn-lt"/>
                          <a:ea typeface="+mn-ea"/>
                          <a:cs typeface="+mn-cs"/>
                        </a:rPr>
                        <a:t> and urology</a:t>
                      </a:r>
                    </a:p>
                    <a:p>
                      <a:r>
                        <a:rPr lang="en-US" sz="2400" b="0" i="0" u="none" strike="noStrike" kern="1200" baseline="0" dirty="0">
                          <a:solidFill>
                            <a:schemeClr val="dk1"/>
                          </a:solidFill>
                          <a:latin typeface="+mn-lt"/>
                          <a:ea typeface="+mn-ea"/>
                          <a:cs typeface="+mn-cs"/>
                        </a:rPr>
                        <a:t>• Abdominal</a:t>
                      </a:r>
                    </a:p>
                    <a:p>
                      <a:r>
                        <a:rPr lang="en-US" sz="2400" b="0" i="0" u="none" strike="noStrike" kern="1200" baseline="0" dirty="0">
                          <a:solidFill>
                            <a:schemeClr val="dk1"/>
                          </a:solidFill>
                          <a:latin typeface="+mn-lt"/>
                          <a:ea typeface="+mn-ea"/>
                          <a:cs typeface="+mn-cs"/>
                        </a:rPr>
                        <a:t>• Head and neck</a:t>
                      </a:r>
                      <a:endParaRPr lang="en-US" sz="2400" dirty="0"/>
                    </a:p>
                  </a:txBody>
                  <a:tcPr marL="68580" marR="68580" marT="34278" marB="34278"/>
                </a:tc>
                <a:extLst>
                  <a:ext uri="{0D108BD9-81ED-4DB2-BD59-A6C34878D82A}"/>
                </a:extLst>
              </a:tr>
              <a:tr h="1171685">
                <a:tc>
                  <a:txBody>
                    <a:bodyPr/>
                    <a:lstStyle/>
                    <a:p>
                      <a:r>
                        <a:rPr lang="en-US" sz="2400" b="1" i="0" u="none" strike="noStrike" kern="1200" baseline="0" dirty="0">
                          <a:solidFill>
                            <a:schemeClr val="dk1"/>
                          </a:solidFill>
                          <a:latin typeface="+mn-lt"/>
                          <a:ea typeface="+mn-ea"/>
                          <a:cs typeface="+mn-cs"/>
                        </a:rPr>
                        <a:t>High risk &gt;5%</a:t>
                      </a:r>
                      <a:endParaRPr lang="en-US" sz="2400" dirty="0"/>
                    </a:p>
                  </a:txBody>
                  <a:tcPr marL="68580" marR="68580" marT="34278" marB="34278"/>
                </a:tc>
                <a:tc>
                  <a:txBody>
                    <a:bodyPr/>
                    <a:lstStyle/>
                    <a:p>
                      <a:r>
                        <a:rPr lang="en-US" sz="2400" b="0" i="0" u="none" strike="noStrike" kern="1200" baseline="0" dirty="0">
                          <a:solidFill>
                            <a:schemeClr val="dk1"/>
                          </a:solidFill>
                          <a:latin typeface="+mn-lt"/>
                          <a:ea typeface="+mn-ea"/>
                          <a:cs typeface="+mn-cs"/>
                        </a:rPr>
                        <a:t>Aortic, major vascular</a:t>
                      </a:r>
                    </a:p>
                    <a:p>
                      <a:r>
                        <a:rPr lang="en-US" sz="2400" b="0" i="0" u="none" strike="noStrike" kern="1200" baseline="0" dirty="0">
                          <a:solidFill>
                            <a:schemeClr val="dk1"/>
                          </a:solidFill>
                          <a:latin typeface="+mn-lt"/>
                          <a:ea typeface="+mn-ea"/>
                          <a:cs typeface="+mn-cs"/>
                        </a:rPr>
                        <a:t>• Peripheral vascular</a:t>
                      </a:r>
                    </a:p>
                    <a:p>
                      <a:r>
                        <a:rPr lang="en-US" sz="2400" b="0" i="0" u="none" strike="noStrike" kern="1200" baseline="0" dirty="0">
                          <a:solidFill>
                            <a:schemeClr val="dk1"/>
                          </a:solidFill>
                          <a:latin typeface="+mn-lt"/>
                          <a:ea typeface="+mn-ea"/>
                          <a:cs typeface="+mn-cs"/>
                        </a:rPr>
                        <a:t>• Intraperitoneal/intrathoracic</a:t>
                      </a:r>
                      <a:endParaRPr lang="en-US" sz="2400" dirty="0"/>
                    </a:p>
                  </a:txBody>
                  <a:tcPr marL="68580" marR="68580" marT="34278" marB="34278"/>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ltLang="en-US" smtClean="0"/>
              <a:t> </a:t>
            </a:r>
          </a:p>
        </p:txBody>
      </p:sp>
      <p:sp>
        <p:nvSpPr>
          <p:cNvPr id="22531" name="Rectangle 3"/>
          <p:cNvSpPr>
            <a:spLocks noGrp="1" noChangeArrowheads="1"/>
          </p:cNvSpPr>
          <p:nvPr>
            <p:ph type="body" idx="1"/>
          </p:nvPr>
        </p:nvSpPr>
        <p:spPr/>
        <p:txBody>
          <a:bodyPr/>
          <a:lstStyle/>
          <a:p>
            <a:pPr>
              <a:buFontTx/>
              <a:buNone/>
            </a:pPr>
            <a:endParaRPr lang="en-GB" altLang="en-US" sz="4000" smtClean="0">
              <a:latin typeface="Bell MT" pitchFamily="18" charset="0"/>
            </a:endParaRPr>
          </a:p>
          <a:p>
            <a:pPr>
              <a:buFontTx/>
              <a:buNone/>
            </a:pPr>
            <a:endParaRPr lang="en-GB" altLang="en-US" sz="4000" smtClean="0">
              <a:latin typeface="Bell MT" pitchFamily="18" charset="0"/>
            </a:endParaRPr>
          </a:p>
          <a:p>
            <a:pPr>
              <a:buFontTx/>
              <a:buNone/>
            </a:pPr>
            <a:r>
              <a:rPr lang="en-GB" altLang="en-US" sz="4000" smtClean="0">
                <a:latin typeface="Bell MT" pitchFamily="18" charset="0"/>
              </a:rPr>
              <a:t>THEN                              RS</a:t>
            </a:r>
          </a:p>
        </p:txBody>
      </p:sp>
      <p:sp>
        <p:nvSpPr>
          <p:cNvPr id="22532" name="AutoShape 4"/>
          <p:cNvSpPr>
            <a:spLocks noChangeArrowheads="1"/>
          </p:cNvSpPr>
          <p:nvPr/>
        </p:nvSpPr>
        <p:spPr bwMode="auto">
          <a:xfrm>
            <a:off x="2362200" y="2895600"/>
            <a:ext cx="2743200" cy="485775"/>
          </a:xfrm>
          <a:prstGeom prst="rightArrow">
            <a:avLst>
              <a:gd name="adj1" fmla="val 50000"/>
              <a:gd name="adj2" fmla="val 141176"/>
            </a:avLst>
          </a:prstGeom>
          <a:solidFill>
            <a:schemeClr val="accent1"/>
          </a:solidFill>
          <a:ln w="9525">
            <a:solidFill>
              <a:schemeClr val="tx1"/>
            </a:solidFill>
            <a:miter lim="800000"/>
            <a:headEnd/>
            <a:tailEnd/>
          </a:ln>
        </p:spPr>
        <p:txBody>
          <a:bodyPr wrap="none" anchor="ctr"/>
          <a:lstStyle/>
          <a:p>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p:txBody>
          <a:bodyPr/>
          <a:lstStyle/>
          <a:p>
            <a:r>
              <a:rPr lang="en-US" altLang="en-US" smtClean="0"/>
              <a:t>Objective </a:t>
            </a:r>
          </a:p>
        </p:txBody>
      </p:sp>
      <p:sp>
        <p:nvSpPr>
          <p:cNvPr id="3" name="Content Placeholder 2">
            <a:extLst>
              <a:ext uri="{FF2B5EF4-FFF2-40B4-BE49-F238E27FC236}"/>
            </a:extLst>
          </p:cNvPr>
          <p:cNvSpPr>
            <a:spLocks noGrp="1"/>
          </p:cNvSpPr>
          <p:nvPr>
            <p:ph idx="1"/>
          </p:nvPr>
        </p:nvSpPr>
        <p:spPr/>
        <p:txBody>
          <a:bodyPr/>
          <a:lstStyle/>
          <a:p>
            <a:pPr>
              <a:buFont typeface="Calibri" panose="020F0502020204030204" pitchFamily="34" charset="0"/>
              <a:buAutoNum type="arabicParenR"/>
              <a:defRPr/>
            </a:pPr>
            <a:r>
              <a:rPr lang="en-US" altLang="en-US" sz="2000" b="1" dirty="0">
                <a:solidFill>
                  <a:srgbClr val="003399"/>
                </a:solidFill>
                <a:cs typeface="Arial" panose="020B0604020202020204" pitchFamily="34" charset="0"/>
              </a:rPr>
              <a:t>learn pre-anesthetic patient evaluation and risk stratification. </a:t>
            </a:r>
          </a:p>
          <a:p>
            <a:pPr>
              <a:buFont typeface="Calibri" panose="020F0502020204030204" pitchFamily="34" charset="0"/>
              <a:buAutoNum type="arabicParenR"/>
              <a:defRPr/>
            </a:pPr>
            <a:r>
              <a:rPr lang="en-US" altLang="en-US" sz="2000" b="1" dirty="0">
                <a:solidFill>
                  <a:srgbClr val="003399"/>
                </a:solidFill>
                <a:cs typeface="Arial" panose="020B0604020202020204" pitchFamily="34" charset="0"/>
              </a:rPr>
              <a:t>Obtain a full history and physical examination including allergies, current medications, past anesthetic  history, family anesthetic history </a:t>
            </a:r>
          </a:p>
          <a:p>
            <a:pPr>
              <a:buFont typeface="Calibri" panose="020F0502020204030204" pitchFamily="34" charset="0"/>
              <a:buAutoNum type="arabicParenR"/>
              <a:defRPr/>
            </a:pPr>
            <a:r>
              <a:rPr lang="en-US" altLang="en-US" sz="2000" b="1" dirty="0">
                <a:solidFill>
                  <a:srgbClr val="003399"/>
                </a:solidFill>
                <a:cs typeface="Arial" panose="020B0604020202020204" pitchFamily="34" charset="0"/>
              </a:rPr>
              <a:t>Understand how patient co-morbidities can affect the anesthetic plan. </a:t>
            </a:r>
          </a:p>
          <a:p>
            <a:pPr>
              <a:buFont typeface="Calibri" panose="020F0502020204030204" pitchFamily="34" charset="0"/>
              <a:buAutoNum type="arabicParenR"/>
              <a:defRPr/>
            </a:pPr>
            <a:r>
              <a:rPr lang="en-US" altLang="en-US" sz="2000" b="1" dirty="0">
                <a:solidFill>
                  <a:srgbClr val="003399"/>
                </a:solidFill>
                <a:cs typeface="Arial" panose="020B0604020202020204" pitchFamily="34" charset="0"/>
              </a:rPr>
              <a:t>Understand potential anesthetic options for a given surgical procedure. </a:t>
            </a:r>
          </a:p>
          <a:p>
            <a:pPr>
              <a:buFont typeface="Calibri" panose="020F0502020204030204" pitchFamily="34" charset="0"/>
              <a:buAutoNum type="arabicParenR"/>
              <a:defRPr/>
            </a:pPr>
            <a:r>
              <a:rPr lang="en-US" altLang="en-US" sz="2000" b="1" dirty="0">
                <a:solidFill>
                  <a:srgbClr val="003399"/>
                </a:solidFill>
                <a:cs typeface="Arial" panose="020B0604020202020204" pitchFamily="34" charset="0"/>
              </a:rPr>
              <a:t>Able to plan an anesthetic for a basic surgical procedure. </a:t>
            </a:r>
          </a:p>
          <a:p>
            <a:pPr>
              <a:buFont typeface="Calibri" panose="020F0502020204030204" pitchFamily="34" charset="0"/>
              <a:buAutoNum type="arabicParenR"/>
              <a:defRPr/>
            </a:pPr>
            <a:r>
              <a:rPr lang="en-US" altLang="en-US" sz="2000" b="1" dirty="0">
                <a:solidFill>
                  <a:srgbClr val="003399"/>
                </a:solidFill>
                <a:cs typeface="Arial" panose="020B0604020202020204" pitchFamily="34" charset="0"/>
              </a:rPr>
              <a:t>Understand risk stratification of a patient undergoing anesthesia</a:t>
            </a:r>
          </a:p>
          <a:p>
            <a:pPr>
              <a:buFont typeface="Calibri" panose="020F0502020204030204" pitchFamily="34" charset="0"/>
              <a:buAutoNum type="arabicParenR"/>
              <a:defRPr/>
            </a:pPr>
            <a:r>
              <a:rPr lang="en-US" sz="2000" b="1" dirty="0">
                <a:solidFill>
                  <a:srgbClr val="003399"/>
                </a:solidFill>
              </a:rPr>
              <a:t>The perioperative patient journey</a:t>
            </a:r>
            <a:endParaRPr lang="en-US" altLang="en-US" sz="2000" b="1" dirty="0">
              <a:solidFill>
                <a:srgbClr val="003399"/>
              </a:solidFill>
              <a:cs typeface="Arial" panose="020B0604020202020204" pitchFamily="34" charset="0"/>
            </a:endParaRPr>
          </a:p>
          <a:p>
            <a:pPr>
              <a:buFont typeface="Calibri" panose="020F0502020204030204" pitchFamily="34" charset="0"/>
              <a:buAutoNum type="arabicParenR"/>
              <a:defRPr/>
            </a:pPr>
            <a:endParaRPr lang="en-US" sz="2000" b="1" dirty="0">
              <a:cs typeface="Arial" panose="020B0604020202020204" pitchFamily="34" charset="0"/>
            </a:endParaRPr>
          </a:p>
          <a:p>
            <a:pPr marL="0" indent="0">
              <a:buFontTx/>
              <a:buNone/>
              <a:defRPr/>
            </a:pPr>
            <a:endParaRPr lang="en-US" dirty="0"/>
          </a:p>
        </p:txBody>
      </p:sp>
      <p:pic>
        <p:nvPicPr>
          <p:cNvPr id="4" name="~PP3958.WAV">
            <a:hlinkClick r:id="" action="ppaction://media"/>
          </p:cNvPr>
          <p:cNvPicPr>
            <a:picLocks noRot="1" noChangeAspect="1"/>
          </p:cNvPicPr>
          <p:nvPr>
            <a:wavAudioFile r:embed="rId1" name="~PP3958.WAV"/>
          </p:nvPr>
        </p:nvPicPr>
        <p:blipFill>
          <a:blip r:embed="rId3"/>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34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7772400" cy="1143000"/>
          </a:xfrm>
        </p:spPr>
        <p:txBody>
          <a:bodyPr/>
          <a:lstStyle/>
          <a:p>
            <a:r>
              <a:rPr lang="en-GB" altLang="en-US" b="0" smtClean="0">
                <a:solidFill>
                  <a:srgbClr val="FFFF99"/>
                </a:solidFill>
              </a:rPr>
              <a:t>Respiratory system</a:t>
            </a:r>
            <a:r>
              <a:rPr lang="en-US" altLang="en-US" sz="2400" b="0" smtClean="0">
                <a:solidFill>
                  <a:srgbClr val="000099"/>
                </a:solidFill>
              </a:rPr>
              <a:t> </a:t>
            </a:r>
          </a:p>
        </p:txBody>
      </p:sp>
      <p:sp>
        <p:nvSpPr>
          <p:cNvPr id="23555" name="Rectangle 3"/>
          <p:cNvSpPr>
            <a:spLocks noGrp="1" noChangeArrowheads="1"/>
          </p:cNvSpPr>
          <p:nvPr>
            <p:ph type="body" idx="1"/>
          </p:nvPr>
        </p:nvSpPr>
        <p:spPr>
          <a:xfrm>
            <a:off x="676275" y="1143000"/>
            <a:ext cx="7639050" cy="4722813"/>
          </a:xfrm>
        </p:spPr>
        <p:txBody>
          <a:bodyPr/>
          <a:lstStyle/>
          <a:p>
            <a:pPr lvl="1">
              <a:lnSpc>
                <a:spcPct val="80000"/>
              </a:lnSpc>
              <a:buFontTx/>
              <a:buNone/>
            </a:pPr>
            <a:r>
              <a:rPr lang="en-GB" altLang="en-US" sz="2400" b="1" smtClean="0">
                <a:solidFill>
                  <a:srgbClr val="000099"/>
                </a:solidFill>
              </a:rPr>
              <a:t>Patients with pre-existing lung disease</a:t>
            </a:r>
          </a:p>
          <a:p>
            <a:pPr lvl="1">
              <a:lnSpc>
                <a:spcPct val="80000"/>
              </a:lnSpc>
              <a:buFont typeface="Wingdings" pitchFamily="2" charset="2"/>
              <a:buChar char="§"/>
            </a:pPr>
            <a:r>
              <a:rPr lang="en-GB" altLang="en-US" sz="2400" smtClean="0">
                <a:solidFill>
                  <a:srgbClr val="0033D8"/>
                </a:solidFill>
              </a:rPr>
              <a:t>prone to postoperative chest infections</a:t>
            </a:r>
            <a:r>
              <a:rPr lang="en-US" altLang="en-US" sz="2400" smtClean="0">
                <a:solidFill>
                  <a:srgbClr val="0033D8"/>
                </a:solidFill>
              </a:rPr>
              <a:t> </a:t>
            </a:r>
            <a:r>
              <a:rPr lang="en-GB" altLang="en-US" sz="2400" smtClean="0">
                <a:solidFill>
                  <a:srgbClr val="0033D8"/>
                </a:solidFill>
              </a:rPr>
              <a:t> if they are obese</a:t>
            </a:r>
            <a:r>
              <a:rPr lang="en-US" altLang="en-US" sz="2400" smtClean="0">
                <a:solidFill>
                  <a:srgbClr val="0033D8"/>
                </a:solidFill>
              </a:rPr>
              <a:t> </a:t>
            </a:r>
            <a:r>
              <a:rPr lang="en-GB" altLang="en-US" sz="2400" smtClean="0">
                <a:solidFill>
                  <a:srgbClr val="0033D8"/>
                </a:solidFill>
              </a:rPr>
              <a:t>or undergoing upper abdominal or thoracic surgery</a:t>
            </a:r>
            <a:r>
              <a:rPr lang="en-US" altLang="en-US" sz="2400" smtClean="0">
                <a:solidFill>
                  <a:srgbClr val="0033D8"/>
                </a:solidFill>
              </a:rPr>
              <a:t> </a:t>
            </a:r>
          </a:p>
          <a:p>
            <a:pPr lvl="1">
              <a:lnSpc>
                <a:spcPct val="80000"/>
              </a:lnSpc>
              <a:buFont typeface="Wingdings" pitchFamily="2" charset="2"/>
              <a:buChar char="§"/>
            </a:pPr>
            <a:r>
              <a:rPr lang="en-US" altLang="en-US" sz="2400" smtClean="0">
                <a:solidFill>
                  <a:srgbClr val="0033D8"/>
                </a:solidFill>
              </a:rPr>
              <a:t> In the patients with chronic obstructive lung disease  they have  sputum production (volume and color) , dyspnea. Should be treated preoperatively </a:t>
            </a:r>
            <a:endParaRPr lang="en-GB" altLang="en-US" sz="2400" smtClean="0">
              <a:solidFill>
                <a:srgbClr val="0033D8"/>
              </a:solidFill>
            </a:endParaRPr>
          </a:p>
          <a:p>
            <a:pPr lvl="1">
              <a:lnSpc>
                <a:spcPct val="80000"/>
              </a:lnSpc>
              <a:buFont typeface="Wingdings" pitchFamily="2" charset="2"/>
              <a:buChar char="§"/>
            </a:pPr>
            <a:r>
              <a:rPr lang="en-US" altLang="en-US" sz="2400" smtClean="0">
                <a:solidFill>
                  <a:srgbClr val="0033D8"/>
                </a:solidFill>
              </a:rPr>
              <a:t> Bronchial Asthma, including precipitating factor and last attack , previous hospital admission </a:t>
            </a:r>
          </a:p>
          <a:p>
            <a:pPr lvl="1">
              <a:lnSpc>
                <a:spcPct val="80000"/>
              </a:lnSpc>
              <a:buFont typeface="Wingdings" pitchFamily="2" charset="2"/>
              <a:buChar char="§"/>
            </a:pPr>
            <a:r>
              <a:rPr lang="en-GB" altLang="en-US" sz="2400" smtClean="0">
                <a:solidFill>
                  <a:srgbClr val="0033D8"/>
                </a:solidFill>
              </a:rPr>
              <a:t>upper respiratory tract infection </a:t>
            </a:r>
            <a:r>
              <a:rPr lang="en-US" altLang="en-US" sz="2400" smtClean="0">
                <a:solidFill>
                  <a:srgbClr val="0033D8"/>
                </a:solidFill>
              </a:rPr>
              <a:t>(</a:t>
            </a:r>
            <a:r>
              <a:rPr lang="en-GB" altLang="en-US" sz="2400" smtClean="0">
                <a:solidFill>
                  <a:srgbClr val="000099"/>
                </a:solidFill>
              </a:rPr>
              <a:t> </a:t>
            </a:r>
            <a:r>
              <a:rPr lang="en-GB" altLang="en-US" sz="1800" smtClean="0">
                <a:solidFill>
                  <a:srgbClr val="0033D8"/>
                </a:solidFill>
              </a:rPr>
              <a:t>anaesthesia and surgery should be postponed unless it is for a life-threatening condition</a:t>
            </a:r>
            <a:r>
              <a:rPr lang="en-US" altLang="en-US" sz="1800" smtClean="0">
                <a:solidFill>
                  <a:srgbClr val="0033D8"/>
                </a:solidFill>
              </a:rPr>
              <a:t> )</a:t>
            </a:r>
            <a:endParaRPr lang="en-US" altLang="en-US" sz="2400" smtClean="0">
              <a:solidFill>
                <a:srgbClr val="0033D8"/>
              </a:solidFill>
            </a:endParaRPr>
          </a:p>
          <a:p>
            <a:pPr lvl="1">
              <a:lnSpc>
                <a:spcPct val="80000"/>
              </a:lnSpc>
              <a:buFontTx/>
              <a:buNone/>
            </a:pPr>
            <a:r>
              <a:rPr lang="en-US" altLang="en-US" sz="2500" smtClean="0">
                <a:solidFill>
                  <a:srgbClr val="000099"/>
                </a:solidFill>
              </a:rPr>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Other conditions in the medical history</a:t>
            </a:r>
            <a:r>
              <a:rPr lang="en-US" altLang="en-US" sz="2400" b="0" smtClean="0">
                <a:solidFill>
                  <a:srgbClr val="000099"/>
                </a:solidFill>
              </a:rPr>
              <a:t> </a:t>
            </a:r>
          </a:p>
        </p:txBody>
      </p:sp>
      <p:sp>
        <p:nvSpPr>
          <p:cNvPr id="24579" name="Rectangle 3"/>
          <p:cNvSpPr>
            <a:spLocks noGrp="1" noChangeArrowheads="1"/>
          </p:cNvSpPr>
          <p:nvPr>
            <p:ph type="body" idx="1"/>
          </p:nvPr>
        </p:nvSpPr>
        <p:spPr>
          <a:xfrm>
            <a:off x="676275" y="1371600"/>
            <a:ext cx="7639050" cy="4494213"/>
          </a:xfrm>
        </p:spPr>
        <p:txBody>
          <a:bodyPr/>
          <a:lstStyle/>
          <a:p>
            <a:r>
              <a:rPr lang="en-US" altLang="en-US" sz="2400" smtClean="0">
                <a:solidFill>
                  <a:srgbClr val="000099"/>
                </a:solidFill>
              </a:rPr>
              <a:t>GI</a:t>
            </a:r>
          </a:p>
          <a:p>
            <a:pPr lvl="1">
              <a:buFont typeface="Arial" pitchFamily="34" charset="0"/>
              <a:buChar char="•"/>
            </a:pPr>
            <a:r>
              <a:rPr lang="en-US" altLang="en-US" sz="2000" smtClean="0">
                <a:solidFill>
                  <a:srgbClr val="000099"/>
                </a:solidFill>
              </a:rPr>
              <a:t>Indigestion  </a:t>
            </a:r>
          </a:p>
          <a:p>
            <a:pPr lvl="1">
              <a:buFont typeface="Arial" pitchFamily="34" charset="0"/>
              <a:buChar char="•"/>
            </a:pPr>
            <a:r>
              <a:rPr lang="en-US" altLang="en-US" sz="2000" smtClean="0">
                <a:solidFill>
                  <a:srgbClr val="000099"/>
                </a:solidFill>
              </a:rPr>
              <a:t>GER reflux </a:t>
            </a:r>
          </a:p>
          <a:p>
            <a:pPr lvl="1">
              <a:buFont typeface="Arial" pitchFamily="34" charset="0"/>
              <a:buChar char="•"/>
            </a:pPr>
            <a:r>
              <a:rPr lang="en-US" altLang="en-US" sz="2000" smtClean="0">
                <a:solidFill>
                  <a:srgbClr val="000099"/>
                </a:solidFill>
              </a:rPr>
              <a:t>Hurt burn </a:t>
            </a:r>
          </a:p>
          <a:p>
            <a:pPr lvl="2"/>
            <a:r>
              <a:rPr lang="en-US" altLang="en-US" sz="2000" smtClean="0">
                <a:solidFill>
                  <a:srgbClr val="000099"/>
                </a:solidFill>
              </a:rPr>
              <a:t>may indicate the possibility of a hiatus hernia</a:t>
            </a:r>
          </a:p>
          <a:p>
            <a:r>
              <a:rPr lang="en-US" altLang="en-US" sz="2400" smtClean="0">
                <a:solidFill>
                  <a:srgbClr val="000099"/>
                </a:solidFill>
              </a:rPr>
              <a:t>Rheumatoid disease </a:t>
            </a:r>
          </a:p>
          <a:p>
            <a:pPr lvl="2"/>
            <a:r>
              <a:rPr lang="en-US" altLang="en-US" sz="2000" smtClean="0">
                <a:solidFill>
                  <a:srgbClr val="000099"/>
                </a:solidFill>
              </a:rPr>
              <a:t>chronically anaemic </a:t>
            </a:r>
          </a:p>
          <a:p>
            <a:pPr lvl="2"/>
            <a:r>
              <a:rPr lang="en-US" altLang="en-US" sz="2000" smtClean="0">
                <a:solidFill>
                  <a:srgbClr val="000099"/>
                </a:solidFill>
              </a:rPr>
              <a:t>severely limited movement of their joints </a:t>
            </a:r>
          </a:p>
          <a:p>
            <a:pPr lvl="2"/>
            <a:r>
              <a:rPr lang="en-US" altLang="en-US" sz="2000" smtClean="0">
                <a:solidFill>
                  <a:srgbClr val="000099"/>
                </a:solidFill>
              </a:rPr>
              <a:t>makes positioning for surgery and airway maintenance difficult.</a:t>
            </a:r>
          </a:p>
          <a:p>
            <a:pPr lvl="2"/>
            <a:r>
              <a:rPr lang="en-US" altLang="en-US" sz="2000" smtClean="0">
                <a:solidFill>
                  <a:srgbClr val="000099"/>
                </a:solidFill>
              </a:rPr>
              <a:t>Tendency for dislocation of atalnto-occiptal joint </a:t>
            </a:r>
            <a:endParaRPr lang="en-GB" altLang="en-US" sz="2000" smtClean="0">
              <a:solidFill>
                <a:srgbClr val="000099"/>
              </a:solidFill>
            </a:endParaRPr>
          </a:p>
          <a:p>
            <a:pPr lvl="1"/>
            <a:endParaRPr lang="en-US" altLang="en-US" sz="2400" smtClean="0">
              <a:solidFill>
                <a:srgbClr val="000099"/>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Other conditions in the medical history</a:t>
            </a:r>
            <a:r>
              <a:rPr lang="en-US" altLang="en-US" sz="2400" b="0" smtClean="0">
                <a:solidFill>
                  <a:srgbClr val="000099"/>
                </a:solidFill>
              </a:rPr>
              <a:t> </a:t>
            </a:r>
          </a:p>
        </p:txBody>
      </p:sp>
      <p:sp>
        <p:nvSpPr>
          <p:cNvPr id="25603" name="Rectangle 3"/>
          <p:cNvSpPr>
            <a:spLocks noGrp="1" noChangeArrowheads="1"/>
          </p:cNvSpPr>
          <p:nvPr>
            <p:ph type="body" idx="1"/>
          </p:nvPr>
        </p:nvSpPr>
        <p:spPr>
          <a:xfrm>
            <a:off x="676275" y="1938338"/>
            <a:ext cx="7639050" cy="3927475"/>
          </a:xfrm>
        </p:spPr>
        <p:txBody>
          <a:bodyPr/>
          <a:lstStyle/>
          <a:p>
            <a:pPr lvl="1">
              <a:buFont typeface="Arial" pitchFamily="34" charset="0"/>
              <a:buChar char="•"/>
            </a:pPr>
            <a:r>
              <a:rPr lang="en-US" altLang="en-US" sz="2400" smtClean="0">
                <a:solidFill>
                  <a:srgbClr val="000099"/>
                </a:solidFill>
              </a:rPr>
              <a:t>Diabetes </a:t>
            </a:r>
          </a:p>
          <a:p>
            <a:pPr lvl="2"/>
            <a:r>
              <a:rPr lang="en-US" altLang="en-US" sz="2000" smtClean="0">
                <a:solidFill>
                  <a:srgbClr val="000099"/>
                </a:solidFill>
              </a:rPr>
              <a:t>Patients have an increased incidence of </a:t>
            </a:r>
          </a:p>
          <a:p>
            <a:pPr lvl="3">
              <a:buFont typeface="Arial" pitchFamily="34" charset="0"/>
              <a:buChar char="•"/>
            </a:pPr>
            <a:r>
              <a:rPr lang="en-US" altLang="en-US" sz="1800" smtClean="0">
                <a:solidFill>
                  <a:srgbClr val="000099"/>
                </a:solidFill>
              </a:rPr>
              <a:t>ischaemic heart disease </a:t>
            </a:r>
          </a:p>
          <a:p>
            <a:pPr lvl="3">
              <a:buFont typeface="Arial" pitchFamily="34" charset="0"/>
              <a:buChar char="•"/>
            </a:pPr>
            <a:r>
              <a:rPr lang="en-US" altLang="en-US" sz="1800" smtClean="0">
                <a:solidFill>
                  <a:srgbClr val="000099"/>
                </a:solidFill>
              </a:rPr>
              <a:t>renal dysfunction </a:t>
            </a:r>
          </a:p>
          <a:p>
            <a:pPr lvl="3">
              <a:buFont typeface="Arial" pitchFamily="34" charset="0"/>
              <a:buChar char="•"/>
            </a:pPr>
            <a:r>
              <a:rPr lang="en-US" altLang="en-US" sz="1800" smtClean="0">
                <a:solidFill>
                  <a:srgbClr val="000099"/>
                </a:solidFill>
              </a:rPr>
              <a:t>autonomic and peripheral neuropathy </a:t>
            </a:r>
          </a:p>
          <a:p>
            <a:pPr lvl="2"/>
            <a:r>
              <a:rPr lang="en-US" altLang="en-US" sz="2000" smtClean="0">
                <a:solidFill>
                  <a:srgbClr val="000099"/>
                </a:solidFill>
              </a:rPr>
              <a:t>intra- and postoperative complications </a:t>
            </a:r>
          </a:p>
          <a:p>
            <a:pPr lvl="1">
              <a:buFont typeface="Arial" pitchFamily="34" charset="0"/>
              <a:buChar char="•"/>
            </a:pPr>
            <a:r>
              <a:rPr lang="en-US" altLang="en-US" sz="2400" smtClean="0">
                <a:solidFill>
                  <a:srgbClr val="000099"/>
                </a:solidFill>
              </a:rPr>
              <a:t>Neuromuscular disorders </a:t>
            </a:r>
          </a:p>
          <a:p>
            <a:pPr lvl="2"/>
            <a:r>
              <a:rPr lang="en-US" altLang="en-US" sz="2000" smtClean="0">
                <a:solidFill>
                  <a:srgbClr val="000099"/>
                </a:solidFill>
              </a:rPr>
              <a:t>Care with muscle relaxants </a:t>
            </a:r>
          </a:p>
          <a:p>
            <a:pPr lvl="2"/>
            <a:r>
              <a:rPr lang="en-US" altLang="en-US" sz="2000" smtClean="0">
                <a:solidFill>
                  <a:srgbClr val="000099"/>
                </a:solidFill>
              </a:rPr>
              <a:t>Coexisting heart disease </a:t>
            </a:r>
          </a:p>
          <a:p>
            <a:pPr lvl="2"/>
            <a:r>
              <a:rPr lang="en-US" altLang="en-US" sz="2000" smtClean="0">
                <a:solidFill>
                  <a:srgbClr val="000099"/>
                </a:solidFill>
              </a:rPr>
              <a:t>restrictive pulmonary disease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Other conditions in the medical history</a:t>
            </a:r>
            <a:r>
              <a:rPr lang="en-US" altLang="en-US" sz="2400" b="0" smtClean="0">
                <a:solidFill>
                  <a:srgbClr val="000099"/>
                </a:solidFill>
              </a:rPr>
              <a:t> </a:t>
            </a:r>
          </a:p>
        </p:txBody>
      </p:sp>
      <p:sp>
        <p:nvSpPr>
          <p:cNvPr id="51203" name="Rectangle 3">
            <a:extLst>
              <a:ext uri="{FF2B5EF4-FFF2-40B4-BE49-F238E27FC236}"/>
            </a:extLst>
          </p:cNvPr>
          <p:cNvSpPr>
            <a:spLocks noGrp="1" noChangeArrowheads="1"/>
          </p:cNvSpPr>
          <p:nvPr>
            <p:ph type="body" idx="1"/>
          </p:nvPr>
        </p:nvSpPr>
        <p:spPr>
          <a:xfrm>
            <a:off x="676275" y="1571625"/>
            <a:ext cx="7639050" cy="4800600"/>
          </a:xfrm>
        </p:spPr>
        <p:txBody>
          <a:bodyPr/>
          <a:lstStyle/>
          <a:p>
            <a:pPr lvl="1">
              <a:lnSpc>
                <a:spcPct val="90000"/>
              </a:lnSpc>
              <a:buFont typeface="Arial" pitchFamily="34" charset="0"/>
              <a:buChar char="•"/>
              <a:defRPr/>
            </a:pPr>
            <a:r>
              <a:rPr lang="en-US" altLang="en-US" sz="2400" dirty="0">
                <a:solidFill>
                  <a:srgbClr val="000099"/>
                </a:solidFill>
              </a:rPr>
              <a:t>Chronic renal failure</a:t>
            </a:r>
          </a:p>
          <a:p>
            <a:pPr lvl="2">
              <a:lnSpc>
                <a:spcPct val="90000"/>
              </a:lnSpc>
              <a:buFont typeface="Arial" pitchFamily="34" charset="0"/>
              <a:buChar char="•"/>
              <a:defRPr/>
            </a:pPr>
            <a:r>
              <a:rPr lang="en-US" altLang="en-US" sz="1800" dirty="0" err="1">
                <a:solidFill>
                  <a:srgbClr val="000099"/>
                </a:solidFill>
              </a:rPr>
              <a:t>Anaemia</a:t>
            </a:r>
            <a:r>
              <a:rPr lang="en-US" altLang="en-US" sz="1800" dirty="0">
                <a:solidFill>
                  <a:srgbClr val="000099"/>
                </a:solidFill>
              </a:rPr>
              <a:t>  </a:t>
            </a:r>
          </a:p>
          <a:p>
            <a:pPr lvl="2">
              <a:lnSpc>
                <a:spcPct val="90000"/>
              </a:lnSpc>
              <a:buFont typeface="Arial" pitchFamily="34" charset="0"/>
              <a:buChar char="•"/>
              <a:defRPr/>
            </a:pPr>
            <a:r>
              <a:rPr lang="en-US" altLang="en-US" sz="1800" dirty="0">
                <a:solidFill>
                  <a:srgbClr val="000099"/>
                </a:solidFill>
              </a:rPr>
              <a:t>Electrolyte abnormalities </a:t>
            </a:r>
          </a:p>
          <a:p>
            <a:pPr lvl="2">
              <a:lnSpc>
                <a:spcPct val="90000"/>
              </a:lnSpc>
              <a:buFont typeface="Arial" pitchFamily="34" charset="0"/>
              <a:buChar char="•"/>
              <a:defRPr/>
            </a:pPr>
            <a:r>
              <a:rPr lang="en-US" altLang="en-US" sz="1800" dirty="0">
                <a:solidFill>
                  <a:srgbClr val="000099"/>
                </a:solidFill>
              </a:rPr>
              <a:t>Altered drug excretion </a:t>
            </a:r>
          </a:p>
          <a:p>
            <a:pPr lvl="2" algn="just">
              <a:lnSpc>
                <a:spcPct val="90000"/>
              </a:lnSpc>
              <a:buFont typeface="Arial" pitchFamily="34" charset="0"/>
              <a:buChar char="•"/>
              <a:defRPr/>
            </a:pPr>
            <a:r>
              <a:rPr lang="en-US" altLang="en-US" sz="1800" dirty="0">
                <a:solidFill>
                  <a:srgbClr val="000099"/>
                </a:solidFill>
              </a:rPr>
              <a:t>Restricts the choice of </a:t>
            </a:r>
            <a:r>
              <a:rPr lang="en-US" altLang="en-US" sz="1800" dirty="0" err="1">
                <a:solidFill>
                  <a:srgbClr val="000099"/>
                </a:solidFill>
              </a:rPr>
              <a:t>anaesthetic</a:t>
            </a:r>
            <a:r>
              <a:rPr lang="en-US" altLang="en-US" sz="1800" dirty="0">
                <a:solidFill>
                  <a:srgbClr val="000099"/>
                </a:solidFill>
              </a:rPr>
              <a:t> agents</a:t>
            </a:r>
            <a:endParaRPr lang="en-GB" altLang="en-US" sz="1800" dirty="0">
              <a:solidFill>
                <a:srgbClr val="000099"/>
              </a:solidFill>
            </a:endParaRPr>
          </a:p>
          <a:p>
            <a:pPr lvl="1" algn="just">
              <a:lnSpc>
                <a:spcPct val="90000"/>
              </a:lnSpc>
              <a:buFont typeface="Arial" pitchFamily="34" charset="0"/>
              <a:buChar char="•"/>
              <a:defRPr/>
            </a:pPr>
            <a:r>
              <a:rPr lang="en-US" altLang="en-US" sz="2400" dirty="0">
                <a:solidFill>
                  <a:srgbClr val="000099"/>
                </a:solidFill>
              </a:rPr>
              <a:t>Jaundice </a:t>
            </a:r>
          </a:p>
          <a:p>
            <a:pPr lvl="2" algn="just">
              <a:lnSpc>
                <a:spcPct val="90000"/>
              </a:lnSpc>
              <a:buFont typeface="Arial" pitchFamily="34" charset="0"/>
              <a:buChar char="•"/>
              <a:defRPr/>
            </a:pPr>
            <a:r>
              <a:rPr lang="en-US" altLang="en-US" sz="1800" dirty="0">
                <a:solidFill>
                  <a:srgbClr val="000099"/>
                </a:solidFill>
              </a:rPr>
              <a:t>Infectious or obstructive liver disease </a:t>
            </a:r>
          </a:p>
          <a:p>
            <a:pPr lvl="2" algn="just">
              <a:lnSpc>
                <a:spcPct val="90000"/>
              </a:lnSpc>
              <a:buFont typeface="Arial" pitchFamily="34" charset="0"/>
              <a:buChar char="•"/>
              <a:defRPr/>
            </a:pPr>
            <a:r>
              <a:rPr lang="en-US" altLang="en-US" sz="1800" dirty="0">
                <a:solidFill>
                  <a:srgbClr val="000099"/>
                </a:solidFill>
              </a:rPr>
              <a:t>Altered drug metabolism</a:t>
            </a:r>
          </a:p>
          <a:p>
            <a:pPr lvl="2" algn="just">
              <a:lnSpc>
                <a:spcPct val="90000"/>
              </a:lnSpc>
              <a:buFont typeface="Arial" pitchFamily="34" charset="0"/>
              <a:buChar char="•"/>
              <a:defRPr/>
            </a:pPr>
            <a:r>
              <a:rPr lang="en-US" altLang="en-US" sz="1800" dirty="0">
                <a:solidFill>
                  <a:srgbClr val="000099"/>
                </a:solidFill>
              </a:rPr>
              <a:t>Altered Coagulation function </a:t>
            </a:r>
          </a:p>
          <a:p>
            <a:pPr marL="514350" lvl="1" indent="0" algn="just">
              <a:lnSpc>
                <a:spcPct val="90000"/>
              </a:lnSpc>
              <a:buFont typeface="Arial" pitchFamily="34" charset="0"/>
              <a:buChar char="•"/>
              <a:defRPr/>
            </a:pPr>
            <a:r>
              <a:rPr lang="en-US" altLang="en-US" dirty="0" smtClean="0">
                <a:solidFill>
                  <a:srgbClr val="000099"/>
                </a:solidFill>
              </a:rPr>
              <a:t>  Epilepsy </a:t>
            </a:r>
            <a:endParaRPr lang="en-US" altLang="en-US" dirty="0">
              <a:solidFill>
                <a:srgbClr val="000099"/>
              </a:solidFill>
            </a:endParaRPr>
          </a:p>
          <a:p>
            <a:pPr lvl="2">
              <a:lnSpc>
                <a:spcPct val="90000"/>
              </a:lnSpc>
              <a:buFont typeface="Arial" pitchFamily="34" charset="0"/>
              <a:buChar char="•"/>
              <a:defRPr/>
            </a:pPr>
            <a:r>
              <a:rPr lang="en-US" altLang="en-US" sz="1800" dirty="0">
                <a:solidFill>
                  <a:srgbClr val="000099"/>
                </a:solidFill>
              </a:rPr>
              <a:t>well controlled or not  , compliance to medication </a:t>
            </a:r>
          </a:p>
          <a:p>
            <a:pPr lvl="2">
              <a:lnSpc>
                <a:spcPct val="90000"/>
              </a:lnSpc>
              <a:buFont typeface="Arial" pitchFamily="34" charset="0"/>
              <a:buChar char="•"/>
              <a:defRPr/>
            </a:pPr>
            <a:r>
              <a:rPr lang="en-US" altLang="en-US" sz="1800" dirty="0">
                <a:solidFill>
                  <a:srgbClr val="000099"/>
                </a:solidFill>
              </a:rPr>
              <a:t>avoid </a:t>
            </a:r>
            <a:r>
              <a:rPr lang="en-US" altLang="en-US" sz="1800" dirty="0" err="1">
                <a:solidFill>
                  <a:srgbClr val="000099"/>
                </a:solidFill>
              </a:rPr>
              <a:t>anaesthetic</a:t>
            </a:r>
            <a:r>
              <a:rPr lang="en-US" altLang="en-US" sz="1800" dirty="0">
                <a:solidFill>
                  <a:srgbClr val="000099"/>
                </a:solidFill>
              </a:rPr>
              <a:t> agents potentially epileptogenic (e.g. enflurane)</a:t>
            </a:r>
          </a:p>
          <a:p>
            <a:pPr lvl="2">
              <a:lnSpc>
                <a:spcPct val="90000"/>
              </a:lnSpc>
              <a:buFont typeface="Arial" pitchFamily="34" charset="0"/>
              <a:buChar char="•"/>
              <a:defRPr/>
            </a:pPr>
            <a:r>
              <a:rPr lang="en-US" altLang="en-US" sz="1800" dirty="0">
                <a:solidFill>
                  <a:srgbClr val="000099"/>
                </a:solidFill>
              </a:rPr>
              <a:t>Predict convulsions which induced by withdrawal effects of anesthesia drugs   </a:t>
            </a:r>
          </a:p>
          <a:p>
            <a:pPr lvl="2">
              <a:lnSpc>
                <a:spcPct val="90000"/>
              </a:lnSpc>
              <a:defRPr/>
            </a:pPr>
            <a:endParaRPr lang="en-US" altLang="en-US" sz="2000" dirty="0">
              <a:solidFill>
                <a:srgbClr val="000099"/>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DRUG HISTORY AND ALLERGIES</a:t>
            </a:r>
          </a:p>
        </p:txBody>
      </p:sp>
      <p:sp>
        <p:nvSpPr>
          <p:cNvPr id="27651" name="Rectangle 3"/>
          <p:cNvSpPr>
            <a:spLocks noGrp="1" noChangeArrowheads="1"/>
          </p:cNvSpPr>
          <p:nvPr>
            <p:ph type="body" idx="1"/>
          </p:nvPr>
        </p:nvSpPr>
        <p:spPr>
          <a:xfrm>
            <a:off x="974725" y="1938338"/>
            <a:ext cx="7642225" cy="4364037"/>
          </a:xfrm>
        </p:spPr>
        <p:txBody>
          <a:bodyPr/>
          <a:lstStyle/>
          <a:p>
            <a:r>
              <a:rPr lang="en-US" altLang="en-US" sz="2400" b="1" smtClean="0">
                <a:solidFill>
                  <a:srgbClr val="000099"/>
                </a:solidFill>
              </a:rPr>
              <a:t>Identify all medications </a:t>
            </a:r>
          </a:p>
          <a:p>
            <a:pPr lvl="1"/>
            <a:r>
              <a:rPr lang="en-US" altLang="en-US" sz="2000" smtClean="0">
                <a:solidFill>
                  <a:srgbClr val="000099"/>
                </a:solidFill>
              </a:rPr>
              <a:t>Prescribed </a:t>
            </a:r>
          </a:p>
          <a:p>
            <a:pPr lvl="1"/>
            <a:r>
              <a:rPr lang="en-US" altLang="en-US" sz="2000" smtClean="0">
                <a:solidFill>
                  <a:srgbClr val="000099"/>
                </a:solidFill>
              </a:rPr>
              <a:t>self-administered  </a:t>
            </a:r>
          </a:p>
          <a:p>
            <a:pPr lvl="1"/>
            <a:r>
              <a:rPr lang="en-US" altLang="en-US" sz="2000" smtClean="0">
                <a:solidFill>
                  <a:srgbClr val="000099"/>
                </a:solidFill>
              </a:rPr>
              <a:t>Allergies to drugs </a:t>
            </a:r>
          </a:p>
          <a:p>
            <a:pPr lvl="2"/>
            <a:r>
              <a:rPr lang="en-US" altLang="en-US" sz="1800" smtClean="0">
                <a:solidFill>
                  <a:srgbClr val="000099"/>
                </a:solidFill>
              </a:rPr>
              <a:t>topical preparations (e.g. iodine) </a:t>
            </a:r>
          </a:p>
          <a:p>
            <a:pPr lvl="2"/>
            <a:r>
              <a:rPr lang="en-US" altLang="en-US" sz="1800" smtClean="0">
                <a:solidFill>
                  <a:srgbClr val="000099"/>
                </a:solidFill>
              </a:rPr>
              <a:t>adhesive dressings</a:t>
            </a:r>
          </a:p>
          <a:p>
            <a:pPr lvl="2"/>
            <a:r>
              <a:rPr lang="en-US" altLang="en-US" sz="1800" smtClean="0">
                <a:solidFill>
                  <a:srgbClr val="000099"/>
                </a:solidFill>
              </a:rPr>
              <a:t>foodstuffs </a:t>
            </a:r>
          </a:p>
          <a:p>
            <a:pPr lvl="2"/>
            <a:r>
              <a:rPr lang="en-US" altLang="en-US" sz="1800" smtClean="0">
                <a:solidFill>
                  <a:srgbClr val="000099"/>
                </a:solidFill>
              </a:rPr>
              <a:t>Latex allergy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SOCIAL HISTORY</a:t>
            </a:r>
            <a:br>
              <a:rPr lang="en-US" altLang="en-US" b="0" smtClean="0">
                <a:solidFill>
                  <a:srgbClr val="FFFF99"/>
                </a:solidFill>
              </a:rPr>
            </a:br>
            <a:endParaRPr lang="en-US" altLang="en-US" b="0" smtClean="0">
              <a:solidFill>
                <a:srgbClr val="FFFF99"/>
              </a:solidFill>
            </a:endParaRPr>
          </a:p>
        </p:txBody>
      </p:sp>
      <p:sp>
        <p:nvSpPr>
          <p:cNvPr id="31747" name="Rectangle 3"/>
          <p:cNvSpPr>
            <a:spLocks noGrp="1" noChangeArrowheads="1"/>
          </p:cNvSpPr>
          <p:nvPr>
            <p:ph type="body" idx="1"/>
          </p:nvPr>
        </p:nvSpPr>
        <p:spPr>
          <a:xfrm>
            <a:off x="974725" y="1357313"/>
            <a:ext cx="7642225" cy="4945062"/>
          </a:xfrm>
        </p:spPr>
        <p:txBody>
          <a:bodyPr/>
          <a:lstStyle/>
          <a:p>
            <a:pPr>
              <a:defRPr/>
            </a:pPr>
            <a:r>
              <a:rPr lang="en-US" altLang="en-US" sz="2000" b="1" dirty="0" smtClean="0">
                <a:solidFill>
                  <a:srgbClr val="000099"/>
                </a:solidFill>
              </a:rPr>
              <a:t>Smoking</a:t>
            </a:r>
          </a:p>
          <a:p>
            <a:pPr lvl="1">
              <a:defRPr/>
            </a:pPr>
            <a:r>
              <a:rPr lang="en-US" altLang="en-US" sz="1800" dirty="0" smtClean="0">
                <a:solidFill>
                  <a:srgbClr val="000099"/>
                </a:solidFill>
              </a:rPr>
              <a:t>number of cigarettes </a:t>
            </a:r>
          </a:p>
          <a:p>
            <a:pPr lvl="1">
              <a:defRPr/>
            </a:pPr>
            <a:r>
              <a:rPr lang="en-US" altLang="en-US" sz="1800" dirty="0" smtClean="0">
                <a:solidFill>
                  <a:srgbClr val="000099"/>
                </a:solidFill>
              </a:rPr>
              <a:t>amount of tobacco </a:t>
            </a:r>
            <a:r>
              <a:rPr lang="en-US" altLang="en-US" sz="1800" i="1" u="sng" dirty="0" smtClean="0">
                <a:solidFill>
                  <a:srgbClr val="000099"/>
                </a:solidFill>
              </a:rPr>
              <a:t> nicotine stimulates the sympathetic nervous system </a:t>
            </a:r>
          </a:p>
          <a:p>
            <a:pPr lvl="2">
              <a:defRPr/>
            </a:pPr>
            <a:r>
              <a:rPr lang="en-US" altLang="en-US" sz="1600" i="1" u="sng" dirty="0" smtClean="0">
                <a:solidFill>
                  <a:srgbClr val="000099"/>
                </a:solidFill>
              </a:rPr>
              <a:t>causing tachycardia </a:t>
            </a:r>
          </a:p>
          <a:p>
            <a:pPr lvl="2">
              <a:defRPr/>
            </a:pPr>
            <a:r>
              <a:rPr lang="en-US" altLang="en-US" sz="1600" i="1" u="sng" dirty="0" smtClean="0">
                <a:solidFill>
                  <a:srgbClr val="000099"/>
                </a:solidFill>
              </a:rPr>
              <a:t>hypertension </a:t>
            </a:r>
          </a:p>
          <a:p>
            <a:pPr lvl="2">
              <a:defRPr/>
            </a:pPr>
            <a:r>
              <a:rPr lang="en-US" altLang="en-US" sz="1600" i="1" u="sng" dirty="0" smtClean="0">
                <a:solidFill>
                  <a:srgbClr val="000099"/>
                </a:solidFill>
              </a:rPr>
              <a:t>coronary artery narrowing</a:t>
            </a:r>
            <a:r>
              <a:rPr lang="en-US" altLang="en-US" sz="1600" dirty="0" smtClean="0">
                <a:solidFill>
                  <a:srgbClr val="000099"/>
                </a:solidFill>
              </a:rPr>
              <a:t> </a:t>
            </a:r>
          </a:p>
          <a:p>
            <a:pPr>
              <a:defRPr/>
            </a:pPr>
            <a:r>
              <a:rPr lang="en-US" altLang="en-US" sz="2000" b="1" dirty="0" smtClean="0">
                <a:solidFill>
                  <a:srgbClr val="000099"/>
                </a:solidFill>
              </a:rPr>
              <a:t>Alcohol</a:t>
            </a:r>
            <a:r>
              <a:rPr lang="en-US" altLang="en-US" sz="2000" dirty="0" smtClean="0">
                <a:solidFill>
                  <a:srgbClr val="000099"/>
                </a:solidFill>
              </a:rPr>
              <a:t> </a:t>
            </a:r>
          </a:p>
          <a:p>
            <a:pPr lvl="1">
              <a:defRPr/>
            </a:pPr>
            <a:r>
              <a:rPr lang="en-US" altLang="en-US" sz="1800" dirty="0" smtClean="0">
                <a:solidFill>
                  <a:srgbClr val="000099"/>
                </a:solidFill>
              </a:rPr>
              <a:t>induction of liver enzymes</a:t>
            </a:r>
          </a:p>
          <a:p>
            <a:pPr lvl="1">
              <a:defRPr/>
            </a:pPr>
            <a:r>
              <a:rPr lang="en-US" altLang="en-US" sz="1800" dirty="0" smtClean="0">
                <a:solidFill>
                  <a:srgbClr val="000099"/>
                </a:solidFill>
              </a:rPr>
              <a:t>tolerance </a:t>
            </a:r>
          </a:p>
          <a:p>
            <a:pPr>
              <a:buFontTx/>
              <a:buNone/>
              <a:defRPr/>
            </a:pPr>
            <a:r>
              <a:rPr lang="en-US" altLang="en-US" sz="2000" dirty="0" smtClean="0">
                <a:solidFill>
                  <a:srgbClr val="000099"/>
                </a:solidFill>
              </a:rPr>
              <a:t>Addiction </a:t>
            </a:r>
          </a:p>
          <a:p>
            <a:pPr lvl="1">
              <a:defRPr/>
            </a:pPr>
            <a:r>
              <a:rPr lang="en-US" altLang="en-US" sz="1600" dirty="0" smtClean="0">
                <a:solidFill>
                  <a:srgbClr val="000099"/>
                </a:solidFill>
              </a:rPr>
              <a:t>Difficulty with venous access </a:t>
            </a:r>
          </a:p>
          <a:p>
            <a:pPr lvl="1" algn="just">
              <a:defRPr/>
            </a:pPr>
            <a:r>
              <a:rPr lang="en-US" altLang="en-US" sz="1600" dirty="0" smtClean="0">
                <a:solidFill>
                  <a:srgbClr val="000099"/>
                </a:solidFill>
              </a:rPr>
              <a:t>Thrombosis of veins </a:t>
            </a:r>
          </a:p>
          <a:p>
            <a:pPr lvl="1" algn="just">
              <a:defRPr/>
            </a:pPr>
            <a:r>
              <a:rPr lang="en-US" altLang="en-US" sz="1600" dirty="0" smtClean="0">
                <a:solidFill>
                  <a:srgbClr val="000099"/>
                </a:solidFill>
              </a:rPr>
              <a:t>Withdrawal syndromes</a:t>
            </a:r>
          </a:p>
          <a:p>
            <a:pPr marL="57150" indent="0" algn="just">
              <a:buFontTx/>
              <a:buNone/>
              <a:defRPr/>
            </a:pPr>
            <a:r>
              <a:rPr lang="en-US" altLang="en-US" sz="1800" dirty="0" smtClean="0">
                <a:solidFill>
                  <a:srgbClr val="000099"/>
                </a:solidFill>
              </a:rPr>
              <a:t>Look for tattooing ????</a:t>
            </a:r>
          </a:p>
          <a:p>
            <a:pPr>
              <a:defRPr/>
            </a:pPr>
            <a:endParaRPr lang="en-US" altLang="en-US" sz="2400" dirty="0" smtClean="0">
              <a:solidFill>
                <a:srgbClr val="000099"/>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
            </a:r>
            <a:br>
              <a:rPr lang="en-US" altLang="en-US" b="0" smtClean="0">
                <a:solidFill>
                  <a:srgbClr val="FFFF99"/>
                </a:solidFill>
              </a:rPr>
            </a:br>
            <a:endParaRPr lang="en-US" altLang="en-US" b="0" smtClean="0">
              <a:solidFill>
                <a:srgbClr val="FFFF99"/>
              </a:solidFill>
            </a:endParaRPr>
          </a:p>
        </p:txBody>
      </p:sp>
      <p:sp>
        <p:nvSpPr>
          <p:cNvPr id="29699" name="Rectangle 3"/>
          <p:cNvSpPr>
            <a:spLocks noGrp="1" noChangeArrowheads="1"/>
          </p:cNvSpPr>
          <p:nvPr>
            <p:ph type="body" idx="1"/>
          </p:nvPr>
        </p:nvSpPr>
        <p:spPr>
          <a:xfrm>
            <a:off x="974725" y="1357313"/>
            <a:ext cx="7642225" cy="4945062"/>
          </a:xfrm>
        </p:spPr>
        <p:txBody>
          <a:bodyPr/>
          <a:lstStyle/>
          <a:p>
            <a:r>
              <a:rPr lang="en-US" altLang="en-US" sz="2800" b="1" smtClean="0">
                <a:solidFill>
                  <a:srgbClr val="000099"/>
                </a:solidFill>
              </a:rPr>
              <a:t>Pregnancy</a:t>
            </a:r>
          </a:p>
          <a:p>
            <a:pPr lvl="1">
              <a:buFont typeface="Arial" pitchFamily="34" charset="0"/>
              <a:buChar char="•"/>
            </a:pPr>
            <a:r>
              <a:rPr lang="en-US" altLang="en-US" sz="2400" smtClean="0">
                <a:solidFill>
                  <a:srgbClr val="000099"/>
                </a:solidFill>
              </a:rPr>
              <a:t>increased risk of regurgitation and aspiration </a:t>
            </a:r>
          </a:p>
          <a:p>
            <a:pPr lvl="1" algn="just">
              <a:buFont typeface="Arial" pitchFamily="34" charset="0"/>
              <a:buChar char="•"/>
            </a:pPr>
            <a:r>
              <a:rPr lang="en-US" altLang="en-US" sz="2400" smtClean="0">
                <a:solidFill>
                  <a:srgbClr val="000099"/>
                </a:solidFill>
              </a:rPr>
              <a:t>Elective surgery is best postponed until after delivery.</a:t>
            </a:r>
            <a:endParaRPr lang="en-GB" altLang="en-US" sz="2400" smtClean="0">
              <a:solidFill>
                <a:srgbClr val="000099"/>
              </a:solidFill>
            </a:endParaRPr>
          </a:p>
          <a:p>
            <a:pPr lvl="1"/>
            <a:endParaRPr lang="en-US" altLang="en-US" sz="2400" smtClean="0">
              <a:solidFill>
                <a:srgbClr val="000099"/>
              </a:solidFill>
            </a:endParaRPr>
          </a:p>
          <a:p>
            <a:pPr lvl="1"/>
            <a:endParaRPr lang="en-US" altLang="en-US" sz="2400" smtClean="0">
              <a:solidFill>
                <a:srgbClr val="000099"/>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Obesity</a:t>
            </a:r>
            <a:endParaRPr lang="en-US" smtClean="0"/>
          </a:p>
        </p:txBody>
      </p:sp>
      <p:sp>
        <p:nvSpPr>
          <p:cNvPr id="30723" name="Content Placeholder 2"/>
          <p:cNvSpPr>
            <a:spLocks noGrp="1"/>
          </p:cNvSpPr>
          <p:nvPr>
            <p:ph sz="half" idx="1"/>
          </p:nvPr>
        </p:nvSpPr>
        <p:spPr/>
        <p:txBody>
          <a:bodyPr/>
          <a:lstStyle/>
          <a:p>
            <a:r>
              <a:rPr lang="en-US" altLang="en-US" sz="2400" smtClean="0">
                <a:solidFill>
                  <a:srgbClr val="003399"/>
                </a:solidFill>
              </a:rPr>
              <a:t>Cardiovascular</a:t>
            </a:r>
          </a:p>
          <a:p>
            <a:r>
              <a:rPr lang="en-US" altLang="en-US" sz="2400" smtClean="0">
                <a:solidFill>
                  <a:srgbClr val="003399"/>
                </a:solidFill>
              </a:rPr>
              <a:t>Respiratory </a:t>
            </a:r>
          </a:p>
          <a:p>
            <a:r>
              <a:rPr lang="en-US" altLang="en-US" sz="2400" smtClean="0">
                <a:solidFill>
                  <a:srgbClr val="003399"/>
                </a:solidFill>
              </a:rPr>
              <a:t>Sleep apnea </a:t>
            </a:r>
          </a:p>
          <a:p>
            <a:r>
              <a:rPr lang="en-US" altLang="en-US" sz="2400" smtClean="0">
                <a:solidFill>
                  <a:srgbClr val="003399"/>
                </a:solidFill>
              </a:rPr>
              <a:t>Diabetics </a:t>
            </a:r>
          </a:p>
          <a:p>
            <a:r>
              <a:rPr lang="en-US" altLang="en-US" sz="2400" smtClean="0">
                <a:solidFill>
                  <a:srgbClr val="003399"/>
                </a:solidFill>
              </a:rPr>
              <a:t>Fatty liver </a:t>
            </a:r>
          </a:p>
          <a:p>
            <a:r>
              <a:rPr lang="en-US" altLang="en-US" sz="2400" smtClean="0">
                <a:solidFill>
                  <a:srgbClr val="003399"/>
                </a:solidFill>
              </a:rPr>
              <a:t>Technical problem </a:t>
            </a:r>
          </a:p>
          <a:p>
            <a:pPr lvl="1"/>
            <a:r>
              <a:rPr lang="en-US" altLang="en-US" sz="2000" smtClean="0">
                <a:solidFill>
                  <a:srgbClr val="003399"/>
                </a:solidFill>
              </a:rPr>
              <a:t>Airway , aspiration  </a:t>
            </a:r>
          </a:p>
          <a:p>
            <a:pPr lvl="1"/>
            <a:r>
              <a:rPr lang="en-US" altLang="en-US" sz="2000" smtClean="0">
                <a:solidFill>
                  <a:srgbClr val="003399"/>
                </a:solidFill>
              </a:rPr>
              <a:t>Intravenous access</a:t>
            </a:r>
          </a:p>
          <a:p>
            <a:pPr lvl="1"/>
            <a:r>
              <a:rPr lang="en-US" altLang="en-US" sz="2000" smtClean="0">
                <a:solidFill>
                  <a:srgbClr val="003399"/>
                </a:solidFill>
              </a:rPr>
              <a:t>Positioning </a:t>
            </a:r>
          </a:p>
          <a:p>
            <a:pPr>
              <a:buFontTx/>
              <a:buNone/>
            </a:pPr>
            <a:endParaRPr lang="en-US" smtClean="0"/>
          </a:p>
        </p:txBody>
      </p:sp>
      <p:pic>
        <p:nvPicPr>
          <p:cNvPr id="30724" name="Picture 2"/>
          <p:cNvPicPr>
            <a:picLocks noGrp="1" noChangeAspect="1" noChangeArrowheads="1"/>
          </p:cNvPicPr>
          <p:nvPr>
            <p:ph sz="half" idx="2"/>
          </p:nvPr>
        </p:nvPicPr>
        <p:blipFill>
          <a:blip r:embed="rId2"/>
          <a:srcRect/>
          <a:stretch>
            <a:fillRect/>
          </a:stretch>
        </p:blipFill>
        <p:spPr>
          <a:xfrm>
            <a:off x="5010150" y="1219200"/>
            <a:ext cx="3648075" cy="44196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GB" altLang="en-US" smtClean="0"/>
          </a:p>
        </p:txBody>
      </p:sp>
      <p:sp>
        <p:nvSpPr>
          <p:cNvPr id="31747" name="Rectangle 3"/>
          <p:cNvSpPr>
            <a:spLocks noGrp="1" noChangeArrowheads="1"/>
          </p:cNvSpPr>
          <p:nvPr>
            <p:ph type="body" idx="1"/>
          </p:nvPr>
        </p:nvSpPr>
        <p:spPr/>
        <p:txBody>
          <a:bodyPr/>
          <a:lstStyle/>
          <a:p>
            <a:pPr>
              <a:buFontTx/>
              <a:buNone/>
            </a:pPr>
            <a:endParaRPr lang="en-US" altLang="en-US" sz="4400" smtClean="0">
              <a:solidFill>
                <a:srgbClr val="FFFF99"/>
              </a:solidFill>
              <a:latin typeface="Bell MT" pitchFamily="18" charset="0"/>
            </a:endParaRPr>
          </a:p>
          <a:p>
            <a:pPr>
              <a:buFontTx/>
              <a:buNone/>
            </a:pPr>
            <a:endParaRPr lang="en-US" altLang="en-US" sz="4400" smtClean="0">
              <a:solidFill>
                <a:srgbClr val="FFFF99"/>
              </a:solidFill>
              <a:latin typeface="Bell MT" pitchFamily="18" charset="0"/>
            </a:endParaRPr>
          </a:p>
          <a:p>
            <a:pPr>
              <a:buFontTx/>
              <a:buNone/>
            </a:pPr>
            <a:r>
              <a:rPr lang="en-US" altLang="en-US" sz="4400" smtClean="0">
                <a:solidFill>
                  <a:srgbClr val="000099"/>
                </a:solidFill>
                <a:latin typeface="Bell MT" pitchFamily="18" charset="0"/>
              </a:rPr>
              <a:t>         THE EXAMINATION</a:t>
            </a:r>
            <a:endParaRPr lang="en-GB" altLang="en-US" sz="4400" smtClean="0">
              <a:solidFill>
                <a:srgbClr val="000099"/>
              </a:solidFill>
              <a:latin typeface="Bell MT" pitchFamily="18" charset="0"/>
            </a:endParaRPr>
          </a:p>
        </p:txBody>
      </p:sp>
      <p:sp>
        <p:nvSpPr>
          <p:cNvPr id="31748" name="AutoShape 4"/>
          <p:cNvSpPr>
            <a:spLocks noChangeArrowheads="1"/>
          </p:cNvSpPr>
          <p:nvPr/>
        </p:nvSpPr>
        <p:spPr bwMode="auto">
          <a:xfrm>
            <a:off x="3886200" y="990600"/>
            <a:ext cx="485775" cy="1738313"/>
          </a:xfrm>
          <a:prstGeom prst="downArrow">
            <a:avLst>
              <a:gd name="adj1" fmla="val 50000"/>
              <a:gd name="adj2" fmla="val 89461"/>
            </a:avLst>
          </a:prstGeom>
          <a:solidFill>
            <a:schemeClr val="accent1"/>
          </a:solidFill>
          <a:ln w="9525">
            <a:solidFill>
              <a:schemeClr val="tx1"/>
            </a:solidFill>
            <a:miter lim="800000"/>
            <a:headEnd/>
            <a:tailEnd/>
          </a:ln>
        </p:spPr>
        <p:txBody>
          <a:bodyPr vert="eaVert" wrap="none" anchor="ctr"/>
          <a:lstStyle/>
          <a:p>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b="0" smtClean="0">
                <a:solidFill>
                  <a:srgbClr val="FFFF99"/>
                </a:solidFill>
              </a:rPr>
              <a:t>THE EXAMINATION</a:t>
            </a:r>
            <a:endParaRPr lang="en-US" smtClean="0"/>
          </a:p>
        </p:txBody>
      </p:sp>
      <p:sp>
        <p:nvSpPr>
          <p:cNvPr id="32771" name="Content Placeholder 2"/>
          <p:cNvSpPr>
            <a:spLocks noGrp="1"/>
          </p:cNvSpPr>
          <p:nvPr>
            <p:ph sz="half" idx="1"/>
          </p:nvPr>
        </p:nvSpPr>
        <p:spPr/>
        <p:txBody>
          <a:bodyPr/>
          <a:lstStyle/>
          <a:p>
            <a:pPr algn="just">
              <a:buFontTx/>
              <a:buNone/>
            </a:pPr>
            <a:r>
              <a:rPr lang="en-US" altLang="en-US" sz="2400" b="1" smtClean="0">
                <a:solidFill>
                  <a:srgbClr val="000099"/>
                </a:solidFill>
              </a:rPr>
              <a:t>Cardiovascular system</a:t>
            </a:r>
          </a:p>
          <a:p>
            <a:pPr lvl="1"/>
            <a:r>
              <a:rPr lang="en-US" altLang="en-US" sz="2000" smtClean="0">
                <a:solidFill>
                  <a:srgbClr val="000099"/>
                </a:solidFill>
              </a:rPr>
              <a:t>dysrhythmias </a:t>
            </a:r>
          </a:p>
          <a:p>
            <a:pPr lvl="1"/>
            <a:r>
              <a:rPr lang="en-US" altLang="en-US" sz="2000" smtClean="0">
                <a:solidFill>
                  <a:srgbClr val="000099"/>
                </a:solidFill>
              </a:rPr>
              <a:t>atrial fibrillation </a:t>
            </a:r>
          </a:p>
          <a:p>
            <a:pPr lvl="1"/>
            <a:r>
              <a:rPr lang="en-US" altLang="en-US" sz="2000" smtClean="0">
                <a:solidFill>
                  <a:srgbClr val="000099"/>
                </a:solidFill>
              </a:rPr>
              <a:t>heart failure </a:t>
            </a:r>
          </a:p>
          <a:p>
            <a:pPr lvl="1"/>
            <a:r>
              <a:rPr lang="en-US" altLang="en-US" sz="2000" smtClean="0">
                <a:solidFill>
                  <a:srgbClr val="000099"/>
                </a:solidFill>
              </a:rPr>
              <a:t>heart murmur </a:t>
            </a:r>
          </a:p>
          <a:p>
            <a:pPr lvl="1"/>
            <a:r>
              <a:rPr lang="en-US" altLang="en-US" sz="2000" smtClean="0">
                <a:solidFill>
                  <a:srgbClr val="000099"/>
                </a:solidFill>
              </a:rPr>
              <a:t>valvular heart disease </a:t>
            </a:r>
          </a:p>
          <a:p>
            <a:pPr lvl="1"/>
            <a:r>
              <a:rPr lang="en-US" altLang="en-US" sz="2000" smtClean="0">
                <a:solidFill>
                  <a:srgbClr val="000099"/>
                </a:solidFill>
              </a:rPr>
              <a:t>blood pressure is best measured at the end of the examination </a:t>
            </a:r>
          </a:p>
          <a:p>
            <a:endParaRPr lang="en-US" smtClean="0"/>
          </a:p>
        </p:txBody>
      </p:sp>
      <p:sp>
        <p:nvSpPr>
          <p:cNvPr id="32772" name="Content Placeholder 3"/>
          <p:cNvSpPr>
            <a:spLocks noGrp="1"/>
          </p:cNvSpPr>
          <p:nvPr>
            <p:ph sz="half" idx="2"/>
          </p:nvPr>
        </p:nvSpPr>
        <p:spPr/>
        <p:txBody>
          <a:bodyPr/>
          <a:lstStyle/>
          <a:p>
            <a:pPr algn="just">
              <a:buFontTx/>
              <a:buNone/>
            </a:pPr>
            <a:r>
              <a:rPr lang="en-US" altLang="en-US" sz="2400" b="1" smtClean="0">
                <a:solidFill>
                  <a:srgbClr val="000099"/>
                </a:solidFill>
              </a:rPr>
              <a:t>Respiratory system</a:t>
            </a:r>
          </a:p>
          <a:p>
            <a:pPr lvl="1"/>
            <a:r>
              <a:rPr lang="en-US" altLang="en-US" sz="2000" smtClean="0">
                <a:solidFill>
                  <a:srgbClr val="000099"/>
                </a:solidFill>
              </a:rPr>
              <a:t>cyanosis </a:t>
            </a:r>
          </a:p>
          <a:p>
            <a:pPr lvl="1"/>
            <a:r>
              <a:rPr lang="en-US" altLang="en-US" sz="2000" smtClean="0">
                <a:solidFill>
                  <a:srgbClr val="000099"/>
                </a:solidFill>
              </a:rPr>
              <a:t>pattern of ventilation </a:t>
            </a:r>
          </a:p>
          <a:p>
            <a:pPr lvl="1"/>
            <a:r>
              <a:rPr lang="en-US" altLang="en-US" sz="2000" smtClean="0">
                <a:solidFill>
                  <a:srgbClr val="000099"/>
                </a:solidFill>
              </a:rPr>
              <a:t>respiratory rate</a:t>
            </a:r>
          </a:p>
          <a:p>
            <a:pPr lvl="1"/>
            <a:r>
              <a:rPr lang="en-US" altLang="en-US" sz="2000" smtClean="0">
                <a:solidFill>
                  <a:srgbClr val="000099"/>
                </a:solidFill>
              </a:rPr>
              <a:t>Dyspnoea </a:t>
            </a:r>
          </a:p>
          <a:p>
            <a:pPr lvl="1"/>
            <a:r>
              <a:rPr lang="en-US" altLang="en-US" sz="2000" smtClean="0">
                <a:solidFill>
                  <a:srgbClr val="000099"/>
                </a:solidFill>
              </a:rPr>
              <a:t>Wheeziness </a:t>
            </a:r>
          </a:p>
          <a:p>
            <a:pPr lvl="1"/>
            <a:r>
              <a:rPr lang="en-US" altLang="en-US" sz="2000" smtClean="0">
                <a:solidFill>
                  <a:srgbClr val="000099"/>
                </a:solidFill>
              </a:rPr>
              <a:t>signs of collapse</a:t>
            </a:r>
          </a:p>
          <a:p>
            <a:pPr lvl="1"/>
            <a:r>
              <a:rPr lang="en-US" altLang="en-US" sz="2000" smtClean="0">
                <a:solidFill>
                  <a:srgbClr val="000099"/>
                </a:solidFill>
              </a:rPr>
              <a:t>consolidation and effusion </a:t>
            </a:r>
          </a:p>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title" idx="4294967295"/>
          </p:nvPr>
        </p:nvSpPr>
        <p:spPr>
          <a:xfrm>
            <a:off x="685800" y="152400"/>
            <a:ext cx="7772400" cy="1143000"/>
          </a:xfrm>
        </p:spPr>
        <p:txBody>
          <a:bodyPr/>
          <a:lstStyle/>
          <a:p>
            <a:r>
              <a:rPr lang="en-US" altLang="en-US" sz="4000" b="0" smtClean="0">
                <a:solidFill>
                  <a:srgbClr val="FFFF66"/>
                </a:solidFill>
              </a:rPr>
              <a:t>Overview</a:t>
            </a:r>
          </a:p>
        </p:txBody>
      </p:sp>
      <p:sp>
        <p:nvSpPr>
          <p:cNvPr id="6147" name="Text Box 4"/>
          <p:cNvSpPr txBox="1">
            <a:spLocks noChangeArrowheads="1"/>
          </p:cNvSpPr>
          <p:nvPr/>
        </p:nvSpPr>
        <p:spPr bwMode="auto">
          <a:xfrm>
            <a:off x="1219200" y="1295400"/>
            <a:ext cx="5867400" cy="5008563"/>
          </a:xfrm>
          <a:prstGeom prst="rect">
            <a:avLst/>
          </a:prstGeom>
          <a:noFill/>
          <a:ln w="9525">
            <a:noFill/>
            <a:miter lim="800000"/>
            <a:headEnd/>
            <a:tailEnd/>
          </a:ln>
        </p:spPr>
        <p:txBody>
          <a:bodyPr>
            <a:spAutoFit/>
          </a:bodyPr>
          <a:lstStyle/>
          <a:p>
            <a:pPr algn="just" eaLnBrk="1" hangingPunct="1">
              <a:spcBef>
                <a:spcPct val="50000"/>
              </a:spcBef>
            </a:pPr>
            <a:r>
              <a:rPr lang="en-US" altLang="en-US" sz="2800">
                <a:solidFill>
                  <a:srgbClr val="002060"/>
                </a:solidFill>
                <a:latin typeface="Times New Roman" pitchFamily="18" charset="0"/>
              </a:rPr>
              <a:t>The preoperative visit	</a:t>
            </a:r>
          </a:p>
          <a:p>
            <a:pPr algn="just" eaLnBrk="1" hangingPunct="1">
              <a:spcBef>
                <a:spcPct val="50000"/>
              </a:spcBef>
              <a:buFont typeface="Wingdings" pitchFamily="2" charset="2"/>
              <a:buChar char="ü"/>
            </a:pPr>
            <a:r>
              <a:rPr lang="en-US" altLang="en-US" sz="2800">
                <a:solidFill>
                  <a:srgbClr val="002060"/>
                </a:solidFill>
                <a:latin typeface="Times New Roman" pitchFamily="18" charset="0"/>
              </a:rPr>
              <a:t>Anaesthetic history		</a:t>
            </a:r>
          </a:p>
          <a:p>
            <a:pPr algn="just" eaLnBrk="1" hangingPunct="1">
              <a:spcBef>
                <a:spcPct val="50000"/>
              </a:spcBef>
              <a:buFont typeface="Wingdings" pitchFamily="2" charset="2"/>
              <a:buChar char="ü"/>
            </a:pPr>
            <a:r>
              <a:rPr lang="en-US" altLang="en-US" sz="2800">
                <a:solidFill>
                  <a:srgbClr val="002060"/>
                </a:solidFill>
                <a:latin typeface="Times New Roman" pitchFamily="18" charset="0"/>
              </a:rPr>
              <a:t>Examination 	</a:t>
            </a:r>
          </a:p>
          <a:p>
            <a:pPr algn="just" eaLnBrk="1" hangingPunct="1">
              <a:spcBef>
                <a:spcPct val="50000"/>
              </a:spcBef>
              <a:buFont typeface="Wingdings" pitchFamily="2" charset="2"/>
              <a:buChar char="ü"/>
            </a:pPr>
            <a:r>
              <a:rPr lang="en-US" altLang="en-US" sz="2800">
                <a:solidFill>
                  <a:srgbClr val="002060"/>
                </a:solidFill>
                <a:latin typeface="Times New Roman" pitchFamily="18" charset="0"/>
              </a:rPr>
              <a:t>Special investigations		</a:t>
            </a:r>
          </a:p>
          <a:p>
            <a:pPr algn="just" eaLnBrk="1" hangingPunct="1">
              <a:spcBef>
                <a:spcPct val="50000"/>
              </a:spcBef>
              <a:buFont typeface="Wingdings" pitchFamily="2" charset="2"/>
              <a:buChar char="ü"/>
            </a:pPr>
            <a:r>
              <a:rPr lang="en-US" altLang="en-US" sz="2800">
                <a:solidFill>
                  <a:srgbClr val="002060"/>
                </a:solidFill>
                <a:latin typeface="Times New Roman" pitchFamily="18" charset="0"/>
              </a:rPr>
              <a:t>Medical referral </a:t>
            </a:r>
          </a:p>
          <a:p>
            <a:pPr algn="just" eaLnBrk="1" hangingPunct="1">
              <a:spcBef>
                <a:spcPct val="50000"/>
              </a:spcBef>
              <a:buFont typeface="Wingdings" pitchFamily="2" charset="2"/>
              <a:buChar char="ü"/>
            </a:pPr>
            <a:r>
              <a:rPr lang="en-US" altLang="en-US" sz="2800">
                <a:solidFill>
                  <a:srgbClr val="002060"/>
                </a:solidFill>
                <a:latin typeface="Times New Roman" pitchFamily="18" charset="0"/>
              </a:rPr>
              <a:t>Risk assessment </a:t>
            </a:r>
          </a:p>
          <a:p>
            <a:pPr algn="just" eaLnBrk="1" hangingPunct="1">
              <a:spcBef>
                <a:spcPct val="50000"/>
              </a:spcBef>
              <a:buFont typeface="Wingdings" pitchFamily="2" charset="2"/>
              <a:buChar char="ü"/>
            </a:pPr>
            <a:r>
              <a:rPr lang="en-US" altLang="en-US" sz="2800">
                <a:solidFill>
                  <a:srgbClr val="002060"/>
                </a:solidFill>
                <a:latin typeface="Times New Roman" pitchFamily="18" charset="0"/>
              </a:rPr>
              <a:t>Informing the patient and consent </a:t>
            </a:r>
            <a:endParaRPr lang="en-GB" altLang="en-US" sz="2800">
              <a:solidFill>
                <a:srgbClr val="002060"/>
              </a:solidFill>
              <a:latin typeface="Times New Roman" pitchFamily="18" charset="0"/>
            </a:endParaRPr>
          </a:p>
          <a:p>
            <a:pPr algn="just" eaLnBrk="1" hangingPunct="1">
              <a:spcBef>
                <a:spcPct val="50000"/>
              </a:spcBef>
              <a:buFont typeface="Wingdings" pitchFamily="2" charset="2"/>
              <a:buChar char="ü"/>
            </a:pPr>
            <a:r>
              <a:rPr lang="en-US" altLang="en-US" sz="2800">
                <a:solidFill>
                  <a:srgbClr val="002060"/>
                </a:solidFill>
                <a:latin typeface="Times New Roman" pitchFamily="18" charset="0"/>
              </a:rPr>
              <a:t>Premedication</a:t>
            </a:r>
          </a:p>
        </p:txBody>
      </p:sp>
      <p:pic>
        <p:nvPicPr>
          <p:cNvPr id="4" name="~PP2400.WAV">
            <a:hlinkClick r:id="" action="ppaction://media"/>
          </p:cNvPr>
          <p:cNvPicPr>
            <a:picLocks noRot="1" noChangeAspect="1"/>
          </p:cNvPicPr>
          <p:nvPr>
            <a:wavAudioFile r:embed="rId1" name="~PP2400.WAV"/>
          </p:nvPr>
        </p:nvPicPr>
        <p:blipFill>
          <a:blip r:embed="rId4"/>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185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THE EXAMINATION</a:t>
            </a:r>
          </a:p>
        </p:txBody>
      </p:sp>
      <p:sp>
        <p:nvSpPr>
          <p:cNvPr id="74755" name="Rectangle 3">
            <a:extLst>
              <a:ext uri="{FF2B5EF4-FFF2-40B4-BE49-F238E27FC236}"/>
            </a:extLst>
          </p:cNvPr>
          <p:cNvSpPr>
            <a:spLocks noGrp="1" noChangeArrowheads="1"/>
          </p:cNvSpPr>
          <p:nvPr>
            <p:ph type="body" idx="1"/>
          </p:nvPr>
        </p:nvSpPr>
        <p:spPr>
          <a:xfrm>
            <a:off x="974725" y="1793875"/>
            <a:ext cx="7642225" cy="4289425"/>
          </a:xfrm>
        </p:spPr>
        <p:txBody>
          <a:bodyPr/>
          <a:lstStyle/>
          <a:p>
            <a:pPr algn="just">
              <a:buFontTx/>
              <a:buNone/>
              <a:defRPr/>
            </a:pPr>
            <a:r>
              <a:rPr lang="en-US" altLang="en-US" sz="2000" b="1" dirty="0">
                <a:solidFill>
                  <a:srgbClr val="000099"/>
                </a:solidFill>
              </a:rPr>
              <a:t>Nervous system</a:t>
            </a:r>
          </a:p>
          <a:p>
            <a:pPr lvl="1">
              <a:buFont typeface="Wingdings" panose="05000000000000000000" pitchFamily="2" charset="2"/>
              <a:buChar char="§"/>
              <a:defRPr/>
            </a:pPr>
            <a:r>
              <a:rPr lang="en-US" altLang="en-US" sz="1800" dirty="0">
                <a:solidFill>
                  <a:srgbClr val="000099"/>
                </a:solidFill>
              </a:rPr>
              <a:t>Chronic disease of the peripheral and central nervous systems </a:t>
            </a:r>
          </a:p>
          <a:p>
            <a:pPr lvl="1">
              <a:buFont typeface="Wingdings" panose="05000000000000000000" pitchFamily="2" charset="2"/>
              <a:buChar char="§"/>
              <a:defRPr/>
            </a:pPr>
            <a:r>
              <a:rPr lang="en-US" altLang="en-US" sz="1800" dirty="0">
                <a:solidFill>
                  <a:srgbClr val="000099"/>
                </a:solidFill>
              </a:rPr>
              <a:t>evidence of motor or sensory impairment  should be documented </a:t>
            </a:r>
          </a:p>
          <a:p>
            <a:pPr>
              <a:buFontTx/>
              <a:buNone/>
              <a:defRPr/>
            </a:pPr>
            <a:r>
              <a:rPr lang="en-US" altLang="en-US" sz="2000" b="1" dirty="0">
                <a:solidFill>
                  <a:srgbClr val="000099"/>
                </a:solidFill>
              </a:rPr>
              <a:t>Musculoskeletal </a:t>
            </a:r>
          </a:p>
          <a:p>
            <a:pPr lvl="1">
              <a:buFont typeface="Wingdings" panose="05000000000000000000" pitchFamily="2" charset="2"/>
              <a:buChar char="§"/>
              <a:defRPr/>
            </a:pPr>
            <a:r>
              <a:rPr lang="en-US" altLang="en-US" sz="1800" dirty="0">
                <a:solidFill>
                  <a:srgbClr val="000099"/>
                </a:solidFill>
              </a:rPr>
              <a:t>restriction of movement and deformities </a:t>
            </a:r>
          </a:p>
          <a:p>
            <a:pPr lvl="1">
              <a:buFont typeface="Wingdings" panose="05000000000000000000" pitchFamily="2" charset="2"/>
              <a:buChar char="§"/>
              <a:defRPr/>
            </a:pPr>
            <a:r>
              <a:rPr lang="en-US" altLang="en-US" sz="1800" dirty="0">
                <a:solidFill>
                  <a:srgbClr val="000099"/>
                </a:solidFill>
              </a:rPr>
              <a:t>reduced muscle mass</a:t>
            </a:r>
          </a:p>
          <a:p>
            <a:pPr lvl="1">
              <a:buFont typeface="Wingdings" panose="05000000000000000000" pitchFamily="2" charset="2"/>
              <a:buChar char="§"/>
              <a:defRPr/>
            </a:pPr>
            <a:r>
              <a:rPr lang="en-US" altLang="en-US" sz="1800" dirty="0">
                <a:solidFill>
                  <a:srgbClr val="000099"/>
                </a:solidFill>
              </a:rPr>
              <a:t>peripheral neuropathies </a:t>
            </a:r>
          </a:p>
          <a:p>
            <a:pPr lvl="1">
              <a:buFont typeface="Wingdings" panose="05000000000000000000" pitchFamily="2" charset="2"/>
              <a:buChar char="§"/>
              <a:defRPr/>
            </a:pPr>
            <a:r>
              <a:rPr lang="en-US" altLang="en-US" sz="1800" dirty="0">
                <a:solidFill>
                  <a:srgbClr val="000099"/>
                </a:solidFill>
              </a:rPr>
              <a:t>pulmonary involvement</a:t>
            </a:r>
          </a:p>
          <a:p>
            <a:pPr lvl="1">
              <a:buFont typeface="Wingdings" panose="05000000000000000000" pitchFamily="2" charset="2"/>
              <a:buChar char="§"/>
              <a:defRPr/>
            </a:pPr>
            <a:r>
              <a:rPr lang="en-US" altLang="en-US" sz="1800" dirty="0">
                <a:solidFill>
                  <a:srgbClr val="000099"/>
                </a:solidFill>
              </a:rPr>
              <a:t>Particular attention to the patient's cervical spine and temporomandibular joints </a:t>
            </a:r>
          </a:p>
          <a:p>
            <a:pPr marL="0" indent="0">
              <a:buFontTx/>
              <a:buNone/>
              <a:defRPr/>
            </a:pPr>
            <a:endParaRPr lang="en-US" altLang="en-US" sz="2400" dirty="0">
              <a:solidFill>
                <a:srgbClr val="000099"/>
              </a:solidFill>
            </a:endParaRPr>
          </a:p>
          <a:p>
            <a:pPr lvl="1">
              <a:buFontTx/>
              <a:buNone/>
              <a:defRPr/>
            </a:pPr>
            <a:endParaRPr lang="en-US" altLang="en-US" sz="2000" dirty="0">
              <a:solidFill>
                <a:srgbClr val="000099"/>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THE EXAMINATION</a:t>
            </a:r>
          </a:p>
        </p:txBody>
      </p:sp>
      <p:sp>
        <p:nvSpPr>
          <p:cNvPr id="34819" name="Rectangle 3"/>
          <p:cNvSpPr>
            <a:spLocks noGrp="1" noChangeArrowheads="1"/>
          </p:cNvSpPr>
          <p:nvPr>
            <p:ph type="body" idx="1"/>
          </p:nvPr>
        </p:nvSpPr>
        <p:spPr>
          <a:xfrm>
            <a:off x="676275" y="1498600"/>
            <a:ext cx="7639050" cy="4438650"/>
          </a:xfrm>
        </p:spPr>
        <p:txBody>
          <a:bodyPr/>
          <a:lstStyle/>
          <a:p>
            <a:pPr>
              <a:buFontTx/>
              <a:buNone/>
            </a:pPr>
            <a:r>
              <a:rPr lang="en-GB" altLang="en-US" sz="2400" b="1" smtClean="0">
                <a:solidFill>
                  <a:srgbClr val="000099"/>
                </a:solidFill>
              </a:rPr>
              <a:t>The airway</a:t>
            </a:r>
            <a:r>
              <a:rPr lang="en-US" altLang="en-US" sz="2400" b="1" smtClean="0">
                <a:solidFill>
                  <a:srgbClr val="000099"/>
                </a:solidFill>
              </a:rPr>
              <a:t> </a:t>
            </a:r>
          </a:p>
          <a:p>
            <a:pPr lvl="1">
              <a:buFont typeface="Wingdings" pitchFamily="2" charset="2"/>
              <a:buChar char="§"/>
            </a:pPr>
            <a:r>
              <a:rPr lang="en-US" altLang="en-US" sz="2000" smtClean="0">
                <a:solidFill>
                  <a:srgbClr val="000099"/>
                </a:solidFill>
              </a:rPr>
              <a:t>Try and predict difficult intubation</a:t>
            </a:r>
          </a:p>
          <a:p>
            <a:pPr lvl="1">
              <a:buFont typeface="Wingdings" pitchFamily="2" charset="2"/>
              <a:buChar char="§"/>
            </a:pPr>
            <a:r>
              <a:rPr lang="en-US" altLang="en-US" sz="2000" smtClean="0">
                <a:solidFill>
                  <a:srgbClr val="000099"/>
                </a:solidFill>
              </a:rPr>
              <a:t>Assessment is often made in three stages</a:t>
            </a:r>
          </a:p>
          <a:p>
            <a:pPr lvl="1">
              <a:buFontTx/>
              <a:buNone/>
            </a:pPr>
            <a:r>
              <a:rPr lang="en-US" altLang="en-US" sz="2000" b="1" smtClean="0">
                <a:solidFill>
                  <a:srgbClr val="000099"/>
                </a:solidFill>
              </a:rPr>
              <a:t>1. Observation of the patient's anatomy</a:t>
            </a:r>
            <a:r>
              <a:rPr lang="en-US" altLang="en-US" sz="2000" smtClean="0">
                <a:solidFill>
                  <a:srgbClr val="000099"/>
                </a:solidFill>
              </a:rPr>
              <a:t> </a:t>
            </a:r>
          </a:p>
          <a:p>
            <a:pPr lvl="2" algn="just"/>
            <a:r>
              <a:rPr lang="en-US" altLang="en-US" sz="1800" smtClean="0">
                <a:solidFill>
                  <a:srgbClr val="000099"/>
                </a:solidFill>
              </a:rPr>
              <a:t>Look for limitation of mouth opening, receding mandible position, number and health of teeth, size of tongue.</a:t>
            </a:r>
            <a:endParaRPr lang="en-GB" altLang="en-US" sz="1800" smtClean="0">
              <a:solidFill>
                <a:srgbClr val="000099"/>
              </a:solidFill>
            </a:endParaRPr>
          </a:p>
          <a:p>
            <a:pPr lvl="2" algn="just"/>
            <a:r>
              <a:rPr lang="en-US" altLang="en-US" sz="1800" smtClean="0">
                <a:solidFill>
                  <a:srgbClr val="000099"/>
                </a:solidFill>
              </a:rPr>
              <a:t>Examine the front of the neck for soft tissue swellings, deviated larynx or trachea.</a:t>
            </a:r>
            <a:endParaRPr lang="en-GB" altLang="en-US" sz="1800" smtClean="0">
              <a:solidFill>
                <a:srgbClr val="000099"/>
              </a:solidFill>
            </a:endParaRPr>
          </a:p>
          <a:p>
            <a:pPr lvl="2"/>
            <a:r>
              <a:rPr lang="en-US" altLang="en-US" sz="1800" smtClean="0">
                <a:solidFill>
                  <a:srgbClr val="000099"/>
                </a:solidFill>
              </a:rPr>
              <a:t>Check the mobility of the cervical spine in both flexion and extension. </a:t>
            </a:r>
            <a:endParaRPr lang="en-GB" altLang="en-US" sz="1800" smtClean="0">
              <a:solidFill>
                <a:srgbClr val="000099"/>
              </a:solidFill>
            </a:endParaRPr>
          </a:p>
          <a:p>
            <a:pPr lvl="1"/>
            <a:endParaRPr lang="en-US" altLang="en-US" sz="2000" smtClean="0">
              <a:solidFill>
                <a:srgbClr val="000099"/>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ar-SA" smtClean="0">
              <a:solidFill>
                <a:schemeClr val="bg1"/>
              </a:solidFill>
            </a:endParaRPr>
          </a:p>
        </p:txBody>
      </p:sp>
      <p:pic>
        <p:nvPicPr>
          <p:cNvPr id="35843" name="Picture 3" descr="The Palatine tonsils with the soft palate, uvula, and tongue visible.">
            <a:hlinkClick r:id="rId2"/>
          </p:cNvPr>
          <p:cNvPicPr>
            <a:picLocks noGrp="1" noChangeAspect="1" noChangeArrowheads="1"/>
          </p:cNvPicPr>
          <p:nvPr>
            <p:ph idx="1"/>
          </p:nvPr>
        </p:nvPicPr>
        <p:blipFill>
          <a:blip r:embed="rId3"/>
          <a:srcRect/>
          <a:stretch>
            <a:fillRect/>
          </a:stretch>
        </p:blipFill>
        <p:spPr>
          <a:xfrm>
            <a:off x="214313" y="785813"/>
            <a:ext cx="8786812" cy="5786437"/>
          </a:xfrm>
        </p:spPr>
      </p:pic>
      <p:sp>
        <p:nvSpPr>
          <p:cNvPr id="35844" name="Rectangle 3"/>
          <p:cNvSpPr>
            <a:spLocks noChangeArrowheads="1"/>
          </p:cNvSpPr>
          <p:nvPr/>
        </p:nvSpPr>
        <p:spPr bwMode="auto">
          <a:xfrm>
            <a:off x="857250" y="0"/>
            <a:ext cx="7643813" cy="646113"/>
          </a:xfrm>
          <a:prstGeom prst="rect">
            <a:avLst/>
          </a:prstGeom>
          <a:noFill/>
          <a:ln w="9525">
            <a:noFill/>
            <a:miter lim="800000"/>
            <a:headEnd/>
            <a:tailEnd/>
          </a:ln>
        </p:spPr>
        <p:txBody>
          <a:bodyPr>
            <a:spAutoFit/>
          </a:bodyPr>
          <a:lstStyle/>
          <a:p>
            <a:pPr algn="ctr" eaLnBrk="1" hangingPunct="1"/>
            <a:r>
              <a:rPr lang="en-US" sz="3600" b="1">
                <a:solidFill>
                  <a:srgbClr val="FFFF00"/>
                </a:solidFill>
                <a:latin typeface="Andalus" pitchFamily="18" charset="-78"/>
                <a:ea typeface="Majalla UI"/>
                <a:cs typeface="Andalus" pitchFamily="18" charset="-78"/>
              </a:rPr>
              <a:t>Airway Evaluation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r>
              <a:rPr lang="en-US" sz="3600" smtClean="0">
                <a:solidFill>
                  <a:srgbClr val="FFFF00"/>
                </a:solidFill>
                <a:latin typeface="Andalus" pitchFamily="18" charset="-78"/>
                <a:cs typeface="Andalus" pitchFamily="18" charset="-78"/>
              </a:rPr>
              <a:t>Airway Evaluation </a:t>
            </a:r>
            <a:r>
              <a:rPr lang="en-US" sz="2800" smtClean="0">
                <a:solidFill>
                  <a:srgbClr val="FFFF00"/>
                </a:solidFill>
                <a:latin typeface="Andalus" pitchFamily="18" charset="-78"/>
                <a:cs typeface="Andalus" pitchFamily="18" charset="-78"/>
              </a:rPr>
              <a:t>(cont.)</a:t>
            </a:r>
            <a:r>
              <a:rPr lang="en-US" sz="3600" smtClean="0">
                <a:solidFill>
                  <a:srgbClr val="FFFF00"/>
                </a:solidFill>
                <a:latin typeface="Andalus" pitchFamily="18" charset="-78"/>
                <a:cs typeface="Andalus" pitchFamily="18" charset="-78"/>
              </a:rPr>
              <a:t/>
            </a:r>
            <a:br>
              <a:rPr lang="en-US" sz="3600" smtClean="0">
                <a:solidFill>
                  <a:srgbClr val="FFFF00"/>
                </a:solidFill>
                <a:latin typeface="Andalus" pitchFamily="18" charset="-78"/>
                <a:cs typeface="Andalus" pitchFamily="18" charset="-78"/>
              </a:rPr>
            </a:br>
            <a:endParaRPr lang="en-US" sz="3600" smtClean="0">
              <a:solidFill>
                <a:schemeClr val="bg1"/>
              </a:solidFill>
              <a:cs typeface="Times New Roman" pitchFamily="18" charset="0"/>
            </a:endParaRPr>
          </a:p>
        </p:txBody>
      </p:sp>
      <p:sp>
        <p:nvSpPr>
          <p:cNvPr id="36867" name="Rectangle 3"/>
          <p:cNvSpPr>
            <a:spLocks noGrp="1" noChangeArrowheads="1"/>
          </p:cNvSpPr>
          <p:nvPr>
            <p:ph type="body" sz="half" idx="1"/>
          </p:nvPr>
        </p:nvSpPr>
        <p:spPr/>
        <p:txBody>
          <a:bodyPr/>
          <a:lstStyle/>
          <a:p>
            <a:pPr marL="365125" indent="-255588" eaLnBrk="1" hangingPunct="1">
              <a:buFont typeface="Wingdings 3" pitchFamily="18" charset="2"/>
              <a:buChar char=""/>
            </a:pPr>
            <a:r>
              <a:rPr lang="en-US" sz="2400" smtClean="0">
                <a:cs typeface="Arial" pitchFamily="34" charset="0"/>
              </a:rPr>
              <a:t>Take very seriously history of prior difficulty</a:t>
            </a:r>
          </a:p>
          <a:p>
            <a:pPr marL="365125" indent="-255588" eaLnBrk="1" hangingPunct="1">
              <a:buFont typeface="Wingdings 3" pitchFamily="18" charset="2"/>
              <a:buChar char=""/>
            </a:pPr>
            <a:r>
              <a:rPr lang="en-US" sz="2400" smtClean="0">
                <a:cs typeface="Arial" pitchFamily="34" charset="0"/>
              </a:rPr>
              <a:t>Head and neck movement (extension)</a:t>
            </a:r>
          </a:p>
          <a:p>
            <a:pPr marL="620713" lvl="1" eaLnBrk="1" hangingPunct="1">
              <a:spcBef>
                <a:spcPts val="325"/>
              </a:spcBef>
              <a:buFont typeface="Verdana" pitchFamily="34" charset="0"/>
              <a:buChar char="◦"/>
            </a:pPr>
            <a:r>
              <a:rPr lang="en-US" sz="2000" smtClean="0">
                <a:cs typeface="Arial" pitchFamily="34" charset="0"/>
              </a:rPr>
              <a:t>Alignment of oral, pharyngeal, laryngeal axes</a:t>
            </a:r>
          </a:p>
          <a:p>
            <a:pPr marL="620713" lvl="1" eaLnBrk="1" hangingPunct="1">
              <a:spcBef>
                <a:spcPts val="325"/>
              </a:spcBef>
              <a:buFont typeface="Verdana" pitchFamily="34" charset="0"/>
              <a:buChar char="◦"/>
            </a:pPr>
            <a:r>
              <a:rPr lang="en-US" sz="2000" smtClean="0">
                <a:cs typeface="Arial" pitchFamily="34" charset="0"/>
              </a:rPr>
              <a:t>Cervical spine arthritis or trauma, burn, radiation, tumor, infection, scleroderma, short and thick neck</a:t>
            </a:r>
          </a:p>
        </p:txBody>
      </p:sp>
      <p:pic>
        <p:nvPicPr>
          <p:cNvPr id="36868" name="Picture 4" descr="airway-fig4"/>
          <p:cNvPicPr>
            <a:picLocks noGrp="1" noChangeAspect="1" noChangeArrowheads="1"/>
          </p:cNvPicPr>
          <p:nvPr>
            <p:ph sz="half" idx="2"/>
          </p:nvPr>
        </p:nvPicPr>
        <p:blipFill>
          <a:blip r:embed="rId2"/>
          <a:srcRect/>
          <a:stretch>
            <a:fillRect/>
          </a:stretch>
        </p:blipFill>
        <p:spPr>
          <a:xfrm>
            <a:off x="4357688" y="1785938"/>
            <a:ext cx="4648200" cy="40259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sz="half" idx="1"/>
          </p:nvPr>
        </p:nvSpPr>
        <p:spPr>
          <a:xfrm>
            <a:off x="0" y="642938"/>
            <a:ext cx="4495800" cy="4830762"/>
          </a:xfrm>
        </p:spPr>
        <p:txBody>
          <a:bodyPr/>
          <a:lstStyle/>
          <a:p>
            <a:pPr eaLnBrk="1" hangingPunct="1">
              <a:defRPr/>
            </a:pPr>
            <a:endParaRPr lang="en-US" sz="2800" dirty="0" smtClean="0">
              <a:solidFill>
                <a:schemeClr val="bg2"/>
              </a:solidFill>
              <a:cs typeface="Arial" pitchFamily="34" charset="0"/>
            </a:endParaRPr>
          </a:p>
          <a:p>
            <a:pPr eaLnBrk="1" hangingPunct="1">
              <a:defRPr/>
            </a:pPr>
            <a:r>
              <a:rPr lang="en-US" sz="2800" dirty="0" smtClean="0">
                <a:cs typeface="Arial" pitchFamily="34" charset="0"/>
              </a:rPr>
              <a:t>Jaw Movement</a:t>
            </a:r>
          </a:p>
          <a:p>
            <a:pPr marL="393700" lvl="1" indent="0" eaLnBrk="1" hangingPunct="1">
              <a:buFont typeface="Wingdings 2" pitchFamily="18" charset="2"/>
              <a:buNone/>
              <a:defRPr/>
            </a:pPr>
            <a:endParaRPr lang="en-US" dirty="0" smtClean="0">
              <a:solidFill>
                <a:schemeClr val="bg1"/>
              </a:solidFill>
              <a:cs typeface="Arial" pitchFamily="34" charset="0"/>
            </a:endParaRPr>
          </a:p>
          <a:p>
            <a:pPr marL="393700" lvl="1" indent="0" eaLnBrk="1" hangingPunct="1">
              <a:buFont typeface="Wingdings 2" pitchFamily="18" charset="2"/>
              <a:buNone/>
              <a:defRPr/>
            </a:pPr>
            <a:r>
              <a:rPr lang="en-US" dirty="0" smtClean="0">
                <a:cs typeface="Arial" pitchFamily="34" charset="0"/>
              </a:rPr>
              <a:t>Receding mandible</a:t>
            </a:r>
          </a:p>
          <a:p>
            <a:pPr marL="393700" lvl="1" indent="0" eaLnBrk="1" hangingPunct="1">
              <a:buFont typeface="Wingdings 2" pitchFamily="18" charset="2"/>
              <a:buNone/>
              <a:defRPr/>
            </a:pPr>
            <a:endParaRPr lang="en-US" dirty="0">
              <a:cs typeface="Arial" pitchFamily="34" charset="0"/>
            </a:endParaRPr>
          </a:p>
          <a:p>
            <a:pPr marL="393700" lvl="1" indent="0" eaLnBrk="1" hangingPunct="1">
              <a:buFont typeface="Wingdings 2" pitchFamily="18" charset="2"/>
              <a:buNone/>
              <a:defRPr/>
            </a:pPr>
            <a:r>
              <a:rPr lang="en-US" dirty="0" smtClean="0">
                <a:cs typeface="Arial" pitchFamily="34" charset="0"/>
              </a:rPr>
              <a:t>Inability to </a:t>
            </a:r>
            <a:r>
              <a:rPr lang="en-US" dirty="0" err="1" smtClean="0">
                <a:cs typeface="Arial" pitchFamily="34" charset="0"/>
              </a:rPr>
              <a:t>sublux</a:t>
            </a:r>
            <a:r>
              <a:rPr lang="en-US" dirty="0" smtClean="0">
                <a:cs typeface="Arial" pitchFamily="34" charset="0"/>
              </a:rPr>
              <a:t> lower incisors beyond upper incisors</a:t>
            </a:r>
          </a:p>
          <a:p>
            <a:pPr marL="0" indent="0" eaLnBrk="1" hangingPunct="1">
              <a:buFont typeface="Wingdings 2" pitchFamily="18" charset="2"/>
              <a:buNone/>
              <a:defRPr/>
            </a:pPr>
            <a:r>
              <a:rPr lang="en-US" sz="2800" dirty="0" smtClean="0">
                <a:cs typeface="Arial" pitchFamily="34" charset="0"/>
              </a:rPr>
              <a:t>    </a:t>
            </a:r>
          </a:p>
          <a:p>
            <a:pPr marL="0" indent="0" eaLnBrk="1" hangingPunct="1">
              <a:buFont typeface="Wingdings 2" pitchFamily="18" charset="2"/>
              <a:buNone/>
              <a:defRPr/>
            </a:pPr>
            <a:endParaRPr lang="en-US" sz="2800" dirty="0">
              <a:cs typeface="Arial" pitchFamily="34" charset="0"/>
            </a:endParaRPr>
          </a:p>
          <a:p>
            <a:pPr eaLnBrk="1" hangingPunct="1">
              <a:defRPr/>
            </a:pPr>
            <a:r>
              <a:rPr lang="en-US" sz="2800" dirty="0" smtClean="0">
                <a:cs typeface="Arial" pitchFamily="34" charset="0"/>
              </a:rPr>
              <a:t>Protruding Maxillary Incisors (buck teeth)</a:t>
            </a:r>
          </a:p>
          <a:p>
            <a:pPr lvl="1" eaLnBrk="1" hangingPunct="1">
              <a:buFontTx/>
              <a:buNone/>
              <a:defRPr/>
            </a:pPr>
            <a:endParaRPr lang="en-US" dirty="0" smtClean="0">
              <a:solidFill>
                <a:schemeClr val="bg1"/>
              </a:solidFill>
              <a:cs typeface="Arial" pitchFamily="34" charset="0"/>
            </a:endParaRPr>
          </a:p>
        </p:txBody>
      </p:sp>
      <p:sp>
        <p:nvSpPr>
          <p:cNvPr id="37891" name="Rectangle 4"/>
          <p:cNvSpPr>
            <a:spLocks noGrp="1" noChangeArrowheads="1"/>
          </p:cNvSpPr>
          <p:nvPr>
            <p:ph sz="half" idx="2"/>
          </p:nvPr>
        </p:nvSpPr>
        <p:spPr/>
        <p:txBody>
          <a:bodyPr/>
          <a:lstStyle/>
          <a:p>
            <a:pPr eaLnBrk="1" hangingPunct="1">
              <a:lnSpc>
                <a:spcPct val="90000"/>
              </a:lnSpc>
            </a:pPr>
            <a:endParaRPr lang="ar-SA" sz="2800" smtClean="0"/>
          </a:p>
        </p:txBody>
      </p:sp>
      <p:pic>
        <p:nvPicPr>
          <p:cNvPr id="37892" name="Picture 7" descr="112_0606_cars_27z+disney_pixar_film_cars+tow_mater"/>
          <p:cNvPicPr>
            <a:picLocks noChangeAspect="1" noChangeArrowheads="1"/>
          </p:cNvPicPr>
          <p:nvPr/>
        </p:nvPicPr>
        <p:blipFill>
          <a:blip r:embed="rId2"/>
          <a:srcRect/>
          <a:stretch>
            <a:fillRect/>
          </a:stretch>
        </p:blipFill>
        <p:spPr bwMode="auto">
          <a:xfrm>
            <a:off x="4324350" y="3716338"/>
            <a:ext cx="4572000" cy="3001962"/>
          </a:xfrm>
          <a:prstGeom prst="rect">
            <a:avLst/>
          </a:prstGeom>
          <a:noFill/>
          <a:ln w="9525">
            <a:noFill/>
            <a:miter lim="800000"/>
            <a:headEnd/>
            <a:tailEnd/>
          </a:ln>
        </p:spPr>
      </p:pic>
      <p:pic>
        <p:nvPicPr>
          <p:cNvPr id="37893" name="Picture 9" descr="525_f5"/>
          <p:cNvPicPr>
            <a:picLocks noChangeAspect="1" noChangeArrowheads="1"/>
          </p:cNvPicPr>
          <p:nvPr/>
        </p:nvPicPr>
        <p:blipFill>
          <a:blip r:embed="rId3"/>
          <a:srcRect/>
          <a:stretch>
            <a:fillRect/>
          </a:stretch>
        </p:blipFill>
        <p:spPr bwMode="auto">
          <a:xfrm>
            <a:off x="4357688" y="798513"/>
            <a:ext cx="4572000" cy="2751137"/>
          </a:xfrm>
          <a:prstGeom prst="rect">
            <a:avLst/>
          </a:prstGeom>
          <a:noFill/>
          <a:ln w="9525">
            <a:noFill/>
            <a:miter lim="800000"/>
            <a:headEnd/>
            <a:tailEnd/>
          </a:ln>
        </p:spPr>
      </p:pic>
      <p:sp>
        <p:nvSpPr>
          <p:cNvPr id="37894" name="Rectangle 5"/>
          <p:cNvSpPr>
            <a:spLocks noChangeArrowheads="1"/>
          </p:cNvSpPr>
          <p:nvPr/>
        </p:nvSpPr>
        <p:spPr bwMode="auto">
          <a:xfrm>
            <a:off x="2357438" y="214313"/>
            <a:ext cx="4252912" cy="584200"/>
          </a:xfrm>
          <a:prstGeom prst="rect">
            <a:avLst/>
          </a:prstGeom>
          <a:noFill/>
          <a:ln w="9525">
            <a:noFill/>
            <a:miter lim="800000"/>
            <a:headEnd/>
            <a:tailEnd/>
          </a:ln>
        </p:spPr>
        <p:txBody>
          <a:bodyPr wrap="none">
            <a:spAutoFit/>
          </a:bodyPr>
          <a:lstStyle/>
          <a:p>
            <a:pPr eaLnBrk="1" hangingPunct="1"/>
            <a:r>
              <a:rPr lang="en-US" sz="3200" b="1">
                <a:solidFill>
                  <a:srgbClr val="FFFF00"/>
                </a:solidFill>
                <a:latin typeface="Andalus" pitchFamily="18" charset="-78"/>
                <a:ea typeface="Majalla UI"/>
                <a:cs typeface="Andalus" pitchFamily="18" charset="-78"/>
              </a:rPr>
              <a:t>Airway Evaluation </a:t>
            </a:r>
            <a:r>
              <a:rPr lang="en-US">
                <a:solidFill>
                  <a:srgbClr val="FFFF00"/>
                </a:solidFill>
                <a:latin typeface="Andalus" pitchFamily="18" charset="-78"/>
                <a:ea typeface="Majalla UI"/>
                <a:cs typeface="Andalus" pitchFamily="18" charset="-78"/>
              </a:rPr>
              <a:t>(cont..)</a:t>
            </a:r>
            <a:endParaRPr lang="ar-SA">
              <a:ea typeface="Majalla UI"/>
              <a:cs typeface="Andalus" pitchFamily="18"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Welcome\Desktop\laryngoscopy-view.jpg"/>
          <p:cNvPicPr>
            <a:picLocks noChangeAspect="1" noChangeArrowheads="1"/>
          </p:cNvPicPr>
          <p:nvPr/>
        </p:nvPicPr>
        <p:blipFill>
          <a:blip r:embed="rId2"/>
          <a:srcRect/>
          <a:stretch>
            <a:fillRect/>
          </a:stretch>
        </p:blipFill>
        <p:spPr bwMode="auto">
          <a:xfrm>
            <a:off x="500063" y="1857375"/>
            <a:ext cx="4286250" cy="3475038"/>
          </a:xfrm>
          <a:prstGeom prst="rect">
            <a:avLst/>
          </a:prstGeom>
          <a:noFill/>
          <a:ln w="9525">
            <a:noFill/>
            <a:miter lim="800000"/>
            <a:headEnd/>
            <a:tailEnd/>
          </a:ln>
        </p:spPr>
      </p:pic>
      <p:sp>
        <p:nvSpPr>
          <p:cNvPr id="38915" name="Rectangle 2"/>
          <p:cNvSpPr>
            <a:spLocks noChangeArrowheads="1"/>
          </p:cNvSpPr>
          <p:nvPr/>
        </p:nvSpPr>
        <p:spPr bwMode="auto">
          <a:xfrm>
            <a:off x="2571750" y="571500"/>
            <a:ext cx="4203700" cy="523875"/>
          </a:xfrm>
          <a:prstGeom prst="rect">
            <a:avLst/>
          </a:prstGeom>
          <a:noFill/>
          <a:ln w="9525">
            <a:noFill/>
            <a:miter lim="800000"/>
            <a:headEnd/>
            <a:tailEnd/>
          </a:ln>
        </p:spPr>
        <p:txBody>
          <a:bodyPr wrap="none">
            <a:spAutoFit/>
          </a:bodyPr>
          <a:lstStyle/>
          <a:p>
            <a:pPr algn="ctr" eaLnBrk="1" hangingPunct="1">
              <a:buFont typeface="Wingdings 2" pitchFamily="18" charset="2"/>
              <a:buNone/>
            </a:pPr>
            <a:r>
              <a:rPr lang="en-US" sz="2800" b="1">
                <a:solidFill>
                  <a:srgbClr val="FFFF00"/>
                </a:solidFill>
                <a:latin typeface="Andalus" pitchFamily="18" charset="-78"/>
                <a:ea typeface="Majalla UI"/>
                <a:cs typeface="Andalus" pitchFamily="18" charset="-78"/>
              </a:rPr>
              <a:t>Airway Evaluation </a:t>
            </a:r>
            <a:r>
              <a:rPr lang="en-US" sz="2800">
                <a:solidFill>
                  <a:srgbClr val="FFFF00"/>
                </a:solidFill>
                <a:latin typeface="Andalus" pitchFamily="18" charset="-78"/>
                <a:ea typeface="Majalla UI"/>
                <a:cs typeface="Andalus" pitchFamily="18" charset="-78"/>
              </a:rPr>
              <a:t>(cont…)</a:t>
            </a:r>
            <a:endParaRPr lang="en-US" sz="2800">
              <a:solidFill>
                <a:schemeClr val="bg1"/>
              </a:solidFill>
              <a:ea typeface="Majalla UI"/>
              <a:cs typeface="Andalus" pitchFamily="18" charset="-78"/>
            </a:endParaRPr>
          </a:p>
        </p:txBody>
      </p:sp>
      <p:sp>
        <p:nvSpPr>
          <p:cNvPr id="4" name="Rectangle 3"/>
          <p:cNvSpPr/>
          <p:nvPr/>
        </p:nvSpPr>
        <p:spPr>
          <a:xfrm>
            <a:off x="642938" y="1071563"/>
            <a:ext cx="7786687" cy="523875"/>
          </a:xfrm>
          <a:prstGeom prst="rect">
            <a:avLst/>
          </a:prstGeom>
        </p:spPr>
        <p:txBody>
          <a:bodyPr>
            <a:spAutoFit/>
          </a:bodyPr>
          <a:lstStyle/>
          <a:p>
            <a:pPr eaLnBrk="1" hangingPunct="1">
              <a:defRPr/>
            </a:pPr>
            <a:r>
              <a:rPr lang="en-US" sz="2800" dirty="0" err="1">
                <a:solidFill>
                  <a:schemeClr val="bg1"/>
                </a:solidFill>
                <a:latin typeface="+mn-lt"/>
              </a:rPr>
              <a:t>Laryngoscopy</a:t>
            </a:r>
            <a:r>
              <a:rPr lang="en-US" sz="2800" dirty="0">
                <a:solidFill>
                  <a:schemeClr val="bg1"/>
                </a:solidFill>
                <a:latin typeface="+mn-lt"/>
              </a:rPr>
              <a:t> view: Cormack and </a:t>
            </a:r>
            <a:r>
              <a:rPr lang="en-US" sz="2800" dirty="0" err="1">
                <a:solidFill>
                  <a:schemeClr val="bg1"/>
                </a:solidFill>
                <a:latin typeface="+mn-lt"/>
              </a:rPr>
              <a:t>Lehane</a:t>
            </a:r>
            <a:endParaRPr lang="en-US" sz="2800" dirty="0">
              <a:solidFill>
                <a:schemeClr val="bg1"/>
              </a:solidFill>
              <a:latin typeface="+mn-lt"/>
            </a:endParaRPr>
          </a:p>
        </p:txBody>
      </p:sp>
      <p:sp>
        <p:nvSpPr>
          <p:cNvPr id="38917" name="Rectangle 3"/>
          <p:cNvSpPr>
            <a:spLocks noChangeArrowheads="1"/>
          </p:cNvSpPr>
          <p:nvPr/>
        </p:nvSpPr>
        <p:spPr bwMode="auto">
          <a:xfrm>
            <a:off x="428625" y="5357813"/>
            <a:ext cx="5080000" cy="1200150"/>
          </a:xfrm>
          <a:prstGeom prst="rect">
            <a:avLst/>
          </a:prstGeom>
          <a:noFill/>
          <a:ln w="9525">
            <a:noFill/>
            <a:miter lim="800000"/>
            <a:headEnd/>
            <a:tailEnd/>
          </a:ln>
        </p:spPr>
        <p:txBody>
          <a:bodyPr wrap="none" anchor="ctr">
            <a:spAutoFit/>
          </a:bodyPr>
          <a:lstStyle/>
          <a:p>
            <a:r>
              <a:rPr lang="ar-SA">
                <a:solidFill>
                  <a:schemeClr val="bg1"/>
                </a:solidFill>
                <a:latin typeface="Verdana" pitchFamily="34" charset="0"/>
                <a:ea typeface="Majalla UI"/>
                <a:cs typeface="Majalla UI"/>
              </a:rPr>
              <a:t>   Grade I:     </a:t>
            </a:r>
            <a:r>
              <a:rPr lang="ar-SA">
                <a:solidFill>
                  <a:srgbClr val="000000"/>
                </a:solidFill>
                <a:latin typeface="Verdana" pitchFamily="34" charset="0"/>
                <a:ea typeface="Majalla UI"/>
                <a:cs typeface="Majalla UI"/>
              </a:rPr>
              <a:t>complete glottis visible</a:t>
            </a:r>
            <a:r>
              <a:rPr lang="ar-SA">
                <a:ea typeface="Majalla UI"/>
                <a:cs typeface="Majalla UI"/>
              </a:rPr>
              <a:t/>
            </a:r>
            <a:br>
              <a:rPr lang="ar-SA">
                <a:ea typeface="Majalla UI"/>
                <a:cs typeface="Majalla UI"/>
              </a:rPr>
            </a:br>
            <a:r>
              <a:rPr lang="ar-SA">
                <a:solidFill>
                  <a:schemeClr val="bg1"/>
                </a:solidFill>
                <a:ea typeface="Majalla UI"/>
                <a:cs typeface="Majalla UI"/>
              </a:rPr>
              <a:t>   </a:t>
            </a:r>
            <a:r>
              <a:rPr lang="ar-SA">
                <a:solidFill>
                  <a:schemeClr val="bg1"/>
                </a:solidFill>
                <a:latin typeface="Verdana" pitchFamily="34" charset="0"/>
                <a:ea typeface="Majalla UI"/>
                <a:cs typeface="Majalla UI"/>
              </a:rPr>
              <a:t>Grade II:   </a:t>
            </a:r>
            <a:r>
              <a:rPr lang="ar-SA">
                <a:solidFill>
                  <a:srgbClr val="000000"/>
                </a:solidFill>
                <a:latin typeface="Verdana" pitchFamily="34" charset="0"/>
                <a:ea typeface="Majalla UI"/>
                <a:cs typeface="Majalla UI"/>
              </a:rPr>
              <a:t>anterior glottis not seen</a:t>
            </a:r>
            <a:r>
              <a:rPr lang="ar-SA">
                <a:ea typeface="Majalla UI"/>
                <a:cs typeface="Majalla UI"/>
              </a:rPr>
              <a:t/>
            </a:r>
            <a:br>
              <a:rPr lang="ar-SA">
                <a:ea typeface="Majalla UI"/>
                <a:cs typeface="Majalla UI"/>
              </a:rPr>
            </a:br>
            <a:r>
              <a:rPr lang="ar-SA">
                <a:ea typeface="Majalla UI"/>
                <a:cs typeface="Majalla UI"/>
              </a:rPr>
              <a:t>  </a:t>
            </a:r>
            <a:r>
              <a:rPr lang="ar-SA">
                <a:solidFill>
                  <a:srgbClr val="000000"/>
                </a:solidFill>
                <a:ea typeface="Majalla UI"/>
                <a:cs typeface="Majalla UI"/>
              </a:rPr>
              <a:t> </a:t>
            </a:r>
            <a:r>
              <a:rPr lang="ar-SA">
                <a:solidFill>
                  <a:schemeClr val="bg1"/>
                </a:solidFill>
                <a:latin typeface="Verdana" pitchFamily="34" charset="0"/>
                <a:ea typeface="Majalla UI"/>
                <a:cs typeface="Majalla UI"/>
              </a:rPr>
              <a:t>Grade III: </a:t>
            </a:r>
            <a:r>
              <a:rPr lang="ar-SA">
                <a:solidFill>
                  <a:srgbClr val="000000"/>
                </a:solidFill>
                <a:latin typeface="Verdana" pitchFamily="34" charset="0"/>
                <a:ea typeface="Majalla UI"/>
                <a:cs typeface="Majalla UI"/>
              </a:rPr>
              <a:t>epiglottis seen, but not glottis</a:t>
            </a:r>
            <a:r>
              <a:rPr lang="ar-SA">
                <a:ea typeface="Majalla UI"/>
                <a:cs typeface="Majalla UI"/>
              </a:rPr>
              <a:t/>
            </a:r>
            <a:br>
              <a:rPr lang="ar-SA">
                <a:ea typeface="Majalla UI"/>
                <a:cs typeface="Majalla UI"/>
              </a:rPr>
            </a:br>
            <a:r>
              <a:rPr lang="ar-SA">
                <a:ea typeface="Majalla UI"/>
                <a:cs typeface="Majalla UI"/>
              </a:rPr>
              <a:t>  </a:t>
            </a:r>
            <a:r>
              <a:rPr lang="ar-SA">
                <a:solidFill>
                  <a:srgbClr val="000000"/>
                </a:solidFill>
                <a:ea typeface="Majalla UI"/>
                <a:cs typeface="Majalla UI"/>
              </a:rPr>
              <a:t> </a:t>
            </a:r>
            <a:r>
              <a:rPr lang="ar-SA">
                <a:solidFill>
                  <a:schemeClr val="bg1"/>
                </a:solidFill>
                <a:latin typeface="Verdana" pitchFamily="34" charset="0"/>
                <a:ea typeface="Majalla UI"/>
                <a:cs typeface="Majalla UI"/>
              </a:rPr>
              <a:t>Grade IV:</a:t>
            </a:r>
            <a:r>
              <a:rPr lang="ar-SA">
                <a:solidFill>
                  <a:srgbClr val="000000"/>
                </a:solidFill>
                <a:latin typeface="Verdana" pitchFamily="34" charset="0"/>
                <a:ea typeface="Majalla UI"/>
                <a:cs typeface="Majalla UI"/>
              </a:rPr>
              <a:t> epiglottis not seen</a:t>
            </a:r>
            <a:r>
              <a:rPr lang="ar-SA">
                <a:ea typeface="Majalla UI"/>
                <a:cs typeface="Majalla UI"/>
              </a:rPr>
              <a:t> </a:t>
            </a:r>
          </a:p>
        </p:txBody>
      </p:sp>
      <p:pic>
        <p:nvPicPr>
          <p:cNvPr id="38918" name="Picture 4" descr="http://www.frca.co.uk/images/bullet.jpg"/>
          <p:cNvPicPr>
            <a:picLocks noChangeAspect="1" noChangeArrowheads="1"/>
          </p:cNvPicPr>
          <p:nvPr/>
        </p:nvPicPr>
        <p:blipFill>
          <a:blip r:embed="rId3"/>
          <a:srcRect/>
          <a:stretch>
            <a:fillRect/>
          </a:stretch>
        </p:blipFill>
        <p:spPr bwMode="auto">
          <a:xfrm>
            <a:off x="155575" y="-274638"/>
            <a:ext cx="104775" cy="123825"/>
          </a:xfrm>
          <a:prstGeom prst="rect">
            <a:avLst/>
          </a:prstGeom>
          <a:noFill/>
          <a:ln w="9525">
            <a:noFill/>
            <a:miter lim="800000"/>
            <a:headEnd/>
            <a:tailEnd/>
          </a:ln>
        </p:spPr>
      </p:pic>
      <p:pic>
        <p:nvPicPr>
          <p:cNvPr id="38919" name="Picture 5" descr="http://www.frca.co.uk/images/bullet.jpg"/>
          <p:cNvPicPr>
            <a:picLocks noChangeAspect="1" noChangeArrowheads="1"/>
          </p:cNvPicPr>
          <p:nvPr/>
        </p:nvPicPr>
        <p:blipFill>
          <a:blip r:embed="rId3"/>
          <a:srcRect/>
          <a:stretch>
            <a:fillRect/>
          </a:stretch>
        </p:blipFill>
        <p:spPr bwMode="auto">
          <a:xfrm>
            <a:off x="1071563" y="5715000"/>
            <a:ext cx="104775" cy="123825"/>
          </a:xfrm>
          <a:prstGeom prst="rect">
            <a:avLst/>
          </a:prstGeom>
          <a:noFill/>
          <a:ln w="9525">
            <a:noFill/>
            <a:miter lim="800000"/>
            <a:headEnd/>
            <a:tailEnd/>
          </a:ln>
        </p:spPr>
      </p:pic>
      <p:pic>
        <p:nvPicPr>
          <p:cNvPr id="38920" name="Picture 6" descr="http://www.frca.co.uk/images/bullet.jpg"/>
          <p:cNvPicPr>
            <a:picLocks noChangeAspect="1" noChangeArrowheads="1"/>
          </p:cNvPicPr>
          <p:nvPr/>
        </p:nvPicPr>
        <p:blipFill>
          <a:blip r:embed="rId3"/>
          <a:srcRect/>
          <a:stretch>
            <a:fillRect/>
          </a:stretch>
        </p:blipFill>
        <p:spPr bwMode="auto">
          <a:xfrm>
            <a:off x="155575" y="274638"/>
            <a:ext cx="104775" cy="123825"/>
          </a:xfrm>
          <a:prstGeom prst="rect">
            <a:avLst/>
          </a:prstGeom>
          <a:noFill/>
          <a:ln w="9525">
            <a:noFill/>
            <a:miter lim="800000"/>
            <a:headEnd/>
            <a:tailEnd/>
          </a:ln>
        </p:spPr>
      </p:pic>
      <p:pic>
        <p:nvPicPr>
          <p:cNvPr id="38921" name="Picture 7" descr="C:\Users\Welcome\Desktop\larynx-anatomy.jpg"/>
          <p:cNvPicPr>
            <a:picLocks noChangeAspect="1" noChangeArrowheads="1"/>
          </p:cNvPicPr>
          <p:nvPr/>
        </p:nvPicPr>
        <p:blipFill>
          <a:blip r:embed="rId4"/>
          <a:srcRect/>
          <a:stretch>
            <a:fillRect/>
          </a:stretch>
        </p:blipFill>
        <p:spPr bwMode="auto">
          <a:xfrm>
            <a:off x="5072063" y="1857375"/>
            <a:ext cx="3810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p:txBody>
          <a:bodyPr/>
          <a:lstStyle/>
          <a:p>
            <a:endParaRPr lang="en-US" altLang="en-US" smtClean="0"/>
          </a:p>
        </p:txBody>
      </p:sp>
      <p:sp>
        <p:nvSpPr>
          <p:cNvPr id="3" name="Content Placeholder 2">
            <a:extLst>
              <a:ext uri="{FF2B5EF4-FFF2-40B4-BE49-F238E27FC236}"/>
            </a:extLst>
          </p:cNvPr>
          <p:cNvSpPr>
            <a:spLocks noGrp="1"/>
          </p:cNvSpPr>
          <p:nvPr>
            <p:ph idx="1"/>
          </p:nvPr>
        </p:nvSpPr>
        <p:spPr/>
        <p:txBody>
          <a:bodyPr/>
          <a:lstStyle/>
          <a:p>
            <a:pPr>
              <a:buFontTx/>
              <a:buNone/>
              <a:defRPr/>
            </a:pPr>
            <a:r>
              <a:rPr lang="en-GB" altLang="en-US" sz="2400" b="1" dirty="0">
                <a:solidFill>
                  <a:srgbClr val="000099"/>
                </a:solidFill>
              </a:rPr>
              <a:t>   </a:t>
            </a:r>
          </a:p>
          <a:p>
            <a:pPr marL="0" indent="0">
              <a:buFontTx/>
              <a:buNone/>
              <a:defRPr/>
            </a:pPr>
            <a:r>
              <a:rPr lang="en-US" dirty="0"/>
              <a:t>   Airway assessment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GB" altLang="en-US" smtClean="0"/>
          </a:p>
        </p:txBody>
      </p:sp>
      <p:sp>
        <p:nvSpPr>
          <p:cNvPr id="40963" name="Rectangle 3"/>
          <p:cNvSpPr>
            <a:spLocks noGrp="1" noChangeArrowheads="1"/>
          </p:cNvSpPr>
          <p:nvPr>
            <p:ph type="body" idx="1"/>
          </p:nvPr>
        </p:nvSpPr>
        <p:spPr/>
        <p:txBody>
          <a:bodyPr/>
          <a:lstStyle/>
          <a:p>
            <a:pPr>
              <a:buFontTx/>
              <a:buNone/>
            </a:pPr>
            <a:endParaRPr lang="en-US" altLang="en-US" sz="4400" b="1" smtClean="0">
              <a:solidFill>
                <a:srgbClr val="FFFF99"/>
              </a:solidFill>
              <a:latin typeface="Bell MT" pitchFamily="18" charset="0"/>
            </a:endParaRPr>
          </a:p>
          <a:p>
            <a:pPr>
              <a:buFontTx/>
              <a:buNone/>
            </a:pPr>
            <a:endParaRPr lang="en-US" altLang="en-US" sz="4400" b="1" smtClean="0">
              <a:solidFill>
                <a:srgbClr val="FFFF99"/>
              </a:solidFill>
              <a:latin typeface="Bell MT" pitchFamily="18" charset="0"/>
            </a:endParaRPr>
          </a:p>
          <a:p>
            <a:pPr>
              <a:buFontTx/>
              <a:buNone/>
            </a:pPr>
            <a:r>
              <a:rPr lang="en-US" altLang="en-US" sz="4400" b="1" smtClean="0">
                <a:solidFill>
                  <a:srgbClr val="000099"/>
                </a:solidFill>
                <a:latin typeface="Bell MT" pitchFamily="18" charset="0"/>
              </a:rPr>
              <a:t>              Investigations</a:t>
            </a:r>
            <a:endParaRPr lang="en-GB" altLang="en-US" sz="4400" b="1" smtClean="0">
              <a:solidFill>
                <a:srgbClr val="000099"/>
              </a:solidFill>
              <a:latin typeface="Bell MT" pitchFamily="18" charset="0"/>
            </a:endParaRPr>
          </a:p>
        </p:txBody>
      </p:sp>
      <p:sp>
        <p:nvSpPr>
          <p:cNvPr id="40964" name="AutoShape 4"/>
          <p:cNvSpPr>
            <a:spLocks noChangeArrowheads="1"/>
          </p:cNvSpPr>
          <p:nvPr/>
        </p:nvSpPr>
        <p:spPr bwMode="auto">
          <a:xfrm>
            <a:off x="3886200" y="990600"/>
            <a:ext cx="485775" cy="2043113"/>
          </a:xfrm>
          <a:prstGeom prst="downArrow">
            <a:avLst>
              <a:gd name="adj1" fmla="val 50000"/>
              <a:gd name="adj2" fmla="val 105147"/>
            </a:avLst>
          </a:prstGeom>
          <a:solidFill>
            <a:schemeClr val="accent1"/>
          </a:solidFill>
          <a:ln w="9525">
            <a:solidFill>
              <a:schemeClr val="tx1"/>
            </a:solidFill>
            <a:miter lim="800000"/>
            <a:headEnd/>
            <a:tailEnd/>
          </a:ln>
        </p:spPr>
        <p:txBody>
          <a:bodyPr vert="eaVert" wrap="none" anchor="ctr"/>
          <a:lstStyle/>
          <a:p>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extLst>
          </p:cNvPr>
          <p:cNvSpPr>
            <a:spLocks noGrp="1" noChangeArrowheads="1"/>
          </p:cNvSpPr>
          <p:nvPr>
            <p:ph type="title"/>
          </p:nvPr>
        </p:nvSpPr>
        <p:spPr>
          <a:xfrm>
            <a:off x="0" y="0"/>
            <a:ext cx="7772400" cy="1143000"/>
          </a:xfrm>
        </p:spPr>
        <p:txBody>
          <a:bodyPr/>
          <a:lstStyle/>
          <a:p>
            <a:pPr>
              <a:defRPr/>
            </a:pPr>
            <a:r>
              <a:rPr lang="en-US" altLang="en-US" b="0" dirty="0">
                <a:solidFill>
                  <a:srgbClr val="FFFF99"/>
                </a:solidFill>
              </a:rPr>
              <a:t>Special Investigations</a:t>
            </a:r>
            <a:r>
              <a:rPr lang="en-US" altLang="en-US" sz="2400" b="0" dirty="0">
                <a:solidFill>
                  <a:srgbClr val="000099"/>
                </a:solidFill>
              </a:rPr>
              <a:t> </a:t>
            </a:r>
            <a:br>
              <a:rPr lang="en-US" altLang="en-US" sz="2400" b="0" dirty="0">
                <a:solidFill>
                  <a:srgbClr val="000099"/>
                </a:solidFill>
              </a:rPr>
            </a:br>
            <a:r>
              <a:rPr lang="en-US" altLang="en-US" sz="2400" dirty="0">
                <a:solidFill>
                  <a:schemeClr val="accent1">
                    <a:lumMod val="20000"/>
                    <a:lumOff val="80000"/>
                  </a:schemeClr>
                </a:solidFill>
                <a:latin typeface="Times New Roman" panose="02020603050405020304" pitchFamily="18" charset="0"/>
              </a:rPr>
              <a:t>Baseline investigations</a:t>
            </a:r>
            <a:r>
              <a:rPr lang="en-US" altLang="en-US" sz="2400" dirty="0">
                <a:solidFill>
                  <a:srgbClr val="000099"/>
                </a:solidFill>
                <a:latin typeface="Times New Roman" panose="02020603050405020304" pitchFamily="18" charset="0"/>
              </a:rPr>
              <a:t/>
            </a:r>
            <a:br>
              <a:rPr lang="en-US" altLang="en-US" sz="2400" dirty="0">
                <a:solidFill>
                  <a:srgbClr val="000099"/>
                </a:solidFill>
                <a:latin typeface="Times New Roman" panose="02020603050405020304" pitchFamily="18" charset="0"/>
              </a:rPr>
            </a:br>
            <a:endParaRPr lang="en-US" altLang="en-US" sz="2400" b="0" dirty="0">
              <a:solidFill>
                <a:srgbClr val="000099"/>
              </a:solidFill>
            </a:endParaRPr>
          </a:p>
        </p:txBody>
      </p:sp>
      <p:sp>
        <p:nvSpPr>
          <p:cNvPr id="41987" name="Rectangle 4"/>
          <p:cNvSpPr>
            <a:spLocks noGrp="1" noChangeArrowheads="1"/>
          </p:cNvSpPr>
          <p:nvPr>
            <p:ph type="body" idx="1"/>
          </p:nvPr>
        </p:nvSpPr>
        <p:spPr>
          <a:xfrm>
            <a:off x="609600" y="1066800"/>
            <a:ext cx="7543800" cy="1066800"/>
          </a:xfrm>
          <a:noFill/>
        </p:spPr>
        <p:txBody>
          <a:bodyPr/>
          <a:lstStyle/>
          <a:p>
            <a:r>
              <a:rPr lang="en-US" altLang="en-US" sz="2400" smtClean="0">
                <a:solidFill>
                  <a:srgbClr val="000099"/>
                </a:solidFill>
              </a:rPr>
              <a:t>If no concurrent disease, investigations can be limited as:</a:t>
            </a:r>
          </a:p>
        </p:txBody>
      </p:sp>
      <p:sp>
        <p:nvSpPr>
          <p:cNvPr id="41988" name="Text Box 6"/>
          <p:cNvSpPr txBox="1">
            <a:spLocks noChangeArrowheads="1"/>
          </p:cNvSpPr>
          <p:nvPr/>
        </p:nvSpPr>
        <p:spPr bwMode="auto">
          <a:xfrm>
            <a:off x="914400" y="2209800"/>
            <a:ext cx="1295400" cy="32575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000099"/>
                </a:solidFill>
                <a:latin typeface="Times New Roman" pitchFamily="18" charset="0"/>
              </a:rPr>
              <a:t>Age</a:t>
            </a:r>
          </a:p>
          <a:p>
            <a:pPr eaLnBrk="1" hangingPunct="1">
              <a:spcBef>
                <a:spcPct val="50000"/>
              </a:spcBef>
            </a:pPr>
            <a:r>
              <a:rPr lang="en-US" altLang="en-US" b="1">
                <a:solidFill>
                  <a:srgbClr val="000099"/>
                </a:solidFill>
                <a:latin typeface="Times New Roman" pitchFamily="18" charset="0"/>
              </a:rPr>
              <a:t>&lt;40</a:t>
            </a:r>
          </a:p>
          <a:p>
            <a:pPr eaLnBrk="1" hangingPunct="1">
              <a:spcBef>
                <a:spcPct val="50000"/>
              </a:spcBef>
            </a:pPr>
            <a:r>
              <a:rPr lang="en-US" altLang="en-US" b="1">
                <a:solidFill>
                  <a:srgbClr val="000099"/>
                </a:solidFill>
                <a:latin typeface="Times New Roman" pitchFamily="18" charset="0"/>
              </a:rPr>
              <a:t>&lt;40</a:t>
            </a:r>
          </a:p>
          <a:p>
            <a:pPr eaLnBrk="1" hangingPunct="1">
              <a:spcBef>
                <a:spcPct val="50000"/>
              </a:spcBef>
            </a:pPr>
            <a:r>
              <a:rPr lang="en-US" altLang="en-US" b="1">
                <a:solidFill>
                  <a:srgbClr val="000099"/>
                </a:solidFill>
                <a:latin typeface="Times New Roman" pitchFamily="18" charset="0"/>
              </a:rPr>
              <a:t>41-60</a:t>
            </a:r>
          </a:p>
          <a:p>
            <a:pPr eaLnBrk="1" hangingPunct="1">
              <a:spcBef>
                <a:spcPct val="50000"/>
              </a:spcBef>
            </a:pPr>
            <a:r>
              <a:rPr lang="en-US" altLang="en-US" b="1">
                <a:solidFill>
                  <a:srgbClr val="000099"/>
                </a:solidFill>
                <a:latin typeface="Times New Roman" pitchFamily="18" charset="0"/>
              </a:rPr>
              <a:t>41-60</a:t>
            </a:r>
          </a:p>
          <a:p>
            <a:pPr eaLnBrk="1" hangingPunct="1">
              <a:spcBef>
                <a:spcPct val="50000"/>
              </a:spcBef>
            </a:pPr>
            <a:r>
              <a:rPr lang="en-US" altLang="en-US" b="1">
                <a:solidFill>
                  <a:srgbClr val="000099"/>
                </a:solidFill>
                <a:latin typeface="Times New Roman" pitchFamily="18" charset="0"/>
              </a:rPr>
              <a:t>&gt;61</a:t>
            </a:r>
          </a:p>
        </p:txBody>
      </p:sp>
      <p:sp>
        <p:nvSpPr>
          <p:cNvPr id="41989" name="Text Box 7"/>
          <p:cNvSpPr txBox="1">
            <a:spLocks noChangeArrowheads="1"/>
          </p:cNvSpPr>
          <p:nvPr/>
        </p:nvSpPr>
        <p:spPr bwMode="auto">
          <a:xfrm>
            <a:off x="1981200" y="2209800"/>
            <a:ext cx="1295400" cy="32575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000099"/>
                </a:solidFill>
                <a:latin typeface="Times New Roman" pitchFamily="18" charset="0"/>
              </a:rPr>
              <a:t>Sex</a:t>
            </a:r>
          </a:p>
          <a:p>
            <a:pPr eaLnBrk="1" hangingPunct="1">
              <a:spcBef>
                <a:spcPct val="50000"/>
              </a:spcBef>
            </a:pPr>
            <a:r>
              <a:rPr lang="en-US" altLang="en-US" b="1">
                <a:solidFill>
                  <a:srgbClr val="000099"/>
                </a:solidFill>
                <a:latin typeface="Times New Roman" pitchFamily="18" charset="0"/>
              </a:rPr>
              <a:t>Male</a:t>
            </a:r>
          </a:p>
          <a:p>
            <a:pPr eaLnBrk="1" hangingPunct="1">
              <a:spcBef>
                <a:spcPct val="50000"/>
              </a:spcBef>
            </a:pPr>
            <a:r>
              <a:rPr lang="en-US" altLang="en-US" b="1">
                <a:solidFill>
                  <a:srgbClr val="000099"/>
                </a:solidFill>
                <a:latin typeface="Times New Roman" pitchFamily="18" charset="0"/>
              </a:rPr>
              <a:t>Female </a:t>
            </a:r>
          </a:p>
          <a:p>
            <a:pPr eaLnBrk="1" hangingPunct="1">
              <a:spcBef>
                <a:spcPct val="50000"/>
              </a:spcBef>
            </a:pPr>
            <a:r>
              <a:rPr lang="en-US" altLang="en-US" b="1">
                <a:solidFill>
                  <a:srgbClr val="000099"/>
                </a:solidFill>
                <a:latin typeface="Times New Roman" pitchFamily="18" charset="0"/>
              </a:rPr>
              <a:t>Male</a:t>
            </a:r>
          </a:p>
          <a:p>
            <a:pPr eaLnBrk="1" hangingPunct="1">
              <a:spcBef>
                <a:spcPct val="50000"/>
              </a:spcBef>
            </a:pPr>
            <a:r>
              <a:rPr lang="en-US" altLang="en-US" b="1">
                <a:solidFill>
                  <a:srgbClr val="000099"/>
                </a:solidFill>
                <a:latin typeface="Times New Roman" pitchFamily="18" charset="0"/>
              </a:rPr>
              <a:t>Female</a:t>
            </a:r>
          </a:p>
          <a:p>
            <a:pPr eaLnBrk="1" hangingPunct="1">
              <a:spcBef>
                <a:spcPct val="50000"/>
              </a:spcBef>
            </a:pPr>
            <a:r>
              <a:rPr lang="en-US" altLang="en-US" b="1">
                <a:solidFill>
                  <a:srgbClr val="000099"/>
                </a:solidFill>
                <a:latin typeface="Times New Roman" pitchFamily="18" charset="0"/>
              </a:rPr>
              <a:t>All</a:t>
            </a:r>
          </a:p>
        </p:txBody>
      </p:sp>
      <p:sp>
        <p:nvSpPr>
          <p:cNvPr id="41990" name="Text Box 8"/>
          <p:cNvSpPr txBox="1">
            <a:spLocks noChangeArrowheads="1"/>
          </p:cNvSpPr>
          <p:nvPr/>
        </p:nvSpPr>
        <p:spPr bwMode="auto">
          <a:xfrm>
            <a:off x="3352800" y="2209800"/>
            <a:ext cx="5410200" cy="3257550"/>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000099"/>
                </a:solidFill>
                <a:latin typeface="Times New Roman" pitchFamily="18" charset="0"/>
              </a:rPr>
              <a:t>Investigations</a:t>
            </a:r>
          </a:p>
          <a:p>
            <a:pPr eaLnBrk="1" hangingPunct="1">
              <a:spcBef>
                <a:spcPct val="50000"/>
              </a:spcBef>
            </a:pPr>
            <a:r>
              <a:rPr lang="en-US" altLang="en-US" b="1">
                <a:solidFill>
                  <a:srgbClr val="000099"/>
                </a:solidFill>
                <a:latin typeface="Times New Roman" pitchFamily="18" charset="0"/>
              </a:rPr>
              <a:t>Nil</a:t>
            </a:r>
          </a:p>
          <a:p>
            <a:pPr eaLnBrk="1" hangingPunct="1">
              <a:spcBef>
                <a:spcPct val="50000"/>
              </a:spcBef>
            </a:pPr>
            <a:r>
              <a:rPr lang="en-US" altLang="en-US" b="1">
                <a:solidFill>
                  <a:srgbClr val="000099"/>
                </a:solidFill>
                <a:latin typeface="Times New Roman" pitchFamily="18" charset="0"/>
              </a:rPr>
              <a:t>Hb</a:t>
            </a:r>
          </a:p>
          <a:p>
            <a:pPr eaLnBrk="1" hangingPunct="1">
              <a:spcBef>
                <a:spcPct val="50000"/>
              </a:spcBef>
            </a:pPr>
            <a:r>
              <a:rPr lang="en-US" altLang="en-US" b="1">
                <a:solidFill>
                  <a:srgbClr val="000099"/>
                </a:solidFill>
                <a:latin typeface="Times New Roman" pitchFamily="18" charset="0"/>
              </a:rPr>
              <a:t>ECG, Blood sugar, creatinine</a:t>
            </a:r>
          </a:p>
          <a:p>
            <a:pPr eaLnBrk="1" hangingPunct="1">
              <a:spcBef>
                <a:spcPct val="50000"/>
              </a:spcBef>
            </a:pPr>
            <a:r>
              <a:rPr lang="en-US" altLang="en-US" b="1">
                <a:solidFill>
                  <a:srgbClr val="000099"/>
                </a:solidFill>
                <a:latin typeface="Times New Roman" pitchFamily="18" charset="0"/>
              </a:rPr>
              <a:t>Hb, ECG, Blood sugar, creatinine</a:t>
            </a:r>
          </a:p>
          <a:p>
            <a:pPr eaLnBrk="1" hangingPunct="1">
              <a:spcBef>
                <a:spcPct val="50000"/>
              </a:spcBef>
            </a:pPr>
            <a:r>
              <a:rPr lang="en-US" altLang="en-US" b="1">
                <a:solidFill>
                  <a:srgbClr val="000099"/>
                </a:solidFill>
                <a:latin typeface="Times New Roman" pitchFamily="18" charset="0"/>
              </a:rPr>
              <a:t>Hb, ECG, Blood sugar, creatinine</a:t>
            </a:r>
          </a:p>
        </p:txBody>
      </p:sp>
      <p:sp>
        <p:nvSpPr>
          <p:cNvPr id="41991" name="Line 9"/>
          <p:cNvSpPr>
            <a:spLocks noChangeShapeType="1"/>
          </p:cNvSpPr>
          <p:nvPr/>
        </p:nvSpPr>
        <p:spPr bwMode="auto">
          <a:xfrm>
            <a:off x="685800" y="1676400"/>
            <a:ext cx="0" cy="3886200"/>
          </a:xfrm>
          <a:prstGeom prst="line">
            <a:avLst/>
          </a:prstGeom>
          <a:noFill/>
          <a:ln w="9525">
            <a:solidFill>
              <a:schemeClr val="bg1"/>
            </a:solidFill>
            <a:round/>
            <a:headEnd/>
            <a:tailEnd/>
          </a:ln>
        </p:spPr>
        <p:txBody>
          <a:bodyPr/>
          <a:lstStyle/>
          <a:p>
            <a:endParaRPr lang="en-US"/>
          </a:p>
        </p:txBody>
      </p:sp>
      <p:sp>
        <p:nvSpPr>
          <p:cNvPr id="41992" name="Line 10"/>
          <p:cNvSpPr>
            <a:spLocks noChangeShapeType="1"/>
          </p:cNvSpPr>
          <p:nvPr/>
        </p:nvSpPr>
        <p:spPr bwMode="auto">
          <a:xfrm>
            <a:off x="1905000" y="2133600"/>
            <a:ext cx="0" cy="3352800"/>
          </a:xfrm>
          <a:prstGeom prst="line">
            <a:avLst/>
          </a:prstGeom>
          <a:noFill/>
          <a:ln w="9525">
            <a:solidFill>
              <a:schemeClr val="bg1"/>
            </a:solidFill>
            <a:round/>
            <a:headEnd/>
            <a:tailEnd/>
          </a:ln>
        </p:spPr>
        <p:txBody>
          <a:bodyPr/>
          <a:lstStyle/>
          <a:p>
            <a:endParaRPr lang="en-US"/>
          </a:p>
        </p:txBody>
      </p:sp>
      <p:sp>
        <p:nvSpPr>
          <p:cNvPr id="41993" name="Line 11"/>
          <p:cNvSpPr>
            <a:spLocks noChangeShapeType="1"/>
          </p:cNvSpPr>
          <p:nvPr/>
        </p:nvSpPr>
        <p:spPr bwMode="auto">
          <a:xfrm>
            <a:off x="3276600" y="2133600"/>
            <a:ext cx="0" cy="3352800"/>
          </a:xfrm>
          <a:prstGeom prst="line">
            <a:avLst/>
          </a:prstGeom>
          <a:noFill/>
          <a:ln w="9525">
            <a:solidFill>
              <a:schemeClr val="bg1"/>
            </a:solidFill>
            <a:round/>
            <a:headEnd/>
            <a:tailEnd/>
          </a:ln>
        </p:spPr>
        <p:txBody>
          <a:bodyPr/>
          <a:lstStyle/>
          <a:p>
            <a:endParaRPr lang="en-US"/>
          </a:p>
        </p:txBody>
      </p:sp>
      <p:sp>
        <p:nvSpPr>
          <p:cNvPr id="41994" name="Line 12"/>
          <p:cNvSpPr>
            <a:spLocks noChangeShapeType="1"/>
          </p:cNvSpPr>
          <p:nvPr/>
        </p:nvSpPr>
        <p:spPr bwMode="auto">
          <a:xfrm>
            <a:off x="8153400" y="1600200"/>
            <a:ext cx="0" cy="3886200"/>
          </a:xfrm>
          <a:prstGeom prst="line">
            <a:avLst/>
          </a:prstGeom>
          <a:noFill/>
          <a:ln w="9525">
            <a:solidFill>
              <a:schemeClr val="bg1"/>
            </a:solidFill>
            <a:round/>
            <a:headEnd/>
            <a:tailEnd/>
          </a:ln>
        </p:spPr>
        <p:txBody>
          <a:bodyPr/>
          <a:lstStyle/>
          <a:p>
            <a:endParaRPr lang="en-US"/>
          </a:p>
        </p:txBody>
      </p:sp>
      <p:sp>
        <p:nvSpPr>
          <p:cNvPr id="41995" name="Line 13"/>
          <p:cNvSpPr>
            <a:spLocks noChangeShapeType="1"/>
          </p:cNvSpPr>
          <p:nvPr/>
        </p:nvSpPr>
        <p:spPr bwMode="auto">
          <a:xfrm>
            <a:off x="762000" y="5486400"/>
            <a:ext cx="7391400" cy="0"/>
          </a:xfrm>
          <a:prstGeom prst="line">
            <a:avLst/>
          </a:prstGeom>
          <a:noFill/>
          <a:ln w="9525">
            <a:solidFill>
              <a:schemeClr val="bg1"/>
            </a:solidFill>
            <a:round/>
            <a:headEnd/>
            <a:tailEnd/>
          </a:ln>
        </p:spPr>
        <p:txBody>
          <a:bodyPr/>
          <a:lstStyle/>
          <a:p>
            <a:endParaRPr lang="en-US"/>
          </a:p>
        </p:txBody>
      </p:sp>
      <p:sp>
        <p:nvSpPr>
          <p:cNvPr id="41996" name="Line 14"/>
          <p:cNvSpPr>
            <a:spLocks noChangeShapeType="1"/>
          </p:cNvSpPr>
          <p:nvPr/>
        </p:nvSpPr>
        <p:spPr bwMode="auto">
          <a:xfrm>
            <a:off x="762000" y="2133600"/>
            <a:ext cx="7391400" cy="0"/>
          </a:xfrm>
          <a:prstGeom prst="line">
            <a:avLst/>
          </a:prstGeom>
          <a:noFill/>
          <a:ln w="9525">
            <a:solidFill>
              <a:schemeClr val="bg1"/>
            </a:solidFill>
            <a:round/>
            <a:headEnd/>
            <a:tailEnd/>
          </a:ln>
        </p:spPr>
        <p:txBody>
          <a:bodyPr/>
          <a:lstStyle/>
          <a:p>
            <a:endParaRPr lang="en-US"/>
          </a:p>
        </p:txBody>
      </p:sp>
      <p:sp>
        <p:nvSpPr>
          <p:cNvPr id="41997" name="Line 15"/>
          <p:cNvSpPr>
            <a:spLocks noChangeShapeType="1"/>
          </p:cNvSpPr>
          <p:nvPr/>
        </p:nvSpPr>
        <p:spPr bwMode="auto">
          <a:xfrm>
            <a:off x="762000" y="2057400"/>
            <a:ext cx="7391400" cy="0"/>
          </a:xfrm>
          <a:prstGeom prst="line">
            <a:avLst/>
          </a:prstGeom>
          <a:noFill/>
          <a:ln w="9525">
            <a:solidFill>
              <a:schemeClr val="bg1"/>
            </a:solidFill>
            <a:round/>
            <a:headEnd/>
            <a:tailEnd/>
          </a:ln>
        </p:spPr>
        <p:txBody>
          <a:bodyPr/>
          <a:lstStyle/>
          <a:p>
            <a:endParaRPr lang="en-US"/>
          </a:p>
        </p:txBody>
      </p:sp>
      <p:sp>
        <p:nvSpPr>
          <p:cNvPr id="41998" name="Line 16"/>
          <p:cNvSpPr>
            <a:spLocks noChangeShapeType="1"/>
          </p:cNvSpPr>
          <p:nvPr/>
        </p:nvSpPr>
        <p:spPr bwMode="auto">
          <a:xfrm>
            <a:off x="762000" y="2819400"/>
            <a:ext cx="7391400" cy="0"/>
          </a:xfrm>
          <a:prstGeom prst="line">
            <a:avLst/>
          </a:prstGeom>
          <a:noFill/>
          <a:ln w="9525">
            <a:solidFill>
              <a:schemeClr val="bg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772400" cy="1143000"/>
          </a:xfrm>
        </p:spPr>
        <p:txBody>
          <a:bodyPr/>
          <a:lstStyle/>
          <a:p>
            <a:r>
              <a:rPr lang="en-GB" altLang="en-US" b="0" smtClean="0">
                <a:solidFill>
                  <a:srgbClr val="FFFF99"/>
                </a:solidFill>
              </a:rPr>
              <a:t>ADDITIONAL INVESTIGATIONS</a:t>
            </a:r>
            <a:r>
              <a:rPr lang="en-US" altLang="en-US" sz="2400" b="0" smtClean="0">
                <a:solidFill>
                  <a:srgbClr val="000099"/>
                </a:solidFill>
              </a:rPr>
              <a:t> </a:t>
            </a:r>
          </a:p>
        </p:txBody>
      </p:sp>
      <p:sp>
        <p:nvSpPr>
          <p:cNvPr id="43011" name="Rectangle 3"/>
          <p:cNvSpPr>
            <a:spLocks noGrp="1" noChangeArrowheads="1"/>
          </p:cNvSpPr>
          <p:nvPr>
            <p:ph type="body" idx="1"/>
          </p:nvPr>
        </p:nvSpPr>
        <p:spPr>
          <a:xfrm>
            <a:off x="990600" y="1447800"/>
            <a:ext cx="7772400" cy="5181600"/>
          </a:xfrm>
        </p:spPr>
        <p:txBody>
          <a:bodyPr/>
          <a:lstStyle/>
          <a:p>
            <a:r>
              <a:rPr lang="en-US" altLang="en-US" sz="2400" smtClean="0">
                <a:solidFill>
                  <a:srgbClr val="000099"/>
                </a:solidFill>
              </a:rPr>
              <a:t>Urea and electrolytes </a:t>
            </a:r>
          </a:p>
          <a:p>
            <a:pPr lvl="1"/>
            <a:r>
              <a:rPr lang="en-US" altLang="en-US" sz="2100" smtClean="0">
                <a:solidFill>
                  <a:srgbClr val="000099"/>
                </a:solidFill>
              </a:rPr>
              <a:t>in patients taking digoxin</a:t>
            </a:r>
          </a:p>
          <a:p>
            <a:pPr lvl="1"/>
            <a:r>
              <a:rPr lang="en-US" altLang="en-US" sz="2100" smtClean="0">
                <a:solidFill>
                  <a:srgbClr val="000099"/>
                </a:solidFill>
              </a:rPr>
              <a:t>diuretics</a:t>
            </a:r>
          </a:p>
          <a:p>
            <a:pPr lvl="1"/>
            <a:r>
              <a:rPr lang="en-US" altLang="en-US" sz="2100" smtClean="0">
                <a:solidFill>
                  <a:srgbClr val="000099"/>
                </a:solidFill>
              </a:rPr>
              <a:t>diabetes, renal disease</a:t>
            </a:r>
          </a:p>
          <a:p>
            <a:pPr lvl="1"/>
            <a:r>
              <a:rPr lang="en-US" altLang="en-US" sz="2100" smtClean="0">
                <a:solidFill>
                  <a:srgbClr val="000099"/>
                </a:solidFill>
              </a:rPr>
              <a:t>vomiting </a:t>
            </a:r>
          </a:p>
          <a:p>
            <a:pPr lvl="1"/>
            <a:r>
              <a:rPr lang="en-US" altLang="en-US" sz="2100" smtClean="0">
                <a:solidFill>
                  <a:srgbClr val="000099"/>
                </a:solidFill>
              </a:rPr>
              <a:t>diarrhea  </a:t>
            </a:r>
          </a:p>
          <a:p>
            <a:r>
              <a:rPr lang="en-US" altLang="en-US" sz="2400" smtClean="0">
                <a:solidFill>
                  <a:srgbClr val="000099"/>
                </a:solidFill>
              </a:rPr>
              <a:t>Liver function tests</a:t>
            </a:r>
          </a:p>
          <a:p>
            <a:pPr lvl="1"/>
            <a:r>
              <a:rPr lang="en-US" altLang="en-US" sz="2100" smtClean="0">
                <a:solidFill>
                  <a:srgbClr val="000099"/>
                </a:solidFill>
              </a:rPr>
              <a:t>hepatic disease </a:t>
            </a:r>
          </a:p>
          <a:p>
            <a:pPr lvl="1"/>
            <a:r>
              <a:rPr lang="en-US" altLang="en-US" sz="2100" smtClean="0">
                <a:solidFill>
                  <a:srgbClr val="000099"/>
                </a:solidFill>
              </a:rPr>
              <a:t>high alcohol </a:t>
            </a:r>
          </a:p>
          <a:p>
            <a:pPr lvl="1"/>
            <a:r>
              <a:rPr lang="en-US" altLang="en-US" sz="2100" smtClean="0">
                <a:solidFill>
                  <a:srgbClr val="000099"/>
                </a:solidFill>
              </a:rPr>
              <a:t>metastatic disease</a:t>
            </a:r>
          </a:p>
          <a:p>
            <a:pPr lvl="1"/>
            <a:r>
              <a:rPr lang="en-US" altLang="en-US" sz="2100" smtClean="0">
                <a:solidFill>
                  <a:srgbClr val="000099"/>
                </a:solidFill>
              </a:rPr>
              <a:t>evidence of malnutrition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r>
              <a:rPr lang="en-US" altLang="en-US" smtClean="0"/>
              <a:t/>
            </a:r>
            <a:br>
              <a:rPr lang="en-US" altLang="en-US" smtClean="0"/>
            </a:br>
            <a:r>
              <a:rPr lang="en-US" altLang="en-US" smtClean="0"/>
              <a:t>NCEPOD classification of intervention</a:t>
            </a:r>
            <a:br>
              <a:rPr lang="en-US" altLang="en-US" smtClean="0"/>
            </a:br>
            <a:r>
              <a:rPr lang="en-US" altLang="en-US" sz="1200" b="0" smtClean="0"/>
              <a:t>(National Confidential Enquiry into Patient Outcome and Death</a:t>
            </a:r>
            <a:r>
              <a:rPr lang="en-US" altLang="en-US" smtClean="0"/>
              <a:t/>
            </a:r>
            <a:br>
              <a:rPr lang="en-US" altLang="en-US" smtClean="0"/>
            </a:br>
            <a:endParaRPr lang="en-US" altLang="en-US" smtClean="0"/>
          </a:p>
        </p:txBody>
      </p:sp>
      <p:graphicFrame>
        <p:nvGraphicFramePr>
          <p:cNvPr id="4" name="Content Placeholder 3">
            <a:extLst>
              <a:ext uri="{FF2B5EF4-FFF2-40B4-BE49-F238E27FC236}"/>
            </a:extLst>
          </p:cNvPr>
          <p:cNvGraphicFramePr>
            <a:graphicFrameLocks noGrp="1"/>
          </p:cNvGraphicFramePr>
          <p:nvPr>
            <p:ph idx="1"/>
          </p:nvPr>
        </p:nvGraphicFramePr>
        <p:xfrm>
          <a:off x="206375" y="1323975"/>
          <a:ext cx="8786814" cy="5851910"/>
        </p:xfrm>
        <a:graphic>
          <a:graphicData uri="http://schemas.openxmlformats.org/drawingml/2006/table">
            <a:tbl>
              <a:tblPr firstRow="1" bandRow="1">
                <a:tableStyleId>{5C22544A-7EE6-4342-B048-85BDC9FD1C3A}</a:tableStyleId>
              </a:tblPr>
              <a:tblGrid>
                <a:gridCol w="2928938">
                  <a:extLst>
                    <a:ext uri="{9D8B030D-6E8A-4147-A177-3AD203B41FA5}"/>
                  </a:extLst>
                </a:gridCol>
                <a:gridCol w="2928938">
                  <a:extLst>
                    <a:ext uri="{9D8B030D-6E8A-4147-A177-3AD203B41FA5}"/>
                  </a:extLst>
                </a:gridCol>
                <a:gridCol w="2928938">
                  <a:extLst>
                    <a:ext uri="{9D8B030D-6E8A-4147-A177-3AD203B41FA5}"/>
                  </a:extLst>
                </a:gridCol>
              </a:tblGrid>
              <a:tr h="822858">
                <a:tc>
                  <a:txBody>
                    <a:bodyPr/>
                    <a:lstStyle/>
                    <a:p>
                      <a:endParaRPr lang="en-US" sz="1800" dirty="0">
                        <a:solidFill>
                          <a:schemeClr val="tx1"/>
                        </a:solidFill>
                      </a:endParaRP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Description</a:t>
                      </a:r>
                      <a:endParaRPr lang="en-US" sz="2400" dirty="0">
                        <a:solidFill>
                          <a:schemeClr val="tx1"/>
                        </a:solidFill>
                      </a:endParaRPr>
                    </a:p>
                    <a:p>
                      <a:endParaRPr lang="en-US" sz="2400" dirty="0">
                        <a:solidFill>
                          <a:schemeClr val="tx1"/>
                        </a:solidFill>
                      </a:endParaRP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a:solidFill>
                            <a:schemeClr val="tx1"/>
                          </a:solidFill>
                          <a:latin typeface="+mn-lt"/>
                          <a:ea typeface="+mn-ea"/>
                          <a:cs typeface="+mn-cs"/>
                        </a:rPr>
                        <a:t>Example</a:t>
                      </a:r>
                      <a:endParaRPr lang="en-US" sz="2400" dirty="0">
                        <a:solidFill>
                          <a:schemeClr val="tx1"/>
                        </a:solidFill>
                      </a:endParaRPr>
                    </a:p>
                    <a:p>
                      <a:endParaRPr lang="en-US" sz="1800" dirty="0">
                        <a:solidFill>
                          <a:schemeClr val="tx1"/>
                        </a:solidFill>
                      </a:endParaRPr>
                    </a:p>
                  </a:txBody>
                  <a:tcPr marT="45695" marB="45695"/>
                </a:tc>
                <a:extLst>
                  <a:ext uri="{0D108BD9-81ED-4DB2-BD59-A6C34878D82A}"/>
                </a:extLst>
              </a:tr>
              <a:tr h="1737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tx1"/>
                          </a:solidFill>
                          <a:latin typeface="+mn-lt"/>
                          <a:ea typeface="+mn-ea"/>
                          <a:cs typeface="+mn-cs"/>
                        </a:rPr>
                        <a:t>Immediate</a:t>
                      </a:r>
                      <a:endParaRPr lang="en-US" sz="1800" dirty="0">
                        <a:solidFill>
                          <a:schemeClr val="tx1"/>
                        </a:solidFill>
                      </a:endParaRPr>
                    </a:p>
                    <a:p>
                      <a:endParaRPr lang="en-US" sz="1800" dirty="0">
                        <a:solidFill>
                          <a:schemeClr val="tx1"/>
                        </a:solidFill>
                      </a:endParaRPr>
                    </a:p>
                  </a:txBody>
                  <a:tcPr marT="45695" marB="45695"/>
                </a:tc>
                <a:tc>
                  <a:txBody>
                    <a:bodyPr/>
                    <a:lstStyle/>
                    <a:p>
                      <a:r>
                        <a:rPr lang="en-US" sz="1800" b="0" i="0" u="none" strike="noStrike" kern="1200" baseline="0" dirty="0">
                          <a:solidFill>
                            <a:schemeClr val="tx1"/>
                          </a:solidFill>
                          <a:latin typeface="+mn-lt"/>
                          <a:ea typeface="+mn-ea"/>
                          <a:cs typeface="+mn-cs"/>
                        </a:rPr>
                        <a:t>Life/limb/organ saving</a:t>
                      </a:r>
                    </a:p>
                    <a:p>
                      <a:r>
                        <a:rPr lang="en-US" sz="1800" b="0" i="0" u="none" strike="noStrike" kern="1200" baseline="0" dirty="0">
                          <a:solidFill>
                            <a:schemeClr val="tx1"/>
                          </a:solidFill>
                          <a:latin typeface="+mn-lt"/>
                          <a:ea typeface="+mn-ea"/>
                          <a:cs typeface="+mn-cs"/>
                        </a:rPr>
                        <a:t>• Resuscitation occurs simultaneously with surgery</a:t>
                      </a:r>
                    </a:p>
                    <a:p>
                      <a:r>
                        <a:rPr lang="en-US" sz="1800" b="0" i="0" u="none" strike="noStrike" kern="1200" baseline="0" dirty="0">
                          <a:solidFill>
                            <a:schemeClr val="tx1"/>
                          </a:solidFill>
                          <a:latin typeface="+mn-lt"/>
                          <a:ea typeface="+mn-ea"/>
                          <a:cs typeface="+mn-cs"/>
                        </a:rPr>
                        <a:t>• Surgery within minutes</a:t>
                      </a:r>
                      <a:endParaRPr lang="en-US" sz="1800" dirty="0">
                        <a:solidFill>
                          <a:schemeClr val="tx1"/>
                        </a:solidFill>
                      </a:endParaRPr>
                    </a:p>
                    <a:p>
                      <a:endParaRPr lang="en-US" sz="1800" dirty="0">
                        <a:solidFill>
                          <a:schemeClr val="tx1"/>
                        </a:solidFill>
                      </a:endParaRPr>
                    </a:p>
                  </a:txBody>
                  <a:tcPr marT="45695" marB="45695"/>
                </a:tc>
                <a:tc>
                  <a:txBody>
                    <a:bodyPr/>
                    <a:lstStyle/>
                    <a:p>
                      <a:r>
                        <a:rPr lang="en-US" sz="1800" b="0" i="0" u="none" strike="noStrike" kern="1200" baseline="0" dirty="0">
                          <a:solidFill>
                            <a:schemeClr val="tx1"/>
                          </a:solidFill>
                          <a:latin typeface="+mn-lt"/>
                          <a:ea typeface="+mn-ea"/>
                          <a:cs typeface="+mn-cs"/>
                        </a:rPr>
                        <a:t>Rapid bleeding, e.g. trauma,</a:t>
                      </a:r>
                    </a:p>
                    <a:p>
                      <a:r>
                        <a:rPr lang="en-US" sz="1800" b="0" i="0" u="none" strike="noStrike" kern="1200" baseline="0" dirty="0">
                          <a:solidFill>
                            <a:schemeClr val="tx1"/>
                          </a:solidFill>
                          <a:latin typeface="+mn-lt"/>
                          <a:ea typeface="+mn-ea"/>
                          <a:cs typeface="+mn-cs"/>
                        </a:rPr>
                        <a:t>aneurysm</a:t>
                      </a:r>
                      <a:endParaRPr lang="en-US" sz="1800" dirty="0">
                        <a:solidFill>
                          <a:schemeClr val="tx1"/>
                        </a:solidFill>
                      </a:endParaRPr>
                    </a:p>
                    <a:p>
                      <a:endParaRPr lang="en-US" sz="1800" dirty="0">
                        <a:solidFill>
                          <a:schemeClr val="tx1"/>
                        </a:solidFill>
                      </a:endParaRPr>
                    </a:p>
                  </a:txBody>
                  <a:tcPr marT="45695" marB="45695"/>
                </a:tc>
                <a:extLst>
                  <a:ext uri="{0D108BD9-81ED-4DB2-BD59-A6C34878D82A}"/>
                </a:extLst>
              </a:tr>
              <a:tr h="914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chemeClr val="tx1"/>
                          </a:solidFill>
                          <a:latin typeface="Tekton-Bold"/>
                        </a:rPr>
                        <a:t>Urgent</a:t>
                      </a:r>
                    </a:p>
                    <a:p>
                      <a:endParaRPr lang="en-US" sz="1800" dirty="0">
                        <a:solidFill>
                          <a:schemeClr val="tx1"/>
                        </a:solidFill>
                      </a:endParaRPr>
                    </a:p>
                  </a:txBody>
                  <a:tcPr marT="45695" marB="45695"/>
                </a:tc>
                <a:tc>
                  <a:txBody>
                    <a:bodyPr/>
                    <a:lstStyle/>
                    <a:p>
                      <a:r>
                        <a:rPr lang="en-US" sz="1800" b="0" i="0" u="none" strike="noStrike" kern="1200" baseline="0" dirty="0">
                          <a:solidFill>
                            <a:schemeClr val="tx1"/>
                          </a:solidFill>
                          <a:latin typeface="+mn-lt"/>
                          <a:ea typeface="+mn-ea"/>
                          <a:cs typeface="+mn-cs"/>
                        </a:rPr>
                        <a:t>Life/limb/organ threatening</a:t>
                      </a:r>
                    </a:p>
                    <a:p>
                      <a:r>
                        <a:rPr lang="en-US" sz="1800" b="0" i="0" u="none" strike="noStrike" kern="1200" baseline="0" dirty="0">
                          <a:solidFill>
                            <a:schemeClr val="tx1"/>
                          </a:solidFill>
                          <a:latin typeface="+mn-lt"/>
                          <a:ea typeface="+mn-ea"/>
                          <a:cs typeface="+mn-cs"/>
                        </a:rPr>
                        <a:t>• Surgery within hours</a:t>
                      </a:r>
                      <a:endParaRPr lang="en-US" sz="1800" dirty="0">
                        <a:solidFill>
                          <a:schemeClr val="tx1"/>
                        </a:solidFill>
                      </a:endParaRPr>
                    </a:p>
                    <a:p>
                      <a:endParaRPr lang="en-US" sz="1800" dirty="0">
                        <a:solidFill>
                          <a:schemeClr val="tx1"/>
                        </a:solidFill>
                      </a:endParaRP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Perforated bowel or less urgent bleeding</a:t>
                      </a:r>
                      <a:endParaRPr lang="en-US" sz="1800" dirty="0">
                        <a:solidFill>
                          <a:schemeClr val="tx1"/>
                        </a:solidFill>
                      </a:endParaRPr>
                    </a:p>
                    <a:p>
                      <a:endParaRPr lang="en-US" sz="1800" dirty="0">
                        <a:solidFill>
                          <a:schemeClr val="tx1"/>
                        </a:solidFill>
                      </a:endParaRPr>
                    </a:p>
                  </a:txBody>
                  <a:tcPr marT="45695" marB="45695"/>
                </a:tc>
                <a:extLst>
                  <a:ext uri="{0D108BD9-81ED-4DB2-BD59-A6C34878D82A}"/>
                </a:extLst>
              </a:tr>
              <a:tr h="1188592">
                <a:tc>
                  <a:txBody>
                    <a:bodyPr/>
                    <a:lstStyle/>
                    <a:p>
                      <a:pPr algn="l"/>
                      <a:endParaRPr lang="en-US" sz="1800" b="1" i="0" u="none" strike="noStrike" baseline="0" dirty="0">
                        <a:solidFill>
                          <a:schemeClr val="tx1"/>
                        </a:solidFill>
                        <a:latin typeface="Tekton-Bold"/>
                      </a:endParaRPr>
                    </a:p>
                    <a:p>
                      <a:pPr algn="l"/>
                      <a:r>
                        <a:rPr lang="en-US" sz="1800" b="1" i="0" u="none" strike="noStrike" baseline="0" dirty="0">
                          <a:solidFill>
                            <a:schemeClr val="tx1"/>
                          </a:solidFill>
                          <a:latin typeface="Tekton-Bold"/>
                        </a:rPr>
                        <a:t>Expedited</a:t>
                      </a:r>
                    </a:p>
                    <a:p>
                      <a:endParaRPr lang="en-US" sz="1800" dirty="0">
                        <a:solidFill>
                          <a:schemeClr val="tx1"/>
                        </a:solidFill>
                      </a:endParaRP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Early surgery (within a day or two)</a:t>
                      </a:r>
                      <a:endParaRPr lang="en-US" sz="1800" dirty="0">
                        <a:solidFill>
                          <a:schemeClr val="tx1"/>
                        </a:solidFill>
                      </a:endParaRPr>
                    </a:p>
                    <a:p>
                      <a:endParaRPr lang="en-US" sz="1800" dirty="0">
                        <a:solidFill>
                          <a:schemeClr val="tx1"/>
                        </a:solidFill>
                      </a:endParaRPr>
                    </a:p>
                  </a:txBody>
                  <a:tcPr marT="45695" marB="45695"/>
                </a:tc>
                <a:tc>
                  <a:txBody>
                    <a:bodyPr/>
                    <a:lstStyle/>
                    <a:p>
                      <a:r>
                        <a:rPr lang="en-US" sz="1800" b="0" i="0" u="none" strike="noStrike" kern="1200" baseline="0" dirty="0">
                          <a:solidFill>
                            <a:schemeClr val="tx1"/>
                          </a:solidFill>
                          <a:latin typeface="+mn-lt"/>
                          <a:ea typeface="+mn-ea"/>
                          <a:cs typeface="+mn-cs"/>
                        </a:rPr>
                        <a:t>Large bowel obstruction, closed</a:t>
                      </a:r>
                    </a:p>
                    <a:p>
                      <a:r>
                        <a:rPr lang="en-US" sz="1800" b="0" i="0" u="none" strike="noStrike" kern="1200" baseline="0" dirty="0">
                          <a:solidFill>
                            <a:schemeClr val="tx1"/>
                          </a:solidFill>
                          <a:latin typeface="+mn-lt"/>
                          <a:ea typeface="+mn-ea"/>
                          <a:cs typeface="+mn-cs"/>
                        </a:rPr>
                        <a:t>long bone fracture</a:t>
                      </a:r>
                      <a:endParaRPr lang="en-US" sz="1800" dirty="0">
                        <a:solidFill>
                          <a:schemeClr val="tx1"/>
                        </a:solidFill>
                      </a:endParaRPr>
                    </a:p>
                    <a:p>
                      <a:endParaRPr lang="en-US" sz="1800" dirty="0">
                        <a:solidFill>
                          <a:schemeClr val="tx1"/>
                        </a:solidFill>
                      </a:endParaRPr>
                    </a:p>
                  </a:txBody>
                  <a:tcPr marT="45695" marB="45695"/>
                </a:tc>
                <a:extLst>
                  <a:ext uri="{0D108BD9-81ED-4DB2-BD59-A6C34878D82A}"/>
                </a:extLst>
              </a:tr>
              <a:tr h="1188592">
                <a:tc>
                  <a:txBody>
                    <a:bodyPr/>
                    <a:lstStyle/>
                    <a:p>
                      <a:r>
                        <a:rPr lang="en-US" sz="1800" dirty="0">
                          <a:solidFill>
                            <a:schemeClr val="tx1"/>
                          </a:solidFill>
                        </a:rPr>
                        <a:t>elective</a:t>
                      </a:r>
                    </a:p>
                  </a:txBody>
                  <a:tcPr marT="45695" marB="456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Timing to suit patient and hospital</a:t>
                      </a:r>
                      <a:endParaRPr lang="en-US" sz="1800" dirty="0">
                        <a:solidFill>
                          <a:schemeClr val="tx1"/>
                        </a:solidFill>
                      </a:endParaRPr>
                    </a:p>
                    <a:p>
                      <a:endParaRPr lang="en-US" sz="1800" dirty="0">
                        <a:solidFill>
                          <a:schemeClr val="tx1"/>
                        </a:solidFill>
                      </a:endParaRPr>
                    </a:p>
                  </a:txBody>
                  <a:tcPr marT="45695" marB="45695"/>
                </a:tc>
                <a:tc>
                  <a:txBody>
                    <a:bodyPr/>
                    <a:lstStyle/>
                    <a:p>
                      <a:r>
                        <a:rPr lang="en-US" sz="1800" b="0" i="0" u="none" strike="noStrike" kern="1200" baseline="0" dirty="0">
                          <a:solidFill>
                            <a:schemeClr val="tx1"/>
                          </a:solidFill>
                          <a:latin typeface="+mn-lt"/>
                          <a:ea typeface="+mn-ea"/>
                          <a:cs typeface="+mn-cs"/>
                        </a:rPr>
                        <a:t>Joint replacement, unobstructed</a:t>
                      </a:r>
                    </a:p>
                    <a:p>
                      <a:r>
                        <a:rPr lang="en-US" sz="1800" b="0" i="0" u="none" strike="noStrike" kern="1200" baseline="0" dirty="0">
                          <a:solidFill>
                            <a:schemeClr val="tx1"/>
                          </a:solidFill>
                          <a:latin typeface="+mn-lt"/>
                          <a:ea typeface="+mn-ea"/>
                          <a:cs typeface="+mn-cs"/>
                        </a:rPr>
                        <a:t>hernia repair, cataract</a:t>
                      </a:r>
                      <a:endParaRPr lang="en-US" sz="1800" dirty="0">
                        <a:solidFill>
                          <a:schemeClr val="tx1"/>
                        </a:solidFill>
                      </a:endParaRPr>
                    </a:p>
                    <a:p>
                      <a:endParaRPr lang="en-US" sz="1800" dirty="0">
                        <a:solidFill>
                          <a:schemeClr val="tx1"/>
                        </a:solidFill>
                      </a:endParaRPr>
                    </a:p>
                  </a:txBody>
                  <a:tcPr marT="45695" marB="45695"/>
                </a:tc>
                <a:extLst>
                  <a:ext uri="{0D108BD9-81ED-4DB2-BD59-A6C34878D82A}"/>
                </a:extLst>
              </a:tr>
            </a:tbl>
          </a:graphicData>
        </a:graphic>
      </p:graphicFrame>
      <p:pic>
        <p:nvPicPr>
          <p:cNvPr id="5" name="~PP2532.WAV">
            <a:hlinkClick r:id="" action="ppaction://media"/>
          </p:cNvPr>
          <p:cNvPicPr>
            <a:picLocks noRot="1" noChangeAspect="1"/>
          </p:cNvPicPr>
          <p:nvPr>
            <a:wavAudioFile r:embed="rId1" name="~PP2532.WAV"/>
          </p:nvPr>
        </p:nvPicPr>
        <p:blipFill>
          <a:blip r:embed="rId3"/>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161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7772400" cy="1143000"/>
          </a:xfrm>
        </p:spPr>
        <p:txBody>
          <a:bodyPr/>
          <a:lstStyle/>
          <a:p>
            <a:r>
              <a:rPr lang="en-GB" altLang="en-US" b="0" smtClean="0">
                <a:solidFill>
                  <a:srgbClr val="FFFF99"/>
                </a:solidFill>
              </a:rPr>
              <a:t>ADDITIONAL INVESTIGATIONS</a:t>
            </a:r>
            <a:r>
              <a:rPr lang="en-US" altLang="en-US" sz="2400" b="0" smtClean="0">
                <a:solidFill>
                  <a:srgbClr val="000099"/>
                </a:solidFill>
              </a:rPr>
              <a:t> </a:t>
            </a:r>
          </a:p>
        </p:txBody>
      </p:sp>
      <p:sp>
        <p:nvSpPr>
          <p:cNvPr id="44035" name="Rectangle 3"/>
          <p:cNvSpPr>
            <a:spLocks noGrp="1" noChangeArrowheads="1"/>
          </p:cNvSpPr>
          <p:nvPr>
            <p:ph type="body" idx="1"/>
          </p:nvPr>
        </p:nvSpPr>
        <p:spPr>
          <a:xfrm>
            <a:off x="990600" y="1447800"/>
            <a:ext cx="7772400" cy="5181600"/>
          </a:xfrm>
        </p:spPr>
        <p:txBody>
          <a:bodyPr/>
          <a:lstStyle/>
          <a:p>
            <a:pPr>
              <a:lnSpc>
                <a:spcPct val="90000"/>
              </a:lnSpc>
            </a:pPr>
            <a:r>
              <a:rPr lang="en-US" altLang="en-US" sz="2400" smtClean="0">
                <a:solidFill>
                  <a:srgbClr val="000099"/>
                </a:solidFill>
              </a:rPr>
              <a:t>Blood sugar </a:t>
            </a:r>
          </a:p>
          <a:p>
            <a:pPr lvl="1">
              <a:lnSpc>
                <a:spcPct val="90000"/>
              </a:lnSpc>
            </a:pPr>
            <a:r>
              <a:rPr lang="en-US" altLang="en-US" sz="2100" smtClean="0">
                <a:solidFill>
                  <a:srgbClr val="000099"/>
                </a:solidFill>
              </a:rPr>
              <a:t>Diabetes</a:t>
            </a:r>
          </a:p>
          <a:p>
            <a:pPr lvl="1">
              <a:lnSpc>
                <a:spcPct val="90000"/>
              </a:lnSpc>
            </a:pPr>
            <a:r>
              <a:rPr lang="en-US" altLang="en-US" sz="2100" smtClean="0">
                <a:solidFill>
                  <a:srgbClr val="000099"/>
                </a:solidFill>
              </a:rPr>
              <a:t>peripheral arterial disease</a:t>
            </a:r>
          </a:p>
          <a:p>
            <a:pPr lvl="1">
              <a:lnSpc>
                <a:spcPct val="90000"/>
              </a:lnSpc>
            </a:pPr>
            <a:r>
              <a:rPr lang="en-US" altLang="en-US" sz="2100" smtClean="0">
                <a:solidFill>
                  <a:srgbClr val="000099"/>
                </a:solidFill>
              </a:rPr>
              <a:t>taking long-term steroids</a:t>
            </a:r>
          </a:p>
          <a:p>
            <a:pPr>
              <a:lnSpc>
                <a:spcPct val="90000"/>
              </a:lnSpc>
            </a:pPr>
            <a:r>
              <a:rPr lang="en-US" altLang="en-US" sz="2400" smtClean="0">
                <a:solidFill>
                  <a:srgbClr val="000099"/>
                </a:solidFill>
              </a:rPr>
              <a:t> Electrocardiogram (ECG)</a:t>
            </a:r>
          </a:p>
          <a:p>
            <a:pPr lvl="1">
              <a:lnSpc>
                <a:spcPct val="90000"/>
              </a:lnSpc>
            </a:pPr>
            <a:r>
              <a:rPr lang="en-US" altLang="en-US" sz="2100" smtClean="0">
                <a:solidFill>
                  <a:srgbClr val="000099"/>
                </a:solidFill>
              </a:rPr>
              <a:t>hypertensive</a:t>
            </a:r>
          </a:p>
          <a:p>
            <a:pPr lvl="1">
              <a:lnSpc>
                <a:spcPct val="90000"/>
              </a:lnSpc>
            </a:pPr>
            <a:r>
              <a:rPr lang="en-US" altLang="en-US" sz="2100" smtClean="0">
                <a:solidFill>
                  <a:srgbClr val="000099"/>
                </a:solidFill>
              </a:rPr>
              <a:t>with symptoms or signs of heart disease</a:t>
            </a:r>
          </a:p>
          <a:p>
            <a:pPr>
              <a:lnSpc>
                <a:spcPct val="90000"/>
              </a:lnSpc>
            </a:pPr>
            <a:r>
              <a:rPr lang="en-US" altLang="en-US" sz="2400" smtClean="0">
                <a:solidFill>
                  <a:srgbClr val="000099"/>
                </a:solidFill>
              </a:rPr>
              <a:t> Chest X-ray </a:t>
            </a:r>
          </a:p>
          <a:p>
            <a:pPr>
              <a:lnSpc>
                <a:spcPct val="90000"/>
              </a:lnSpc>
            </a:pPr>
            <a:r>
              <a:rPr lang="en-US" altLang="en-US" sz="2400" smtClean="0">
                <a:solidFill>
                  <a:srgbClr val="000099"/>
                </a:solidFill>
              </a:rPr>
              <a:t>Pulmonary function tests </a:t>
            </a:r>
          </a:p>
          <a:p>
            <a:pPr>
              <a:lnSpc>
                <a:spcPct val="90000"/>
              </a:lnSpc>
            </a:pPr>
            <a:r>
              <a:rPr lang="en-US" altLang="en-US" sz="2400" smtClean="0">
                <a:solidFill>
                  <a:srgbClr val="000099"/>
                </a:solidFill>
              </a:rPr>
              <a:t>Coagulation screen </a:t>
            </a:r>
          </a:p>
          <a:p>
            <a:pPr>
              <a:lnSpc>
                <a:spcPct val="90000"/>
              </a:lnSpc>
            </a:pPr>
            <a:r>
              <a:rPr lang="en-GB" altLang="en-US" sz="2400" smtClean="0">
                <a:solidFill>
                  <a:srgbClr val="000099"/>
                </a:solidFill>
              </a:rPr>
              <a:t>Sickle-cell screen</a:t>
            </a:r>
            <a:r>
              <a:rPr lang="en-US" altLang="en-US" sz="2400" smtClean="0">
                <a:solidFill>
                  <a:srgbClr val="000099"/>
                </a:solidFill>
              </a:rPr>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GB" altLang="en-US" smtClean="0"/>
          </a:p>
        </p:txBody>
      </p:sp>
      <p:sp>
        <p:nvSpPr>
          <p:cNvPr id="45059" name="Rectangle 3"/>
          <p:cNvSpPr>
            <a:spLocks noGrp="1" noChangeArrowheads="1"/>
          </p:cNvSpPr>
          <p:nvPr>
            <p:ph type="body" idx="1"/>
          </p:nvPr>
        </p:nvSpPr>
        <p:spPr/>
        <p:txBody>
          <a:bodyPr/>
          <a:lstStyle/>
          <a:p>
            <a:pPr>
              <a:buFontTx/>
              <a:buNone/>
            </a:pPr>
            <a:endParaRPr lang="en-US" altLang="en-US" sz="4400" b="1" smtClean="0">
              <a:solidFill>
                <a:srgbClr val="000099"/>
              </a:solidFill>
              <a:latin typeface="Bell MT" pitchFamily="18" charset="0"/>
            </a:endParaRPr>
          </a:p>
          <a:p>
            <a:pPr>
              <a:buFontTx/>
              <a:buNone/>
            </a:pPr>
            <a:endParaRPr lang="en-US" altLang="en-US" sz="4400" b="1" smtClean="0">
              <a:solidFill>
                <a:srgbClr val="000099"/>
              </a:solidFill>
              <a:latin typeface="Bell MT" pitchFamily="18" charset="0"/>
            </a:endParaRPr>
          </a:p>
          <a:p>
            <a:pPr>
              <a:buFontTx/>
              <a:buNone/>
            </a:pPr>
            <a:endParaRPr lang="en-US" altLang="en-US" sz="4400" b="1" smtClean="0">
              <a:solidFill>
                <a:srgbClr val="000099"/>
              </a:solidFill>
              <a:latin typeface="Bell MT" pitchFamily="18" charset="0"/>
            </a:endParaRPr>
          </a:p>
          <a:p>
            <a:pPr>
              <a:buFontTx/>
              <a:buNone/>
            </a:pPr>
            <a:r>
              <a:rPr lang="en-US" altLang="en-US" sz="4400" b="1" smtClean="0">
                <a:solidFill>
                  <a:srgbClr val="000099"/>
                </a:solidFill>
                <a:latin typeface="Bell MT" pitchFamily="18" charset="0"/>
              </a:rPr>
              <a:t>                 Referral</a:t>
            </a:r>
            <a:endParaRPr lang="en-GB" altLang="en-US" sz="4400" b="1" smtClean="0">
              <a:solidFill>
                <a:srgbClr val="000099"/>
              </a:solidFill>
              <a:latin typeface="Bell MT" pitchFamily="18" charset="0"/>
            </a:endParaRPr>
          </a:p>
        </p:txBody>
      </p:sp>
      <p:sp>
        <p:nvSpPr>
          <p:cNvPr id="45060" name="AutoShape 4"/>
          <p:cNvSpPr>
            <a:spLocks noChangeArrowheads="1"/>
          </p:cNvSpPr>
          <p:nvPr/>
        </p:nvSpPr>
        <p:spPr bwMode="auto">
          <a:xfrm>
            <a:off x="3581400" y="1524000"/>
            <a:ext cx="485775" cy="2119313"/>
          </a:xfrm>
          <a:prstGeom prst="downArrow">
            <a:avLst>
              <a:gd name="adj1" fmla="val 50000"/>
              <a:gd name="adj2" fmla="val 109069"/>
            </a:avLst>
          </a:prstGeom>
          <a:solidFill>
            <a:schemeClr val="accent1"/>
          </a:solidFill>
          <a:ln w="9525">
            <a:solidFill>
              <a:schemeClr val="tx1"/>
            </a:solidFill>
            <a:miter lim="800000"/>
            <a:headEnd/>
            <a:tailEnd/>
          </a:ln>
        </p:spPr>
        <p:txBody>
          <a:bodyPr vert="eaVert" wrap="none" anchor="ctr"/>
          <a:lstStyle/>
          <a:p>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Medical referral</a:t>
            </a:r>
            <a:r>
              <a:rPr lang="en-US" altLang="en-US" sz="2400" b="0" smtClean="0">
                <a:solidFill>
                  <a:srgbClr val="000099"/>
                </a:solidFill>
              </a:rPr>
              <a:t> </a:t>
            </a:r>
          </a:p>
        </p:txBody>
      </p:sp>
      <p:sp>
        <p:nvSpPr>
          <p:cNvPr id="46083" name="Rectangle 3"/>
          <p:cNvSpPr>
            <a:spLocks noGrp="1" noChangeArrowheads="1"/>
          </p:cNvSpPr>
          <p:nvPr>
            <p:ph type="body" idx="1"/>
          </p:nvPr>
        </p:nvSpPr>
        <p:spPr>
          <a:xfrm>
            <a:off x="990600" y="1447800"/>
            <a:ext cx="7772400" cy="5181600"/>
          </a:xfrm>
        </p:spPr>
        <p:txBody>
          <a:bodyPr/>
          <a:lstStyle/>
          <a:p>
            <a:endParaRPr lang="en-US" altLang="en-US" sz="2400" smtClean="0">
              <a:solidFill>
                <a:srgbClr val="000099"/>
              </a:solidFill>
            </a:endParaRPr>
          </a:p>
          <a:p>
            <a:endParaRPr lang="en-US" altLang="en-US" sz="2400" smtClean="0">
              <a:solidFill>
                <a:srgbClr val="000099"/>
              </a:solidFill>
            </a:endParaRPr>
          </a:p>
          <a:p>
            <a:r>
              <a:rPr lang="en-US" altLang="en-US" sz="2400" smtClean="0">
                <a:solidFill>
                  <a:srgbClr val="000099"/>
                </a:solidFill>
              </a:rPr>
              <a:t>Optimization of coexisting medical (or surgical) problems may mean postponing surgery</a:t>
            </a:r>
          </a:p>
          <a:p>
            <a:pPr>
              <a:buFontTx/>
              <a:buNone/>
            </a:pPr>
            <a:endParaRPr lang="en-US" altLang="en-US" sz="2400" smtClean="0">
              <a:solidFill>
                <a:srgbClr val="000099"/>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Medical referral</a:t>
            </a:r>
            <a:r>
              <a:rPr lang="en-US" altLang="en-US" sz="2400" b="0" smtClean="0">
                <a:solidFill>
                  <a:srgbClr val="000099"/>
                </a:solidFill>
              </a:rPr>
              <a:t> </a:t>
            </a:r>
          </a:p>
        </p:txBody>
      </p:sp>
      <p:sp>
        <p:nvSpPr>
          <p:cNvPr id="47107" name="Rectangle 3"/>
          <p:cNvSpPr>
            <a:spLocks noGrp="1" noChangeArrowheads="1"/>
          </p:cNvSpPr>
          <p:nvPr>
            <p:ph type="body" idx="1"/>
          </p:nvPr>
        </p:nvSpPr>
        <p:spPr>
          <a:xfrm>
            <a:off x="990600" y="1447800"/>
            <a:ext cx="7772400" cy="5181600"/>
          </a:xfrm>
        </p:spPr>
        <p:txBody>
          <a:bodyPr/>
          <a:lstStyle/>
          <a:p>
            <a:r>
              <a:rPr lang="en-US" altLang="en-US" sz="2400" b="1" smtClean="0">
                <a:solidFill>
                  <a:srgbClr val="000099"/>
                </a:solidFill>
              </a:rPr>
              <a:t>CARDIOVASCULAR DISEASE</a:t>
            </a:r>
          </a:p>
          <a:p>
            <a:pPr lvl="1">
              <a:buFont typeface="Wingdings" pitchFamily="2" charset="2"/>
              <a:buChar char="§"/>
            </a:pPr>
            <a:r>
              <a:rPr lang="en-US" altLang="en-US" sz="2400" smtClean="0">
                <a:solidFill>
                  <a:srgbClr val="000099"/>
                </a:solidFill>
              </a:rPr>
              <a:t>Untreated or poorly controlled </a:t>
            </a:r>
            <a:r>
              <a:rPr lang="en-US" altLang="en-US" sz="2400" u="sng" smtClean="0">
                <a:solidFill>
                  <a:srgbClr val="000099"/>
                </a:solidFill>
              </a:rPr>
              <a:t>hypertension or heart failure</a:t>
            </a:r>
            <a:r>
              <a:rPr lang="en-US" altLang="en-US" sz="2400" smtClean="0">
                <a:solidFill>
                  <a:srgbClr val="000099"/>
                </a:solidFill>
              </a:rPr>
              <a:t>.</a:t>
            </a:r>
            <a:endParaRPr lang="en-GB" altLang="en-US" sz="2400" smtClean="0">
              <a:solidFill>
                <a:srgbClr val="000099"/>
              </a:solidFill>
            </a:endParaRPr>
          </a:p>
          <a:p>
            <a:pPr lvl="1">
              <a:buFont typeface="Wingdings" pitchFamily="2" charset="2"/>
              <a:buChar char="§"/>
            </a:pPr>
            <a:r>
              <a:rPr lang="en-US" altLang="en-US" sz="2400" smtClean="0">
                <a:solidFill>
                  <a:srgbClr val="000099"/>
                </a:solidFill>
              </a:rPr>
              <a:t>Symptomatic </a:t>
            </a:r>
            <a:r>
              <a:rPr lang="en-US" altLang="en-US" sz="2400" u="sng" smtClean="0">
                <a:solidFill>
                  <a:srgbClr val="000099"/>
                </a:solidFill>
              </a:rPr>
              <a:t>ischaemic heart disease</a:t>
            </a:r>
            <a:r>
              <a:rPr lang="en-US" altLang="en-US" sz="2400" smtClean="0">
                <a:solidFill>
                  <a:srgbClr val="000099"/>
                </a:solidFill>
              </a:rPr>
              <a:t>, (unstable angina).</a:t>
            </a:r>
            <a:endParaRPr lang="en-GB" altLang="en-US" sz="2400" smtClean="0">
              <a:solidFill>
                <a:srgbClr val="000099"/>
              </a:solidFill>
            </a:endParaRPr>
          </a:p>
          <a:p>
            <a:pPr lvl="1">
              <a:buFont typeface="Wingdings" pitchFamily="2" charset="2"/>
              <a:buChar char="§"/>
            </a:pPr>
            <a:r>
              <a:rPr lang="en-US" altLang="en-US" sz="2400" u="sng" smtClean="0">
                <a:solidFill>
                  <a:srgbClr val="000099"/>
                </a:solidFill>
              </a:rPr>
              <a:t>Dysrhythmias:</a:t>
            </a:r>
            <a:r>
              <a:rPr lang="en-US" altLang="en-US" sz="2400" smtClean="0">
                <a:solidFill>
                  <a:srgbClr val="000099"/>
                </a:solidFill>
              </a:rPr>
              <a:t> uncontrolled atrial fibrillation, paroxysmal supraventricular tachycardia, second and third degree heart block.</a:t>
            </a:r>
            <a:endParaRPr lang="en-GB" altLang="en-US" sz="2400" smtClean="0">
              <a:solidFill>
                <a:srgbClr val="000099"/>
              </a:solidFill>
            </a:endParaRPr>
          </a:p>
          <a:p>
            <a:pPr lvl="1">
              <a:buFont typeface="Wingdings" pitchFamily="2" charset="2"/>
              <a:buChar char="§"/>
            </a:pPr>
            <a:r>
              <a:rPr lang="en-US" altLang="en-US" sz="2400" u="sng" smtClean="0">
                <a:solidFill>
                  <a:srgbClr val="000099"/>
                </a:solidFill>
              </a:rPr>
              <a:t>congenital heart disease</a:t>
            </a:r>
            <a:r>
              <a:rPr lang="en-US" altLang="en-US" sz="2400" smtClean="0">
                <a:solidFill>
                  <a:srgbClr val="000099"/>
                </a:solidFill>
              </a:rPr>
              <a:t> or symptomatic valvular heart disease</a:t>
            </a:r>
            <a:r>
              <a:rPr lang="en-US" altLang="en-US" sz="2400" b="1" smtClean="0">
                <a:solidFill>
                  <a:srgbClr val="000099"/>
                </a:solidFill>
              </a:rPr>
              <a: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Medical referral</a:t>
            </a:r>
            <a:r>
              <a:rPr lang="en-US" altLang="en-US" sz="2400" b="0" smtClean="0">
                <a:solidFill>
                  <a:srgbClr val="000099"/>
                </a:solidFill>
              </a:rPr>
              <a:t> </a:t>
            </a:r>
          </a:p>
        </p:txBody>
      </p:sp>
      <p:sp>
        <p:nvSpPr>
          <p:cNvPr id="48131" name="Rectangle 3"/>
          <p:cNvSpPr>
            <a:spLocks noGrp="1" noChangeArrowheads="1"/>
          </p:cNvSpPr>
          <p:nvPr>
            <p:ph type="body" idx="1"/>
          </p:nvPr>
        </p:nvSpPr>
        <p:spPr>
          <a:xfrm>
            <a:off x="990600" y="1447800"/>
            <a:ext cx="7772400" cy="5181600"/>
          </a:xfrm>
        </p:spPr>
        <p:txBody>
          <a:bodyPr/>
          <a:lstStyle/>
          <a:p>
            <a:r>
              <a:rPr lang="en-GB" altLang="en-US" sz="2400" b="1" smtClean="0">
                <a:solidFill>
                  <a:srgbClr val="000099"/>
                </a:solidFill>
              </a:rPr>
              <a:t>RESPIRATORY DISEASE</a:t>
            </a:r>
            <a:r>
              <a:rPr lang="en-US" altLang="en-US" sz="2400" b="1" smtClean="0">
                <a:solidFill>
                  <a:srgbClr val="000099"/>
                </a:solidFill>
              </a:rPr>
              <a:t> </a:t>
            </a:r>
          </a:p>
          <a:p>
            <a:pPr lvl="1">
              <a:buFont typeface="Wingdings" pitchFamily="2" charset="2"/>
              <a:buChar char="§"/>
            </a:pPr>
            <a:r>
              <a:rPr lang="en-US" altLang="en-US" sz="2000" smtClean="0">
                <a:solidFill>
                  <a:srgbClr val="000099"/>
                </a:solidFill>
              </a:rPr>
              <a:t>Chronic obstructive airways disease, if dyspnoeic at rest. </a:t>
            </a:r>
            <a:endParaRPr lang="en-GB" altLang="en-US" sz="2000" smtClean="0">
              <a:solidFill>
                <a:srgbClr val="000099"/>
              </a:solidFill>
            </a:endParaRPr>
          </a:p>
          <a:p>
            <a:pPr lvl="1">
              <a:buFont typeface="Wingdings" pitchFamily="2" charset="2"/>
              <a:buChar char="§"/>
            </a:pPr>
            <a:r>
              <a:rPr lang="en-US" altLang="en-US" sz="2000" smtClean="0">
                <a:solidFill>
                  <a:srgbClr val="000099"/>
                </a:solidFill>
              </a:rPr>
              <a:t>Bronchiectasis</a:t>
            </a:r>
            <a:endParaRPr lang="en-GB" altLang="en-US" sz="2000" smtClean="0">
              <a:solidFill>
                <a:srgbClr val="000099"/>
              </a:solidFill>
            </a:endParaRPr>
          </a:p>
          <a:p>
            <a:pPr lvl="1">
              <a:buFont typeface="Wingdings" pitchFamily="2" charset="2"/>
              <a:buChar char="§"/>
            </a:pPr>
            <a:r>
              <a:rPr lang="en-US" altLang="en-US" sz="2000" smtClean="0">
                <a:solidFill>
                  <a:srgbClr val="000099"/>
                </a:solidFill>
              </a:rPr>
              <a:t>Asthmatics </a:t>
            </a:r>
          </a:p>
          <a:p>
            <a:pPr lvl="2"/>
            <a:r>
              <a:rPr lang="en-US" altLang="en-US" sz="1800" smtClean="0">
                <a:solidFill>
                  <a:srgbClr val="000099"/>
                </a:solidFill>
              </a:rPr>
              <a:t>unstable</a:t>
            </a:r>
          </a:p>
          <a:p>
            <a:pPr lvl="2"/>
            <a:r>
              <a:rPr lang="en-US" altLang="en-US" sz="1800" smtClean="0">
                <a:solidFill>
                  <a:srgbClr val="000099"/>
                </a:solidFill>
              </a:rPr>
              <a:t>taking oral steroids or </a:t>
            </a:r>
          </a:p>
          <a:p>
            <a:pPr lvl="2"/>
            <a:r>
              <a:rPr lang="en-US" altLang="en-US" sz="1800" smtClean="0">
                <a:solidFill>
                  <a:srgbClr val="000099"/>
                </a:solidFill>
              </a:rPr>
              <a:t>have a FEV</a:t>
            </a:r>
            <a:r>
              <a:rPr lang="en-US" altLang="en-US" sz="1800" baseline="-30000" smtClean="0">
                <a:solidFill>
                  <a:srgbClr val="000099"/>
                </a:solidFill>
              </a:rPr>
              <a:t>1</a:t>
            </a:r>
            <a:r>
              <a:rPr lang="en-US" altLang="en-US" sz="1800" smtClean="0">
                <a:solidFill>
                  <a:srgbClr val="000099"/>
                </a:solidFill>
              </a:rPr>
              <a:t> % 60% predicted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Medical referral</a:t>
            </a:r>
            <a:r>
              <a:rPr lang="en-US" altLang="en-US" sz="2400" b="0" smtClean="0">
                <a:solidFill>
                  <a:srgbClr val="000099"/>
                </a:solidFill>
              </a:rPr>
              <a:t> </a:t>
            </a:r>
          </a:p>
        </p:txBody>
      </p:sp>
      <p:sp>
        <p:nvSpPr>
          <p:cNvPr id="49155" name="Rectangle 3"/>
          <p:cNvSpPr>
            <a:spLocks noGrp="1" noChangeArrowheads="1"/>
          </p:cNvSpPr>
          <p:nvPr>
            <p:ph type="body" idx="1"/>
          </p:nvPr>
        </p:nvSpPr>
        <p:spPr>
          <a:xfrm>
            <a:off x="990600" y="1447800"/>
            <a:ext cx="7772400" cy="5181600"/>
          </a:xfrm>
        </p:spPr>
        <p:txBody>
          <a:bodyPr/>
          <a:lstStyle/>
          <a:p>
            <a:r>
              <a:rPr lang="en-GB" altLang="en-US" sz="2400" b="1" smtClean="0">
                <a:solidFill>
                  <a:srgbClr val="000099"/>
                </a:solidFill>
              </a:rPr>
              <a:t>ENDOCRINE DISORDERS</a:t>
            </a:r>
            <a:r>
              <a:rPr lang="en-US" altLang="en-US" sz="2400" b="1" smtClean="0">
                <a:solidFill>
                  <a:srgbClr val="000099"/>
                </a:solidFill>
              </a:rPr>
              <a:t> </a:t>
            </a:r>
          </a:p>
          <a:p>
            <a:pPr lvl="1" algn="just"/>
            <a:r>
              <a:rPr lang="en-US" altLang="en-US" sz="2000" smtClean="0">
                <a:solidFill>
                  <a:srgbClr val="000099"/>
                </a:solidFill>
              </a:rPr>
              <a:t>Insulin and non-insulin dependent diabetics</a:t>
            </a:r>
          </a:p>
          <a:p>
            <a:pPr lvl="1" algn="just"/>
            <a:r>
              <a:rPr lang="en-US" altLang="en-US" sz="2000" smtClean="0">
                <a:solidFill>
                  <a:srgbClr val="000099"/>
                </a:solidFill>
              </a:rPr>
              <a:t>ketonuria</a:t>
            </a:r>
          </a:p>
          <a:p>
            <a:pPr lvl="1" algn="just"/>
            <a:r>
              <a:rPr lang="en-US" altLang="en-US" sz="2000" smtClean="0">
                <a:solidFill>
                  <a:srgbClr val="000099"/>
                </a:solidFill>
              </a:rPr>
              <a:t>random blood sugar &gt; 12mmol/L</a:t>
            </a:r>
            <a:endParaRPr lang="en-GB" altLang="en-US" sz="2000" smtClean="0">
              <a:solidFill>
                <a:srgbClr val="000099"/>
              </a:solidFill>
            </a:endParaRPr>
          </a:p>
          <a:p>
            <a:pPr lvl="1"/>
            <a:r>
              <a:rPr lang="en-US" altLang="en-US" sz="2000" smtClean="0">
                <a:solidFill>
                  <a:srgbClr val="000099"/>
                </a:solidFill>
              </a:rPr>
              <a:t>Hypo- or hyperthyroidism</a:t>
            </a:r>
          </a:p>
          <a:p>
            <a:pPr lvl="1"/>
            <a:r>
              <a:rPr lang="en-US" altLang="en-US" sz="2000" smtClean="0">
                <a:solidFill>
                  <a:srgbClr val="000099"/>
                </a:solidFill>
              </a:rPr>
              <a:t>Cushing's</a:t>
            </a:r>
          </a:p>
          <a:p>
            <a:pPr lvl="1"/>
            <a:r>
              <a:rPr lang="en-US" altLang="en-US" sz="2000" smtClean="0">
                <a:solidFill>
                  <a:srgbClr val="000099"/>
                </a:solidFill>
              </a:rPr>
              <a:t>Addison's disease</a:t>
            </a:r>
          </a:p>
          <a:p>
            <a:pPr lvl="1"/>
            <a:r>
              <a:rPr lang="en-US" altLang="en-US" sz="2000" smtClean="0">
                <a:solidFill>
                  <a:srgbClr val="000099"/>
                </a:solidFill>
              </a:rPr>
              <a:t>Hypopituitarism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Medical referral</a:t>
            </a:r>
            <a:r>
              <a:rPr lang="en-US" altLang="en-US" sz="2400" b="0" smtClean="0">
                <a:solidFill>
                  <a:srgbClr val="000099"/>
                </a:solidFill>
              </a:rPr>
              <a:t> </a:t>
            </a:r>
          </a:p>
        </p:txBody>
      </p:sp>
      <p:sp>
        <p:nvSpPr>
          <p:cNvPr id="50179" name="Rectangle 3"/>
          <p:cNvSpPr>
            <a:spLocks noGrp="1" noChangeArrowheads="1"/>
          </p:cNvSpPr>
          <p:nvPr>
            <p:ph type="body" idx="1"/>
          </p:nvPr>
        </p:nvSpPr>
        <p:spPr>
          <a:xfrm>
            <a:off x="990600" y="1447800"/>
            <a:ext cx="7772400" cy="5181600"/>
          </a:xfrm>
        </p:spPr>
        <p:txBody>
          <a:bodyPr/>
          <a:lstStyle/>
          <a:p>
            <a:pPr>
              <a:lnSpc>
                <a:spcPct val="90000"/>
              </a:lnSpc>
            </a:pPr>
            <a:r>
              <a:rPr lang="en-US" altLang="en-US" sz="2000" b="1" smtClean="0">
                <a:solidFill>
                  <a:srgbClr val="000099"/>
                </a:solidFill>
              </a:rPr>
              <a:t>RENAL DISEASE </a:t>
            </a:r>
          </a:p>
          <a:p>
            <a:pPr lvl="1">
              <a:lnSpc>
                <a:spcPct val="90000"/>
              </a:lnSpc>
              <a:buFont typeface="Wingdings" pitchFamily="2" charset="2"/>
              <a:buChar char="§"/>
            </a:pPr>
            <a:r>
              <a:rPr lang="en-US" altLang="en-US" sz="1900" smtClean="0">
                <a:solidFill>
                  <a:srgbClr val="000099"/>
                </a:solidFill>
              </a:rPr>
              <a:t>Chronic renal failure</a:t>
            </a:r>
            <a:endParaRPr lang="en-GB" altLang="en-US" sz="1900" smtClean="0">
              <a:solidFill>
                <a:srgbClr val="000099"/>
              </a:solidFill>
            </a:endParaRPr>
          </a:p>
          <a:p>
            <a:pPr lvl="1">
              <a:lnSpc>
                <a:spcPct val="90000"/>
              </a:lnSpc>
              <a:buFont typeface="Wingdings" pitchFamily="2" charset="2"/>
              <a:buChar char="§"/>
            </a:pPr>
            <a:r>
              <a:rPr lang="en-US" altLang="en-US" sz="1900" smtClean="0">
                <a:solidFill>
                  <a:srgbClr val="000099"/>
                </a:solidFill>
              </a:rPr>
              <a:t>Patients undergoing chronic dialysis</a:t>
            </a:r>
          </a:p>
          <a:p>
            <a:pPr>
              <a:lnSpc>
                <a:spcPct val="90000"/>
              </a:lnSpc>
            </a:pPr>
            <a:r>
              <a:rPr lang="en-US" altLang="en-US" sz="2000" b="1" smtClean="0">
                <a:solidFill>
                  <a:srgbClr val="000099"/>
                </a:solidFill>
              </a:rPr>
              <a:t>HAEMATOLOGICAL DISORDERS </a:t>
            </a:r>
          </a:p>
          <a:p>
            <a:pPr lvl="1">
              <a:lnSpc>
                <a:spcPct val="90000"/>
              </a:lnSpc>
              <a:buFont typeface="Wingdings" pitchFamily="2" charset="2"/>
              <a:buChar char="§"/>
            </a:pPr>
            <a:r>
              <a:rPr lang="en-US" altLang="en-US" sz="1900" smtClean="0">
                <a:solidFill>
                  <a:srgbClr val="000099"/>
                </a:solidFill>
              </a:rPr>
              <a:t>Bleeding diatheses</a:t>
            </a:r>
          </a:p>
          <a:p>
            <a:pPr lvl="2">
              <a:lnSpc>
                <a:spcPct val="90000"/>
              </a:lnSpc>
              <a:buFont typeface="Wingdings" pitchFamily="2" charset="2"/>
              <a:buChar char="§"/>
            </a:pPr>
            <a:r>
              <a:rPr lang="en-US" altLang="en-US" sz="1600" smtClean="0">
                <a:solidFill>
                  <a:srgbClr val="000099"/>
                </a:solidFill>
              </a:rPr>
              <a:t>haemophilia </a:t>
            </a:r>
          </a:p>
          <a:p>
            <a:pPr lvl="2">
              <a:lnSpc>
                <a:spcPct val="90000"/>
              </a:lnSpc>
              <a:buFont typeface="Wingdings" pitchFamily="2" charset="2"/>
              <a:buChar char="§"/>
            </a:pPr>
            <a:r>
              <a:rPr lang="en-US" altLang="en-US" sz="1600" smtClean="0">
                <a:solidFill>
                  <a:srgbClr val="000099"/>
                </a:solidFill>
              </a:rPr>
              <a:t>thrombocytopenia </a:t>
            </a:r>
            <a:endParaRPr lang="en-GB" altLang="en-US" sz="1600" smtClean="0">
              <a:solidFill>
                <a:srgbClr val="000099"/>
              </a:solidFill>
            </a:endParaRPr>
          </a:p>
          <a:p>
            <a:pPr lvl="1">
              <a:lnSpc>
                <a:spcPct val="90000"/>
              </a:lnSpc>
              <a:buFont typeface="Wingdings" pitchFamily="2" charset="2"/>
              <a:buChar char="§"/>
            </a:pPr>
            <a:r>
              <a:rPr lang="en-US" altLang="en-US" sz="1900" smtClean="0">
                <a:solidFill>
                  <a:srgbClr val="000099"/>
                </a:solidFill>
              </a:rPr>
              <a:t>Therapeutic anticoagulation </a:t>
            </a:r>
            <a:endParaRPr lang="en-GB" altLang="en-US" sz="1900" smtClean="0">
              <a:solidFill>
                <a:srgbClr val="000099"/>
              </a:solidFill>
            </a:endParaRPr>
          </a:p>
          <a:p>
            <a:pPr lvl="1">
              <a:lnSpc>
                <a:spcPct val="90000"/>
              </a:lnSpc>
              <a:buFont typeface="Wingdings" pitchFamily="2" charset="2"/>
              <a:buChar char="§"/>
            </a:pPr>
            <a:r>
              <a:rPr lang="en-US" altLang="en-US" sz="1900" smtClean="0">
                <a:solidFill>
                  <a:srgbClr val="000099"/>
                </a:solidFill>
              </a:rPr>
              <a:t>Haemoglobinopathies</a:t>
            </a:r>
            <a:endParaRPr lang="en-GB" altLang="en-US" sz="1900" smtClean="0">
              <a:solidFill>
                <a:srgbClr val="000099"/>
              </a:solidFill>
            </a:endParaRPr>
          </a:p>
          <a:p>
            <a:pPr lvl="1">
              <a:lnSpc>
                <a:spcPct val="90000"/>
              </a:lnSpc>
              <a:buFont typeface="Wingdings" pitchFamily="2" charset="2"/>
              <a:buChar char="§"/>
            </a:pPr>
            <a:r>
              <a:rPr lang="en-US" altLang="en-US" sz="1900" smtClean="0">
                <a:solidFill>
                  <a:srgbClr val="000099"/>
                </a:solidFill>
              </a:rPr>
              <a:t>Polycythaemia</a:t>
            </a:r>
            <a:endParaRPr lang="en-GB" altLang="en-US" sz="1900" smtClean="0">
              <a:solidFill>
                <a:srgbClr val="000099"/>
              </a:solidFill>
            </a:endParaRPr>
          </a:p>
          <a:p>
            <a:pPr lvl="1">
              <a:lnSpc>
                <a:spcPct val="90000"/>
              </a:lnSpc>
              <a:buFont typeface="Wingdings" pitchFamily="2" charset="2"/>
              <a:buChar char="§"/>
            </a:pPr>
            <a:r>
              <a:rPr lang="en-US" altLang="en-US" sz="1900" smtClean="0">
                <a:solidFill>
                  <a:srgbClr val="000099"/>
                </a:solidFill>
              </a:rPr>
              <a:t>Haemolytic anaemias</a:t>
            </a:r>
            <a:endParaRPr lang="en-GB" altLang="en-US" sz="1900" smtClean="0">
              <a:solidFill>
                <a:srgbClr val="000099"/>
              </a:solidFill>
            </a:endParaRPr>
          </a:p>
          <a:p>
            <a:pPr lvl="1">
              <a:lnSpc>
                <a:spcPct val="90000"/>
              </a:lnSpc>
              <a:buFont typeface="Wingdings" pitchFamily="2" charset="2"/>
              <a:buChar char="§"/>
            </a:pPr>
            <a:r>
              <a:rPr lang="en-US" altLang="en-US" sz="1900" smtClean="0">
                <a:solidFill>
                  <a:srgbClr val="000099"/>
                </a:solidFill>
              </a:rPr>
              <a:t>Leukaemias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GB" altLang="en-US" smtClean="0"/>
          </a:p>
        </p:txBody>
      </p:sp>
      <p:sp>
        <p:nvSpPr>
          <p:cNvPr id="51203" name="Rectangle 3"/>
          <p:cNvSpPr>
            <a:spLocks noGrp="1" noChangeArrowheads="1"/>
          </p:cNvSpPr>
          <p:nvPr>
            <p:ph type="body" idx="1"/>
          </p:nvPr>
        </p:nvSpPr>
        <p:spPr/>
        <p:txBody>
          <a:bodyPr/>
          <a:lstStyle/>
          <a:p>
            <a:pPr>
              <a:buFontTx/>
              <a:buNone/>
            </a:pPr>
            <a:r>
              <a:rPr lang="en-US" altLang="en-US" b="1" smtClean="0">
                <a:solidFill>
                  <a:srgbClr val="000099"/>
                </a:solidFill>
                <a:latin typeface="Bell MT" pitchFamily="18" charset="0"/>
              </a:rPr>
              <a:t>   </a:t>
            </a:r>
          </a:p>
          <a:p>
            <a:pPr>
              <a:buFontTx/>
              <a:buNone/>
            </a:pPr>
            <a:endParaRPr lang="en-US" altLang="en-US" b="1" smtClean="0">
              <a:solidFill>
                <a:srgbClr val="000099"/>
              </a:solidFill>
              <a:latin typeface="Bell MT" pitchFamily="18" charset="0"/>
            </a:endParaRPr>
          </a:p>
          <a:p>
            <a:pPr>
              <a:buFontTx/>
              <a:buNone/>
            </a:pPr>
            <a:r>
              <a:rPr lang="en-US" altLang="en-US" b="1" smtClean="0">
                <a:solidFill>
                  <a:srgbClr val="000099"/>
                </a:solidFill>
                <a:latin typeface="Bell MT" pitchFamily="18" charset="0"/>
              </a:rPr>
              <a:t>   FACTORES  INCREASED RISK OF MORTALITY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7772400" cy="1143000"/>
          </a:xfrm>
        </p:spPr>
        <p:txBody>
          <a:bodyPr/>
          <a:lstStyle/>
          <a:p>
            <a:r>
              <a:rPr lang="en-US" altLang="en-US" sz="2800" b="0" smtClean="0">
                <a:solidFill>
                  <a:srgbClr val="FFFF99"/>
                </a:solidFill>
              </a:rPr>
              <a:t>INCREASED RISK OF MORTALITY</a:t>
            </a:r>
            <a:r>
              <a:rPr lang="en-US" altLang="en-US" sz="2000" b="0" smtClean="0">
                <a:solidFill>
                  <a:srgbClr val="000099"/>
                </a:solidFill>
              </a:rPr>
              <a:t> </a:t>
            </a:r>
          </a:p>
        </p:txBody>
      </p:sp>
      <p:sp>
        <p:nvSpPr>
          <p:cNvPr id="52227" name="Rectangle 3"/>
          <p:cNvSpPr>
            <a:spLocks noGrp="1" noChangeArrowheads="1"/>
          </p:cNvSpPr>
          <p:nvPr>
            <p:ph type="body" idx="1"/>
          </p:nvPr>
        </p:nvSpPr>
        <p:spPr>
          <a:xfrm>
            <a:off x="685800" y="1447800"/>
            <a:ext cx="7772400" cy="5181600"/>
          </a:xfrm>
        </p:spPr>
        <p:txBody>
          <a:bodyPr/>
          <a:lstStyle/>
          <a:p>
            <a:r>
              <a:rPr lang="en-US" altLang="en-US" sz="2400" smtClean="0">
                <a:solidFill>
                  <a:srgbClr val="000099"/>
                </a:solidFill>
              </a:rPr>
              <a:t>Inadequate preoperative preparation including resuscitation </a:t>
            </a:r>
            <a:endParaRPr lang="en-GB" altLang="en-US" sz="2400" smtClean="0">
              <a:solidFill>
                <a:srgbClr val="000099"/>
              </a:solidFill>
            </a:endParaRPr>
          </a:p>
          <a:p>
            <a:r>
              <a:rPr lang="en-US" altLang="en-US" sz="2400" smtClean="0">
                <a:solidFill>
                  <a:srgbClr val="000099"/>
                </a:solidFill>
              </a:rPr>
              <a:t>Lack of and inappropriate monitoring during surgery</a:t>
            </a:r>
            <a:endParaRPr lang="en-GB" altLang="en-US" sz="2400" smtClean="0">
              <a:solidFill>
                <a:srgbClr val="000099"/>
              </a:solidFill>
            </a:endParaRPr>
          </a:p>
          <a:p>
            <a:r>
              <a:rPr lang="en-US" altLang="en-US" sz="2400" smtClean="0">
                <a:solidFill>
                  <a:srgbClr val="000099"/>
                </a:solidFill>
              </a:rPr>
              <a:t>Poor postoperative care, including lack of intensive care beds </a:t>
            </a:r>
            <a:endParaRPr lang="en-GB" altLang="en-US" sz="2400" smtClean="0">
              <a:solidFill>
                <a:srgbClr val="000099"/>
              </a:solidFill>
            </a:endParaRPr>
          </a:p>
          <a:p>
            <a:r>
              <a:rPr lang="en-US" altLang="en-US" sz="2400" smtClean="0">
                <a:solidFill>
                  <a:srgbClr val="000099"/>
                </a:solidFill>
              </a:rPr>
              <a:t>Inadequate supervision of trainees</a:t>
            </a:r>
            <a:endParaRPr lang="en-GB" altLang="en-US" sz="2400" smtClean="0">
              <a:solidFill>
                <a:srgbClr val="000099"/>
              </a:solidFill>
            </a:endParaRPr>
          </a:p>
          <a:p>
            <a:pPr>
              <a:buFontTx/>
              <a:buNone/>
            </a:pPr>
            <a:endParaRPr lang="en-US" altLang="en-US" sz="2800" smtClean="0">
              <a:solidFill>
                <a:srgbClr val="000099"/>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ltLang="en-US" smtClean="0"/>
              <a:t>Mortality related to anaesthesia</a:t>
            </a:r>
          </a:p>
        </p:txBody>
      </p:sp>
      <p:sp>
        <p:nvSpPr>
          <p:cNvPr id="53251" name="Rectangle 3"/>
          <p:cNvSpPr>
            <a:spLocks noGrp="1" noChangeArrowheads="1"/>
          </p:cNvSpPr>
          <p:nvPr>
            <p:ph type="body" idx="1"/>
          </p:nvPr>
        </p:nvSpPr>
        <p:spPr/>
        <p:txBody>
          <a:bodyPr/>
          <a:lstStyle/>
          <a:p>
            <a:r>
              <a:rPr lang="en-GB" altLang="en-US" smtClean="0"/>
              <a:t>Approx 1:26,000 anaesthetics</a:t>
            </a:r>
          </a:p>
          <a:p>
            <a:r>
              <a:rPr lang="en-GB" altLang="en-US" smtClean="0">
                <a:solidFill>
                  <a:srgbClr val="FF0000"/>
                </a:solidFill>
              </a:rPr>
              <a:t>One third of deaths are preventable</a:t>
            </a:r>
          </a:p>
          <a:p>
            <a:r>
              <a:rPr lang="en-GB" altLang="en-US" smtClean="0"/>
              <a:t>Causes in order of frequency</a:t>
            </a:r>
          </a:p>
          <a:p>
            <a:pPr lvl="1"/>
            <a:r>
              <a:rPr lang="en-GB" altLang="en-US" smtClean="0">
                <a:solidFill>
                  <a:srgbClr val="FF0000"/>
                </a:solidFill>
              </a:rPr>
              <a:t>inadequate patient preparation</a:t>
            </a:r>
          </a:p>
          <a:p>
            <a:pPr lvl="1"/>
            <a:r>
              <a:rPr lang="en-GB" altLang="en-US" smtClean="0"/>
              <a:t>inadequate postoperative management</a:t>
            </a:r>
          </a:p>
          <a:p>
            <a:pPr lvl="1"/>
            <a:r>
              <a:rPr lang="en-GB" altLang="en-US" smtClean="0"/>
              <a:t>wrong choice of anaesthetic technique</a:t>
            </a:r>
          </a:p>
          <a:p>
            <a:pPr lvl="1"/>
            <a:r>
              <a:rPr lang="en-GB" altLang="en-US" smtClean="0"/>
              <a:t>inadequate crisis management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r>
              <a:rPr lang="en-GB" altLang="en-US" sz="3600" b="0" smtClean="0">
                <a:solidFill>
                  <a:srgbClr val="FFFF66"/>
                </a:solidFill>
              </a:rPr>
              <a:t>The preoperative visit</a:t>
            </a:r>
            <a:r>
              <a:rPr lang="en-US" altLang="en-US" smtClean="0">
                <a:solidFill>
                  <a:srgbClr val="FFFF66"/>
                </a:solidFill>
              </a:rPr>
              <a:t> </a:t>
            </a:r>
          </a:p>
        </p:txBody>
      </p:sp>
      <p:sp>
        <p:nvSpPr>
          <p:cNvPr id="8195" name="Rectangle 3"/>
          <p:cNvSpPr>
            <a:spLocks noGrp="1" noChangeArrowheads="1"/>
          </p:cNvSpPr>
          <p:nvPr>
            <p:ph type="body" idx="1"/>
          </p:nvPr>
        </p:nvSpPr>
        <p:spPr>
          <a:xfrm>
            <a:off x="533400" y="1371600"/>
            <a:ext cx="7712075" cy="4362450"/>
          </a:xfrm>
        </p:spPr>
        <p:txBody>
          <a:bodyPr/>
          <a:lstStyle/>
          <a:p>
            <a:pPr>
              <a:lnSpc>
                <a:spcPct val="90000"/>
              </a:lnSpc>
              <a:buFontTx/>
              <a:buNone/>
            </a:pPr>
            <a:endParaRPr lang="en-GB" altLang="en-US" sz="2800" smtClean="0">
              <a:solidFill>
                <a:srgbClr val="000099"/>
              </a:solidFill>
            </a:endParaRPr>
          </a:p>
          <a:p>
            <a:pPr>
              <a:lnSpc>
                <a:spcPct val="90000"/>
              </a:lnSpc>
            </a:pPr>
            <a:r>
              <a:rPr lang="en-GB" altLang="en-US" sz="2400" smtClean="0">
                <a:solidFill>
                  <a:srgbClr val="000099"/>
                </a:solidFill>
              </a:rPr>
              <a:t>Main aim is to assess the patient's fitness for anaesthesia</a:t>
            </a:r>
          </a:p>
          <a:p>
            <a:pPr>
              <a:lnSpc>
                <a:spcPct val="90000"/>
              </a:lnSpc>
            </a:pPr>
            <a:r>
              <a:rPr lang="en-GB" altLang="en-US" sz="2400" smtClean="0">
                <a:solidFill>
                  <a:srgbClr val="000099"/>
                </a:solidFill>
              </a:rPr>
              <a:t>The  Best to be  performed by an anaesthetist</a:t>
            </a:r>
            <a:endParaRPr lang="en-US" altLang="en-US" sz="2400" smtClean="0">
              <a:solidFill>
                <a:srgbClr val="000099"/>
              </a:solidFill>
            </a:endParaRPr>
          </a:p>
          <a:p>
            <a:pPr>
              <a:lnSpc>
                <a:spcPct val="90000"/>
              </a:lnSpc>
            </a:pPr>
            <a:r>
              <a:rPr lang="en-GB" altLang="en-US" sz="2400" smtClean="0">
                <a:solidFill>
                  <a:srgbClr val="000099"/>
                </a:solidFill>
              </a:rPr>
              <a:t>Preferably the one who is going to administer the anaesthetic</a:t>
            </a:r>
            <a:r>
              <a:rPr lang="en-US" altLang="en-US" sz="2400" smtClean="0">
                <a:solidFill>
                  <a:srgbClr val="000099"/>
                </a:solidFill>
              </a:rPr>
              <a:t> </a:t>
            </a:r>
          </a:p>
          <a:p>
            <a:pPr>
              <a:lnSpc>
                <a:spcPct val="90000"/>
              </a:lnSpc>
              <a:buFontTx/>
              <a:buNone/>
            </a:pPr>
            <a:endParaRPr lang="en-US" altLang="en-US" sz="2400" smtClean="0">
              <a:solidFill>
                <a:srgbClr val="000099"/>
              </a:solidFill>
            </a:endParaRPr>
          </a:p>
        </p:txBody>
      </p:sp>
      <p:pic>
        <p:nvPicPr>
          <p:cNvPr id="4" name="~PP1686.WAV">
            <a:hlinkClick r:id="" action="ppaction://media"/>
          </p:cNvPr>
          <p:cNvPicPr>
            <a:picLocks noRot="1" noChangeAspect="1"/>
          </p:cNvPicPr>
          <p:nvPr>
            <a:wavAudioFile r:embed="rId1" name="~PP1686.WAV"/>
          </p:nvPr>
        </p:nvPicPr>
        <p:blipFill>
          <a:blip r:embed="rId4"/>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27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7772400" cy="1143000"/>
          </a:xfrm>
        </p:spPr>
        <p:txBody>
          <a:bodyPr/>
          <a:lstStyle/>
          <a:p>
            <a:r>
              <a:rPr lang="en-US" altLang="en-US" sz="2800" b="0" smtClean="0">
                <a:solidFill>
                  <a:srgbClr val="FFFF99"/>
                </a:solidFill>
              </a:rPr>
              <a:t>ANAESTHETIC ASSOCIATED DEATHS</a:t>
            </a:r>
            <a:r>
              <a:rPr lang="en-US" altLang="en-US" sz="2000" b="0" smtClean="0">
                <a:solidFill>
                  <a:srgbClr val="000099"/>
                </a:solidFill>
              </a:rPr>
              <a:t> </a:t>
            </a:r>
          </a:p>
        </p:txBody>
      </p:sp>
      <p:sp>
        <p:nvSpPr>
          <p:cNvPr id="54275" name="Rectangle 3"/>
          <p:cNvSpPr>
            <a:spLocks noGrp="1" noChangeArrowheads="1"/>
          </p:cNvSpPr>
          <p:nvPr>
            <p:ph type="body" idx="1"/>
          </p:nvPr>
        </p:nvSpPr>
        <p:spPr>
          <a:xfrm>
            <a:off x="676275" y="2227263"/>
            <a:ext cx="7639050" cy="4075112"/>
          </a:xfrm>
        </p:spPr>
        <p:txBody>
          <a:bodyPr/>
          <a:lstStyle/>
          <a:p>
            <a:r>
              <a:rPr lang="en-US" altLang="en-US" sz="2400" smtClean="0">
                <a:solidFill>
                  <a:srgbClr val="000099"/>
                </a:solidFill>
              </a:rPr>
              <a:t>Increasing age: &gt;60 years </a:t>
            </a:r>
            <a:endParaRPr lang="en-GB" altLang="en-US" sz="2400" smtClean="0">
              <a:solidFill>
                <a:srgbClr val="000099"/>
              </a:solidFill>
            </a:endParaRPr>
          </a:p>
          <a:p>
            <a:r>
              <a:rPr lang="en-US" altLang="en-US" sz="2400" smtClean="0">
                <a:solidFill>
                  <a:srgbClr val="000099"/>
                </a:solidFill>
              </a:rPr>
              <a:t>Sex: male &gt; female </a:t>
            </a:r>
            <a:endParaRPr lang="en-GB" altLang="en-US" sz="2400" smtClean="0">
              <a:solidFill>
                <a:srgbClr val="000099"/>
              </a:solidFill>
            </a:endParaRPr>
          </a:p>
          <a:p>
            <a:r>
              <a:rPr lang="en-US" altLang="en-US" sz="2400" smtClean="0">
                <a:solidFill>
                  <a:srgbClr val="000099"/>
                </a:solidFill>
              </a:rPr>
              <a:t>Worsening physical status </a:t>
            </a:r>
            <a:endParaRPr lang="en-GB" altLang="en-US" sz="2400" smtClean="0">
              <a:solidFill>
                <a:srgbClr val="000099"/>
              </a:solidFill>
            </a:endParaRPr>
          </a:p>
          <a:p>
            <a:r>
              <a:rPr lang="en-US" altLang="en-US" sz="2400" smtClean="0">
                <a:solidFill>
                  <a:srgbClr val="000099"/>
                </a:solidFill>
              </a:rPr>
              <a:t>Increasing number of concurrent medical conditions, in particular: </a:t>
            </a:r>
            <a:endParaRPr lang="en-GB" altLang="en-US" sz="2400" smtClean="0">
              <a:solidFill>
                <a:srgbClr val="000099"/>
              </a:solidFill>
            </a:endParaRPr>
          </a:p>
          <a:p>
            <a:pPr lvl="1"/>
            <a:r>
              <a:rPr lang="en-US" altLang="en-US" sz="2000" smtClean="0">
                <a:solidFill>
                  <a:srgbClr val="000099"/>
                </a:solidFill>
              </a:rPr>
              <a:t>myocardial infarction</a:t>
            </a:r>
            <a:endParaRPr lang="en-GB" altLang="en-US" sz="2000" smtClean="0">
              <a:solidFill>
                <a:srgbClr val="000099"/>
              </a:solidFill>
            </a:endParaRPr>
          </a:p>
          <a:p>
            <a:pPr lvl="1"/>
            <a:r>
              <a:rPr lang="en-US" altLang="en-US" sz="2000" smtClean="0">
                <a:solidFill>
                  <a:srgbClr val="000099"/>
                </a:solidFill>
              </a:rPr>
              <a:t>diabetes mellitus </a:t>
            </a:r>
            <a:endParaRPr lang="en-GB" altLang="en-US" sz="2000" smtClean="0">
              <a:solidFill>
                <a:srgbClr val="000099"/>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7772400" cy="1143000"/>
          </a:xfrm>
        </p:spPr>
        <p:txBody>
          <a:bodyPr/>
          <a:lstStyle/>
          <a:p>
            <a:r>
              <a:rPr lang="en-US" altLang="en-US" sz="2800" b="0" smtClean="0">
                <a:solidFill>
                  <a:srgbClr val="FFFF99"/>
                </a:solidFill>
              </a:rPr>
              <a:t>ANAESTHETIC ASSOCIATED DEATHS</a:t>
            </a:r>
            <a:r>
              <a:rPr lang="en-US" altLang="en-US" sz="2000" b="0" smtClean="0">
                <a:solidFill>
                  <a:srgbClr val="000099"/>
                </a:solidFill>
              </a:rPr>
              <a:t> </a:t>
            </a:r>
          </a:p>
        </p:txBody>
      </p:sp>
      <p:sp>
        <p:nvSpPr>
          <p:cNvPr id="55299" name="Rectangle 3"/>
          <p:cNvSpPr>
            <a:spLocks noGrp="1" noChangeArrowheads="1"/>
          </p:cNvSpPr>
          <p:nvPr>
            <p:ph type="body" idx="1"/>
          </p:nvPr>
        </p:nvSpPr>
        <p:spPr>
          <a:xfrm>
            <a:off x="685800" y="1371600"/>
            <a:ext cx="7772400" cy="5181600"/>
          </a:xfrm>
        </p:spPr>
        <p:txBody>
          <a:bodyPr/>
          <a:lstStyle/>
          <a:p>
            <a:pPr algn="just">
              <a:buFontTx/>
              <a:buNone/>
            </a:pPr>
            <a:endParaRPr lang="en-US" altLang="en-US" sz="2800" smtClean="0">
              <a:solidFill>
                <a:srgbClr val="000099"/>
              </a:solidFill>
            </a:endParaRPr>
          </a:p>
          <a:p>
            <a:pPr algn="just"/>
            <a:r>
              <a:rPr lang="en-US" altLang="en-US" sz="2400" smtClean="0">
                <a:solidFill>
                  <a:srgbClr val="000099"/>
                </a:solidFill>
              </a:rPr>
              <a:t>renal disease </a:t>
            </a:r>
            <a:endParaRPr lang="en-GB" altLang="en-US" sz="2400" smtClean="0">
              <a:solidFill>
                <a:srgbClr val="000099"/>
              </a:solidFill>
            </a:endParaRPr>
          </a:p>
          <a:p>
            <a:pPr algn="just"/>
            <a:r>
              <a:rPr lang="en-US" altLang="en-US" sz="2400" smtClean="0">
                <a:solidFill>
                  <a:srgbClr val="000099"/>
                </a:solidFill>
              </a:rPr>
              <a:t>Increasing complexity of surgery: </a:t>
            </a:r>
            <a:endParaRPr lang="en-GB" altLang="en-US" sz="2400" smtClean="0">
              <a:solidFill>
                <a:srgbClr val="000099"/>
              </a:solidFill>
            </a:endParaRPr>
          </a:p>
          <a:p>
            <a:pPr lvl="1" algn="just"/>
            <a:r>
              <a:rPr lang="en-US" altLang="en-US" sz="2000" smtClean="0">
                <a:solidFill>
                  <a:srgbClr val="000099"/>
                </a:solidFill>
              </a:rPr>
              <a:t>intracranial</a:t>
            </a:r>
            <a:endParaRPr lang="en-GB" altLang="en-US" sz="2000" smtClean="0">
              <a:solidFill>
                <a:srgbClr val="000099"/>
              </a:solidFill>
            </a:endParaRPr>
          </a:p>
          <a:p>
            <a:pPr lvl="1" algn="just"/>
            <a:r>
              <a:rPr lang="en-US" altLang="en-US" sz="2000" smtClean="0">
                <a:solidFill>
                  <a:srgbClr val="000099"/>
                </a:solidFill>
              </a:rPr>
              <a:t>major vascular </a:t>
            </a:r>
            <a:endParaRPr lang="en-GB" altLang="en-US" sz="2000" smtClean="0">
              <a:solidFill>
                <a:srgbClr val="000099"/>
              </a:solidFill>
            </a:endParaRPr>
          </a:p>
          <a:p>
            <a:pPr lvl="1" algn="just"/>
            <a:r>
              <a:rPr lang="en-US" altLang="en-US" sz="2000" smtClean="0">
                <a:solidFill>
                  <a:srgbClr val="000099"/>
                </a:solidFill>
              </a:rPr>
              <a:t>intrathoracic </a:t>
            </a:r>
            <a:endParaRPr lang="en-GB" altLang="en-US" sz="2000" smtClean="0">
              <a:solidFill>
                <a:srgbClr val="000099"/>
              </a:solidFill>
            </a:endParaRPr>
          </a:p>
          <a:p>
            <a:pPr algn="just"/>
            <a:r>
              <a:rPr lang="en-US" altLang="en-US" sz="2400" smtClean="0">
                <a:solidFill>
                  <a:srgbClr val="000099"/>
                </a:solidFill>
              </a:rPr>
              <a:t>Increasing length of surgery  </a:t>
            </a:r>
            <a:endParaRPr lang="en-GB" altLang="en-US" sz="2400" smtClean="0">
              <a:solidFill>
                <a:srgbClr val="000099"/>
              </a:solidFill>
            </a:endParaRPr>
          </a:p>
          <a:p>
            <a:pPr algn="just"/>
            <a:r>
              <a:rPr lang="en-US" altLang="en-US" sz="2400" smtClean="0">
                <a:solidFill>
                  <a:srgbClr val="000099"/>
                </a:solidFill>
              </a:rPr>
              <a:t>Emergency operations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en-US" smtClean="0"/>
          </a:p>
        </p:txBody>
      </p:sp>
      <p:sp>
        <p:nvSpPr>
          <p:cNvPr id="56323" name="Content Placeholder 2"/>
          <p:cNvSpPr>
            <a:spLocks noGrp="1"/>
          </p:cNvSpPr>
          <p:nvPr>
            <p:ph idx="1"/>
          </p:nvPr>
        </p:nvSpPr>
        <p:spPr/>
        <p:txBody>
          <a:bodyPr/>
          <a:lstStyle/>
          <a:p>
            <a:endParaRPr lang="en-US" smtClean="0"/>
          </a:p>
        </p:txBody>
      </p:sp>
      <p:pic>
        <p:nvPicPr>
          <p:cNvPr id="56324" name="Picture 2"/>
          <p:cNvPicPr>
            <a:picLocks noChangeAspect="1" noChangeArrowheads="1"/>
          </p:cNvPicPr>
          <p:nvPr/>
        </p:nvPicPr>
        <p:blipFill>
          <a:blip r:embed="rId2"/>
          <a:srcRect/>
          <a:stretch>
            <a:fillRect/>
          </a:stretch>
        </p:blipFill>
        <p:spPr bwMode="auto">
          <a:xfrm>
            <a:off x="0" y="457200"/>
            <a:ext cx="8610600" cy="60198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p>
        </p:txBody>
      </p:sp>
      <p:sp>
        <p:nvSpPr>
          <p:cNvPr id="57347" name="Content Placeholder 2"/>
          <p:cNvSpPr>
            <a:spLocks noGrp="1"/>
          </p:cNvSpPr>
          <p:nvPr>
            <p:ph idx="1"/>
          </p:nvPr>
        </p:nvSpPr>
        <p:spPr/>
        <p:txBody>
          <a:bodyPr/>
          <a:lstStyle/>
          <a:p>
            <a:r>
              <a:rPr lang="en-US" smtClean="0"/>
              <a:t>*The addition of “E” denotes Emergency surgery: (An emergency is defined as existing when delay in treatment of the patient would lead to a significant increase in the threat to life or body part)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Preoperative fasting</a:t>
            </a:r>
          </a:p>
        </p:txBody>
      </p:sp>
      <p:sp>
        <p:nvSpPr>
          <p:cNvPr id="58371" name="Content Placeholder 2"/>
          <p:cNvSpPr>
            <a:spLocks noGrp="1"/>
          </p:cNvSpPr>
          <p:nvPr>
            <p:ph idx="1"/>
          </p:nvPr>
        </p:nvSpPr>
        <p:spPr/>
        <p:txBody>
          <a:bodyPr/>
          <a:lstStyle/>
          <a:p>
            <a:r>
              <a:rPr lang="en-US" smtClean="0"/>
              <a:t>2 hours water with juice without pulb</a:t>
            </a:r>
          </a:p>
          <a:p>
            <a:r>
              <a:rPr lang="en-US" smtClean="0"/>
              <a:t> 4 hours breast feeding </a:t>
            </a:r>
          </a:p>
          <a:p>
            <a:r>
              <a:rPr lang="en-US" smtClean="0"/>
              <a:t>6 hours formula </a:t>
            </a:r>
          </a:p>
          <a:p>
            <a:r>
              <a:rPr lang="en-US" smtClean="0"/>
              <a:t>8 hours after heavy fatty  meal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GB" altLang="en-US" smtClean="0"/>
          </a:p>
        </p:txBody>
      </p:sp>
      <p:sp>
        <p:nvSpPr>
          <p:cNvPr id="59395" name="Rectangle 3"/>
          <p:cNvSpPr>
            <a:spLocks noGrp="1" noChangeArrowheads="1"/>
          </p:cNvSpPr>
          <p:nvPr>
            <p:ph type="body" idx="1"/>
          </p:nvPr>
        </p:nvSpPr>
        <p:spPr/>
        <p:txBody>
          <a:bodyPr/>
          <a:lstStyle/>
          <a:p>
            <a:pPr>
              <a:buFontTx/>
              <a:buNone/>
            </a:pPr>
            <a:endParaRPr lang="en-US" altLang="en-US" sz="3600" b="1" smtClean="0">
              <a:solidFill>
                <a:srgbClr val="000099"/>
              </a:solidFill>
              <a:latin typeface="Bell MT" pitchFamily="18" charset="0"/>
            </a:endParaRPr>
          </a:p>
          <a:p>
            <a:pPr>
              <a:buFontTx/>
              <a:buNone/>
            </a:pPr>
            <a:endParaRPr lang="en-US" altLang="en-US" sz="3600" b="1" smtClean="0">
              <a:solidFill>
                <a:srgbClr val="000099"/>
              </a:solidFill>
              <a:latin typeface="Bell MT" pitchFamily="18" charset="0"/>
            </a:endParaRPr>
          </a:p>
          <a:p>
            <a:pPr>
              <a:buFontTx/>
              <a:buNone/>
            </a:pPr>
            <a:endParaRPr lang="en-US" altLang="en-US" sz="3600" b="1" smtClean="0">
              <a:solidFill>
                <a:srgbClr val="000099"/>
              </a:solidFill>
              <a:latin typeface="Bell MT" pitchFamily="18" charset="0"/>
            </a:endParaRPr>
          </a:p>
          <a:p>
            <a:pPr>
              <a:buFontTx/>
              <a:buNone/>
            </a:pPr>
            <a:r>
              <a:rPr lang="en-US" altLang="en-US" sz="3600" b="1" smtClean="0">
                <a:solidFill>
                  <a:srgbClr val="000099"/>
                </a:solidFill>
                <a:latin typeface="Bell MT" pitchFamily="18" charset="0"/>
              </a:rPr>
              <a:t>               Informing the patient</a:t>
            </a:r>
            <a:endParaRPr lang="en-GB" altLang="en-US" sz="3600" b="1" smtClean="0">
              <a:solidFill>
                <a:srgbClr val="000099"/>
              </a:solidFill>
              <a:latin typeface="Bell MT" pitchFamily="18" charset="0"/>
            </a:endParaRPr>
          </a:p>
        </p:txBody>
      </p:sp>
      <p:sp>
        <p:nvSpPr>
          <p:cNvPr id="59396" name="AutoShape 4"/>
          <p:cNvSpPr>
            <a:spLocks noChangeArrowheads="1"/>
          </p:cNvSpPr>
          <p:nvPr/>
        </p:nvSpPr>
        <p:spPr bwMode="auto">
          <a:xfrm>
            <a:off x="3962400" y="1371600"/>
            <a:ext cx="485775" cy="1828800"/>
          </a:xfrm>
          <a:prstGeom prst="downArrow">
            <a:avLst>
              <a:gd name="adj1" fmla="val 50000"/>
              <a:gd name="adj2" fmla="val 94118"/>
            </a:avLst>
          </a:prstGeom>
          <a:solidFill>
            <a:schemeClr val="accent1"/>
          </a:solidFill>
          <a:ln w="9525">
            <a:solidFill>
              <a:schemeClr val="tx1"/>
            </a:solidFill>
            <a:miter lim="800000"/>
            <a:headEnd/>
            <a:tailEnd/>
          </a:ln>
        </p:spPr>
        <p:txBody>
          <a:bodyPr vert="eaVert" wrap="none" anchor="ctr"/>
          <a:lstStyle/>
          <a:p>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7772400" cy="1143000"/>
          </a:xfrm>
        </p:spPr>
        <p:txBody>
          <a:bodyPr/>
          <a:lstStyle/>
          <a:p>
            <a:r>
              <a:rPr lang="en-US" altLang="en-US" b="0" smtClean="0">
                <a:solidFill>
                  <a:srgbClr val="FFFF99"/>
                </a:solidFill>
              </a:rPr>
              <a:t>Informing the patient</a:t>
            </a:r>
            <a:r>
              <a:rPr lang="en-US" altLang="en-US" sz="2800" b="0" smtClean="0">
                <a:solidFill>
                  <a:srgbClr val="000099"/>
                </a:solidFill>
              </a:rPr>
              <a:t> </a:t>
            </a:r>
          </a:p>
        </p:txBody>
      </p:sp>
      <p:sp>
        <p:nvSpPr>
          <p:cNvPr id="60419" name="Rectangle 3"/>
          <p:cNvSpPr>
            <a:spLocks noGrp="1" noChangeArrowheads="1"/>
          </p:cNvSpPr>
          <p:nvPr>
            <p:ph type="body" idx="1"/>
          </p:nvPr>
        </p:nvSpPr>
        <p:spPr>
          <a:xfrm>
            <a:off x="685800" y="1371600"/>
            <a:ext cx="7772400" cy="5181600"/>
          </a:xfrm>
        </p:spPr>
        <p:txBody>
          <a:bodyPr/>
          <a:lstStyle/>
          <a:p>
            <a:pPr>
              <a:buClr>
                <a:srgbClr val="000000"/>
              </a:buClr>
              <a:buFontTx/>
              <a:buNone/>
            </a:pPr>
            <a:r>
              <a:rPr lang="en-US" altLang="en-US" sz="2800" smtClean="0">
                <a:solidFill>
                  <a:srgbClr val="000099"/>
                </a:solidFill>
              </a:rPr>
              <a:t> </a:t>
            </a:r>
          </a:p>
          <a:p>
            <a:pPr algn="ctr">
              <a:buClr>
                <a:srgbClr val="000000"/>
              </a:buClr>
              <a:buFontTx/>
              <a:buNone/>
            </a:pPr>
            <a:r>
              <a:rPr lang="en-US" altLang="en-US" sz="2800" smtClean="0">
                <a:solidFill>
                  <a:srgbClr val="000099"/>
                </a:solidFill>
              </a:rPr>
              <a:t>  The choice of anaesthetic technique rests with the anaesthetist, but most patients appreciate some details of what to expect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p:nvPr>
        </p:nvSpPr>
        <p:spPr/>
        <p:txBody>
          <a:bodyPr/>
          <a:lstStyle/>
          <a:p>
            <a:pPr algn="ctr"/>
            <a:r>
              <a:rPr lang="en-US" altLang="en-US" smtClean="0"/>
              <a:t>The perioperative patient journey</a:t>
            </a:r>
          </a:p>
        </p:txBody>
      </p:sp>
      <p:sp>
        <p:nvSpPr>
          <p:cNvPr id="61443" name="Content Placeholder 2"/>
          <p:cNvSpPr>
            <a:spLocks noGrp="1" noChangeArrowheads="1"/>
          </p:cNvSpPr>
          <p:nvPr>
            <p:ph idx="1"/>
          </p:nvPr>
        </p:nvSpPr>
        <p:spPr>
          <a:xfrm>
            <a:off x="177800" y="1143000"/>
            <a:ext cx="8786813" cy="5095875"/>
          </a:xfrm>
        </p:spPr>
        <p:txBody>
          <a:bodyPr/>
          <a:lstStyle/>
          <a:p>
            <a:r>
              <a:rPr lang="en-US" altLang="en-US" b="1" smtClean="0">
                <a:solidFill>
                  <a:srgbClr val="003399"/>
                </a:solidFill>
              </a:rPr>
              <a:t>Consent </a:t>
            </a:r>
            <a:endParaRPr lang="en-US" altLang="en-US" smtClean="0">
              <a:solidFill>
                <a:srgbClr val="003399"/>
              </a:solidFill>
            </a:endParaRPr>
          </a:p>
          <a:p>
            <a:r>
              <a:rPr lang="en-US" altLang="en-US" b="1" smtClean="0">
                <a:solidFill>
                  <a:srgbClr val="003399"/>
                </a:solidFill>
              </a:rPr>
              <a:t>Surgical safety checklist</a:t>
            </a:r>
          </a:p>
          <a:p>
            <a:r>
              <a:rPr lang="en-US" altLang="en-US" b="1" smtClean="0">
                <a:solidFill>
                  <a:srgbClr val="003399"/>
                </a:solidFill>
              </a:rPr>
              <a:t>Criteria for discharge from a day surgery unit</a:t>
            </a:r>
            <a:endParaRPr lang="en-US" altLang="en-US" smtClean="0">
              <a:solidFill>
                <a:srgbClr val="003399"/>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2"/>
          <a:srcRect/>
          <a:stretch>
            <a:fillRect/>
          </a:stretch>
        </p:blipFill>
        <p:spPr bwMode="auto">
          <a:xfrm>
            <a:off x="2133600" y="838200"/>
            <a:ext cx="39624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p:nvPr>
        </p:nvSpPr>
        <p:spPr/>
        <p:txBody>
          <a:bodyPr/>
          <a:lstStyle/>
          <a:p>
            <a:r>
              <a:rPr lang="en-US" altLang="en-US" smtClean="0"/>
              <a:t>Consent</a:t>
            </a:r>
          </a:p>
        </p:txBody>
      </p:sp>
      <p:sp>
        <p:nvSpPr>
          <p:cNvPr id="63491" name="Content Placeholder 2"/>
          <p:cNvSpPr>
            <a:spLocks noGrp="1" noChangeArrowheads="1"/>
          </p:cNvSpPr>
          <p:nvPr>
            <p:ph idx="1"/>
          </p:nvPr>
        </p:nvSpPr>
        <p:spPr/>
        <p:txBody>
          <a:bodyPr/>
          <a:lstStyle/>
          <a:p>
            <a:r>
              <a:rPr lang="en-US" altLang="en-US" sz="2400" smtClean="0"/>
              <a:t>Anaesthetic consent is an important aspect of operative consent.</a:t>
            </a:r>
          </a:p>
          <a:p>
            <a:r>
              <a:rPr lang="en-US" altLang="en-US" sz="2400" smtClean="0"/>
              <a:t> All patients should have received written information in advance as well as an explanation of side effects:</a:t>
            </a:r>
          </a:p>
          <a:p>
            <a:pPr marL="1085850" lvl="2" indent="-342900">
              <a:buFontTx/>
              <a:buAutoNum type="arabicPeriod"/>
            </a:pPr>
            <a:r>
              <a:rPr lang="en-US" altLang="en-US" sz="1200" smtClean="0">
                <a:solidFill>
                  <a:srgbClr val="FF0000"/>
                </a:solidFill>
              </a:rPr>
              <a:t>Common</a:t>
            </a:r>
            <a:r>
              <a:rPr lang="en-US" altLang="en-US" sz="1200" smtClean="0"/>
              <a:t> side effects, e.g. postoperative nausea and vomiting</a:t>
            </a:r>
          </a:p>
          <a:p>
            <a:pPr marL="1085850" lvl="2" indent="-342900">
              <a:buFontTx/>
              <a:buAutoNum type="arabicPeriod"/>
            </a:pPr>
            <a:r>
              <a:rPr lang="en-US" altLang="en-US" sz="1200" smtClean="0"/>
              <a:t> </a:t>
            </a:r>
            <a:r>
              <a:rPr lang="en-US" altLang="en-US" sz="1200" smtClean="0">
                <a:solidFill>
                  <a:srgbClr val="FF0000"/>
                </a:solidFill>
              </a:rPr>
              <a:t>Rare </a:t>
            </a:r>
            <a:r>
              <a:rPr lang="en-US" altLang="en-US" sz="1200" smtClean="0"/>
              <a:t>side effects, e.g. nerve damage after spinal or epidural</a:t>
            </a:r>
          </a:p>
          <a:p>
            <a:pPr marL="1085850" lvl="2" indent="-342900">
              <a:buFontTx/>
              <a:buNone/>
            </a:pPr>
            <a:r>
              <a:rPr lang="en-US" altLang="en-US" sz="1200" smtClean="0"/>
              <a:t>Anaesthesia</a:t>
            </a:r>
          </a:p>
          <a:p>
            <a:pPr marL="1085850" lvl="2" indent="-342900">
              <a:buFontTx/>
              <a:buNone/>
            </a:pPr>
            <a:r>
              <a:rPr lang="en-US" altLang="en-US" sz="1200" smtClean="0"/>
              <a:t>3.   </a:t>
            </a:r>
            <a:r>
              <a:rPr lang="en-US" altLang="en-US" sz="1200" smtClean="0">
                <a:solidFill>
                  <a:srgbClr val="FF0000"/>
                </a:solidFill>
              </a:rPr>
              <a:t>Risks specific </a:t>
            </a:r>
            <a:r>
              <a:rPr lang="en-US" altLang="en-US" sz="1200" smtClean="0"/>
              <a:t>to that patient – this can relate to a career (e.g. an opera</a:t>
            </a:r>
          </a:p>
          <a:p>
            <a:pPr marL="1085850" lvl="2" indent="-342900">
              <a:buFontTx/>
              <a:buNone/>
            </a:pPr>
            <a:r>
              <a:rPr lang="en-US" altLang="en-US" sz="1200" smtClean="0"/>
              <a:t>singer and the risk of vocal cord injury) or the risk of perioperative</a:t>
            </a:r>
          </a:p>
          <a:p>
            <a:pPr marL="1085850" lvl="2" indent="-342900">
              <a:buFontTx/>
              <a:buNone/>
            </a:pPr>
            <a:r>
              <a:rPr lang="en-US" altLang="en-US" sz="1200" smtClean="0"/>
              <a:t>myocardial infarction in a patient with a significant history of cardiac</a:t>
            </a:r>
          </a:p>
          <a:p>
            <a:pPr marL="1085850" lvl="2" indent="-342900">
              <a:buFontTx/>
              <a:buNone/>
            </a:pPr>
            <a:r>
              <a:rPr lang="en-US" altLang="en-US" sz="1200" smtClean="0"/>
              <a:t>disease.</a:t>
            </a:r>
          </a:p>
          <a:p>
            <a:r>
              <a:rPr lang="en-US" altLang="en-US" sz="2400" smtClean="0"/>
              <a:t>Consent must be obtained before any sedating , premedication is given</a:t>
            </a:r>
            <a:r>
              <a:rPr lang="en-US" altLang="en-US" sz="1500"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8"/>
          <p:cNvSpPr>
            <a:spLocks noGrp="1" noChangeArrowheads="1"/>
          </p:cNvSpPr>
          <p:nvPr>
            <p:ph type="title"/>
          </p:nvPr>
        </p:nvSpPr>
        <p:spPr/>
        <p:txBody>
          <a:bodyPr/>
          <a:lstStyle/>
          <a:p>
            <a:pPr eaLnBrk="1" hangingPunct="1"/>
            <a:r>
              <a:rPr lang="en-US" altLang="en-US" smtClean="0">
                <a:cs typeface="Times New Roman" pitchFamily="18" charset="0"/>
              </a:rPr>
              <a:t>The Goal of Preoperative visit.</a:t>
            </a:r>
            <a:endParaRPr lang="ar-SA" altLang="en-US" smtClean="0"/>
          </a:p>
        </p:txBody>
      </p:sp>
      <p:sp>
        <p:nvSpPr>
          <p:cNvPr id="16387" name="Content Placeholder 9">
            <a:extLst>
              <a:ext uri="{FF2B5EF4-FFF2-40B4-BE49-F238E27FC236}"/>
            </a:extLst>
          </p:cNvPr>
          <p:cNvSpPr>
            <a:spLocks noGrp="1"/>
          </p:cNvSpPr>
          <p:nvPr>
            <p:ph idx="1"/>
          </p:nvPr>
        </p:nvSpPr>
        <p:spPr/>
        <p:txBody>
          <a:bodyPr/>
          <a:lstStyle/>
          <a:p>
            <a:pPr eaLnBrk="1" hangingPunct="1">
              <a:defRPr/>
            </a:pPr>
            <a:r>
              <a:rPr lang="en-US" altLang="en-US" sz="2800" dirty="0">
                <a:solidFill>
                  <a:srgbClr val="003399"/>
                </a:solidFill>
                <a:cs typeface="Arial" panose="020B0604020202020204" pitchFamily="34" charset="0"/>
              </a:rPr>
              <a:t>To  educate  about anesthesia , perioperative care and pain management to reduce anxiety.</a:t>
            </a:r>
          </a:p>
          <a:p>
            <a:pPr eaLnBrk="1" hangingPunct="1">
              <a:defRPr/>
            </a:pPr>
            <a:r>
              <a:rPr lang="en-US" altLang="en-US" sz="2800" dirty="0">
                <a:solidFill>
                  <a:srgbClr val="003399"/>
                </a:solidFill>
                <a:cs typeface="Arial" panose="020B0604020202020204" pitchFamily="34" charset="0"/>
              </a:rPr>
              <a:t>To obtain patient's medical history and physical examination .</a:t>
            </a:r>
          </a:p>
          <a:p>
            <a:pPr eaLnBrk="1" hangingPunct="1">
              <a:defRPr/>
            </a:pPr>
            <a:r>
              <a:rPr lang="en-US" altLang="en-US" sz="2800" dirty="0">
                <a:solidFill>
                  <a:srgbClr val="003399"/>
                </a:solidFill>
                <a:cs typeface="Arial" panose="020B0604020202020204" pitchFamily="34" charset="0"/>
              </a:rPr>
              <a:t>To determine which lab test or further medical consultation are needed .</a:t>
            </a:r>
          </a:p>
          <a:p>
            <a:pPr eaLnBrk="1" hangingPunct="1">
              <a:defRPr/>
            </a:pPr>
            <a:r>
              <a:rPr lang="en-US" altLang="en-US" sz="2800" dirty="0">
                <a:solidFill>
                  <a:srgbClr val="003399"/>
                </a:solidFill>
                <a:cs typeface="Arial" panose="020B0604020202020204" pitchFamily="34" charset="0"/>
              </a:rPr>
              <a:t>To choose care plan guided by patient's choice and  risk factors </a:t>
            </a:r>
          </a:p>
          <a:p>
            <a:pPr marL="0" indent="0" eaLnBrk="1" hangingPunct="1">
              <a:buFontTx/>
              <a:buNone/>
              <a:defRPr/>
            </a:pPr>
            <a:endParaRPr lang="ar-SA" altLang="en-US" dirty="0">
              <a:solidFill>
                <a:schemeClr val="bg1"/>
              </a:solidFill>
            </a:endParaRPr>
          </a:p>
        </p:txBody>
      </p:sp>
      <p:pic>
        <p:nvPicPr>
          <p:cNvPr id="4" name="~PP3717.WAV">
            <a:hlinkClick r:id="" action="ppaction://media"/>
          </p:cNvPr>
          <p:cNvPicPr>
            <a:picLocks noRot="1" noChangeAspect="1"/>
          </p:cNvPicPr>
          <p:nvPr>
            <a:wavAudioFile r:embed="rId1" name="~PP3717.WAV"/>
          </p:nvPr>
        </p:nvPicPr>
        <p:blipFill>
          <a:blip r:embed="rId3"/>
          <a:srcRect/>
          <a:stretch>
            <a:fillRect/>
          </a:stretch>
        </p:blipFill>
        <p:spPr bwMode="auto">
          <a:xfrm>
            <a:off x="8696325" y="6410325"/>
            <a:ext cx="304800" cy="304800"/>
          </a:xfrm>
          <a:prstGeom prst="rect">
            <a:avLst/>
          </a:prstGeom>
          <a:noFill/>
          <a:ln w="9525">
            <a:noFill/>
            <a:miter lim="800000"/>
            <a:headEnd/>
            <a:tailEnd/>
          </a:ln>
        </p:spPr>
      </p:pic>
    </p:spTree>
  </p:cSld>
  <p:clrMapOvr>
    <a:masterClrMapping/>
  </p:clrMapOvr>
  <p:transition advTm="1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noChangeArrowheads="1"/>
          </p:cNvSpPr>
          <p:nvPr>
            <p:ph type="title"/>
          </p:nvPr>
        </p:nvSpPr>
        <p:spPr/>
        <p:txBody>
          <a:bodyPr/>
          <a:lstStyle/>
          <a:p>
            <a:endParaRPr lang="en-US" altLang="en-US" smtClean="0"/>
          </a:p>
        </p:txBody>
      </p:sp>
      <p:sp>
        <p:nvSpPr>
          <p:cNvPr id="64515" name="Content Placeholder 2"/>
          <p:cNvSpPr>
            <a:spLocks noGrp="1" noChangeArrowheads="1"/>
          </p:cNvSpPr>
          <p:nvPr>
            <p:ph idx="1"/>
          </p:nvPr>
        </p:nvSpPr>
        <p:spPr/>
        <p:txBody>
          <a:bodyPr/>
          <a:lstStyle/>
          <a:p>
            <a:pPr marL="0" indent="0">
              <a:buFontTx/>
              <a:buNone/>
            </a:pPr>
            <a:r>
              <a:rPr lang="en-US" altLang="en-US" b="1" smtClean="0"/>
              <a:t>Consent </a:t>
            </a:r>
            <a:r>
              <a:rPr lang="en-US" altLang="en-US" smtClean="0"/>
              <a:t>requires</a:t>
            </a:r>
            <a:endParaRPr lang="en-US" altLang="en-US" b="1" smtClean="0"/>
          </a:p>
          <a:p>
            <a:pPr marL="0" indent="0">
              <a:buFontTx/>
              <a:buAutoNum type="arabicPeriod"/>
            </a:pPr>
            <a:r>
              <a:rPr lang="en-US" altLang="en-US" b="1" smtClean="0"/>
              <a:t>Capacity </a:t>
            </a:r>
            <a:r>
              <a:rPr lang="en-US" altLang="en-US" smtClean="0"/>
              <a:t>necessitates:</a:t>
            </a:r>
          </a:p>
          <a:p>
            <a:pPr marL="342900" lvl="1" indent="0">
              <a:buFontTx/>
              <a:buNone/>
            </a:pPr>
            <a:r>
              <a:rPr lang="en-US" altLang="en-US" smtClean="0"/>
              <a:t>• Ability to understand and retain information about the treatment</a:t>
            </a:r>
          </a:p>
          <a:p>
            <a:pPr marL="342900" lvl="1" indent="0">
              <a:buFontTx/>
              <a:buNone/>
            </a:pPr>
            <a:r>
              <a:rPr lang="en-US" altLang="en-US" smtClean="0"/>
              <a:t>• Ability to weigh up the information</a:t>
            </a:r>
          </a:p>
          <a:p>
            <a:pPr marL="342900" lvl="1" indent="0">
              <a:buFontTx/>
              <a:buNone/>
            </a:pPr>
            <a:r>
              <a:rPr lang="en-US" altLang="en-US" smtClean="0"/>
              <a:t>• Ability to make a free choice</a:t>
            </a:r>
            <a:endParaRPr lang="en-US" altLang="en-US" b="1" smtClean="0"/>
          </a:p>
          <a:p>
            <a:pPr marL="0" indent="0">
              <a:buFontTx/>
              <a:buAutoNum type="arabicPeriod"/>
            </a:pPr>
            <a:r>
              <a:rPr lang="en-US" altLang="en-US" b="1" smtClean="0"/>
              <a:t>Enough relevant information</a:t>
            </a:r>
            <a:endParaRPr lang="en-US" alt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7772400" cy="1143000"/>
          </a:xfrm>
        </p:spPr>
        <p:txBody>
          <a:bodyPr/>
          <a:lstStyle/>
          <a:p>
            <a:r>
              <a:rPr lang="en-US" altLang="en-US" sz="3600" b="0" smtClean="0">
                <a:solidFill>
                  <a:srgbClr val="FFFF99"/>
                </a:solidFill>
              </a:rPr>
              <a:t>Informing the patient</a:t>
            </a:r>
            <a:r>
              <a:rPr lang="en-US" altLang="en-US" sz="2800" b="0" smtClean="0">
                <a:solidFill>
                  <a:srgbClr val="000099"/>
                </a:solidFill>
              </a:rPr>
              <a:t> </a:t>
            </a:r>
          </a:p>
        </p:txBody>
      </p:sp>
      <p:sp>
        <p:nvSpPr>
          <p:cNvPr id="65539" name="Rectangle 3"/>
          <p:cNvSpPr>
            <a:spLocks noGrp="1" noChangeArrowheads="1"/>
          </p:cNvSpPr>
          <p:nvPr>
            <p:ph type="body" idx="1"/>
          </p:nvPr>
        </p:nvSpPr>
        <p:spPr>
          <a:xfrm>
            <a:off x="685800" y="1371600"/>
            <a:ext cx="7772400" cy="5181600"/>
          </a:xfrm>
        </p:spPr>
        <p:txBody>
          <a:bodyPr/>
          <a:lstStyle/>
          <a:p>
            <a:pPr>
              <a:buClr>
                <a:srgbClr val="000000"/>
              </a:buClr>
              <a:buFontTx/>
              <a:buNone/>
            </a:pPr>
            <a:endParaRPr lang="en-US" altLang="en-US" sz="2400" smtClean="0">
              <a:solidFill>
                <a:srgbClr val="000099"/>
              </a:solidFill>
            </a:endParaRPr>
          </a:p>
          <a:p>
            <a:pPr>
              <a:buClr>
                <a:srgbClr val="000000"/>
              </a:buClr>
            </a:pPr>
            <a:r>
              <a:rPr lang="en-US" altLang="en-US" sz="2400" smtClean="0">
                <a:solidFill>
                  <a:srgbClr val="000099"/>
                </a:solidFill>
              </a:rPr>
              <a:t>patients will ask about their immediate recovery </a:t>
            </a:r>
          </a:p>
          <a:p>
            <a:pPr>
              <a:buClr>
                <a:srgbClr val="000000"/>
              </a:buClr>
            </a:pPr>
            <a:r>
              <a:rPr lang="en-US" altLang="en-US" sz="2400" smtClean="0">
                <a:solidFill>
                  <a:srgbClr val="000099"/>
                </a:solidFill>
              </a:rPr>
              <a:t> Finally </a:t>
            </a:r>
          </a:p>
          <a:p>
            <a:pPr lvl="1">
              <a:buClr>
                <a:srgbClr val="000000"/>
              </a:buClr>
            </a:pPr>
            <a:r>
              <a:rPr lang="en-US" altLang="en-US" sz="2000" smtClean="0">
                <a:solidFill>
                  <a:srgbClr val="000099"/>
                </a:solidFill>
              </a:rPr>
              <a:t>reassure patients about postoperative pain control </a:t>
            </a:r>
          </a:p>
          <a:p>
            <a:pPr lvl="1">
              <a:buClr>
                <a:srgbClr val="000000"/>
              </a:buClr>
            </a:pPr>
            <a:r>
              <a:rPr lang="en-US" altLang="en-US" sz="2000" smtClean="0">
                <a:solidFill>
                  <a:srgbClr val="000099"/>
                </a:solidFill>
              </a:rPr>
              <a:t>informed of the technique </a:t>
            </a:r>
          </a:p>
          <a:p>
            <a:pPr>
              <a:buClr>
                <a:srgbClr val="000000"/>
              </a:buClr>
            </a:pPr>
            <a:r>
              <a:rPr lang="en-US" altLang="en-US" sz="2400" smtClean="0">
                <a:solidFill>
                  <a:srgbClr val="000099"/>
                </a:solidFill>
              </a:rPr>
              <a:t>Consent for anaesthesia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en-GB" altLang="en-US" smtClean="0"/>
          </a:p>
        </p:txBody>
      </p:sp>
      <p:sp>
        <p:nvSpPr>
          <p:cNvPr id="66563" name="Rectangle 3"/>
          <p:cNvSpPr>
            <a:spLocks noGrp="1" noChangeArrowheads="1"/>
          </p:cNvSpPr>
          <p:nvPr>
            <p:ph type="body" idx="1"/>
          </p:nvPr>
        </p:nvSpPr>
        <p:spPr/>
        <p:txBody>
          <a:bodyPr/>
          <a:lstStyle/>
          <a:p>
            <a:pPr>
              <a:buFontTx/>
              <a:buNone/>
            </a:pPr>
            <a:endParaRPr lang="en-GB" altLang="en-US" sz="4400" b="1" smtClean="0">
              <a:solidFill>
                <a:srgbClr val="000099"/>
              </a:solidFill>
              <a:latin typeface="Bell MT" pitchFamily="18" charset="0"/>
            </a:endParaRPr>
          </a:p>
          <a:p>
            <a:pPr>
              <a:buFontTx/>
              <a:buNone/>
            </a:pPr>
            <a:endParaRPr lang="en-GB" altLang="en-US" sz="4400" b="1" smtClean="0">
              <a:solidFill>
                <a:srgbClr val="000099"/>
              </a:solidFill>
              <a:latin typeface="Bell MT" pitchFamily="18" charset="0"/>
            </a:endParaRPr>
          </a:p>
          <a:p>
            <a:pPr>
              <a:buFontTx/>
              <a:buNone/>
            </a:pPr>
            <a:r>
              <a:rPr lang="en-GB" altLang="en-US" sz="4400" b="1" smtClean="0">
                <a:solidFill>
                  <a:srgbClr val="000099"/>
                </a:solidFill>
                <a:latin typeface="Bell MT" pitchFamily="18" charset="0"/>
              </a:rPr>
              <a:t>             Premedication</a:t>
            </a:r>
          </a:p>
        </p:txBody>
      </p:sp>
      <p:sp>
        <p:nvSpPr>
          <p:cNvPr id="66564" name="AutoShape 4"/>
          <p:cNvSpPr>
            <a:spLocks noChangeArrowheads="1"/>
          </p:cNvSpPr>
          <p:nvPr/>
        </p:nvSpPr>
        <p:spPr bwMode="auto">
          <a:xfrm>
            <a:off x="3657600" y="1066800"/>
            <a:ext cx="485775" cy="1814513"/>
          </a:xfrm>
          <a:prstGeom prst="downArrow">
            <a:avLst>
              <a:gd name="adj1" fmla="val 50000"/>
              <a:gd name="adj2" fmla="val 93382"/>
            </a:avLst>
          </a:prstGeom>
          <a:solidFill>
            <a:schemeClr val="accent1"/>
          </a:solidFill>
          <a:ln w="9525">
            <a:solidFill>
              <a:schemeClr val="tx1"/>
            </a:solidFill>
            <a:miter lim="800000"/>
            <a:headEnd/>
            <a:tailEnd/>
          </a:ln>
        </p:spPr>
        <p:txBody>
          <a:bodyPr vert="eaVert" wrap="none" anchor="ctr"/>
          <a:lstStyle/>
          <a:p>
            <a:endParaRPr lang="en-US"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noChangeArrowheads="1"/>
          </p:cNvSpPr>
          <p:nvPr>
            <p:ph type="title"/>
          </p:nvPr>
        </p:nvSpPr>
        <p:spPr>
          <a:xfrm>
            <a:off x="628650" y="857250"/>
            <a:ext cx="7886700" cy="993775"/>
          </a:xfrm>
        </p:spPr>
        <p:txBody>
          <a:bodyPr/>
          <a:lstStyle/>
          <a:p>
            <a:r>
              <a:rPr lang="en-US" altLang="en-US" smtClean="0">
                <a:solidFill>
                  <a:schemeClr val="tx1"/>
                </a:solidFill>
              </a:rPr>
              <a:t>Patients at risk of gastric aspiration even after fasting</a:t>
            </a:r>
          </a:p>
        </p:txBody>
      </p:sp>
      <p:sp>
        <p:nvSpPr>
          <p:cNvPr id="67587" name="Content Placeholder 2"/>
          <p:cNvSpPr>
            <a:spLocks noGrp="1" noChangeArrowheads="1"/>
          </p:cNvSpPr>
          <p:nvPr>
            <p:ph sz="half" idx="1"/>
          </p:nvPr>
        </p:nvSpPr>
        <p:spPr>
          <a:xfrm>
            <a:off x="255588" y="1870075"/>
            <a:ext cx="4316412" cy="5095875"/>
          </a:xfrm>
        </p:spPr>
        <p:txBody>
          <a:bodyPr/>
          <a:lstStyle/>
          <a:p>
            <a:endParaRPr lang="en-US" altLang="en-US" sz="1600" smtClean="0"/>
          </a:p>
          <a:p>
            <a:endParaRPr lang="en-US" altLang="en-US" sz="1600" smtClean="0"/>
          </a:p>
          <a:p>
            <a:r>
              <a:rPr lang="en-US" altLang="en-US" sz="1600" smtClean="0"/>
              <a:t>Gastrointestinal obstruction</a:t>
            </a:r>
          </a:p>
          <a:p>
            <a:r>
              <a:rPr lang="en-US" altLang="en-US" sz="1600" smtClean="0"/>
              <a:t>Hiatus hernia</a:t>
            </a:r>
          </a:p>
          <a:p>
            <a:r>
              <a:rPr lang="en-US" altLang="en-US" sz="1600" smtClean="0"/>
              <a:t>Pregnancy (2nd and 3rd trimester)</a:t>
            </a:r>
          </a:p>
          <a:p>
            <a:r>
              <a:rPr lang="en-US" altLang="en-US" sz="1600" smtClean="0"/>
              <a:t>Severe trauma</a:t>
            </a:r>
          </a:p>
          <a:p>
            <a:r>
              <a:rPr lang="en-US" altLang="en-US" sz="1600" smtClean="0"/>
              <a:t>Use of opioids</a:t>
            </a:r>
          </a:p>
          <a:p>
            <a:r>
              <a:rPr lang="en-US" altLang="en-US" sz="1600" smtClean="0"/>
              <a:t>Acute abdomen (any cause) </a:t>
            </a:r>
          </a:p>
          <a:p>
            <a:r>
              <a:rPr lang="en-US" altLang="en-US" sz="1600" smtClean="0"/>
              <a:t>Raised intraabdominal pressure</a:t>
            </a:r>
          </a:p>
        </p:txBody>
      </p:sp>
      <p:pic>
        <p:nvPicPr>
          <p:cNvPr id="67588" name="Content Placeholder 4"/>
          <p:cNvPicPr>
            <a:picLocks noGrp="1" noChangeAspect="1" noChangeArrowheads="1"/>
          </p:cNvPicPr>
          <p:nvPr>
            <p:ph sz="half" idx="2"/>
          </p:nvPr>
        </p:nvPicPr>
        <p:blipFill>
          <a:blip r:embed="rId2"/>
          <a:srcRect/>
          <a:stretch>
            <a:fillRect/>
          </a:stretch>
        </p:blipFill>
        <p:spPr>
          <a:xfrm>
            <a:off x="4572000" y="1524000"/>
            <a:ext cx="4572000" cy="53340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7772400" cy="1143000"/>
          </a:xfrm>
        </p:spPr>
        <p:txBody>
          <a:bodyPr/>
          <a:lstStyle/>
          <a:p>
            <a:r>
              <a:rPr lang="en-GB" altLang="en-US" sz="3600" b="0" smtClean="0">
                <a:solidFill>
                  <a:srgbClr val="FFFF99"/>
                </a:solidFill>
              </a:rPr>
              <a:t>The 6 As of premedication</a:t>
            </a:r>
            <a:r>
              <a:rPr lang="en-GB" altLang="en-US" sz="2800" b="0" smtClean="0">
                <a:solidFill>
                  <a:srgbClr val="000099"/>
                </a:solidFill>
              </a:rPr>
              <a:t> </a:t>
            </a:r>
            <a:endParaRPr lang="en-US" altLang="en-US" sz="2800" b="0" smtClean="0">
              <a:solidFill>
                <a:srgbClr val="000099"/>
              </a:solidFill>
            </a:endParaRPr>
          </a:p>
        </p:txBody>
      </p:sp>
      <p:sp>
        <p:nvSpPr>
          <p:cNvPr id="68611" name="Rectangle 3"/>
          <p:cNvSpPr>
            <a:spLocks noGrp="1" noChangeArrowheads="1"/>
          </p:cNvSpPr>
          <p:nvPr>
            <p:ph type="body" idx="1"/>
          </p:nvPr>
        </p:nvSpPr>
        <p:spPr>
          <a:xfrm>
            <a:off x="676275" y="2009775"/>
            <a:ext cx="7489825" cy="3783013"/>
          </a:xfrm>
        </p:spPr>
        <p:txBody>
          <a:bodyPr/>
          <a:lstStyle/>
          <a:p>
            <a:pPr algn="just">
              <a:lnSpc>
                <a:spcPct val="80000"/>
              </a:lnSpc>
              <a:buClr>
                <a:srgbClr val="000000"/>
              </a:buClr>
            </a:pPr>
            <a:r>
              <a:rPr lang="en-US" altLang="en-US" sz="2800" smtClean="0">
                <a:solidFill>
                  <a:srgbClr val="000099"/>
                </a:solidFill>
              </a:rPr>
              <a:t>Anxiolysis – </a:t>
            </a:r>
            <a:r>
              <a:rPr lang="en-US" altLang="en-US" sz="2400" smtClean="0">
                <a:solidFill>
                  <a:srgbClr val="000099"/>
                </a:solidFill>
              </a:rPr>
              <a:t>the best anxiolytic is the anesthetist who visits the patient and listens to the patient</a:t>
            </a:r>
            <a:endParaRPr lang="en-GB" altLang="en-US" sz="2400" smtClean="0">
              <a:solidFill>
                <a:srgbClr val="000099"/>
              </a:solidFill>
            </a:endParaRPr>
          </a:p>
          <a:p>
            <a:pPr algn="just">
              <a:lnSpc>
                <a:spcPct val="80000"/>
              </a:lnSpc>
              <a:buClr>
                <a:srgbClr val="000000"/>
              </a:buClr>
            </a:pPr>
            <a:r>
              <a:rPr lang="en-US" altLang="en-US" sz="2800" smtClean="0">
                <a:solidFill>
                  <a:srgbClr val="000099"/>
                </a:solidFill>
              </a:rPr>
              <a:t>Amnesia </a:t>
            </a:r>
            <a:endParaRPr lang="en-GB" altLang="en-US" sz="2800" smtClean="0">
              <a:solidFill>
                <a:srgbClr val="000099"/>
              </a:solidFill>
            </a:endParaRPr>
          </a:p>
          <a:p>
            <a:pPr algn="just">
              <a:lnSpc>
                <a:spcPct val="80000"/>
              </a:lnSpc>
              <a:buClr>
                <a:srgbClr val="000000"/>
              </a:buClr>
            </a:pPr>
            <a:r>
              <a:rPr lang="en-US" altLang="en-US" sz="2800" smtClean="0">
                <a:solidFill>
                  <a:srgbClr val="000099"/>
                </a:solidFill>
              </a:rPr>
              <a:t>Anti-emetic </a:t>
            </a:r>
            <a:endParaRPr lang="en-GB" altLang="en-US" sz="2800" smtClean="0">
              <a:solidFill>
                <a:srgbClr val="000099"/>
              </a:solidFill>
            </a:endParaRPr>
          </a:p>
          <a:p>
            <a:pPr algn="just">
              <a:lnSpc>
                <a:spcPct val="80000"/>
              </a:lnSpc>
              <a:buClr>
                <a:srgbClr val="000000"/>
              </a:buClr>
            </a:pPr>
            <a:r>
              <a:rPr lang="en-US" altLang="en-US" sz="2800" smtClean="0">
                <a:solidFill>
                  <a:srgbClr val="000099"/>
                </a:solidFill>
              </a:rPr>
              <a:t>Antacid </a:t>
            </a:r>
            <a:endParaRPr lang="en-GB" altLang="en-US" sz="2800" smtClean="0">
              <a:solidFill>
                <a:srgbClr val="000099"/>
              </a:solidFill>
            </a:endParaRPr>
          </a:p>
          <a:p>
            <a:pPr algn="just">
              <a:lnSpc>
                <a:spcPct val="80000"/>
              </a:lnSpc>
              <a:buClr>
                <a:srgbClr val="000000"/>
              </a:buClr>
            </a:pPr>
            <a:r>
              <a:rPr lang="en-US" altLang="en-US" sz="2800" smtClean="0">
                <a:solidFill>
                  <a:srgbClr val="000099"/>
                </a:solidFill>
              </a:rPr>
              <a:t>Anti-autonomic </a:t>
            </a:r>
            <a:endParaRPr lang="en-GB" altLang="en-US" sz="2800" smtClean="0">
              <a:solidFill>
                <a:srgbClr val="000099"/>
              </a:solidFill>
            </a:endParaRPr>
          </a:p>
          <a:p>
            <a:pPr>
              <a:lnSpc>
                <a:spcPct val="80000"/>
              </a:lnSpc>
              <a:buClr>
                <a:srgbClr val="000000"/>
              </a:buClr>
            </a:pPr>
            <a:r>
              <a:rPr lang="en-US" altLang="en-US" sz="2800" smtClean="0">
                <a:solidFill>
                  <a:srgbClr val="000099"/>
                </a:solidFill>
              </a:rPr>
              <a:t>Analgesic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762000" y="1143000"/>
            <a:ext cx="7620000" cy="6400800"/>
          </a:xfrm>
        </p:spPr>
        <p:txBody>
          <a:bodyPr/>
          <a:lstStyle/>
          <a:p>
            <a:pPr algn="just">
              <a:lnSpc>
                <a:spcPct val="90000"/>
              </a:lnSpc>
              <a:buClr>
                <a:srgbClr val="000000"/>
              </a:buClr>
            </a:pPr>
            <a:endParaRPr lang="en-US" altLang="en-US" sz="2400" smtClean="0">
              <a:solidFill>
                <a:srgbClr val="000099"/>
              </a:solidFill>
            </a:endParaRPr>
          </a:p>
          <a:p>
            <a:pPr algn="just">
              <a:lnSpc>
                <a:spcPct val="90000"/>
              </a:lnSpc>
              <a:buClr>
                <a:srgbClr val="000000"/>
              </a:buClr>
            </a:pPr>
            <a:endParaRPr lang="en-US" altLang="en-US" sz="2400" smtClean="0">
              <a:solidFill>
                <a:srgbClr val="000099"/>
              </a:solidFill>
            </a:endParaRPr>
          </a:p>
          <a:p>
            <a:pPr algn="just">
              <a:lnSpc>
                <a:spcPct val="90000"/>
              </a:lnSpc>
              <a:buClr>
                <a:srgbClr val="000000"/>
              </a:buClr>
            </a:pPr>
            <a:r>
              <a:rPr lang="en-US" altLang="en-US" sz="2400" smtClean="0">
                <a:solidFill>
                  <a:srgbClr val="000099"/>
                </a:solidFill>
              </a:rPr>
              <a:t>Anxiolysis</a:t>
            </a:r>
          </a:p>
          <a:p>
            <a:pPr lvl="1" algn="just">
              <a:lnSpc>
                <a:spcPct val="90000"/>
              </a:lnSpc>
              <a:buClr>
                <a:srgbClr val="000000"/>
              </a:buClr>
            </a:pPr>
            <a:r>
              <a:rPr lang="en-US" altLang="en-US" sz="2000" smtClean="0">
                <a:solidFill>
                  <a:srgbClr val="000099"/>
                </a:solidFill>
              </a:rPr>
              <a:t>benzodiazepines </a:t>
            </a:r>
          </a:p>
          <a:p>
            <a:pPr lvl="1" algn="just">
              <a:lnSpc>
                <a:spcPct val="90000"/>
              </a:lnSpc>
              <a:buClr>
                <a:srgbClr val="000000"/>
              </a:buClr>
            </a:pPr>
            <a:r>
              <a:rPr lang="en-US" altLang="en-US" sz="2000" smtClean="0">
                <a:solidFill>
                  <a:srgbClr val="000099"/>
                </a:solidFill>
              </a:rPr>
              <a:t>phenothiazines </a:t>
            </a:r>
          </a:p>
          <a:p>
            <a:pPr algn="just">
              <a:lnSpc>
                <a:spcPct val="90000"/>
              </a:lnSpc>
              <a:buClr>
                <a:srgbClr val="000000"/>
              </a:buClr>
            </a:pPr>
            <a:r>
              <a:rPr lang="en-US" altLang="en-US" sz="2400" smtClean="0">
                <a:solidFill>
                  <a:srgbClr val="000099"/>
                </a:solidFill>
              </a:rPr>
              <a:t>Amnesia </a:t>
            </a:r>
            <a:endParaRPr lang="en-GB" altLang="en-US" sz="2400" smtClean="0">
              <a:solidFill>
                <a:srgbClr val="000099"/>
              </a:solidFill>
            </a:endParaRPr>
          </a:p>
          <a:p>
            <a:pPr lvl="1" algn="just">
              <a:lnSpc>
                <a:spcPct val="90000"/>
              </a:lnSpc>
              <a:buClr>
                <a:srgbClr val="000000"/>
              </a:buClr>
            </a:pPr>
            <a:r>
              <a:rPr lang="en-US" altLang="en-US" sz="2000" smtClean="0">
                <a:solidFill>
                  <a:srgbClr val="000099"/>
                </a:solidFill>
              </a:rPr>
              <a:t>lorazepam </a:t>
            </a:r>
          </a:p>
          <a:p>
            <a:pPr lvl="1" algn="just">
              <a:lnSpc>
                <a:spcPct val="90000"/>
              </a:lnSpc>
              <a:buClr>
                <a:srgbClr val="000000"/>
              </a:buClr>
              <a:buFontTx/>
              <a:buNone/>
            </a:pPr>
            <a:r>
              <a:rPr lang="en-US" altLang="en-US" sz="2000" smtClean="0">
                <a:solidFill>
                  <a:srgbClr val="000099"/>
                </a:solidFill>
              </a:rPr>
              <a:t>              anterograde amnesia </a:t>
            </a:r>
          </a:p>
          <a:p>
            <a:pPr algn="just">
              <a:lnSpc>
                <a:spcPct val="90000"/>
              </a:lnSpc>
              <a:buClr>
                <a:srgbClr val="000000"/>
              </a:buClr>
              <a:buFontTx/>
              <a:buNone/>
            </a:pPr>
            <a:endParaRPr lang="en-US" altLang="en-US" sz="2400" smtClean="0">
              <a:solidFill>
                <a:srgbClr val="000099"/>
              </a:solidFill>
            </a:endParaRPr>
          </a:p>
        </p:txBody>
      </p:sp>
      <p:sp>
        <p:nvSpPr>
          <p:cNvPr id="69635" name="Rectangle 6"/>
          <p:cNvSpPr>
            <a:spLocks noChangeArrowheads="1"/>
          </p:cNvSpPr>
          <p:nvPr/>
        </p:nvSpPr>
        <p:spPr bwMode="auto">
          <a:xfrm>
            <a:off x="0" y="0"/>
            <a:ext cx="2863850" cy="579438"/>
          </a:xfrm>
          <a:prstGeom prst="rect">
            <a:avLst/>
          </a:prstGeom>
          <a:noFill/>
          <a:ln w="9525">
            <a:noFill/>
            <a:miter lim="800000"/>
            <a:headEnd/>
            <a:tailEnd/>
          </a:ln>
        </p:spPr>
        <p:txBody>
          <a:bodyPr>
            <a:spAutoFit/>
          </a:bodyPr>
          <a:lstStyle/>
          <a:p>
            <a:r>
              <a:rPr lang="en-GB" altLang="en-US" sz="3200">
                <a:solidFill>
                  <a:srgbClr val="FFFF99"/>
                </a:solidFill>
              </a:rPr>
              <a:t>Premedication</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762000" y="1143000"/>
            <a:ext cx="7620000" cy="6400800"/>
          </a:xfrm>
        </p:spPr>
        <p:txBody>
          <a:bodyPr/>
          <a:lstStyle/>
          <a:p>
            <a:pPr algn="just">
              <a:lnSpc>
                <a:spcPct val="90000"/>
              </a:lnSpc>
              <a:buClr>
                <a:srgbClr val="000000"/>
              </a:buClr>
              <a:buFontTx/>
              <a:buNone/>
            </a:pPr>
            <a:endParaRPr lang="en-US" altLang="en-US" sz="2400" smtClean="0">
              <a:solidFill>
                <a:srgbClr val="000099"/>
              </a:solidFill>
            </a:endParaRPr>
          </a:p>
          <a:p>
            <a:pPr algn="just">
              <a:lnSpc>
                <a:spcPct val="90000"/>
              </a:lnSpc>
              <a:buClr>
                <a:srgbClr val="000000"/>
              </a:buClr>
            </a:pPr>
            <a:r>
              <a:rPr lang="en-US" altLang="en-US" sz="2400" smtClean="0">
                <a:solidFill>
                  <a:srgbClr val="000099"/>
                </a:solidFill>
              </a:rPr>
              <a:t>Anti-emetic </a:t>
            </a:r>
            <a:endParaRPr lang="en-GB" altLang="en-US" sz="2400" smtClean="0">
              <a:solidFill>
                <a:srgbClr val="000099"/>
              </a:solidFill>
            </a:endParaRPr>
          </a:p>
          <a:p>
            <a:pPr lvl="1" algn="just">
              <a:lnSpc>
                <a:spcPct val="90000"/>
              </a:lnSpc>
              <a:buClr>
                <a:srgbClr val="000000"/>
              </a:buClr>
            </a:pPr>
            <a:r>
              <a:rPr lang="en-US" altLang="en-US" sz="2000" smtClean="0">
                <a:solidFill>
                  <a:srgbClr val="000099"/>
                </a:solidFill>
              </a:rPr>
              <a:t>dopamine antagonists </a:t>
            </a:r>
          </a:p>
          <a:p>
            <a:pPr lvl="1" algn="just">
              <a:lnSpc>
                <a:spcPct val="90000"/>
              </a:lnSpc>
              <a:buClr>
                <a:srgbClr val="000000"/>
              </a:buClr>
            </a:pPr>
            <a:r>
              <a:rPr lang="en-US" altLang="en-US" sz="2000" smtClean="0">
                <a:solidFill>
                  <a:srgbClr val="000099"/>
                </a:solidFill>
              </a:rPr>
              <a:t>antihistamines </a:t>
            </a:r>
          </a:p>
          <a:p>
            <a:pPr lvl="1" algn="just">
              <a:lnSpc>
                <a:spcPct val="90000"/>
              </a:lnSpc>
              <a:buClr>
                <a:srgbClr val="000000"/>
              </a:buClr>
            </a:pPr>
            <a:r>
              <a:rPr lang="en-US" altLang="en-US" sz="2000" smtClean="0">
                <a:solidFill>
                  <a:srgbClr val="000099"/>
                </a:solidFill>
              </a:rPr>
              <a:t>anticholinergics </a:t>
            </a:r>
          </a:p>
          <a:p>
            <a:pPr lvl="1" algn="just">
              <a:lnSpc>
                <a:spcPct val="90000"/>
              </a:lnSpc>
              <a:buClr>
                <a:srgbClr val="000000"/>
              </a:buClr>
            </a:pPr>
            <a:r>
              <a:rPr lang="en-US" altLang="en-US" sz="2000" smtClean="0">
                <a:solidFill>
                  <a:srgbClr val="000099"/>
                </a:solidFill>
              </a:rPr>
              <a:t>phenothiazines </a:t>
            </a:r>
          </a:p>
          <a:p>
            <a:pPr lvl="1" algn="just">
              <a:lnSpc>
                <a:spcPct val="90000"/>
              </a:lnSpc>
              <a:buClr>
                <a:srgbClr val="000000"/>
              </a:buClr>
            </a:pPr>
            <a:r>
              <a:rPr lang="en-US" altLang="en-US" sz="2000" smtClean="0">
                <a:solidFill>
                  <a:srgbClr val="000099"/>
                </a:solidFill>
              </a:rPr>
              <a:t>5-hydroxytryptamine antagonists </a:t>
            </a:r>
          </a:p>
          <a:p>
            <a:pPr lvl="1" algn="just">
              <a:lnSpc>
                <a:spcPct val="90000"/>
              </a:lnSpc>
              <a:buClr>
                <a:srgbClr val="000000"/>
              </a:buClr>
            </a:pPr>
            <a:r>
              <a:rPr lang="en-US" altLang="en-US" sz="2000" smtClean="0">
                <a:solidFill>
                  <a:srgbClr val="000099"/>
                </a:solidFill>
              </a:rPr>
              <a:t>a</a:t>
            </a:r>
            <a:r>
              <a:rPr lang="en-US" altLang="en-US" sz="2000" baseline="-25000" smtClean="0">
                <a:solidFill>
                  <a:srgbClr val="000099"/>
                </a:solidFill>
              </a:rPr>
              <a:t>2</a:t>
            </a:r>
            <a:r>
              <a:rPr lang="en-US" altLang="en-US" sz="2000" smtClean="0">
                <a:solidFill>
                  <a:srgbClr val="000099"/>
                </a:solidFill>
              </a:rPr>
              <a:t>- agonists: clonidine, Dex</a:t>
            </a:r>
          </a:p>
        </p:txBody>
      </p:sp>
      <p:sp>
        <p:nvSpPr>
          <p:cNvPr id="70659" name="Rectangle 3"/>
          <p:cNvSpPr>
            <a:spLocks noChangeArrowheads="1"/>
          </p:cNvSpPr>
          <p:nvPr/>
        </p:nvSpPr>
        <p:spPr bwMode="auto">
          <a:xfrm>
            <a:off x="0" y="0"/>
            <a:ext cx="2863850" cy="579438"/>
          </a:xfrm>
          <a:prstGeom prst="rect">
            <a:avLst/>
          </a:prstGeom>
          <a:noFill/>
          <a:ln w="9525">
            <a:noFill/>
            <a:miter lim="800000"/>
            <a:headEnd/>
            <a:tailEnd/>
          </a:ln>
        </p:spPr>
        <p:txBody>
          <a:bodyPr>
            <a:spAutoFit/>
          </a:bodyPr>
          <a:lstStyle/>
          <a:p>
            <a:r>
              <a:rPr lang="en-GB" altLang="en-US" sz="3200">
                <a:solidFill>
                  <a:srgbClr val="FFFF99"/>
                </a:solidFill>
              </a:rPr>
              <a:t>Premedication</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1143000" y="990600"/>
            <a:ext cx="6172200" cy="4724400"/>
          </a:xfrm>
        </p:spPr>
        <p:txBody>
          <a:bodyPr/>
          <a:lstStyle/>
          <a:p>
            <a:pPr algn="just">
              <a:buClr>
                <a:srgbClr val="000000"/>
              </a:buClr>
            </a:pPr>
            <a:r>
              <a:rPr lang="en-US" altLang="en-US" sz="2400" smtClean="0">
                <a:solidFill>
                  <a:srgbClr val="000099"/>
                </a:solidFill>
              </a:rPr>
              <a:t>Antacid </a:t>
            </a:r>
            <a:endParaRPr lang="en-GB" altLang="en-US" sz="2400" smtClean="0">
              <a:solidFill>
                <a:srgbClr val="000099"/>
              </a:solidFill>
            </a:endParaRPr>
          </a:p>
          <a:p>
            <a:pPr lvl="2" algn="just">
              <a:lnSpc>
                <a:spcPct val="90000"/>
              </a:lnSpc>
              <a:buClr>
                <a:srgbClr val="000000"/>
              </a:buClr>
            </a:pPr>
            <a:r>
              <a:rPr lang="en-US" altLang="en-US" sz="1800" smtClean="0">
                <a:solidFill>
                  <a:srgbClr val="000099"/>
                </a:solidFill>
              </a:rPr>
              <a:t>Patients who have received opiates </a:t>
            </a:r>
          </a:p>
          <a:p>
            <a:pPr lvl="2" algn="just">
              <a:lnSpc>
                <a:spcPct val="90000"/>
              </a:lnSpc>
              <a:buClr>
                <a:srgbClr val="000000"/>
              </a:buClr>
            </a:pPr>
            <a:r>
              <a:rPr lang="en-US" altLang="en-US" sz="1800" smtClean="0">
                <a:solidFill>
                  <a:srgbClr val="000099"/>
                </a:solidFill>
              </a:rPr>
              <a:t>present as emergencies </a:t>
            </a:r>
          </a:p>
          <a:p>
            <a:pPr lvl="2" algn="just">
              <a:lnSpc>
                <a:spcPct val="90000"/>
              </a:lnSpc>
              <a:buClr>
                <a:srgbClr val="000000"/>
              </a:buClr>
            </a:pPr>
            <a:r>
              <a:rPr lang="en-US" altLang="en-US" sz="1800" smtClean="0">
                <a:solidFill>
                  <a:srgbClr val="000099"/>
                </a:solidFill>
              </a:rPr>
              <a:t>If in pain </a:t>
            </a:r>
          </a:p>
          <a:p>
            <a:pPr lvl="2" algn="just">
              <a:lnSpc>
                <a:spcPct val="90000"/>
              </a:lnSpc>
              <a:buClr>
                <a:srgbClr val="000000"/>
              </a:buClr>
            </a:pPr>
            <a:r>
              <a:rPr lang="en-US" altLang="en-US" sz="1800" smtClean="0">
                <a:solidFill>
                  <a:srgbClr val="000099"/>
                </a:solidFill>
              </a:rPr>
              <a:t>delayed gastric emptying </a:t>
            </a:r>
          </a:p>
          <a:p>
            <a:pPr lvl="2" algn="just">
              <a:lnSpc>
                <a:spcPct val="90000"/>
              </a:lnSpc>
              <a:buClr>
                <a:srgbClr val="000000"/>
              </a:buClr>
            </a:pPr>
            <a:r>
              <a:rPr lang="en-US" altLang="en-US" sz="1800" smtClean="0">
                <a:solidFill>
                  <a:srgbClr val="000099"/>
                </a:solidFill>
              </a:rPr>
              <a:t>hiatus hernia </a:t>
            </a:r>
          </a:p>
          <a:p>
            <a:pPr lvl="1" algn="just">
              <a:lnSpc>
                <a:spcPct val="90000"/>
              </a:lnSpc>
              <a:buClr>
                <a:srgbClr val="000000"/>
              </a:buClr>
            </a:pPr>
            <a:r>
              <a:rPr lang="en-US" altLang="en-US" sz="2000" smtClean="0">
                <a:solidFill>
                  <a:srgbClr val="000099"/>
                </a:solidFill>
              </a:rPr>
              <a:t>Oral sodium citrate </a:t>
            </a:r>
          </a:p>
          <a:p>
            <a:pPr lvl="1" algn="just">
              <a:lnSpc>
                <a:spcPct val="90000"/>
              </a:lnSpc>
              <a:buClr>
                <a:srgbClr val="000000"/>
              </a:buClr>
            </a:pPr>
            <a:r>
              <a:rPr lang="en-US" altLang="en-US" sz="2000" smtClean="0">
                <a:solidFill>
                  <a:srgbClr val="000099"/>
                </a:solidFill>
              </a:rPr>
              <a:t>Ranitidine , Proton inhibitors </a:t>
            </a:r>
          </a:p>
          <a:p>
            <a:pPr lvl="1" algn="just">
              <a:lnSpc>
                <a:spcPct val="90000"/>
              </a:lnSpc>
              <a:buClr>
                <a:srgbClr val="000000"/>
              </a:buClr>
            </a:pPr>
            <a:r>
              <a:rPr lang="en-US" altLang="en-US" sz="2000" smtClean="0">
                <a:solidFill>
                  <a:srgbClr val="000099"/>
                </a:solidFill>
              </a:rPr>
              <a:t>Metoclopramide </a:t>
            </a:r>
          </a:p>
          <a:p>
            <a:pPr lvl="1" algn="just">
              <a:lnSpc>
                <a:spcPct val="90000"/>
              </a:lnSpc>
              <a:buClr>
                <a:srgbClr val="000000"/>
              </a:buClr>
            </a:pPr>
            <a:r>
              <a:rPr lang="en-US" altLang="en-US" sz="2000" smtClean="0">
                <a:solidFill>
                  <a:srgbClr val="000099"/>
                </a:solidFill>
              </a:rPr>
              <a:t>naso- or orogastric tube</a:t>
            </a:r>
          </a:p>
        </p:txBody>
      </p:sp>
      <p:sp>
        <p:nvSpPr>
          <p:cNvPr id="71683" name="Rectangle 3"/>
          <p:cNvSpPr>
            <a:spLocks noChangeArrowheads="1"/>
          </p:cNvSpPr>
          <p:nvPr/>
        </p:nvSpPr>
        <p:spPr bwMode="auto">
          <a:xfrm>
            <a:off x="0" y="228600"/>
            <a:ext cx="3581400" cy="519113"/>
          </a:xfrm>
          <a:prstGeom prst="rect">
            <a:avLst/>
          </a:prstGeom>
          <a:noFill/>
          <a:ln w="9525">
            <a:noFill/>
            <a:miter lim="800000"/>
            <a:headEnd/>
            <a:tailEnd/>
          </a:ln>
        </p:spPr>
        <p:txBody>
          <a:bodyPr>
            <a:spAutoFit/>
          </a:bodyPr>
          <a:lstStyle/>
          <a:p>
            <a:r>
              <a:rPr lang="en-GB" altLang="en-US" sz="2800" b="1">
                <a:solidFill>
                  <a:srgbClr val="FFFF99"/>
                </a:solidFill>
              </a:rPr>
              <a:t>Premedication</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838200" y="990600"/>
            <a:ext cx="7924800" cy="5334000"/>
          </a:xfrm>
        </p:spPr>
        <p:txBody>
          <a:bodyPr/>
          <a:lstStyle/>
          <a:p>
            <a:pPr algn="just">
              <a:buClr>
                <a:srgbClr val="000000"/>
              </a:buClr>
            </a:pPr>
            <a:r>
              <a:rPr lang="en-US" altLang="en-US" sz="2400" smtClean="0">
                <a:solidFill>
                  <a:srgbClr val="000099"/>
                </a:solidFill>
              </a:rPr>
              <a:t>Anti-autonomic </a:t>
            </a:r>
          </a:p>
          <a:p>
            <a:pPr lvl="1" algn="just">
              <a:buClr>
                <a:srgbClr val="000000"/>
              </a:buClr>
            </a:pPr>
            <a:r>
              <a:rPr lang="en-GB" altLang="en-US" sz="2000" smtClean="0">
                <a:solidFill>
                  <a:srgbClr val="000099"/>
                </a:solidFill>
              </a:rPr>
              <a:t>Parasympathetic reflexes</a:t>
            </a:r>
            <a:r>
              <a:rPr lang="en-US" altLang="en-US" sz="2000" smtClean="0">
                <a:solidFill>
                  <a:srgbClr val="000099"/>
                </a:solidFill>
              </a:rPr>
              <a:t> </a:t>
            </a:r>
          </a:p>
          <a:p>
            <a:pPr lvl="2" algn="just">
              <a:buClr>
                <a:srgbClr val="000000"/>
              </a:buClr>
            </a:pPr>
            <a:r>
              <a:rPr lang="en-US" altLang="en-US" sz="1800" smtClean="0">
                <a:solidFill>
                  <a:srgbClr val="000099"/>
                </a:solidFill>
              </a:rPr>
              <a:t>Excessive vagal activity causing profound bradycardia</a:t>
            </a:r>
          </a:p>
          <a:p>
            <a:pPr lvl="2" algn="just">
              <a:buClr>
                <a:srgbClr val="000000"/>
              </a:buClr>
            </a:pPr>
            <a:r>
              <a:rPr lang="en-US" altLang="en-US" sz="1800" smtClean="0">
                <a:solidFill>
                  <a:srgbClr val="000099"/>
                </a:solidFill>
              </a:rPr>
              <a:t> halothane </a:t>
            </a:r>
          </a:p>
          <a:p>
            <a:pPr lvl="2" algn="just">
              <a:buClr>
                <a:srgbClr val="000000"/>
              </a:buClr>
            </a:pPr>
            <a:r>
              <a:rPr lang="en-US" altLang="en-US" sz="1800" smtClean="0">
                <a:solidFill>
                  <a:srgbClr val="000099"/>
                </a:solidFill>
              </a:rPr>
              <a:t>suxamethonium </a:t>
            </a:r>
          </a:p>
          <a:p>
            <a:pPr lvl="2" algn="just">
              <a:buClr>
                <a:srgbClr val="000000"/>
              </a:buClr>
            </a:pPr>
            <a:r>
              <a:rPr lang="en-US" altLang="en-US" sz="1800" smtClean="0">
                <a:solidFill>
                  <a:srgbClr val="000099"/>
                </a:solidFill>
              </a:rPr>
              <a:t>surgery </a:t>
            </a:r>
          </a:p>
          <a:p>
            <a:pPr lvl="2" algn="just">
              <a:buClr>
                <a:srgbClr val="000000"/>
              </a:buClr>
            </a:pPr>
            <a:r>
              <a:rPr lang="en-US" altLang="en-US" sz="1800" smtClean="0">
                <a:solidFill>
                  <a:srgbClr val="000099"/>
                </a:solidFill>
              </a:rPr>
              <a:t>traction on the extraocular muscles </a:t>
            </a:r>
          </a:p>
          <a:p>
            <a:pPr lvl="2" algn="just">
              <a:buClr>
                <a:srgbClr val="000000"/>
              </a:buClr>
            </a:pPr>
            <a:r>
              <a:rPr lang="en-US" altLang="en-US" sz="1800" smtClean="0">
                <a:solidFill>
                  <a:srgbClr val="000099"/>
                </a:solidFill>
              </a:rPr>
              <a:t>handling of the viscera</a:t>
            </a:r>
          </a:p>
          <a:p>
            <a:pPr lvl="2" algn="just">
              <a:buClr>
                <a:srgbClr val="000000"/>
              </a:buClr>
            </a:pPr>
            <a:r>
              <a:rPr lang="en-US" altLang="en-US" sz="1800" smtClean="0">
                <a:solidFill>
                  <a:srgbClr val="000099"/>
                </a:solidFill>
              </a:rPr>
              <a:t>during elevation of a fractured zygoma </a:t>
            </a:r>
          </a:p>
          <a:p>
            <a:pPr lvl="1" algn="just">
              <a:buClr>
                <a:srgbClr val="000000"/>
              </a:buClr>
            </a:pPr>
            <a:endParaRPr lang="en-GB" altLang="en-US" sz="2000" smtClean="0">
              <a:solidFill>
                <a:srgbClr val="000099"/>
              </a:solidFill>
            </a:endParaRPr>
          </a:p>
        </p:txBody>
      </p:sp>
      <p:sp>
        <p:nvSpPr>
          <p:cNvPr id="72707" name="Rectangle 4"/>
          <p:cNvSpPr>
            <a:spLocks noChangeArrowheads="1"/>
          </p:cNvSpPr>
          <p:nvPr/>
        </p:nvSpPr>
        <p:spPr bwMode="auto">
          <a:xfrm>
            <a:off x="0" y="304800"/>
            <a:ext cx="3810000" cy="519113"/>
          </a:xfrm>
          <a:prstGeom prst="rect">
            <a:avLst/>
          </a:prstGeom>
          <a:noFill/>
          <a:ln w="9525">
            <a:noFill/>
            <a:miter lim="800000"/>
            <a:headEnd/>
            <a:tailEnd/>
          </a:ln>
        </p:spPr>
        <p:txBody>
          <a:bodyPr>
            <a:spAutoFit/>
          </a:bodyPr>
          <a:lstStyle/>
          <a:p>
            <a:r>
              <a:rPr lang="en-GB" altLang="en-US" sz="2800">
                <a:solidFill>
                  <a:srgbClr val="FFFF99"/>
                </a:solidFill>
              </a:rPr>
              <a:t>Premedication</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a:extLst>
              <a:ext uri="{FF2B5EF4-FFF2-40B4-BE49-F238E27FC236}"/>
            </a:extLst>
          </p:cNvPr>
          <p:cNvSpPr/>
          <p:nvPr/>
        </p:nvSpPr>
        <p:spPr>
          <a:xfrm>
            <a:off x="1588" y="65088"/>
            <a:ext cx="9128125" cy="6521450"/>
          </a:xfrm>
          <a:prstGeom prst="rect">
            <a:avLst/>
          </a:prstGeom>
          <a:blipFill rotWithShape="1">
            <a:blip r:embed="rId3">
              <a:alphaModFix/>
            </a:blip>
            <a:stretch>
              <a:fillRect/>
            </a:stretch>
          </a:blipFill>
          <a:ln>
            <a:noFill/>
          </a:ln>
        </p:spPr>
        <p:txBody>
          <a:bodyPr lIns="0" tIns="0" rIns="0" bIns="0"/>
          <a:lstStyle/>
          <a:p>
            <a:pPr algn="r" rtl="1">
              <a:spcBef>
                <a:spcPts val="0"/>
              </a:spcBef>
              <a:defRPr/>
            </a:pPr>
            <a:endParaRPr sz="163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r>
              <a:rPr lang="en-GB" altLang="en-US" sz="3600" b="0" smtClean="0">
                <a:solidFill>
                  <a:srgbClr val="FFFF66"/>
                </a:solidFill>
              </a:rPr>
              <a:t>The preoperative visit</a:t>
            </a:r>
            <a:r>
              <a:rPr lang="en-US" altLang="en-US" smtClean="0">
                <a:solidFill>
                  <a:srgbClr val="FFFF66"/>
                </a:solidFill>
              </a:rPr>
              <a:t> </a:t>
            </a:r>
          </a:p>
        </p:txBody>
      </p:sp>
      <p:sp>
        <p:nvSpPr>
          <p:cNvPr id="10243" name="Rectangle 3"/>
          <p:cNvSpPr>
            <a:spLocks noGrp="1" noChangeArrowheads="1"/>
          </p:cNvSpPr>
          <p:nvPr>
            <p:ph type="body" idx="1"/>
          </p:nvPr>
        </p:nvSpPr>
        <p:spPr>
          <a:xfrm>
            <a:off x="533400" y="1371600"/>
            <a:ext cx="7712075" cy="4362450"/>
          </a:xfrm>
        </p:spPr>
        <p:txBody>
          <a:bodyPr/>
          <a:lstStyle/>
          <a:p>
            <a:pPr>
              <a:lnSpc>
                <a:spcPct val="90000"/>
              </a:lnSpc>
              <a:buFontTx/>
              <a:buNone/>
            </a:pPr>
            <a:endParaRPr lang="en-US" altLang="en-US" sz="2800" smtClean="0">
              <a:solidFill>
                <a:srgbClr val="000099"/>
              </a:solidFill>
            </a:endParaRPr>
          </a:p>
          <a:p>
            <a:pPr>
              <a:lnSpc>
                <a:spcPct val="90000"/>
              </a:lnSpc>
              <a:buFontTx/>
              <a:buNone/>
            </a:pPr>
            <a:r>
              <a:rPr lang="en-GB" altLang="en-US" sz="2800" u="sng" smtClean="0">
                <a:solidFill>
                  <a:srgbClr val="000099"/>
                </a:solidFill>
              </a:rPr>
              <a:t>visit allows</a:t>
            </a:r>
          </a:p>
          <a:p>
            <a:pPr>
              <a:lnSpc>
                <a:spcPct val="90000"/>
              </a:lnSpc>
              <a:buFontTx/>
              <a:buNone/>
            </a:pPr>
            <a:r>
              <a:rPr lang="en-GB" altLang="en-US" sz="2800" smtClean="0">
                <a:solidFill>
                  <a:srgbClr val="000099"/>
                </a:solidFill>
              </a:rPr>
              <a:t> </a:t>
            </a:r>
          </a:p>
          <a:p>
            <a:pPr lvl="1">
              <a:lnSpc>
                <a:spcPct val="90000"/>
              </a:lnSpc>
            </a:pPr>
            <a:r>
              <a:rPr lang="en-GB" altLang="en-US" sz="2400" smtClean="0">
                <a:solidFill>
                  <a:srgbClr val="000099"/>
                </a:solidFill>
              </a:rPr>
              <a:t>Best anaesthetic technique</a:t>
            </a:r>
            <a:r>
              <a:rPr lang="en-US" altLang="en-US" sz="2400" smtClean="0">
                <a:solidFill>
                  <a:srgbClr val="000099"/>
                </a:solidFill>
              </a:rPr>
              <a:t> </a:t>
            </a:r>
          </a:p>
          <a:p>
            <a:pPr lvl="1">
              <a:lnSpc>
                <a:spcPct val="90000"/>
              </a:lnSpc>
            </a:pPr>
            <a:r>
              <a:rPr lang="en-GB" altLang="en-US" sz="2400" smtClean="0">
                <a:solidFill>
                  <a:srgbClr val="000099"/>
                </a:solidFill>
              </a:rPr>
              <a:t>Any potential interactions between concurrent diseases</a:t>
            </a:r>
            <a:r>
              <a:rPr lang="en-US" altLang="en-US" sz="2400" smtClean="0">
                <a:solidFill>
                  <a:srgbClr val="000099"/>
                </a:solidFill>
              </a:rPr>
              <a:t> </a:t>
            </a:r>
          </a:p>
          <a:p>
            <a:pPr lvl="1">
              <a:lnSpc>
                <a:spcPct val="90000"/>
              </a:lnSpc>
            </a:pPr>
            <a:r>
              <a:rPr lang="en-GB" altLang="en-US" sz="2400" smtClean="0">
                <a:solidFill>
                  <a:srgbClr val="000099"/>
                </a:solidFill>
              </a:rPr>
              <a:t>Anaesthesia anticipated</a:t>
            </a:r>
            <a:r>
              <a:rPr lang="en-US" altLang="en-US" sz="2400" smtClean="0">
                <a:solidFill>
                  <a:srgbClr val="000099"/>
                </a:solidFill>
              </a:rPr>
              <a:t> </a:t>
            </a:r>
          </a:p>
          <a:p>
            <a:pPr lvl="1">
              <a:lnSpc>
                <a:spcPct val="90000"/>
              </a:lnSpc>
            </a:pPr>
            <a:r>
              <a:rPr lang="en-GB" altLang="en-US" sz="2400" smtClean="0">
                <a:solidFill>
                  <a:srgbClr val="000099"/>
                </a:solidFill>
              </a:rPr>
              <a:t>Provides an explanation  </a:t>
            </a:r>
          </a:p>
          <a:p>
            <a:pPr lvl="1">
              <a:lnSpc>
                <a:spcPct val="90000"/>
              </a:lnSpc>
            </a:pPr>
            <a:r>
              <a:rPr lang="en-GB" altLang="en-US" sz="2400" smtClean="0">
                <a:solidFill>
                  <a:srgbClr val="000099"/>
                </a:solidFill>
              </a:rPr>
              <a:t>Reassurance for the patient</a:t>
            </a:r>
            <a:r>
              <a:rPr lang="en-US" altLang="en-US" sz="2400" smtClean="0">
                <a:solidFill>
                  <a:srgbClr val="000099"/>
                </a:solidFill>
              </a:rPr>
              <a:t>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noChangeArrowheads="1"/>
          </p:cNvSpPr>
          <p:nvPr>
            <p:ph type="title"/>
          </p:nvPr>
        </p:nvSpPr>
        <p:spPr/>
        <p:txBody>
          <a:bodyPr/>
          <a:lstStyle/>
          <a:p>
            <a:r>
              <a:rPr lang="en-US" altLang="en-US" smtClean="0"/>
              <a:t>Postoperative stage</a:t>
            </a:r>
          </a:p>
        </p:txBody>
      </p:sp>
      <p:sp>
        <p:nvSpPr>
          <p:cNvPr id="3" name="Content Placeholder 2">
            <a:extLst>
              <a:ext uri="{FF2B5EF4-FFF2-40B4-BE49-F238E27FC236}"/>
            </a:extLst>
          </p:cNvPr>
          <p:cNvSpPr>
            <a:spLocks noGrp="1"/>
          </p:cNvSpPr>
          <p:nvPr>
            <p:ph idx="1"/>
          </p:nvPr>
        </p:nvSpPr>
        <p:spPr/>
        <p:txBody>
          <a:bodyPr>
            <a:normAutofit/>
          </a:bodyPr>
          <a:lstStyle/>
          <a:p>
            <a:pPr>
              <a:defRPr/>
            </a:pPr>
            <a:r>
              <a:rPr lang="en-US" sz="2400" dirty="0"/>
              <a:t>At the end of the operation, the patient is either extubated in the operating theatre (and an oropharyngeal airway inserted if needed) or transferred to the recovery room with an LMA still </a:t>
            </a:r>
            <a:r>
              <a:rPr lang="en-US" sz="2400" i="1" dirty="0"/>
              <a:t>in situ</a:t>
            </a:r>
            <a:r>
              <a:rPr lang="en-US" sz="2400" dirty="0"/>
              <a:t>. </a:t>
            </a:r>
          </a:p>
          <a:p>
            <a:pPr>
              <a:defRPr/>
            </a:pPr>
            <a:r>
              <a:rPr lang="en-US" sz="2400" dirty="0"/>
              <a:t>All patients receive supplemental oxygen during transfer.</a:t>
            </a:r>
          </a:p>
          <a:p>
            <a:pPr>
              <a:defRPr/>
            </a:pPr>
            <a:r>
              <a:rPr lang="en-US" sz="2400" dirty="0"/>
              <a:t>Many patients who do not have a general </a:t>
            </a:r>
            <a:r>
              <a:rPr lang="en-US" sz="2400" dirty="0" err="1"/>
              <a:t>anesthetia</a:t>
            </a:r>
            <a:r>
              <a:rPr lang="en-US" sz="2400" dirty="0"/>
              <a:t>/sedation   bypass the recovery room and go straight from the operating theatre</a:t>
            </a:r>
          </a:p>
          <a:p>
            <a:pPr marL="0" indent="0">
              <a:buFontTx/>
              <a:buNone/>
              <a:defRPr/>
            </a:pPr>
            <a:r>
              <a:rPr lang="en-US" sz="2400" dirty="0"/>
              <a:t>   </a:t>
            </a:r>
            <a:endParaRPr lang="en-US" dirty="0"/>
          </a:p>
          <a:p>
            <a:pPr marL="0" indent="0">
              <a:buFontTx/>
              <a:buNone/>
              <a:defRPr/>
            </a:pPr>
            <a:r>
              <a:rPr lang="en-US" sz="1500" dirty="0"/>
              <a:t> Examples include local  </a:t>
            </a:r>
            <a:r>
              <a:rPr lang="en-US" sz="1500" dirty="0" err="1"/>
              <a:t>anesthetia</a:t>
            </a:r>
            <a:r>
              <a:rPr lang="en-US" sz="1500" dirty="0"/>
              <a:t> cases (e.g. minor surface surgery, cataract removal, some</a:t>
            </a:r>
          </a:p>
          <a:p>
            <a:pPr marL="0" indent="0">
              <a:buFontTx/>
              <a:buNone/>
              <a:defRPr/>
            </a:pPr>
            <a:r>
              <a:rPr lang="en-US" sz="1500" dirty="0"/>
              <a:t>regional </a:t>
            </a:r>
            <a:r>
              <a:rPr lang="en-US" sz="1500" dirty="0" err="1"/>
              <a:t>anesthetia</a:t>
            </a:r>
            <a:r>
              <a:rPr lang="en-US" sz="1500" dirty="0"/>
              <a:t> cases).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noChangeArrowheads="1"/>
          </p:cNvSpPr>
          <p:nvPr>
            <p:ph type="title"/>
          </p:nvPr>
        </p:nvSpPr>
        <p:spPr/>
        <p:txBody>
          <a:bodyPr/>
          <a:lstStyle/>
          <a:p>
            <a:r>
              <a:rPr lang="en-US" altLang="en-US" smtClean="0"/>
              <a:t>Once in the recovery room,</a:t>
            </a:r>
          </a:p>
        </p:txBody>
      </p:sp>
      <p:sp>
        <p:nvSpPr>
          <p:cNvPr id="3" name="Content Placeholder 2">
            <a:extLst>
              <a:ext uri="{FF2B5EF4-FFF2-40B4-BE49-F238E27FC236}"/>
            </a:extLst>
          </p:cNvPr>
          <p:cNvSpPr>
            <a:spLocks noGrp="1"/>
          </p:cNvSpPr>
          <p:nvPr>
            <p:ph idx="1"/>
          </p:nvPr>
        </p:nvSpPr>
        <p:spPr/>
        <p:txBody>
          <a:bodyPr>
            <a:normAutofit fontScale="92500"/>
          </a:bodyPr>
          <a:lstStyle/>
          <a:p>
            <a:pPr>
              <a:defRPr/>
            </a:pPr>
            <a:r>
              <a:rPr lang="en-US" sz="2600" dirty="0"/>
              <a:t>Handover occurs between the anesthetist and a recovery nurse. Important information passed on includes</a:t>
            </a:r>
            <a:r>
              <a:rPr lang="en-US" dirty="0"/>
              <a:t>:</a:t>
            </a:r>
          </a:p>
          <a:p>
            <a:pPr marL="342900" lvl="1" indent="0">
              <a:buFontTx/>
              <a:buNone/>
              <a:defRPr/>
            </a:pPr>
            <a:r>
              <a:rPr lang="en-US" dirty="0"/>
              <a:t>• </a:t>
            </a:r>
            <a:r>
              <a:rPr lang="en-US" sz="2200" dirty="0"/>
              <a:t>patients name and age;</a:t>
            </a:r>
          </a:p>
          <a:p>
            <a:pPr marL="342900" lvl="1" indent="0">
              <a:buFontTx/>
              <a:buNone/>
              <a:defRPr/>
            </a:pPr>
            <a:r>
              <a:rPr lang="en-US" sz="2200" dirty="0"/>
              <a:t>• operation details;</a:t>
            </a:r>
          </a:p>
          <a:p>
            <a:pPr marL="342900" lvl="1" indent="0">
              <a:buFontTx/>
              <a:buNone/>
              <a:defRPr/>
            </a:pPr>
            <a:r>
              <a:rPr lang="en-US" sz="2200" dirty="0"/>
              <a:t>• blood loss;</a:t>
            </a:r>
          </a:p>
          <a:p>
            <a:pPr marL="342900" lvl="1" indent="0">
              <a:buFontTx/>
              <a:buNone/>
              <a:defRPr/>
            </a:pPr>
            <a:r>
              <a:rPr lang="en-US" dirty="0"/>
              <a:t>• </a:t>
            </a:r>
            <a:r>
              <a:rPr lang="en-US" dirty="0" err="1"/>
              <a:t>anaesthetic</a:t>
            </a:r>
            <a:r>
              <a:rPr lang="en-US" dirty="0"/>
              <a:t> technique with emphasis on:</a:t>
            </a:r>
          </a:p>
          <a:p>
            <a:pPr marL="685800" lvl="2" indent="0">
              <a:buFontTx/>
              <a:buNone/>
              <a:defRPr/>
            </a:pPr>
            <a:r>
              <a:rPr lang="en-US" dirty="0"/>
              <a:t>• analgesia given;</a:t>
            </a:r>
          </a:p>
          <a:p>
            <a:pPr marL="685800" lvl="2" indent="0">
              <a:buFontTx/>
              <a:buNone/>
              <a:defRPr/>
            </a:pPr>
            <a:r>
              <a:rPr lang="en-US" dirty="0"/>
              <a:t>• regional/nerve blocks;</a:t>
            </a:r>
          </a:p>
          <a:p>
            <a:pPr marL="685800" lvl="2" indent="0">
              <a:buFontTx/>
              <a:buNone/>
              <a:defRPr/>
            </a:pPr>
            <a:r>
              <a:rPr lang="en-US" dirty="0"/>
              <a:t>• </a:t>
            </a:r>
            <a:r>
              <a:rPr lang="en-US" dirty="0" err="1"/>
              <a:t>antiemetics</a:t>
            </a:r>
            <a:r>
              <a:rPr lang="en-US" dirty="0"/>
              <a:t> given;</a:t>
            </a:r>
          </a:p>
          <a:p>
            <a:pPr marL="685800" lvl="2" indent="0">
              <a:buFontTx/>
              <a:buNone/>
              <a:defRPr/>
            </a:pPr>
            <a:r>
              <a:rPr lang="en-US" dirty="0"/>
              <a:t>• antibiotics;</a:t>
            </a:r>
          </a:p>
          <a:p>
            <a:pPr marL="685800" lvl="2" indent="0">
              <a:buFontTx/>
              <a:buNone/>
              <a:defRPr/>
            </a:pPr>
            <a:r>
              <a:rPr lang="en-US" dirty="0"/>
              <a:t>• the use of local </a:t>
            </a:r>
            <a:r>
              <a:rPr lang="en-US" dirty="0" err="1"/>
              <a:t>anaesthetic</a:t>
            </a:r>
            <a:r>
              <a:rPr lang="en-US" dirty="0"/>
              <a:t> infiltration;</a:t>
            </a:r>
          </a:p>
          <a:p>
            <a:pPr marL="685800" lvl="2" indent="0">
              <a:buFontTx/>
              <a:buNone/>
              <a:defRPr/>
            </a:pPr>
            <a:r>
              <a:rPr lang="en-US" dirty="0"/>
              <a:t>• </a:t>
            </a:r>
            <a:r>
              <a:rPr lang="en-US" dirty="0" err="1"/>
              <a:t>thromboprophylaxis</a:t>
            </a:r>
            <a:r>
              <a:rPr lang="en-US" dirty="0"/>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endParaRPr lang="en-GB" altLang="en-US" smtClean="0"/>
          </a:p>
        </p:txBody>
      </p:sp>
      <p:sp>
        <p:nvSpPr>
          <p:cNvPr id="76803" name="Rectangle 3"/>
          <p:cNvSpPr>
            <a:spLocks noGrp="1" noChangeArrowheads="1"/>
          </p:cNvSpPr>
          <p:nvPr>
            <p:ph type="body" idx="1"/>
          </p:nvPr>
        </p:nvSpPr>
        <p:spPr/>
        <p:txBody>
          <a:bodyPr/>
          <a:lstStyle/>
          <a:p>
            <a:endParaRPr lang="en-GB" altLang="en-US" smtClean="0"/>
          </a:p>
        </p:txBody>
      </p:sp>
      <p:sp>
        <p:nvSpPr>
          <p:cNvPr id="76804" name="WordArt 4"/>
          <p:cNvSpPr>
            <a:spLocks noChangeArrowheads="1" noChangeShapeType="1" noTextEdit="1"/>
          </p:cNvSpPr>
          <p:nvPr/>
        </p:nvSpPr>
        <p:spPr bwMode="auto">
          <a:xfrm>
            <a:off x="1600200" y="2133600"/>
            <a:ext cx="5715000" cy="161925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 THANK YOU</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en-GB" altLang="en-US" smtClean="0"/>
          </a:p>
        </p:txBody>
      </p:sp>
      <p:pic>
        <p:nvPicPr>
          <p:cNvPr id="77827" name="Picture 4"/>
          <p:cNvPicPr>
            <a:picLocks noChangeAspect="1" noChangeArrowheads="1"/>
          </p:cNvPicPr>
          <p:nvPr>
            <p:ph type="body" idx="1"/>
          </p:nvPr>
        </p:nvPicPr>
        <p:blipFill>
          <a:blip r:embed="rId3"/>
          <a:srcRect r="-417" b="16667"/>
          <a:stretch>
            <a:fillRect/>
          </a:stretch>
        </p:blipFill>
        <p:spPr>
          <a:xfrm>
            <a:off x="2312988" y="2209800"/>
            <a:ext cx="4572000" cy="342900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a:lnSpc>
                <a:spcPct val="120000"/>
              </a:lnSpc>
              <a:buFontTx/>
              <a:buNone/>
            </a:pPr>
            <a:r>
              <a:rPr lang="en-GB" altLang="en-US" sz="2400" u="sng" smtClean="0">
                <a:solidFill>
                  <a:srgbClr val="000099"/>
                </a:solidFill>
              </a:rPr>
              <a:t>Coexisting Illness</a:t>
            </a:r>
            <a:r>
              <a:rPr lang="en-US" altLang="en-US" sz="2400" u="sng" smtClean="0">
                <a:solidFill>
                  <a:srgbClr val="000099"/>
                </a:solidFill>
              </a:rPr>
              <a:t> </a:t>
            </a:r>
          </a:p>
          <a:p>
            <a:pPr>
              <a:lnSpc>
                <a:spcPct val="120000"/>
              </a:lnSpc>
              <a:buFontTx/>
              <a:buNone/>
            </a:pPr>
            <a:endParaRPr lang="en-US" altLang="en-US" sz="2400" u="sng" smtClean="0">
              <a:solidFill>
                <a:srgbClr val="000099"/>
              </a:solidFill>
            </a:endParaRPr>
          </a:p>
          <a:p>
            <a:pPr lvl="1">
              <a:lnSpc>
                <a:spcPct val="120000"/>
              </a:lnSpc>
            </a:pPr>
            <a:r>
              <a:rPr lang="en-GB" altLang="en-US" sz="2000" smtClean="0">
                <a:solidFill>
                  <a:srgbClr val="000099"/>
                </a:solidFill>
              </a:rPr>
              <a:t>Improve the patients condition prior to surgery</a:t>
            </a:r>
            <a:r>
              <a:rPr lang="en-US" altLang="en-US" sz="2000" smtClean="0">
                <a:solidFill>
                  <a:srgbClr val="000099"/>
                </a:solidFill>
              </a:rPr>
              <a:t> </a:t>
            </a:r>
          </a:p>
          <a:p>
            <a:pPr lvl="1">
              <a:lnSpc>
                <a:spcPct val="120000"/>
              </a:lnSpc>
            </a:pPr>
            <a:r>
              <a:rPr lang="en-GB" altLang="en-US" sz="2000" smtClean="0">
                <a:solidFill>
                  <a:srgbClr val="000099"/>
                </a:solidFill>
              </a:rPr>
              <a:t>Seeking advice from other specialists </a:t>
            </a:r>
          </a:p>
          <a:p>
            <a:pPr lvl="1">
              <a:lnSpc>
                <a:spcPct val="120000"/>
              </a:lnSpc>
            </a:pPr>
            <a:r>
              <a:rPr lang="en-GB" altLang="en-US" sz="2000" smtClean="0">
                <a:solidFill>
                  <a:srgbClr val="000099"/>
                </a:solidFill>
              </a:rPr>
              <a:t>Optimise treatment</a:t>
            </a:r>
            <a:r>
              <a:rPr lang="en-US" altLang="en-US" sz="2000" smtClean="0">
                <a:solidFill>
                  <a:srgbClr val="000099"/>
                </a:solidFill>
              </a:rPr>
              <a:t> </a:t>
            </a:r>
          </a:p>
          <a:p>
            <a:pPr lvl="1">
              <a:lnSpc>
                <a:spcPct val="120000"/>
              </a:lnSpc>
            </a:pPr>
            <a:r>
              <a:rPr lang="en-GB" altLang="en-US" sz="2000" smtClean="0">
                <a:solidFill>
                  <a:srgbClr val="000099"/>
                </a:solidFill>
              </a:rPr>
              <a:t>Final decision .</a:t>
            </a:r>
            <a:r>
              <a:rPr lang="en-US" altLang="en-US" sz="2000" smtClean="0">
                <a:solidFill>
                  <a:srgbClr val="000099"/>
                </a:solidFill>
              </a:rPr>
              <a:t> </a:t>
            </a:r>
          </a:p>
        </p:txBody>
      </p:sp>
      <p:sp>
        <p:nvSpPr>
          <p:cNvPr id="11267" name="Rectangle 4"/>
          <p:cNvSpPr>
            <a:spLocks noGrp="1" noChangeArrowheads="1"/>
          </p:cNvSpPr>
          <p:nvPr>
            <p:ph type="title"/>
          </p:nvPr>
        </p:nvSpPr>
        <p:spPr>
          <a:xfrm>
            <a:off x="685800" y="0"/>
            <a:ext cx="7772400" cy="1143000"/>
          </a:xfrm>
          <a:noFill/>
        </p:spPr>
        <p:txBody>
          <a:bodyPr lIns="91440" tIns="45720" rIns="91440" bIns="45720"/>
          <a:lstStyle/>
          <a:p>
            <a:r>
              <a:rPr lang="en-GB" altLang="en-US" sz="3600" b="0" smtClean="0">
                <a:solidFill>
                  <a:srgbClr val="FFFF66"/>
                </a:solidFill>
              </a:rPr>
              <a:t>The preoperative visit</a:t>
            </a:r>
            <a:r>
              <a:rPr lang="en-US" altLang="en-US" smtClean="0">
                <a:solidFill>
                  <a:srgbClr val="000099"/>
                </a:solidFill>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28600" y="1295400"/>
            <a:ext cx="7772400" cy="6324600"/>
          </a:xfrm>
        </p:spPr>
        <p:txBody>
          <a:bodyPr/>
          <a:lstStyle/>
          <a:p>
            <a:pPr>
              <a:lnSpc>
                <a:spcPct val="110000"/>
              </a:lnSpc>
            </a:pPr>
            <a:r>
              <a:rPr lang="en-US" altLang="en-US" sz="2000" smtClean="0">
                <a:solidFill>
                  <a:srgbClr val="003366"/>
                </a:solidFill>
              </a:rPr>
              <a:t>Three situations where special arrangements are usually made</a:t>
            </a:r>
            <a:r>
              <a:rPr lang="en-US" altLang="en-US" sz="2000" smtClean="0">
                <a:solidFill>
                  <a:srgbClr val="000099"/>
                </a:solidFill>
              </a:rPr>
              <a:t> </a:t>
            </a:r>
          </a:p>
          <a:p>
            <a:pPr lvl="1">
              <a:lnSpc>
                <a:spcPct val="110000"/>
              </a:lnSpc>
              <a:buFontTx/>
              <a:buNone/>
            </a:pPr>
            <a:r>
              <a:rPr lang="en-GB" altLang="en-US" sz="1800" smtClean="0">
                <a:solidFill>
                  <a:schemeClr val="accent1"/>
                </a:solidFill>
              </a:rPr>
              <a:t>1-Patients with complex medical or surgical problems</a:t>
            </a:r>
            <a:r>
              <a:rPr lang="en-US" altLang="en-US" sz="1800" smtClean="0">
                <a:solidFill>
                  <a:srgbClr val="000099"/>
                </a:solidFill>
              </a:rPr>
              <a:t> </a:t>
            </a:r>
          </a:p>
          <a:p>
            <a:pPr lvl="2">
              <a:lnSpc>
                <a:spcPct val="110000"/>
              </a:lnSpc>
            </a:pPr>
            <a:r>
              <a:rPr lang="en-GB" altLang="en-US" sz="1600" smtClean="0">
                <a:solidFill>
                  <a:srgbClr val="000099"/>
                </a:solidFill>
              </a:rPr>
              <a:t>patient is often admitted several days before surgery</a:t>
            </a:r>
            <a:r>
              <a:rPr lang="en-US" altLang="en-US" sz="1600" smtClean="0">
                <a:solidFill>
                  <a:srgbClr val="000099"/>
                </a:solidFill>
              </a:rPr>
              <a:t> </a:t>
            </a:r>
          </a:p>
          <a:p>
            <a:pPr lvl="2">
              <a:lnSpc>
                <a:spcPct val="110000"/>
              </a:lnSpc>
            </a:pPr>
            <a:r>
              <a:rPr lang="en-GB" altLang="en-US" sz="1600" smtClean="0">
                <a:solidFill>
                  <a:srgbClr val="000099"/>
                </a:solidFill>
              </a:rPr>
              <a:t>anaesthetist is actively involved in optimising their condition prior to anaesthesia and surgery</a:t>
            </a:r>
            <a:r>
              <a:rPr lang="en-US" altLang="en-US" sz="1600" smtClean="0">
                <a:solidFill>
                  <a:srgbClr val="000099"/>
                </a:solidFill>
              </a:rPr>
              <a:t> </a:t>
            </a:r>
          </a:p>
          <a:p>
            <a:pPr lvl="1">
              <a:lnSpc>
                <a:spcPct val="110000"/>
              </a:lnSpc>
              <a:buFontTx/>
              <a:buNone/>
            </a:pPr>
            <a:r>
              <a:rPr lang="en-US" altLang="en-US" sz="1800" smtClean="0">
                <a:solidFill>
                  <a:schemeClr val="accent1"/>
                </a:solidFill>
              </a:rPr>
              <a:t>2-Surgical emergencies</a:t>
            </a:r>
            <a:r>
              <a:rPr lang="en-US" altLang="en-US" sz="1800" smtClean="0">
                <a:solidFill>
                  <a:srgbClr val="000099"/>
                </a:solidFill>
              </a:rPr>
              <a:t> </a:t>
            </a:r>
          </a:p>
          <a:p>
            <a:pPr lvl="2">
              <a:lnSpc>
                <a:spcPct val="110000"/>
              </a:lnSpc>
              <a:buFontTx/>
              <a:buNone/>
            </a:pPr>
            <a:r>
              <a:rPr lang="en-US" altLang="en-US" sz="1600" smtClean="0">
                <a:solidFill>
                  <a:srgbClr val="000099"/>
                </a:solidFill>
              </a:rPr>
              <a:t>   only a few hours separates admission and operation in these patients urgent investigations or treatment </a:t>
            </a:r>
          </a:p>
          <a:p>
            <a:pPr lvl="1">
              <a:lnSpc>
                <a:spcPct val="110000"/>
              </a:lnSpc>
              <a:buFontTx/>
              <a:buNone/>
            </a:pPr>
            <a:r>
              <a:rPr lang="en-US" altLang="en-US" sz="1800" smtClean="0">
                <a:solidFill>
                  <a:schemeClr val="accent1"/>
                </a:solidFill>
              </a:rPr>
              <a:t>3-Day-case patients</a:t>
            </a:r>
            <a:r>
              <a:rPr lang="en-US" altLang="en-US" sz="1800" smtClean="0">
                <a:solidFill>
                  <a:srgbClr val="000099"/>
                </a:solidFill>
              </a:rPr>
              <a:t> </a:t>
            </a:r>
          </a:p>
          <a:p>
            <a:pPr lvl="2">
              <a:lnSpc>
                <a:spcPct val="110000"/>
              </a:lnSpc>
            </a:pPr>
            <a:r>
              <a:rPr lang="en-US" altLang="en-US" sz="1600" smtClean="0">
                <a:solidFill>
                  <a:srgbClr val="000099"/>
                </a:solidFill>
              </a:rPr>
              <a:t>These are patients who are planned </a:t>
            </a:r>
          </a:p>
          <a:p>
            <a:pPr lvl="2">
              <a:lnSpc>
                <a:spcPct val="110000"/>
              </a:lnSpc>
            </a:pPr>
            <a:r>
              <a:rPr lang="en-US" altLang="en-US" sz="1600" smtClean="0">
                <a:solidFill>
                  <a:srgbClr val="000099"/>
                </a:solidFill>
              </a:rPr>
              <a:t>Generally ‘fitter’  ASA1 or ASA 2 </a:t>
            </a:r>
          </a:p>
          <a:p>
            <a:pPr lvl="2">
              <a:lnSpc>
                <a:spcPct val="110000"/>
              </a:lnSpc>
            </a:pPr>
            <a:r>
              <a:rPr lang="en-US" altLang="en-US" sz="1600" smtClean="0">
                <a:solidFill>
                  <a:srgbClr val="000099"/>
                </a:solidFill>
              </a:rPr>
              <a:t> Assessment in anesthesia clinic </a:t>
            </a:r>
          </a:p>
          <a:p>
            <a:pPr lvl="2">
              <a:lnSpc>
                <a:spcPct val="110000"/>
              </a:lnSpc>
              <a:buFontTx/>
              <a:buNone/>
            </a:pPr>
            <a:endParaRPr lang="en-US" altLang="en-US" sz="1600" smtClean="0">
              <a:solidFill>
                <a:srgbClr val="000099"/>
              </a:solidFill>
              <a:latin typeface="Tahoma" pitchFamily="34" charset="0"/>
            </a:endParaRPr>
          </a:p>
          <a:p>
            <a:pPr lvl="2">
              <a:lnSpc>
                <a:spcPct val="110000"/>
              </a:lnSpc>
              <a:buFontTx/>
              <a:buNone/>
            </a:pPr>
            <a:endParaRPr lang="en-US" altLang="en-US" sz="2000" smtClean="0">
              <a:solidFill>
                <a:srgbClr val="000099"/>
              </a:solidFill>
              <a:latin typeface="Tahom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edical001 PowerPlugs Favorites 2">
  <a:themeElements>
    <a:clrScheme name="">
      <a:dk1>
        <a:srgbClr val="000000"/>
      </a:dk1>
      <a:lt1>
        <a:srgbClr val="B2B2B2"/>
      </a:lt1>
      <a:dk2>
        <a:srgbClr val="FFFFFF"/>
      </a:dk2>
      <a:lt2>
        <a:srgbClr val="B2B2B2"/>
      </a:lt2>
      <a:accent1>
        <a:srgbClr val="FF9900"/>
      </a:accent1>
      <a:accent2>
        <a:srgbClr val="990000"/>
      </a:accent2>
      <a:accent3>
        <a:srgbClr val="D5D5D5"/>
      </a:accent3>
      <a:accent4>
        <a:srgbClr val="000000"/>
      </a:accent4>
      <a:accent5>
        <a:srgbClr val="FFCAAA"/>
      </a:accent5>
      <a:accent6>
        <a:srgbClr val="8A0000"/>
      </a:accent6>
      <a:hlink>
        <a:srgbClr val="3399FF"/>
      </a:hlink>
      <a:folHlink>
        <a:srgbClr val="B2B2B2"/>
      </a:folHlink>
    </a:clrScheme>
    <a:fontScheme name="Medical001 PowerPlugs Favorites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Medical001 PowerPlugs Favorites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ical001 PowerPlugs Favorites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dical001 PowerPlugs Favorites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ical001 PowerPlugs Favorites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ical001 PowerPlugs Favorites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ical001 PowerPlugs Favorites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dical001 PowerPlugs Favorites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B2B2B2"/>
    </a:lt1>
    <a:dk2>
      <a:srgbClr val="000066"/>
    </a:dk2>
    <a:lt2>
      <a:srgbClr val="B2B2B2"/>
    </a:lt2>
    <a:accent1>
      <a:srgbClr val="FF9900"/>
    </a:accent1>
    <a:accent2>
      <a:srgbClr val="990000"/>
    </a:accent2>
    <a:accent3>
      <a:srgbClr val="D5D5D5"/>
    </a:accent3>
    <a:accent4>
      <a:srgbClr val="000000"/>
    </a:accent4>
    <a:accent5>
      <a:srgbClr val="FFCAAA"/>
    </a:accent5>
    <a:accent6>
      <a:srgbClr val="8A0000"/>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Medical001 PowerPlugs Favorites 2</Template>
  <TotalTime>1547</TotalTime>
  <Words>2292</Words>
  <Application>Microsoft Office PowerPoint</Application>
  <PresentationFormat>On-screen Show (4:3)</PresentationFormat>
  <Paragraphs>591</Paragraphs>
  <Slides>73</Slides>
  <Notes>48</Notes>
  <HiddenSlides>0</HiddenSlides>
  <MMClips>6</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73</vt:i4>
      </vt:variant>
    </vt:vector>
  </HeadingPairs>
  <TitlesOfParts>
    <vt:vector size="86" baseType="lpstr">
      <vt:lpstr>Arial</vt:lpstr>
      <vt:lpstr>Times New Roman</vt:lpstr>
      <vt:lpstr>Bell MT</vt:lpstr>
      <vt:lpstr>Calibri</vt:lpstr>
      <vt:lpstr>Wingdings</vt:lpstr>
      <vt:lpstr>Tekton-Bold</vt:lpstr>
      <vt:lpstr>Tahoma</vt:lpstr>
      <vt:lpstr>Andalus</vt:lpstr>
      <vt:lpstr>Majalla UI</vt:lpstr>
      <vt:lpstr>Wingdings 3</vt:lpstr>
      <vt:lpstr>Verdana</vt:lpstr>
      <vt:lpstr>Wingdings 2</vt:lpstr>
      <vt:lpstr>Medical001 PowerPlugs Favorites 2</vt:lpstr>
      <vt:lpstr>Slide 1</vt:lpstr>
      <vt:lpstr>Objective </vt:lpstr>
      <vt:lpstr>Overview</vt:lpstr>
      <vt:lpstr> NCEPOD classification of intervention (National Confidential Enquiry into Patient Outcome and Death </vt:lpstr>
      <vt:lpstr>The preoperative visit </vt:lpstr>
      <vt:lpstr>The Goal of Preoperative visit.</vt:lpstr>
      <vt:lpstr>The preoperative visit </vt:lpstr>
      <vt:lpstr>The preoperative visit </vt:lpstr>
      <vt:lpstr>Slide 9</vt:lpstr>
      <vt:lpstr>PREVIOUS ANAESTHETICS AND OPERATIONS </vt:lpstr>
      <vt:lpstr>Patient factors associated with cardiac risk</vt:lpstr>
      <vt:lpstr>Cardiovascular system </vt:lpstr>
      <vt:lpstr>Cardiovascular system </vt:lpstr>
      <vt:lpstr>Cardiovascular system </vt:lpstr>
      <vt:lpstr>Active Cardiac Conditions</vt:lpstr>
      <vt:lpstr>Minor Cardiac Predictors</vt:lpstr>
      <vt:lpstr>Slide 17</vt:lpstr>
      <vt:lpstr>Surgical factors in assessment of risk of significant cardiac event</vt:lpstr>
      <vt:lpstr> </vt:lpstr>
      <vt:lpstr>Respiratory system </vt:lpstr>
      <vt:lpstr>Other conditions in the medical history </vt:lpstr>
      <vt:lpstr>Other conditions in the medical history </vt:lpstr>
      <vt:lpstr>Other conditions in the medical history </vt:lpstr>
      <vt:lpstr>DRUG HISTORY AND ALLERGIES</vt:lpstr>
      <vt:lpstr>SOCIAL HISTORY </vt:lpstr>
      <vt:lpstr> </vt:lpstr>
      <vt:lpstr>Obesity</vt:lpstr>
      <vt:lpstr>Slide 28</vt:lpstr>
      <vt:lpstr>THE EXAMINATION</vt:lpstr>
      <vt:lpstr>THE EXAMINATION</vt:lpstr>
      <vt:lpstr>THE EXAMINATION</vt:lpstr>
      <vt:lpstr>Slide 32</vt:lpstr>
      <vt:lpstr>Airway Evaluation (cont.) </vt:lpstr>
      <vt:lpstr>Slide 34</vt:lpstr>
      <vt:lpstr>Slide 35</vt:lpstr>
      <vt:lpstr>Slide 36</vt:lpstr>
      <vt:lpstr>Slide 37</vt:lpstr>
      <vt:lpstr>Special Investigations  Baseline investigations </vt:lpstr>
      <vt:lpstr>ADDITIONAL INVESTIGATIONS </vt:lpstr>
      <vt:lpstr>ADDITIONAL INVESTIGATIONS </vt:lpstr>
      <vt:lpstr>Slide 41</vt:lpstr>
      <vt:lpstr>Medical referral </vt:lpstr>
      <vt:lpstr>Medical referral </vt:lpstr>
      <vt:lpstr>Medical referral </vt:lpstr>
      <vt:lpstr>Medical referral </vt:lpstr>
      <vt:lpstr>Medical referral </vt:lpstr>
      <vt:lpstr>Slide 47</vt:lpstr>
      <vt:lpstr>INCREASED RISK OF MORTALITY </vt:lpstr>
      <vt:lpstr>Mortality related to anaesthesia</vt:lpstr>
      <vt:lpstr>ANAESTHETIC ASSOCIATED DEATHS </vt:lpstr>
      <vt:lpstr>ANAESTHETIC ASSOCIATED DEATHS </vt:lpstr>
      <vt:lpstr>Slide 52</vt:lpstr>
      <vt:lpstr>Slide 53</vt:lpstr>
      <vt:lpstr>Preoperative fasting</vt:lpstr>
      <vt:lpstr>Slide 55</vt:lpstr>
      <vt:lpstr>Informing the patient </vt:lpstr>
      <vt:lpstr>The perioperative patient journey</vt:lpstr>
      <vt:lpstr>Slide 58</vt:lpstr>
      <vt:lpstr>Consent</vt:lpstr>
      <vt:lpstr>Slide 60</vt:lpstr>
      <vt:lpstr>Informing the patient </vt:lpstr>
      <vt:lpstr>Slide 62</vt:lpstr>
      <vt:lpstr>Patients at risk of gastric aspiration even after fasting</vt:lpstr>
      <vt:lpstr>The 6 As of premedication </vt:lpstr>
      <vt:lpstr>Slide 65</vt:lpstr>
      <vt:lpstr>Slide 66</vt:lpstr>
      <vt:lpstr>Slide 67</vt:lpstr>
      <vt:lpstr>Slide 68</vt:lpstr>
      <vt:lpstr>Slide 69</vt:lpstr>
      <vt:lpstr>Postoperative stage</vt:lpstr>
      <vt:lpstr>Once in the recovery room,</vt:lpstr>
      <vt:lpstr>Slide 72</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Noorain Channa</dc:creator>
  <cp:lastModifiedBy>jumana baaj</cp:lastModifiedBy>
  <cp:revision>111</cp:revision>
  <dcterms:created xsi:type="dcterms:W3CDTF">2002-04-14T13:45:57Z</dcterms:created>
  <dcterms:modified xsi:type="dcterms:W3CDTF">2020-03-11T07:14:50Z</dcterms:modified>
</cp:coreProperties>
</file>