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376" r:id="rId3"/>
    <p:sldId id="400" r:id="rId4"/>
    <p:sldId id="356" r:id="rId5"/>
    <p:sldId id="401" r:id="rId6"/>
    <p:sldId id="402" r:id="rId7"/>
    <p:sldId id="386" r:id="rId8"/>
    <p:sldId id="354" r:id="rId9"/>
    <p:sldId id="261" r:id="rId10"/>
    <p:sldId id="378" r:id="rId11"/>
    <p:sldId id="379" r:id="rId12"/>
    <p:sldId id="262" r:id="rId13"/>
    <p:sldId id="267" r:id="rId14"/>
    <p:sldId id="269" r:id="rId15"/>
    <p:sldId id="270" r:id="rId16"/>
    <p:sldId id="384" r:id="rId17"/>
    <p:sldId id="271" r:id="rId18"/>
    <p:sldId id="389" r:id="rId19"/>
    <p:sldId id="274" r:id="rId20"/>
    <p:sldId id="275" r:id="rId21"/>
    <p:sldId id="276" r:id="rId22"/>
    <p:sldId id="272" r:id="rId23"/>
    <p:sldId id="278" r:id="rId24"/>
    <p:sldId id="388" r:id="rId25"/>
    <p:sldId id="381" r:id="rId26"/>
    <p:sldId id="382" r:id="rId27"/>
    <p:sldId id="383" r:id="rId28"/>
    <p:sldId id="277" r:id="rId29"/>
    <p:sldId id="279" r:id="rId30"/>
    <p:sldId id="390" r:id="rId31"/>
    <p:sldId id="398" r:id="rId32"/>
    <p:sldId id="391" r:id="rId33"/>
    <p:sldId id="392" r:id="rId34"/>
    <p:sldId id="394" r:id="rId35"/>
    <p:sldId id="393" r:id="rId36"/>
    <p:sldId id="395" r:id="rId37"/>
    <p:sldId id="396" r:id="rId38"/>
    <p:sldId id="397" r:id="rId39"/>
    <p:sldId id="399" r:id="rId40"/>
    <p:sldId id="283" r:id="rId41"/>
    <p:sldId id="284" r:id="rId42"/>
    <p:sldId id="286" r:id="rId43"/>
    <p:sldId id="287" r:id="rId44"/>
    <p:sldId id="290" r:id="rId45"/>
    <p:sldId id="291" r:id="rId46"/>
    <p:sldId id="292" r:id="rId47"/>
    <p:sldId id="293" r:id="rId48"/>
    <p:sldId id="418" r:id="rId49"/>
    <p:sldId id="377" r:id="rId5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400" kern="1200">
        <a:solidFill>
          <a:srgbClr val="FFFF00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4400" kern="1200">
        <a:solidFill>
          <a:srgbClr val="FFFF00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4400" kern="1200">
        <a:solidFill>
          <a:srgbClr val="FFFF00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4400" kern="1200">
        <a:solidFill>
          <a:srgbClr val="FFFF00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4400" kern="1200">
        <a:solidFill>
          <a:srgbClr val="FFFF00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4400" kern="1200">
        <a:solidFill>
          <a:srgbClr val="FFFF00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4400" kern="1200">
        <a:solidFill>
          <a:srgbClr val="FFFF00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4400" kern="1200">
        <a:solidFill>
          <a:srgbClr val="FFFF00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4400" kern="1200">
        <a:solidFill>
          <a:srgbClr val="FFFF00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CC0000"/>
    <a:srgbClr val="FFCC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68" autoAdjust="0"/>
    <p:restoredTop sz="86323" autoAdjust="0"/>
  </p:normalViewPr>
  <p:slideViewPr>
    <p:cSldViewPr showGuides="1">
      <p:cViewPr varScale="1">
        <p:scale>
          <a:sx n="116" d="100"/>
          <a:sy n="116" d="100"/>
        </p:scale>
        <p:origin x="37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5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8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61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61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30B1EE3-6278-4451-BFAF-2164903148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6876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7BE8C9-D941-4B0C-82D8-9BEEC4E5D6F4}" type="slidenum">
              <a:rPr lang="en-US" smtClean="0">
                <a:latin typeface="Arial" pitchFamily="34" charset="0"/>
              </a:rPr>
              <a:pPr>
                <a:defRPr/>
              </a:pPr>
              <a:t>1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751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B3FAF3-1BAB-4986-A198-838BE73A59F1}" type="slidenum">
              <a:rPr lang="en-US" smtClean="0">
                <a:latin typeface="Arial" pitchFamily="34" charset="0"/>
              </a:rPr>
              <a:pPr>
                <a:defRPr/>
              </a:pPr>
              <a:t>10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0085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CDF34-B560-41F3-AA81-B728ADE7CB49}" type="slidenum">
              <a:rPr lang="en-US" smtClean="0">
                <a:latin typeface="Arial" pitchFamily="34" charset="0"/>
              </a:rPr>
              <a:pPr>
                <a:defRPr/>
              </a:pPr>
              <a:t>11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794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CB20E8-21B3-4BEA-B7AE-EE3E969E6E21}" type="slidenum">
              <a:rPr lang="en-US" smtClean="0">
                <a:latin typeface="Arial" pitchFamily="34" charset="0"/>
              </a:rPr>
              <a:pPr>
                <a:defRPr/>
              </a:pPr>
              <a:t>12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7211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C3CCB6-479E-47B3-BC20-CCB81D6D5D29}" type="slidenum">
              <a:rPr lang="en-US" smtClean="0">
                <a:latin typeface="Arial" pitchFamily="34" charset="0"/>
              </a:rPr>
              <a:pPr>
                <a:defRPr/>
              </a:pPr>
              <a:t>13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5715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739142-9A73-4313-BB2D-84B1ABBB4DDD}" type="slidenum">
              <a:rPr lang="en-US" smtClean="0">
                <a:latin typeface="Arial" pitchFamily="34" charset="0"/>
              </a:rPr>
              <a:pPr>
                <a:defRPr/>
              </a:pPr>
              <a:t>14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696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BAC9B4-7E3B-453B-B94C-E7A40DC057AF}" type="slidenum">
              <a:rPr lang="en-US" smtClean="0">
                <a:latin typeface="Arial" pitchFamily="34" charset="0"/>
              </a:rPr>
              <a:pPr>
                <a:defRPr/>
              </a:pPr>
              <a:t>15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886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FEFD23-0164-4F6A-9AB7-B121871756C4}" type="slidenum">
              <a:rPr lang="en-US" smtClean="0">
                <a:latin typeface="Arial" pitchFamily="34" charset="0"/>
              </a:rPr>
              <a:pPr>
                <a:defRPr/>
              </a:pPr>
              <a:t>16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6836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EC9FD9-7C57-4BED-974B-0652CE4E62A1}" type="slidenum">
              <a:rPr lang="en-US" smtClean="0">
                <a:latin typeface="Arial" pitchFamily="34" charset="0"/>
              </a:rPr>
              <a:pPr>
                <a:defRPr/>
              </a:pPr>
              <a:t>17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6433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17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6840A3-CB27-4F02-A974-0BE3EE8AA551}" type="slidenum">
              <a:rPr lang="en-US" smtClean="0">
                <a:latin typeface="Arial" pitchFamily="34" charset="0"/>
              </a:rPr>
              <a:pPr>
                <a:defRPr/>
              </a:pPr>
              <a:t>19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399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504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54DEF0-18EC-4079-B435-88E40B5C6763}" type="slidenum">
              <a:rPr lang="en-US" smtClean="0">
                <a:latin typeface="Arial" pitchFamily="34" charset="0"/>
              </a:rPr>
              <a:pPr>
                <a:defRPr/>
              </a:pPr>
              <a:t>20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8675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1F5C68-120A-4579-A0D3-654808A72DED}" type="slidenum">
              <a:rPr lang="en-US" smtClean="0">
                <a:latin typeface="Arial" pitchFamily="34" charset="0"/>
              </a:rPr>
              <a:pPr>
                <a:defRPr/>
              </a:pPr>
              <a:t>21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1135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6B0332-D7E0-4B4B-B617-EBCA44F5DC5D}" type="slidenum">
              <a:rPr lang="en-US" smtClean="0">
                <a:latin typeface="Arial" pitchFamily="34" charset="0"/>
              </a:rPr>
              <a:pPr>
                <a:defRPr/>
              </a:pPr>
              <a:t>22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8863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C79546-2F97-49CB-9A0B-3A94E44117CA}" type="slidenum">
              <a:rPr lang="en-US" smtClean="0">
                <a:latin typeface="Arial" pitchFamily="34" charset="0"/>
              </a:rPr>
              <a:pPr>
                <a:defRPr/>
              </a:pPr>
              <a:t>23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079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2333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B2F5FA-8141-4BE0-91BB-C2D7CD820AD5}" type="slidenum">
              <a:rPr lang="en-US" smtClean="0">
                <a:latin typeface="Arial" pitchFamily="34" charset="0"/>
              </a:rPr>
              <a:pPr>
                <a:defRPr/>
              </a:pPr>
              <a:t>25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3394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67CC57-2372-4D9E-9B26-8CC6B815CDE1}" type="slidenum">
              <a:rPr lang="en-US" smtClean="0">
                <a:latin typeface="Arial" pitchFamily="34" charset="0"/>
              </a:rPr>
              <a:pPr>
                <a:defRPr/>
              </a:pPr>
              <a:t>26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6985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342297-C0AF-405B-BA21-55167FC5AB4B}" type="slidenum">
              <a:rPr lang="en-US" smtClean="0">
                <a:latin typeface="Arial" pitchFamily="34" charset="0"/>
              </a:rPr>
              <a:pPr>
                <a:defRPr/>
              </a:pPr>
              <a:t>27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8032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91A1E2-32A4-4FFA-A202-113A11858D3E}" type="slidenum">
              <a:rPr lang="en-US" smtClean="0">
                <a:latin typeface="Arial" pitchFamily="34" charset="0"/>
              </a:rPr>
              <a:pPr>
                <a:defRPr/>
              </a:pPr>
              <a:t>28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803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F2B464-7F6D-4989-BDE4-796DE8AE5482}" type="slidenum">
              <a:rPr lang="en-US" smtClean="0">
                <a:latin typeface="Arial" pitchFamily="34" charset="0"/>
              </a:rPr>
              <a:pPr>
                <a:defRPr/>
              </a:pPr>
              <a:t>29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357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125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99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2002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8333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9018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751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608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6422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03771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1861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624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62809C-40E8-4244-A32D-E19566FAD6D5}" type="slidenum">
              <a:rPr lang="en-US" smtClean="0">
                <a:latin typeface="Arial" pitchFamily="34" charset="0"/>
              </a:rPr>
              <a:pPr>
                <a:defRPr/>
              </a:pPr>
              <a:t>4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9623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90B2BF-038F-4586-8370-B510B133DA73}" type="slidenum">
              <a:rPr lang="en-US" smtClean="0">
                <a:latin typeface="Arial" pitchFamily="34" charset="0"/>
              </a:rPr>
              <a:pPr>
                <a:defRPr/>
              </a:pPr>
              <a:t>40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2756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FF4F99-311E-44E5-B883-04D71D43D37C}" type="slidenum">
              <a:rPr lang="en-US" smtClean="0">
                <a:latin typeface="Arial" pitchFamily="34" charset="0"/>
              </a:rPr>
              <a:pPr>
                <a:defRPr/>
              </a:pPr>
              <a:t>41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14409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1CCD3D-E136-4480-92EA-AC0798C55338}" type="slidenum">
              <a:rPr lang="en-US" smtClean="0">
                <a:latin typeface="Arial" pitchFamily="34" charset="0"/>
              </a:rPr>
              <a:pPr>
                <a:defRPr/>
              </a:pPr>
              <a:t>42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2019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EB3B48-9AB9-4A90-9EFE-88A7D2A9C96A}" type="slidenum">
              <a:rPr lang="en-US" smtClean="0">
                <a:latin typeface="Arial" pitchFamily="34" charset="0"/>
              </a:rPr>
              <a:pPr>
                <a:defRPr/>
              </a:pPr>
              <a:t>43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66793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395158-3BEA-4832-B429-CBBAE31DD042}" type="slidenum">
              <a:rPr lang="en-US" smtClean="0">
                <a:latin typeface="Arial" pitchFamily="34" charset="0"/>
              </a:rPr>
              <a:pPr>
                <a:defRPr/>
              </a:pPr>
              <a:t>44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49402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A40498-92A5-4BF5-8129-E729B0BEB250}" type="slidenum">
              <a:rPr lang="en-US" smtClean="0">
                <a:latin typeface="Arial" pitchFamily="34" charset="0"/>
              </a:rPr>
              <a:pPr>
                <a:defRPr/>
              </a:pPr>
              <a:t>45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013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9405D6-052A-4BF6-8443-BB3DBBC20088}" type="slidenum">
              <a:rPr lang="en-US" smtClean="0">
                <a:latin typeface="Arial" pitchFamily="34" charset="0"/>
              </a:rPr>
              <a:pPr>
                <a:defRPr/>
              </a:pPr>
              <a:t>46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46302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B087E-81D4-4C19-B121-9400321EB7BC}" type="slidenum">
              <a:rPr lang="en-US" smtClean="0">
                <a:latin typeface="Arial" pitchFamily="34" charset="0"/>
              </a:rPr>
              <a:pPr>
                <a:defRPr/>
              </a:pPr>
              <a:t>47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95310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4BAF20-542D-48F0-9218-395A65ECE2DE}" type="slidenum">
              <a:rPr lang="en-US" smtClean="0">
                <a:latin typeface="Arial" pitchFamily="34" charset="0"/>
              </a:rPr>
              <a:pPr>
                <a:defRPr/>
              </a:pPr>
              <a:t>48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59061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004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09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5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F83DFD-031C-4892-A7EF-27623BF9D4C5}" type="slidenum">
              <a:rPr lang="en-US" smtClean="0">
                <a:latin typeface="Arial" pitchFamily="34" charset="0"/>
              </a:rPr>
              <a:pPr>
                <a:defRPr/>
              </a:pPr>
              <a:t>8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5088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F5455F-6714-42C3-BE88-6834AEF8093F}" type="slidenum">
              <a:rPr lang="en-US" smtClean="0">
                <a:latin typeface="Arial" pitchFamily="34" charset="0"/>
              </a:rPr>
              <a:pPr>
                <a:defRPr/>
              </a:pPr>
              <a:t>9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316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A39B2-C75E-414C-BDF0-B1ADD9A7E8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94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A693A-BB3B-4CA7-86DF-C3061BBE0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690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97AF3-BEBB-4FAF-A0EF-0D4348366F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70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9D163-FDB6-45B4-95F8-70B7122B33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412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78247-D11A-4FDF-9092-D15C800A60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17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0D4DA-005C-4C15-A5CB-866B8D9F32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73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0380F-A5B0-479B-AC33-247359BCBC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251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89F0C-0E71-4500-85BB-F8D3FD6A7E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723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37E70-DE86-4992-82F4-0D665AC784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412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7BE11-7BA4-4726-B4F5-209A474528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33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45EAD-E1C3-4E55-BF8A-F6B322FD99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858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0B7A207-2076-49AA-A80A-4408F29D5A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1295400"/>
            <a:ext cx="8686800" cy="1924050"/>
          </a:xfrm>
        </p:spPr>
        <p:txBody>
          <a:bodyPr/>
          <a:lstStyle/>
          <a:p>
            <a:pPr algn="l">
              <a:defRPr/>
            </a:pPr>
            <a:r>
              <a:rPr lang="en-US" sz="3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General Anesthesia Techniques </a:t>
            </a:r>
            <a:endParaRPr lang="en-US" sz="36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051" name="Subtitle 3"/>
          <p:cNvSpPr>
            <a:spLocks noGrp="1"/>
          </p:cNvSpPr>
          <p:nvPr>
            <p:ph type="subTitle" idx="1"/>
          </p:nvPr>
        </p:nvSpPr>
        <p:spPr>
          <a:xfrm>
            <a:off x="152400" y="3886200"/>
            <a:ext cx="8763000" cy="1828800"/>
          </a:xfrm>
        </p:spPr>
        <p:txBody>
          <a:bodyPr/>
          <a:lstStyle/>
          <a:p>
            <a:pPr algn="l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Lecturer name: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Altaf Hussain</a:t>
            </a:r>
          </a:p>
          <a:p>
            <a:pPr algn="l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33400"/>
            <a:ext cx="31337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airway-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5791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1752600" y="152400"/>
            <a:ext cx="56388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4400" dirty="0">
                <a:latin typeface="+mn-lt"/>
              </a:rPr>
              <a:t> </a:t>
            </a:r>
            <a:r>
              <a:rPr lang="en-US" altLang="en-US" sz="4000" b="1" dirty="0">
                <a:solidFill>
                  <a:srgbClr val="FFFF00"/>
                </a:solidFill>
                <a:latin typeface="+mn-lt"/>
              </a:rPr>
              <a:t>Airway examination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dirty="0" err="1">
                <a:solidFill>
                  <a:schemeClr val="bg1"/>
                </a:solidFill>
                <a:latin typeface="+mn-lt"/>
              </a:rPr>
              <a:t>Mallampati</a:t>
            </a:r>
            <a:r>
              <a:rPr lang="en-US" altLang="en-US" dirty="0">
                <a:solidFill>
                  <a:schemeClr val="bg1"/>
                </a:solidFill>
                <a:latin typeface="+mn-lt"/>
              </a:rPr>
              <a:t> classification</a:t>
            </a:r>
          </a:p>
        </p:txBody>
      </p:sp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6324600" y="1371600"/>
            <a:ext cx="23622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u="sng" dirty="0">
                <a:solidFill>
                  <a:schemeClr val="bg1"/>
                </a:solidFill>
                <a:latin typeface="+mn-lt"/>
              </a:rPr>
              <a:t>Class I:</a:t>
            </a:r>
            <a:r>
              <a:rPr lang="en-US" altLang="en-US" sz="2000" dirty="0">
                <a:solidFill>
                  <a:schemeClr val="bg1"/>
                </a:solidFill>
                <a:latin typeface="+mn-lt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chemeClr val="bg1"/>
                </a:solidFill>
                <a:latin typeface="+mn-lt"/>
              </a:rPr>
              <a:t>uvula, </a:t>
            </a:r>
            <a:r>
              <a:rPr lang="en-US" altLang="en-US" sz="2000" dirty="0" err="1">
                <a:solidFill>
                  <a:schemeClr val="bg1"/>
                </a:solidFill>
                <a:latin typeface="+mn-lt"/>
              </a:rPr>
              <a:t>faucial</a:t>
            </a:r>
            <a:r>
              <a:rPr lang="en-US" altLang="en-US" sz="2000" dirty="0">
                <a:solidFill>
                  <a:schemeClr val="bg1"/>
                </a:solidFill>
                <a:latin typeface="+mn-lt"/>
              </a:rPr>
              <a:t> pillars, soft and hard palate visible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00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u="sng" dirty="0">
                <a:solidFill>
                  <a:schemeClr val="bg1"/>
                </a:solidFill>
                <a:latin typeface="+mn-lt"/>
              </a:rPr>
              <a:t>Class II: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 err="1">
                <a:solidFill>
                  <a:schemeClr val="bg1"/>
                </a:solidFill>
                <a:latin typeface="+mn-lt"/>
              </a:rPr>
              <a:t>faucial</a:t>
            </a:r>
            <a:r>
              <a:rPr lang="en-US" altLang="en-US" sz="2000" dirty="0">
                <a:solidFill>
                  <a:schemeClr val="bg1"/>
                </a:solidFill>
                <a:latin typeface="+mn-lt"/>
              </a:rPr>
              <a:t> pillars, soft and hard palate visible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00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u="sng" dirty="0">
                <a:solidFill>
                  <a:schemeClr val="bg1"/>
                </a:solidFill>
                <a:latin typeface="+mn-lt"/>
              </a:rPr>
              <a:t>Class III: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chemeClr val="bg1"/>
                </a:solidFill>
                <a:latin typeface="+mn-lt"/>
              </a:rPr>
              <a:t>soft and hard palate visible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00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u="sng" dirty="0">
                <a:solidFill>
                  <a:schemeClr val="bg1"/>
                </a:solidFill>
                <a:latin typeface="+mn-lt"/>
              </a:rPr>
              <a:t>Class IV: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chemeClr val="bg1"/>
                </a:solidFill>
                <a:latin typeface="+mn-lt"/>
              </a:rPr>
              <a:t>hard palate visible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b="1" dirty="0">
                <a:solidFill>
                  <a:schemeClr val="bg1"/>
                </a:solidFill>
                <a:latin typeface="+mn-lt"/>
              </a:rPr>
              <a:t>NPO status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93838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sz="2800">
                <a:solidFill>
                  <a:schemeClr val="bg1"/>
                </a:solidFill>
              </a:rPr>
              <a:t>NPO, Nil Per Os, means nothing by mouth</a:t>
            </a:r>
          </a:p>
          <a:p>
            <a:pPr eaLnBrk="1" hangingPunct="1"/>
            <a:r>
              <a:rPr lang="en-US" altLang="en-US" sz="2800">
                <a:solidFill>
                  <a:schemeClr val="bg1"/>
                </a:solidFill>
              </a:rPr>
              <a:t>Solid food: 8 hrs before induction</a:t>
            </a:r>
          </a:p>
          <a:p>
            <a:pPr eaLnBrk="1" hangingPunct="1"/>
            <a:r>
              <a:rPr lang="en-US" altLang="en-US" sz="2800">
                <a:solidFill>
                  <a:schemeClr val="bg1"/>
                </a:solidFill>
              </a:rPr>
              <a:t>Liquid: 4 hrs before induction</a:t>
            </a:r>
          </a:p>
          <a:p>
            <a:pPr eaLnBrk="1" hangingPunct="1"/>
            <a:r>
              <a:rPr lang="en-US" altLang="en-US" sz="2800">
                <a:solidFill>
                  <a:schemeClr val="bg1"/>
                </a:solidFill>
              </a:rPr>
              <a:t>Clear water: 2 hrs before induction</a:t>
            </a:r>
          </a:p>
          <a:p>
            <a:pPr eaLnBrk="1" hangingPunct="1"/>
            <a:r>
              <a:rPr lang="en-US" altLang="en-US" sz="2800">
                <a:solidFill>
                  <a:schemeClr val="bg1"/>
                </a:solidFill>
              </a:rPr>
              <a:t>Pediatrics: stop breast milk feeding 4 hrs before induction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2554288" y="228600"/>
            <a:ext cx="40036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Anesthetic plan</a:t>
            </a:r>
          </a:p>
        </p:txBody>
      </p:sp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174625" y="1524000"/>
            <a:ext cx="8435975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dirty="0" smtClean="0">
                <a:solidFill>
                  <a:srgbClr val="FFCC00"/>
                </a:solidFill>
                <a:latin typeface="+mn-lt"/>
              </a:rPr>
              <a:t>Stages of general anaesthesia</a:t>
            </a:r>
            <a:r>
              <a:rPr lang="en-US" altLang="en-US" sz="2800" dirty="0" smtClean="0">
                <a:solidFill>
                  <a:srgbClr val="FFCC00"/>
                </a:solidFill>
                <a:latin typeface="+mn-lt"/>
              </a:rPr>
              <a:t> </a:t>
            </a:r>
            <a:r>
              <a:rPr lang="en-US" altLang="en-US" sz="2000" dirty="0" smtClean="0">
                <a:solidFill>
                  <a:srgbClr val="FFCC00"/>
                </a:solidFill>
                <a:latin typeface="+mn-lt"/>
              </a:rPr>
              <a:t>(Arthur Ernest Guedel 1937) </a:t>
            </a:r>
            <a:endParaRPr lang="en-US" altLang="en-US" sz="2000" dirty="0">
              <a:solidFill>
                <a:srgbClr val="FFCC0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dirty="0" smtClean="0">
                <a:solidFill>
                  <a:schemeClr val="bg1"/>
                </a:solidFill>
                <a:latin typeface="+mn-lt"/>
              </a:rPr>
              <a:t>Based on inhalation of diethyl Ether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dirty="0" smtClean="0">
                <a:solidFill>
                  <a:srgbClr val="FFCC00"/>
                </a:solidFill>
                <a:latin typeface="+mn-lt"/>
              </a:rPr>
              <a:t>Stage 1 stage of analgesia      start               (Joseph Frank Artusio 1954)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dirty="0" smtClean="0">
                <a:solidFill>
                  <a:srgbClr val="FFCC00"/>
                </a:solidFill>
                <a:latin typeface="+mn-lt"/>
              </a:rPr>
              <a:t>Plane 1 no amnesia, no analgesia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dirty="0" smtClean="0">
                <a:solidFill>
                  <a:srgbClr val="FFCC00"/>
                </a:solidFill>
                <a:latin typeface="+mn-lt"/>
              </a:rPr>
              <a:t>Plane 2 amnesia, partial analgesia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dirty="0" smtClean="0">
                <a:solidFill>
                  <a:srgbClr val="FFCC00"/>
                </a:solidFill>
                <a:latin typeface="+mn-lt"/>
              </a:rPr>
              <a:t>Plane 3 full amnesia and analgesia</a:t>
            </a:r>
            <a:endParaRPr lang="en-US" altLang="en-US" sz="180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 dirty="0" smtClean="0">
              <a:solidFill>
                <a:srgbClr val="FF000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dirty="0" smtClean="0">
                <a:solidFill>
                  <a:srgbClr val="FF0000"/>
                </a:solidFill>
                <a:latin typeface="+mn-lt"/>
              </a:rPr>
              <a:t>Stage 2 stage of excitement     unconsciousness </a:t>
            </a:r>
            <a:endParaRPr lang="en-US" altLang="en-US" sz="1800" dirty="0">
              <a:solidFill>
                <a:srgbClr val="FF000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dirty="0" smtClean="0">
                <a:solidFill>
                  <a:srgbClr val="00B050"/>
                </a:solidFill>
                <a:latin typeface="+mn-lt"/>
              </a:rPr>
              <a:t>Stage 3 stage of surgical anaesthesia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600" dirty="0" smtClean="0">
                <a:solidFill>
                  <a:srgbClr val="00B050"/>
                </a:solidFill>
                <a:latin typeface="+mn-lt"/>
              </a:rPr>
              <a:t>Plane 1 </a:t>
            </a:r>
            <a:r>
              <a:rPr lang="en-US" altLang="en-US" sz="1600" dirty="0">
                <a:solidFill>
                  <a:srgbClr val="00B050"/>
                </a:solidFill>
              </a:rPr>
              <a:t>regular respiration</a:t>
            </a:r>
            <a:endParaRPr lang="en-US" altLang="en-US" sz="1600" dirty="0" smtClean="0">
              <a:solidFill>
                <a:srgbClr val="00B05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600" dirty="0" smtClean="0">
                <a:solidFill>
                  <a:srgbClr val="00B050"/>
                </a:solidFill>
                <a:latin typeface="+mn-lt"/>
              </a:rPr>
              <a:t>Plane 2 </a:t>
            </a:r>
            <a:r>
              <a:rPr lang="en-US" altLang="en-US" sz="1600" dirty="0">
                <a:solidFill>
                  <a:srgbClr val="00B050"/>
                </a:solidFill>
              </a:rPr>
              <a:t>eyeball movement</a:t>
            </a:r>
            <a:endParaRPr lang="en-US" altLang="en-US" sz="1600" dirty="0" smtClean="0">
              <a:solidFill>
                <a:srgbClr val="00B05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600" dirty="0" smtClean="0">
                <a:solidFill>
                  <a:srgbClr val="00B050"/>
                </a:solidFill>
                <a:latin typeface="+mn-lt"/>
              </a:rPr>
              <a:t>Plane 3 </a:t>
            </a:r>
            <a:r>
              <a:rPr lang="en-US" altLang="en-US" sz="1600" dirty="0">
                <a:solidFill>
                  <a:srgbClr val="00B050"/>
                </a:solidFill>
              </a:rPr>
              <a:t>intercostal muscles</a:t>
            </a:r>
            <a:endParaRPr lang="en-US" altLang="en-US" sz="1600" dirty="0" smtClean="0">
              <a:solidFill>
                <a:srgbClr val="00B05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en-US" sz="1600" dirty="0" smtClean="0">
                <a:solidFill>
                  <a:srgbClr val="00B050"/>
                </a:solidFill>
                <a:latin typeface="+mn-lt"/>
              </a:rPr>
              <a:t>Plane 4 </a:t>
            </a:r>
            <a:r>
              <a:rPr lang="en-US" altLang="en-US" sz="1600" dirty="0">
                <a:solidFill>
                  <a:srgbClr val="00B050"/>
                </a:solidFill>
              </a:rPr>
              <a:t>diaphragm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600" dirty="0">
              <a:solidFill>
                <a:srgbClr val="00B05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 dirty="0" smtClean="0">
              <a:solidFill>
                <a:srgbClr val="00B0F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dirty="0" smtClean="0">
                <a:solidFill>
                  <a:srgbClr val="00B0F0"/>
                </a:solidFill>
                <a:latin typeface="+mn-lt"/>
              </a:rPr>
              <a:t>Stage 4 stage of medullary depression</a:t>
            </a:r>
            <a:r>
              <a:rPr lang="en-US" altLang="en-US" sz="1800" dirty="0" smtClean="0">
                <a:solidFill>
                  <a:schemeClr val="bg1"/>
                </a:solidFill>
                <a:latin typeface="+mn-lt"/>
              </a:rPr>
              <a:t>   diaphragm paralysis  </a:t>
            </a:r>
            <a:r>
              <a:rPr lang="en-US" altLang="en-US" sz="2800" dirty="0" smtClean="0">
                <a:solidFill>
                  <a:schemeClr val="bg1"/>
                </a:solidFill>
                <a:latin typeface="+mn-lt"/>
              </a:rPr>
              <a:t>                                        </a:t>
            </a:r>
            <a:r>
              <a:rPr lang="en-US" altLang="en-US" sz="2000" dirty="0" smtClean="0">
                <a:solidFill>
                  <a:schemeClr val="bg1"/>
                </a:solidFill>
                <a:latin typeface="+mn-lt"/>
              </a:rPr>
              <a:t>                                                                         </a:t>
            </a:r>
            <a:r>
              <a:rPr lang="en-US" altLang="en-US" sz="2800" dirty="0" smtClean="0">
                <a:solidFill>
                  <a:schemeClr val="bg1"/>
                </a:solidFill>
                <a:latin typeface="+mn-lt"/>
              </a:rPr>
              <a:t>                                     </a:t>
            </a:r>
            <a:r>
              <a:rPr lang="en-US" altLang="en-US" sz="20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n-US" sz="2800" dirty="0" smtClean="0">
                <a:solidFill>
                  <a:schemeClr val="bg1"/>
                </a:solidFill>
                <a:latin typeface="+mn-lt"/>
              </a:rPr>
              <a:t>                                                                                                                    </a:t>
            </a:r>
            <a:endParaRPr lang="en-US" altLang="en-US" sz="280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dirty="0">
                <a:latin typeface="+mn-lt"/>
              </a:rPr>
              <a:t>   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b="1" dirty="0">
                <a:solidFill>
                  <a:schemeClr val="bg1"/>
                </a:solidFill>
                <a:latin typeface="+mn-lt"/>
              </a:rPr>
              <a:t>General Anesthesia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pPr marL="514350" indent="-51435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z="2800" dirty="0">
                <a:solidFill>
                  <a:schemeClr val="bg1"/>
                </a:solidFill>
              </a:rPr>
              <a:t>Monitor</a:t>
            </a:r>
          </a:p>
          <a:p>
            <a:pPr marL="514350" indent="-51435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z="2800" dirty="0">
                <a:solidFill>
                  <a:schemeClr val="bg1"/>
                </a:solidFill>
              </a:rPr>
              <a:t>Pre-oxygenation</a:t>
            </a:r>
          </a:p>
          <a:p>
            <a:pPr marL="514350" indent="-51435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z="2800" dirty="0">
                <a:solidFill>
                  <a:schemeClr val="bg1"/>
                </a:solidFill>
              </a:rPr>
              <a:t>Induction ( including RSI &amp; cricoid pressure)</a:t>
            </a:r>
          </a:p>
          <a:p>
            <a:pPr marL="514350" indent="-51435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z="2800" dirty="0">
                <a:solidFill>
                  <a:schemeClr val="bg1"/>
                </a:solidFill>
              </a:rPr>
              <a:t>Mask ventilation</a:t>
            </a:r>
          </a:p>
          <a:p>
            <a:pPr marL="514350" indent="-51435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z="2800" dirty="0">
                <a:solidFill>
                  <a:schemeClr val="bg1"/>
                </a:solidFill>
              </a:rPr>
              <a:t> Muscle relaxants</a:t>
            </a:r>
          </a:p>
          <a:p>
            <a:pPr marL="514350" indent="-51435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z="2800" dirty="0">
                <a:solidFill>
                  <a:schemeClr val="bg1"/>
                </a:solidFill>
              </a:rPr>
              <a:t>Intubation &amp; ETT position confirmation</a:t>
            </a:r>
          </a:p>
          <a:p>
            <a:pPr marL="514350" indent="-51435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z="2800" dirty="0">
                <a:solidFill>
                  <a:schemeClr val="bg1"/>
                </a:solidFill>
              </a:rPr>
              <a:t>Maintenance</a:t>
            </a:r>
          </a:p>
          <a:p>
            <a:pPr marL="514350" indent="-51435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z="2800" dirty="0" smtClean="0">
                <a:solidFill>
                  <a:schemeClr val="bg1"/>
                </a:solidFill>
              </a:rPr>
              <a:t>Emergence</a:t>
            </a:r>
          </a:p>
          <a:p>
            <a:pPr marL="514350" indent="-51435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z="2800" dirty="0" smtClean="0">
                <a:solidFill>
                  <a:schemeClr val="bg1"/>
                </a:solidFill>
              </a:rPr>
              <a:t>Post operative recovery</a:t>
            </a:r>
            <a:endParaRPr lang="en-US" altLang="en-US" sz="2800" dirty="0">
              <a:solidFill>
                <a:schemeClr val="bg1"/>
              </a:solidFill>
            </a:endParaRPr>
          </a:p>
          <a:p>
            <a:pPr marL="514350" indent="-514350" eaLnBrk="1" hangingPunct="1">
              <a:lnSpc>
                <a:spcPct val="90000"/>
              </a:lnSpc>
              <a:buFontTx/>
              <a:buNone/>
            </a:pPr>
            <a:endParaRPr lang="en-US" altLang="en-US" sz="2800" dirty="0">
              <a:solidFill>
                <a:schemeClr val="bg1"/>
              </a:solidFill>
            </a:endParaRPr>
          </a:p>
          <a:p>
            <a:pPr marL="514350" indent="-514350" eaLnBrk="1" hangingPunct="1">
              <a:lnSpc>
                <a:spcPct val="90000"/>
              </a:lnSpc>
            </a:pPr>
            <a:endParaRPr lang="en-US" altLang="en-US" sz="2800" dirty="0">
              <a:solidFill>
                <a:schemeClr val="bg1"/>
              </a:solidFill>
            </a:endParaRPr>
          </a:p>
          <a:p>
            <a:pPr marL="514350" indent="-514350" eaLnBrk="1" hangingPunct="1">
              <a:lnSpc>
                <a:spcPct val="90000"/>
              </a:lnSpc>
            </a:pPr>
            <a:endParaRPr lang="en-US" altLang="en-US" sz="2800" dirty="0">
              <a:solidFill>
                <a:schemeClr val="bg1"/>
              </a:solidFill>
            </a:endParaRPr>
          </a:p>
          <a:p>
            <a:pPr marL="514350" indent="-514350" eaLnBrk="1" hangingPunct="1">
              <a:lnSpc>
                <a:spcPct val="90000"/>
              </a:lnSpc>
            </a:pPr>
            <a:endParaRPr lang="en-US" altLang="en-US" sz="2800" dirty="0">
              <a:solidFill>
                <a:schemeClr val="bg1"/>
              </a:solidFill>
            </a:endParaRPr>
          </a:p>
          <a:p>
            <a:pPr marL="514350" indent="-514350" eaLnBrk="1" hangingPunct="1">
              <a:lnSpc>
                <a:spcPct val="90000"/>
              </a:lnSpc>
            </a:pPr>
            <a:endParaRPr lang="en-US" alt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airway-sni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7315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2209800" y="304800"/>
            <a:ext cx="46355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4400" b="1" dirty="0">
                <a:solidFill>
                  <a:schemeClr val="bg1"/>
                </a:solidFill>
                <a:latin typeface="+mn-lt"/>
              </a:rPr>
              <a:t>Sniffing position</a:t>
            </a:r>
          </a:p>
        </p:txBody>
      </p:sp>
      <p:sp>
        <p:nvSpPr>
          <p:cNvPr id="15364" name="Oval 3"/>
          <p:cNvSpPr>
            <a:spLocks noChangeArrowheads="1"/>
          </p:cNvSpPr>
          <p:nvPr/>
        </p:nvSpPr>
        <p:spPr bwMode="auto">
          <a:xfrm>
            <a:off x="5410200" y="2133600"/>
            <a:ext cx="685800" cy="7620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5365" name="Up Arrow 6"/>
          <p:cNvSpPr>
            <a:spLocks noChangeArrowheads="1"/>
          </p:cNvSpPr>
          <p:nvPr/>
        </p:nvSpPr>
        <p:spPr bwMode="auto">
          <a:xfrm>
            <a:off x="2895600" y="4953000"/>
            <a:ext cx="685800" cy="9144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5366" name="Up Arrow 7"/>
          <p:cNvSpPr>
            <a:spLocks noChangeArrowheads="1"/>
          </p:cNvSpPr>
          <p:nvPr/>
        </p:nvSpPr>
        <p:spPr bwMode="auto">
          <a:xfrm>
            <a:off x="5257800" y="4724400"/>
            <a:ext cx="685800" cy="1066800"/>
          </a:xfrm>
          <a:prstGeom prst="upArrow">
            <a:avLst>
              <a:gd name="adj1" fmla="val 50000"/>
              <a:gd name="adj2" fmla="val 50001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airway-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350996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5" descr="airway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429000"/>
            <a:ext cx="3505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6" descr="airway-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914400"/>
            <a:ext cx="42672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7"/>
          <p:cNvSpPr txBox="1">
            <a:spLocks noChangeArrowheads="1"/>
          </p:cNvSpPr>
          <p:nvPr/>
        </p:nvSpPr>
        <p:spPr bwMode="auto">
          <a:xfrm>
            <a:off x="1752600" y="228600"/>
            <a:ext cx="56292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4000" b="1" dirty="0">
                <a:solidFill>
                  <a:schemeClr val="bg1"/>
                </a:solidFill>
                <a:latin typeface="+mn-lt"/>
              </a:rPr>
              <a:t>Mask and airway tools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airway-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57400"/>
            <a:ext cx="4267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5" descr="airway-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133600"/>
            <a:ext cx="3886200" cy="362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1560513" y="373063"/>
            <a:ext cx="60594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4400" b="1" dirty="0">
                <a:solidFill>
                  <a:schemeClr val="bg1"/>
                </a:solidFill>
                <a:latin typeface="+mn-lt"/>
              </a:rPr>
              <a:t>Oral and nasal airway</a:t>
            </a:r>
          </a:p>
        </p:txBody>
      </p:sp>
      <p:sp>
        <p:nvSpPr>
          <p:cNvPr id="17413" name="Curved Up Arrow 4"/>
          <p:cNvSpPr>
            <a:spLocks noChangeArrowheads="1"/>
          </p:cNvSpPr>
          <p:nvPr/>
        </p:nvSpPr>
        <p:spPr bwMode="auto">
          <a:xfrm>
            <a:off x="1676400" y="3733800"/>
            <a:ext cx="2133600" cy="1295400"/>
          </a:xfrm>
          <a:prstGeom prst="curvedUpArrow">
            <a:avLst>
              <a:gd name="adj1" fmla="val 25003"/>
              <a:gd name="adj2" fmla="val 49999"/>
              <a:gd name="adj3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7414" name="Curved Up Arrow 5"/>
          <p:cNvSpPr>
            <a:spLocks noChangeArrowheads="1"/>
          </p:cNvSpPr>
          <p:nvPr/>
        </p:nvSpPr>
        <p:spPr bwMode="auto">
          <a:xfrm>
            <a:off x="5715000" y="4267200"/>
            <a:ext cx="2133600" cy="1676400"/>
          </a:xfrm>
          <a:prstGeom prst="curvedUpArrow">
            <a:avLst>
              <a:gd name="adj1" fmla="val 24995"/>
              <a:gd name="adj2" fmla="val 50002"/>
              <a:gd name="adj3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airway-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0600"/>
            <a:ext cx="4195763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5" descr="airway-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57600"/>
            <a:ext cx="4191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6" descr="airway-2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990600"/>
            <a:ext cx="3581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airway-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657600"/>
            <a:ext cx="3581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 Box 8"/>
          <p:cNvSpPr txBox="1">
            <a:spLocks noChangeArrowheads="1"/>
          </p:cNvSpPr>
          <p:nvPr/>
        </p:nvSpPr>
        <p:spPr bwMode="auto">
          <a:xfrm>
            <a:off x="609600" y="228600"/>
            <a:ext cx="7848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4000" b="1" dirty="0">
                <a:solidFill>
                  <a:schemeClr val="bg1"/>
                </a:solidFill>
                <a:latin typeface="+mn-lt"/>
              </a:rPr>
              <a:t>Mask ventilation and intubation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Difficult BMV- MOANS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3902"/>
            <a:ext cx="8229600" cy="4978559"/>
          </a:xfrm>
        </p:spPr>
        <p:txBody>
          <a:bodyPr/>
          <a:lstStyle/>
          <a:p>
            <a:r>
              <a:rPr lang="en-US" sz="2400" dirty="0">
                <a:solidFill>
                  <a:srgbClr val="FFFF00"/>
                </a:solidFill>
              </a:rPr>
              <a:t>MASK SEAL:</a:t>
            </a:r>
            <a:r>
              <a:rPr lang="en-US" sz="2400" dirty="0">
                <a:solidFill>
                  <a:schemeClr val="bg1"/>
                </a:solidFill>
              </a:rPr>
              <a:t> mask seal requires normal anatomy, absence of facial hair, lack of interfering substances like vomitus or bleeding &amp; ability of apply mask with pressure.</a:t>
            </a:r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OBSTRUCTION/ OBESITY:</a:t>
            </a:r>
            <a:r>
              <a:rPr lang="en-US" sz="2400" dirty="0">
                <a:solidFill>
                  <a:schemeClr val="bg1"/>
                </a:solidFill>
              </a:rPr>
              <a:t> Obstruction of upper airway, obesity (BMI greater than 26) is an independent marker. Redundant upper airway tissue, chest wall weight &amp; resistance from abdominal contents impede airflow.</a:t>
            </a:r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AGE: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General loss of elasticity &amp; increased incidence of restrictive /obstructive lung disease with increasing age.</a:t>
            </a:r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NO THEETH: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Edentulous creates difficulty.</a:t>
            </a:r>
            <a:endParaRPr lang="en-US" sz="28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STIFFNESS: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Resistance to ventilation with COPD, Asthma, Pulmonary edema.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474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airway-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38100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5" descr="airway-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838200"/>
            <a:ext cx="3810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6" descr="airway-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81400"/>
            <a:ext cx="352425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3200400" y="130175"/>
            <a:ext cx="26606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4000" b="1" dirty="0">
                <a:solidFill>
                  <a:schemeClr val="bg1"/>
                </a:solidFill>
                <a:latin typeface="+mn-lt"/>
              </a:rPr>
              <a:t>Intubation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algn="l">
              <a:defRPr/>
            </a:pPr>
            <a:r>
              <a:rPr lang="en-US" sz="40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/>
            </a:r>
            <a:br>
              <a:rPr lang="en-US" sz="40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</a:br>
            <a:r>
              <a:rPr lang="en-US" sz="40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Lecture Objectives..</a:t>
            </a:r>
            <a:r>
              <a:rPr lang="en-US" sz="4000" kern="1200" dirty="0">
                <a:solidFill>
                  <a:schemeClr val="bg1"/>
                </a:solidFill>
              </a:rPr>
              <a:t/>
            </a:r>
            <a:br>
              <a:rPr lang="en-US" sz="4000" kern="1200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rgbClr val="BFBFBF"/>
                </a:solidFill>
                <a:latin typeface="Century Gothic"/>
                <a:cs typeface="Century Gothic"/>
              </a:rPr>
              <a:t>Students at the end of the lecture will be able to:</a:t>
            </a:r>
            <a:endParaRPr lang="en-US" sz="4000" dirty="0"/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76200" y="2362200"/>
            <a:ext cx="8991600" cy="4267200"/>
          </a:xfrm>
        </p:spPr>
        <p:txBody>
          <a:bodyPr/>
          <a:lstStyle/>
          <a:p>
            <a:pPr marL="514350" indent="-514350" algn="just">
              <a:buFontTx/>
              <a:buAutoNum type="arabicPeriod"/>
            </a:pPr>
            <a:r>
              <a:rPr lang="en-AU" altLang="en-US" sz="2400" dirty="0">
                <a:solidFill>
                  <a:schemeClr val="bg1"/>
                </a:solidFill>
              </a:rPr>
              <a:t>Define General Anesthesia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marL="514350" indent="-514350" algn="just">
              <a:buFontTx/>
              <a:buAutoNum type="arabicPeriod"/>
            </a:pPr>
            <a:r>
              <a:rPr lang="en-AU" altLang="en-US" sz="2400" dirty="0">
                <a:solidFill>
                  <a:schemeClr val="bg1"/>
                </a:solidFill>
              </a:rPr>
              <a:t>Learn about several equipment, adjuncts and agents used for induction of general </a:t>
            </a:r>
            <a:r>
              <a:rPr lang="en-AU" altLang="en-US" sz="2400" dirty="0" err="1">
                <a:solidFill>
                  <a:schemeClr val="bg1"/>
                </a:solidFill>
              </a:rPr>
              <a:t>anesthesia</a:t>
            </a:r>
            <a:r>
              <a:rPr lang="en-AU" altLang="en-US" sz="2400" dirty="0">
                <a:solidFill>
                  <a:schemeClr val="bg1"/>
                </a:solidFill>
              </a:rPr>
              <a:t> including intravenous agents, inhalation agents, neuromuscular blocking agents and reversal agents.  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marL="514350" indent="-514350" algn="just">
              <a:buFontTx/>
              <a:buAutoNum type="arabicPeriod"/>
            </a:pPr>
            <a:r>
              <a:rPr lang="en-AU" altLang="en-US" sz="2400" dirty="0">
                <a:solidFill>
                  <a:schemeClr val="bg1"/>
                </a:solidFill>
              </a:rPr>
              <a:t>Understand basic advantages and disadvantages of these agents.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marL="514350" indent="-514350" algn="just">
              <a:buFontTx/>
              <a:buAutoNum type="arabicPeriod"/>
            </a:pPr>
            <a:r>
              <a:rPr lang="en-AU" altLang="en-US" sz="2400" dirty="0" smtClean="0">
                <a:solidFill>
                  <a:schemeClr val="bg1"/>
                </a:solidFill>
              </a:rPr>
              <a:t>Anesthesia  Work Station  </a:t>
            </a:r>
            <a:r>
              <a:rPr lang="en-AU" altLang="en-US" sz="2400" dirty="0" err="1" smtClean="0">
                <a:solidFill>
                  <a:schemeClr val="bg1"/>
                </a:solidFill>
              </a:rPr>
              <a:t>anesthesia</a:t>
            </a:r>
            <a:r>
              <a:rPr lang="en-AU" altLang="en-US" sz="2400" dirty="0" smtClean="0">
                <a:solidFill>
                  <a:schemeClr val="bg1"/>
                </a:solidFill>
              </a:rPr>
              <a:t> machine </a:t>
            </a:r>
            <a:r>
              <a:rPr lang="en-AU" altLang="en-US" sz="2400" dirty="0">
                <a:solidFill>
                  <a:schemeClr val="bg1"/>
                </a:solidFill>
              </a:rPr>
              <a:t>structure 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AU" altLang="en-US" sz="2400" dirty="0" smtClean="0">
                <a:solidFill>
                  <a:schemeClr val="bg1"/>
                </a:solidFill>
              </a:rPr>
              <a:t>5.   Complications </a:t>
            </a:r>
            <a:r>
              <a:rPr lang="en-AU" altLang="en-US" sz="2400" dirty="0">
                <a:solidFill>
                  <a:schemeClr val="bg1"/>
                </a:solidFill>
              </a:rPr>
              <a:t>commonly encountered </a:t>
            </a:r>
            <a:r>
              <a:rPr lang="en-AU" altLang="en-US" sz="2400">
                <a:solidFill>
                  <a:schemeClr val="bg1"/>
                </a:solidFill>
              </a:rPr>
              <a:t>during </a:t>
            </a:r>
            <a:r>
              <a:rPr lang="en-AU" altLang="en-US" sz="2400" smtClean="0">
                <a:solidFill>
                  <a:schemeClr val="bg1"/>
                </a:solidFill>
              </a:rPr>
              <a:t>general                                                  </a:t>
            </a:r>
            <a:r>
              <a:rPr lang="en-AU" altLang="en-US" sz="2400" dirty="0" err="1" smtClean="0">
                <a:solidFill>
                  <a:schemeClr val="bg1"/>
                </a:solidFill>
              </a:rPr>
              <a:t>anesthesia</a:t>
            </a:r>
            <a:endParaRPr lang="en-AU" altLang="en-US" sz="2400" dirty="0">
              <a:solidFill>
                <a:schemeClr val="bg1"/>
              </a:solidFill>
            </a:endParaRPr>
          </a:p>
          <a:p>
            <a:pPr marL="514350" indent="-514350"/>
            <a:endParaRPr lang="en-US" altLang="en-US" sz="2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airway-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8153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3200400" y="457200"/>
            <a:ext cx="26606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Intubation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airway-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3733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5" descr="airway-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990600"/>
            <a:ext cx="3962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6" descr="airway-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581400"/>
            <a:ext cx="3962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7"/>
          <p:cNvSpPr txBox="1">
            <a:spLocks noChangeArrowheads="1"/>
          </p:cNvSpPr>
          <p:nvPr/>
        </p:nvSpPr>
        <p:spPr bwMode="auto">
          <a:xfrm>
            <a:off x="2667000" y="228600"/>
            <a:ext cx="38623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Laryngeal view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airway-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9200"/>
            <a:ext cx="621030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688975" y="304800"/>
            <a:ext cx="7769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Laryngeal view scoring system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airway-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752600"/>
            <a:ext cx="78867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2667000" y="381000"/>
            <a:ext cx="38369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Difficult airway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LEMON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FFFF00"/>
                </a:solidFill>
              </a:rPr>
              <a:t>LOOK EXTERNALLY:</a:t>
            </a:r>
            <a:r>
              <a:rPr lang="en-US" sz="2800" dirty="0">
                <a:solidFill>
                  <a:schemeClr val="bg1"/>
                </a:solidFill>
              </a:rPr>
              <a:t> Abnormal facies, unusual anatomy or facial Trauma.</a:t>
            </a:r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EVALUATE (3-3-2 rule):</a:t>
            </a:r>
            <a:r>
              <a:rPr lang="en-US" sz="2800" dirty="0">
                <a:solidFill>
                  <a:schemeClr val="bg1"/>
                </a:solidFill>
              </a:rPr>
              <a:t>3 fingers between the incisors, 3 fingers along the floor of the mandible b/w the </a:t>
            </a:r>
            <a:r>
              <a:rPr lang="en-US" sz="2800" dirty="0" err="1">
                <a:solidFill>
                  <a:schemeClr val="bg1"/>
                </a:solidFill>
              </a:rPr>
              <a:t>mentum</a:t>
            </a:r>
            <a:r>
              <a:rPr lang="en-US" sz="2800" dirty="0">
                <a:solidFill>
                  <a:schemeClr val="bg1"/>
                </a:solidFill>
              </a:rPr>
              <a:t> and the neck mandible junction &amp; 2 fingers in the superior laryngeal notch. This predicts difficulty in visualizing the glottis.</a:t>
            </a:r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MALLAMPATTI SCORE:</a:t>
            </a:r>
            <a:r>
              <a:rPr lang="en-US" sz="2800" dirty="0">
                <a:solidFill>
                  <a:schemeClr val="bg1"/>
                </a:solidFill>
              </a:rPr>
              <a:t>III predicts difficulty and IV predicts extreme difficulty.</a:t>
            </a:r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OBSTRUCTION/ OBESITY.</a:t>
            </a:r>
          </a:p>
          <a:p>
            <a:r>
              <a:rPr lang="en-US" sz="2800" dirty="0">
                <a:solidFill>
                  <a:srgbClr val="FFFF00"/>
                </a:solidFill>
              </a:rPr>
              <a:t>NECK MOBILITY.</a:t>
            </a:r>
          </a:p>
        </p:txBody>
      </p:sp>
    </p:spTree>
    <p:extLst>
      <p:ext uri="{BB962C8B-B14F-4D97-AF65-F5344CB8AC3E}">
        <p14:creationId xmlns:p14="http://schemas.microsoft.com/office/powerpoint/2010/main" val="5557468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airway-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2600"/>
            <a:ext cx="7848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3124200" y="381000"/>
            <a:ext cx="29479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Glidescope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lma-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276600"/>
            <a:ext cx="5410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5" descr="airway-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00113"/>
            <a:ext cx="5105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7"/>
          <p:cNvSpPr txBox="1">
            <a:spLocks noChangeArrowheads="1"/>
          </p:cNvSpPr>
          <p:nvPr/>
        </p:nvSpPr>
        <p:spPr bwMode="auto">
          <a:xfrm>
            <a:off x="2651125" y="100013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itchFamily="18" charset="0"/>
            </a:endParaRPr>
          </a:p>
        </p:txBody>
      </p:sp>
      <p:sp>
        <p:nvSpPr>
          <p:cNvPr id="25605" name="Text Box 9"/>
          <p:cNvSpPr txBox="1">
            <a:spLocks noChangeArrowheads="1"/>
          </p:cNvSpPr>
          <p:nvPr/>
        </p:nvSpPr>
        <p:spPr bwMode="auto">
          <a:xfrm>
            <a:off x="7010400" y="2286000"/>
            <a:ext cx="109855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6000">
              <a:latin typeface="Times New Roman" pitchFamily="18" charset="0"/>
            </a:endParaRPr>
          </a:p>
        </p:txBody>
      </p:sp>
      <p:sp>
        <p:nvSpPr>
          <p:cNvPr id="25606" name="Text Box 10"/>
          <p:cNvSpPr txBox="1">
            <a:spLocks noChangeArrowheads="1"/>
          </p:cNvSpPr>
          <p:nvPr/>
        </p:nvSpPr>
        <p:spPr bwMode="auto">
          <a:xfrm>
            <a:off x="3886200" y="228600"/>
            <a:ext cx="1295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LMA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airway-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95400"/>
            <a:ext cx="6191250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6"/>
          <p:cNvSpPr txBox="1">
            <a:spLocks noChangeArrowheads="1"/>
          </p:cNvSpPr>
          <p:nvPr/>
        </p:nvSpPr>
        <p:spPr bwMode="auto">
          <a:xfrm>
            <a:off x="2590800" y="304800"/>
            <a:ext cx="3962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Fast track LMA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airway-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47800"/>
            <a:ext cx="6400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1143000" y="304800"/>
            <a:ext cx="58531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    Fiberoptic intubation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airway-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4114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5" descr="airway-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76400"/>
            <a:ext cx="3657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1050925" y="709613"/>
            <a:ext cx="7086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Trachea view      Carina view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2" y="76200"/>
            <a:ext cx="9063825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82897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708910"/>
            <a:ext cx="2733675" cy="34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Anesthesia Machine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Anesthesia is delivered via a machine from the main gas supply to the patient.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827972"/>
            <a:ext cx="4943475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53442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Anesthesia Machine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370915"/>
            <a:ext cx="3429000" cy="457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2362200"/>
            <a:ext cx="4563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Anesthesia Workstation</a:t>
            </a:r>
          </a:p>
        </p:txBody>
      </p:sp>
    </p:spTree>
    <p:extLst>
      <p:ext uri="{BB962C8B-B14F-4D97-AF65-F5344CB8AC3E}">
        <p14:creationId xmlns:p14="http://schemas.microsoft.com/office/powerpoint/2010/main" val="18413594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Anesthesia Machine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876800"/>
          </a:xfrm>
        </p:spPr>
        <p:txBody>
          <a:bodyPr/>
          <a:lstStyle/>
          <a:p>
            <a:pPr marL="0" indent="0" algn="just">
              <a:buNone/>
            </a:pPr>
            <a:r>
              <a:rPr lang="en-US" sz="2800" dirty="0">
                <a:solidFill>
                  <a:schemeClr val="bg1"/>
                </a:solidFill>
              </a:rPr>
              <a:t>FUNCTIONS OF ANAESTHESIA MACHINE</a:t>
            </a:r>
          </a:p>
          <a:p>
            <a:pPr marL="0" indent="0" algn="just">
              <a:buNone/>
            </a:pPr>
            <a:r>
              <a:rPr lang="en-US" sz="2800" dirty="0">
                <a:solidFill>
                  <a:schemeClr val="bg1"/>
                </a:solidFill>
              </a:rPr>
              <a:t>The machine performs four essential functions:</a:t>
            </a:r>
          </a:p>
          <a:p>
            <a:pPr marL="0" indent="0" algn="just">
              <a:buNone/>
            </a:pPr>
            <a:r>
              <a:rPr lang="en-US" sz="2800" dirty="0">
                <a:solidFill>
                  <a:schemeClr val="bg1"/>
                </a:solidFill>
              </a:rPr>
              <a:t>1.Provides O2,</a:t>
            </a:r>
          </a:p>
          <a:p>
            <a:pPr marL="0" indent="0" algn="just">
              <a:buNone/>
            </a:pPr>
            <a:r>
              <a:rPr lang="en-US" sz="2800" dirty="0">
                <a:solidFill>
                  <a:schemeClr val="bg1"/>
                </a:solidFill>
              </a:rPr>
              <a:t>2.Accurately mixes </a:t>
            </a:r>
            <a:r>
              <a:rPr lang="en-US" sz="2800" dirty="0" err="1">
                <a:solidFill>
                  <a:schemeClr val="bg1"/>
                </a:solidFill>
              </a:rPr>
              <a:t>anaesthetic</a:t>
            </a:r>
            <a:r>
              <a:rPr lang="en-US" sz="2800" dirty="0">
                <a:solidFill>
                  <a:schemeClr val="bg1"/>
                </a:solidFill>
              </a:rPr>
              <a:t> gases and </a:t>
            </a:r>
            <a:r>
              <a:rPr lang="en-US" sz="2800" dirty="0" err="1">
                <a:solidFill>
                  <a:schemeClr val="bg1"/>
                </a:solidFill>
              </a:rPr>
              <a:t>vapours</a:t>
            </a:r>
            <a:r>
              <a:rPr lang="en-US" sz="2800" dirty="0">
                <a:solidFill>
                  <a:schemeClr val="bg1"/>
                </a:solidFill>
              </a:rPr>
              <a:t>,</a:t>
            </a:r>
          </a:p>
          <a:p>
            <a:pPr marL="0" indent="0" algn="just">
              <a:buNone/>
            </a:pPr>
            <a:r>
              <a:rPr lang="en-US" sz="2800" dirty="0">
                <a:solidFill>
                  <a:schemeClr val="bg1"/>
                </a:solidFill>
              </a:rPr>
              <a:t>3.Enables patient ventilation and</a:t>
            </a:r>
          </a:p>
          <a:p>
            <a:pPr marL="0" indent="0" algn="just">
              <a:buNone/>
            </a:pPr>
            <a:r>
              <a:rPr lang="en-US" sz="2800" dirty="0">
                <a:solidFill>
                  <a:schemeClr val="bg1"/>
                </a:solidFill>
              </a:rPr>
              <a:t>4.Minimises </a:t>
            </a:r>
            <a:r>
              <a:rPr lang="en-US" sz="2800" dirty="0" err="1">
                <a:solidFill>
                  <a:schemeClr val="bg1"/>
                </a:solidFill>
              </a:rPr>
              <a:t>anaesthesia</a:t>
            </a:r>
            <a:r>
              <a:rPr lang="en-US" sz="2800" dirty="0">
                <a:solidFill>
                  <a:schemeClr val="bg1"/>
                </a:solidFill>
              </a:rPr>
              <a:t> related risks to patients and staff.</a:t>
            </a:r>
          </a:p>
        </p:txBody>
      </p:sp>
    </p:spTree>
    <p:extLst>
      <p:ext uri="{BB962C8B-B14F-4D97-AF65-F5344CB8AC3E}">
        <p14:creationId xmlns:p14="http://schemas.microsoft.com/office/powerpoint/2010/main" val="13874616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Anesthesia Machine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Gas supplies: From the central pipeline to the machine as well as cylinders.</a:t>
            </a:r>
          </a:p>
          <a:p>
            <a:r>
              <a:rPr lang="en-US" dirty="0">
                <a:solidFill>
                  <a:schemeClr val="bg1"/>
                </a:solidFill>
              </a:rPr>
              <a:t>Flow meters.</a:t>
            </a:r>
          </a:p>
          <a:p>
            <a:r>
              <a:rPr lang="en-US" dirty="0">
                <a:solidFill>
                  <a:schemeClr val="bg1"/>
                </a:solidFill>
              </a:rPr>
              <a:t>Vaporizers.</a:t>
            </a:r>
          </a:p>
          <a:p>
            <a:r>
              <a:rPr lang="en-US" dirty="0">
                <a:solidFill>
                  <a:schemeClr val="bg1"/>
                </a:solidFill>
              </a:rPr>
              <a:t>Fresh gas delivery: Breathing systems and ventilators.</a:t>
            </a:r>
          </a:p>
          <a:p>
            <a:r>
              <a:rPr lang="en-US" dirty="0">
                <a:solidFill>
                  <a:schemeClr val="bg1"/>
                </a:solidFill>
              </a:rPr>
              <a:t>Scavenging.</a:t>
            </a:r>
          </a:p>
          <a:p>
            <a:r>
              <a:rPr lang="en-US" dirty="0">
                <a:solidFill>
                  <a:schemeClr val="bg1"/>
                </a:solidFill>
              </a:rPr>
              <a:t>Monitoring.</a:t>
            </a:r>
          </a:p>
        </p:txBody>
      </p:sp>
    </p:spTree>
    <p:extLst>
      <p:ext uri="{BB962C8B-B14F-4D97-AF65-F5344CB8AC3E}">
        <p14:creationId xmlns:p14="http://schemas.microsoft.com/office/powerpoint/2010/main" val="37964684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Diagram of Anesthesia Machine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28800"/>
            <a:ext cx="6941575" cy="478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35622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Safety Features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522041"/>
            <a:ext cx="5866102" cy="200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1752600"/>
            <a:ext cx="55595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Pin Index safety system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" y="45720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490" y="4475042"/>
            <a:ext cx="3010645" cy="225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85099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Safety Features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2" y="2410619"/>
            <a:ext cx="7077075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1444079"/>
            <a:ext cx="46810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Pressure Regulators</a:t>
            </a:r>
          </a:p>
        </p:txBody>
      </p:sp>
    </p:spTree>
    <p:extLst>
      <p:ext uri="{BB962C8B-B14F-4D97-AF65-F5344CB8AC3E}">
        <p14:creationId xmlns:p14="http://schemas.microsoft.com/office/powerpoint/2010/main" val="13507651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Safety Features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2438400"/>
            <a:ext cx="3048000" cy="2221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1143000"/>
            <a:ext cx="65197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DISS safety connections</a:t>
            </a:r>
          </a:p>
          <a:p>
            <a:r>
              <a:rPr lang="en-US" sz="3600" dirty="0"/>
              <a:t>Non-interchangeable screw thread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006" y="2514599"/>
            <a:ext cx="4197594" cy="237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834" y="5166360"/>
            <a:ext cx="18288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9" y="5029200"/>
            <a:ext cx="5005276" cy="1537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92888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Safety Features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2" y="2782094"/>
            <a:ext cx="7077075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00200" y="1752600"/>
            <a:ext cx="55419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Oxygen Failures device</a:t>
            </a:r>
          </a:p>
        </p:txBody>
      </p:sp>
    </p:spTree>
    <p:extLst>
      <p:ext uri="{BB962C8B-B14F-4D97-AF65-F5344CB8AC3E}">
        <p14:creationId xmlns:p14="http://schemas.microsoft.com/office/powerpoint/2010/main" val="27202900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Breathing Circuits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19200"/>
            <a:ext cx="3455451" cy="2693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" y="1089024"/>
            <a:ext cx="5114925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41799"/>
            <a:ext cx="21336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245609"/>
            <a:ext cx="327722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575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461010" y="2590800"/>
            <a:ext cx="82296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dirty="0">
                <a:solidFill>
                  <a:schemeClr val="bg1"/>
                </a:solidFill>
                <a:latin typeface="+mn-lt"/>
              </a:rPr>
              <a:t>General anesthetics have been used since 1846 when Morton demonstrated the first anesthetic (using ether) on 16th of Oct 1846 in Boston, USA. 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endParaRPr lang="en-US" altLang="en-US" dirty="0">
              <a:solidFill>
                <a:schemeClr val="bg1"/>
              </a:solidFill>
              <a:latin typeface="+mn-lt"/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dirty="0">
                <a:solidFill>
                  <a:schemeClr val="bg1"/>
                </a:solidFill>
                <a:latin typeface="+mn-lt"/>
              </a:rPr>
              <a:t>Local anesthetics arrived later, the first being scientifically described in1884</a:t>
            </a:r>
            <a:r>
              <a:rPr lang="en-US" altLang="en-US" sz="2800" dirty="0">
                <a:solidFill>
                  <a:schemeClr val="bg1"/>
                </a:solidFill>
                <a:latin typeface="+mn-lt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endParaRPr lang="en-US" altLang="en-US" sz="2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51173"/>
            <a:ext cx="3266122" cy="2239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420938" y="381000"/>
            <a:ext cx="4284662" cy="708025"/>
          </a:xfrm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altLang="en-US" sz="4000" b="1" kern="12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Induction agents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0"/>
            <a:ext cx="8686800" cy="4525963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Analgesics:</a:t>
            </a:r>
          </a:p>
          <a:p>
            <a:pPr eaLnBrk="1" hangingPunct="1">
              <a:defRPr/>
            </a:pP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Opioids – </a:t>
            </a:r>
            <a:r>
              <a:rPr lang="en-US" altLang="en-US" sz="2800" dirty="0" err="1">
                <a:solidFill>
                  <a:schemeClr val="bg1"/>
                </a:solidFill>
                <a:latin typeface="+mj-lt"/>
              </a:rPr>
              <a:t>Fentanyl,Sufentanyl</a:t>
            </a: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, Remifentanil</a:t>
            </a:r>
          </a:p>
          <a:p>
            <a:pPr marL="0" indent="0" eaLnBrk="1" hangingPunct="1">
              <a:buNone/>
              <a:defRPr/>
            </a:pP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Induction of unconscious:</a:t>
            </a:r>
          </a:p>
          <a:p>
            <a:pPr eaLnBrk="1" hangingPunct="1">
              <a:defRPr/>
            </a:pPr>
            <a:r>
              <a:rPr lang="en-US" altLang="en-US" sz="2800" dirty="0" err="1">
                <a:solidFill>
                  <a:schemeClr val="bg1"/>
                </a:solidFill>
                <a:latin typeface="+mj-lt"/>
              </a:rPr>
              <a:t>Propofol,Thiopental</a:t>
            </a: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 and Etomidate, Benzodiazepines</a:t>
            </a:r>
          </a:p>
          <a:p>
            <a:pPr marL="0" indent="0" eaLnBrk="1" hangingPunct="1">
              <a:buNone/>
              <a:defRPr/>
            </a:pP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Muscle relaxants:</a:t>
            </a:r>
          </a:p>
          <a:p>
            <a:pPr eaLnBrk="1" hangingPunct="1">
              <a:defRPr/>
            </a:pP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 Depolarizing </a:t>
            </a:r>
          </a:p>
          <a:p>
            <a:pPr eaLnBrk="1" hangingPunct="1">
              <a:defRPr/>
            </a:pP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  Non-depolarizing</a:t>
            </a:r>
          </a:p>
          <a:p>
            <a:pPr eaLnBrk="1" hangingPunct="1">
              <a:buFontTx/>
              <a:buNone/>
              <a:defRPr/>
            </a:pPr>
            <a:endParaRPr lang="en-US" altLang="en-US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378200" y="304800"/>
            <a:ext cx="2489200" cy="708025"/>
          </a:xfrm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altLang="en-US" sz="4000" b="1" kern="120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Induction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chemeClr val="bg1"/>
                </a:solidFill>
                <a:latin typeface="+mj-lt"/>
              </a:rPr>
              <a:t>IV induction</a:t>
            </a:r>
          </a:p>
          <a:p>
            <a:pPr eaLnBrk="1" hangingPunct="1">
              <a:defRPr/>
            </a:pPr>
            <a:endParaRPr lang="en-US" altLang="en-US" dirty="0">
              <a:solidFill>
                <a:schemeClr val="bg1"/>
              </a:solidFill>
              <a:latin typeface="+mj-lt"/>
            </a:endParaRPr>
          </a:p>
          <a:p>
            <a:pPr eaLnBrk="1" hangingPunct="1">
              <a:defRPr/>
            </a:pPr>
            <a:r>
              <a:rPr lang="en-US" altLang="en-US" dirty="0">
                <a:solidFill>
                  <a:schemeClr val="bg1"/>
                </a:solidFill>
                <a:latin typeface="+mj-lt"/>
              </a:rPr>
              <a:t>Inhalation induction</a:t>
            </a:r>
          </a:p>
          <a:p>
            <a:pPr eaLnBrk="1" hangingPunct="1">
              <a:buFontTx/>
              <a:buNone/>
              <a:defRPr/>
            </a:pPr>
            <a:endParaRPr lang="en-US" altLang="en-US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381000"/>
            <a:ext cx="6884987" cy="708025"/>
          </a:xfrm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altLang="en-US" sz="4000" b="1" kern="120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Intraoperative management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5344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chemeClr val="bg1"/>
                </a:solidFill>
                <a:latin typeface="+mj-lt"/>
              </a:rPr>
              <a:t>Maintenance </a:t>
            </a:r>
          </a:p>
          <a:p>
            <a:pPr eaLnBrk="1" hangingPunct="1">
              <a:buFontTx/>
              <a:buNone/>
              <a:defRPr/>
            </a:pPr>
            <a:r>
              <a:rPr lang="en-US" altLang="en-US" dirty="0">
                <a:solidFill>
                  <a:schemeClr val="bg1"/>
                </a:solidFill>
                <a:latin typeface="+mj-lt"/>
              </a:rPr>
              <a:t>        Inhalation agents: N</a:t>
            </a:r>
            <a:r>
              <a:rPr lang="en-US" altLang="en-US" sz="2000" dirty="0">
                <a:solidFill>
                  <a:schemeClr val="bg1"/>
                </a:solidFill>
                <a:latin typeface="+mj-lt"/>
              </a:rPr>
              <a:t>2</a:t>
            </a:r>
            <a:r>
              <a:rPr lang="en-US" altLang="en-US" dirty="0">
                <a:solidFill>
                  <a:schemeClr val="bg1"/>
                </a:solidFill>
                <a:latin typeface="+mj-lt"/>
              </a:rPr>
              <a:t>O, </a:t>
            </a:r>
            <a:r>
              <a:rPr lang="en-US" altLang="en-US" dirty="0" err="1">
                <a:solidFill>
                  <a:schemeClr val="bg1"/>
                </a:solidFill>
                <a:latin typeface="+mj-lt"/>
              </a:rPr>
              <a:t>Sevo</a:t>
            </a:r>
            <a:r>
              <a:rPr lang="en-US" altLang="en-US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altLang="en-US" dirty="0" err="1">
                <a:solidFill>
                  <a:schemeClr val="bg1"/>
                </a:solidFill>
                <a:latin typeface="+mj-lt"/>
              </a:rPr>
              <a:t>Deso</a:t>
            </a:r>
            <a:r>
              <a:rPr lang="en-US" altLang="en-US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altLang="en-US" dirty="0" err="1">
                <a:solidFill>
                  <a:schemeClr val="bg1"/>
                </a:solidFill>
                <a:latin typeface="+mj-lt"/>
              </a:rPr>
              <a:t>Iso</a:t>
            </a:r>
            <a:r>
              <a:rPr lang="en-US" altLang="en-US" dirty="0">
                <a:solidFill>
                  <a:schemeClr val="bg1"/>
                </a:solidFill>
                <a:latin typeface="+mj-lt"/>
              </a:rPr>
              <a:t>.</a:t>
            </a:r>
          </a:p>
          <a:p>
            <a:pPr eaLnBrk="1" hangingPunct="1">
              <a:buFontTx/>
              <a:buNone/>
              <a:defRPr/>
            </a:pPr>
            <a:r>
              <a:rPr lang="en-US" altLang="en-US" dirty="0">
                <a:solidFill>
                  <a:schemeClr val="bg1"/>
                </a:solidFill>
                <a:latin typeface="+mj-lt"/>
              </a:rPr>
              <a:t>    </a:t>
            </a: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    </a:t>
            </a:r>
            <a:r>
              <a:rPr lang="en-US" altLang="en-US" dirty="0">
                <a:solidFill>
                  <a:schemeClr val="bg1"/>
                </a:solidFill>
                <a:latin typeface="+mj-lt"/>
              </a:rPr>
              <a:t>Total IV agents: </a:t>
            </a:r>
            <a:r>
              <a:rPr lang="en-US" altLang="en-US" dirty="0" err="1">
                <a:solidFill>
                  <a:schemeClr val="bg1"/>
                </a:solidFill>
                <a:latin typeface="+mj-lt"/>
              </a:rPr>
              <a:t>Propofol</a:t>
            </a:r>
            <a:endParaRPr lang="en-US" altLang="en-US" dirty="0">
              <a:solidFill>
                <a:schemeClr val="bg1"/>
              </a:solidFill>
              <a:latin typeface="+mj-lt"/>
            </a:endParaRPr>
          </a:p>
          <a:p>
            <a:pPr eaLnBrk="1" hangingPunct="1">
              <a:buFontTx/>
              <a:buNone/>
              <a:defRPr/>
            </a:pPr>
            <a:r>
              <a:rPr lang="en-US" altLang="en-US" dirty="0">
                <a:solidFill>
                  <a:schemeClr val="bg1"/>
                </a:solidFill>
                <a:latin typeface="+mj-lt"/>
              </a:rPr>
              <a:t>        Opioids: Fentanyl, Morphine</a:t>
            </a:r>
          </a:p>
          <a:p>
            <a:pPr eaLnBrk="1" hangingPunct="1">
              <a:buFontTx/>
              <a:buNone/>
              <a:defRPr/>
            </a:pPr>
            <a:r>
              <a:rPr lang="en-US" altLang="en-US" dirty="0">
                <a:solidFill>
                  <a:schemeClr val="bg1"/>
                </a:solidFill>
                <a:latin typeface="+mj-lt"/>
              </a:rPr>
              <a:t>        Muscle relaxants</a:t>
            </a:r>
          </a:p>
          <a:p>
            <a:pPr eaLnBrk="1" hangingPunct="1">
              <a:buFontTx/>
              <a:buNone/>
              <a:defRPr/>
            </a:pPr>
            <a:r>
              <a:rPr lang="en-US" altLang="en-US" dirty="0">
                <a:solidFill>
                  <a:schemeClr val="bg1"/>
                </a:solidFill>
                <a:latin typeface="+mj-lt"/>
              </a:rPr>
              <a:t>        Balance anesthesia</a:t>
            </a:r>
          </a:p>
          <a:p>
            <a:pPr eaLnBrk="1" hangingPunct="1">
              <a:defRPr/>
            </a:pPr>
            <a:endParaRPr lang="en-US" altLang="en-US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81000"/>
            <a:ext cx="6884988" cy="708025"/>
          </a:xfrm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altLang="en-US" sz="4000" b="1" kern="120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Intraoperative management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458200" cy="5638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altLang="en-US" sz="2000" dirty="0">
                <a:solidFill>
                  <a:schemeClr val="bg1"/>
                </a:solidFill>
                <a:latin typeface="+mj-lt"/>
              </a:rPr>
              <a:t>Monitoring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000" dirty="0" smtClean="0">
                <a:solidFill>
                  <a:schemeClr val="bg1"/>
                </a:solidFill>
                <a:latin typeface="+mj-lt"/>
              </a:rPr>
              <a:t>Positioning during surgery –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000" dirty="0" smtClean="0">
                <a:solidFill>
                  <a:schemeClr val="bg1"/>
                </a:solidFill>
                <a:latin typeface="+mj-lt"/>
              </a:rPr>
              <a:t>Supine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000" dirty="0" smtClean="0">
                <a:solidFill>
                  <a:schemeClr val="bg1"/>
                </a:solidFill>
                <a:latin typeface="+mj-lt"/>
              </a:rPr>
              <a:t>Lateral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000" dirty="0">
                <a:solidFill>
                  <a:schemeClr val="bg1"/>
                </a:solidFill>
                <a:latin typeface="+mj-lt"/>
              </a:rPr>
              <a:t>P</a:t>
            </a:r>
            <a:r>
              <a:rPr lang="en-US" altLang="en-US" sz="2000" dirty="0" smtClean="0">
                <a:solidFill>
                  <a:schemeClr val="bg1"/>
                </a:solidFill>
                <a:latin typeface="+mj-lt"/>
              </a:rPr>
              <a:t>rone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000" dirty="0" smtClean="0">
                <a:solidFill>
                  <a:schemeClr val="bg1"/>
                </a:solidFill>
                <a:latin typeface="+mj-lt"/>
              </a:rPr>
              <a:t>Sitting</a:t>
            </a:r>
            <a:r>
              <a:rPr lang="en-US" altLang="en-US" sz="2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2000" dirty="0" smtClean="0">
                <a:solidFill>
                  <a:schemeClr val="bg1"/>
                </a:solidFill>
                <a:latin typeface="+mj-lt"/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000" dirty="0">
                <a:solidFill>
                  <a:schemeClr val="bg1"/>
                </a:solidFill>
                <a:latin typeface="+mj-lt"/>
              </a:rPr>
              <a:t>L</a:t>
            </a:r>
            <a:r>
              <a:rPr lang="en-US" altLang="en-US" sz="2000" dirty="0" smtClean="0">
                <a:solidFill>
                  <a:schemeClr val="bg1"/>
                </a:solidFill>
                <a:latin typeface="+mj-lt"/>
              </a:rPr>
              <a:t>ithotomy</a:t>
            </a:r>
            <a:endParaRPr lang="en-US" altLang="en-US" sz="2000" dirty="0">
              <a:solidFill>
                <a:schemeClr val="bg1"/>
              </a:solidFill>
              <a:latin typeface="+mj-lt"/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altLang="en-US" sz="2000" dirty="0" smtClean="0">
                <a:solidFill>
                  <a:schemeClr val="bg1"/>
                </a:solidFill>
                <a:latin typeface="+mj-lt"/>
              </a:rPr>
              <a:t>Fluid </a:t>
            </a:r>
            <a:r>
              <a:rPr lang="en-US" altLang="en-US" sz="2000" dirty="0">
                <a:solidFill>
                  <a:schemeClr val="bg1"/>
                </a:solidFill>
                <a:latin typeface="+mj-lt"/>
              </a:rPr>
              <a:t>management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000" dirty="0">
                <a:solidFill>
                  <a:schemeClr val="bg1"/>
                </a:solidFill>
                <a:latin typeface="+mj-lt"/>
              </a:rPr>
              <a:t>      - Crystalloid </a:t>
            </a:r>
            <a:r>
              <a:rPr lang="en-US" altLang="en-US" sz="2000" dirty="0" err="1">
                <a:solidFill>
                  <a:schemeClr val="bg1"/>
                </a:solidFill>
                <a:latin typeface="+mj-lt"/>
              </a:rPr>
              <a:t>vs</a:t>
            </a:r>
            <a:r>
              <a:rPr lang="en-US" altLang="en-US" sz="2000" dirty="0">
                <a:solidFill>
                  <a:schemeClr val="bg1"/>
                </a:solidFill>
                <a:latin typeface="+mj-lt"/>
              </a:rPr>
              <a:t> colloid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000" dirty="0">
                <a:solidFill>
                  <a:schemeClr val="bg1"/>
                </a:solidFill>
                <a:latin typeface="+mj-lt"/>
              </a:rPr>
              <a:t>      - NPO fluid replacement: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000" u="sng" dirty="0">
                <a:solidFill>
                  <a:schemeClr val="bg1"/>
                </a:solidFill>
                <a:latin typeface="+mj-lt"/>
              </a:rPr>
              <a:t>1</a:t>
            </a:r>
            <a:r>
              <a:rPr lang="en-US" altLang="en-US" sz="2000" u="sng" baseline="30000" dirty="0">
                <a:solidFill>
                  <a:schemeClr val="bg1"/>
                </a:solidFill>
                <a:latin typeface="+mj-lt"/>
              </a:rPr>
              <a:t>st</a:t>
            </a:r>
            <a:r>
              <a:rPr lang="en-US" altLang="en-US" sz="2000" u="sng" dirty="0">
                <a:solidFill>
                  <a:schemeClr val="bg1"/>
                </a:solidFill>
                <a:latin typeface="+mj-lt"/>
              </a:rPr>
              <a:t> 10kg</a:t>
            </a:r>
            <a:r>
              <a:rPr lang="en-US" altLang="en-US" sz="2000" dirty="0">
                <a:solidFill>
                  <a:schemeClr val="bg1"/>
                </a:solidFill>
                <a:latin typeface="+mj-lt"/>
              </a:rPr>
              <a:t> weight-4ml/kg/</a:t>
            </a:r>
            <a:r>
              <a:rPr lang="en-US" altLang="en-US" sz="2000" dirty="0" err="1">
                <a:solidFill>
                  <a:schemeClr val="bg1"/>
                </a:solidFill>
                <a:latin typeface="+mj-lt"/>
              </a:rPr>
              <a:t>hr</a:t>
            </a:r>
            <a:r>
              <a:rPr lang="en-US" altLang="en-US" sz="2000" dirty="0">
                <a:solidFill>
                  <a:schemeClr val="bg1"/>
                </a:solidFill>
                <a:latin typeface="+mj-lt"/>
              </a:rPr>
              <a:t>,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000" u="sng" dirty="0">
                <a:solidFill>
                  <a:schemeClr val="bg1"/>
                </a:solidFill>
                <a:latin typeface="+mj-lt"/>
              </a:rPr>
              <a:t>2</a:t>
            </a:r>
            <a:r>
              <a:rPr lang="en-US" altLang="en-US" sz="2000" u="sng" baseline="30000" dirty="0">
                <a:solidFill>
                  <a:schemeClr val="bg1"/>
                </a:solidFill>
                <a:latin typeface="+mj-lt"/>
              </a:rPr>
              <a:t>nd</a:t>
            </a:r>
            <a:r>
              <a:rPr lang="en-US" altLang="en-US" sz="2000" u="sng" dirty="0">
                <a:solidFill>
                  <a:schemeClr val="bg1"/>
                </a:solidFill>
                <a:latin typeface="+mj-lt"/>
              </a:rPr>
              <a:t> 10kg</a:t>
            </a:r>
            <a:r>
              <a:rPr lang="en-US" altLang="en-US" sz="2000" dirty="0">
                <a:solidFill>
                  <a:schemeClr val="bg1"/>
                </a:solidFill>
                <a:latin typeface="+mj-lt"/>
              </a:rPr>
              <a:t> weight-2ml/kg/</a:t>
            </a:r>
            <a:r>
              <a:rPr lang="en-US" altLang="en-US" sz="2000" dirty="0" err="1">
                <a:solidFill>
                  <a:schemeClr val="bg1"/>
                </a:solidFill>
                <a:latin typeface="+mj-lt"/>
              </a:rPr>
              <a:t>hr</a:t>
            </a:r>
            <a:r>
              <a:rPr lang="en-US" altLang="en-US" sz="2000" dirty="0">
                <a:solidFill>
                  <a:schemeClr val="bg1"/>
                </a:solidFill>
                <a:latin typeface="+mj-lt"/>
              </a:rPr>
              <a:t>  and 1ml/kg/</a:t>
            </a:r>
            <a:r>
              <a:rPr lang="en-US" altLang="en-US" sz="2000" dirty="0" err="1">
                <a:solidFill>
                  <a:schemeClr val="bg1"/>
                </a:solidFill>
                <a:latin typeface="+mj-lt"/>
              </a:rPr>
              <a:t>hr</a:t>
            </a:r>
            <a:r>
              <a:rPr lang="en-US" altLang="en-US" sz="2000" dirty="0">
                <a:solidFill>
                  <a:schemeClr val="bg1"/>
                </a:solidFill>
                <a:latin typeface="+mj-lt"/>
              </a:rPr>
              <a:t> thereafter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000" dirty="0">
                <a:solidFill>
                  <a:schemeClr val="bg1"/>
                </a:solidFill>
                <a:latin typeface="+mj-lt"/>
              </a:rPr>
              <a:t> - Intraoperative fluid replacement: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000" dirty="0">
                <a:solidFill>
                  <a:schemeClr val="bg1"/>
                </a:solidFill>
                <a:latin typeface="+mj-lt"/>
              </a:rPr>
              <a:t>             minor procedures 1-3ml/kg/</a:t>
            </a:r>
            <a:r>
              <a:rPr lang="en-US" altLang="en-US" sz="2000" dirty="0" err="1">
                <a:solidFill>
                  <a:schemeClr val="bg1"/>
                </a:solidFill>
                <a:latin typeface="+mj-lt"/>
              </a:rPr>
              <a:t>hr</a:t>
            </a:r>
            <a:r>
              <a:rPr lang="en-US" altLang="en-US" sz="2000" dirty="0">
                <a:solidFill>
                  <a:schemeClr val="bg1"/>
                </a:solidFill>
                <a:latin typeface="+mj-lt"/>
              </a:rPr>
              <a:t>,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             major procedures 4-6ml/kg/</a:t>
            </a:r>
            <a:r>
              <a:rPr lang="en-US" altLang="en-US" sz="2800" dirty="0" err="1">
                <a:solidFill>
                  <a:schemeClr val="bg1"/>
                </a:solidFill>
                <a:latin typeface="+mj-lt"/>
              </a:rPr>
              <a:t>hr</a:t>
            </a: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,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             major abdominal procedures 7-10ml/kg/</a:t>
            </a:r>
            <a:r>
              <a:rPr lang="en-US" altLang="en-US" sz="2800" dirty="0" err="1">
                <a:solidFill>
                  <a:schemeClr val="bg1"/>
                </a:solidFill>
                <a:latin typeface="+mj-lt"/>
              </a:rPr>
              <a:t>hr</a:t>
            </a:r>
            <a:endParaRPr lang="en-US" altLang="en-US" sz="28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5177"/>
            <a:ext cx="8229600" cy="523220"/>
          </a:xfrm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lang="en-US" altLang="en-US" sz="2800" b="1" kern="12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Intraoperative Management and Recovery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305800" cy="48768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Waking up is a crucial time where there is short period when the patient is aware of emergence without a full return to consciousness. </a:t>
            </a:r>
          </a:p>
          <a:p>
            <a:pPr eaLnBrk="1" hangingPunct="1">
              <a:defRPr/>
            </a:pP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Turn off the agent (inhalation or IV agents)</a:t>
            </a:r>
          </a:p>
          <a:p>
            <a:pPr eaLnBrk="1" hangingPunct="1">
              <a:defRPr/>
            </a:pP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Reverse the muscle relaxants</a:t>
            </a:r>
          </a:p>
          <a:p>
            <a:pPr eaLnBrk="1" hangingPunct="1">
              <a:defRPr/>
            </a:pP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Return to spontaneous ventilation with adequate ventilation and oxygenation </a:t>
            </a:r>
          </a:p>
          <a:p>
            <a:pPr eaLnBrk="1" hangingPunct="1">
              <a:defRPr/>
            </a:pP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Suction upper airway</a:t>
            </a:r>
          </a:p>
          <a:p>
            <a:pPr eaLnBrk="1" hangingPunct="1">
              <a:defRPr/>
            </a:pP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Wait for patient to wake up and follow command</a:t>
            </a:r>
          </a:p>
          <a:p>
            <a:pPr eaLnBrk="1" hangingPunct="1">
              <a:defRPr/>
            </a:pP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Hemodynamically stable</a:t>
            </a:r>
          </a:p>
          <a:p>
            <a:pPr eaLnBrk="1" hangingPunct="1">
              <a:defRPr/>
            </a:pPr>
            <a:endParaRPr lang="en-US" altLang="en-US" sz="2800" dirty="0">
              <a:solidFill>
                <a:schemeClr val="bg1"/>
              </a:solidFill>
              <a:latin typeface="+mj-lt"/>
            </a:endParaRPr>
          </a:p>
          <a:p>
            <a:pPr eaLnBrk="1" hangingPunct="1">
              <a:defRPr/>
            </a:pPr>
            <a:endParaRPr lang="en-US" altLang="en-US" sz="28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82575"/>
            <a:ext cx="6883400" cy="708025"/>
          </a:xfrm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altLang="en-US" sz="4000" b="1" kern="120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Postoperative management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524000"/>
            <a:ext cx="7467600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chemeClr val="bg1"/>
                </a:solidFill>
                <a:latin typeface="+mj-lt"/>
              </a:rPr>
              <a:t>Post-anesthesia care unit (PACU)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400" dirty="0">
                <a:solidFill>
                  <a:schemeClr val="bg1"/>
                </a:solidFill>
                <a:latin typeface="+mj-lt"/>
              </a:rPr>
              <a:t>         - Oxygen supplement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400" dirty="0">
                <a:solidFill>
                  <a:schemeClr val="bg1"/>
                </a:solidFill>
                <a:latin typeface="+mj-lt"/>
              </a:rPr>
              <a:t>         - Pain control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400" dirty="0">
                <a:solidFill>
                  <a:schemeClr val="bg1"/>
                </a:solidFill>
                <a:latin typeface="+mj-lt"/>
              </a:rPr>
              <a:t>         - Nausea and vomiting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400" dirty="0">
                <a:solidFill>
                  <a:schemeClr val="bg1"/>
                </a:solidFill>
                <a:latin typeface="+mj-lt"/>
              </a:rPr>
              <a:t>         - Hypertension and hypotension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400" dirty="0">
                <a:solidFill>
                  <a:schemeClr val="bg1"/>
                </a:solidFill>
                <a:latin typeface="+mj-lt"/>
              </a:rPr>
              <a:t>         - Agitation</a:t>
            </a:r>
            <a:r>
              <a:rPr lang="en-US" altLang="en-US" dirty="0">
                <a:solidFill>
                  <a:schemeClr val="bg1"/>
                </a:solidFill>
                <a:latin typeface="+mj-lt"/>
              </a:rPr>
              <a:t> </a:t>
            </a:r>
          </a:p>
          <a:p>
            <a:pPr eaLnBrk="1" hangingPunct="1">
              <a:defRPr/>
            </a:pPr>
            <a:r>
              <a:rPr lang="en-US" altLang="en-US" dirty="0">
                <a:solidFill>
                  <a:schemeClr val="bg1"/>
                </a:solidFill>
                <a:latin typeface="+mj-lt"/>
              </a:rPr>
              <a:t>Surgical intensive care unit (SICU)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400" dirty="0">
                <a:solidFill>
                  <a:schemeClr val="bg1"/>
                </a:solidFill>
                <a:latin typeface="+mj-lt"/>
              </a:rPr>
              <a:t>          - Mechanical ventilation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400" dirty="0">
                <a:solidFill>
                  <a:schemeClr val="bg1"/>
                </a:solidFill>
                <a:latin typeface="+mj-lt"/>
              </a:rPr>
              <a:t>          - Hemodynamic monitoring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2036763" y="184150"/>
            <a:ext cx="5099050" cy="1323975"/>
          </a:xfr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4000" b="1" kern="12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General Anesthesia </a:t>
            </a:r>
            <a:br>
              <a:rPr lang="en-US" sz="4000" b="1" kern="12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</a:br>
            <a:r>
              <a:rPr lang="en-US" sz="4000" b="1" kern="12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Complications 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98638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>
                <a:solidFill>
                  <a:schemeClr val="bg1"/>
                </a:solidFill>
                <a:latin typeface="+mj-lt"/>
              </a:rPr>
              <a:t>Respiratory complications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2400" dirty="0">
                <a:solidFill>
                  <a:schemeClr val="bg1"/>
                </a:solidFill>
                <a:latin typeface="+mj-lt"/>
              </a:rPr>
              <a:t>        - Aspiration – airway obstruction and pneumonia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2400" dirty="0">
                <a:solidFill>
                  <a:schemeClr val="bg1"/>
                </a:solidFill>
                <a:latin typeface="+mj-lt"/>
              </a:rPr>
              <a:t>        - Bronchospasm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2400" dirty="0">
                <a:solidFill>
                  <a:schemeClr val="bg1"/>
                </a:solidFill>
                <a:latin typeface="+mj-lt"/>
              </a:rPr>
              <a:t>        - Atelectasis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2400" dirty="0">
                <a:solidFill>
                  <a:schemeClr val="bg1"/>
                </a:solidFill>
                <a:latin typeface="+mj-lt"/>
              </a:rPr>
              <a:t>        - Hypoventilation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>
                <a:solidFill>
                  <a:schemeClr val="bg1"/>
                </a:solidFill>
                <a:latin typeface="+mj-lt"/>
              </a:rPr>
              <a:t>Cardiovascular complications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2400" dirty="0">
                <a:solidFill>
                  <a:schemeClr val="bg1"/>
                </a:solidFill>
                <a:latin typeface="+mj-lt"/>
              </a:rPr>
              <a:t>        - Hypertension and hypotension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2400" dirty="0">
                <a:solidFill>
                  <a:schemeClr val="bg1"/>
                </a:solidFill>
                <a:latin typeface="+mj-lt"/>
              </a:rPr>
              <a:t>        - Arrhythmia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2400" dirty="0">
                <a:solidFill>
                  <a:schemeClr val="bg1"/>
                </a:solidFill>
                <a:latin typeface="+mj-lt"/>
              </a:rPr>
              <a:t>        - Myocardial ischemia and infarction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2400" dirty="0">
                <a:solidFill>
                  <a:schemeClr val="bg1"/>
                </a:solidFill>
                <a:latin typeface="+mj-lt"/>
              </a:rPr>
              <a:t>        - Cardiac arrest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95325" y="152400"/>
            <a:ext cx="7762875" cy="1323975"/>
          </a:xfr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4000" b="1" kern="12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General Anesthesia</a:t>
            </a:r>
            <a:br>
              <a:rPr lang="en-US" altLang="en-US" sz="4000" b="1" kern="12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</a:br>
            <a:r>
              <a:rPr lang="en-US" altLang="en-US" sz="4000" b="1" kern="12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Complication and Management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2057400"/>
            <a:ext cx="7086600" cy="3200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chemeClr val="bg1"/>
                </a:solidFill>
                <a:latin typeface="+mj-lt"/>
              </a:rPr>
              <a:t>Neurological complications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400" dirty="0">
                <a:solidFill>
                  <a:schemeClr val="bg1"/>
                </a:solidFill>
                <a:latin typeface="+mj-lt"/>
              </a:rPr>
              <a:t>         - Slow recovery from anesthesia.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400" dirty="0">
                <a:solidFill>
                  <a:schemeClr val="bg1"/>
                </a:solidFill>
                <a:latin typeface="+mj-lt"/>
              </a:rPr>
              <a:t>         - Stroke</a:t>
            </a:r>
          </a:p>
          <a:p>
            <a:pPr eaLnBrk="1" hangingPunct="1">
              <a:defRPr/>
            </a:pPr>
            <a:r>
              <a:rPr lang="en-US" altLang="en-US" dirty="0">
                <a:solidFill>
                  <a:schemeClr val="bg1"/>
                </a:solidFill>
                <a:latin typeface="+mj-lt"/>
              </a:rPr>
              <a:t>Malignant hyperthermia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/>
          <p:cNvSpPr>
            <a:spLocks noChangeArrowheads="1"/>
          </p:cNvSpPr>
          <p:nvPr/>
        </p:nvSpPr>
        <p:spPr bwMode="auto">
          <a:xfrm>
            <a:off x="457200" y="914400"/>
            <a:ext cx="82296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buNone/>
            </a:pPr>
            <a:r>
              <a:rPr lang="en-US" altLang="zh-TW" sz="1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Definition  35 C</a:t>
            </a:r>
          </a:p>
          <a:p>
            <a:pPr eaLnBrk="1" hangingPunct="1">
              <a:lnSpc>
                <a:spcPct val="80000"/>
              </a:lnSpc>
              <a:buNone/>
            </a:pPr>
            <a:endParaRPr lang="en-US" altLang="zh-TW" sz="1800" dirty="0" smtClean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en-US" altLang="zh-TW" sz="1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Classification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en-US" altLang="zh-TW" sz="1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Mild  35-32 C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en-US" altLang="zh-TW" sz="1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Moderate 32-28 C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en-US" altLang="zh-TW" sz="1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Severe 28-20 C</a:t>
            </a:r>
          </a:p>
          <a:p>
            <a:pPr eaLnBrk="1" hangingPunct="1">
              <a:lnSpc>
                <a:spcPct val="80000"/>
              </a:lnSpc>
              <a:buNone/>
            </a:pPr>
            <a:endParaRPr lang="en-US" altLang="zh-TW" sz="1800" dirty="0" smtClean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en-US" altLang="zh-TW" sz="1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Mechanism</a:t>
            </a:r>
          </a:p>
          <a:p>
            <a:pPr eaLnBrk="1" hangingPunct="1">
              <a:lnSpc>
                <a:spcPct val="80000"/>
              </a:lnSpc>
              <a:buNone/>
            </a:pPr>
            <a:endParaRPr lang="en-US" altLang="zh-TW" sz="1800" dirty="0" smtClean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en-US" altLang="zh-TW" sz="1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Heat loss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en-US" altLang="zh-TW" sz="1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Radiation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en-US" altLang="zh-TW" sz="1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Convection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en-US" altLang="zh-TW" sz="1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Evaporation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en-US" altLang="zh-TW" sz="1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Conduction</a:t>
            </a:r>
          </a:p>
          <a:p>
            <a:pPr eaLnBrk="1" hangingPunct="1">
              <a:lnSpc>
                <a:spcPct val="80000"/>
              </a:lnSpc>
              <a:buNone/>
            </a:pPr>
            <a:endParaRPr lang="en-US" altLang="zh-TW" sz="1800" dirty="0" smtClean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en-US" altLang="zh-TW" sz="1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Therapeutic vs Accidental Hypothermia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en-US" altLang="zh-TW" sz="1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Adverse effects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en-US" altLang="zh-TW" sz="1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Prevention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en-US" altLang="zh-TW" sz="1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Treatment </a:t>
            </a:r>
            <a:endParaRPr lang="en-US" altLang="zh-TW" sz="18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lnSpc>
                <a:spcPct val="80000"/>
              </a:lnSpc>
            </a:pPr>
            <a:endParaRPr lang="en-US" altLang="zh-TW" sz="24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en-US" altLang="zh-TW" sz="24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lnSpc>
                <a:spcPct val="80000"/>
              </a:lnSpc>
            </a:pPr>
            <a:endParaRPr lang="en-US" altLang="zh-TW" sz="24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lnSpc>
                <a:spcPct val="80000"/>
              </a:lnSpc>
            </a:pPr>
            <a:endParaRPr lang="en-US" altLang="zh-TW" sz="24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en-US" altLang="zh-TW" sz="24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zh-TW" sz="24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zh-TW" sz="24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</p:txBody>
      </p:sp>
      <p:sp>
        <p:nvSpPr>
          <p:cNvPr id="54275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68313" y="333375"/>
            <a:ext cx="7772400" cy="733425"/>
          </a:xfrm>
        </p:spPr>
        <p:txBody>
          <a:bodyPr/>
          <a:lstStyle/>
          <a:p>
            <a:pPr algn="l" eaLnBrk="1" hangingPunct="1"/>
            <a:r>
              <a:rPr lang="en-US" altLang="zh-TW" sz="3200" dirty="0" smtClean="0">
                <a:solidFill>
                  <a:schemeClr val="bg1"/>
                </a:solidFill>
                <a:latin typeface="Times New Roman" pitchFamily="18" charset="0"/>
                <a:ea typeface="PMingLiU" pitchFamily="18" charset="-120"/>
              </a:rPr>
              <a:t>HYPOTHERMIA </a:t>
            </a:r>
            <a:endParaRPr lang="en-US" altLang="zh-TW" sz="3200" dirty="0">
              <a:solidFill>
                <a:schemeClr val="bg1"/>
              </a:solidFill>
              <a:latin typeface="Times New Roman" pitchFamily="18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163418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67200" y="2819400"/>
            <a:ext cx="4114800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 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04800" y="457200"/>
            <a:ext cx="8458200" cy="31242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88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Century Gothic"/>
              </a:rPr>
              <a:t>Thank You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5326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598"/>
            <a:ext cx="9144000" cy="646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2901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General Anesthesia Goals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886200" y="1371600"/>
            <a:ext cx="4800600" cy="4754563"/>
          </a:xfrm>
        </p:spPr>
        <p:txBody>
          <a:bodyPr/>
          <a:lstStyle/>
          <a:p>
            <a:pPr marL="0" indent="0" algn="just">
              <a:buNone/>
            </a:pPr>
            <a:r>
              <a:rPr lang="en-US" sz="2000" dirty="0">
                <a:solidFill>
                  <a:srgbClr val="FFFF00"/>
                </a:solidFill>
              </a:rPr>
              <a:t>Primary goal: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000" dirty="0">
                <a:solidFill>
                  <a:srgbClr val="FFFF00"/>
                </a:solidFill>
              </a:rPr>
              <a:t>Oxygenation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000" dirty="0">
                <a:solidFill>
                  <a:srgbClr val="FFFF00"/>
                </a:solidFill>
              </a:rPr>
              <a:t>Ventilation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000" dirty="0">
                <a:solidFill>
                  <a:srgbClr val="FFFF00"/>
                </a:solidFill>
              </a:rPr>
              <a:t>Monitoring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000" dirty="0">
                <a:solidFill>
                  <a:srgbClr val="FFFF00"/>
                </a:solidFill>
              </a:rPr>
              <a:t>Amnesia: patient should forget any unpleasant feeling.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000" dirty="0">
                <a:solidFill>
                  <a:srgbClr val="FFFF00"/>
                </a:solidFill>
              </a:rPr>
              <a:t>Hypnosis: Unconscious state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000" dirty="0">
                <a:solidFill>
                  <a:srgbClr val="FFFF00"/>
                </a:solidFill>
              </a:rPr>
              <a:t>Analgesia: No pain sensation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000" dirty="0">
                <a:solidFill>
                  <a:srgbClr val="FFFF00"/>
                </a:solidFill>
              </a:rPr>
              <a:t>Autonomic Block: Reflexes blocked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000" dirty="0">
                <a:solidFill>
                  <a:srgbClr val="FFFF00"/>
                </a:solidFill>
              </a:rPr>
              <a:t>Optimal conditions: all the above </a:t>
            </a:r>
            <a:r>
              <a:rPr lang="en-US" sz="2000" dirty="0">
                <a:solidFill>
                  <a:srgbClr val="FF0000"/>
                </a:solidFill>
              </a:rPr>
              <a:t>along</a:t>
            </a:r>
            <a:r>
              <a:rPr lang="en-US" sz="2000" dirty="0">
                <a:solidFill>
                  <a:srgbClr val="FFFF00"/>
                </a:solidFill>
              </a:rPr>
              <a:t> with good muscle relaxation.</a:t>
            </a:r>
          </a:p>
          <a:p>
            <a:pPr marL="0" indent="0" algn="just">
              <a:buNone/>
            </a:pPr>
            <a:endParaRPr lang="en-US" sz="2000" dirty="0">
              <a:solidFill>
                <a:srgbClr val="FFFF00"/>
              </a:solidFill>
            </a:endParaRPr>
          </a:p>
          <a:p>
            <a:pPr marL="0" indent="0" algn="just">
              <a:buNone/>
            </a:pPr>
            <a:r>
              <a:rPr lang="en-US" sz="2000" b="1" u="sng" dirty="0">
                <a:solidFill>
                  <a:srgbClr val="FF0000"/>
                </a:solidFill>
              </a:rPr>
              <a:t>SAFETY AND PATIENT CARE IS THE PRIORITY</a:t>
            </a:r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3581400" cy="478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6721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>
                <a:solidFill>
                  <a:schemeClr val="bg1"/>
                </a:solidFill>
              </a:rPr>
              <a:t>General Anesthesia</a:t>
            </a:r>
            <a:endParaRPr lang="en-US" altLang="en-US" sz="4000">
              <a:solidFill>
                <a:schemeClr val="bg1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05000"/>
            <a:ext cx="3810000" cy="41148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 Assessment </a:t>
            </a:r>
          </a:p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 Planning I: Monitors</a:t>
            </a:r>
          </a:p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 Planning II: Drugs</a:t>
            </a:r>
          </a:p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 Planning III: Fluids</a:t>
            </a:r>
          </a:p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 Planning IV: Airway</a:t>
            </a:r>
            <a:br>
              <a:rPr lang="en-US" altLang="en-US">
                <a:solidFill>
                  <a:schemeClr val="bg1"/>
                </a:solidFill>
              </a:rPr>
            </a:br>
            <a:r>
              <a:rPr lang="en-US" altLang="en-US">
                <a:solidFill>
                  <a:schemeClr val="bg1"/>
                </a:solidFill>
              </a:rPr>
              <a:t> Management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00600" y="2362200"/>
            <a:ext cx="3810000" cy="3048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>
                <a:solidFill>
                  <a:schemeClr val="bg1"/>
                </a:solidFill>
              </a:rPr>
              <a:t>Process of Anesthesia</a:t>
            </a:r>
          </a:p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 Premedication</a:t>
            </a:r>
          </a:p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 Induction</a:t>
            </a:r>
          </a:p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 Maintenance</a:t>
            </a:r>
          </a:p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 Emergence</a:t>
            </a:r>
          </a:p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 Postoperative care</a:t>
            </a:r>
          </a:p>
        </p:txBody>
      </p:sp>
    </p:spTree>
  </p:cSld>
  <p:clrMapOvr>
    <a:masterClrMapping/>
  </p:clrMapOvr>
  <p:transition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b="1" dirty="0">
                <a:solidFill>
                  <a:schemeClr val="bg1"/>
                </a:solidFill>
                <a:latin typeface="+mn-lt"/>
              </a:rPr>
              <a:t>Physical status classification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00200"/>
            <a:ext cx="83820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600" dirty="0">
                <a:solidFill>
                  <a:schemeClr val="bg1"/>
                </a:solidFill>
              </a:rPr>
              <a:t>Class I:  A normal healthy patient.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600" dirty="0">
                <a:solidFill>
                  <a:schemeClr val="bg1"/>
                </a:solidFill>
              </a:rPr>
              <a:t>Class II: A patient with mild systemic disease (no functional limitation)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600" dirty="0">
                <a:solidFill>
                  <a:schemeClr val="bg1"/>
                </a:solidFill>
              </a:rPr>
              <a:t>Class III: A patient with severe systemic disease (some functional limitation)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600" dirty="0">
                <a:solidFill>
                  <a:schemeClr val="bg1"/>
                </a:solidFill>
              </a:rPr>
              <a:t>Class IV: A patient with severe systemic disease that is a constant threat to life (functionality incapacitated)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600" dirty="0">
                <a:solidFill>
                  <a:schemeClr val="bg1"/>
                </a:solidFill>
              </a:rPr>
              <a:t>Class V:  A moribund patient who is not expected to survive with or without the </a:t>
            </a:r>
            <a:r>
              <a:rPr lang="en-US" altLang="en-US" sz="2600" dirty="0" smtClean="0">
                <a:solidFill>
                  <a:schemeClr val="bg1"/>
                </a:solidFill>
              </a:rPr>
              <a:t>operation within 24 hours.</a:t>
            </a:r>
            <a:endParaRPr lang="en-US" altLang="en-US" sz="2600" dirty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600" dirty="0">
                <a:solidFill>
                  <a:schemeClr val="bg1"/>
                </a:solidFill>
              </a:rPr>
              <a:t>Class VI: A brain-dead patient whose organs are being removed for donor purposes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600" dirty="0">
                <a:solidFill>
                  <a:schemeClr val="bg1"/>
                </a:solidFill>
              </a:rPr>
              <a:t>Class E:  Emergent procedure  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3791</TotalTime>
  <Words>1197</Words>
  <Application>Microsoft Office PowerPoint</Application>
  <PresentationFormat>On-screen Show (4:3)</PresentationFormat>
  <Paragraphs>295</Paragraphs>
  <Slides>49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PMingLiU</vt:lpstr>
      <vt:lpstr>Arial</vt:lpstr>
      <vt:lpstr>Britannic Bold</vt:lpstr>
      <vt:lpstr>Century Gothic</vt:lpstr>
      <vt:lpstr>Times New Roman</vt:lpstr>
      <vt:lpstr>Verdana</vt:lpstr>
      <vt:lpstr>Default Design</vt:lpstr>
      <vt:lpstr>General Anesthesia Techniques </vt:lpstr>
      <vt:lpstr> Lecture Objectives.. Students at the end of the lecture will be able to:</vt:lpstr>
      <vt:lpstr>PowerPoint Presentation</vt:lpstr>
      <vt:lpstr>PowerPoint Presentation</vt:lpstr>
      <vt:lpstr>PowerPoint Presentation</vt:lpstr>
      <vt:lpstr>PowerPoint Presentation</vt:lpstr>
      <vt:lpstr>General Anesthesia Goals</vt:lpstr>
      <vt:lpstr>General Anesthesia</vt:lpstr>
      <vt:lpstr>Physical status classification</vt:lpstr>
      <vt:lpstr>PowerPoint Presentation</vt:lpstr>
      <vt:lpstr>NPO status</vt:lpstr>
      <vt:lpstr>PowerPoint Presentation</vt:lpstr>
      <vt:lpstr>General Anesthesia</vt:lpstr>
      <vt:lpstr>PowerPoint Presentation</vt:lpstr>
      <vt:lpstr>PowerPoint Presentation</vt:lpstr>
      <vt:lpstr>PowerPoint Presentation</vt:lpstr>
      <vt:lpstr>PowerPoint Presentation</vt:lpstr>
      <vt:lpstr>Difficult BMV- MOANS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LEMON Approach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Anesthesia Machine</vt:lpstr>
      <vt:lpstr>Anesthesia Machine</vt:lpstr>
      <vt:lpstr>Anesthesia Machine</vt:lpstr>
      <vt:lpstr>Anesthesia Machine</vt:lpstr>
      <vt:lpstr>Diagram of Anesthesia Machine</vt:lpstr>
      <vt:lpstr>Safety Features</vt:lpstr>
      <vt:lpstr>Safety Features</vt:lpstr>
      <vt:lpstr>Safety Features</vt:lpstr>
      <vt:lpstr>Safety Features</vt:lpstr>
      <vt:lpstr>Breathing Circuits</vt:lpstr>
      <vt:lpstr>Induction agents</vt:lpstr>
      <vt:lpstr>Induction</vt:lpstr>
      <vt:lpstr>Intraoperative management</vt:lpstr>
      <vt:lpstr>Intraoperative management</vt:lpstr>
      <vt:lpstr>Intraoperative Management and Recovery</vt:lpstr>
      <vt:lpstr>Postoperative management</vt:lpstr>
      <vt:lpstr>General Anesthesia  Complications </vt:lpstr>
      <vt:lpstr>General Anesthesia Complication and Management</vt:lpstr>
      <vt:lpstr>HYPOTHERMIA 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Clinical Anesthesia</dc:title>
  <dc:creator>JUNYI LI</dc:creator>
  <cp:lastModifiedBy>Dell</cp:lastModifiedBy>
  <cp:revision>167</cp:revision>
  <dcterms:created xsi:type="dcterms:W3CDTF">2009-02-26T04:36:41Z</dcterms:created>
  <dcterms:modified xsi:type="dcterms:W3CDTF">2018-10-02T04:39:23Z</dcterms:modified>
</cp:coreProperties>
</file>