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51" r:id="rId2"/>
  </p:sldMasterIdLst>
  <p:notesMasterIdLst>
    <p:notesMasterId r:id="rId77"/>
  </p:notesMasterIdLst>
  <p:sldIdLst>
    <p:sldId id="257" r:id="rId3"/>
    <p:sldId id="446" r:id="rId4"/>
    <p:sldId id="303" r:id="rId5"/>
    <p:sldId id="304" r:id="rId6"/>
    <p:sldId id="305" r:id="rId7"/>
    <p:sldId id="353" r:id="rId8"/>
    <p:sldId id="318" r:id="rId9"/>
    <p:sldId id="354" r:id="rId10"/>
    <p:sldId id="355" r:id="rId11"/>
    <p:sldId id="356" r:id="rId12"/>
    <p:sldId id="357" r:id="rId13"/>
    <p:sldId id="358" r:id="rId14"/>
    <p:sldId id="409" r:id="rId15"/>
    <p:sldId id="359" r:id="rId16"/>
    <p:sldId id="360" r:id="rId17"/>
    <p:sldId id="361" r:id="rId18"/>
    <p:sldId id="362" r:id="rId19"/>
    <p:sldId id="363" r:id="rId20"/>
    <p:sldId id="364" r:id="rId21"/>
    <p:sldId id="365" r:id="rId22"/>
    <p:sldId id="366" r:id="rId23"/>
    <p:sldId id="367" r:id="rId24"/>
    <p:sldId id="382" r:id="rId25"/>
    <p:sldId id="384" r:id="rId26"/>
    <p:sldId id="385" r:id="rId27"/>
    <p:sldId id="451" r:id="rId28"/>
    <p:sldId id="386" r:id="rId29"/>
    <p:sldId id="368" r:id="rId30"/>
    <p:sldId id="369" r:id="rId31"/>
    <p:sldId id="370" r:id="rId32"/>
    <p:sldId id="371" r:id="rId33"/>
    <p:sldId id="372" r:id="rId34"/>
    <p:sldId id="373" r:id="rId35"/>
    <p:sldId id="374" r:id="rId36"/>
    <p:sldId id="375" r:id="rId37"/>
    <p:sldId id="376" r:id="rId38"/>
    <p:sldId id="377" r:id="rId39"/>
    <p:sldId id="378" r:id="rId40"/>
    <p:sldId id="452" r:id="rId41"/>
    <p:sldId id="379" r:id="rId42"/>
    <p:sldId id="380" r:id="rId43"/>
    <p:sldId id="381" r:id="rId44"/>
    <p:sldId id="383" r:id="rId45"/>
    <p:sldId id="387" r:id="rId46"/>
    <p:sldId id="388" r:id="rId47"/>
    <p:sldId id="389" r:id="rId48"/>
    <p:sldId id="390" r:id="rId49"/>
    <p:sldId id="393" r:id="rId50"/>
    <p:sldId id="410" r:id="rId51"/>
    <p:sldId id="449" r:id="rId52"/>
    <p:sldId id="450" r:id="rId53"/>
    <p:sldId id="453" r:id="rId54"/>
    <p:sldId id="454" r:id="rId55"/>
    <p:sldId id="455" r:id="rId56"/>
    <p:sldId id="456" r:id="rId57"/>
    <p:sldId id="469" r:id="rId58"/>
    <p:sldId id="470" r:id="rId59"/>
    <p:sldId id="474" r:id="rId60"/>
    <p:sldId id="472" r:id="rId61"/>
    <p:sldId id="471" r:id="rId62"/>
    <p:sldId id="457" r:id="rId63"/>
    <p:sldId id="458" r:id="rId64"/>
    <p:sldId id="459" r:id="rId65"/>
    <p:sldId id="460" r:id="rId66"/>
    <p:sldId id="461" r:id="rId67"/>
    <p:sldId id="462" r:id="rId68"/>
    <p:sldId id="463" r:id="rId69"/>
    <p:sldId id="464" r:id="rId70"/>
    <p:sldId id="465" r:id="rId71"/>
    <p:sldId id="466" r:id="rId72"/>
    <p:sldId id="473" r:id="rId73"/>
    <p:sldId id="445" r:id="rId74"/>
    <p:sldId id="467" r:id="rId75"/>
    <p:sldId id="448" r:id="rId7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323" autoAdjust="0"/>
  </p:normalViewPr>
  <p:slideViewPr>
    <p:cSldViewPr>
      <p:cViewPr varScale="1">
        <p:scale>
          <a:sx n="58" d="100"/>
          <a:sy n="58" d="100"/>
        </p:scale>
        <p:origin x="1080" y="66"/>
      </p:cViewPr>
      <p:guideLst>
        <p:guide orient="horz" pos="2160"/>
        <p:guide pos="2880"/>
      </p:guideLst>
    </p:cSldViewPr>
  </p:slideViewPr>
  <p:outlineViewPr>
    <p:cViewPr>
      <p:scale>
        <a:sx n="33" d="100"/>
        <a:sy n="33" d="100"/>
      </p:scale>
      <p:origin x="0" y="71058"/>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095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FE0C7D-F0EC-455F-82D1-6AB27F66753E}" type="slidenum">
              <a:rPr lang="en-US"/>
              <a:pPr>
                <a:defRPr/>
              </a:pPr>
              <a:t>‹#›</a:t>
            </a:fld>
            <a:endParaRPr lang="en-US"/>
          </a:p>
        </p:txBody>
      </p:sp>
    </p:spTree>
    <p:extLst>
      <p:ext uri="{BB962C8B-B14F-4D97-AF65-F5344CB8AC3E}">
        <p14:creationId xmlns:p14="http://schemas.microsoft.com/office/powerpoint/2010/main" val="12840881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99B709-8D78-4DC7-9738-7DCA081F9B09}" type="slidenum">
              <a:rPr lang="en-US" sz="1200" smtClean="0">
                <a:latin typeface="Arial" charset="0"/>
              </a:rPr>
              <a:pPr eaLnBrk="1" hangingPunct="1"/>
              <a:t>1</a:t>
            </a:fld>
            <a:endParaRPr lang="en-US" sz="1200">
              <a:latin typeface="Arial" charset="0"/>
            </a:endParaRPr>
          </a:p>
        </p:txBody>
      </p:sp>
      <p:sp>
        <p:nvSpPr>
          <p:cNvPr id="110595" name="Rectangle 1026"/>
          <p:cNvSpPr>
            <a:spLocks noGrp="1" noRot="1" noChangeAspect="1" noChangeArrowheads="1" noTextEdit="1"/>
          </p:cNvSpPr>
          <p:nvPr>
            <p:ph type="sldImg"/>
          </p:nvPr>
        </p:nvSpPr>
        <p:spPr>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E62C23E-F815-456F-A9F7-633D74F88538}" type="slidenum">
              <a:rPr lang="en-US" sz="1200" smtClean="0">
                <a:latin typeface="Arial" charset="0"/>
              </a:rPr>
              <a:pPr eaLnBrk="1" hangingPunct="1"/>
              <a:t>11</a:t>
            </a:fld>
            <a:endParaRPr lang="en-US" sz="1200">
              <a:latin typeface="Arial"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37746C-84A6-440F-90FE-5791961C1A38}" type="slidenum">
              <a:rPr lang="en-US" sz="1200" smtClean="0">
                <a:latin typeface="Arial" charset="0"/>
              </a:rPr>
              <a:pPr eaLnBrk="1" hangingPunct="1"/>
              <a:t>12</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E242AFA-E0C4-485C-BC01-6141557461EE}" type="slidenum">
              <a:rPr lang="en-US" sz="1200" smtClean="0">
                <a:latin typeface="Arial" charset="0"/>
              </a:rPr>
              <a:pPr eaLnBrk="1" hangingPunct="1"/>
              <a:t>13</a:t>
            </a:fld>
            <a:endParaRPr lang="en-US" sz="1200">
              <a:latin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C9BC7DB-8A1E-499A-BBD2-1B3345AB1868}" type="slidenum">
              <a:rPr lang="en-US" sz="1200" smtClean="0">
                <a:latin typeface="Arial" charset="0"/>
              </a:rPr>
              <a:pPr eaLnBrk="1" hangingPunct="1"/>
              <a:t>14</a:t>
            </a:fld>
            <a:endParaRPr lang="en-US" sz="1200">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85EFA9A-E31E-49EC-B100-A792552A4469}" type="slidenum">
              <a:rPr lang="en-US" sz="1200" smtClean="0">
                <a:latin typeface="Arial" charset="0"/>
              </a:rPr>
              <a:pPr eaLnBrk="1" hangingPunct="1"/>
              <a:t>15</a:t>
            </a:fld>
            <a:endParaRPr 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4277464-A0FE-40F9-BAD3-DE815D8055B7}" type="slidenum">
              <a:rPr lang="en-US" sz="1200" smtClean="0">
                <a:latin typeface="Arial" charset="0"/>
              </a:rPr>
              <a:pPr eaLnBrk="1" hangingPunct="1"/>
              <a:t>16</a:t>
            </a:fld>
            <a:endParaRPr lang="en-US" sz="1200">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1E42168-931C-4C06-8E02-631A6D778C87}" type="slidenum">
              <a:rPr lang="en-US" sz="1200" smtClean="0">
                <a:latin typeface="Arial" charset="0"/>
              </a:rPr>
              <a:pPr eaLnBrk="1" hangingPunct="1"/>
              <a:t>17</a:t>
            </a:fld>
            <a:endParaRPr 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8D0F20-E5E2-4DF0-BD35-0373ED1E22B1}" type="slidenum">
              <a:rPr lang="en-US" sz="1200" smtClean="0">
                <a:latin typeface="Arial" charset="0"/>
              </a:rPr>
              <a:pPr eaLnBrk="1" hangingPunct="1"/>
              <a:t>18</a:t>
            </a:fld>
            <a:endParaRPr lang="en-US" sz="120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8EFC87-D631-4047-A278-0C5B17CB730B}" type="slidenum">
              <a:rPr lang="en-US" sz="1200" smtClean="0">
                <a:latin typeface="Arial" charset="0"/>
              </a:rPr>
              <a:pPr eaLnBrk="1" hangingPunct="1"/>
              <a:t>19</a:t>
            </a:fld>
            <a:endParaRPr 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969D0F1-5BB5-4C6D-A629-56E5C03D3933}" type="slidenum">
              <a:rPr lang="en-US" sz="1200" smtClean="0">
                <a:latin typeface="Arial" charset="0"/>
              </a:rPr>
              <a:pPr eaLnBrk="1" hangingPunct="1"/>
              <a:t>20</a:t>
            </a:fld>
            <a:endParaRPr lang="en-US" sz="120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BB7DD44-7307-464A-8976-3D685261613A}" type="slidenum">
              <a:rPr lang="en-US" sz="1200" smtClean="0">
                <a:latin typeface="Arial" charset="0"/>
              </a:rPr>
              <a:pPr eaLnBrk="1" hangingPunct="1"/>
              <a:t>3</a:t>
            </a:fld>
            <a:endParaRPr lang="en-US" sz="1200">
              <a:latin typeface="Arial" charset="0"/>
            </a:endParaRPr>
          </a:p>
        </p:txBody>
      </p:sp>
      <p:sp>
        <p:nvSpPr>
          <p:cNvPr id="111619" name="Rectangle 1026"/>
          <p:cNvSpPr>
            <a:spLocks noGrp="1" noRot="1" noChangeAspect="1" noChangeArrowheads="1" noTextEdit="1"/>
          </p:cNvSpPr>
          <p:nvPr>
            <p:ph type="sldImg"/>
          </p:nvPr>
        </p:nvSpPr>
        <p:spPr>
          <a:ln/>
        </p:spPr>
      </p:sp>
      <p:sp>
        <p:nvSpPr>
          <p:cNvPr id="1116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CE885B-519F-4FDD-9BE3-8F29ED254354}" type="slidenum">
              <a:rPr lang="en-US" sz="1200" smtClean="0">
                <a:latin typeface="Arial" charset="0"/>
              </a:rPr>
              <a:pPr eaLnBrk="1" hangingPunct="1"/>
              <a:t>21</a:t>
            </a:fld>
            <a:endParaRPr 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F7EF4B-D521-4FC8-BD1C-C60EC3ABADAE}" type="slidenum">
              <a:rPr lang="en-US" sz="1200" smtClean="0">
                <a:latin typeface="Arial" charset="0"/>
              </a:rPr>
              <a:pPr eaLnBrk="1" hangingPunct="1"/>
              <a:t>22</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C159F-D29C-4D75-832F-6DEA088319C9}" type="slidenum">
              <a:rPr lang="en-US" sz="1200" smtClean="0">
                <a:latin typeface="Arial" charset="0"/>
              </a:rPr>
              <a:pPr eaLnBrk="1" hangingPunct="1"/>
              <a:t>23</a:t>
            </a:fld>
            <a:endParaRPr 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42E7B82-AF57-4724-B083-0E38405DB671}" type="slidenum">
              <a:rPr lang="en-US" sz="1200" smtClean="0">
                <a:latin typeface="Arial" charset="0"/>
              </a:rPr>
              <a:pPr eaLnBrk="1" hangingPunct="1"/>
              <a:t>24</a:t>
            </a:fld>
            <a:endParaRPr lang="en-US" sz="120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848845-4FFE-4480-9F59-B54A523385CC}" type="slidenum">
              <a:rPr lang="en-US" sz="1200" smtClean="0">
                <a:latin typeface="Arial" charset="0"/>
              </a:rPr>
              <a:pPr eaLnBrk="1" hangingPunct="1"/>
              <a:t>25</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A6564A0-0CBC-491A-82A8-37EE4E1B54CF}" type="slidenum">
              <a:rPr lang="en-US" sz="1200" smtClean="0">
                <a:latin typeface="Arial" charset="0"/>
              </a:rPr>
              <a:pPr eaLnBrk="1" hangingPunct="1"/>
              <a:t>27</a:t>
            </a:fld>
            <a:endParaRPr lang="en-US" sz="120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42819D5-5432-48DD-B2F7-24043511B757}" type="slidenum">
              <a:rPr lang="en-US" sz="1200" smtClean="0">
                <a:latin typeface="Arial" charset="0"/>
              </a:rPr>
              <a:pPr eaLnBrk="1" hangingPunct="1"/>
              <a:t>28</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6F304D-99F4-47E9-BD78-E5EDE0C740E5}" type="slidenum">
              <a:rPr lang="en-US" sz="1200" smtClean="0">
                <a:latin typeface="Arial" charset="0"/>
              </a:rPr>
              <a:pPr eaLnBrk="1" hangingPunct="1"/>
              <a:t>29</a:t>
            </a:fld>
            <a:endParaRPr lang="en-US" sz="120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B4C4D-CC44-47C7-BA5F-EDB56277C00F}" type="slidenum">
              <a:rPr lang="en-US" sz="1200" smtClean="0">
                <a:latin typeface="Arial" charset="0"/>
              </a:rPr>
              <a:pPr eaLnBrk="1" hangingPunct="1"/>
              <a:t>30</a:t>
            </a:fld>
            <a:endParaRPr lang="en-US" sz="120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176AAF7-24C5-4E85-BAC8-4271042A6178}" type="slidenum">
              <a:rPr lang="en-US" sz="1200" smtClean="0">
                <a:latin typeface="Arial" charset="0"/>
              </a:rPr>
              <a:pPr eaLnBrk="1" hangingPunct="1"/>
              <a:t>31</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CE12C28-33BE-4523-9868-B49A464C1EBC}" type="slidenum">
              <a:rPr lang="en-US" sz="1200" smtClean="0">
                <a:latin typeface="Arial" charset="0"/>
              </a:rPr>
              <a:pPr eaLnBrk="1" hangingPunct="1"/>
              <a:t>4</a:t>
            </a:fld>
            <a:endParaRPr lang="en-US" sz="1200">
              <a:latin typeface="Arial" charset="0"/>
            </a:endParaRPr>
          </a:p>
        </p:txBody>
      </p:sp>
      <p:sp>
        <p:nvSpPr>
          <p:cNvPr id="112643" name="Rectangle 1026"/>
          <p:cNvSpPr>
            <a:spLocks noGrp="1" noRot="1" noChangeAspect="1" noChangeArrowheads="1" noTextEdit="1"/>
          </p:cNvSpPr>
          <p:nvPr>
            <p:ph type="sldImg"/>
          </p:nvPr>
        </p:nvSpPr>
        <p:spPr>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164D383-7B62-4F39-B592-94268B3E2ED6}" type="slidenum">
              <a:rPr lang="en-US" sz="1200" smtClean="0">
                <a:latin typeface="Arial" charset="0"/>
              </a:rPr>
              <a:pPr eaLnBrk="1" hangingPunct="1"/>
              <a:t>32</a:t>
            </a:fld>
            <a:endParaRPr lang="en-US" sz="120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19C9ED6-D102-4FC5-8858-4E0981B610C8}" type="slidenum">
              <a:rPr lang="en-US" sz="1200" smtClean="0">
                <a:latin typeface="Arial" charset="0"/>
              </a:rPr>
              <a:pPr eaLnBrk="1" hangingPunct="1"/>
              <a:t>33</a:t>
            </a:fld>
            <a:endParaRPr lang="en-US" sz="120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57BBEFB-3EDC-4BF0-A475-4C3F03A26C28}" type="slidenum">
              <a:rPr lang="en-US" sz="1200" smtClean="0">
                <a:latin typeface="Arial" charset="0"/>
              </a:rPr>
              <a:pPr eaLnBrk="1" hangingPunct="1"/>
              <a:t>34</a:t>
            </a:fld>
            <a:endParaRPr lang="en-US" sz="120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05ACF6-4851-423B-A5E7-42D3F6835971}" type="slidenum">
              <a:rPr lang="en-US" sz="1200" smtClean="0">
                <a:latin typeface="Arial" charset="0"/>
              </a:rPr>
              <a:pPr eaLnBrk="1" hangingPunct="1"/>
              <a:t>35</a:t>
            </a:fld>
            <a:endParaRPr lang="en-US" sz="120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E919C4-2993-4CD0-B726-0A8E9D88B580}" type="slidenum">
              <a:rPr lang="en-US" sz="1200" smtClean="0">
                <a:latin typeface="Arial" charset="0"/>
              </a:rPr>
              <a:pPr eaLnBrk="1" hangingPunct="1"/>
              <a:t>36</a:t>
            </a:fld>
            <a:endParaRPr lang="en-US" sz="120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518C7A7-C095-4C80-B66A-816B8DFD303F}" type="slidenum">
              <a:rPr lang="en-US" sz="1200" smtClean="0">
                <a:latin typeface="Arial" charset="0"/>
              </a:rPr>
              <a:pPr eaLnBrk="1" hangingPunct="1"/>
              <a:t>37</a:t>
            </a:fld>
            <a:endParaRPr lang="en-US" sz="120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401A3F4-7163-4502-BD1B-B1E151BBAB09}" type="slidenum">
              <a:rPr lang="en-US" sz="1200" smtClean="0">
                <a:latin typeface="Arial" charset="0"/>
              </a:rPr>
              <a:pPr eaLnBrk="1" hangingPunct="1"/>
              <a:t>38</a:t>
            </a:fld>
            <a:endParaRPr lang="en-US" sz="120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4ECDE1-69FD-4C40-A7C8-31ACE57C2231}" type="slidenum">
              <a:rPr lang="en-US" sz="1200" smtClean="0">
                <a:latin typeface="Arial" charset="0"/>
              </a:rPr>
              <a:pPr eaLnBrk="1" hangingPunct="1"/>
              <a:t>40</a:t>
            </a:fld>
            <a:endParaRPr lang="en-US" sz="120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D015FE-12C0-4C97-91CB-454CB080A1A1}" type="slidenum">
              <a:rPr lang="en-US" sz="1200" smtClean="0">
                <a:latin typeface="Arial" charset="0"/>
              </a:rPr>
              <a:pPr eaLnBrk="1" hangingPunct="1"/>
              <a:t>41</a:t>
            </a:fld>
            <a:endParaRPr lang="en-US" sz="120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F357A65-261B-4A45-A9CF-BF9FEE204344}" type="slidenum">
              <a:rPr lang="en-US" sz="1200" smtClean="0">
                <a:latin typeface="Arial" charset="0"/>
              </a:rPr>
              <a:pPr eaLnBrk="1" hangingPunct="1"/>
              <a:t>42</a:t>
            </a:fld>
            <a:endParaRPr lang="en-US" sz="120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D66E7EF-4691-40C0-8D76-13E5C9954450}" type="slidenum">
              <a:rPr lang="en-US" sz="1200" smtClean="0">
                <a:latin typeface="Arial" charset="0"/>
              </a:rPr>
              <a:pPr eaLnBrk="1" hangingPunct="1"/>
              <a:t>5</a:t>
            </a:fld>
            <a:endParaRPr lang="en-US" sz="1200">
              <a:latin typeface="Arial" charset="0"/>
            </a:endParaRPr>
          </a:p>
        </p:txBody>
      </p:sp>
      <p:sp>
        <p:nvSpPr>
          <p:cNvPr id="113667" name="Rectangle 1026"/>
          <p:cNvSpPr>
            <a:spLocks noGrp="1" noRot="1" noChangeAspect="1" noChangeArrowheads="1" noTextEdit="1"/>
          </p:cNvSpPr>
          <p:nvPr>
            <p:ph type="sldImg"/>
          </p:nvPr>
        </p:nvSpPr>
        <p:spPr>
          <a:ln/>
        </p:spPr>
      </p:sp>
      <p:sp>
        <p:nvSpPr>
          <p:cNvPr id="1136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10FFC99-86D7-406B-BC63-A1A6848089DE}" type="slidenum">
              <a:rPr lang="en-US" sz="1200" smtClean="0">
                <a:latin typeface="Arial" charset="0"/>
              </a:rPr>
              <a:pPr eaLnBrk="1" hangingPunct="1"/>
              <a:t>43</a:t>
            </a:fld>
            <a:endParaRPr lang="en-US" sz="120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A792277-7F28-4854-8C2C-4F3DFC8C2ACF}" type="slidenum">
              <a:rPr lang="en-US" sz="1200" smtClean="0">
                <a:latin typeface="Arial" charset="0"/>
              </a:rPr>
              <a:pPr eaLnBrk="1" hangingPunct="1"/>
              <a:t>44</a:t>
            </a:fld>
            <a:endParaRPr lang="en-US" sz="1200">
              <a:latin typeface="Arial" charset="0"/>
            </a:endParaRPr>
          </a:p>
        </p:txBody>
      </p:sp>
      <p:sp>
        <p:nvSpPr>
          <p:cNvPr id="150531" name="Rectangle 1026"/>
          <p:cNvSpPr>
            <a:spLocks noGrp="1" noRot="1" noChangeAspect="1" noChangeArrowheads="1" noTextEdit="1"/>
          </p:cNvSpPr>
          <p:nvPr>
            <p:ph type="sldImg"/>
          </p:nvPr>
        </p:nvSpPr>
        <p:spPr>
          <a:ln/>
        </p:spPr>
      </p:sp>
      <p:sp>
        <p:nvSpPr>
          <p:cNvPr id="150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FCD14F5-4594-44BA-A9F2-D4C24A019B81}" type="slidenum">
              <a:rPr lang="en-US" sz="1200" smtClean="0">
                <a:latin typeface="Arial" charset="0"/>
              </a:rPr>
              <a:pPr eaLnBrk="1" hangingPunct="1"/>
              <a:t>45</a:t>
            </a:fld>
            <a:endParaRPr lang="en-US" sz="120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FCBC911-03ED-4F1F-9390-E90AD29DF3F6}" type="slidenum">
              <a:rPr lang="en-US" sz="1200" smtClean="0">
                <a:latin typeface="Arial" charset="0"/>
              </a:rPr>
              <a:pPr eaLnBrk="1" hangingPunct="1"/>
              <a:t>46</a:t>
            </a:fld>
            <a:endParaRPr lang="en-US" sz="1200">
              <a:latin typeface="Arial" charset="0"/>
            </a:endParaRPr>
          </a:p>
        </p:txBody>
      </p:sp>
      <p:sp>
        <p:nvSpPr>
          <p:cNvPr id="152579" name="Rectangle 1026"/>
          <p:cNvSpPr>
            <a:spLocks noGrp="1" noRot="1" noChangeAspect="1" noChangeArrowheads="1" noTextEdit="1"/>
          </p:cNvSpPr>
          <p:nvPr>
            <p:ph type="sldImg"/>
          </p:nvPr>
        </p:nvSpPr>
        <p:spPr>
          <a:ln/>
        </p:spPr>
      </p:sp>
      <p:sp>
        <p:nvSpPr>
          <p:cNvPr id="1525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563CF4F-A6A4-4A40-97FE-B0FA38F102B4}" type="slidenum">
              <a:rPr lang="en-US" sz="1200" smtClean="0">
                <a:latin typeface="Arial" charset="0"/>
              </a:rPr>
              <a:pPr eaLnBrk="1" hangingPunct="1"/>
              <a:t>47</a:t>
            </a:fld>
            <a:endParaRPr lang="en-US" sz="1200">
              <a:latin typeface="Arial" charset="0"/>
            </a:endParaRPr>
          </a:p>
        </p:txBody>
      </p:sp>
      <p:sp>
        <p:nvSpPr>
          <p:cNvPr id="153603" name="Rectangle 1026"/>
          <p:cNvSpPr>
            <a:spLocks noGrp="1" noRot="1" noChangeAspect="1" noChangeArrowheads="1" noTextEdit="1"/>
          </p:cNvSpPr>
          <p:nvPr>
            <p:ph type="sldImg"/>
          </p:nvPr>
        </p:nvSpPr>
        <p:spPr>
          <a:ln/>
        </p:spPr>
      </p:sp>
      <p:sp>
        <p:nvSpPr>
          <p:cNvPr id="1536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2A2F376-5144-4604-9BE6-6186DFEC2E85}" type="slidenum">
              <a:rPr lang="en-US" sz="1200" smtClean="0">
                <a:latin typeface="Arial" charset="0"/>
              </a:rPr>
              <a:pPr eaLnBrk="1" hangingPunct="1"/>
              <a:t>48</a:t>
            </a:fld>
            <a:endParaRPr lang="en-US" sz="1200">
              <a:latin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118AD5C-76E3-48D7-B0C2-4FFA0E5756F5}" type="slidenum">
              <a:rPr lang="en-US" sz="1200" smtClean="0">
                <a:latin typeface="Arial" charset="0"/>
              </a:rPr>
              <a:pPr eaLnBrk="1" hangingPunct="1"/>
              <a:t>49</a:t>
            </a:fld>
            <a:endParaRPr lang="en-US" sz="1200">
              <a:latin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266F10-B037-41A5-994B-8CC0162AF302}" type="slidenum">
              <a:rPr lang="en-US" sz="1200" smtClean="0">
                <a:solidFill>
                  <a:srgbClr val="000000"/>
                </a:solidFill>
                <a:latin typeface="Arial" charset="0"/>
              </a:rPr>
              <a:pPr eaLnBrk="1" hangingPunct="1"/>
              <a:t>73</a:t>
            </a:fld>
            <a:endParaRPr lang="en-US" sz="1200">
              <a:solidFill>
                <a:srgbClr val="000000"/>
              </a:solidFill>
              <a:latin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A961936-ECFB-4359-8DB0-51B27C34B882}" type="slidenum">
              <a:rPr lang="en-US" sz="1200" smtClean="0">
                <a:latin typeface="Arial" charset="0"/>
              </a:rPr>
              <a:pPr eaLnBrk="1" hangingPunct="1"/>
              <a:t>6</a:t>
            </a:fld>
            <a:endParaRPr 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7955A96-0B95-4A9D-9E55-9B11FDD90843}" type="slidenum">
              <a:rPr lang="en-US" sz="1200" smtClean="0">
                <a:latin typeface="Arial" charset="0"/>
              </a:rPr>
              <a:pPr eaLnBrk="1" hangingPunct="1"/>
              <a:t>7</a:t>
            </a:fld>
            <a:endParaRPr lang="en-US" sz="1200">
              <a:latin typeface="Arial" charset="0"/>
            </a:endParaRPr>
          </a:p>
        </p:txBody>
      </p:sp>
      <p:sp>
        <p:nvSpPr>
          <p:cNvPr id="115715" name="Rectangle 1026"/>
          <p:cNvSpPr>
            <a:spLocks noGrp="1" noRot="1" noChangeAspect="1" noChangeArrowheads="1" noTextEdit="1"/>
          </p:cNvSpPr>
          <p:nvPr>
            <p:ph type="sldImg"/>
          </p:nvPr>
        </p:nvSpPr>
        <p:spPr>
          <a:ln/>
        </p:spPr>
      </p:sp>
      <p:sp>
        <p:nvSpPr>
          <p:cNvPr id="1157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122A73D-0AEC-4126-9077-749E91253699}" type="slidenum">
              <a:rPr lang="en-US" sz="1200" smtClean="0">
                <a:latin typeface="Arial" charset="0"/>
              </a:rPr>
              <a:pPr eaLnBrk="1" hangingPunct="1"/>
              <a:t>8</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31FEFB-5795-433D-AF02-4619B03EF17C}" type="slidenum">
              <a:rPr lang="en-US" sz="1200" smtClean="0">
                <a:latin typeface="Arial" charset="0"/>
              </a:rPr>
              <a:pPr eaLnBrk="1" hangingPunct="1"/>
              <a:t>9</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55D974C-B55B-4598-A947-C61A88C8BBFE}" type="slidenum">
              <a:rPr lang="en-US" sz="1200" smtClean="0">
                <a:latin typeface="Arial" charset="0"/>
              </a:rPr>
              <a:pPr eaLnBrk="1" hangingPunct="1"/>
              <a:t>10</a:t>
            </a:fld>
            <a:endParaRPr 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2B8C087B-4285-4698-BEFA-F48C67719B8A}"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41748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C91A777-9FDE-4F7D-A769-435144B6BBAA}" type="slidenum">
              <a:rPr lang="en-GB"/>
              <a:pPr>
                <a:defRPr/>
              </a:pPr>
              <a:t>‹#›</a:t>
            </a:fld>
            <a:endParaRPr lang="en-GB"/>
          </a:p>
        </p:txBody>
      </p:sp>
    </p:spTree>
    <p:extLst>
      <p:ext uri="{BB962C8B-B14F-4D97-AF65-F5344CB8AC3E}">
        <p14:creationId xmlns:p14="http://schemas.microsoft.com/office/powerpoint/2010/main" val="947391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E6079B2-D453-4FDA-B47E-0A6C4DB181B7}" type="slidenum">
              <a:rPr lang="en-GB"/>
              <a:pPr>
                <a:defRPr/>
              </a:pPr>
              <a:t>‹#›</a:t>
            </a:fld>
            <a:endParaRPr lang="en-GB"/>
          </a:p>
        </p:txBody>
      </p:sp>
    </p:spTree>
    <p:extLst>
      <p:ext uri="{BB962C8B-B14F-4D97-AF65-F5344CB8AC3E}">
        <p14:creationId xmlns:p14="http://schemas.microsoft.com/office/powerpoint/2010/main" val="329765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0C5748B-69B7-4C62-88B0-2F50BF7D2B0D}" type="slidenum">
              <a:rPr lang="en-GB"/>
              <a:pPr>
                <a:defRPr/>
              </a:pPr>
              <a:t>‹#›</a:t>
            </a:fld>
            <a:endParaRPr lang="en-GB"/>
          </a:p>
        </p:txBody>
      </p:sp>
    </p:spTree>
    <p:extLst>
      <p:ext uri="{BB962C8B-B14F-4D97-AF65-F5344CB8AC3E}">
        <p14:creationId xmlns:p14="http://schemas.microsoft.com/office/powerpoint/2010/main" val="383197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777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27463"/>
            <a:ext cx="77724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7F048B2D-F6EB-4B8D-B390-BDDAC1DB6B8D}" type="slidenum">
              <a:rPr lang="en-GB"/>
              <a:pPr>
                <a:defRPr/>
              </a:pPr>
              <a:t>‹#›</a:t>
            </a:fld>
            <a:endParaRPr lang="en-GB"/>
          </a:p>
        </p:txBody>
      </p:sp>
    </p:spTree>
    <p:extLst>
      <p:ext uri="{BB962C8B-B14F-4D97-AF65-F5344CB8AC3E}">
        <p14:creationId xmlns:p14="http://schemas.microsoft.com/office/powerpoint/2010/main" val="2302544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7BCB073B-7D93-4623-9312-C8CE9A4B57D1}" type="slidenum">
              <a:rPr lang="en-GB"/>
              <a:pPr>
                <a:defRPr/>
              </a:pPr>
              <a:t>‹#›</a:t>
            </a:fld>
            <a:endParaRPr lang="en-GB"/>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877434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410EE509-F280-44B6-B602-4772504E6E4D}" type="slidenum">
              <a:rPr lang="en-GB"/>
              <a:pPr>
                <a:defRPr/>
              </a:pPr>
              <a:t>‹#›</a:t>
            </a:fld>
            <a:endParaRPr lang="en-GB"/>
          </a:p>
        </p:txBody>
      </p:sp>
    </p:spTree>
    <p:extLst>
      <p:ext uri="{BB962C8B-B14F-4D97-AF65-F5344CB8AC3E}">
        <p14:creationId xmlns:p14="http://schemas.microsoft.com/office/powerpoint/2010/main" val="22540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42A8DA8A-1996-4567-AC02-7FF8C73A3B71}"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5466666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98532D8A-1B72-4E22-944D-67733F0065C7}" type="slidenum">
              <a:rPr lang="en-GB"/>
              <a:pPr>
                <a:defRPr/>
              </a:pPr>
              <a:t>‹#›</a:t>
            </a:fld>
            <a:endParaRPr lang="en-GB"/>
          </a:p>
        </p:txBody>
      </p:sp>
    </p:spTree>
    <p:extLst>
      <p:ext uri="{BB962C8B-B14F-4D97-AF65-F5344CB8AC3E}">
        <p14:creationId xmlns:p14="http://schemas.microsoft.com/office/powerpoint/2010/main" val="295425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prstClr val="white"/>
              </a:solidFill>
            </a:endParaRPr>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solidFill>
                <a:prstClr val="white"/>
              </a:solidFill>
            </a:endParaRPr>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6DC58C10-CDBE-4736-8954-C704163C51EB}" type="slidenum">
              <a:rPr lang="en-GB"/>
              <a:pPr>
                <a:defRPr/>
              </a:pPr>
              <a:t>‹#›</a:t>
            </a:fld>
            <a:endParaRPr lang="en-GB"/>
          </a:p>
        </p:txBody>
      </p:sp>
    </p:spTree>
    <p:extLst>
      <p:ext uri="{BB962C8B-B14F-4D97-AF65-F5344CB8AC3E}">
        <p14:creationId xmlns:p14="http://schemas.microsoft.com/office/powerpoint/2010/main" val="315415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62E0A8FD-C3F3-4168-852D-3F27B8B2F34E}" type="slidenum">
              <a:rPr lang="en-GB"/>
              <a:pPr>
                <a:defRPr/>
              </a:pPr>
              <a:t>‹#›</a:t>
            </a:fld>
            <a:endParaRPr lang="en-GB"/>
          </a:p>
        </p:txBody>
      </p:sp>
    </p:spTree>
    <p:extLst>
      <p:ext uri="{BB962C8B-B14F-4D97-AF65-F5344CB8AC3E}">
        <p14:creationId xmlns:p14="http://schemas.microsoft.com/office/powerpoint/2010/main" val="12486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endParaRPr lang="en-GB"/>
          </a:p>
        </p:txBody>
      </p:sp>
      <p:sp>
        <p:nvSpPr>
          <p:cNvPr id="6" name="Footer Placeholder 4"/>
          <p:cNvSpPr>
            <a:spLocks noGrp="1"/>
          </p:cNvSpPr>
          <p:nvPr>
            <p:ph type="ftr" sz="quarter" idx="11"/>
          </p:nvPr>
        </p:nvSpPr>
        <p:spPr/>
        <p:txBody>
          <a:bodyPr/>
          <a:lstStyle>
            <a:lvl1pPr>
              <a:defRPr/>
            </a:lvl1pPr>
            <a:extLst/>
          </a:lstStyle>
          <a:p>
            <a:pPr>
              <a:defRPr/>
            </a:pPr>
            <a:endParaRPr lang="en-GB"/>
          </a:p>
        </p:txBody>
      </p:sp>
      <p:sp>
        <p:nvSpPr>
          <p:cNvPr id="7" name="Slide Number Placeholder 5"/>
          <p:cNvSpPr>
            <a:spLocks noGrp="1"/>
          </p:cNvSpPr>
          <p:nvPr>
            <p:ph type="sldNum" sz="quarter" idx="12"/>
          </p:nvPr>
        </p:nvSpPr>
        <p:spPr/>
        <p:txBody>
          <a:bodyPr/>
          <a:lstStyle>
            <a:lvl1pPr>
              <a:defRPr/>
            </a:lvl1pPr>
            <a:extLst/>
          </a:lstStyle>
          <a:p>
            <a:pPr>
              <a:defRPr/>
            </a:pPr>
            <a:fld id="{33FE9138-1EB1-469E-BA01-CBA3D02E0206}" type="slidenum">
              <a:rPr lang="en-GB"/>
              <a:pPr>
                <a:defRPr/>
              </a:pPr>
              <a:t>‹#›</a:t>
            </a:fld>
            <a:endParaRPr lang="en-GB"/>
          </a:p>
        </p:txBody>
      </p:sp>
    </p:spTree>
    <p:extLst>
      <p:ext uri="{BB962C8B-B14F-4D97-AF65-F5344CB8AC3E}">
        <p14:creationId xmlns:p14="http://schemas.microsoft.com/office/powerpoint/2010/main" val="4224573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68EE85E2-AB49-4C16-805D-512DF5310749}" type="slidenum">
              <a:rPr lang="en-GB"/>
              <a:pPr>
                <a:defRPr/>
              </a:pPr>
              <a:t>‹#›</a:t>
            </a:fld>
            <a:endParaRPr lang="en-GB"/>
          </a:p>
        </p:txBody>
      </p:sp>
    </p:spTree>
    <p:extLst>
      <p:ext uri="{BB962C8B-B14F-4D97-AF65-F5344CB8AC3E}">
        <p14:creationId xmlns:p14="http://schemas.microsoft.com/office/powerpoint/2010/main" val="3422313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rgbClr val="EAEBDE">
                    <a:shade val="90000"/>
                  </a:srgbClr>
                </a:solidFill>
              </a:defRPr>
            </a:lvl1pPr>
            <a:extLst/>
          </a:lstStyle>
          <a:p>
            <a:pPr>
              <a:defRPr/>
            </a:pPr>
            <a:fld id="{D28AE0AB-8B32-4CBD-BABF-4BDC32FDDC15}"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50100482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rgbClr val="EAEBDE">
                    <a:shade val="90000"/>
                  </a:srgbClr>
                </a:solidFill>
              </a:defRPr>
            </a:lvl1pPr>
            <a:extLst/>
          </a:lstStyle>
          <a:p>
            <a:pPr>
              <a:defRPr/>
            </a:pPr>
            <a:fld id="{0B36424B-4225-435C-A0C3-34D4CD66CE67}"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65524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57838F42-3618-4550-8FCC-4E1A661269A0}" type="slidenum">
              <a:rPr lang="en-GB"/>
              <a:pPr>
                <a:defRPr/>
              </a:pPr>
              <a:t>‹#›</a:t>
            </a:fld>
            <a:endParaRPr lang="en-GB"/>
          </a:p>
        </p:txBody>
      </p:sp>
    </p:spTree>
    <p:extLst>
      <p:ext uri="{BB962C8B-B14F-4D97-AF65-F5344CB8AC3E}">
        <p14:creationId xmlns:p14="http://schemas.microsoft.com/office/powerpoint/2010/main" val="3812293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GB"/>
          </a:p>
        </p:txBody>
      </p:sp>
      <p:sp>
        <p:nvSpPr>
          <p:cNvPr id="5" name="Date Placeholder 13"/>
          <p:cNvSpPr>
            <a:spLocks noGrp="1"/>
          </p:cNvSpPr>
          <p:nvPr>
            <p:ph type="dt" sz="half"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4C36CF2-5F8E-4571-9999-1B46FFF0201B}" type="slidenum">
              <a:rPr lang="en-GB"/>
              <a:pPr>
                <a:defRPr/>
              </a:pPr>
              <a:t>‹#›</a:t>
            </a:fld>
            <a:endParaRPr lang="en-GB"/>
          </a:p>
        </p:txBody>
      </p:sp>
    </p:spTree>
    <p:extLst>
      <p:ext uri="{BB962C8B-B14F-4D97-AF65-F5344CB8AC3E}">
        <p14:creationId xmlns:p14="http://schemas.microsoft.com/office/powerpoint/2010/main" val="3611993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45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8839ADC-74CA-40D3-9D0E-C932301952AE}" type="slidenum">
              <a:rPr lang="en-GB"/>
              <a:pPr>
                <a:defRPr/>
              </a:pPr>
              <a:t>‹#›</a:t>
            </a:fld>
            <a:endParaRPr lang="en-GB"/>
          </a:p>
        </p:txBody>
      </p:sp>
    </p:spTree>
    <p:extLst>
      <p:ext uri="{BB962C8B-B14F-4D97-AF65-F5344CB8AC3E}">
        <p14:creationId xmlns:p14="http://schemas.microsoft.com/office/powerpoint/2010/main" val="12005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77724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27463"/>
            <a:ext cx="7772400" cy="2151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GB"/>
          </a:p>
        </p:txBody>
      </p:sp>
      <p:sp>
        <p:nvSpPr>
          <p:cNvPr id="6" name="Date Placeholder 13"/>
          <p:cNvSpPr>
            <a:spLocks noGrp="1"/>
          </p:cNvSpPr>
          <p:nvPr>
            <p:ph type="dt" sz="half"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144F6EC2-7C20-49B7-B380-EF8C05FA4208}" type="slidenum">
              <a:rPr lang="en-GB"/>
              <a:pPr>
                <a:defRPr/>
              </a:pPr>
              <a:t>‹#›</a:t>
            </a:fld>
            <a:endParaRPr lang="en-GB"/>
          </a:p>
        </p:txBody>
      </p:sp>
    </p:spTree>
    <p:extLst>
      <p:ext uri="{BB962C8B-B14F-4D97-AF65-F5344CB8AC3E}">
        <p14:creationId xmlns:p14="http://schemas.microsoft.com/office/powerpoint/2010/main" val="75766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2313605A-FEBA-4C3A-B2B3-D7B2CB470B1A}" type="slidenum">
              <a:rPr lang="en-GB"/>
              <a:pPr>
                <a:defRPr/>
              </a:pPr>
              <a:t>‹#›</a:t>
            </a:fld>
            <a:endParaRPr lang="en-GB"/>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39600513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endParaRPr lang="en-GB"/>
          </a:p>
        </p:txBody>
      </p:sp>
      <p:sp>
        <p:nvSpPr>
          <p:cNvPr id="7" name="Footer Placeholder 5"/>
          <p:cNvSpPr>
            <a:spLocks noGrp="1"/>
          </p:cNvSpPr>
          <p:nvPr>
            <p:ph type="ftr" sz="quarter" idx="11"/>
          </p:nvPr>
        </p:nvSpPr>
        <p:spPr/>
        <p:txBody>
          <a:bodyPr/>
          <a:lstStyle>
            <a:lvl1pPr>
              <a:defRPr/>
            </a:lvl1pPr>
            <a:extLst/>
          </a:lstStyle>
          <a:p>
            <a:pPr>
              <a:defRPr/>
            </a:pPr>
            <a:endParaRPr lang="en-GB"/>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11144AD6-A205-4DDD-94CC-E98B5F658340}" type="slidenum">
              <a:rPr lang="en-GB"/>
              <a:pPr>
                <a:defRPr/>
              </a:pPr>
              <a:t>‹#›</a:t>
            </a:fld>
            <a:endParaRPr lang="en-GB"/>
          </a:p>
        </p:txBody>
      </p:sp>
    </p:spTree>
    <p:extLst>
      <p:ext uri="{BB962C8B-B14F-4D97-AF65-F5344CB8AC3E}">
        <p14:creationId xmlns:p14="http://schemas.microsoft.com/office/powerpoint/2010/main" val="3083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endParaRPr lang="en-GB"/>
          </a:p>
        </p:txBody>
      </p:sp>
      <p:sp>
        <p:nvSpPr>
          <p:cNvPr id="10" name="Footer Placeholder 7"/>
          <p:cNvSpPr>
            <a:spLocks noGrp="1"/>
          </p:cNvSpPr>
          <p:nvPr>
            <p:ph type="ftr" sz="quarter" idx="11"/>
          </p:nvPr>
        </p:nvSpPr>
        <p:spPr/>
        <p:txBody>
          <a:bodyPr/>
          <a:lstStyle>
            <a:lvl1pPr>
              <a:defRPr/>
            </a:lvl1pPr>
            <a:extLst/>
          </a:lstStyle>
          <a:p>
            <a:pPr>
              <a:defRPr/>
            </a:pPr>
            <a:endParaRPr lang="en-GB"/>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9563D734-BC0C-4A4E-99C3-7B7FB6761635}" type="slidenum">
              <a:rPr lang="en-GB"/>
              <a:pPr>
                <a:defRPr/>
              </a:pPr>
              <a:t>‹#›</a:t>
            </a:fld>
            <a:endParaRPr lang="en-GB"/>
          </a:p>
        </p:txBody>
      </p:sp>
    </p:spTree>
    <p:extLst>
      <p:ext uri="{BB962C8B-B14F-4D97-AF65-F5344CB8AC3E}">
        <p14:creationId xmlns:p14="http://schemas.microsoft.com/office/powerpoint/2010/main" val="392208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endParaRPr lang="en-GB"/>
          </a:p>
        </p:txBody>
      </p:sp>
      <p:sp>
        <p:nvSpPr>
          <p:cNvPr id="5" name="Footer Placeholder 3"/>
          <p:cNvSpPr>
            <a:spLocks noGrp="1"/>
          </p:cNvSpPr>
          <p:nvPr>
            <p:ph type="ftr" sz="quarter" idx="11"/>
          </p:nvPr>
        </p:nvSpPr>
        <p:spPr/>
        <p:txBody>
          <a:bodyPr/>
          <a:lstStyle>
            <a:lvl1pPr>
              <a:defRPr/>
            </a:lvl1pPr>
            <a:extLst/>
          </a:lstStyle>
          <a:p>
            <a:pPr>
              <a:defRPr/>
            </a:pPr>
            <a:endParaRPr lang="en-GB"/>
          </a:p>
        </p:txBody>
      </p:sp>
      <p:sp>
        <p:nvSpPr>
          <p:cNvPr id="6" name="Slide Number Placeholder 4"/>
          <p:cNvSpPr>
            <a:spLocks noGrp="1"/>
          </p:cNvSpPr>
          <p:nvPr>
            <p:ph type="sldNum" sz="quarter" idx="12"/>
          </p:nvPr>
        </p:nvSpPr>
        <p:spPr/>
        <p:txBody>
          <a:bodyPr/>
          <a:lstStyle>
            <a:lvl1pPr>
              <a:defRPr/>
            </a:lvl1pPr>
            <a:extLst/>
          </a:lstStyle>
          <a:p>
            <a:pPr>
              <a:defRPr/>
            </a:pPr>
            <a:fld id="{C76510B0-5C3C-44D4-86EF-65AAC315073E}" type="slidenum">
              <a:rPr lang="en-GB"/>
              <a:pPr>
                <a:defRPr/>
              </a:pPr>
              <a:t>‹#›</a:t>
            </a:fld>
            <a:endParaRPr lang="en-GB"/>
          </a:p>
        </p:txBody>
      </p:sp>
    </p:spTree>
    <p:extLst>
      <p:ext uri="{BB962C8B-B14F-4D97-AF65-F5344CB8AC3E}">
        <p14:creationId xmlns:p14="http://schemas.microsoft.com/office/powerpoint/2010/main" val="77479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GB"/>
          </a:p>
        </p:txBody>
      </p:sp>
      <p:sp>
        <p:nvSpPr>
          <p:cNvPr id="3" name="Date Placeholder 13"/>
          <p:cNvSpPr>
            <a:spLocks noGrp="1"/>
          </p:cNvSpPr>
          <p:nvPr>
            <p:ph type="dt" sz="half"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86735A5C-1019-42DB-8F2F-0A420D97E883}" type="slidenum">
              <a:rPr lang="en-GB"/>
              <a:pPr>
                <a:defRPr/>
              </a:pPr>
              <a:t>‹#›</a:t>
            </a:fld>
            <a:endParaRPr lang="en-GB"/>
          </a:p>
        </p:txBody>
      </p:sp>
    </p:spTree>
    <p:extLst>
      <p:ext uri="{BB962C8B-B14F-4D97-AF65-F5344CB8AC3E}">
        <p14:creationId xmlns:p14="http://schemas.microsoft.com/office/powerpoint/2010/main" val="65584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endParaRPr lang="en-GB"/>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0A9582A8-7E8D-4CF1-B6E4-44AE00E488D6}" type="slidenum">
              <a:rPr lang="en-GB"/>
              <a:pPr>
                <a:defRPr/>
              </a:pPr>
              <a:t>‹#›</a:t>
            </a:fld>
            <a:endParaRPr lang="en-GB"/>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4581183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endParaRPr lang="en-GB"/>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AD36BC4A-E6D9-4952-AB47-88C23E3F524E}" type="slidenum">
              <a:rPr lang="en-GB"/>
              <a:pPr>
                <a:defRPr/>
              </a:pPr>
              <a:t>‹#›</a:t>
            </a:fld>
            <a:endParaRPr lang="en-GB"/>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GB"/>
          </a:p>
        </p:txBody>
      </p:sp>
    </p:spTree>
    <p:extLst>
      <p:ext uri="{BB962C8B-B14F-4D97-AF65-F5344CB8AC3E}">
        <p14:creationId xmlns:p14="http://schemas.microsoft.com/office/powerpoint/2010/main" val="211562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D5D6E3FE-718F-48CF-848A-498BFD6E0BD9}"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08" r:id="rId7"/>
    <p:sldLayoutId id="2147484029" r:id="rId8"/>
    <p:sldLayoutId id="2147484030" r:id="rId9"/>
    <p:sldLayoutId id="2147484009" r:id="rId10"/>
    <p:sldLayoutId id="2147484010" r:id="rId11"/>
    <p:sldLayoutId id="2147484011" r:id="rId12"/>
    <p:sldLayoutId id="2147484012"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latinLnBrk="0" hangingPunct="1">
              <a:defRPr kumimoji="0" sz="1300">
                <a:solidFill>
                  <a:srgbClr val="676A55">
                    <a:tint val="60000"/>
                    <a:satMod val="155000"/>
                  </a:srgbClr>
                </a:solidFill>
              </a:defRPr>
            </a:lvl1pPr>
            <a:extLst/>
          </a:lstStyle>
          <a:p>
            <a:pPr>
              <a:defRPr/>
            </a:pPr>
            <a:endParaRPr lang="en-GB"/>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latinLnBrk="0" hangingPunct="1">
              <a:defRPr kumimoji="0" sz="1300">
                <a:solidFill>
                  <a:srgbClr val="676A55">
                    <a:tint val="60000"/>
                    <a:satMod val="155000"/>
                  </a:srgbClr>
                </a:solidFill>
              </a:defRPr>
            </a:lvl1pPr>
            <a:extLst/>
          </a:lstStyle>
          <a:p>
            <a:pPr>
              <a:defRPr/>
            </a:pPr>
            <a:endParaRPr lang="en-GB"/>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latinLnBrk="0" hangingPunct="1">
              <a:defRPr kumimoji="0" sz="1600">
                <a:solidFill>
                  <a:srgbClr val="EAEBDE">
                    <a:shade val="90000"/>
                  </a:srgbClr>
                </a:solidFill>
                <a:effectLst/>
              </a:defRPr>
            </a:lvl1pPr>
            <a:extLst/>
          </a:lstStyle>
          <a:p>
            <a:pPr>
              <a:defRPr/>
            </a:pPr>
            <a:fld id="{128375FF-836A-4178-84D1-A69A13F63385}" type="slidenum">
              <a:rPr lang="en-GB"/>
              <a:pPr>
                <a:defRPr/>
              </a:pPr>
              <a:t>‹#›</a:t>
            </a:fld>
            <a:endParaRPr lang="en-GB"/>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2057"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13" r:id="rId7"/>
    <p:sldLayoutId id="2147484037" r:id="rId8"/>
    <p:sldLayoutId id="2147484038" r:id="rId9"/>
    <p:sldLayoutId id="2147484014" r:id="rId10"/>
    <p:sldLayoutId id="2147484015" r:id="rId11"/>
    <p:sldLayoutId id="2147484016" r:id="rId12"/>
    <p:sldLayoutId id="2147484017" r:id="rId13"/>
  </p:sldLayoutIdLst>
  <p:txStyles>
    <p:titleStyle>
      <a:lvl1pPr marL="53975" indent="-53975" algn="r" rtl="0" eaLnBrk="0" fontAlgn="base" hangingPunct="0">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E7EACB"/>
          </a:solidFill>
          <a:latin typeface="Rockwell" pitchFamily="18" charset="0"/>
        </a:defRPr>
      </a:lvl2pPr>
      <a:lvl3pPr marL="53975" indent="-53975" algn="r" rtl="0" eaLnBrk="0" fontAlgn="base" hangingPunct="0">
        <a:spcBef>
          <a:spcPct val="0"/>
        </a:spcBef>
        <a:spcAft>
          <a:spcPct val="0"/>
        </a:spcAft>
        <a:defRPr sz="4600">
          <a:solidFill>
            <a:srgbClr val="E7EACB"/>
          </a:solidFill>
          <a:latin typeface="Rockwell" pitchFamily="18" charset="0"/>
        </a:defRPr>
      </a:lvl3pPr>
      <a:lvl4pPr marL="53975" indent="-53975" algn="r" rtl="0" eaLnBrk="0" fontAlgn="base" hangingPunct="0">
        <a:spcBef>
          <a:spcPct val="0"/>
        </a:spcBef>
        <a:spcAft>
          <a:spcPct val="0"/>
        </a:spcAft>
        <a:defRPr sz="4600">
          <a:solidFill>
            <a:srgbClr val="E7EACB"/>
          </a:solidFill>
          <a:latin typeface="Rockwell" pitchFamily="18" charset="0"/>
        </a:defRPr>
      </a:lvl4pPr>
      <a:lvl5pPr marL="53975" indent="-53975" algn="r" rtl="0" eaLnBrk="0" fontAlgn="base" hangingPunct="0">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rtlCol="0"/>
          <a:lstStyle/>
          <a:p>
            <a:pPr indent="0" algn="l" eaLnBrk="1" fontAlgn="auto" hangingPunct="1">
              <a:spcAft>
                <a:spcPts val="0"/>
              </a:spcAft>
              <a:defRPr/>
            </a:pPr>
            <a:r>
              <a:rPr lang="en-US" b="1" dirty="0">
                <a:solidFill>
                  <a:schemeClr val="bg1"/>
                </a:solidFill>
                <a:effectLst>
                  <a:outerShdw blurRad="38100" dist="38100" dir="2700000" algn="tl">
                    <a:srgbClr val="000000">
                      <a:alpha val="43137"/>
                    </a:srgbClr>
                  </a:outerShdw>
                </a:effectLst>
                <a:latin typeface="Century Gothic"/>
                <a:cs typeface="Century Gothic"/>
              </a:rPr>
              <a:t> </a:t>
            </a:r>
            <a:r>
              <a:rPr lang="en-US" dirty="0">
                <a:solidFill>
                  <a:schemeClr val="bg1"/>
                </a:solidFill>
              </a:rPr>
              <a:t>Vascular Access</a:t>
            </a:r>
          </a:p>
        </p:txBody>
      </p:sp>
      <p:sp>
        <p:nvSpPr>
          <p:cNvPr id="28675" name="Subtitle 3"/>
          <p:cNvSpPr>
            <a:spLocks noGrp="1"/>
          </p:cNvSpPr>
          <p:nvPr>
            <p:ph type="subTitle" idx="1"/>
          </p:nvPr>
        </p:nvSpPr>
        <p:spPr>
          <a:xfrm>
            <a:off x="914400" y="3886200"/>
            <a:ext cx="7924800" cy="2438400"/>
          </a:xfrm>
        </p:spPr>
        <p:txBody>
          <a:bodyPr/>
          <a:lstStyle/>
          <a:p>
            <a:pPr algn="l" eaLnBrk="1" hangingPunct="1">
              <a:spcBef>
                <a:spcPct val="0"/>
              </a:spcBef>
            </a:pPr>
            <a:r>
              <a:rPr lang="en-US" b="1">
                <a:solidFill>
                  <a:srgbClr val="002060"/>
                </a:solidFill>
              </a:rPr>
              <a:t>Dr. Mueen Ullah Khan</a:t>
            </a:r>
          </a:p>
          <a:p>
            <a:pPr algn="l" eaLnBrk="1" hangingPunct="1">
              <a:spcBef>
                <a:spcPct val="0"/>
              </a:spcBef>
            </a:pPr>
            <a:r>
              <a:rPr lang="en-US" sz="2400"/>
              <a:t>Associate Professor and Consultant</a:t>
            </a:r>
          </a:p>
          <a:p>
            <a:pPr algn="l" eaLnBrk="1" hangingPunct="1">
              <a:spcBef>
                <a:spcPct val="0"/>
              </a:spcBef>
            </a:pPr>
            <a:r>
              <a:rPr lang="en-US" sz="2400"/>
              <a:t>Department of Anesthesia</a:t>
            </a:r>
          </a:p>
          <a:p>
            <a:pPr algn="l" eaLnBrk="1" hangingPunct="1">
              <a:spcBef>
                <a:spcPct val="0"/>
              </a:spcBef>
            </a:pPr>
            <a:r>
              <a:rPr lang="en-US" sz="2400"/>
              <a:t>King Saud University Riyadh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7891" name="Rectangle 3"/>
          <p:cNvSpPr>
            <a:spLocks noGrp="1" noChangeArrowheads="1"/>
          </p:cNvSpPr>
          <p:nvPr>
            <p:ph idx="1"/>
          </p:nvPr>
        </p:nvSpPr>
        <p:spPr/>
        <p:txBody>
          <a:bodyPr/>
          <a:lstStyle/>
          <a:p>
            <a:pPr eaLnBrk="1" hangingPunct="1"/>
            <a:r>
              <a:rPr lang="en-US">
                <a:solidFill>
                  <a:schemeClr val="bg1"/>
                </a:solidFill>
              </a:rPr>
              <a:t>Avoid sites that have injury or disease: </a:t>
            </a:r>
          </a:p>
          <a:p>
            <a:pPr lvl="1" eaLnBrk="1" hangingPunct="1"/>
            <a:r>
              <a:rPr lang="en-US">
                <a:solidFill>
                  <a:schemeClr val="bg1"/>
                </a:solidFill>
              </a:rPr>
              <a:t>Trauma</a:t>
            </a:r>
          </a:p>
          <a:p>
            <a:pPr lvl="1" eaLnBrk="1" hangingPunct="1"/>
            <a:r>
              <a:rPr lang="en-US">
                <a:solidFill>
                  <a:schemeClr val="bg1"/>
                </a:solidFill>
              </a:rPr>
              <a:t>Dialysis fistula</a:t>
            </a:r>
          </a:p>
          <a:p>
            <a:pPr lvl="1" eaLnBrk="1" hangingPunct="1"/>
            <a:r>
              <a:rPr lang="en-US">
                <a:solidFill>
                  <a:schemeClr val="bg1"/>
                </a:solidFill>
              </a:rPr>
              <a:t>History of mastectomy</a:t>
            </a:r>
          </a:p>
        </p:txBody>
      </p:sp>
      <p:sp>
        <p:nvSpPr>
          <p:cNvPr id="3789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Peripheral IV Procedure</a:t>
            </a:r>
          </a:p>
        </p:txBody>
      </p:sp>
      <p:sp>
        <p:nvSpPr>
          <p:cNvPr id="38915" name="Rectangle 3"/>
          <p:cNvSpPr>
            <a:spLocks noGrp="1" noChangeArrowheads="1"/>
          </p:cNvSpPr>
          <p:nvPr>
            <p:ph idx="1"/>
          </p:nvPr>
        </p:nvSpPr>
        <p:spPr/>
        <p:txBody>
          <a:bodyPr/>
          <a:lstStyle/>
          <a:p>
            <a:pPr eaLnBrk="1" hangingPunct="1">
              <a:lnSpc>
                <a:spcPct val="90000"/>
              </a:lnSpc>
            </a:pPr>
            <a:r>
              <a:rPr lang="en-US">
                <a:solidFill>
                  <a:schemeClr val="bg1"/>
                </a:solidFill>
              </a:rPr>
              <a:t>Explain procedure </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Assemble equipment</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Inspect fluid for contamination, appearance, and expiration date</a:t>
            </a:r>
          </a:p>
          <a:p>
            <a:pPr eaLnBrk="1" hangingPunct="1">
              <a:lnSpc>
                <a:spcPct val="90000"/>
              </a:lnSpc>
            </a:pPr>
            <a:endParaRPr lang="en-US">
              <a:solidFill>
                <a:schemeClr val="bg1"/>
              </a:solidFill>
            </a:endParaRPr>
          </a:p>
          <a:p>
            <a:pPr eaLnBrk="1" hangingPunct="1">
              <a:lnSpc>
                <a:spcPct val="90000"/>
              </a:lnSpc>
            </a:pPr>
            <a:r>
              <a:rPr lang="en-US">
                <a:solidFill>
                  <a:schemeClr val="bg1"/>
                </a:solidFill>
              </a:rPr>
              <a:t>Prepare infusion set</a:t>
            </a:r>
          </a:p>
          <a:p>
            <a:pPr lvl="1" eaLnBrk="1" hangingPunct="1">
              <a:lnSpc>
                <a:spcPct val="90000"/>
              </a:lnSpc>
            </a:pPr>
            <a:r>
              <a:rPr lang="en-US">
                <a:solidFill>
                  <a:schemeClr val="bg1"/>
                </a:solidFill>
              </a:rPr>
              <a:t>Attach infusion set to bag of solution</a:t>
            </a:r>
          </a:p>
        </p:txBody>
      </p:sp>
      <p:sp>
        <p:nvSpPr>
          <p:cNvPr id="3891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9941" name="Rectangle 3"/>
          <p:cNvSpPr>
            <a:spLocks noGrp="1" noChangeArrowheads="1"/>
          </p:cNvSpPr>
          <p:nvPr>
            <p:ph sz="quarter" idx="2"/>
          </p:nvPr>
        </p:nvSpPr>
        <p:spPr/>
        <p:txBody>
          <a:bodyPr/>
          <a:lstStyle/>
          <a:p>
            <a:pPr eaLnBrk="1" hangingPunct="1"/>
            <a:r>
              <a:rPr lang="en-US">
                <a:solidFill>
                  <a:srgbClr val="FFC000"/>
                </a:solidFill>
              </a:rPr>
              <a:t>Clamp tubing and squeeze reservoir </a:t>
            </a:r>
            <a:r>
              <a:rPr lang="en-US">
                <a:solidFill>
                  <a:schemeClr val="bg1"/>
                </a:solidFill>
              </a:rPr>
              <a:t>on  infusion set until it fills half way</a:t>
            </a:r>
          </a:p>
          <a:p>
            <a:pPr eaLnBrk="1" hangingPunct="1"/>
            <a:endParaRPr lang="en-US">
              <a:solidFill>
                <a:schemeClr val="bg1"/>
              </a:solidFill>
            </a:endParaRPr>
          </a:p>
          <a:p>
            <a:pPr eaLnBrk="1" hangingPunct="1"/>
            <a:r>
              <a:rPr lang="en-US">
                <a:solidFill>
                  <a:schemeClr val="bg1"/>
                </a:solidFill>
              </a:rPr>
              <a:t>Open clamp and </a:t>
            </a:r>
            <a:r>
              <a:rPr lang="en-US" b="1">
                <a:solidFill>
                  <a:srgbClr val="FFC000"/>
                </a:solidFill>
              </a:rPr>
              <a:t>flush air from tubing</a:t>
            </a:r>
          </a:p>
          <a:p>
            <a:pPr eaLnBrk="1" hangingPunct="1"/>
            <a:endParaRPr lang="en-US">
              <a:solidFill>
                <a:schemeClr val="bg1"/>
              </a:solidFill>
            </a:endParaRPr>
          </a:p>
          <a:p>
            <a:pPr eaLnBrk="1" hangingPunct="1"/>
            <a:r>
              <a:rPr lang="en-US">
                <a:solidFill>
                  <a:schemeClr val="bg1"/>
                </a:solidFill>
              </a:rPr>
              <a:t>Close clamp</a:t>
            </a:r>
          </a:p>
          <a:p>
            <a:pPr eaLnBrk="1" hangingPunct="1"/>
            <a:endParaRPr lang="en-US">
              <a:solidFill>
                <a:schemeClr val="bg1"/>
              </a:solidFill>
            </a:endParaRPr>
          </a:p>
          <a:p>
            <a:pPr eaLnBrk="1" hangingPunct="1"/>
            <a:r>
              <a:rPr lang="en-US">
                <a:solidFill>
                  <a:schemeClr val="bg1"/>
                </a:solidFill>
              </a:rPr>
              <a:t>Maintain aseptic technique</a:t>
            </a:r>
          </a:p>
        </p:txBody>
      </p:sp>
      <p:pic>
        <p:nvPicPr>
          <p:cNvPr id="39942" name="Content Placeholder 7" descr="images (13).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724400" y="1600200"/>
            <a:ext cx="4038600" cy="4191000"/>
          </a:xfrm>
        </p:spPr>
      </p:pic>
      <p:sp>
        <p:nvSpPr>
          <p:cNvPr id="3994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 </a:t>
            </a:r>
          </a:p>
        </p:txBody>
      </p:sp>
      <p:sp>
        <p:nvSpPr>
          <p:cNvPr id="82947" name="Rectangle 3"/>
          <p:cNvSpPr>
            <a:spLocks noGrp="1" noChangeArrowheads="1"/>
          </p:cNvSpPr>
          <p:nvPr>
            <p:ph type="body" sz="half" idx="1"/>
          </p:nvPr>
        </p:nvSpPr>
        <p:spPr/>
        <p:txBody>
          <a:bodyPr/>
          <a:lstStyle/>
          <a:p>
            <a:pPr eaLnBrk="1" hangingPunct="1"/>
            <a:r>
              <a:rPr lang="en-US">
                <a:solidFill>
                  <a:schemeClr val="bg1"/>
                </a:solidFill>
              </a:rPr>
              <a:t>Heparin or saline lock</a:t>
            </a:r>
          </a:p>
        </p:txBody>
      </p:sp>
      <p:pic>
        <p:nvPicPr>
          <p:cNvPr id="82948" name="Picture 8" descr="A02786-18-3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05000" y="2133600"/>
            <a:ext cx="5618163" cy="3733800"/>
          </a:xfrm>
          <a:noFill/>
        </p:spPr>
      </p:pic>
      <p:sp>
        <p:nvSpPr>
          <p:cNvPr id="8294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0965" name="Rectangle 3"/>
          <p:cNvSpPr>
            <a:spLocks noGrp="1" noChangeArrowheads="1"/>
          </p:cNvSpPr>
          <p:nvPr>
            <p:ph sz="quarter" idx="2"/>
          </p:nvPr>
        </p:nvSpPr>
        <p:spPr/>
        <p:txBody>
          <a:bodyPr/>
          <a:lstStyle/>
          <a:p>
            <a:pPr eaLnBrk="1" hangingPunct="1"/>
            <a:r>
              <a:rPr lang="en-US">
                <a:solidFill>
                  <a:schemeClr val="bg1"/>
                </a:solidFill>
              </a:rPr>
              <a:t>Select catheter:</a:t>
            </a:r>
          </a:p>
          <a:p>
            <a:pPr lvl="1" eaLnBrk="1" hangingPunct="1"/>
            <a:r>
              <a:rPr lang="en-US" b="1">
                <a:solidFill>
                  <a:srgbClr val="FFFF00"/>
                </a:solidFill>
              </a:rPr>
              <a:t>Large-bore</a:t>
            </a:r>
            <a:r>
              <a:rPr lang="en-US">
                <a:solidFill>
                  <a:schemeClr val="bg1"/>
                </a:solidFill>
              </a:rPr>
              <a:t> catheter used for fluid replacement</a:t>
            </a:r>
          </a:p>
          <a:p>
            <a:pPr lvl="2" eaLnBrk="1" hangingPunct="1"/>
            <a:r>
              <a:rPr lang="en-US" b="1">
                <a:solidFill>
                  <a:srgbClr val="FFFF00"/>
                </a:solidFill>
              </a:rPr>
              <a:t>14 to 16 gauge</a:t>
            </a:r>
          </a:p>
          <a:p>
            <a:pPr lvl="1" eaLnBrk="1" hangingPunct="1"/>
            <a:r>
              <a:rPr lang="en-US" b="1">
                <a:solidFill>
                  <a:srgbClr val="FF0000"/>
                </a:solidFill>
              </a:rPr>
              <a:t>Smaller bore </a:t>
            </a:r>
            <a:r>
              <a:rPr lang="en-US">
                <a:solidFill>
                  <a:schemeClr val="bg1"/>
                </a:solidFill>
              </a:rPr>
              <a:t>catheter used for “keep open” lines</a:t>
            </a:r>
          </a:p>
          <a:p>
            <a:pPr lvl="2" eaLnBrk="1" hangingPunct="1"/>
            <a:r>
              <a:rPr lang="en-US" b="1">
                <a:solidFill>
                  <a:srgbClr val="FF0000"/>
                </a:solidFill>
              </a:rPr>
              <a:t>18 to 20 gauge</a:t>
            </a:r>
          </a:p>
          <a:p>
            <a:pPr eaLnBrk="1" hangingPunct="1"/>
            <a:endParaRPr lang="en-US">
              <a:solidFill>
                <a:schemeClr val="bg1"/>
              </a:solidFill>
            </a:endParaRPr>
          </a:p>
          <a:p>
            <a:pPr eaLnBrk="1" hangingPunct="1"/>
            <a:r>
              <a:rPr lang="en-US">
                <a:solidFill>
                  <a:schemeClr val="bg1"/>
                </a:solidFill>
              </a:rPr>
              <a:t>Prepare other equipment</a:t>
            </a:r>
          </a:p>
        </p:txBody>
      </p:sp>
      <p:pic>
        <p:nvPicPr>
          <p:cNvPr id="40966"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40967"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5843" name="Rectangle 3"/>
          <p:cNvSpPr>
            <a:spLocks noGrp="1" noChangeArrowheads="1"/>
          </p:cNvSpPr>
          <p:nvPr>
            <p:ph sz="quarter" idx="2"/>
          </p:nvPr>
        </p:nvSpPr>
        <p:spPr/>
        <p:txBody>
          <a:bodyPr>
            <a:normAutofit lnSpcReduction="10000"/>
          </a:bodyPr>
          <a:lstStyle/>
          <a:p>
            <a:pPr eaLnBrk="1" fontAlgn="auto" hangingPunct="1">
              <a:lnSpc>
                <a:spcPct val="90000"/>
              </a:lnSpc>
              <a:spcBef>
                <a:spcPts val="0"/>
              </a:spcBef>
              <a:spcAft>
                <a:spcPts val="0"/>
              </a:spcAft>
              <a:buFont typeface="Wingdings 2"/>
              <a:buChar char=""/>
              <a:defRPr/>
            </a:pPr>
            <a:r>
              <a:rPr lang="en-US" sz="2400" dirty="0">
                <a:solidFill>
                  <a:schemeClr val="bg1"/>
                </a:solidFill>
              </a:rPr>
              <a:t>Put on gloves </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Select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Apply tourniquet above </a:t>
            </a:r>
            <a:r>
              <a:rPr lang="en-US" sz="2400" dirty="0" err="1">
                <a:solidFill>
                  <a:schemeClr val="bg1"/>
                </a:solidFill>
              </a:rPr>
              <a:t>antecubital</a:t>
            </a:r>
            <a:r>
              <a:rPr lang="en-US" sz="2400" dirty="0">
                <a:solidFill>
                  <a:schemeClr val="bg1"/>
                </a:solidFill>
              </a:rPr>
              <a:t> space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Prepare site</a:t>
            </a:r>
          </a:p>
          <a:p>
            <a:pPr eaLnBrk="1" fontAlgn="auto" hangingPunct="1">
              <a:lnSpc>
                <a:spcPct val="90000"/>
              </a:lnSpc>
              <a:spcBef>
                <a:spcPts val="0"/>
              </a:spcBef>
              <a:spcAft>
                <a:spcPts val="0"/>
              </a:spcAft>
              <a:buFont typeface="Wingdings 2"/>
              <a:buChar char=""/>
              <a:defRPr/>
            </a:pPr>
            <a:endParaRPr lang="en-US" sz="2400" dirty="0">
              <a:solidFill>
                <a:schemeClr val="bg1"/>
              </a:solidFill>
            </a:endParaRPr>
          </a:p>
          <a:p>
            <a:pPr eaLnBrk="1" fontAlgn="auto" hangingPunct="1">
              <a:lnSpc>
                <a:spcPct val="90000"/>
              </a:lnSpc>
              <a:spcBef>
                <a:spcPts val="0"/>
              </a:spcBef>
              <a:spcAft>
                <a:spcPts val="0"/>
              </a:spcAft>
              <a:buFont typeface="Wingdings 2"/>
              <a:buChar char=""/>
              <a:defRPr/>
            </a:pPr>
            <a:r>
              <a:rPr lang="en-US" sz="2400" dirty="0">
                <a:solidFill>
                  <a:schemeClr val="bg1"/>
                </a:solidFill>
              </a:rPr>
              <a:t>Cleanse area with alcohol or iodine wipes (per protocol)</a:t>
            </a:r>
          </a:p>
          <a:p>
            <a:pPr marL="640080" lvl="1" eaLnBrk="1" fontAlgn="auto" hangingPunct="1">
              <a:lnSpc>
                <a:spcPct val="90000"/>
              </a:lnSpc>
              <a:spcAft>
                <a:spcPts val="0"/>
              </a:spcAft>
              <a:buFont typeface="Wingdings" pitchFamily="2" charset="2"/>
              <a:buChar char="q"/>
              <a:defRPr/>
            </a:pPr>
            <a:r>
              <a:rPr lang="en-US" dirty="0">
                <a:solidFill>
                  <a:schemeClr val="bg1"/>
                </a:solidFill>
              </a:rPr>
              <a:t>Check for iodine allergy </a:t>
            </a:r>
          </a:p>
        </p:txBody>
      </p:sp>
      <p:sp>
        <p:nvSpPr>
          <p:cNvPr id="4199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1991" name="Picture 6" descr="C:\Users\user\Pictures\images (15).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524000"/>
            <a:ext cx="3733800" cy="48006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3011" name="Rectangle 3"/>
          <p:cNvSpPr>
            <a:spLocks noGrp="1" noChangeArrowheads="1"/>
          </p:cNvSpPr>
          <p:nvPr>
            <p:ph type="body" sz="half" idx="1"/>
          </p:nvPr>
        </p:nvSpPr>
        <p:spPr>
          <a:xfrm>
            <a:off x="685800" y="2057400"/>
            <a:ext cx="3810000" cy="3921125"/>
          </a:xfrm>
        </p:spPr>
        <p:txBody>
          <a:bodyPr/>
          <a:lstStyle/>
          <a:p>
            <a:pPr eaLnBrk="1" hangingPunct="1"/>
            <a:r>
              <a:rPr lang="en-US">
                <a:solidFill>
                  <a:schemeClr val="bg1"/>
                </a:solidFill>
              </a:rPr>
              <a:t>Stabilize vein</a:t>
            </a:r>
          </a:p>
          <a:p>
            <a:pPr eaLnBrk="1" hangingPunct="1"/>
            <a:endParaRPr lang="en-US">
              <a:solidFill>
                <a:schemeClr val="bg1"/>
              </a:solidFill>
            </a:endParaRPr>
          </a:p>
          <a:p>
            <a:pPr eaLnBrk="1" hangingPunct="1"/>
            <a:r>
              <a:rPr lang="en-US">
                <a:solidFill>
                  <a:schemeClr val="bg1"/>
                </a:solidFill>
              </a:rPr>
              <a:t>Apply pressure and tension to point of entry</a:t>
            </a:r>
          </a:p>
        </p:txBody>
      </p:sp>
      <p:pic>
        <p:nvPicPr>
          <p:cNvPr id="43012" name="Picture 8" descr="A02786-18-24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524000"/>
            <a:ext cx="3746500" cy="3810000"/>
          </a:xfrm>
          <a:noFill/>
        </p:spPr>
      </p:pic>
      <p:sp>
        <p:nvSpPr>
          <p:cNvPr id="4301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44035" name="Rectangle 3"/>
          <p:cNvSpPr>
            <a:spLocks noGrp="1" noChangeArrowheads="1"/>
          </p:cNvSpPr>
          <p:nvPr>
            <p:ph type="body" sz="half" idx="1"/>
          </p:nvPr>
        </p:nvSpPr>
        <p:spPr>
          <a:xfrm>
            <a:off x="381000" y="1641475"/>
            <a:ext cx="4114800" cy="4454525"/>
          </a:xfrm>
        </p:spPr>
        <p:txBody>
          <a:bodyPr/>
          <a:lstStyle/>
          <a:p>
            <a:pPr eaLnBrk="1" hangingPunct="1"/>
            <a:r>
              <a:rPr lang="en-US">
                <a:solidFill>
                  <a:schemeClr val="bg1"/>
                </a:solidFill>
              </a:rPr>
              <a:t>Bevel of the needle up in adults</a:t>
            </a:r>
            <a:r>
              <a:rPr lang="en-US" sz="2000">
                <a:solidFill>
                  <a:schemeClr val="bg1"/>
                </a:solidFill>
              </a:rPr>
              <a:t> </a:t>
            </a:r>
          </a:p>
          <a:p>
            <a:pPr lvl="1" eaLnBrk="1" hangingPunct="1"/>
            <a:r>
              <a:rPr lang="en-US">
                <a:solidFill>
                  <a:schemeClr val="bg1"/>
                </a:solidFill>
              </a:rPr>
              <a:t>May be down in infants and children</a:t>
            </a:r>
          </a:p>
          <a:p>
            <a:pPr eaLnBrk="1" hangingPunct="1"/>
            <a:endParaRPr lang="en-US">
              <a:solidFill>
                <a:schemeClr val="bg1"/>
              </a:solidFill>
            </a:endParaRPr>
          </a:p>
          <a:p>
            <a:pPr eaLnBrk="1" hangingPunct="1"/>
            <a:r>
              <a:rPr lang="en-US">
                <a:solidFill>
                  <a:schemeClr val="bg1"/>
                </a:solidFill>
              </a:rPr>
              <a:t>Pass needle through skin into vein from side or directly on top</a:t>
            </a:r>
          </a:p>
        </p:txBody>
      </p:sp>
      <p:pic>
        <p:nvPicPr>
          <p:cNvPr id="44036" name="Picture 8" descr="A02786-18-24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752600"/>
            <a:ext cx="3721100" cy="3314700"/>
          </a:xfrm>
          <a:noFill/>
        </p:spPr>
      </p:pic>
      <p:sp>
        <p:nvSpPr>
          <p:cNvPr id="44037"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4038" name="Picture 7" descr="C:\Users\user\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7244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38915" name="Rectangle 3"/>
          <p:cNvSpPr>
            <a:spLocks noGrp="1" noChangeArrowheads="1"/>
          </p:cNvSpPr>
          <p:nvPr>
            <p:ph type="body" sz="half" idx="1"/>
          </p:nvPr>
        </p:nvSpPr>
        <p:spPr>
          <a:xfrm>
            <a:off x="381000" y="1641475"/>
            <a:ext cx="4114800" cy="4454525"/>
          </a:xfrm>
        </p:spPr>
        <p:txBody>
          <a:bodyPr>
            <a:normAutofit lnSpcReduction="10000"/>
          </a:bodyPr>
          <a:lstStyle/>
          <a:p>
            <a:pPr eaLnBrk="1" fontAlgn="auto" hangingPunct="1">
              <a:lnSpc>
                <a:spcPct val="90000"/>
              </a:lnSpc>
              <a:spcBef>
                <a:spcPts val="0"/>
              </a:spcBef>
              <a:spcAft>
                <a:spcPts val="0"/>
              </a:spcAft>
              <a:buFont typeface="Wingdings 2"/>
              <a:buChar char=""/>
              <a:defRPr/>
            </a:pPr>
            <a:r>
              <a:rPr lang="en-US" dirty="0">
                <a:solidFill>
                  <a:srgbClr val="FFFF00"/>
                </a:solidFill>
              </a:rPr>
              <a:t>Advance needle </a:t>
            </a:r>
            <a:r>
              <a:rPr lang="en-US" dirty="0">
                <a:solidFill>
                  <a:schemeClr val="bg1"/>
                </a:solidFill>
              </a:rPr>
              <a:t>and catheter about </a:t>
            </a:r>
            <a:r>
              <a:rPr lang="en-US" dirty="0">
                <a:solidFill>
                  <a:srgbClr val="FFFF00"/>
                </a:solidFill>
              </a:rPr>
              <a:t>2 mm </a:t>
            </a:r>
            <a:r>
              <a:rPr lang="en-US" dirty="0">
                <a:solidFill>
                  <a:schemeClr val="bg1"/>
                </a:solidFill>
              </a:rPr>
              <a:t>past point where blood return is seen in hub of needle</a:t>
            </a:r>
          </a:p>
          <a:p>
            <a:pPr eaLnBrk="1" fontAlgn="auto" hangingPunct="1">
              <a:lnSpc>
                <a:spcPct val="90000"/>
              </a:lnSpc>
              <a:spcBef>
                <a:spcPts val="0"/>
              </a:spcBef>
              <a:spcAft>
                <a:spcPts val="0"/>
              </a:spcAft>
              <a:buFont typeface="Wingdings 2"/>
              <a:buChar char=""/>
              <a:defRPr/>
            </a:pPr>
            <a:endParaRPr lang="en-US" dirty="0">
              <a:solidFill>
                <a:schemeClr val="bg1"/>
              </a:solidFill>
            </a:endParaRPr>
          </a:p>
          <a:p>
            <a:pPr eaLnBrk="1" fontAlgn="auto" hangingPunct="1">
              <a:lnSpc>
                <a:spcPct val="90000"/>
              </a:lnSpc>
              <a:spcBef>
                <a:spcPts val="0"/>
              </a:spcBef>
              <a:spcAft>
                <a:spcPts val="0"/>
              </a:spcAft>
              <a:buFont typeface="Wingdings 2"/>
              <a:buChar char=""/>
              <a:defRPr/>
            </a:pPr>
            <a:r>
              <a:rPr lang="en-US" dirty="0">
                <a:solidFill>
                  <a:schemeClr val="bg1"/>
                </a:solidFill>
              </a:rPr>
              <a:t>Slide catheter over needle and into vein</a:t>
            </a:r>
          </a:p>
        </p:txBody>
      </p:sp>
      <p:pic>
        <p:nvPicPr>
          <p:cNvPr id="45060" name="Picture 8" descr="A02786-18-24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00600" y="1752600"/>
            <a:ext cx="3733800" cy="1828800"/>
          </a:xfrm>
          <a:noFill/>
        </p:spPr>
      </p:pic>
      <p:sp>
        <p:nvSpPr>
          <p:cNvPr id="45061"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5062" name="Picture 6" descr="C:\Users\user\Pictures\imag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1000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6083" name="Rectangle 3"/>
          <p:cNvSpPr>
            <a:spLocks noGrp="1" noChangeArrowheads="1"/>
          </p:cNvSpPr>
          <p:nvPr>
            <p:ph idx="1"/>
          </p:nvPr>
        </p:nvSpPr>
        <p:spPr/>
        <p:txBody>
          <a:bodyPr/>
          <a:lstStyle/>
          <a:p>
            <a:pPr eaLnBrk="1" hangingPunct="1"/>
            <a:r>
              <a:rPr lang="en-US">
                <a:solidFill>
                  <a:schemeClr val="bg1"/>
                </a:solidFill>
              </a:rPr>
              <a:t>Withdraw needle while stabilizing  catheter</a:t>
            </a:r>
          </a:p>
          <a:p>
            <a:pPr eaLnBrk="1" hangingPunct="1"/>
            <a:endParaRPr lang="en-US">
              <a:solidFill>
                <a:schemeClr val="bg1"/>
              </a:solidFill>
            </a:endParaRPr>
          </a:p>
          <a:p>
            <a:pPr eaLnBrk="1" hangingPunct="1"/>
            <a:r>
              <a:rPr lang="en-US">
                <a:solidFill>
                  <a:schemeClr val="bg1"/>
                </a:solidFill>
              </a:rPr>
              <a:t>Lock in protective sheath if present</a:t>
            </a:r>
          </a:p>
          <a:p>
            <a:pPr eaLnBrk="1" hangingPunct="1"/>
            <a:endParaRPr lang="en-US">
              <a:solidFill>
                <a:schemeClr val="bg1"/>
              </a:solidFill>
            </a:endParaRPr>
          </a:p>
          <a:p>
            <a:pPr eaLnBrk="1" hangingPunct="1"/>
            <a:r>
              <a:rPr lang="en-US">
                <a:solidFill>
                  <a:schemeClr val="bg1"/>
                </a:solidFill>
              </a:rPr>
              <a:t>Apply pressure on proximal end of  catheter to stop escaping blood</a:t>
            </a:r>
          </a:p>
          <a:p>
            <a:pPr eaLnBrk="1" hangingPunct="1"/>
            <a:endParaRPr lang="en-US">
              <a:solidFill>
                <a:schemeClr val="bg1"/>
              </a:solidFill>
            </a:endParaRPr>
          </a:p>
          <a:p>
            <a:pPr eaLnBrk="1" hangingPunct="1"/>
            <a:r>
              <a:rPr lang="en-US">
                <a:solidFill>
                  <a:schemeClr val="bg1"/>
                </a:solidFill>
              </a:rPr>
              <a:t>Obtain blood samples if needed</a:t>
            </a:r>
          </a:p>
        </p:txBody>
      </p:sp>
      <p:sp>
        <p:nvSpPr>
          <p:cNvPr id="4608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pPr marL="54864" indent="0" algn="l" eaLnBrk="1" fontAlgn="auto" hangingPunct="1">
              <a:spcAft>
                <a:spcPts val="0"/>
              </a:spcAft>
              <a:defRPr/>
            </a:pPr>
            <a:br>
              <a:rPr lang="en-US" dirty="0">
                <a:solidFill>
                  <a:schemeClr val="tx2">
                    <a:tint val="100000"/>
                    <a:shade val="90000"/>
                    <a:satMod val="250000"/>
                    <a:alpha val="100000"/>
                  </a:schemeClr>
                </a:solidFill>
              </a:rPr>
            </a:br>
            <a:r>
              <a:rPr lang="en-US" dirty="0">
                <a:solidFill>
                  <a:schemeClr val="tx2">
                    <a:tint val="100000"/>
                    <a:shade val="90000"/>
                    <a:satMod val="250000"/>
                    <a:alpha val="100000"/>
                  </a:schemeClr>
                </a:solidFill>
              </a:rPr>
              <a:t>Learning Objectives….</a:t>
            </a:r>
          </a:p>
        </p:txBody>
      </p:sp>
      <p:sp>
        <p:nvSpPr>
          <p:cNvPr id="3075" name="Content Placeholder 2"/>
          <p:cNvSpPr>
            <a:spLocks noGrp="1"/>
          </p:cNvSpPr>
          <p:nvPr>
            <p:ph idx="1"/>
          </p:nvPr>
        </p:nvSpPr>
        <p:spPr>
          <a:xfrm>
            <a:off x="457200" y="1447800"/>
            <a:ext cx="8153400" cy="5105400"/>
          </a:xfrm>
        </p:spPr>
        <p:txBody>
          <a:bodyPr>
            <a:normAutofit/>
          </a:bodyPr>
          <a:lstStyle/>
          <a:p>
            <a:pPr eaLnBrk="1" fontAlgn="auto" hangingPunct="1">
              <a:spcBef>
                <a:spcPts val="0"/>
              </a:spcBef>
              <a:spcAft>
                <a:spcPts val="0"/>
              </a:spcAft>
              <a:buFont typeface="Arial" charset="0"/>
              <a:buNone/>
              <a:defRPr/>
            </a:pPr>
            <a:r>
              <a:rPr lang="en-US" b="1" dirty="0">
                <a:solidFill>
                  <a:srgbClr val="BFBFBF"/>
                </a:solidFill>
                <a:latin typeface="Century Gothic"/>
                <a:cs typeface="Century Gothic"/>
              </a:rPr>
              <a:t>At the end of the lecture you will be able to:</a:t>
            </a:r>
          </a:p>
          <a:p>
            <a:pPr marL="457200" indent="-457200" eaLnBrk="1" fontAlgn="auto" hangingPunct="1">
              <a:spcBef>
                <a:spcPts val="0"/>
              </a:spcBef>
              <a:spcAft>
                <a:spcPts val="0"/>
              </a:spcAft>
              <a:buFont typeface="+mj-lt"/>
              <a:buAutoNum type="arabicPeriod"/>
              <a:defRPr/>
            </a:pPr>
            <a:r>
              <a:rPr lang="en-US" sz="2200" dirty="0">
                <a:solidFill>
                  <a:schemeClr val="bg1"/>
                </a:solidFill>
              </a:rPr>
              <a:t>Examine the construction of the commonly used venous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Anatomical considerations regarding peripheral and central </a:t>
            </a:r>
            <a:r>
              <a:rPr lang="en-US" sz="2200" b="1" dirty="0">
                <a:solidFill>
                  <a:srgbClr val="002060"/>
                </a:solidFill>
              </a:rPr>
              <a:t>venous access</a:t>
            </a:r>
            <a:r>
              <a:rPr lang="en-US" sz="2200" dirty="0">
                <a:solidFill>
                  <a:schemeClr val="bg1"/>
                </a:solidFill>
              </a:rPr>
              <a: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Choice of catheter size.</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Prepare and set-up an IV infusion set.  </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The choice of sites for placement of IV catheters.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What are the different sites suitable for </a:t>
            </a:r>
            <a:r>
              <a:rPr lang="en-US" sz="2200" dirty="0">
                <a:solidFill>
                  <a:srgbClr val="002060"/>
                </a:solidFill>
              </a:rPr>
              <a:t>central venous catheter  </a:t>
            </a:r>
            <a:r>
              <a:rPr lang="en-US" sz="2200" dirty="0">
                <a:solidFill>
                  <a:schemeClr val="bg1"/>
                </a:solidFill>
              </a:rPr>
              <a:t>and </a:t>
            </a:r>
            <a:r>
              <a:rPr lang="en-US" sz="2200" dirty="0">
                <a:solidFill>
                  <a:srgbClr val="C00000"/>
                </a:solidFill>
              </a:rPr>
              <a:t>arterial catheter </a:t>
            </a:r>
            <a:r>
              <a:rPr lang="en-US" sz="2200" dirty="0">
                <a:solidFill>
                  <a:schemeClr val="bg1"/>
                </a:solidFill>
              </a:rPr>
              <a:t>placement?</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Universal precautions.</a:t>
            </a:r>
            <a:endParaRPr lang="en-US" sz="2200" b="1" dirty="0">
              <a:solidFill>
                <a:schemeClr val="bg1"/>
              </a:solidFill>
            </a:endParaRPr>
          </a:p>
          <a:p>
            <a:pPr marL="457200" indent="-457200" eaLnBrk="1" fontAlgn="auto" hangingPunct="1">
              <a:spcBef>
                <a:spcPts val="0"/>
              </a:spcBef>
              <a:spcAft>
                <a:spcPts val="0"/>
              </a:spcAft>
              <a:buFont typeface="+mj-lt"/>
              <a:buAutoNum type="arabicPeriod"/>
              <a:defRPr/>
            </a:pPr>
            <a:r>
              <a:rPr lang="en-US" sz="2200" dirty="0">
                <a:solidFill>
                  <a:schemeClr val="bg1"/>
                </a:solidFill>
              </a:rPr>
              <a:t>Indications and complications of central venous access</a:t>
            </a:r>
          </a:p>
          <a:p>
            <a:pPr marL="457200" indent="-457200" eaLnBrk="1" fontAlgn="auto" hangingPunct="1">
              <a:spcBef>
                <a:spcPts val="0"/>
              </a:spcBef>
              <a:spcAft>
                <a:spcPts val="0"/>
              </a:spcAft>
              <a:buFont typeface="+mj-lt"/>
              <a:buAutoNum type="arabicPeriod"/>
              <a:defRPr/>
            </a:pPr>
            <a:r>
              <a:rPr lang="en-US" sz="2200" b="1" dirty="0">
                <a:solidFill>
                  <a:schemeClr val="bg1"/>
                </a:solidFill>
              </a:rPr>
              <a:t>Indications and complications of arterial access</a:t>
            </a:r>
          </a:p>
          <a:p>
            <a:pPr marL="457200" indent="-457200" eaLnBrk="1" fontAlgn="auto" hangingPunct="1">
              <a:spcBef>
                <a:spcPts val="0"/>
              </a:spcBef>
              <a:spcAft>
                <a:spcPts val="0"/>
              </a:spcAft>
              <a:buFont typeface="+mj-lt"/>
              <a:buAutoNum type="arabicPeriod"/>
              <a:defRPr/>
            </a:pPr>
            <a:endParaRPr lang="en-US" sz="2200" b="1" dirty="0">
              <a:solidFill>
                <a:schemeClr val="bg1"/>
              </a:solidFill>
            </a:endParaRPr>
          </a:p>
          <a:p>
            <a:pPr eaLnBrk="1" fontAlgn="auto" hangingPunct="1">
              <a:spcBef>
                <a:spcPts val="0"/>
              </a:spcBef>
              <a:spcAft>
                <a:spcPts val="0"/>
              </a:spcAft>
              <a:buFont typeface="Arial" charset="0"/>
              <a:buNone/>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7107" name="Rectangle 3"/>
          <p:cNvSpPr>
            <a:spLocks noGrp="1" noChangeArrowheads="1"/>
          </p:cNvSpPr>
          <p:nvPr>
            <p:ph idx="1"/>
          </p:nvPr>
        </p:nvSpPr>
        <p:spPr>
          <a:xfrm>
            <a:off x="685800" y="1524000"/>
            <a:ext cx="3532188" cy="4454525"/>
          </a:xfrm>
        </p:spPr>
        <p:txBody>
          <a:bodyPr/>
          <a:lstStyle/>
          <a:p>
            <a:pPr eaLnBrk="1" hangingPunct="1"/>
            <a:r>
              <a:rPr lang="en-US">
                <a:solidFill>
                  <a:schemeClr val="bg1"/>
                </a:solidFill>
              </a:rPr>
              <a:t>Release tourniquet </a:t>
            </a:r>
          </a:p>
          <a:p>
            <a:pPr eaLnBrk="1" hangingPunct="1"/>
            <a:endParaRPr lang="en-US">
              <a:solidFill>
                <a:schemeClr val="bg1"/>
              </a:solidFill>
            </a:endParaRPr>
          </a:p>
          <a:p>
            <a:pPr eaLnBrk="1" hangingPunct="1"/>
            <a:r>
              <a:rPr lang="en-US">
                <a:solidFill>
                  <a:schemeClr val="bg1"/>
                </a:solidFill>
              </a:rPr>
              <a:t>Attach IV tubing</a:t>
            </a:r>
          </a:p>
        </p:txBody>
      </p:sp>
      <p:pic>
        <p:nvPicPr>
          <p:cNvPr id="471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524000"/>
            <a:ext cx="38100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48131" name="Rectangle 3"/>
          <p:cNvSpPr>
            <a:spLocks noGrp="1" noChangeArrowheads="1"/>
          </p:cNvSpPr>
          <p:nvPr>
            <p:ph idx="1"/>
          </p:nvPr>
        </p:nvSpPr>
        <p:spPr>
          <a:xfrm>
            <a:off x="685800" y="2286000"/>
            <a:ext cx="4168775" cy="3692525"/>
          </a:xfrm>
        </p:spPr>
        <p:txBody>
          <a:bodyPr/>
          <a:lstStyle/>
          <a:p>
            <a:pPr eaLnBrk="1" hangingPunct="1"/>
            <a:r>
              <a:rPr lang="en-US">
                <a:solidFill>
                  <a:schemeClr val="bg1"/>
                </a:solidFill>
              </a:rPr>
              <a:t>Open tubing clamp and allow fluid infusion to begin at prescribed flow rate</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97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00B0F0"/>
                </a:solidFill>
              </a:rPr>
              <a:t>Peripheral IV Procedure</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43011" name="Rectangle 3"/>
          <p:cNvSpPr>
            <a:spLocks noGrp="1" noChangeArrowheads="1"/>
          </p:cNvSpPr>
          <p:nvPr>
            <p:ph sz="quarter" idx="2"/>
          </p:nvPr>
        </p:nvSpPr>
        <p:spPr/>
        <p:txBody>
          <a:bodyPr>
            <a:normAutofit fontScale="92500" lnSpcReduction="10000"/>
          </a:bodyPr>
          <a:lstStyle/>
          <a:p>
            <a:pPr eaLnBrk="1" fontAlgn="auto" hangingPunct="1">
              <a:spcBef>
                <a:spcPts val="0"/>
              </a:spcBef>
              <a:spcAft>
                <a:spcPts val="0"/>
              </a:spcAft>
              <a:buFont typeface="Wingdings 2"/>
              <a:buChar char=""/>
              <a:defRPr/>
            </a:pPr>
            <a:r>
              <a:rPr lang="en-US" sz="2400" dirty="0">
                <a:solidFill>
                  <a:schemeClr val="bg1"/>
                </a:solidFill>
              </a:rPr>
              <a:t>Cover puncture site dressing</a:t>
            </a:r>
          </a:p>
          <a:p>
            <a:pPr marL="640080" lvl="1" eaLnBrk="1" fontAlgn="auto" hangingPunct="1">
              <a:spcAft>
                <a:spcPts val="0"/>
              </a:spcAft>
              <a:defRPr/>
            </a:pPr>
            <a:r>
              <a:rPr lang="en-US" dirty="0">
                <a:solidFill>
                  <a:schemeClr val="bg1"/>
                </a:solidFill>
              </a:rPr>
              <a:t>Antibiotic ointment if indicated by protocol</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Anchor tubing</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chemeClr val="bg1"/>
                </a:solidFill>
              </a:rPr>
              <a:t>Secure catheter</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dirty="0">
                <a:solidFill>
                  <a:srgbClr val="FFFF00"/>
                </a:solidFill>
              </a:rPr>
              <a:t>Document procedure</a:t>
            </a:r>
          </a:p>
          <a:p>
            <a:pPr eaLnBrk="1" fontAlgn="auto" hangingPunct="1">
              <a:spcBef>
                <a:spcPts val="0"/>
              </a:spcBef>
              <a:spcAft>
                <a:spcPts val="0"/>
              </a:spcAft>
              <a:buFont typeface="Wingdings 2"/>
              <a:buChar char=""/>
              <a:defRPr/>
            </a:pPr>
            <a:endParaRPr lang="en-US" sz="2400" dirty="0">
              <a:solidFill>
                <a:schemeClr val="bg1"/>
              </a:solidFill>
            </a:endParaRPr>
          </a:p>
          <a:p>
            <a:pPr eaLnBrk="1" fontAlgn="auto" hangingPunct="1">
              <a:spcBef>
                <a:spcPts val="0"/>
              </a:spcBef>
              <a:spcAft>
                <a:spcPts val="0"/>
              </a:spcAft>
              <a:buFont typeface="Wingdings 2"/>
              <a:buChar char=""/>
              <a:defRPr/>
            </a:pPr>
            <a:r>
              <a:rPr lang="en-US" sz="2400" b="1" dirty="0">
                <a:solidFill>
                  <a:srgbClr val="C00000"/>
                </a:solidFill>
              </a:rPr>
              <a:t>Monitor flow</a:t>
            </a:r>
          </a:p>
        </p:txBody>
      </p:sp>
      <p:sp>
        <p:nvSpPr>
          <p:cNvPr id="491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49159" name="Picture 5" descr="C:\Users\user\Pictures\images (2).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572000" y="2438400"/>
            <a:ext cx="4191000" cy="358140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Local Complications </a:t>
            </a:r>
          </a:p>
        </p:txBody>
      </p:sp>
      <p:sp>
        <p:nvSpPr>
          <p:cNvPr id="50179" name="Rectangle 3"/>
          <p:cNvSpPr>
            <a:spLocks noGrp="1" noChangeArrowheads="1"/>
          </p:cNvSpPr>
          <p:nvPr>
            <p:ph sz="half" idx="1"/>
          </p:nvPr>
        </p:nvSpPr>
        <p:spPr>
          <a:xfrm>
            <a:off x="685800" y="1524000"/>
            <a:ext cx="3814763" cy="4454525"/>
          </a:xfrm>
        </p:spPr>
        <p:txBody>
          <a:bodyPr/>
          <a:lstStyle/>
          <a:p>
            <a:pPr eaLnBrk="1" hangingPunct="1"/>
            <a:r>
              <a:rPr lang="en-US">
                <a:solidFill>
                  <a:schemeClr val="bg1"/>
                </a:solidFill>
              </a:rPr>
              <a:t>Pain and irritation</a:t>
            </a:r>
          </a:p>
          <a:p>
            <a:pPr eaLnBrk="1" hangingPunct="1"/>
            <a:r>
              <a:rPr lang="en-US">
                <a:solidFill>
                  <a:srgbClr val="FF0000"/>
                </a:solidFill>
              </a:rPr>
              <a:t>Infiltration and extravasation</a:t>
            </a:r>
          </a:p>
          <a:p>
            <a:pPr eaLnBrk="1" hangingPunct="1"/>
            <a:r>
              <a:rPr lang="en-US">
                <a:solidFill>
                  <a:schemeClr val="bg1"/>
                </a:solidFill>
              </a:rPr>
              <a:t>Phlebitis</a:t>
            </a:r>
          </a:p>
          <a:p>
            <a:pPr eaLnBrk="1" hangingPunct="1"/>
            <a:r>
              <a:rPr lang="en-US">
                <a:solidFill>
                  <a:schemeClr val="bg1"/>
                </a:solidFill>
              </a:rPr>
              <a:t>Thrombosis and thrombophlebitis</a:t>
            </a:r>
          </a:p>
        </p:txBody>
      </p:sp>
      <p:sp>
        <p:nvSpPr>
          <p:cNvPr id="50180" name="Rectangle 4"/>
          <p:cNvSpPr>
            <a:spLocks noGrp="1" noChangeArrowheads="1"/>
          </p:cNvSpPr>
          <p:nvPr>
            <p:ph sz="half" idx="2"/>
          </p:nvPr>
        </p:nvSpPr>
        <p:spPr>
          <a:xfrm>
            <a:off x="4643438" y="1524000"/>
            <a:ext cx="3814762" cy="4454525"/>
          </a:xfrm>
        </p:spPr>
        <p:txBody>
          <a:bodyPr/>
          <a:lstStyle/>
          <a:p>
            <a:pPr eaLnBrk="1" hangingPunct="1"/>
            <a:r>
              <a:rPr lang="en-US">
                <a:solidFill>
                  <a:srgbClr val="FF0000"/>
                </a:solidFill>
              </a:rPr>
              <a:t>Hematoma formation</a:t>
            </a:r>
          </a:p>
          <a:p>
            <a:pPr eaLnBrk="1" hangingPunct="1"/>
            <a:r>
              <a:rPr lang="en-US">
                <a:solidFill>
                  <a:schemeClr val="bg1"/>
                </a:solidFill>
              </a:rPr>
              <a:t>Venous spasm</a:t>
            </a:r>
          </a:p>
          <a:p>
            <a:pPr eaLnBrk="1" hangingPunct="1"/>
            <a:r>
              <a:rPr lang="en-US">
                <a:solidFill>
                  <a:schemeClr val="bg1"/>
                </a:solidFill>
              </a:rPr>
              <a:t>Vessel collapse</a:t>
            </a:r>
          </a:p>
          <a:p>
            <a:pPr eaLnBrk="1" hangingPunct="1"/>
            <a:r>
              <a:rPr lang="en-US">
                <a:solidFill>
                  <a:schemeClr val="bg1"/>
                </a:solidFill>
              </a:rPr>
              <a:t>Cellulitis</a:t>
            </a:r>
          </a:p>
          <a:p>
            <a:pPr eaLnBrk="1" hangingPunct="1"/>
            <a:r>
              <a:rPr lang="en-US">
                <a:solidFill>
                  <a:schemeClr val="bg1"/>
                </a:solidFill>
              </a:rPr>
              <a:t>Nerve, tendon, ligament, and limb damage</a:t>
            </a:r>
          </a:p>
        </p:txBody>
      </p:sp>
      <p:sp>
        <p:nvSpPr>
          <p:cNvPr id="50181"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Causes</a:t>
            </a:r>
          </a:p>
        </p:txBody>
      </p:sp>
      <p:sp>
        <p:nvSpPr>
          <p:cNvPr id="51203" name="Rectangle 3"/>
          <p:cNvSpPr>
            <a:spLocks noGrp="1" noChangeArrowheads="1"/>
          </p:cNvSpPr>
          <p:nvPr>
            <p:ph sz="half" idx="1"/>
          </p:nvPr>
        </p:nvSpPr>
        <p:spPr>
          <a:xfrm>
            <a:off x="457200" y="1447800"/>
            <a:ext cx="4038600" cy="4454525"/>
          </a:xfrm>
        </p:spPr>
        <p:txBody>
          <a:bodyPr/>
          <a:lstStyle/>
          <a:p>
            <a:pPr eaLnBrk="1" hangingPunct="1">
              <a:lnSpc>
                <a:spcPct val="90000"/>
              </a:lnSpc>
              <a:spcBef>
                <a:spcPts val="500"/>
              </a:spcBef>
            </a:pPr>
            <a:r>
              <a:rPr lang="en-US" sz="2400" b="1" dirty="0"/>
              <a:t>Dislodgement of catheter or needle cannula during venipuncture</a:t>
            </a:r>
          </a:p>
          <a:p>
            <a:pPr eaLnBrk="1" hangingPunct="1">
              <a:lnSpc>
                <a:spcPct val="90000"/>
              </a:lnSpc>
              <a:spcBef>
                <a:spcPts val="500"/>
              </a:spcBef>
            </a:pPr>
            <a:endParaRPr lang="en-US" sz="2400" b="1" dirty="0"/>
          </a:p>
          <a:p>
            <a:pPr eaLnBrk="1" hangingPunct="1">
              <a:lnSpc>
                <a:spcPct val="90000"/>
              </a:lnSpc>
              <a:spcBef>
                <a:spcPts val="500"/>
              </a:spcBef>
            </a:pPr>
            <a:r>
              <a:rPr lang="en-US" sz="2400" b="1" dirty="0"/>
              <a:t>Puncture of vein wall during venipuncture</a:t>
            </a:r>
          </a:p>
          <a:p>
            <a:pPr eaLnBrk="1" hangingPunct="1">
              <a:lnSpc>
                <a:spcPct val="90000"/>
              </a:lnSpc>
              <a:spcBef>
                <a:spcPts val="500"/>
              </a:spcBef>
            </a:pPr>
            <a:endParaRPr lang="en-US" sz="2400" b="1" dirty="0"/>
          </a:p>
          <a:p>
            <a:pPr eaLnBrk="1" hangingPunct="1">
              <a:lnSpc>
                <a:spcPct val="90000"/>
              </a:lnSpc>
              <a:spcBef>
                <a:spcPts val="500"/>
              </a:spcBef>
            </a:pPr>
            <a:r>
              <a:rPr lang="en-US" sz="2400" b="1" dirty="0">
                <a:solidFill>
                  <a:srgbClr val="FF0000"/>
                </a:solidFill>
              </a:rPr>
              <a:t>Leakage of solution into  surrounding tissue from  insertion site</a:t>
            </a:r>
          </a:p>
          <a:p>
            <a:pPr eaLnBrk="1" hangingPunct="1">
              <a:lnSpc>
                <a:spcPct val="90000"/>
              </a:lnSpc>
              <a:spcBef>
                <a:spcPts val="500"/>
              </a:spcBef>
            </a:pPr>
            <a:endParaRPr lang="en-US" sz="2400" b="1" dirty="0">
              <a:solidFill>
                <a:srgbClr val="FF0000"/>
              </a:solidFill>
            </a:endParaRPr>
          </a:p>
          <a:p>
            <a:pPr eaLnBrk="1" hangingPunct="1">
              <a:lnSpc>
                <a:spcPct val="90000"/>
              </a:lnSpc>
              <a:spcBef>
                <a:spcPts val="500"/>
              </a:spcBef>
            </a:pPr>
            <a:r>
              <a:rPr lang="en-US" sz="2400" b="1" dirty="0"/>
              <a:t>Poorly secured IV </a:t>
            </a:r>
          </a:p>
        </p:txBody>
      </p:sp>
      <p:sp>
        <p:nvSpPr>
          <p:cNvPr id="51204" name="Rectangle 4"/>
          <p:cNvSpPr>
            <a:spLocks noGrp="1" noChangeArrowheads="1"/>
          </p:cNvSpPr>
          <p:nvPr>
            <p:ph sz="half" idx="2"/>
          </p:nvPr>
        </p:nvSpPr>
        <p:spPr>
          <a:xfrm>
            <a:off x="4648200" y="1412875"/>
            <a:ext cx="3810000" cy="4454525"/>
          </a:xfrm>
        </p:spPr>
        <p:txBody>
          <a:bodyPr/>
          <a:lstStyle/>
          <a:p>
            <a:pPr eaLnBrk="1" hangingPunct="1">
              <a:spcBef>
                <a:spcPts val="500"/>
              </a:spcBef>
            </a:pPr>
            <a:r>
              <a:rPr lang="en-US" sz="2400">
                <a:solidFill>
                  <a:schemeClr val="bg1"/>
                </a:solidFill>
              </a:rPr>
              <a:t>Poor vein or site selection</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Irritating solution inflames vein’s intima </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Improper cannula size</a:t>
            </a:r>
          </a:p>
          <a:p>
            <a:pPr eaLnBrk="1" hangingPunct="1">
              <a:spcBef>
                <a:spcPts val="500"/>
              </a:spcBef>
            </a:pPr>
            <a:endParaRPr lang="en-US" sz="2400">
              <a:solidFill>
                <a:schemeClr val="bg1"/>
              </a:solidFill>
            </a:endParaRPr>
          </a:p>
          <a:p>
            <a:pPr eaLnBrk="1" hangingPunct="1">
              <a:spcBef>
                <a:spcPts val="500"/>
              </a:spcBef>
            </a:pPr>
            <a:r>
              <a:rPr lang="en-US" sz="2400">
                <a:solidFill>
                  <a:schemeClr val="bg1"/>
                </a:solidFill>
              </a:rPr>
              <a:t>High delivery rate or pressure </a:t>
            </a:r>
          </a:p>
        </p:txBody>
      </p:sp>
      <p:sp>
        <p:nvSpPr>
          <p:cNvPr id="5120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sz="4000">
                <a:solidFill>
                  <a:schemeClr val="bg1"/>
                </a:solidFill>
              </a:rPr>
              <a:t>Infiltration</a:t>
            </a:r>
            <a:r>
              <a:rPr lang="en-US" sz="4000">
                <a:solidFill>
                  <a:schemeClr val="bg1"/>
                </a:solidFill>
                <a:cs typeface="Arial" charset="0"/>
              </a:rPr>
              <a:t>—</a:t>
            </a:r>
            <a:r>
              <a:rPr lang="en-US" sz="4000">
                <a:solidFill>
                  <a:schemeClr val="bg1"/>
                </a:solidFill>
              </a:rPr>
              <a:t>Signs &amp; Symptoms</a:t>
            </a:r>
          </a:p>
        </p:txBody>
      </p:sp>
      <p:sp>
        <p:nvSpPr>
          <p:cNvPr id="52227" name="Rectangle 3"/>
          <p:cNvSpPr>
            <a:spLocks noGrp="1" noChangeArrowheads="1"/>
          </p:cNvSpPr>
          <p:nvPr>
            <p:ph idx="1"/>
          </p:nvPr>
        </p:nvSpPr>
        <p:spPr>
          <a:xfrm>
            <a:off x="609600" y="1447800"/>
            <a:ext cx="7848600" cy="4454525"/>
          </a:xfrm>
        </p:spPr>
        <p:txBody>
          <a:bodyPr/>
          <a:lstStyle/>
          <a:p>
            <a:pPr eaLnBrk="1" hangingPunct="1">
              <a:lnSpc>
                <a:spcPct val="80000"/>
              </a:lnSpc>
              <a:spcBef>
                <a:spcPts val="500"/>
              </a:spcBef>
            </a:pPr>
            <a:r>
              <a:rPr lang="en-US" sz="2400" dirty="0">
                <a:solidFill>
                  <a:schemeClr val="bg1"/>
                </a:solidFill>
              </a:rPr>
              <a:t>Cool skin around IV site</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Swelling at IV site</a:t>
            </a:r>
          </a:p>
          <a:p>
            <a:pPr lvl="1" eaLnBrk="1" hangingPunct="1">
              <a:lnSpc>
                <a:spcPct val="80000"/>
              </a:lnSpc>
              <a:spcBef>
                <a:spcPts val="500"/>
              </a:spcBef>
            </a:pPr>
            <a:r>
              <a:rPr lang="en-US" sz="2000" dirty="0">
                <a:solidFill>
                  <a:schemeClr val="bg1"/>
                </a:solidFill>
              </a:rPr>
              <a:t>With or without pain</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dirty="0">
                <a:solidFill>
                  <a:schemeClr val="bg1"/>
                </a:solidFill>
              </a:rPr>
              <a:t>Sluggish or absent flow </a:t>
            </a:r>
          </a:p>
          <a:p>
            <a:pPr eaLnBrk="1" hangingPunct="1">
              <a:lnSpc>
                <a:spcPct val="80000"/>
              </a:lnSpc>
              <a:spcBef>
                <a:spcPts val="500"/>
              </a:spcBef>
            </a:pPr>
            <a:endParaRPr lang="en-US" sz="2400" dirty="0">
              <a:solidFill>
                <a:schemeClr val="bg1"/>
              </a:solidFill>
            </a:endParaRPr>
          </a:p>
          <a:p>
            <a:pPr eaLnBrk="1" hangingPunct="1">
              <a:lnSpc>
                <a:spcPct val="80000"/>
              </a:lnSpc>
              <a:spcBef>
                <a:spcPts val="500"/>
              </a:spcBef>
            </a:pPr>
            <a:r>
              <a:rPr lang="en-US" sz="2400" b="1" dirty="0">
                <a:solidFill>
                  <a:srgbClr val="FF0000"/>
                </a:solidFill>
              </a:rPr>
              <a:t>Infusion flows when fluid is pushed </a:t>
            </a:r>
            <a:r>
              <a:rPr lang="en-US" sz="2400" b="1" dirty="0" err="1">
                <a:solidFill>
                  <a:srgbClr val="FF0000"/>
                </a:solidFill>
              </a:rPr>
              <a:t>focefully</a:t>
            </a:r>
            <a:endParaRPr lang="en-US" sz="2400" b="1" dirty="0">
              <a:solidFill>
                <a:srgbClr val="FF0000"/>
              </a:solidFill>
            </a:endParaRPr>
          </a:p>
          <a:p>
            <a:pPr eaLnBrk="1" hangingPunct="1">
              <a:lnSpc>
                <a:spcPct val="80000"/>
              </a:lnSpc>
              <a:spcBef>
                <a:spcPts val="500"/>
              </a:spcBef>
            </a:pPr>
            <a:endParaRPr lang="en-US" sz="2400" b="1" dirty="0">
              <a:solidFill>
                <a:srgbClr val="FF0000"/>
              </a:solidFill>
            </a:endParaRPr>
          </a:p>
          <a:p>
            <a:pPr eaLnBrk="1" hangingPunct="1">
              <a:lnSpc>
                <a:spcPct val="80000"/>
              </a:lnSpc>
              <a:spcBef>
                <a:spcPts val="500"/>
              </a:spcBef>
            </a:pPr>
            <a:r>
              <a:rPr lang="en-US" sz="2400" b="1" dirty="0">
                <a:solidFill>
                  <a:srgbClr val="FF0000"/>
                </a:solidFill>
              </a:rPr>
              <a:t>No backflow of blood into IV tubing when clamp is fully opened and solution container is lowered below IV site</a:t>
            </a:r>
          </a:p>
        </p:txBody>
      </p:sp>
      <p:sp>
        <p:nvSpPr>
          <p:cNvPr id="5222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3251" name="Content Placeholder 3" descr="extrva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2057400"/>
            <a:ext cx="4953000" cy="1752600"/>
          </a:xfrm>
        </p:spPr>
      </p:pic>
      <p:pic>
        <p:nvPicPr>
          <p:cNvPr id="53252" name="Picture 2" descr="C:\Users\user\Pictures\images (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44196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53536"/>
            <a:ext cx="8229600" cy="1143000"/>
          </a:xfrm>
        </p:spPr>
        <p:txBody>
          <a:bodyPr/>
          <a:lstStyle/>
          <a:p>
            <a:pPr marL="54864" indent="0" eaLnBrk="1" fontAlgn="auto" hangingPunct="1">
              <a:spcBef>
                <a:spcPts val="500"/>
              </a:spcBef>
              <a:spcAft>
                <a:spcPts val="0"/>
              </a:spcAft>
              <a:defRPr/>
            </a:pPr>
            <a:r>
              <a:rPr lang="en-US">
                <a:solidFill>
                  <a:schemeClr val="bg1"/>
                </a:solidFill>
              </a:rPr>
              <a:t>Infiltration</a:t>
            </a:r>
            <a:r>
              <a:rPr lang="en-US">
                <a:solidFill>
                  <a:schemeClr val="bg1"/>
                </a:solidFill>
                <a:cs typeface="Arial" charset="0"/>
              </a:rPr>
              <a:t>—</a:t>
            </a:r>
            <a:r>
              <a:rPr lang="en-US">
                <a:solidFill>
                  <a:schemeClr val="bg1"/>
                </a:solidFill>
              </a:rPr>
              <a:t>Management</a:t>
            </a:r>
          </a:p>
        </p:txBody>
      </p:sp>
      <p:sp>
        <p:nvSpPr>
          <p:cNvPr id="54275" name="Rectangle 3"/>
          <p:cNvSpPr>
            <a:spLocks noGrp="1" noChangeArrowheads="1"/>
          </p:cNvSpPr>
          <p:nvPr>
            <p:ph idx="1"/>
          </p:nvPr>
        </p:nvSpPr>
        <p:spPr/>
        <p:txBody>
          <a:bodyPr/>
          <a:lstStyle/>
          <a:p>
            <a:pPr eaLnBrk="1" hangingPunct="1">
              <a:spcBef>
                <a:spcPts val="500"/>
              </a:spcBef>
            </a:pPr>
            <a:r>
              <a:rPr lang="en-US" sz="2400" dirty="0">
                <a:solidFill>
                  <a:schemeClr val="bg1"/>
                </a:solidFill>
              </a:rPr>
              <a:t>Lower fluid reservoir to check for presence of backflow of blood into the tubing</a:t>
            </a:r>
          </a:p>
          <a:p>
            <a:pPr lvl="1" eaLnBrk="1" hangingPunct="1">
              <a:spcBef>
                <a:spcPts val="500"/>
              </a:spcBef>
            </a:pPr>
            <a:r>
              <a:rPr lang="en-US" sz="2000" b="1" dirty="0">
                <a:solidFill>
                  <a:srgbClr val="FFC000"/>
                </a:solidFill>
              </a:rPr>
              <a:t>Absence of backflow suggests infiltration</a:t>
            </a:r>
          </a:p>
          <a:p>
            <a:pPr eaLnBrk="1" hangingPunct="1">
              <a:spcBef>
                <a:spcPts val="500"/>
              </a:spcBef>
            </a:pPr>
            <a:r>
              <a:rPr lang="en-US" sz="2400" dirty="0">
                <a:solidFill>
                  <a:schemeClr val="bg1"/>
                </a:solidFill>
              </a:rPr>
              <a:t>Discontinue IV infusion</a:t>
            </a:r>
          </a:p>
          <a:p>
            <a:pPr eaLnBrk="1" hangingPunct="1">
              <a:spcBef>
                <a:spcPts val="500"/>
              </a:spcBef>
            </a:pPr>
            <a:r>
              <a:rPr lang="en-US" sz="2400" dirty="0">
                <a:solidFill>
                  <a:schemeClr val="bg1"/>
                </a:solidFill>
              </a:rPr>
              <a:t>Remove needle or catheter</a:t>
            </a:r>
          </a:p>
          <a:p>
            <a:pPr eaLnBrk="1" hangingPunct="1">
              <a:spcBef>
                <a:spcPts val="500"/>
              </a:spcBef>
            </a:pPr>
            <a:r>
              <a:rPr lang="en-US" sz="2400" dirty="0">
                <a:solidFill>
                  <a:schemeClr val="bg1"/>
                </a:solidFill>
              </a:rPr>
              <a:t>Apply a pressure dressing to the site</a:t>
            </a:r>
          </a:p>
          <a:p>
            <a:pPr eaLnBrk="1" hangingPunct="1">
              <a:spcBef>
                <a:spcPts val="500"/>
              </a:spcBef>
            </a:pPr>
            <a:r>
              <a:rPr lang="en-US" sz="2400" dirty="0">
                <a:solidFill>
                  <a:schemeClr val="bg1"/>
                </a:solidFill>
              </a:rPr>
              <a:t>Choose new site </a:t>
            </a:r>
          </a:p>
          <a:p>
            <a:pPr eaLnBrk="1" hangingPunct="1">
              <a:spcBef>
                <a:spcPts val="500"/>
              </a:spcBef>
            </a:pPr>
            <a:r>
              <a:rPr lang="en-US" sz="2400" dirty="0">
                <a:solidFill>
                  <a:schemeClr val="bg1"/>
                </a:solidFill>
              </a:rPr>
              <a:t>Initiate IV therapy with new equipment</a:t>
            </a:r>
          </a:p>
          <a:p>
            <a:pPr eaLnBrk="1" hangingPunct="1">
              <a:spcBef>
                <a:spcPts val="500"/>
              </a:spcBef>
            </a:pPr>
            <a:r>
              <a:rPr lang="en-US" sz="2400" dirty="0">
                <a:solidFill>
                  <a:schemeClr val="bg1"/>
                </a:solidFill>
              </a:rPr>
              <a:t>Document </a:t>
            </a:r>
          </a:p>
        </p:txBody>
      </p:sp>
      <p:sp>
        <p:nvSpPr>
          <p:cNvPr id="5427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45059" name="Rectangle 3"/>
          <p:cNvSpPr>
            <a:spLocks noGrp="1" noChangeArrowheads="1"/>
          </p:cNvSpPr>
          <p:nvPr>
            <p:ph idx="1"/>
          </p:nvPr>
        </p:nvSpPr>
        <p:spPr>
          <a:xfrm>
            <a:off x="685800" y="1412875"/>
            <a:ext cx="7772400" cy="4454525"/>
          </a:xfrm>
        </p:spPr>
        <p:txBody>
          <a:bodyPr>
            <a:normAutofit lnSpcReduction="10000"/>
          </a:bodyPr>
          <a:lstStyle/>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Requires special training</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dirty="0">
                <a:solidFill>
                  <a:schemeClr val="bg1"/>
                </a:solidFill>
              </a:rPr>
              <a:t>Authorization from medical direction</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r>
              <a:rPr lang="en-US" b="1" dirty="0">
                <a:solidFill>
                  <a:srgbClr val="FFC000"/>
                </a:solidFill>
              </a:rPr>
              <a:t>Not for rapid fluid replacement in pre-hospital setting</a:t>
            </a:r>
          </a:p>
          <a:p>
            <a:pPr eaLnBrk="1" fontAlgn="auto" hangingPunct="1">
              <a:spcBef>
                <a:spcPts val="0"/>
              </a:spcBef>
              <a:spcAft>
                <a:spcPts val="0"/>
              </a:spcAft>
              <a:buFont typeface="Wingdings 2"/>
              <a:buChar char=""/>
              <a:defRPr/>
            </a:pPr>
            <a:r>
              <a:rPr lang="en-US" dirty="0">
                <a:solidFill>
                  <a:schemeClr val="bg1"/>
                </a:solidFill>
              </a:rPr>
              <a:t>Within scope of paramedic practice in some EMS systems</a:t>
            </a:r>
          </a:p>
          <a:p>
            <a:pPr eaLnBrk="1" fontAlgn="auto" hangingPunct="1">
              <a:spcBef>
                <a:spcPts val="0"/>
              </a:spcBef>
              <a:spcAft>
                <a:spcPts val="0"/>
              </a:spcAft>
              <a:buFont typeface="Wingdings 2"/>
              <a:buChar char=""/>
              <a:defRPr/>
            </a:pPr>
            <a:endParaRPr lang="en-US" dirty="0">
              <a:solidFill>
                <a:schemeClr val="bg1"/>
              </a:solidFill>
            </a:endParaRPr>
          </a:p>
          <a:p>
            <a:pPr eaLnBrk="1" fontAlgn="auto" hangingPunct="1">
              <a:spcBef>
                <a:spcPts val="0"/>
              </a:spcBef>
              <a:spcAft>
                <a:spcPts val="0"/>
              </a:spcAft>
              <a:buFont typeface="Wingdings 2"/>
              <a:buChar char=""/>
              <a:defRPr/>
            </a:pPr>
            <a:endParaRPr lang="en-US" dirty="0">
              <a:solidFill>
                <a:schemeClr val="bg1"/>
              </a:solidFill>
            </a:endParaRPr>
          </a:p>
        </p:txBody>
      </p:sp>
      <p:sp>
        <p:nvSpPr>
          <p:cNvPr id="5530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chemeClr val="accent2">
                    <a:lumMod val="40000"/>
                    <a:lumOff val="60000"/>
                  </a:schemeClr>
                </a:solidFill>
              </a:rPr>
              <a:t>Central Venous Access</a:t>
            </a:r>
          </a:p>
        </p:txBody>
      </p:sp>
      <p:sp>
        <p:nvSpPr>
          <p:cNvPr id="56323" name="Rectangle 3"/>
          <p:cNvSpPr>
            <a:spLocks noGrp="1" noChangeArrowheads="1"/>
          </p:cNvSpPr>
          <p:nvPr>
            <p:ph idx="1"/>
          </p:nvPr>
        </p:nvSpPr>
        <p:spPr/>
        <p:txBody>
          <a:bodyPr/>
          <a:lstStyle/>
          <a:p>
            <a:pPr eaLnBrk="1" hangingPunct="1"/>
            <a:r>
              <a:rPr lang="en-US">
                <a:solidFill>
                  <a:schemeClr val="bg1"/>
                </a:solidFill>
              </a:rPr>
              <a:t>Common Sites include:</a:t>
            </a:r>
          </a:p>
          <a:p>
            <a:pPr eaLnBrk="1" hangingPunct="1"/>
            <a:endParaRPr lang="en-US">
              <a:solidFill>
                <a:schemeClr val="bg1"/>
              </a:solidFill>
            </a:endParaRPr>
          </a:p>
          <a:p>
            <a:pPr lvl="1" eaLnBrk="1" hangingPunct="1"/>
            <a:r>
              <a:rPr lang="en-US">
                <a:solidFill>
                  <a:schemeClr val="bg1"/>
                </a:solidFill>
              </a:rPr>
              <a:t>Femoral vein</a:t>
            </a:r>
          </a:p>
          <a:p>
            <a:pPr lvl="1" eaLnBrk="1" hangingPunct="1"/>
            <a:r>
              <a:rPr lang="en-US">
                <a:solidFill>
                  <a:schemeClr val="bg1"/>
                </a:solidFill>
              </a:rPr>
              <a:t>Internal jugular vein</a:t>
            </a:r>
          </a:p>
          <a:p>
            <a:pPr lvl="1" eaLnBrk="1" hangingPunct="1"/>
            <a:r>
              <a:rPr lang="en-US">
                <a:solidFill>
                  <a:schemeClr val="bg1"/>
                </a:solidFill>
              </a:rPr>
              <a:t>Subclavian vein</a:t>
            </a:r>
          </a:p>
        </p:txBody>
      </p:sp>
      <p:sp>
        <p:nvSpPr>
          <p:cNvPr id="5632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dirty="0">
                <a:solidFill>
                  <a:schemeClr val="bg1"/>
                </a:solidFill>
              </a:rPr>
              <a:t>Medical Asepsis</a:t>
            </a:r>
          </a:p>
        </p:txBody>
      </p:sp>
      <p:sp>
        <p:nvSpPr>
          <p:cNvPr id="30723" name="Rectangle 3"/>
          <p:cNvSpPr>
            <a:spLocks noGrp="1" noChangeArrowheads="1"/>
          </p:cNvSpPr>
          <p:nvPr>
            <p:ph idx="1"/>
          </p:nvPr>
        </p:nvSpPr>
        <p:spPr/>
        <p:txBody>
          <a:bodyPr/>
          <a:lstStyle/>
          <a:p>
            <a:pPr eaLnBrk="1" hangingPunct="1"/>
            <a:r>
              <a:rPr lang="en-US">
                <a:solidFill>
                  <a:schemeClr val="bg1"/>
                </a:solidFill>
              </a:rPr>
              <a:t>Removal or destruction of disease-causing organisms or infected material</a:t>
            </a:r>
          </a:p>
          <a:p>
            <a:pPr eaLnBrk="1" hangingPunct="1"/>
            <a:endParaRPr lang="en-US">
              <a:solidFill>
                <a:schemeClr val="bg1"/>
              </a:solidFill>
            </a:endParaRPr>
          </a:p>
          <a:p>
            <a:pPr eaLnBrk="1" hangingPunct="1"/>
            <a:r>
              <a:rPr lang="en-US">
                <a:solidFill>
                  <a:schemeClr val="bg1"/>
                </a:solidFill>
              </a:rPr>
              <a:t>Sterile technique (surgical asepsis) </a:t>
            </a:r>
          </a:p>
          <a:p>
            <a:pPr eaLnBrk="1" hangingPunct="1"/>
            <a:endParaRPr lang="en-US">
              <a:solidFill>
                <a:schemeClr val="bg1"/>
              </a:solidFill>
            </a:endParaRPr>
          </a:p>
          <a:p>
            <a:pPr eaLnBrk="1" hangingPunct="1"/>
            <a:r>
              <a:rPr lang="en-US">
                <a:solidFill>
                  <a:schemeClr val="bg1"/>
                </a:solidFill>
              </a:rPr>
              <a:t>Clean technique </a:t>
            </a:r>
          </a:p>
        </p:txBody>
      </p:sp>
      <p:sp>
        <p:nvSpPr>
          <p:cNvPr id="3072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2227" name="Rectangle 3"/>
          <p:cNvSpPr>
            <a:spLocks noGrp="1" noChangeArrowheads="1"/>
          </p:cNvSpPr>
          <p:nvPr>
            <p:ph idx="1"/>
          </p:nvPr>
        </p:nvSpPr>
        <p:spPr/>
        <p:txBody>
          <a:bodyPr/>
          <a:lstStyle/>
          <a:p>
            <a:pPr eaLnBrk="1" hangingPunct="1">
              <a:defRPr/>
            </a:pPr>
            <a:r>
              <a:rPr lang="en-US" dirty="0">
                <a:solidFill>
                  <a:schemeClr val="bg1"/>
                </a:solidFill>
              </a:rPr>
              <a:t>Prepare as for peripheral veins</a:t>
            </a:r>
          </a:p>
          <a:p>
            <a:pPr eaLnBrk="1" hangingPunct="1">
              <a:defRPr/>
            </a:pPr>
            <a:r>
              <a:rPr lang="en-US" b="1" dirty="0">
                <a:solidFill>
                  <a:srgbClr val="FFC000"/>
                </a:solidFill>
              </a:rPr>
              <a:t>Sterile procedure</a:t>
            </a:r>
          </a:p>
          <a:p>
            <a:pPr eaLnBrk="1" hangingPunct="1">
              <a:defRPr/>
            </a:pPr>
            <a:endParaRPr lang="en-US" dirty="0">
              <a:solidFill>
                <a:schemeClr val="bg1"/>
              </a:solidFill>
            </a:endParaRPr>
          </a:p>
          <a:p>
            <a:pPr eaLnBrk="1" hangingPunct="1">
              <a:defRPr/>
            </a:pPr>
            <a:r>
              <a:rPr lang="en-US" b="1" dirty="0">
                <a:solidFill>
                  <a:schemeClr val="accent2">
                    <a:lumMod val="40000"/>
                    <a:lumOff val="60000"/>
                  </a:schemeClr>
                </a:solidFill>
              </a:rPr>
              <a:t>Success depends on</a:t>
            </a:r>
            <a:r>
              <a:rPr lang="en-US" dirty="0">
                <a:solidFill>
                  <a:schemeClr val="bg1"/>
                </a:solidFill>
              </a:rPr>
              <a:t>:</a:t>
            </a:r>
          </a:p>
          <a:p>
            <a:pPr lvl="1" eaLnBrk="1" hangingPunct="1">
              <a:defRPr/>
            </a:pPr>
            <a:r>
              <a:rPr lang="en-US" dirty="0">
                <a:solidFill>
                  <a:schemeClr val="bg1"/>
                </a:solidFill>
              </a:rPr>
              <a:t>Patient's body position</a:t>
            </a:r>
          </a:p>
          <a:p>
            <a:pPr lvl="1" eaLnBrk="1" hangingPunct="1">
              <a:defRPr/>
            </a:pPr>
            <a:r>
              <a:rPr lang="en-US" dirty="0">
                <a:solidFill>
                  <a:schemeClr val="bg1"/>
                </a:solidFill>
              </a:rPr>
              <a:t>Knowledge of anatomy </a:t>
            </a:r>
          </a:p>
          <a:p>
            <a:pPr lvl="1" eaLnBrk="1" hangingPunct="1">
              <a:defRPr/>
            </a:pPr>
            <a:r>
              <a:rPr lang="en-US" dirty="0">
                <a:solidFill>
                  <a:schemeClr val="bg1"/>
                </a:solidFill>
              </a:rPr>
              <a:t>Familiarity with the procedure and equipment</a:t>
            </a:r>
          </a:p>
        </p:txBody>
      </p:sp>
      <p:sp>
        <p:nvSpPr>
          <p:cNvPr id="5734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Anatomy</a:t>
            </a:r>
          </a:p>
        </p:txBody>
      </p:sp>
      <p:pic>
        <p:nvPicPr>
          <p:cNvPr id="58371" name="Picture 7" descr="A02786-18-2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752600"/>
            <a:ext cx="6019800" cy="3060700"/>
          </a:xfrm>
          <a:noFill/>
        </p:spPr>
      </p:pic>
      <p:sp>
        <p:nvSpPr>
          <p:cNvPr id="58372"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Femoral Vein Cannulation</a:t>
            </a:r>
          </a:p>
        </p:txBody>
      </p:sp>
      <p:pic>
        <p:nvPicPr>
          <p:cNvPr id="59395" name="Picture 7" descr="A02786-18-25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587500"/>
            <a:ext cx="5181600" cy="3289300"/>
          </a:xfrm>
          <a:noFill/>
        </p:spPr>
      </p:pic>
      <p:sp>
        <p:nvSpPr>
          <p:cNvPr id="5939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Internal Jugular Vein Anatomy</a:t>
            </a:r>
          </a:p>
        </p:txBody>
      </p:sp>
      <p:pic>
        <p:nvPicPr>
          <p:cNvPr id="60419" name="Picture 8" descr="A02786-18-26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676400"/>
            <a:ext cx="6781800" cy="4495800"/>
          </a:xfrm>
          <a:noFill/>
        </p:spPr>
      </p:pic>
      <p:sp>
        <p:nvSpPr>
          <p:cNvPr id="6042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cxnSp>
        <p:nvCxnSpPr>
          <p:cNvPr id="3" name="Straight Arrow Connector 2">
            <a:extLst>
              <a:ext uri="{FF2B5EF4-FFF2-40B4-BE49-F238E27FC236}">
                <a16:creationId xmlns:a16="http://schemas.microsoft.com/office/drawing/2014/main" id="{CD3B764D-1739-4079-9E8E-8A4FFD914167}"/>
              </a:ext>
            </a:extLst>
          </p:cNvPr>
          <p:cNvCxnSpPr>
            <a:cxnSpLocks/>
          </p:cNvCxnSpPr>
          <p:nvPr/>
        </p:nvCxnSpPr>
        <p:spPr>
          <a:xfrm flipH="1">
            <a:off x="4800600" y="2895600"/>
            <a:ext cx="1143000" cy="762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a:extLst>
              <a:ext uri="{FF2B5EF4-FFF2-40B4-BE49-F238E27FC236}">
                <a16:creationId xmlns:a16="http://schemas.microsoft.com/office/drawing/2014/main" id="{15EC6512-1A59-4549-8634-3CCEC7B24932}"/>
              </a:ext>
            </a:extLst>
          </p:cNvPr>
          <p:cNvCxnSpPr>
            <a:cxnSpLocks/>
          </p:cNvCxnSpPr>
          <p:nvPr/>
        </p:nvCxnSpPr>
        <p:spPr>
          <a:xfrm flipH="1" flipV="1">
            <a:off x="3733800" y="3924300"/>
            <a:ext cx="1219200" cy="6477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Straight Arrow Connector 11">
            <a:extLst>
              <a:ext uri="{FF2B5EF4-FFF2-40B4-BE49-F238E27FC236}">
                <a16:creationId xmlns:a16="http://schemas.microsoft.com/office/drawing/2014/main" id="{3A2AA8C4-1338-4CA3-8F4C-F243754CDA26}"/>
              </a:ext>
            </a:extLst>
          </p:cNvPr>
          <p:cNvCxnSpPr>
            <a:cxnSpLocks/>
          </p:cNvCxnSpPr>
          <p:nvPr/>
        </p:nvCxnSpPr>
        <p:spPr>
          <a:xfrm flipH="1">
            <a:off x="2362200" y="2895600"/>
            <a:ext cx="1524000"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1443" name="Rectangle 3"/>
          <p:cNvSpPr>
            <a:spLocks noGrp="1" noChangeArrowheads="1"/>
          </p:cNvSpPr>
          <p:nvPr>
            <p:ph type="body" sz="half" idx="1"/>
          </p:nvPr>
        </p:nvSpPr>
        <p:spPr/>
        <p:txBody>
          <a:bodyPr/>
          <a:lstStyle/>
          <a:p>
            <a:pPr eaLnBrk="1" hangingPunct="1"/>
            <a:r>
              <a:rPr lang="en-US">
                <a:solidFill>
                  <a:schemeClr val="bg1"/>
                </a:solidFill>
              </a:rPr>
              <a:t>Posterior approach</a:t>
            </a:r>
          </a:p>
        </p:txBody>
      </p:sp>
      <p:pic>
        <p:nvPicPr>
          <p:cNvPr id="61444" name="Picture 8" descr="A02786-18-26B"/>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64100" y="1447800"/>
            <a:ext cx="3670300" cy="4876800"/>
          </a:xfrm>
          <a:noFill/>
        </p:spPr>
      </p:pic>
      <p:sp>
        <p:nvSpPr>
          <p:cNvPr id="61445"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sz="4000">
                <a:solidFill>
                  <a:schemeClr val="bg1"/>
                </a:solidFill>
              </a:rPr>
              <a:t>Internal Jugular Vein Cannulation</a:t>
            </a:r>
          </a:p>
        </p:txBody>
      </p:sp>
      <p:sp>
        <p:nvSpPr>
          <p:cNvPr id="62467" name="Rectangle 3"/>
          <p:cNvSpPr>
            <a:spLocks noGrp="1" noChangeArrowheads="1"/>
          </p:cNvSpPr>
          <p:nvPr>
            <p:ph type="body" sz="half" idx="1"/>
          </p:nvPr>
        </p:nvSpPr>
        <p:spPr/>
        <p:txBody>
          <a:bodyPr/>
          <a:lstStyle/>
          <a:p>
            <a:pPr eaLnBrk="1" hangingPunct="1"/>
            <a:r>
              <a:rPr lang="en-US">
                <a:solidFill>
                  <a:schemeClr val="bg1"/>
                </a:solidFill>
              </a:rPr>
              <a:t>Central approach</a:t>
            </a:r>
          </a:p>
        </p:txBody>
      </p:sp>
      <p:pic>
        <p:nvPicPr>
          <p:cNvPr id="62468" name="Picture 8" descr="A02786-18-26C"/>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2209800"/>
            <a:ext cx="5638800" cy="3733800"/>
          </a:xfrm>
          <a:noFill/>
        </p:spPr>
      </p:pic>
      <p:sp>
        <p:nvSpPr>
          <p:cNvPr id="62469"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sz="4000">
                <a:solidFill>
                  <a:schemeClr val="bg1"/>
                </a:solidFill>
              </a:rPr>
              <a:t>Internal Jugular Vein Cannulation</a:t>
            </a:r>
          </a:p>
        </p:txBody>
      </p:sp>
      <p:sp>
        <p:nvSpPr>
          <p:cNvPr id="63491" name="Rectangle 3"/>
          <p:cNvSpPr>
            <a:spLocks noGrp="1" noChangeArrowheads="1"/>
          </p:cNvSpPr>
          <p:nvPr>
            <p:ph idx="1"/>
          </p:nvPr>
        </p:nvSpPr>
        <p:spPr/>
        <p:txBody>
          <a:bodyPr/>
          <a:lstStyle/>
          <a:p>
            <a:pPr eaLnBrk="1" hangingPunct="1"/>
            <a:r>
              <a:rPr lang="en-US">
                <a:solidFill>
                  <a:schemeClr val="bg1"/>
                </a:solidFill>
              </a:rPr>
              <a:t>Anterior approach</a:t>
            </a:r>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6096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Anatomy</a:t>
            </a:r>
          </a:p>
        </p:txBody>
      </p:sp>
      <p:pic>
        <p:nvPicPr>
          <p:cNvPr id="64515" name="Picture 7" descr="A02786-18-27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371600"/>
            <a:ext cx="5638800" cy="4454525"/>
          </a:xfrm>
          <a:noFill/>
        </p:spPr>
      </p:pic>
      <p:sp>
        <p:nvSpPr>
          <p:cNvPr id="64516"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en-US">
                <a:solidFill>
                  <a:schemeClr val="bg1"/>
                </a:solidFill>
              </a:rPr>
              <a:t>Subclavian Vein Cannulation</a:t>
            </a:r>
          </a:p>
        </p:txBody>
      </p:sp>
      <p:pic>
        <p:nvPicPr>
          <p:cNvPr id="65539" name="Picture 7" descr="A02786-18-27B"/>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00200" y="1752600"/>
            <a:ext cx="6553200" cy="4267200"/>
          </a:xfrm>
          <a:noFill/>
        </p:spPr>
      </p:pic>
      <p:sp>
        <p:nvSpPr>
          <p:cNvPr id="65540"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39800"/>
          </a:xfrm>
        </p:spPr>
        <p:txBody>
          <a:bodyPr/>
          <a:lstStyle/>
          <a:p>
            <a:pPr algn="l">
              <a:defRPr/>
            </a:pPr>
            <a:r>
              <a:rPr lang="en-US" b="1" dirty="0">
                <a:solidFill>
                  <a:srgbClr val="B0CCB0">
                    <a:lumMod val="40000"/>
                    <a:lumOff val="60000"/>
                  </a:srgbClr>
                </a:solidFill>
              </a:rPr>
              <a:t>Central Venous Access</a:t>
            </a:r>
            <a:endParaRPr lang="en-US" dirty="0"/>
          </a:p>
        </p:txBody>
      </p:sp>
      <p:pic>
        <p:nvPicPr>
          <p:cNvPr id="66563" name="Picture 2" descr="C:\Users\user\Pictures\Triple-Lu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2132013"/>
            <a:ext cx="3505200" cy="3556000"/>
          </a:xfrm>
          <a:noFill/>
        </p:spPr>
      </p:pic>
      <p:pic>
        <p:nvPicPr>
          <p:cNvPr id="66564" name="Picture 3" descr="C:\Users\user\Pictures\downloa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057400"/>
            <a:ext cx="3048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marL="54864" indent="0" eaLnBrk="1" fontAlgn="auto" hangingPunct="1">
              <a:spcAft>
                <a:spcPts val="0"/>
              </a:spcAft>
              <a:defRPr/>
            </a:pPr>
            <a:r>
              <a:rPr lang="en-US" b="1" dirty="0">
                <a:solidFill>
                  <a:srgbClr val="FFFF00"/>
                </a:solidFill>
              </a:rPr>
              <a:t>Antiseptics</a:t>
            </a:r>
            <a:r>
              <a:rPr lang="en-US" dirty="0">
                <a:solidFill>
                  <a:schemeClr val="bg1"/>
                </a:solidFill>
              </a:rPr>
              <a:t> and </a:t>
            </a:r>
            <a:r>
              <a:rPr lang="en-US" b="1" dirty="0">
                <a:solidFill>
                  <a:srgbClr val="FF0000"/>
                </a:solidFill>
              </a:rPr>
              <a:t>Disinfectants</a:t>
            </a:r>
          </a:p>
        </p:txBody>
      </p:sp>
      <p:sp>
        <p:nvSpPr>
          <p:cNvPr id="31747" name="Text Placeholder 1"/>
          <p:cNvSpPr>
            <a:spLocks noGrp="1"/>
          </p:cNvSpPr>
          <p:nvPr>
            <p:ph type="body" sz="half" idx="1"/>
          </p:nvPr>
        </p:nvSpPr>
        <p:spPr/>
        <p:txBody>
          <a:bodyPr/>
          <a:lstStyle/>
          <a:p>
            <a:endParaRPr lang="en-US"/>
          </a:p>
        </p:txBody>
      </p:sp>
      <p:sp>
        <p:nvSpPr>
          <p:cNvPr id="2" name="Rectangle 3"/>
          <p:cNvSpPr>
            <a:spLocks noGrp="1" noChangeArrowheads="1"/>
          </p:cNvSpPr>
          <p:nvPr>
            <p:ph sz="half" idx="2"/>
          </p:nvPr>
        </p:nvSpPr>
        <p:spPr/>
        <p:txBody>
          <a:bodyPr>
            <a:normAutofit fontScale="92500"/>
          </a:bodyPr>
          <a:lstStyle/>
          <a:p>
            <a:pPr eaLnBrk="1" hangingPunct="1">
              <a:lnSpc>
                <a:spcPct val="90000"/>
              </a:lnSpc>
              <a:defRPr/>
            </a:pPr>
            <a:r>
              <a:rPr lang="en-US" sz="2100" dirty="0">
                <a:solidFill>
                  <a:schemeClr val="bg1"/>
                </a:solidFill>
              </a:rPr>
              <a:t>Chemical agents used to kill specific microorganisms</a:t>
            </a:r>
          </a:p>
          <a:p>
            <a:pPr eaLnBrk="1" hangingPunct="1">
              <a:lnSpc>
                <a:spcPct val="90000"/>
              </a:lnSpc>
              <a:defRPr/>
            </a:pPr>
            <a:endParaRPr lang="en-US" sz="2100" dirty="0">
              <a:solidFill>
                <a:schemeClr val="bg1"/>
              </a:solidFill>
            </a:endParaRPr>
          </a:p>
          <a:p>
            <a:pPr eaLnBrk="1" hangingPunct="1">
              <a:lnSpc>
                <a:spcPct val="90000"/>
              </a:lnSpc>
              <a:defRPr/>
            </a:pPr>
            <a:r>
              <a:rPr lang="en-US" sz="2100" b="1" dirty="0">
                <a:solidFill>
                  <a:srgbClr val="C00000"/>
                </a:solidFill>
              </a:rPr>
              <a:t>Disinfectants</a:t>
            </a:r>
          </a:p>
          <a:p>
            <a:pPr lvl="1" eaLnBrk="1" hangingPunct="1">
              <a:lnSpc>
                <a:spcPct val="90000"/>
              </a:lnSpc>
              <a:defRPr/>
            </a:pPr>
            <a:r>
              <a:rPr lang="en-US" sz="2000" dirty="0">
                <a:solidFill>
                  <a:schemeClr val="bg1"/>
                </a:solidFill>
              </a:rPr>
              <a:t>Used on nonliving objects</a:t>
            </a:r>
          </a:p>
          <a:p>
            <a:pPr lvl="1" eaLnBrk="1" hangingPunct="1">
              <a:lnSpc>
                <a:spcPct val="90000"/>
              </a:lnSpc>
              <a:defRPr/>
            </a:pPr>
            <a:r>
              <a:rPr lang="en-US" sz="2000" dirty="0">
                <a:solidFill>
                  <a:schemeClr val="bg1"/>
                </a:solidFill>
              </a:rPr>
              <a:t>Toxic to living tissue</a:t>
            </a:r>
          </a:p>
          <a:p>
            <a:pPr eaLnBrk="1" hangingPunct="1">
              <a:lnSpc>
                <a:spcPct val="90000"/>
              </a:lnSpc>
              <a:defRPr/>
            </a:pPr>
            <a:endParaRPr lang="en-US" sz="2200" dirty="0">
              <a:solidFill>
                <a:schemeClr val="bg1"/>
              </a:solidFill>
            </a:endParaRPr>
          </a:p>
          <a:p>
            <a:pPr eaLnBrk="1" hangingPunct="1">
              <a:lnSpc>
                <a:spcPct val="90000"/>
              </a:lnSpc>
              <a:defRPr/>
            </a:pPr>
            <a:r>
              <a:rPr lang="en-US" sz="2200" b="1" dirty="0">
                <a:solidFill>
                  <a:srgbClr val="FFC000"/>
                </a:solidFill>
              </a:rPr>
              <a:t>Antiseptics</a:t>
            </a:r>
          </a:p>
          <a:p>
            <a:pPr lvl="1" eaLnBrk="1" hangingPunct="1">
              <a:lnSpc>
                <a:spcPct val="90000"/>
              </a:lnSpc>
              <a:defRPr/>
            </a:pPr>
            <a:r>
              <a:rPr lang="en-US" sz="2000" dirty="0">
                <a:solidFill>
                  <a:schemeClr val="bg1"/>
                </a:solidFill>
              </a:rPr>
              <a:t>Applied to living tissue</a:t>
            </a:r>
          </a:p>
          <a:p>
            <a:pPr lvl="1" eaLnBrk="1" hangingPunct="1">
              <a:lnSpc>
                <a:spcPct val="90000"/>
              </a:lnSpc>
              <a:defRPr/>
            </a:pPr>
            <a:r>
              <a:rPr lang="en-US" sz="2000" dirty="0">
                <a:solidFill>
                  <a:schemeClr val="bg1"/>
                </a:solidFill>
              </a:rPr>
              <a:t>More dilute to prevent cell damage</a:t>
            </a:r>
          </a:p>
          <a:p>
            <a:pPr eaLnBrk="1" hangingPunct="1">
              <a:lnSpc>
                <a:spcPct val="90000"/>
              </a:lnSpc>
              <a:defRPr/>
            </a:pPr>
            <a:endParaRPr lang="en-US" sz="2200" dirty="0">
              <a:solidFill>
                <a:schemeClr val="bg1"/>
              </a:solidFill>
            </a:endParaRPr>
          </a:p>
          <a:p>
            <a:pPr eaLnBrk="1" hangingPunct="1">
              <a:lnSpc>
                <a:spcPct val="90000"/>
              </a:lnSpc>
              <a:defRPr/>
            </a:pPr>
            <a:r>
              <a:rPr lang="en-US" sz="2200" dirty="0">
                <a:solidFill>
                  <a:schemeClr val="bg1"/>
                </a:solidFill>
              </a:rPr>
              <a:t>Some chemical agents have antiseptic and disinfectant properties</a:t>
            </a:r>
          </a:p>
        </p:txBody>
      </p:sp>
      <p:sp>
        <p:nvSpPr>
          <p:cNvPr id="31749"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9243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114800"/>
            <a:ext cx="3924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7587" name="Rectangle 3"/>
          <p:cNvSpPr>
            <a:spLocks noGrp="1" noChangeArrowheads="1"/>
          </p:cNvSpPr>
          <p:nvPr>
            <p:ph idx="1"/>
          </p:nvPr>
        </p:nvSpPr>
        <p:spPr/>
        <p:txBody>
          <a:bodyPr/>
          <a:lstStyle/>
          <a:p>
            <a:pPr eaLnBrk="1" hangingPunct="1"/>
            <a:r>
              <a:rPr lang="en-US" b="1" dirty="0">
                <a:solidFill>
                  <a:srgbClr val="002060"/>
                </a:solidFill>
              </a:rPr>
              <a:t>Indications </a:t>
            </a:r>
          </a:p>
          <a:p>
            <a:pPr eaLnBrk="1" hangingPunct="1"/>
            <a:endParaRPr lang="en-US" b="1" dirty="0">
              <a:solidFill>
                <a:srgbClr val="002060"/>
              </a:solidFill>
            </a:endParaRPr>
          </a:p>
          <a:p>
            <a:pPr lvl="1" eaLnBrk="1" hangingPunct="1"/>
            <a:r>
              <a:rPr lang="en-US" dirty="0">
                <a:solidFill>
                  <a:schemeClr val="bg1"/>
                </a:solidFill>
              </a:rPr>
              <a:t>Available when peripheral vessels collapse</a:t>
            </a:r>
          </a:p>
          <a:p>
            <a:pPr lvl="1" eaLnBrk="1" hangingPunct="1"/>
            <a:r>
              <a:rPr lang="en-US" dirty="0">
                <a:solidFill>
                  <a:schemeClr val="bg1"/>
                </a:solidFill>
              </a:rPr>
              <a:t>Access to central pressure measurements</a:t>
            </a:r>
          </a:p>
          <a:p>
            <a:pPr lvl="2" eaLnBrk="1" hangingPunct="1"/>
            <a:r>
              <a:rPr lang="en-US" dirty="0">
                <a:solidFill>
                  <a:schemeClr val="bg1"/>
                </a:solidFill>
              </a:rPr>
              <a:t>In-hospital procedure</a:t>
            </a:r>
          </a:p>
          <a:p>
            <a:pPr lvl="1" eaLnBrk="1" hangingPunct="1"/>
            <a:r>
              <a:rPr lang="en-US" dirty="0">
                <a:solidFill>
                  <a:schemeClr val="bg1"/>
                </a:solidFill>
              </a:rPr>
              <a:t>Safer vasopressor administration</a:t>
            </a:r>
          </a:p>
          <a:p>
            <a:pPr lvl="1" eaLnBrk="1" hangingPunct="1"/>
            <a:r>
              <a:rPr lang="en-US" dirty="0">
                <a:solidFill>
                  <a:schemeClr val="bg1"/>
                </a:solidFill>
              </a:rPr>
              <a:t>Administration of irritant fluids</a:t>
            </a:r>
          </a:p>
        </p:txBody>
      </p:sp>
      <p:sp>
        <p:nvSpPr>
          <p:cNvPr id="67588"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3493" name="Rectangle 3"/>
          <p:cNvSpPr>
            <a:spLocks noGrp="1" noChangeArrowheads="1"/>
          </p:cNvSpPr>
          <p:nvPr>
            <p:ph sz="quarter" idx="2"/>
          </p:nvPr>
        </p:nvSpPr>
        <p:spPr/>
        <p:txBody>
          <a:bodyPr>
            <a:normAutofit lnSpcReduction="10000"/>
          </a:bodyPr>
          <a:lstStyle/>
          <a:p>
            <a:pPr eaLnBrk="1" hangingPunct="1">
              <a:lnSpc>
                <a:spcPct val="90000"/>
              </a:lnSpc>
              <a:defRPr/>
            </a:pPr>
            <a:r>
              <a:rPr lang="en-US" b="1" dirty="0">
                <a:solidFill>
                  <a:srgbClr val="C00000"/>
                </a:solidFill>
              </a:rPr>
              <a:t>Disadvantages</a:t>
            </a:r>
          </a:p>
          <a:p>
            <a:pPr eaLnBrk="1" hangingPunct="1">
              <a:lnSpc>
                <a:spcPct val="90000"/>
              </a:lnSpc>
              <a:defRPr/>
            </a:pPr>
            <a:endParaRPr lang="en-US" b="1" dirty="0">
              <a:solidFill>
                <a:srgbClr val="C00000"/>
              </a:solidFill>
            </a:endParaRPr>
          </a:p>
          <a:p>
            <a:pPr lvl="1" eaLnBrk="1" hangingPunct="1">
              <a:lnSpc>
                <a:spcPct val="90000"/>
              </a:lnSpc>
              <a:defRPr/>
            </a:pPr>
            <a:r>
              <a:rPr lang="en-US" dirty="0">
                <a:solidFill>
                  <a:schemeClr val="bg1"/>
                </a:solidFill>
              </a:rPr>
              <a:t>Excessive time for placement</a:t>
            </a:r>
          </a:p>
          <a:p>
            <a:pPr lvl="1" eaLnBrk="1" hangingPunct="1">
              <a:lnSpc>
                <a:spcPct val="90000"/>
              </a:lnSpc>
              <a:defRPr/>
            </a:pPr>
            <a:r>
              <a:rPr lang="en-US" dirty="0">
                <a:solidFill>
                  <a:schemeClr val="bg1"/>
                </a:solidFill>
              </a:rPr>
              <a:t>Sterile technique </a:t>
            </a:r>
          </a:p>
          <a:p>
            <a:pPr lvl="1" eaLnBrk="1" hangingPunct="1">
              <a:lnSpc>
                <a:spcPct val="90000"/>
              </a:lnSpc>
              <a:defRPr/>
            </a:pPr>
            <a:r>
              <a:rPr lang="en-US" dirty="0">
                <a:solidFill>
                  <a:schemeClr val="bg1"/>
                </a:solidFill>
              </a:rPr>
              <a:t>Special equipment </a:t>
            </a:r>
          </a:p>
          <a:p>
            <a:pPr lvl="1" eaLnBrk="1" hangingPunct="1">
              <a:lnSpc>
                <a:spcPct val="90000"/>
              </a:lnSpc>
              <a:defRPr/>
            </a:pPr>
            <a:r>
              <a:rPr lang="en-US" dirty="0">
                <a:solidFill>
                  <a:schemeClr val="bg1"/>
                </a:solidFill>
              </a:rPr>
              <a:t>Skill deterioration</a:t>
            </a:r>
          </a:p>
          <a:p>
            <a:pPr lvl="1" eaLnBrk="1" hangingPunct="1">
              <a:lnSpc>
                <a:spcPct val="90000"/>
              </a:lnSpc>
              <a:defRPr/>
            </a:pPr>
            <a:r>
              <a:rPr lang="en-US" dirty="0">
                <a:solidFill>
                  <a:schemeClr val="bg1"/>
                </a:solidFill>
              </a:rPr>
              <a:t>High complication rate </a:t>
            </a:r>
          </a:p>
          <a:p>
            <a:pPr lvl="2" eaLnBrk="1" hangingPunct="1">
              <a:lnSpc>
                <a:spcPct val="90000"/>
              </a:lnSpc>
              <a:defRPr/>
            </a:pPr>
            <a:r>
              <a:rPr lang="en-US" b="1" dirty="0">
                <a:solidFill>
                  <a:srgbClr val="FF0000"/>
                </a:solidFill>
              </a:rPr>
              <a:t>Pneumothorax, arterial injury, abnormal placement</a:t>
            </a:r>
          </a:p>
          <a:p>
            <a:pPr lvl="1" eaLnBrk="1" hangingPunct="1">
              <a:lnSpc>
                <a:spcPct val="90000"/>
              </a:lnSpc>
              <a:defRPr/>
            </a:pPr>
            <a:r>
              <a:rPr lang="en-US" dirty="0">
                <a:solidFill>
                  <a:schemeClr val="bg1"/>
                </a:solidFill>
              </a:rPr>
              <a:t>Chest x-ray should be obtained immediately</a:t>
            </a:r>
          </a:p>
        </p:txBody>
      </p:sp>
      <p:sp>
        <p:nvSpPr>
          <p:cNvPr id="6861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68615" name="Picture 5" descr="C:\Users\user\Pictures\images (1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3000" y="1600200"/>
            <a:ext cx="3505200" cy="43434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B0CCB0">
                    <a:lumMod val="40000"/>
                    <a:lumOff val="60000"/>
                  </a:srgbClr>
                </a:solidFill>
              </a:rPr>
              <a:t>Central Venous Access</a:t>
            </a:r>
            <a:endParaRPr lang="en-US" dirty="0">
              <a:solidFill>
                <a:schemeClr val="bg1"/>
              </a:solidFill>
            </a:endParaRPr>
          </a:p>
        </p:txBody>
      </p:sp>
      <p:sp>
        <p:nvSpPr>
          <p:cNvPr id="69635" name="Rectangle 3"/>
          <p:cNvSpPr>
            <a:spLocks noGrp="1" noChangeArrowheads="1"/>
          </p:cNvSpPr>
          <p:nvPr>
            <p:ph idx="1"/>
          </p:nvPr>
        </p:nvSpPr>
        <p:spPr/>
        <p:txBody>
          <a:bodyPr/>
          <a:lstStyle/>
          <a:p>
            <a:pPr eaLnBrk="1" hangingPunct="1"/>
            <a:r>
              <a:rPr lang="en-US" b="1" dirty="0">
                <a:solidFill>
                  <a:srgbClr val="FF0000"/>
                </a:solidFill>
              </a:rPr>
              <a:t>Disadvantages</a:t>
            </a:r>
          </a:p>
          <a:p>
            <a:pPr eaLnBrk="1" hangingPunct="1"/>
            <a:endParaRPr lang="en-US" b="1" dirty="0">
              <a:solidFill>
                <a:srgbClr val="FF0000"/>
              </a:solidFill>
            </a:endParaRPr>
          </a:p>
          <a:p>
            <a:pPr lvl="1" eaLnBrk="1" hangingPunct="1"/>
            <a:r>
              <a:rPr lang="en-US" dirty="0">
                <a:solidFill>
                  <a:schemeClr val="bg1"/>
                </a:solidFill>
              </a:rPr>
              <a:t>Can’t initiate during other patient care activities </a:t>
            </a:r>
          </a:p>
          <a:p>
            <a:pPr lvl="1" eaLnBrk="1" hangingPunct="1"/>
            <a:r>
              <a:rPr lang="en-US" b="1" dirty="0">
                <a:solidFill>
                  <a:srgbClr val="FFC000"/>
                </a:solidFill>
              </a:rPr>
              <a:t>Not generally considered to be a useful prehospital technique</a:t>
            </a:r>
          </a:p>
          <a:p>
            <a:pPr lvl="1" eaLnBrk="1" hangingPunct="1"/>
            <a:r>
              <a:rPr lang="en-US" dirty="0">
                <a:solidFill>
                  <a:schemeClr val="bg1"/>
                </a:solidFill>
              </a:rPr>
              <a:t>Lower flow rates than peripheral IV</a:t>
            </a:r>
          </a:p>
        </p:txBody>
      </p:sp>
      <p:sp>
        <p:nvSpPr>
          <p:cNvPr id="69636"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Systemic Complications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60419" name="Rectangle 3"/>
          <p:cNvSpPr>
            <a:spLocks noGrp="1" noChangeArrowheads="1"/>
          </p:cNvSpPr>
          <p:nvPr>
            <p:ph sz="quarter" idx="2"/>
          </p:nvPr>
        </p:nvSpPr>
        <p:spPr/>
        <p:txBody>
          <a:bodyPr>
            <a:normAutofit lnSpcReduction="10000"/>
          </a:bodyPr>
          <a:lstStyle/>
          <a:p>
            <a:pPr eaLnBrk="1" fontAlgn="auto" hangingPunct="1">
              <a:spcBef>
                <a:spcPts val="500"/>
              </a:spcBef>
              <a:spcAft>
                <a:spcPts val="0"/>
              </a:spcAft>
              <a:buFont typeface="Wingdings 2"/>
              <a:buChar char=""/>
              <a:defRPr/>
            </a:pPr>
            <a:r>
              <a:rPr lang="en-US">
                <a:solidFill>
                  <a:schemeClr val="bg1"/>
                </a:solidFill>
              </a:rPr>
              <a:t>Contamination and infection</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Hypersensitivity reactions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Sepsis</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Speed shock</a:t>
            </a:r>
          </a:p>
          <a:p>
            <a:pPr eaLnBrk="1" fontAlgn="auto" hangingPunct="1">
              <a:spcBef>
                <a:spcPts val="500"/>
              </a:spcBef>
              <a:spcAft>
                <a:spcPts val="0"/>
              </a:spcAft>
              <a:buFont typeface="Wingdings 2"/>
              <a:buChar char=""/>
              <a:defRPr/>
            </a:pPr>
            <a:endParaRPr lang="en-US">
              <a:solidFill>
                <a:schemeClr val="bg1"/>
              </a:solidFill>
            </a:endParaRPr>
          </a:p>
          <a:p>
            <a:pPr eaLnBrk="1" fontAlgn="auto" hangingPunct="1">
              <a:spcBef>
                <a:spcPts val="500"/>
              </a:spcBef>
              <a:spcAft>
                <a:spcPts val="0"/>
              </a:spcAft>
              <a:buFont typeface="Wingdings 2"/>
              <a:buChar char=""/>
              <a:defRPr/>
            </a:pPr>
            <a:r>
              <a:rPr lang="en-US">
                <a:solidFill>
                  <a:schemeClr val="bg1"/>
                </a:solidFill>
              </a:rPr>
              <a:t>Emboli (blood clot, air, and catheter)</a:t>
            </a:r>
          </a:p>
        </p:txBody>
      </p:sp>
      <p:sp>
        <p:nvSpPr>
          <p:cNvPr id="7066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0663" name="Picture 5" descr="C:\Users\user\Pictures\images (10).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00600" y="1600200"/>
            <a:ext cx="3886200" cy="44958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2">
                    <a:lumMod val="60000"/>
                    <a:lumOff val="40000"/>
                  </a:schemeClr>
                </a:solidFill>
              </a:rPr>
              <a:t>Air Embolism</a:t>
            </a:r>
          </a:p>
        </p:txBody>
      </p:sp>
      <p:sp>
        <p:nvSpPr>
          <p:cNvPr id="71685" name="Rectangle 3"/>
          <p:cNvSpPr>
            <a:spLocks noGrp="1" noChangeArrowheads="1"/>
          </p:cNvSpPr>
          <p:nvPr>
            <p:ph sz="half" idx="1"/>
          </p:nvPr>
        </p:nvSpPr>
        <p:spPr>
          <a:xfrm>
            <a:off x="457200" y="1646238"/>
            <a:ext cx="4038600" cy="4525962"/>
          </a:xfrm>
        </p:spPr>
        <p:txBody>
          <a:bodyPr>
            <a:normAutofit fontScale="92500" lnSpcReduction="20000"/>
          </a:bodyPr>
          <a:lstStyle/>
          <a:p>
            <a:pPr eaLnBrk="1" hangingPunct="1">
              <a:spcBef>
                <a:spcPts val="500"/>
              </a:spcBef>
              <a:defRPr/>
            </a:pPr>
            <a:r>
              <a:rPr lang="en-US" dirty="0">
                <a:solidFill>
                  <a:schemeClr val="bg1"/>
                </a:solidFill>
              </a:rPr>
              <a:t>Uncommon but can be fatal</a:t>
            </a:r>
          </a:p>
          <a:p>
            <a:pPr eaLnBrk="1" hangingPunct="1">
              <a:spcBef>
                <a:spcPts val="500"/>
              </a:spcBef>
              <a:defRPr/>
            </a:pPr>
            <a:endParaRPr lang="en-US" dirty="0">
              <a:solidFill>
                <a:schemeClr val="bg1"/>
              </a:solidFill>
            </a:endParaRPr>
          </a:p>
          <a:p>
            <a:pPr eaLnBrk="1" hangingPunct="1">
              <a:spcBef>
                <a:spcPts val="500"/>
              </a:spcBef>
              <a:defRPr/>
            </a:pPr>
            <a:r>
              <a:rPr lang="en-US" b="1" dirty="0">
                <a:solidFill>
                  <a:srgbClr val="FFC000"/>
                </a:solidFill>
              </a:rPr>
              <a:t>Air enters bloodstream through catheter tubing</a:t>
            </a:r>
          </a:p>
          <a:p>
            <a:pPr eaLnBrk="1" hangingPunct="1">
              <a:spcBef>
                <a:spcPts val="500"/>
              </a:spcBef>
              <a:defRPr/>
            </a:pPr>
            <a:endParaRPr lang="en-US" dirty="0">
              <a:solidFill>
                <a:schemeClr val="bg1"/>
              </a:solidFill>
            </a:endParaRPr>
          </a:p>
          <a:p>
            <a:pPr eaLnBrk="1" hangingPunct="1">
              <a:spcBef>
                <a:spcPts val="500"/>
              </a:spcBef>
              <a:defRPr/>
            </a:pPr>
            <a:r>
              <a:rPr lang="en-US" dirty="0">
                <a:solidFill>
                  <a:schemeClr val="bg1"/>
                </a:solidFill>
              </a:rPr>
              <a:t>Risk greatest with catheter in central circulation</a:t>
            </a:r>
          </a:p>
          <a:p>
            <a:pPr lvl="1" eaLnBrk="1" hangingPunct="1">
              <a:spcBef>
                <a:spcPts val="500"/>
              </a:spcBef>
              <a:defRPr/>
            </a:pPr>
            <a:r>
              <a:rPr lang="en-US" b="1" dirty="0">
                <a:solidFill>
                  <a:srgbClr val="FFC000"/>
                </a:solidFill>
              </a:rPr>
              <a:t>Negative pressure may pull air in</a:t>
            </a:r>
          </a:p>
        </p:txBody>
      </p:sp>
      <p:pic>
        <p:nvPicPr>
          <p:cNvPr id="71684" name="Picture 5" descr="C:\Users\user\Pictures\images (1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371600"/>
            <a:ext cx="3429000" cy="4572000"/>
          </a:xfrm>
          <a:noFill/>
        </p:spPr>
      </p:pic>
      <p:sp>
        <p:nvSpPr>
          <p:cNvPr id="2"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2709" name="Rectangle 3"/>
          <p:cNvSpPr>
            <a:spLocks noGrp="1" noChangeArrowheads="1"/>
          </p:cNvSpPr>
          <p:nvPr>
            <p:ph sz="quarter" idx="2"/>
          </p:nvPr>
        </p:nvSpPr>
        <p:spPr/>
        <p:txBody>
          <a:bodyPr/>
          <a:lstStyle/>
          <a:p>
            <a:pPr eaLnBrk="1" hangingPunct="1">
              <a:spcBef>
                <a:spcPts val="500"/>
              </a:spcBef>
            </a:pPr>
            <a:r>
              <a:rPr lang="en-US">
                <a:solidFill>
                  <a:schemeClr val="bg1"/>
                </a:solidFill>
              </a:rPr>
              <a:t>Air can enter circulation </a:t>
            </a:r>
          </a:p>
          <a:p>
            <a:pPr lvl="1" eaLnBrk="1" hangingPunct="1">
              <a:spcBef>
                <a:spcPts val="500"/>
              </a:spcBef>
            </a:pPr>
            <a:r>
              <a:rPr lang="en-US">
                <a:solidFill>
                  <a:schemeClr val="bg1"/>
                </a:solidFill>
              </a:rPr>
              <a:t>During catheter insertion</a:t>
            </a:r>
          </a:p>
          <a:p>
            <a:pPr lvl="1" eaLnBrk="1" hangingPunct="1">
              <a:spcBef>
                <a:spcPts val="500"/>
              </a:spcBef>
            </a:pPr>
            <a:r>
              <a:rPr lang="en-US">
                <a:solidFill>
                  <a:schemeClr val="bg1"/>
                </a:solidFill>
              </a:rPr>
              <a:t>If tubing is disconnected</a:t>
            </a:r>
          </a:p>
          <a:p>
            <a:pPr lvl="1" eaLnBrk="1" hangingPunct="1">
              <a:spcBef>
                <a:spcPts val="500"/>
              </a:spcBef>
            </a:pPr>
            <a:endParaRPr lang="en-US">
              <a:solidFill>
                <a:schemeClr val="bg1"/>
              </a:solidFill>
            </a:endParaRPr>
          </a:p>
          <a:p>
            <a:pPr eaLnBrk="1" hangingPunct="1">
              <a:spcBef>
                <a:spcPts val="500"/>
              </a:spcBef>
            </a:pPr>
            <a:r>
              <a:rPr lang="en-US">
                <a:solidFill>
                  <a:schemeClr val="bg1"/>
                </a:solidFill>
              </a:rPr>
              <a:t>If enough air enters the heart chamber:</a:t>
            </a:r>
          </a:p>
          <a:p>
            <a:pPr lvl="1" eaLnBrk="1" hangingPunct="1">
              <a:spcBef>
                <a:spcPts val="500"/>
              </a:spcBef>
            </a:pPr>
            <a:r>
              <a:rPr lang="en-US" b="1">
                <a:solidFill>
                  <a:srgbClr val="C00000"/>
                </a:solidFill>
              </a:rPr>
              <a:t>Blood flow is impeded </a:t>
            </a:r>
          </a:p>
          <a:p>
            <a:pPr lvl="1" eaLnBrk="1" hangingPunct="1">
              <a:spcBef>
                <a:spcPts val="500"/>
              </a:spcBef>
            </a:pPr>
            <a:r>
              <a:rPr lang="en-US" b="1">
                <a:solidFill>
                  <a:srgbClr val="C00000"/>
                </a:solidFill>
              </a:rPr>
              <a:t>Shock develops</a:t>
            </a:r>
          </a:p>
          <a:p>
            <a:pPr lvl="1" eaLnBrk="1" hangingPunct="1">
              <a:spcBef>
                <a:spcPts val="500"/>
              </a:spcBef>
            </a:pPr>
            <a:endParaRPr lang="en-US" b="1">
              <a:solidFill>
                <a:srgbClr val="C00000"/>
              </a:solidFill>
            </a:endParaRPr>
          </a:p>
        </p:txBody>
      </p:sp>
      <p:sp>
        <p:nvSpPr>
          <p:cNvPr id="7271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2711" name="Picture 5" descr="C:\Users\user\Pictures\AIR EMB.p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94238" y="2362200"/>
            <a:ext cx="3943350" cy="3941763"/>
          </a:xfr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marL="54864" indent="0" algn="l" eaLnBrk="1" fontAlgn="auto" hangingPunct="1">
              <a:spcBef>
                <a:spcPts val="500"/>
              </a:spcBef>
              <a:spcAft>
                <a:spcPts val="0"/>
              </a:spcAft>
              <a:defRPr/>
            </a:pPr>
            <a:r>
              <a:rPr lang="en-US" b="1" dirty="0">
                <a:solidFill>
                  <a:schemeClr val="accent3">
                    <a:lumMod val="60000"/>
                    <a:lumOff val="40000"/>
                  </a:schemeClr>
                </a:solidFill>
              </a:rPr>
              <a:t>Air Embolism</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3733" name="Rectangle 3"/>
          <p:cNvSpPr>
            <a:spLocks noGrp="1" noChangeArrowheads="1"/>
          </p:cNvSpPr>
          <p:nvPr>
            <p:ph sz="quarter" idx="2"/>
          </p:nvPr>
        </p:nvSpPr>
        <p:spPr/>
        <p:txBody>
          <a:bodyPr/>
          <a:lstStyle/>
          <a:p>
            <a:pPr eaLnBrk="1" hangingPunct="1">
              <a:spcBef>
                <a:spcPts val="500"/>
              </a:spcBef>
            </a:pPr>
            <a:r>
              <a:rPr lang="en-US" b="1">
                <a:solidFill>
                  <a:srgbClr val="C00000"/>
                </a:solidFill>
              </a:rPr>
              <a:t>Signs and symptoms</a:t>
            </a:r>
          </a:p>
          <a:p>
            <a:pPr lvl="1" eaLnBrk="1" hangingPunct="1">
              <a:spcBef>
                <a:spcPts val="500"/>
              </a:spcBef>
            </a:pPr>
            <a:r>
              <a:rPr lang="en-US">
                <a:solidFill>
                  <a:schemeClr val="bg1"/>
                </a:solidFill>
              </a:rPr>
              <a:t>Hypotension</a:t>
            </a:r>
          </a:p>
          <a:p>
            <a:pPr lvl="1" eaLnBrk="1" hangingPunct="1">
              <a:spcBef>
                <a:spcPts val="500"/>
              </a:spcBef>
            </a:pPr>
            <a:r>
              <a:rPr lang="en-US">
                <a:solidFill>
                  <a:schemeClr val="bg1"/>
                </a:solidFill>
              </a:rPr>
              <a:t>Cyanosis</a:t>
            </a:r>
          </a:p>
          <a:p>
            <a:pPr lvl="1" eaLnBrk="1" hangingPunct="1">
              <a:spcBef>
                <a:spcPts val="500"/>
              </a:spcBef>
            </a:pPr>
            <a:r>
              <a:rPr lang="en-US">
                <a:solidFill>
                  <a:schemeClr val="bg1"/>
                </a:solidFill>
              </a:rPr>
              <a:t>Weak and rapid pulse</a:t>
            </a:r>
          </a:p>
          <a:p>
            <a:pPr lvl="1" eaLnBrk="1" hangingPunct="1">
              <a:spcBef>
                <a:spcPts val="500"/>
              </a:spcBef>
            </a:pPr>
            <a:r>
              <a:rPr lang="en-US">
                <a:solidFill>
                  <a:schemeClr val="bg1"/>
                </a:solidFill>
              </a:rPr>
              <a:t>Loss of consciousness</a:t>
            </a:r>
          </a:p>
        </p:txBody>
      </p:sp>
      <p:sp>
        <p:nvSpPr>
          <p:cNvPr id="73734"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3735" name="Picture 5" descr="C:\Users\user\Pictures\images (16).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267200" y="1600200"/>
            <a:ext cx="4648200" cy="4343400"/>
          </a:xfr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marL="54864" indent="0" algn="l" eaLnBrk="1" fontAlgn="auto" hangingPunct="1">
              <a:spcAft>
                <a:spcPts val="0"/>
              </a:spcAft>
              <a:defRPr/>
            </a:pPr>
            <a:r>
              <a:rPr lang="en-US" b="1" dirty="0">
                <a:solidFill>
                  <a:srgbClr val="A8CDD7">
                    <a:lumMod val="60000"/>
                    <a:lumOff val="40000"/>
                  </a:srgbClr>
                </a:solidFill>
              </a:rPr>
              <a:t>Air Embolism</a:t>
            </a:r>
            <a:endParaRPr lang="en-US" dirty="0">
              <a:solidFill>
                <a:schemeClr val="bg1"/>
              </a:solidFill>
            </a:endParaRPr>
          </a:p>
        </p:txBody>
      </p:sp>
      <p:sp>
        <p:nvSpPr>
          <p:cNvPr id="5" name="Text Placeholder 4"/>
          <p:cNvSpPr>
            <a:spLocks noGrp="1"/>
          </p:cNvSpPr>
          <p:nvPr>
            <p:ph type="body" idx="1"/>
          </p:nvPr>
        </p:nvSpPr>
        <p:spPr>
          <a:xfrm>
            <a:off x="457200" y="1394948"/>
            <a:ext cx="4040188" cy="779927"/>
          </a:xfrm>
        </p:spPr>
        <p:txBody>
          <a:bodyPr/>
          <a:lstStyle/>
          <a:p>
            <a:pPr eaLnBrk="1" fontAlgn="auto" hangingPunct="1">
              <a:spcAft>
                <a:spcPts val="0"/>
              </a:spcAft>
              <a:defRPr/>
            </a:pPr>
            <a:r>
              <a:rPr lang="en-US" b="1" dirty="0">
                <a:solidFill>
                  <a:srgbClr val="FF3300"/>
                </a:solidFill>
              </a:rPr>
              <a:t>Management</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74757" name="Rectangle 3"/>
          <p:cNvSpPr>
            <a:spLocks noGrp="1" noChangeArrowheads="1"/>
          </p:cNvSpPr>
          <p:nvPr>
            <p:ph sz="quarter" idx="2"/>
          </p:nvPr>
        </p:nvSpPr>
        <p:spPr/>
        <p:txBody>
          <a:bodyPr/>
          <a:lstStyle/>
          <a:p>
            <a:pPr lvl="1" eaLnBrk="1" hangingPunct="1">
              <a:spcBef>
                <a:spcPts val="500"/>
              </a:spcBef>
              <a:defRPr/>
            </a:pPr>
            <a:r>
              <a:rPr lang="en-US" dirty="0">
                <a:solidFill>
                  <a:schemeClr val="bg1"/>
                </a:solidFill>
              </a:rPr>
              <a:t>Close the tubing</a:t>
            </a:r>
          </a:p>
          <a:p>
            <a:pPr lvl="1" eaLnBrk="1" hangingPunct="1">
              <a:spcBef>
                <a:spcPts val="500"/>
              </a:spcBef>
              <a:defRPr/>
            </a:pPr>
            <a:r>
              <a:rPr lang="en-US" b="1" dirty="0">
                <a:solidFill>
                  <a:schemeClr val="accent3">
                    <a:lumMod val="60000"/>
                    <a:lumOff val="40000"/>
                  </a:schemeClr>
                </a:solidFill>
              </a:rPr>
              <a:t>Turn patient on left side with head down</a:t>
            </a:r>
          </a:p>
          <a:p>
            <a:pPr lvl="1" eaLnBrk="1" hangingPunct="1">
              <a:spcBef>
                <a:spcPts val="500"/>
              </a:spcBef>
              <a:defRPr/>
            </a:pPr>
            <a:r>
              <a:rPr lang="en-US" dirty="0">
                <a:solidFill>
                  <a:schemeClr val="bg1"/>
                </a:solidFill>
              </a:rPr>
              <a:t>Check tubing for leaks</a:t>
            </a:r>
          </a:p>
          <a:p>
            <a:pPr lvl="1" eaLnBrk="1" hangingPunct="1">
              <a:spcBef>
                <a:spcPts val="500"/>
              </a:spcBef>
              <a:defRPr/>
            </a:pPr>
            <a:r>
              <a:rPr lang="en-US" dirty="0">
                <a:solidFill>
                  <a:srgbClr val="FF0000"/>
                </a:solidFill>
              </a:rPr>
              <a:t>Administer100% Oxygen</a:t>
            </a:r>
          </a:p>
          <a:p>
            <a:pPr lvl="1" eaLnBrk="1" hangingPunct="1">
              <a:spcBef>
                <a:spcPts val="500"/>
              </a:spcBef>
              <a:defRPr/>
            </a:pPr>
            <a:r>
              <a:rPr lang="en-US" dirty="0">
                <a:solidFill>
                  <a:schemeClr val="bg1"/>
                </a:solidFill>
              </a:rPr>
              <a:t>Notify medical direction</a:t>
            </a:r>
          </a:p>
          <a:p>
            <a:pPr eaLnBrk="1" hangingPunct="1">
              <a:buFont typeface="Wingdings 2" pitchFamily="18" charset="2"/>
              <a:buNone/>
              <a:defRPr/>
            </a:pPr>
            <a:endParaRPr lang="en-US" dirty="0">
              <a:solidFill>
                <a:schemeClr val="bg1"/>
              </a:solidFill>
            </a:endParaRPr>
          </a:p>
        </p:txBody>
      </p:sp>
      <p:sp>
        <p:nvSpPr>
          <p:cNvPr id="74758"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74759" name="Content Placeholder 8" descr="left-lateral-decubitus-position_NU101017.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029200" y="1676400"/>
            <a:ext cx="3429000" cy="4267200"/>
          </a:xfr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b="1" dirty="0">
                <a:solidFill>
                  <a:schemeClr val="accent3">
                    <a:lumMod val="60000"/>
                    <a:lumOff val="40000"/>
                  </a:schemeClr>
                </a:solidFill>
              </a:rPr>
              <a:t>Complications</a:t>
            </a:r>
            <a:r>
              <a:rPr lang="en-US" b="1" dirty="0">
                <a:solidFill>
                  <a:schemeClr val="accent3">
                    <a:lumMod val="60000"/>
                    <a:lumOff val="40000"/>
                  </a:schemeClr>
                </a:solidFill>
                <a:cs typeface="Arial" charset="0"/>
              </a:rPr>
              <a:t>—</a:t>
            </a:r>
            <a:r>
              <a:rPr lang="en-US" b="1" dirty="0">
                <a:solidFill>
                  <a:schemeClr val="accent3">
                    <a:lumMod val="60000"/>
                    <a:lumOff val="40000"/>
                  </a:schemeClr>
                </a:solidFill>
              </a:rPr>
              <a:t>Central Veins </a:t>
            </a:r>
          </a:p>
        </p:txBody>
      </p:sp>
      <p:sp>
        <p:nvSpPr>
          <p:cNvPr id="75779" name="Rectangle 3"/>
          <p:cNvSpPr>
            <a:spLocks noGrp="1" noChangeArrowheads="1"/>
          </p:cNvSpPr>
          <p:nvPr>
            <p:ph idx="1"/>
          </p:nvPr>
        </p:nvSpPr>
        <p:spPr/>
        <p:txBody>
          <a:bodyPr/>
          <a:lstStyle/>
          <a:p>
            <a:pPr eaLnBrk="1" hangingPunct="1"/>
            <a:r>
              <a:rPr lang="en-US" b="1">
                <a:solidFill>
                  <a:srgbClr val="C00000"/>
                </a:solidFill>
              </a:rPr>
              <a:t>Femoral vein</a:t>
            </a:r>
          </a:p>
          <a:p>
            <a:pPr lvl="1" eaLnBrk="1" hangingPunct="1"/>
            <a:r>
              <a:rPr lang="en-US">
                <a:solidFill>
                  <a:schemeClr val="bg1"/>
                </a:solidFill>
              </a:rPr>
              <a:t>Local complications</a:t>
            </a:r>
          </a:p>
          <a:p>
            <a:pPr lvl="1" eaLnBrk="1" hangingPunct="1"/>
            <a:r>
              <a:rPr lang="en-US">
                <a:solidFill>
                  <a:schemeClr val="bg1"/>
                </a:solidFill>
              </a:rPr>
              <a:t>Systemic complications</a:t>
            </a:r>
          </a:p>
          <a:p>
            <a:pPr eaLnBrk="1" hangingPunct="1"/>
            <a:endParaRPr lang="en-US">
              <a:solidFill>
                <a:schemeClr val="bg1"/>
              </a:solidFill>
            </a:endParaRPr>
          </a:p>
          <a:p>
            <a:pPr eaLnBrk="1" hangingPunct="1"/>
            <a:r>
              <a:rPr lang="en-US" b="1">
                <a:solidFill>
                  <a:srgbClr val="C00000"/>
                </a:solidFill>
              </a:rPr>
              <a:t>Internal jugular and subclavian veins</a:t>
            </a:r>
          </a:p>
          <a:p>
            <a:pPr lvl="1" eaLnBrk="1" hangingPunct="1"/>
            <a:r>
              <a:rPr lang="en-US">
                <a:solidFill>
                  <a:schemeClr val="bg1"/>
                </a:solidFill>
              </a:rPr>
              <a:t>Local complications</a:t>
            </a:r>
          </a:p>
          <a:p>
            <a:pPr lvl="1" eaLnBrk="1" hangingPunct="1"/>
            <a:r>
              <a:rPr lang="en-US">
                <a:solidFill>
                  <a:schemeClr val="bg1"/>
                </a:solidFill>
              </a:rPr>
              <a:t>Systemic complications</a:t>
            </a:r>
          </a:p>
        </p:txBody>
      </p:sp>
      <p:sp>
        <p:nvSpPr>
          <p:cNvPr id="75780"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Indwelling Vascular Devices</a:t>
            </a:r>
          </a:p>
        </p:txBody>
      </p:sp>
      <p:sp>
        <p:nvSpPr>
          <p:cNvPr id="83971" name="Rectangle 3"/>
          <p:cNvSpPr>
            <a:spLocks noGrp="1" noChangeArrowheads="1"/>
          </p:cNvSpPr>
          <p:nvPr>
            <p:ph type="body" sz="half" idx="1"/>
          </p:nvPr>
        </p:nvSpPr>
        <p:spPr/>
        <p:txBody>
          <a:bodyPr/>
          <a:lstStyle/>
          <a:p>
            <a:pPr eaLnBrk="1" hangingPunct="1"/>
            <a:r>
              <a:rPr lang="en-US" sz="2400">
                <a:solidFill>
                  <a:schemeClr val="bg1"/>
                </a:solidFill>
              </a:rPr>
              <a:t>Single-, dual-, and triple-lumen catheters</a:t>
            </a:r>
          </a:p>
        </p:txBody>
      </p:sp>
      <p:pic>
        <p:nvPicPr>
          <p:cNvPr id="83972" name="Picture 8" descr="A02786-18-3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438400" y="2362200"/>
            <a:ext cx="4038600" cy="2466975"/>
          </a:xfrm>
          <a:noFill/>
        </p:spPr>
      </p:pic>
      <p:sp>
        <p:nvSpPr>
          <p:cNvPr id="83973" name="Rectangle 9"/>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54864" indent="0" algn="l" eaLnBrk="1" fontAlgn="auto" hangingPunct="1">
              <a:spcAft>
                <a:spcPts val="0"/>
              </a:spcAft>
              <a:defRPr/>
            </a:pPr>
            <a:r>
              <a:rPr lang="en-US" dirty="0">
                <a:solidFill>
                  <a:schemeClr val="bg1"/>
                </a:solidFill>
              </a:rPr>
              <a:t>Universal Precautions</a:t>
            </a:r>
          </a:p>
        </p:txBody>
      </p:sp>
      <p:sp>
        <p:nvSpPr>
          <p:cNvPr id="5" name="Text Placeholder 4"/>
          <p:cNvSpPr>
            <a:spLocks noGrp="1"/>
          </p:cNvSpPr>
          <p:nvPr>
            <p:ph type="body" idx="1"/>
          </p:nvPr>
        </p:nvSpPr>
        <p:spPr>
          <a:xfrm>
            <a:off x="457200" y="1600200"/>
            <a:ext cx="4152900" cy="1752600"/>
          </a:xfrm>
        </p:spPr>
        <p:txBody>
          <a:bodyPr>
            <a:normAutofit/>
          </a:bodyPr>
          <a:lstStyle/>
          <a:p>
            <a:pPr eaLnBrk="1" fontAlgn="auto" hangingPunct="1">
              <a:spcAft>
                <a:spcPts val="0"/>
              </a:spcAft>
              <a:defRPr/>
            </a:pPr>
            <a:r>
              <a:rPr lang="en-US" b="1" cap="none" dirty="0">
                <a:solidFill>
                  <a:srgbClr val="FFFF00"/>
                </a:solidFill>
              </a:rPr>
              <a:t>Universal standard precautions on every patient </a:t>
            </a:r>
          </a:p>
          <a:p>
            <a:pPr eaLnBrk="1" fontAlgn="auto" hangingPunct="1">
              <a:spcAft>
                <a:spcPts val="0"/>
              </a:spcAft>
              <a:buFont typeface="Wingdings 2"/>
              <a:buNone/>
              <a:defRPr/>
            </a:pPr>
            <a:endParaRPr lang="en-US" dirty="0"/>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2773" name="Rectangle 3"/>
          <p:cNvSpPr>
            <a:spLocks noGrp="1" noChangeArrowheads="1"/>
          </p:cNvSpPr>
          <p:nvPr>
            <p:ph sz="quarter" idx="2"/>
          </p:nvPr>
        </p:nvSpPr>
        <p:spPr>
          <a:xfrm>
            <a:off x="457200" y="3429000"/>
            <a:ext cx="4040188" cy="2874963"/>
          </a:xfrm>
        </p:spPr>
        <p:txBody>
          <a:bodyPr/>
          <a:lstStyle/>
          <a:p>
            <a:pPr lvl="1" eaLnBrk="1" hangingPunct="1">
              <a:defRPr/>
            </a:pPr>
            <a:r>
              <a:rPr lang="en-US" dirty="0">
                <a:solidFill>
                  <a:schemeClr val="bg1"/>
                </a:solidFill>
              </a:rPr>
              <a:t>Observe </a:t>
            </a:r>
            <a:r>
              <a:rPr lang="en-US" dirty="0">
                <a:solidFill>
                  <a:srgbClr val="FFFF00"/>
                </a:solidFill>
              </a:rPr>
              <a:t>hand washing </a:t>
            </a:r>
            <a:r>
              <a:rPr lang="en-US" dirty="0">
                <a:solidFill>
                  <a:schemeClr val="bg1"/>
                </a:solidFill>
              </a:rPr>
              <a:t>and gloving procedures</a:t>
            </a:r>
          </a:p>
          <a:p>
            <a:pPr marL="411163" lvl="1" indent="0" eaLnBrk="1" hangingPunct="1">
              <a:buFontTx/>
              <a:buNone/>
              <a:defRPr/>
            </a:pPr>
            <a:endParaRPr lang="en-US" dirty="0">
              <a:solidFill>
                <a:schemeClr val="bg1"/>
              </a:solidFill>
            </a:endParaRPr>
          </a:p>
          <a:p>
            <a:pPr lvl="1" eaLnBrk="1" hangingPunct="1">
              <a:defRPr/>
            </a:pPr>
            <a:r>
              <a:rPr lang="en-US" dirty="0">
                <a:solidFill>
                  <a:srgbClr val="FFFF00"/>
                </a:solidFill>
              </a:rPr>
              <a:t>Face shields </a:t>
            </a:r>
            <a:r>
              <a:rPr lang="en-US" dirty="0">
                <a:solidFill>
                  <a:schemeClr val="bg1"/>
                </a:solidFill>
              </a:rPr>
              <a:t>indicated during  clean  procedures</a:t>
            </a:r>
          </a:p>
          <a:p>
            <a:pPr lvl="1" eaLnBrk="1" hangingPunct="1">
              <a:defRPr/>
            </a:pPr>
            <a:endParaRPr lang="en-US" dirty="0">
              <a:solidFill>
                <a:schemeClr val="bg1"/>
              </a:solidFill>
            </a:endParaRPr>
          </a:p>
          <a:p>
            <a:pPr lvl="1" eaLnBrk="1" hangingPunct="1">
              <a:defRPr/>
            </a:pPr>
            <a:r>
              <a:rPr lang="en-US" dirty="0">
                <a:solidFill>
                  <a:srgbClr val="FFFF00"/>
                </a:solidFill>
              </a:rPr>
              <a:t>Sterile gowns </a:t>
            </a:r>
            <a:r>
              <a:rPr lang="en-US" dirty="0">
                <a:solidFill>
                  <a:schemeClr val="bg1"/>
                </a:solidFill>
              </a:rPr>
              <a:t>plus above all for sterile procedures.</a:t>
            </a:r>
          </a:p>
        </p:txBody>
      </p:sp>
      <p:sp>
        <p:nvSpPr>
          <p:cNvPr id="32774"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pic>
        <p:nvPicPr>
          <p:cNvPr id="32775" name="Picture 5" descr="C:\Users\user\Pictures\images (17).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10100" y="1597025"/>
            <a:ext cx="4152900" cy="4575175"/>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IV  insertion</a:t>
            </a:r>
          </a:p>
        </p:txBody>
      </p:sp>
      <p:pic>
        <p:nvPicPr>
          <p:cNvPr id="84995" name="Content Placeholder 3" descr="usiv-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16163" y="1646238"/>
            <a:ext cx="4511675" cy="452596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eaLnBrk="1" hangingPunct="1">
              <a:defRPr/>
            </a:pPr>
            <a:r>
              <a:rPr lang="en-US" dirty="0"/>
              <a:t>Ultrasound guided CVC insertion</a:t>
            </a:r>
          </a:p>
        </p:txBody>
      </p:sp>
      <p:pic>
        <p:nvPicPr>
          <p:cNvPr id="86019" name="Content Placeholder 4" descr="download (3).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028700" y="2590800"/>
            <a:ext cx="4116388" cy="3124200"/>
          </a:xfrm>
        </p:spPr>
      </p:pic>
      <p:pic>
        <p:nvPicPr>
          <p:cNvPr id="86020" name="Content Placeholder 5" descr="download (4).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43538" y="2667000"/>
            <a:ext cx="2938462" cy="29718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0000"/>
                </a:solidFill>
              </a:rPr>
              <a:t>Arterial Line Placement</a:t>
            </a:r>
          </a:p>
        </p:txBody>
      </p:sp>
      <p:sp>
        <p:nvSpPr>
          <p:cNvPr id="87043" name="Content Placeholder 2"/>
          <p:cNvSpPr>
            <a:spLocks noGrp="1"/>
          </p:cNvSpPr>
          <p:nvPr>
            <p:ph sz="half" idx="1"/>
          </p:nvPr>
        </p:nvSpPr>
        <p:spPr>
          <a:xfrm>
            <a:off x="457200" y="1646238"/>
            <a:ext cx="4038600" cy="4525962"/>
          </a:xfrm>
        </p:spPr>
        <p:txBody>
          <a:bodyPr/>
          <a:lstStyle/>
          <a:p>
            <a:r>
              <a:rPr lang="en-US"/>
              <a:t>Provide continuous blood pressure (BP) monitoring </a:t>
            </a:r>
          </a:p>
          <a:p>
            <a:endParaRPr lang="en-US"/>
          </a:p>
          <a:p>
            <a:endParaRPr lang="en-US"/>
          </a:p>
          <a:p>
            <a:endParaRPr lang="en-US"/>
          </a:p>
          <a:p>
            <a:r>
              <a:rPr lang="en-US"/>
              <a:t>Arterial blood sampling</a:t>
            </a:r>
          </a:p>
        </p:txBody>
      </p:sp>
      <p:pic>
        <p:nvPicPr>
          <p:cNvPr id="8704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1148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11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b="1" dirty="0">
                <a:solidFill>
                  <a:srgbClr val="FF0000"/>
                </a:solidFill>
              </a:rPr>
              <a:t>Arterial line placement </a:t>
            </a:r>
            <a:br>
              <a:rPr lang="en-US" b="1" dirty="0">
                <a:solidFill>
                  <a:srgbClr val="FF0000"/>
                </a:solidFill>
              </a:rPr>
            </a:br>
            <a:r>
              <a:rPr lang="en-US" b="1" dirty="0">
                <a:solidFill>
                  <a:srgbClr val="FF0000"/>
                </a:solidFill>
              </a:rPr>
              <a:t>Indications </a:t>
            </a:r>
          </a:p>
        </p:txBody>
      </p:sp>
      <p:sp>
        <p:nvSpPr>
          <p:cNvPr id="88067" name="Content Placeholder 2"/>
          <p:cNvSpPr>
            <a:spLocks noGrp="1"/>
          </p:cNvSpPr>
          <p:nvPr>
            <p:ph idx="1"/>
          </p:nvPr>
        </p:nvSpPr>
        <p:spPr/>
        <p:txBody>
          <a:bodyPr/>
          <a:lstStyle/>
          <a:p>
            <a:r>
              <a:rPr lang="en-US" dirty="0"/>
              <a:t>Continuous arterial BP monitoring - more accurate than NIBP</a:t>
            </a:r>
          </a:p>
          <a:p>
            <a:r>
              <a:rPr lang="en-US" dirty="0"/>
              <a:t>Inability to use indirect BP monitoring (</a:t>
            </a:r>
            <a:r>
              <a:rPr lang="en-US" dirty="0" err="1"/>
              <a:t>eg</a:t>
            </a:r>
            <a:r>
              <a:rPr lang="en-US" dirty="0"/>
              <a:t>, in patients with severe burns or morbid obesity)</a:t>
            </a:r>
          </a:p>
          <a:p>
            <a:r>
              <a:rPr lang="en-US" dirty="0"/>
              <a:t>Frequent blood sampling</a:t>
            </a:r>
          </a:p>
          <a:p>
            <a:r>
              <a:rPr lang="en-US" dirty="0"/>
              <a:t>Frequent arterial blood gas sampling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Contraindications for arterial line placement </a:t>
            </a:r>
          </a:p>
        </p:txBody>
      </p:sp>
      <p:sp>
        <p:nvSpPr>
          <p:cNvPr id="3" name="Text Placeholder 2"/>
          <p:cNvSpPr>
            <a:spLocks noGrp="1"/>
          </p:cNvSpPr>
          <p:nvPr>
            <p:ph type="body" idx="1"/>
          </p:nvPr>
        </p:nvSpPr>
        <p:spPr/>
        <p:txBody>
          <a:bodyPr/>
          <a:lstStyle/>
          <a:p>
            <a:pPr>
              <a:defRPr/>
            </a:pPr>
            <a:r>
              <a:rPr lang="en-US" dirty="0">
                <a:solidFill>
                  <a:srgbClr val="FF0000"/>
                </a:solidFill>
              </a:rPr>
              <a:t>Absolute</a:t>
            </a:r>
          </a:p>
        </p:txBody>
      </p:sp>
      <p:sp>
        <p:nvSpPr>
          <p:cNvPr id="4" name="Text Placeholder 3"/>
          <p:cNvSpPr>
            <a:spLocks noGrp="1"/>
          </p:cNvSpPr>
          <p:nvPr>
            <p:ph type="body" sz="half" idx="3"/>
          </p:nvPr>
        </p:nvSpPr>
        <p:spPr/>
        <p:txBody>
          <a:bodyPr/>
          <a:lstStyle/>
          <a:p>
            <a:pPr>
              <a:defRPr/>
            </a:pPr>
            <a:r>
              <a:rPr lang="en-US" dirty="0">
                <a:solidFill>
                  <a:srgbClr val="FFFF00"/>
                </a:solidFill>
              </a:rPr>
              <a:t>Relative</a:t>
            </a:r>
          </a:p>
        </p:txBody>
      </p:sp>
      <p:sp>
        <p:nvSpPr>
          <p:cNvPr id="5" name="Content Placeholder 4"/>
          <p:cNvSpPr>
            <a:spLocks noGrp="1"/>
          </p:cNvSpPr>
          <p:nvPr>
            <p:ph sz="quarter" idx="2"/>
          </p:nvPr>
        </p:nvSpPr>
        <p:spPr/>
        <p:txBody>
          <a:bodyPr/>
          <a:lstStyle/>
          <a:p>
            <a:pPr marL="0" indent="0">
              <a:buFont typeface="Wingdings 2" pitchFamily="18" charset="2"/>
              <a:buNone/>
              <a:defRPr/>
            </a:pPr>
            <a:endParaRPr lang="en-US" dirty="0"/>
          </a:p>
          <a:p>
            <a:pPr>
              <a:defRPr/>
            </a:pPr>
            <a:r>
              <a:rPr lang="en-US" b="1" dirty="0"/>
              <a:t>Absent pulse</a:t>
            </a:r>
          </a:p>
          <a:p>
            <a:pPr>
              <a:defRPr/>
            </a:pPr>
            <a:r>
              <a:rPr lang="en-US" b="1" dirty="0" err="1"/>
              <a:t>Thromboangiitis</a:t>
            </a:r>
            <a:r>
              <a:rPr lang="en-US" b="1" dirty="0"/>
              <a:t> </a:t>
            </a:r>
            <a:r>
              <a:rPr lang="en-US" b="1" dirty="0" err="1"/>
              <a:t>obliterans</a:t>
            </a:r>
            <a:r>
              <a:rPr lang="en-US" b="1" dirty="0"/>
              <a:t> (</a:t>
            </a:r>
            <a:r>
              <a:rPr lang="en-US" b="1" dirty="0" err="1"/>
              <a:t>Buerger</a:t>
            </a:r>
            <a:r>
              <a:rPr lang="en-US" b="1" dirty="0"/>
              <a:t> disease)</a:t>
            </a:r>
          </a:p>
          <a:p>
            <a:pPr>
              <a:defRPr/>
            </a:pPr>
            <a:r>
              <a:rPr lang="en-US" b="1" dirty="0"/>
              <a:t>Full-thickness burns over the </a:t>
            </a:r>
            <a:r>
              <a:rPr lang="en-US" b="1" dirty="0" err="1"/>
              <a:t>cannulation</a:t>
            </a:r>
            <a:r>
              <a:rPr lang="en-US" b="1" dirty="0"/>
              <a:t> site</a:t>
            </a:r>
          </a:p>
          <a:p>
            <a:pPr>
              <a:defRPr/>
            </a:pPr>
            <a:r>
              <a:rPr lang="en-US" b="1" dirty="0"/>
              <a:t>Inadequate circulation to the extremity</a:t>
            </a:r>
          </a:p>
          <a:p>
            <a:pPr>
              <a:defRPr/>
            </a:pPr>
            <a:r>
              <a:rPr lang="en-US" b="1" dirty="0"/>
              <a:t>Raynaud syndrome</a:t>
            </a:r>
          </a:p>
        </p:txBody>
      </p:sp>
      <p:sp>
        <p:nvSpPr>
          <p:cNvPr id="89094" name="Content Placeholder 5"/>
          <p:cNvSpPr>
            <a:spLocks noGrp="1"/>
          </p:cNvSpPr>
          <p:nvPr>
            <p:ph sz="quarter" idx="4"/>
          </p:nvPr>
        </p:nvSpPr>
        <p:spPr/>
        <p:txBody>
          <a:bodyPr/>
          <a:lstStyle/>
          <a:p>
            <a:r>
              <a:rPr lang="en-US">
                <a:solidFill>
                  <a:srgbClr val="FFC000"/>
                </a:solidFill>
              </a:rPr>
              <a:t>Anticoagulation</a:t>
            </a:r>
          </a:p>
          <a:p>
            <a:r>
              <a:rPr lang="en-US">
                <a:solidFill>
                  <a:srgbClr val="FFC000"/>
                </a:solidFill>
              </a:rPr>
              <a:t>Atherosclerosis</a:t>
            </a:r>
          </a:p>
          <a:p>
            <a:r>
              <a:rPr lang="en-US">
                <a:solidFill>
                  <a:srgbClr val="FFC000"/>
                </a:solidFill>
              </a:rPr>
              <a:t>Coagulopathy</a:t>
            </a:r>
          </a:p>
          <a:p>
            <a:r>
              <a:rPr lang="en-US">
                <a:solidFill>
                  <a:srgbClr val="FFC000"/>
                </a:solidFill>
              </a:rPr>
              <a:t>Inadequate collateral flow</a:t>
            </a:r>
          </a:p>
          <a:p>
            <a:r>
              <a:rPr lang="en-US">
                <a:solidFill>
                  <a:srgbClr val="FFC000"/>
                </a:solidFill>
              </a:rPr>
              <a:t>Infection at the cannulation site</a:t>
            </a:r>
          </a:p>
          <a:p>
            <a:r>
              <a:rPr lang="en-US">
                <a:solidFill>
                  <a:srgbClr val="FFC000"/>
                </a:solidFill>
              </a:rPr>
              <a:t>Partial-thickness burn at the cannulation site</a:t>
            </a:r>
          </a:p>
          <a:p>
            <a:r>
              <a:rPr lang="en-US">
                <a:solidFill>
                  <a:srgbClr val="FFC000"/>
                </a:solidFill>
              </a:rPr>
              <a:t>Previous surgery in the area</a:t>
            </a:r>
          </a:p>
          <a:p>
            <a:r>
              <a:rPr lang="en-US">
                <a:solidFill>
                  <a:srgbClr val="FFC000"/>
                </a:solidFill>
              </a:rPr>
              <a:t>Synthetic vascular graft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Technical Considerations</a:t>
            </a:r>
          </a:p>
        </p:txBody>
      </p:sp>
      <p:sp>
        <p:nvSpPr>
          <p:cNvPr id="8" name="Content Placeholder 7"/>
          <p:cNvSpPr>
            <a:spLocks noGrp="1"/>
          </p:cNvSpPr>
          <p:nvPr>
            <p:ph sz="half" idx="1"/>
          </p:nvPr>
        </p:nvSpPr>
        <p:spPr>
          <a:xfrm>
            <a:off x="457200" y="1646238"/>
            <a:ext cx="4038600" cy="4525962"/>
          </a:xfrm>
        </p:spPr>
        <p:txBody>
          <a:bodyPr>
            <a:normAutofit fontScale="92500"/>
          </a:bodyPr>
          <a:lstStyle/>
          <a:p>
            <a:pPr>
              <a:defRPr/>
            </a:pPr>
            <a:r>
              <a:rPr lang="en-US" dirty="0"/>
              <a:t> Not entirely without risks, </a:t>
            </a:r>
          </a:p>
          <a:p>
            <a:pPr>
              <a:defRPr/>
            </a:pPr>
            <a:r>
              <a:rPr lang="en-US" dirty="0"/>
              <a:t> </a:t>
            </a:r>
            <a:r>
              <a:rPr lang="en-US" dirty="0">
                <a:solidFill>
                  <a:srgbClr val="C00000"/>
                </a:solidFill>
              </a:rPr>
              <a:t>Requires </a:t>
            </a:r>
            <a:r>
              <a:rPr lang="en-US" dirty="0"/>
              <a:t>appropriate </a:t>
            </a:r>
            <a:r>
              <a:rPr lang="en-US" dirty="0">
                <a:solidFill>
                  <a:srgbClr val="FFC000"/>
                </a:solidFill>
              </a:rPr>
              <a:t>knowledge of the anatomy </a:t>
            </a:r>
            <a:r>
              <a:rPr lang="en-US" dirty="0"/>
              <a:t>and </a:t>
            </a:r>
            <a:r>
              <a:rPr lang="en-US" dirty="0">
                <a:solidFill>
                  <a:srgbClr val="FF0000"/>
                </a:solidFill>
              </a:rPr>
              <a:t>procedural skills</a:t>
            </a:r>
            <a:r>
              <a:rPr lang="en-US" dirty="0"/>
              <a:t>.</a:t>
            </a:r>
          </a:p>
          <a:p>
            <a:pPr>
              <a:defRPr/>
            </a:pPr>
            <a:r>
              <a:rPr lang="en-US" dirty="0"/>
              <a:t>Arterial line placement is considered a safe.</a:t>
            </a:r>
          </a:p>
          <a:p>
            <a:pPr>
              <a:defRPr/>
            </a:pPr>
            <a:r>
              <a:rPr lang="en-US" dirty="0"/>
              <a:t>Major complications that is below 1%.</a:t>
            </a:r>
          </a:p>
        </p:txBody>
      </p:sp>
      <p:sp>
        <p:nvSpPr>
          <p:cNvPr id="90116" name="Content Placeholder 8"/>
          <p:cNvSpPr>
            <a:spLocks noGrp="1"/>
          </p:cNvSpPr>
          <p:nvPr>
            <p:ph sz="half" idx="2"/>
          </p:nvPr>
        </p:nvSpPr>
        <p:spPr>
          <a:xfrm>
            <a:off x="4648200" y="1646238"/>
            <a:ext cx="4038600" cy="4525962"/>
          </a:xfrm>
        </p:spPr>
        <p:txBody>
          <a:bodyPr/>
          <a:lstStyle/>
          <a:p>
            <a:r>
              <a:rPr lang="en-US" b="1" dirty="0">
                <a:solidFill>
                  <a:srgbClr val="FFC000"/>
                </a:solidFill>
              </a:rPr>
              <a:t>Common site of cannulation</a:t>
            </a:r>
          </a:p>
          <a:p>
            <a:r>
              <a:rPr lang="en-US" dirty="0"/>
              <a:t>radial, ulnar, brachial, axillary, posterior tibial, femoral, and dorsalis </a:t>
            </a:r>
            <a:r>
              <a:rPr lang="en-US" dirty="0" err="1"/>
              <a:t>pedis</a:t>
            </a:r>
            <a:r>
              <a:rPr lang="en-US" dirty="0"/>
              <a:t> arteries.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b="1" dirty="0">
                <a:solidFill>
                  <a:srgbClr val="FFC000"/>
                </a:solidFill>
              </a:rPr>
              <a:t>Allen test </a:t>
            </a:r>
          </a:p>
        </p:txBody>
      </p:sp>
      <p:sp>
        <p:nvSpPr>
          <p:cNvPr id="91139" name="Content Placeholder 2"/>
          <p:cNvSpPr>
            <a:spLocks noGrp="1"/>
          </p:cNvSpPr>
          <p:nvPr>
            <p:ph idx="1"/>
          </p:nvPr>
        </p:nvSpPr>
        <p:spPr/>
        <p:txBody>
          <a:bodyPr/>
          <a:lstStyle/>
          <a:p>
            <a:r>
              <a:rPr lang="en-US" dirty="0"/>
              <a:t>The Allen test is a worldwide used test to determine </a:t>
            </a:r>
            <a:r>
              <a:rPr lang="en-US" dirty="0">
                <a:solidFill>
                  <a:srgbClr val="FFC000"/>
                </a:solidFill>
              </a:rPr>
              <a:t>whether the patency of the radial or ulnar artery is normal</a:t>
            </a:r>
            <a:r>
              <a:rPr lang="en-US" dirty="0"/>
              <a:t>. </a:t>
            </a:r>
          </a:p>
          <a:p>
            <a:r>
              <a:rPr lang="en-US" dirty="0"/>
              <a:t>It is performed prior to radial cannulation or catheterization. </a:t>
            </a:r>
          </a:p>
          <a:p>
            <a:r>
              <a:rPr lang="en-US" dirty="0"/>
              <a:t>The test is used to reduce the risk of ischemia to the hand.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a:solidFill>
                  <a:srgbClr val="FFC000"/>
                </a:solidFill>
                <a:effectLst/>
                <a:ea typeface="+mn-ea"/>
                <a:cs typeface="+mn-cs"/>
              </a:rPr>
              <a:t>Allen test</a:t>
            </a:r>
            <a:endParaRPr lang="en-US" sz="3600" b="1" dirty="0">
              <a:solidFill>
                <a:srgbClr val="FFC000"/>
              </a:solidFill>
            </a:endParaRPr>
          </a:p>
        </p:txBody>
      </p:sp>
      <p:sp>
        <p:nvSpPr>
          <p:cNvPr id="3" name="Content Placeholder 2"/>
          <p:cNvSpPr>
            <a:spLocks noGrp="1"/>
          </p:cNvSpPr>
          <p:nvPr>
            <p:ph sz="half" idx="1"/>
          </p:nvPr>
        </p:nvSpPr>
        <p:spPr>
          <a:xfrm>
            <a:off x="457200" y="1646238"/>
            <a:ext cx="4038600" cy="4525962"/>
          </a:xfrm>
        </p:spPr>
        <p:txBody>
          <a:bodyPr>
            <a:normAutofit fontScale="70000" lnSpcReduction="20000"/>
          </a:bodyPr>
          <a:lstStyle/>
          <a:p>
            <a:pPr>
              <a:defRPr/>
            </a:pPr>
            <a:r>
              <a:rPr lang="en-US" dirty="0"/>
              <a:t>Instruct the patient to clench his or her fist OR  hand tightly.</a:t>
            </a:r>
          </a:p>
          <a:p>
            <a:pPr>
              <a:defRPr/>
            </a:pPr>
            <a:r>
              <a:rPr lang="en-US" dirty="0">
                <a:solidFill>
                  <a:srgbClr val="FFC000"/>
                </a:solidFill>
              </a:rPr>
              <a:t>Using your fingers, apply occlusive pressure to both the ulnar and radial arteries, to obstruct blood flow to the hand.</a:t>
            </a:r>
          </a:p>
          <a:p>
            <a:pPr>
              <a:defRPr/>
            </a:pPr>
            <a:r>
              <a:rPr lang="en-US" dirty="0"/>
              <a:t>While applying occlusive pressure to both arteries, have the patient relax his or her hand, and check whether the palm and fingers have blanched. If this is not the case, you have not completely occluded the arteries with your fingers.</a:t>
            </a:r>
          </a:p>
        </p:txBody>
      </p:sp>
      <p:pic>
        <p:nvPicPr>
          <p:cNvPr id="92164"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648200" y="1447800"/>
            <a:ext cx="4038600" cy="2286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29000"/>
            <a:ext cx="4038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6CC40-D4DD-4A18-A63D-7F373F2DC1F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919CCD5A-218D-4CF2-903D-D900611ED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6172200" cy="4405646"/>
          </a:xfrm>
        </p:spPr>
      </p:pic>
    </p:spTree>
    <p:extLst>
      <p:ext uri="{BB962C8B-B14F-4D97-AF65-F5344CB8AC3E}">
        <p14:creationId xmlns:p14="http://schemas.microsoft.com/office/powerpoint/2010/main" val="2841715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defRPr/>
            </a:pPr>
            <a:r>
              <a:rPr lang="en-US" sz="3600" b="1" dirty="0">
                <a:solidFill>
                  <a:srgbClr val="FFC000"/>
                </a:solidFill>
                <a:effectLst/>
              </a:rPr>
              <a:t>Allen test</a:t>
            </a:r>
            <a:endParaRPr lang="en-US" dirty="0"/>
          </a:p>
        </p:txBody>
      </p:sp>
      <p:sp>
        <p:nvSpPr>
          <p:cNvPr id="6" name="Text Placeholder 5"/>
          <p:cNvSpPr>
            <a:spLocks noGrp="1"/>
          </p:cNvSpPr>
          <p:nvPr>
            <p:ph type="body" idx="1"/>
          </p:nvPr>
        </p:nvSpPr>
        <p:spPr/>
        <p:txBody>
          <a:bodyPr/>
          <a:lstStyle/>
          <a:p>
            <a:pPr>
              <a:defRPr/>
            </a:pPr>
            <a:r>
              <a:rPr lang="en-US" b="1" dirty="0">
                <a:solidFill>
                  <a:srgbClr val="92D050"/>
                </a:solidFill>
              </a:rPr>
              <a:t>positive</a:t>
            </a:r>
          </a:p>
        </p:txBody>
      </p:sp>
      <p:sp>
        <p:nvSpPr>
          <p:cNvPr id="7" name="Text Placeholder 6"/>
          <p:cNvSpPr>
            <a:spLocks noGrp="1"/>
          </p:cNvSpPr>
          <p:nvPr>
            <p:ph type="body" sz="half" idx="3"/>
          </p:nvPr>
        </p:nvSpPr>
        <p:spPr/>
        <p:txBody>
          <a:bodyPr/>
          <a:lstStyle/>
          <a:p>
            <a:pPr>
              <a:defRPr/>
            </a:pPr>
            <a:r>
              <a:rPr lang="en-US" b="1" dirty="0">
                <a:solidFill>
                  <a:srgbClr val="C00000"/>
                </a:solidFill>
              </a:rPr>
              <a:t>negative</a:t>
            </a:r>
          </a:p>
        </p:txBody>
      </p:sp>
      <p:pic>
        <p:nvPicPr>
          <p:cNvPr id="93189"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4727575" y="2363788"/>
            <a:ext cx="3876675" cy="39385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90" name="Picture 4"/>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2209800"/>
            <a:ext cx="4040188" cy="4038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Types of IV Catheters</a:t>
            </a:r>
          </a:p>
        </p:txBody>
      </p:sp>
      <p:sp>
        <p:nvSpPr>
          <p:cNvPr id="33795" name="Rectangle 3"/>
          <p:cNvSpPr>
            <a:spLocks noGrp="1" noChangeArrowheads="1"/>
          </p:cNvSpPr>
          <p:nvPr>
            <p:ph type="body" sz="half" idx="1"/>
          </p:nvPr>
        </p:nvSpPr>
        <p:spPr>
          <a:xfrm>
            <a:off x="381000" y="1641475"/>
            <a:ext cx="4419600" cy="4454525"/>
          </a:xfrm>
        </p:spPr>
        <p:txBody>
          <a:bodyPr/>
          <a:lstStyle/>
          <a:p>
            <a:pPr eaLnBrk="1" hangingPunct="1"/>
            <a:r>
              <a:rPr lang="en-US" sz="2400" b="1">
                <a:solidFill>
                  <a:srgbClr val="FF0000"/>
                </a:solidFill>
              </a:rPr>
              <a:t>Hollow needles</a:t>
            </a:r>
          </a:p>
          <a:p>
            <a:pPr lvl="1" eaLnBrk="1" hangingPunct="1"/>
            <a:r>
              <a:rPr lang="en-US" sz="2000">
                <a:solidFill>
                  <a:schemeClr val="bg1"/>
                </a:solidFill>
              </a:rPr>
              <a:t>Butterfly type</a:t>
            </a:r>
          </a:p>
          <a:p>
            <a:pPr eaLnBrk="1" hangingPunct="1"/>
            <a:endParaRPr lang="en-US" sz="2400">
              <a:solidFill>
                <a:schemeClr val="bg1"/>
              </a:solidFill>
            </a:endParaRPr>
          </a:p>
          <a:p>
            <a:pPr eaLnBrk="1" hangingPunct="1"/>
            <a:r>
              <a:rPr lang="en-US" sz="2400" b="1">
                <a:solidFill>
                  <a:srgbClr val="FFC000"/>
                </a:solidFill>
              </a:rPr>
              <a:t>Indwelling plastic catheter over hollow needle</a:t>
            </a:r>
          </a:p>
          <a:p>
            <a:pPr eaLnBrk="1" hangingPunct="1"/>
            <a:endParaRPr lang="en-US" sz="2400">
              <a:solidFill>
                <a:schemeClr val="bg1"/>
              </a:solidFill>
            </a:endParaRPr>
          </a:p>
          <a:p>
            <a:pPr eaLnBrk="1" hangingPunct="1"/>
            <a:r>
              <a:rPr lang="en-US" sz="2400">
                <a:solidFill>
                  <a:schemeClr val="bg1"/>
                </a:solidFill>
              </a:rPr>
              <a:t>Indwelling plastic catheter inserted through a hollow needle</a:t>
            </a:r>
          </a:p>
          <a:p>
            <a:pPr lvl="1" eaLnBrk="1" hangingPunct="1"/>
            <a:r>
              <a:rPr lang="en-US" sz="2000">
                <a:solidFill>
                  <a:schemeClr val="bg1"/>
                </a:solidFill>
              </a:rPr>
              <a:t>Intracath</a:t>
            </a:r>
          </a:p>
        </p:txBody>
      </p:sp>
      <p:pic>
        <p:nvPicPr>
          <p:cNvPr id="33796" name="Picture 8" descr="A02786-18-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752600"/>
            <a:ext cx="4076700" cy="4114800"/>
          </a:xfrm>
          <a:noFill/>
        </p:spPr>
      </p:pic>
      <p:sp>
        <p:nvSpPr>
          <p:cNvPr id="33797" name="Rectangle 10"/>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sz="3600" b="1" dirty="0">
                <a:solidFill>
                  <a:srgbClr val="FFC000"/>
                </a:solidFill>
                <a:effectLst/>
              </a:rPr>
              <a:t>Allen test- </a:t>
            </a:r>
            <a:r>
              <a:rPr lang="en-US" sz="3600" b="1" dirty="0">
                <a:solidFill>
                  <a:srgbClr val="00B0F0"/>
                </a:solidFill>
                <a:effectLst/>
              </a:rPr>
              <a:t>Release the occlusive pressure on the ulnar artery</a:t>
            </a:r>
            <a:endParaRPr lang="en-US" dirty="0">
              <a:solidFill>
                <a:srgbClr val="00B0F0"/>
              </a:solidFill>
            </a:endParaRPr>
          </a:p>
        </p:txBody>
      </p:sp>
      <p:sp>
        <p:nvSpPr>
          <p:cNvPr id="3" name="Content Placeholder 2"/>
          <p:cNvSpPr>
            <a:spLocks noGrp="1"/>
          </p:cNvSpPr>
          <p:nvPr>
            <p:ph idx="1"/>
          </p:nvPr>
        </p:nvSpPr>
        <p:spPr>
          <a:xfrm>
            <a:off x="457200" y="1722438"/>
            <a:ext cx="8229600" cy="4525962"/>
          </a:xfrm>
        </p:spPr>
        <p:txBody>
          <a:bodyPr>
            <a:normAutofit fontScale="92500" lnSpcReduction="20000"/>
          </a:bodyPr>
          <a:lstStyle/>
          <a:p>
            <a:pPr>
              <a:defRPr/>
            </a:pPr>
            <a:r>
              <a:rPr lang="en-US" b="1" dirty="0">
                <a:solidFill>
                  <a:srgbClr val="FFC000"/>
                </a:solidFill>
              </a:rPr>
              <a:t>Positive modified Allen test </a:t>
            </a:r>
            <a:r>
              <a:rPr lang="en-US" dirty="0"/>
              <a:t>– </a:t>
            </a:r>
            <a:r>
              <a:rPr lang="en-US" dirty="0">
                <a:solidFill>
                  <a:srgbClr val="FFFF00"/>
                </a:solidFill>
              </a:rPr>
              <a:t>hand flushes within 5-15 seconds</a:t>
            </a:r>
            <a:r>
              <a:rPr lang="en-US" dirty="0"/>
              <a:t> it indicates that the ulnar artery has good blood flow; this normal flushing of the hand is considered to be a </a:t>
            </a:r>
            <a:r>
              <a:rPr lang="en-US" dirty="0">
                <a:solidFill>
                  <a:srgbClr val="FFFF00"/>
                </a:solidFill>
              </a:rPr>
              <a:t>positive test.</a:t>
            </a:r>
          </a:p>
          <a:p>
            <a:pPr>
              <a:defRPr/>
            </a:pPr>
            <a:endParaRPr lang="en-US" dirty="0">
              <a:solidFill>
                <a:srgbClr val="FFFF00"/>
              </a:solidFill>
            </a:endParaRPr>
          </a:p>
          <a:p>
            <a:pPr>
              <a:defRPr/>
            </a:pPr>
            <a:r>
              <a:rPr lang="en-US" b="1" dirty="0">
                <a:solidFill>
                  <a:srgbClr val="C00000"/>
                </a:solidFill>
              </a:rPr>
              <a:t>Negative modified Allen test </a:t>
            </a:r>
            <a:r>
              <a:rPr lang="en-US" dirty="0"/>
              <a:t>– </a:t>
            </a:r>
            <a:r>
              <a:rPr lang="en-US" dirty="0">
                <a:solidFill>
                  <a:srgbClr val="FFFF00"/>
                </a:solidFill>
              </a:rPr>
              <a:t>If the hand does not flush within 5-15 seconds, </a:t>
            </a:r>
            <a:r>
              <a:rPr lang="en-US" dirty="0"/>
              <a:t>it indicates that </a:t>
            </a:r>
            <a:r>
              <a:rPr lang="en-US" dirty="0">
                <a:solidFill>
                  <a:srgbClr val="FF3300"/>
                </a:solidFill>
              </a:rPr>
              <a:t>ulnar circulation is inadequate or nonexistent; </a:t>
            </a:r>
            <a:r>
              <a:rPr lang="en-US" dirty="0"/>
              <a:t>in this situation, the radial artery supplying arterial blood to that hand should not be punctured.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l">
              <a:defRPr/>
            </a:pPr>
            <a:r>
              <a:rPr lang="en-US" dirty="0">
                <a:solidFill>
                  <a:srgbClr val="C00000"/>
                </a:solidFill>
              </a:rPr>
              <a:t>Radial artery</a:t>
            </a:r>
            <a:br>
              <a:rPr lang="en-US" dirty="0"/>
            </a:br>
            <a:r>
              <a:rPr lang="en-US" dirty="0" err="1"/>
              <a:t>Aatomic</a:t>
            </a:r>
            <a:r>
              <a:rPr lang="en-US" dirty="0"/>
              <a:t> consideration</a:t>
            </a:r>
          </a:p>
        </p:txBody>
      </p:sp>
      <p:sp>
        <p:nvSpPr>
          <p:cNvPr id="95235" name="Content Placeholder 7"/>
          <p:cNvSpPr>
            <a:spLocks noGrp="1"/>
          </p:cNvSpPr>
          <p:nvPr>
            <p:ph sz="half" idx="1"/>
          </p:nvPr>
        </p:nvSpPr>
        <p:spPr>
          <a:xfrm>
            <a:off x="457200" y="1646238"/>
            <a:ext cx="4038600" cy="4525962"/>
          </a:xfrm>
        </p:spPr>
        <p:txBody>
          <a:bodyPr/>
          <a:lstStyle/>
          <a:p>
            <a:r>
              <a:rPr lang="en-US" dirty="0">
                <a:solidFill>
                  <a:srgbClr val="C00000"/>
                </a:solidFill>
              </a:rPr>
              <a:t>Originates in the cubital fossa from the brachial artery </a:t>
            </a:r>
          </a:p>
          <a:p>
            <a:r>
              <a:rPr lang="en-US" dirty="0">
                <a:solidFill>
                  <a:srgbClr val="FFC000"/>
                </a:solidFill>
              </a:rPr>
              <a:t>At the wrist, the radial artery sits proximal and </a:t>
            </a:r>
            <a:r>
              <a:rPr lang="en-US" b="1" dirty="0">
                <a:solidFill>
                  <a:srgbClr val="FF0000"/>
                </a:solidFill>
              </a:rPr>
              <a:t>medial</a:t>
            </a:r>
            <a:r>
              <a:rPr lang="en-US" dirty="0">
                <a:solidFill>
                  <a:srgbClr val="FFC000"/>
                </a:solidFill>
              </a:rPr>
              <a:t> to the radial styloid process and just </a:t>
            </a:r>
            <a:r>
              <a:rPr lang="en-US" b="1" dirty="0">
                <a:solidFill>
                  <a:srgbClr val="FF0000"/>
                </a:solidFill>
              </a:rPr>
              <a:t>lateral</a:t>
            </a:r>
            <a:r>
              <a:rPr lang="en-US" dirty="0">
                <a:solidFill>
                  <a:srgbClr val="FFC000"/>
                </a:solidFill>
              </a:rPr>
              <a:t> to the flexor carpi radialis tendon</a:t>
            </a:r>
            <a:r>
              <a:rPr lang="en-US" dirty="0"/>
              <a:t>.</a:t>
            </a:r>
          </a:p>
        </p:txBody>
      </p:sp>
      <p:pic>
        <p:nvPicPr>
          <p:cNvPr id="9523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524000"/>
            <a:ext cx="4038600" cy="43148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solidFill>
                  <a:srgbClr val="C00000"/>
                </a:solidFill>
              </a:rPr>
              <a:t>Femoral  artery</a:t>
            </a:r>
            <a:br>
              <a:rPr lang="en-US" dirty="0"/>
            </a:br>
            <a:r>
              <a:rPr lang="en-US" dirty="0"/>
              <a:t>Anatomic consideration</a:t>
            </a:r>
          </a:p>
        </p:txBody>
      </p:sp>
      <p:sp>
        <p:nvSpPr>
          <p:cNvPr id="96259" name="Content Placeholder 2"/>
          <p:cNvSpPr>
            <a:spLocks noGrp="1"/>
          </p:cNvSpPr>
          <p:nvPr>
            <p:ph sz="half" idx="1"/>
          </p:nvPr>
        </p:nvSpPr>
        <p:spPr>
          <a:xfrm>
            <a:off x="457200" y="1646238"/>
            <a:ext cx="4038600" cy="4525962"/>
          </a:xfrm>
        </p:spPr>
        <p:txBody>
          <a:bodyPr/>
          <a:lstStyle/>
          <a:p>
            <a:r>
              <a:rPr lang="en-US"/>
              <a:t> Originates at the inguinal ligament from the external iliac artery</a:t>
            </a:r>
          </a:p>
          <a:p>
            <a:r>
              <a:rPr lang="en-US"/>
              <a:t> </a:t>
            </a:r>
            <a:r>
              <a:rPr lang="en-US">
                <a:solidFill>
                  <a:srgbClr val="FF0000"/>
                </a:solidFill>
              </a:rPr>
              <a:t>Medial</a:t>
            </a:r>
            <a:r>
              <a:rPr lang="en-US"/>
              <a:t> to the </a:t>
            </a:r>
            <a:r>
              <a:rPr lang="en-US">
                <a:solidFill>
                  <a:srgbClr val="FFC000"/>
                </a:solidFill>
              </a:rPr>
              <a:t>femoral nerve </a:t>
            </a:r>
            <a:r>
              <a:rPr lang="en-US"/>
              <a:t>and </a:t>
            </a:r>
            <a:r>
              <a:rPr lang="en-US">
                <a:solidFill>
                  <a:srgbClr val="FFFF00"/>
                </a:solidFill>
              </a:rPr>
              <a:t>lateral</a:t>
            </a:r>
            <a:r>
              <a:rPr lang="en-US"/>
              <a:t> to the </a:t>
            </a:r>
            <a:r>
              <a:rPr lang="en-US">
                <a:solidFill>
                  <a:srgbClr val="002060"/>
                </a:solidFill>
              </a:rPr>
              <a:t>femoral vein </a:t>
            </a:r>
            <a:r>
              <a:rPr lang="en-US"/>
              <a:t>and lymphatics.</a:t>
            </a:r>
          </a:p>
        </p:txBody>
      </p:sp>
      <p:pic>
        <p:nvPicPr>
          <p:cNvPr id="9626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752600"/>
            <a:ext cx="4038600" cy="4343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solidFill>
                  <a:srgbClr val="FFC000"/>
                </a:solidFill>
              </a:rPr>
              <a:t>Equipment</a:t>
            </a:r>
          </a:p>
        </p:txBody>
      </p:sp>
      <p:sp>
        <p:nvSpPr>
          <p:cNvPr id="97283" name="Content Placeholder 2"/>
          <p:cNvSpPr>
            <a:spLocks noGrp="1"/>
          </p:cNvSpPr>
          <p:nvPr>
            <p:ph sz="half" idx="1"/>
          </p:nvPr>
        </p:nvSpPr>
        <p:spPr>
          <a:xfrm>
            <a:off x="457200" y="1646238"/>
            <a:ext cx="4038600" cy="4525962"/>
          </a:xfrm>
        </p:spPr>
        <p:txBody>
          <a:bodyPr/>
          <a:lstStyle/>
          <a:p>
            <a:r>
              <a:rPr lang="en-US" sz="1600">
                <a:solidFill>
                  <a:srgbClr val="FFC000"/>
                </a:solidFill>
              </a:rPr>
              <a:t>Sterile gloves</a:t>
            </a:r>
          </a:p>
          <a:p>
            <a:r>
              <a:rPr lang="en-US" sz="1600">
                <a:solidFill>
                  <a:srgbClr val="FFC000"/>
                </a:solidFill>
              </a:rPr>
              <a:t>Sterile gauze </a:t>
            </a:r>
          </a:p>
          <a:p>
            <a:r>
              <a:rPr lang="en-US" sz="1600">
                <a:solidFill>
                  <a:srgbClr val="FFC000"/>
                </a:solidFill>
              </a:rPr>
              <a:t>Sterile towels</a:t>
            </a:r>
          </a:p>
          <a:p>
            <a:r>
              <a:rPr lang="en-US" sz="1600">
                <a:solidFill>
                  <a:srgbClr val="FFC000"/>
                </a:solidFill>
              </a:rPr>
              <a:t>Chlorhexidine or povidone-iodine skin preparation solution</a:t>
            </a:r>
          </a:p>
          <a:p>
            <a:r>
              <a:rPr lang="en-US" sz="1600">
                <a:solidFill>
                  <a:srgbClr val="FFC000"/>
                </a:solidFill>
              </a:rPr>
              <a:t>1% Lidocaine needle</a:t>
            </a:r>
          </a:p>
          <a:p>
            <a:r>
              <a:rPr lang="en-US" sz="1600">
                <a:solidFill>
                  <a:srgbClr val="FFC000"/>
                </a:solidFill>
              </a:rPr>
              <a:t>5-mL syringe </a:t>
            </a:r>
          </a:p>
          <a:p>
            <a:r>
              <a:rPr lang="en-US" sz="1600">
                <a:solidFill>
                  <a:srgbClr val="FFC000"/>
                </a:solidFill>
              </a:rPr>
              <a:t>Appropriate-sized cannula for artery</a:t>
            </a:r>
          </a:p>
          <a:p>
            <a:r>
              <a:rPr lang="en-US" sz="1600">
                <a:solidFill>
                  <a:srgbClr val="FFC000"/>
                </a:solidFill>
              </a:rPr>
              <a:t>Scalpel (No. 11 blade)</a:t>
            </a:r>
          </a:p>
          <a:p>
            <a:r>
              <a:rPr lang="en-US" sz="1600">
                <a:solidFill>
                  <a:srgbClr val="FFC000"/>
                </a:solidFill>
              </a:rPr>
              <a:t>Nonabsorbable suture (3-0 to 4-0)</a:t>
            </a:r>
          </a:p>
          <a:p>
            <a:r>
              <a:rPr lang="en-US" sz="1600">
                <a:solidFill>
                  <a:srgbClr val="FFC000"/>
                </a:solidFill>
              </a:rPr>
              <a:t>Adhesive tape or strips</a:t>
            </a:r>
          </a:p>
          <a:p>
            <a:r>
              <a:rPr lang="en-US" sz="1600">
                <a:solidFill>
                  <a:srgbClr val="FFC000"/>
                </a:solidFill>
              </a:rPr>
              <a:t>Sterile nonabsorbable dressing</a:t>
            </a:r>
          </a:p>
          <a:p>
            <a:r>
              <a:rPr lang="en-US" sz="1600">
                <a:solidFill>
                  <a:srgbClr val="FFC000"/>
                </a:solidFill>
              </a:rPr>
              <a:t>Three-way stopcock</a:t>
            </a:r>
          </a:p>
          <a:p>
            <a:r>
              <a:rPr lang="en-US" sz="1600">
                <a:solidFill>
                  <a:srgbClr val="FFC000"/>
                </a:solidFill>
              </a:rPr>
              <a:t>Pressure transducer kit</a:t>
            </a:r>
          </a:p>
          <a:p>
            <a:r>
              <a:rPr lang="en-US" sz="1600">
                <a:solidFill>
                  <a:srgbClr val="FFC000"/>
                </a:solidFill>
              </a:rPr>
              <a:t>Pressure tubing</a:t>
            </a:r>
          </a:p>
          <a:p>
            <a:r>
              <a:rPr lang="en-US" sz="1600">
                <a:solidFill>
                  <a:srgbClr val="FFC000"/>
                </a:solidFill>
              </a:rPr>
              <a:t>Arm board of appropriate size for the patient (eg, neonate, pediatric, adult)</a:t>
            </a:r>
          </a:p>
          <a:p>
            <a:r>
              <a:rPr lang="en-US" sz="1600">
                <a:solidFill>
                  <a:srgbClr val="FFC000"/>
                </a:solidFill>
              </a:rPr>
              <a:t>Needle holder</a:t>
            </a:r>
          </a:p>
          <a:p>
            <a:r>
              <a:rPr lang="en-US" sz="1600">
                <a:solidFill>
                  <a:srgbClr val="FFC000"/>
                </a:solidFill>
              </a:rPr>
              <a:t>Intravenous (IV) tubing T-connector</a:t>
            </a:r>
          </a:p>
        </p:txBody>
      </p:sp>
      <p:pic>
        <p:nvPicPr>
          <p:cNvPr id="9728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447800"/>
            <a:ext cx="4038600" cy="3124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72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648200"/>
            <a:ext cx="4267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Patient Preparation</a:t>
            </a:r>
          </a:p>
        </p:txBody>
      </p:sp>
      <p:sp>
        <p:nvSpPr>
          <p:cNvPr id="3" name="Content Placeholder 2"/>
          <p:cNvSpPr>
            <a:spLocks noGrp="1"/>
          </p:cNvSpPr>
          <p:nvPr>
            <p:ph idx="1"/>
          </p:nvPr>
        </p:nvSpPr>
        <p:spPr/>
        <p:txBody>
          <a:bodyPr/>
          <a:lstStyle/>
          <a:p>
            <a:pPr>
              <a:defRPr/>
            </a:pPr>
            <a:r>
              <a:rPr lang="en-US" sz="2400" dirty="0">
                <a:solidFill>
                  <a:srgbClr val="C00000"/>
                </a:solidFill>
              </a:rPr>
              <a:t>UNCOSCIOS PATIENT</a:t>
            </a:r>
          </a:p>
          <a:p>
            <a:pPr marL="0" indent="0">
              <a:buFont typeface="Wingdings 2" pitchFamily="18" charset="2"/>
              <a:buNone/>
              <a:defRPr/>
            </a:pPr>
            <a:r>
              <a:rPr lang="en-US" sz="2400" dirty="0"/>
              <a:t>	Anesthesia/ Sedation is not required.</a:t>
            </a:r>
          </a:p>
          <a:p>
            <a:pPr marL="0" indent="0">
              <a:buFont typeface="Wingdings 2" pitchFamily="18" charset="2"/>
              <a:buNone/>
              <a:defRPr/>
            </a:pPr>
            <a:endParaRPr lang="en-US" dirty="0"/>
          </a:p>
          <a:p>
            <a:pPr>
              <a:defRPr/>
            </a:pPr>
            <a:r>
              <a:rPr lang="en-US" sz="2400" dirty="0">
                <a:solidFill>
                  <a:srgbClr val="C00000"/>
                </a:solidFill>
              </a:rPr>
              <a:t>CONSCIOUS PATIENT</a:t>
            </a:r>
          </a:p>
          <a:p>
            <a:pPr marL="0" indent="0">
              <a:buFont typeface="Wingdings 2" pitchFamily="18" charset="2"/>
              <a:buNone/>
              <a:defRPr/>
            </a:pPr>
            <a:r>
              <a:rPr lang="en-US" sz="2400" dirty="0">
                <a:solidFill>
                  <a:srgbClr val="C00000"/>
                </a:solidFill>
              </a:rPr>
              <a:t>	 </a:t>
            </a:r>
            <a:r>
              <a:rPr lang="en-US" sz="2000" dirty="0"/>
              <a:t>provided LA -</a:t>
            </a:r>
            <a:r>
              <a:rPr lang="en-US" sz="2000" dirty="0" err="1"/>
              <a:t>lidocaine</a:t>
            </a:r>
            <a:r>
              <a:rPr lang="en-US" sz="2000" dirty="0"/>
              <a:t> 1%</a:t>
            </a:r>
          </a:p>
          <a:p>
            <a:pPr>
              <a:defRPr/>
            </a:pPr>
            <a:endParaRPr lang="en-US" sz="2000" dirty="0"/>
          </a:p>
          <a:p>
            <a:pPr>
              <a:defRPr/>
            </a:pPr>
            <a:r>
              <a:rPr lang="en-US" sz="2400" dirty="0">
                <a:solidFill>
                  <a:srgbClr val="C00000"/>
                </a:solidFill>
              </a:rPr>
              <a:t>UNCOPERATIVE  PATIENT</a:t>
            </a:r>
          </a:p>
          <a:p>
            <a:pPr>
              <a:defRPr/>
            </a:pPr>
            <a:endParaRPr lang="en-US" sz="2400" dirty="0">
              <a:solidFill>
                <a:srgbClr val="C00000"/>
              </a:solidFill>
            </a:endParaRPr>
          </a:p>
          <a:p>
            <a:pPr marL="0" indent="0">
              <a:buFont typeface="Wingdings 2" pitchFamily="18" charset="2"/>
              <a:buNone/>
              <a:defRPr/>
            </a:pPr>
            <a:r>
              <a:rPr lang="en-US" sz="2400" dirty="0"/>
              <a:t> 	sedation or general anesthesia may be required.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Arterial Line Placement</a:t>
            </a:r>
            <a:br>
              <a:rPr lang="en-US" dirty="0"/>
            </a:br>
            <a:r>
              <a:rPr lang="en-US" dirty="0"/>
              <a:t>Positioning</a:t>
            </a:r>
          </a:p>
        </p:txBody>
      </p:sp>
      <p:sp>
        <p:nvSpPr>
          <p:cNvPr id="3" name="Content Placeholder 2"/>
          <p:cNvSpPr>
            <a:spLocks noGrp="1"/>
          </p:cNvSpPr>
          <p:nvPr>
            <p:ph sz="half" idx="1"/>
          </p:nvPr>
        </p:nvSpPr>
        <p:spPr>
          <a:xfrm>
            <a:off x="457200" y="1646238"/>
            <a:ext cx="4038600" cy="4525962"/>
          </a:xfrm>
        </p:spPr>
        <p:txBody>
          <a:bodyPr>
            <a:normAutofit fontScale="85000" lnSpcReduction="10000"/>
          </a:bodyPr>
          <a:lstStyle/>
          <a:p>
            <a:pPr>
              <a:defRPr/>
            </a:pPr>
            <a:r>
              <a:rPr lang="en-US" dirty="0">
                <a:solidFill>
                  <a:srgbClr val="FF0000"/>
                </a:solidFill>
              </a:rPr>
              <a:t>The patient is placed in the supine position</a:t>
            </a:r>
            <a:r>
              <a:rPr lang="en-US" dirty="0"/>
              <a:t>. </a:t>
            </a:r>
          </a:p>
          <a:p>
            <a:pPr>
              <a:defRPr/>
            </a:pPr>
            <a:r>
              <a:rPr lang="en-US" dirty="0">
                <a:solidFill>
                  <a:srgbClr val="FFC000"/>
                </a:solidFill>
              </a:rPr>
              <a:t>The arm is placed up on a flat surface in neutral position, with the palm up and the wrist adequately exposed</a:t>
            </a:r>
            <a:r>
              <a:rPr lang="en-US" dirty="0"/>
              <a:t>. </a:t>
            </a:r>
          </a:p>
          <a:p>
            <a:pPr>
              <a:defRPr/>
            </a:pPr>
            <a:r>
              <a:rPr lang="en-US" dirty="0"/>
              <a:t>The wrist is </a:t>
            </a:r>
            <a:r>
              <a:rPr lang="en-US" dirty="0" err="1"/>
              <a:t>dorsiflexed</a:t>
            </a:r>
            <a:r>
              <a:rPr lang="en-US" dirty="0"/>
              <a:t> to 30-45° and supported in this position with a towel or gauze under its dorsal aspect </a:t>
            </a:r>
          </a:p>
        </p:txBody>
      </p:sp>
      <p:pic>
        <p:nvPicPr>
          <p:cNvPr id="9933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371600"/>
            <a:ext cx="40386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dirty="0"/>
              <a:t>Arterial Line Placement</a:t>
            </a:r>
          </a:p>
        </p:txBody>
      </p:sp>
      <p:sp>
        <p:nvSpPr>
          <p:cNvPr id="3" name="Content Placeholder 2"/>
          <p:cNvSpPr>
            <a:spLocks noGrp="1"/>
          </p:cNvSpPr>
          <p:nvPr>
            <p:ph idx="1"/>
          </p:nvPr>
        </p:nvSpPr>
        <p:spPr/>
        <p:txBody>
          <a:bodyPr/>
          <a:lstStyle/>
          <a:p>
            <a:pPr marL="0" indent="0">
              <a:buFont typeface="Wingdings 2" pitchFamily="18" charset="2"/>
              <a:buNone/>
              <a:defRPr/>
            </a:pPr>
            <a:r>
              <a:rPr lang="en-US" dirty="0"/>
              <a:t>The most commonly used methods</a:t>
            </a:r>
          </a:p>
          <a:p>
            <a:pPr marL="0" indent="0">
              <a:buFont typeface="Wingdings 2" pitchFamily="18" charset="2"/>
              <a:buNone/>
              <a:defRPr/>
            </a:pPr>
            <a:endParaRPr lang="en-US" dirty="0"/>
          </a:p>
          <a:p>
            <a:pPr>
              <a:defRPr/>
            </a:pPr>
            <a:r>
              <a:rPr lang="en-US" b="1" dirty="0">
                <a:solidFill>
                  <a:srgbClr val="C00000"/>
                </a:solidFill>
              </a:rPr>
              <a:t>Catheter over needle</a:t>
            </a:r>
          </a:p>
          <a:p>
            <a:pPr marL="0" indent="0">
              <a:buFont typeface="Wingdings 2" pitchFamily="18" charset="2"/>
              <a:buNone/>
              <a:defRPr/>
            </a:pPr>
            <a:endParaRPr lang="en-US" b="1" dirty="0">
              <a:solidFill>
                <a:srgbClr val="C00000"/>
              </a:solidFill>
            </a:endParaRPr>
          </a:p>
          <a:p>
            <a:pPr>
              <a:defRPr/>
            </a:pPr>
            <a:r>
              <a:rPr lang="en-US" dirty="0">
                <a:solidFill>
                  <a:srgbClr val="FFC000"/>
                </a:solidFill>
              </a:rPr>
              <a:t>Catheter over wire (including direct </a:t>
            </a:r>
            <a:r>
              <a:rPr lang="en-US" dirty="0" err="1">
                <a:solidFill>
                  <a:srgbClr val="FFC000"/>
                </a:solidFill>
              </a:rPr>
              <a:t>Seldinger</a:t>
            </a:r>
            <a:r>
              <a:rPr lang="en-US" dirty="0">
                <a:solidFill>
                  <a:srgbClr val="FFC000"/>
                </a:solidFill>
              </a:rPr>
              <a:t> and modified </a:t>
            </a:r>
            <a:r>
              <a:rPr lang="en-US" dirty="0" err="1">
                <a:solidFill>
                  <a:srgbClr val="FFC000"/>
                </a:solidFill>
              </a:rPr>
              <a:t>Seldinger</a:t>
            </a:r>
            <a:r>
              <a:rPr lang="en-US" dirty="0">
                <a:solidFill>
                  <a:srgbClr val="FFC000"/>
                </a:solidFill>
              </a:rPr>
              <a:t> techniques)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br>
              <a:rPr lang="en-US" dirty="0"/>
            </a:br>
            <a:endParaRPr lang="en-US" dirty="0"/>
          </a:p>
        </p:txBody>
      </p:sp>
      <p:pic>
        <p:nvPicPr>
          <p:cNvPr id="101379"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038600" cy="1981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581400"/>
            <a:ext cx="4114800" cy="220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1"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1524000"/>
            <a:ext cx="4038600" cy="2057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38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733800"/>
            <a:ext cx="4114800" cy="205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defRPr/>
            </a:pPr>
            <a:r>
              <a:rPr lang="en-US" dirty="0"/>
              <a:t>Catheter over needle technique</a:t>
            </a:r>
          </a:p>
        </p:txBody>
      </p:sp>
      <p:pic>
        <p:nvPicPr>
          <p:cNvPr id="102403"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4"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676400"/>
            <a:ext cx="4038600" cy="4191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dirty="0"/>
              <a:t>Radial artery cannulation </a:t>
            </a:r>
            <a:r>
              <a:rPr lang="en-US" sz="3200" b="1" dirty="0">
                <a:solidFill>
                  <a:srgbClr val="FFFF00"/>
                </a:solidFill>
              </a:rPr>
              <a:t>(</a:t>
            </a:r>
            <a:r>
              <a:rPr lang="en-US" sz="3200" b="1" dirty="0" err="1">
                <a:solidFill>
                  <a:srgbClr val="FFFF00"/>
                </a:solidFill>
              </a:rPr>
              <a:t>Seldinger</a:t>
            </a:r>
            <a:r>
              <a:rPr lang="en-US" sz="3200" b="1" dirty="0">
                <a:solidFill>
                  <a:srgbClr val="FFFF00"/>
                </a:solidFill>
              </a:rPr>
              <a:t>). </a:t>
            </a:r>
            <a:r>
              <a:rPr lang="en-US" sz="3200" dirty="0"/>
              <a:t>Advancement of catheter over guide wire.</a:t>
            </a:r>
          </a:p>
        </p:txBody>
      </p:sp>
      <p:pic>
        <p:nvPicPr>
          <p:cNvPr id="103427"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6750" y="1676400"/>
            <a:ext cx="3619500" cy="3581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828800"/>
            <a:ext cx="4038600" cy="3589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Needles</a:t>
            </a:r>
          </a:p>
        </p:txBody>
      </p:sp>
      <p:sp>
        <p:nvSpPr>
          <p:cNvPr id="5" name="Text Placeholder 4"/>
          <p:cNvSpPr>
            <a:spLocks noGrp="1"/>
          </p:cNvSpPr>
          <p:nvPr>
            <p:ph type="body" idx="1"/>
          </p:nvPr>
        </p:nvSpPr>
        <p:spPr/>
        <p:txBody>
          <a:bodyPr/>
          <a:lstStyle/>
          <a:p>
            <a:pPr eaLnBrk="1" fontAlgn="auto" hangingPunct="1">
              <a:spcAft>
                <a:spcPts val="0"/>
              </a:spcAft>
              <a:buFont typeface="Wingdings 2"/>
              <a:buNone/>
              <a:defRPr/>
            </a:pPr>
            <a:endParaRPr lang="en-US"/>
          </a:p>
        </p:txBody>
      </p:sp>
      <p:sp>
        <p:nvSpPr>
          <p:cNvPr id="6" name="Text Placeholder 5"/>
          <p:cNvSpPr>
            <a:spLocks noGrp="1"/>
          </p:cNvSpPr>
          <p:nvPr>
            <p:ph type="body" sz="half" idx="3"/>
          </p:nvPr>
        </p:nvSpPr>
        <p:spPr/>
        <p:txBody>
          <a:bodyPr/>
          <a:lstStyle/>
          <a:p>
            <a:pPr eaLnBrk="1" fontAlgn="auto" hangingPunct="1">
              <a:spcAft>
                <a:spcPts val="0"/>
              </a:spcAft>
              <a:buFont typeface="Wingdings 2"/>
              <a:buNone/>
              <a:defRPr/>
            </a:pPr>
            <a:endParaRPr lang="en-US"/>
          </a:p>
        </p:txBody>
      </p:sp>
      <p:sp>
        <p:nvSpPr>
          <p:cNvPr id="34821" name="Rectangle 3"/>
          <p:cNvSpPr>
            <a:spLocks noGrp="1" noChangeArrowheads="1"/>
          </p:cNvSpPr>
          <p:nvPr>
            <p:ph sz="quarter" idx="2"/>
          </p:nvPr>
        </p:nvSpPr>
        <p:spPr/>
        <p:txBody>
          <a:bodyPr/>
          <a:lstStyle/>
          <a:p>
            <a:pPr eaLnBrk="1" hangingPunct="1"/>
            <a:r>
              <a:rPr lang="en-US" sz="2800">
                <a:solidFill>
                  <a:schemeClr val="bg1"/>
                </a:solidFill>
              </a:rPr>
              <a:t>Vary in length and gauge </a:t>
            </a:r>
          </a:p>
          <a:p>
            <a:pPr lvl="1" eaLnBrk="1" hangingPunct="1"/>
            <a:r>
              <a:rPr lang="en-US" sz="2800" b="1">
                <a:solidFill>
                  <a:srgbClr val="FF0000"/>
                </a:solidFill>
              </a:rPr>
              <a:t>Larger gauge means a smaller needle</a:t>
            </a:r>
          </a:p>
          <a:p>
            <a:pPr eaLnBrk="1" hangingPunct="1"/>
            <a:endParaRPr lang="en-US" sz="2400">
              <a:solidFill>
                <a:schemeClr val="bg1"/>
              </a:solidFill>
            </a:endParaRPr>
          </a:p>
        </p:txBody>
      </p:sp>
      <p:pic>
        <p:nvPicPr>
          <p:cNvPr id="34822" name="Content Placeholder 7" descr="catheter_made_of_ptfe_and_latex_free_material_softens_once_inserted_in_body.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951413" y="2617788"/>
            <a:ext cx="3429000" cy="3429000"/>
          </a:xfrm>
        </p:spPr>
      </p:pic>
      <p:sp>
        <p:nvSpPr>
          <p:cNvPr id="348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a:t>Complications of arterial line placement </a:t>
            </a:r>
          </a:p>
        </p:txBody>
      </p:sp>
      <p:sp>
        <p:nvSpPr>
          <p:cNvPr id="4" name="Text Placeholder 3"/>
          <p:cNvSpPr>
            <a:spLocks noGrp="1"/>
          </p:cNvSpPr>
          <p:nvPr>
            <p:ph type="body" idx="1"/>
          </p:nvPr>
        </p:nvSpPr>
        <p:spPr/>
        <p:txBody>
          <a:bodyPr/>
          <a:lstStyle/>
          <a:p>
            <a:pPr>
              <a:defRPr/>
            </a:pPr>
            <a:r>
              <a:rPr lang="en-US" b="1" dirty="0">
                <a:solidFill>
                  <a:srgbClr val="FF0000"/>
                </a:solidFill>
              </a:rPr>
              <a:t>Common</a:t>
            </a:r>
          </a:p>
        </p:txBody>
      </p:sp>
      <p:sp>
        <p:nvSpPr>
          <p:cNvPr id="5" name="Text Placeholder 4"/>
          <p:cNvSpPr>
            <a:spLocks noGrp="1"/>
          </p:cNvSpPr>
          <p:nvPr>
            <p:ph type="body" sz="half" idx="3"/>
          </p:nvPr>
        </p:nvSpPr>
        <p:spPr/>
        <p:txBody>
          <a:bodyPr/>
          <a:lstStyle/>
          <a:p>
            <a:pPr>
              <a:defRPr/>
            </a:pPr>
            <a:r>
              <a:rPr lang="en-US" b="1" dirty="0">
                <a:solidFill>
                  <a:srgbClr val="FFC000"/>
                </a:solidFill>
              </a:rPr>
              <a:t>Less common </a:t>
            </a:r>
          </a:p>
        </p:txBody>
      </p:sp>
      <p:sp>
        <p:nvSpPr>
          <p:cNvPr id="3" name="Content Placeholder 2"/>
          <p:cNvSpPr>
            <a:spLocks noGrp="1"/>
          </p:cNvSpPr>
          <p:nvPr>
            <p:ph sz="quarter" idx="2"/>
          </p:nvPr>
        </p:nvSpPr>
        <p:spPr/>
        <p:txBody>
          <a:bodyPr/>
          <a:lstStyle/>
          <a:p>
            <a:pPr>
              <a:defRPr/>
            </a:pPr>
            <a:endParaRPr lang="en-US" dirty="0">
              <a:solidFill>
                <a:srgbClr val="C00000"/>
              </a:solidFill>
            </a:endParaRPr>
          </a:p>
          <a:p>
            <a:pPr>
              <a:defRPr/>
            </a:pPr>
            <a:r>
              <a:rPr lang="en-US" dirty="0">
                <a:solidFill>
                  <a:srgbClr val="C00000"/>
                </a:solidFill>
              </a:rPr>
              <a:t>Temporary radial artery occlusion (19.7%)</a:t>
            </a:r>
          </a:p>
          <a:p>
            <a:pPr marL="0" indent="0">
              <a:buFont typeface="Wingdings 2" pitchFamily="18" charset="2"/>
              <a:buNone/>
              <a:defRPr/>
            </a:pPr>
            <a:endParaRPr lang="en-US" dirty="0">
              <a:solidFill>
                <a:srgbClr val="C00000"/>
              </a:solidFill>
            </a:endParaRPr>
          </a:p>
          <a:p>
            <a:pPr>
              <a:defRPr/>
            </a:pPr>
            <a:r>
              <a:rPr lang="en-US" dirty="0">
                <a:solidFill>
                  <a:srgbClr val="C00000"/>
                </a:solidFill>
              </a:rPr>
              <a:t>Hematoma/bleeding (14.4%)</a:t>
            </a:r>
          </a:p>
        </p:txBody>
      </p:sp>
      <p:sp>
        <p:nvSpPr>
          <p:cNvPr id="104454" name="Content Placeholder 5"/>
          <p:cNvSpPr>
            <a:spLocks noGrp="1"/>
          </p:cNvSpPr>
          <p:nvPr>
            <p:ph sz="quarter" idx="4"/>
          </p:nvPr>
        </p:nvSpPr>
        <p:spPr/>
        <p:txBody>
          <a:bodyPr/>
          <a:lstStyle/>
          <a:p>
            <a:endParaRPr lang="en-US"/>
          </a:p>
          <a:p>
            <a:r>
              <a:rPr lang="en-US">
                <a:solidFill>
                  <a:srgbClr val="FFFF00"/>
                </a:solidFill>
              </a:rPr>
              <a:t>Localized catheter site infection (0.72%) - The risk increases with the length of time the catheter is in place </a:t>
            </a:r>
          </a:p>
          <a:p>
            <a:r>
              <a:rPr lang="en-US">
                <a:solidFill>
                  <a:srgbClr val="FFFF00"/>
                </a:solidFill>
              </a:rPr>
              <a:t>Hemorrhage (0.53%)</a:t>
            </a:r>
          </a:p>
          <a:p>
            <a:r>
              <a:rPr lang="en-US">
                <a:solidFill>
                  <a:srgbClr val="FFFF00"/>
                </a:solidFill>
              </a:rPr>
              <a:t>Sepsis (0.13%)</a:t>
            </a:r>
          </a:p>
          <a:p>
            <a:r>
              <a:rPr lang="en-US">
                <a:solidFill>
                  <a:srgbClr val="FFFF00"/>
                </a:solidFill>
              </a:rPr>
              <a:t>Permanent ischemic damage (0.09%)</a:t>
            </a:r>
          </a:p>
          <a:p>
            <a:r>
              <a:rPr lang="en-US">
                <a:solidFill>
                  <a:srgbClr val="FFFF00"/>
                </a:solidFill>
              </a:rPr>
              <a:t>Pseudoaneurysm formation (0.09%)</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054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600200"/>
            <a:ext cx="8458200" cy="426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8686800" cy="1143000"/>
          </a:xfrm>
        </p:spPr>
        <p:txBody>
          <a:bodyPr>
            <a:normAutofit fontScale="90000"/>
          </a:bodyPr>
          <a:lstStyle/>
          <a:p>
            <a:pPr marL="54864" indent="0" algn="l" eaLnBrk="1" fontAlgn="auto" hangingPunct="1">
              <a:spcAft>
                <a:spcPts val="0"/>
              </a:spcAft>
              <a:defRPr/>
            </a:pPr>
            <a:br>
              <a:rPr lang="en-US" b="1" dirty="0">
                <a:solidFill>
                  <a:schemeClr val="bg1"/>
                </a:solidFill>
                <a:effectLst>
                  <a:outerShdw blurRad="38100" dist="38100" dir="2700000" algn="tl">
                    <a:srgbClr val="000000">
                      <a:alpha val="43137"/>
                    </a:srgbClr>
                  </a:outerShdw>
                </a:effectLst>
                <a:latin typeface="Century Gothic"/>
                <a:cs typeface="Century Gothic"/>
              </a:rPr>
            </a:br>
            <a:r>
              <a:rPr lang="en-US" b="1" dirty="0">
                <a:solidFill>
                  <a:schemeClr val="bg1"/>
                </a:solidFill>
                <a:effectLst>
                  <a:outerShdw blurRad="38100" dist="38100" dir="2700000" algn="tl">
                    <a:srgbClr val="000000">
                      <a:alpha val="43137"/>
                    </a:srgbClr>
                  </a:outerShdw>
                </a:effectLst>
                <a:latin typeface="Century Gothic"/>
                <a:cs typeface="Century Gothic"/>
              </a:rPr>
              <a:t>Reference book and the relevant page numbers..</a:t>
            </a:r>
            <a:br>
              <a:rPr lang="en-US" dirty="0">
                <a:solidFill>
                  <a:schemeClr val="bg1"/>
                </a:solidFill>
              </a:rPr>
            </a:br>
            <a:endParaRPr lang="en-US" dirty="0">
              <a:solidFill>
                <a:schemeClr val="bg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685800" y="1676400"/>
            <a:ext cx="7772400" cy="1143000"/>
          </a:xfrm>
        </p:spPr>
        <p:txBody>
          <a:bodyPr/>
          <a:lstStyle/>
          <a:p>
            <a:pPr indent="0" eaLnBrk="1" fontAlgn="auto" hangingPunct="1">
              <a:spcAft>
                <a:spcPts val="0"/>
              </a:spcAft>
              <a:defRPr/>
            </a:pPr>
            <a:r>
              <a:rPr lang="en-US">
                <a:solidFill>
                  <a:schemeClr val="bg1"/>
                </a:solidFill>
              </a:rPr>
              <a:t>Questions?</a:t>
            </a:r>
          </a:p>
        </p:txBody>
      </p:sp>
      <p:sp>
        <p:nvSpPr>
          <p:cNvPr id="107523" name="Rectangle 6"/>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solidFill>
                  <a:srgbClr val="FFFFFF"/>
                </a:solidFill>
                <a:latin typeface="Arial" charset="0"/>
              </a:rPr>
              <a:t>Copyright © 2007, 2006, 2001, 1994 by Mosby, Inc., an affiliate of Elsevier Inc.</a:t>
            </a:r>
            <a:endParaRPr lang="en-GB">
              <a:solidFill>
                <a:srgbClr val="FFFFFF"/>
              </a:solidFill>
            </a:endParaRP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90600" y="762000"/>
            <a:ext cx="9296400" cy="1905000"/>
          </a:xfrm>
        </p:spPr>
        <p:txBody>
          <a:bodyPr>
            <a:noAutofit/>
          </a:bodyPr>
          <a:lstStyle/>
          <a:p>
            <a:pPr indent="0" eaLnBrk="1" fontAlgn="auto" hangingPunct="1">
              <a:spcAft>
                <a:spcPts val="0"/>
              </a:spcAft>
              <a:defRPr/>
            </a:pPr>
            <a:r>
              <a:rPr lang="en-US" sz="11500" b="1" u="sng" dirty="0">
                <a:solidFill>
                  <a:schemeClr val="bg1">
                    <a:lumMod val="75000"/>
                  </a:schemeClr>
                </a:solidFill>
                <a:effectLst>
                  <a:outerShdw blurRad="38100" dist="38100" dir="2700000" algn="tl">
                    <a:srgbClr val="000000">
                      <a:alpha val="43137"/>
                    </a:srgbClr>
                  </a:outerShdw>
                </a:effectLst>
                <a:latin typeface="Century Gothic"/>
                <a:cs typeface="Century Gothic"/>
              </a:rPr>
              <a:t>T</a:t>
            </a:r>
            <a: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rPr>
              <a:t>hank You </a:t>
            </a:r>
            <a: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sym typeface="Wingdings"/>
              </a:rPr>
              <a:t></a:t>
            </a:r>
            <a:br>
              <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rPr>
            </a:br>
            <a:endParaRPr lang="en-US" sz="6600" b="1" dirty="0">
              <a:solidFill>
                <a:schemeClr val="bg1">
                  <a:lumMod val="75000"/>
                </a:schemeClr>
              </a:solidFill>
              <a:effectLst>
                <a:outerShdw blurRad="38100" dist="38100" dir="2700000" algn="tl">
                  <a:srgbClr val="000000">
                    <a:alpha val="43137"/>
                  </a:srgbClr>
                </a:outerShdw>
              </a:effectLst>
              <a:latin typeface="Century Gothic"/>
              <a:cs typeface="Century Gothic"/>
            </a:endParaRPr>
          </a:p>
        </p:txBody>
      </p:sp>
      <p:sp>
        <p:nvSpPr>
          <p:cNvPr id="3" name="Subtitle 2"/>
          <p:cNvSpPr>
            <a:spLocks noGrp="1"/>
          </p:cNvSpPr>
          <p:nvPr>
            <p:ph type="subTitle" idx="1"/>
          </p:nvPr>
        </p:nvSpPr>
        <p:spPr>
          <a:xfrm>
            <a:off x="228600" y="4038600"/>
            <a:ext cx="6400800" cy="1752600"/>
          </a:xfrm>
        </p:spPr>
        <p:txBody>
          <a:bodyPr>
            <a:normAutofit/>
          </a:bodyPr>
          <a:lstStyle/>
          <a:p>
            <a:pPr algn="l" eaLnBrk="1" fontAlgn="auto" hangingPunct="1">
              <a:spcAft>
                <a:spcPts val="0"/>
              </a:spcAft>
              <a:buFont typeface="Wingdings 2"/>
              <a:buNone/>
              <a:defRPr/>
            </a:pPr>
            <a:r>
              <a:rPr lang="en-US" b="1" u="sng" dirty="0">
                <a:solidFill>
                  <a:srgbClr val="BFBFBF"/>
                </a:solidFill>
                <a:effectLst>
                  <a:outerShdw blurRad="38100" dist="38100" dir="2700000" algn="tl">
                    <a:srgbClr val="000000">
                      <a:alpha val="43137"/>
                    </a:srgbClr>
                  </a:outerShdw>
                </a:effectLst>
              </a:rPr>
              <a:t>Dr</a:t>
            </a:r>
            <a:r>
              <a:rPr lang="en-US" b="1" dirty="0">
                <a:solidFill>
                  <a:srgbClr val="BFBFBF"/>
                </a:solidFill>
                <a:effectLst>
                  <a:outerShdw blurRad="38100" dist="38100" dir="2700000" algn="tl">
                    <a:srgbClr val="000000">
                      <a:alpha val="43137"/>
                    </a:srgbClr>
                  </a:outerShdw>
                </a:effectLst>
              </a:rPr>
              <a:t>. </a:t>
            </a:r>
          </a:p>
          <a:p>
            <a:pPr algn="l" eaLnBrk="1" fontAlgn="auto" hangingPunct="1">
              <a:spcAft>
                <a:spcPts val="0"/>
              </a:spcAft>
              <a:buFont typeface="Wingdings 2"/>
              <a:buNone/>
              <a:defRPr/>
            </a:pPr>
            <a:endParaRPr lang="en-US" b="1" dirty="0">
              <a:solidFill>
                <a:srgbClr val="BFBFBF"/>
              </a:solidFill>
              <a:effectLst>
                <a:outerShdw blurRad="38100" dist="38100" dir="2700000" algn="tl">
                  <a:srgbClr val="000000">
                    <a:alpha val="43137"/>
                  </a:srgbClr>
                </a:outerShdw>
              </a:effectLst>
            </a:endParaRPr>
          </a:p>
          <a:p>
            <a:pPr algn="l" eaLnBrk="1" fontAlgn="auto" hangingPunct="1">
              <a:spcAft>
                <a:spcPts val="0"/>
              </a:spcAft>
              <a:buFont typeface="Wingdings 2"/>
              <a:buNone/>
              <a:defRPr/>
            </a:pPr>
            <a:r>
              <a:rPr lang="en-US" b="1">
                <a:solidFill>
                  <a:srgbClr val="BFBFBF"/>
                </a:solidFill>
                <a:effectLst>
                  <a:outerShdw blurRad="38100" dist="38100" dir="2700000" algn="tl">
                    <a:srgbClr val="000000">
                      <a:alpha val="43137"/>
                    </a:srgbClr>
                  </a:outerShdw>
                </a:effectLst>
              </a:rPr>
              <a:t>Date: </a:t>
            </a:r>
            <a:endParaRPr lang="en-US" b="1" dirty="0">
              <a:solidFill>
                <a:srgbClr val="BFBFBF"/>
              </a:solidFill>
              <a:effectLst>
                <a:outerShdw blurRad="38100" dist="38100" dir="2700000" algn="tl">
                  <a:srgbClr val="000000">
                    <a:alpha val="43137"/>
                  </a:srgbClr>
                </a:outerShdw>
              </a:effectLst>
            </a:endParaRPr>
          </a:p>
          <a:p>
            <a:pPr eaLnBrk="1" fontAlgn="auto" hangingPunct="1">
              <a:spcAft>
                <a:spcPts val="0"/>
              </a:spcAft>
              <a:buFont typeface="Wingdings 2"/>
              <a:buNone/>
              <a:defRPr/>
            </a:pPr>
            <a:endParaRPr lang="en-US" dirty="0">
              <a:solidFill>
                <a:srgbClr val="D9D9D9"/>
              </a:solidFill>
            </a:endParaRPr>
          </a:p>
          <a:p>
            <a:pPr eaLnBrk="1" fontAlgn="auto" hangingPunct="1">
              <a:spcAft>
                <a:spcPts val="0"/>
              </a:spcAft>
              <a:buFont typeface="Wingdings 2"/>
              <a:buNone/>
              <a:defRPr/>
            </a:pPr>
            <a:endParaRPr lang="en-US" dirty="0">
              <a:solidFill>
                <a:srgbClr val="D9D9D9"/>
              </a:solidFill>
            </a:endParaRPr>
          </a:p>
          <a:p>
            <a:pPr eaLnBrk="1" fontAlgn="auto" hangingPunct="1">
              <a:spcAft>
                <a:spcPts val="0"/>
              </a:spcAft>
              <a:buFont typeface="Wingdings 2"/>
              <a:buNone/>
              <a:defRPr/>
            </a:pPr>
            <a:endParaRPr lang="en-US" dirty="0"/>
          </a:p>
        </p:txBody>
      </p:sp>
      <p:sp>
        <p:nvSpPr>
          <p:cNvPr id="5" name="TextBox 4"/>
          <p:cNvSpPr txBox="1"/>
          <p:nvPr/>
        </p:nvSpPr>
        <p:spPr>
          <a:xfrm>
            <a:off x="4114800" y="2743200"/>
            <a:ext cx="4114800" cy="461963"/>
          </a:xfrm>
          <a:prstGeom prst="rect">
            <a:avLst/>
          </a:prstGeom>
          <a:noFill/>
        </p:spPr>
        <p:txBody>
          <a:bodyPr>
            <a:spAutoFit/>
          </a:bodyPr>
          <a:lstStyle/>
          <a:p>
            <a:pPr>
              <a:defRPr/>
            </a:pPr>
            <a:endParaRPr lang="en-US" dirty="0">
              <a:solidFill>
                <a:srgbClr val="0D0D0D"/>
              </a:solidFill>
              <a:effectLst>
                <a:outerShdw blurRad="38100" dist="38100" dir="2700000" algn="tl">
                  <a:srgbClr val="000000">
                    <a:alpha val="43137"/>
                  </a:srgbClr>
                </a:outerShdw>
              </a:effectLst>
              <a:latin typeface="Century Gothic"/>
              <a:cs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marL="54864" indent="0" eaLnBrk="1" fontAlgn="auto" hangingPunct="1">
              <a:spcAft>
                <a:spcPts val="0"/>
              </a:spcAft>
              <a:defRPr/>
            </a:pPr>
            <a:r>
              <a:rPr lang="en-US">
                <a:solidFill>
                  <a:schemeClr val="bg1"/>
                </a:solidFill>
              </a:rPr>
              <a:t>Peripheral IV Insertion</a:t>
            </a:r>
          </a:p>
        </p:txBody>
      </p:sp>
      <p:sp>
        <p:nvSpPr>
          <p:cNvPr id="35843" name="Rectangle 3"/>
          <p:cNvSpPr>
            <a:spLocks noGrp="1" noChangeArrowheads="1"/>
          </p:cNvSpPr>
          <p:nvPr>
            <p:ph type="body" sz="half" idx="1"/>
          </p:nvPr>
        </p:nvSpPr>
        <p:spPr>
          <a:xfrm>
            <a:off x="685800" y="1524000"/>
            <a:ext cx="7772400" cy="1254125"/>
          </a:xfrm>
        </p:spPr>
        <p:txBody>
          <a:bodyPr/>
          <a:lstStyle/>
          <a:p>
            <a:pPr eaLnBrk="1" hangingPunct="1"/>
            <a:r>
              <a:rPr lang="en-US" sz="2400">
                <a:solidFill>
                  <a:schemeClr val="bg1"/>
                </a:solidFill>
              </a:rPr>
              <a:t>Common sites:</a:t>
            </a:r>
          </a:p>
          <a:p>
            <a:pPr lvl="1" eaLnBrk="1" hangingPunct="1"/>
            <a:r>
              <a:rPr lang="en-US" sz="2000">
                <a:solidFill>
                  <a:schemeClr val="bg1"/>
                </a:solidFill>
              </a:rPr>
              <a:t>Hands and arms</a:t>
            </a:r>
          </a:p>
          <a:p>
            <a:pPr lvl="1" eaLnBrk="1" hangingPunct="1"/>
            <a:r>
              <a:rPr lang="en-US" sz="2000">
                <a:solidFill>
                  <a:schemeClr val="bg1"/>
                </a:solidFill>
              </a:rPr>
              <a:t>Antecubital fossa (AC space)</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50292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Rectangle 7"/>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b="1" dirty="0">
                <a:solidFill>
                  <a:srgbClr val="00B0F0"/>
                </a:solidFill>
              </a:rPr>
              <a:t>Peripheral IV Insertion</a:t>
            </a:r>
          </a:p>
        </p:txBody>
      </p:sp>
      <p:sp>
        <p:nvSpPr>
          <p:cNvPr id="36867" name="Rectangle 3"/>
          <p:cNvSpPr>
            <a:spLocks noGrp="1" noChangeArrowheads="1"/>
          </p:cNvSpPr>
          <p:nvPr>
            <p:ph idx="1"/>
          </p:nvPr>
        </p:nvSpPr>
        <p:spPr/>
        <p:txBody>
          <a:bodyPr/>
          <a:lstStyle/>
          <a:p>
            <a:pPr eaLnBrk="1" hangingPunct="1"/>
            <a:r>
              <a:rPr lang="en-US" sz="2400" b="1">
                <a:solidFill>
                  <a:srgbClr val="FF0000"/>
                </a:solidFill>
              </a:rPr>
              <a:t>Alternate sites:</a:t>
            </a:r>
          </a:p>
          <a:p>
            <a:pPr lvl="1" eaLnBrk="1" hangingPunct="1"/>
            <a:r>
              <a:rPr lang="en-US" sz="2000">
                <a:solidFill>
                  <a:schemeClr val="bg1"/>
                </a:solidFill>
              </a:rPr>
              <a:t>Long saphenous veins</a:t>
            </a:r>
          </a:p>
          <a:p>
            <a:pPr lvl="1" eaLnBrk="1" hangingPunct="1"/>
            <a:r>
              <a:rPr lang="en-US" sz="2000">
                <a:solidFill>
                  <a:schemeClr val="bg1"/>
                </a:solidFill>
              </a:rPr>
              <a:t>External jugular veins</a:t>
            </a:r>
          </a:p>
          <a:p>
            <a:pPr eaLnBrk="1" hangingPunct="1"/>
            <a:r>
              <a:rPr lang="en-US" sz="2400">
                <a:solidFill>
                  <a:schemeClr val="bg1"/>
                </a:solidFill>
              </a:rPr>
              <a:t>Embolism and infection rates higher </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52800"/>
            <a:ext cx="41148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352800"/>
            <a:ext cx="3962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8"/>
          <p:cNvSpPr>
            <a:spLocks noChangeArrowheads="1"/>
          </p:cNvSpPr>
          <p:nvPr/>
        </p:nvSpPr>
        <p:spPr bwMode="auto">
          <a:xfrm>
            <a:off x="914400" y="6248400"/>
            <a:ext cx="7391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ctr"/>
          <a:lstStyle/>
          <a:p>
            <a:pPr algn="ctr"/>
            <a:r>
              <a:rPr lang="en-US" sz="1200">
                <a:latin typeface="Arial" charset="0"/>
              </a:rPr>
              <a:t>Copyright © 2007, 2006, 2001, 1994 by Mosby, Inc., an affiliate of Elsevier Inc.</a:t>
            </a:r>
            <a:endParaRPr lang="en-GB"/>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1_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1348</TotalTime>
  <Words>2714</Words>
  <Application>Microsoft Office PowerPoint</Application>
  <PresentationFormat>On-screen Show (4:3)</PresentationFormat>
  <Paragraphs>505</Paragraphs>
  <Slides>74</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74</vt:i4>
      </vt:variant>
    </vt:vector>
  </HeadingPairs>
  <TitlesOfParts>
    <vt:vector size="82" baseType="lpstr">
      <vt:lpstr>Arial</vt:lpstr>
      <vt:lpstr>Century Gothic</vt:lpstr>
      <vt:lpstr>Rockwell</vt:lpstr>
      <vt:lpstr>Times New Roman</vt:lpstr>
      <vt:lpstr>Wingdings</vt:lpstr>
      <vt:lpstr>Wingdings 2</vt:lpstr>
      <vt:lpstr>Foundry</vt:lpstr>
      <vt:lpstr>1_Foundry</vt:lpstr>
      <vt:lpstr> Vascular Access</vt:lpstr>
      <vt:lpstr> Learning Objectives….</vt:lpstr>
      <vt:lpstr>Medical Asepsis</vt:lpstr>
      <vt:lpstr>Antiseptics and Disinfectants</vt:lpstr>
      <vt:lpstr>Universal Precautions</vt:lpstr>
      <vt:lpstr>Types of IV Catheters</vt:lpstr>
      <vt:lpstr>Needles</vt:lpstr>
      <vt:lpstr>Peripheral IV Insertion</vt:lpstr>
      <vt:lpstr>Peripheral IV Insertion</vt:lpstr>
      <vt:lpstr>Peripheral IV Insertion</vt:lpstr>
      <vt:lpstr>Peripheral IV Procedure</vt:lpstr>
      <vt:lpstr>Peripheral IV Procedure</vt:lpstr>
      <vt:lpstr>Indwelling Vascular Devices </vt:lpstr>
      <vt:lpstr>Peripheral IV Procedure</vt:lpstr>
      <vt:lpstr>Peripheral IV Procedure</vt:lpstr>
      <vt:lpstr>Peripheral IV Procedure</vt:lpstr>
      <vt:lpstr>Peripheral IV Insertion</vt:lpstr>
      <vt:lpstr>Peripheral IV Procedure</vt:lpstr>
      <vt:lpstr>Peripheral IV Procedure</vt:lpstr>
      <vt:lpstr>Peripheral IV Procedure</vt:lpstr>
      <vt:lpstr>Peripheral IV Procedure</vt:lpstr>
      <vt:lpstr>Peripheral IV Procedure</vt:lpstr>
      <vt:lpstr>Local Complications </vt:lpstr>
      <vt:lpstr>Infiltration—Causes</vt:lpstr>
      <vt:lpstr>Infiltration—Signs &amp; Symptoms</vt:lpstr>
      <vt:lpstr>PowerPoint Presentation</vt:lpstr>
      <vt:lpstr>Infiltration—Management</vt:lpstr>
      <vt:lpstr>Central Venous Access</vt:lpstr>
      <vt:lpstr>Central Venous Access</vt:lpstr>
      <vt:lpstr>Central Venous Access</vt:lpstr>
      <vt:lpstr>Femoral Vein Anatomy</vt:lpstr>
      <vt:lpstr>Femoral Vein Cannulation</vt:lpstr>
      <vt:lpstr>Internal Jugular Vein Anatomy</vt:lpstr>
      <vt:lpstr>Internal Jugular Vein Cannulation</vt:lpstr>
      <vt:lpstr>Internal Jugular Vein Cannulation</vt:lpstr>
      <vt:lpstr>Internal Jugular Vein Cannulation</vt:lpstr>
      <vt:lpstr>Subclavian Vein Anatomy</vt:lpstr>
      <vt:lpstr>Subclavian Vein Cannulation</vt:lpstr>
      <vt:lpstr>Central Venous Access</vt:lpstr>
      <vt:lpstr>Central Venous Access</vt:lpstr>
      <vt:lpstr>Central Venous Access</vt:lpstr>
      <vt:lpstr>Central Venous Access</vt:lpstr>
      <vt:lpstr>Systemic Complications</vt:lpstr>
      <vt:lpstr>Air Embolism</vt:lpstr>
      <vt:lpstr>Air Embolism</vt:lpstr>
      <vt:lpstr>Air Embolism</vt:lpstr>
      <vt:lpstr>Air Embolism</vt:lpstr>
      <vt:lpstr>Complications—Central Veins </vt:lpstr>
      <vt:lpstr>Indwelling Vascular Devices</vt:lpstr>
      <vt:lpstr>Ultrasound guided IV  insertion</vt:lpstr>
      <vt:lpstr>Ultrasound guided CVC insertion</vt:lpstr>
      <vt:lpstr>Arterial Line Placement</vt:lpstr>
      <vt:lpstr>Arterial line placement  Indications </vt:lpstr>
      <vt:lpstr>Contraindications for arterial line placement </vt:lpstr>
      <vt:lpstr>Technical Considerations</vt:lpstr>
      <vt:lpstr>Allen test </vt:lpstr>
      <vt:lpstr>Allen test</vt:lpstr>
      <vt:lpstr>PowerPoint Presentation</vt:lpstr>
      <vt:lpstr>Allen test</vt:lpstr>
      <vt:lpstr>Allen test- Release the occlusive pressure on the ulnar artery</vt:lpstr>
      <vt:lpstr>Radial artery Aatomic consideration</vt:lpstr>
      <vt:lpstr>Femoral  artery Anatomic consideration</vt:lpstr>
      <vt:lpstr>Arterial Line Placement Equipment</vt:lpstr>
      <vt:lpstr>Arterial Line Placement Patient Preparation</vt:lpstr>
      <vt:lpstr>Arterial Line Placement Positioning</vt:lpstr>
      <vt:lpstr>Arterial Line Placement</vt:lpstr>
      <vt:lpstr>Catheter over needle technique </vt:lpstr>
      <vt:lpstr>Catheter over needle technique</vt:lpstr>
      <vt:lpstr>Radial artery cannulation (Seldinger). Advancement of catheter over guide wire.</vt:lpstr>
      <vt:lpstr>Complications of arterial line placement </vt:lpstr>
      <vt:lpstr>PowerPoint Presentation</vt:lpstr>
      <vt:lpstr> Reference book and the relevant page numbers.. </vt:lpstr>
      <vt:lpstr>Questions?</vt:lpstr>
      <vt:lpstr>Thank You  </vt:lpstr>
    </vt:vector>
  </TitlesOfParts>
  <Company>REED Elsevier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Venous Access and Medication Administration</dc:title>
  <dc:creator>Linda Honeycutt</dc:creator>
  <cp:lastModifiedBy>khan mueen ullah</cp:lastModifiedBy>
  <cp:revision>128</cp:revision>
  <dcterms:created xsi:type="dcterms:W3CDTF">2004-12-06T00:21:17Z</dcterms:created>
  <dcterms:modified xsi:type="dcterms:W3CDTF">2019-10-08T18:43:52Z</dcterms:modified>
</cp:coreProperties>
</file>