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Lst>
  <p:notesMasterIdLst>
    <p:notesMasterId r:id="rId92"/>
  </p:notesMasterIdLst>
  <p:handoutMasterIdLst>
    <p:handoutMasterId r:id="rId93"/>
  </p:handoutMasterIdLst>
  <p:sldIdLst>
    <p:sldId id="256" r:id="rId2"/>
    <p:sldId id="420" r:id="rId3"/>
    <p:sldId id="277" r:id="rId4"/>
    <p:sldId id="285" r:id="rId5"/>
    <p:sldId id="421" r:id="rId6"/>
    <p:sldId id="335" r:id="rId7"/>
    <p:sldId id="350" r:id="rId8"/>
    <p:sldId id="336" r:id="rId9"/>
    <p:sldId id="371" r:id="rId10"/>
    <p:sldId id="346" r:id="rId11"/>
    <p:sldId id="352" r:id="rId12"/>
    <p:sldId id="424" r:id="rId13"/>
    <p:sldId id="423" r:id="rId14"/>
    <p:sldId id="297" r:id="rId15"/>
    <p:sldId id="353" r:id="rId16"/>
    <p:sldId id="289" r:id="rId17"/>
    <p:sldId id="377" r:id="rId18"/>
    <p:sldId id="317" r:id="rId19"/>
    <p:sldId id="320" r:id="rId20"/>
    <p:sldId id="344" r:id="rId21"/>
    <p:sldId id="318" r:id="rId22"/>
    <p:sldId id="322" r:id="rId23"/>
    <p:sldId id="376" r:id="rId24"/>
    <p:sldId id="261" r:id="rId25"/>
    <p:sldId id="339" r:id="rId26"/>
    <p:sldId id="286" r:id="rId27"/>
    <p:sldId id="300" r:id="rId28"/>
    <p:sldId id="301" r:id="rId29"/>
    <p:sldId id="302" r:id="rId30"/>
    <p:sldId id="276" r:id="rId31"/>
    <p:sldId id="258" r:id="rId32"/>
    <p:sldId id="372" r:id="rId33"/>
    <p:sldId id="304" r:id="rId34"/>
    <p:sldId id="305" r:id="rId35"/>
    <p:sldId id="307" r:id="rId36"/>
    <p:sldId id="308" r:id="rId37"/>
    <p:sldId id="311" r:id="rId38"/>
    <p:sldId id="385" r:id="rId39"/>
    <p:sldId id="309" r:id="rId40"/>
    <p:sldId id="374" r:id="rId41"/>
    <p:sldId id="373" r:id="rId42"/>
    <p:sldId id="375" r:id="rId43"/>
    <p:sldId id="379" r:id="rId44"/>
    <p:sldId id="365" r:id="rId45"/>
    <p:sldId id="387" r:id="rId46"/>
    <p:sldId id="383" r:id="rId47"/>
    <p:sldId id="364" r:id="rId48"/>
    <p:sldId id="380" r:id="rId49"/>
    <p:sldId id="378" r:id="rId50"/>
    <p:sldId id="388" r:id="rId51"/>
    <p:sldId id="389" r:id="rId52"/>
    <p:sldId id="396" r:id="rId53"/>
    <p:sldId id="394" r:id="rId54"/>
    <p:sldId id="393" r:id="rId55"/>
    <p:sldId id="395" r:id="rId56"/>
    <p:sldId id="386" r:id="rId57"/>
    <p:sldId id="382" r:id="rId58"/>
    <p:sldId id="359" r:id="rId59"/>
    <p:sldId id="390" r:id="rId60"/>
    <p:sldId id="416" r:id="rId61"/>
    <p:sldId id="413" r:id="rId62"/>
    <p:sldId id="414" r:id="rId63"/>
    <p:sldId id="362" r:id="rId64"/>
    <p:sldId id="361" r:id="rId65"/>
    <p:sldId id="363" r:id="rId66"/>
    <p:sldId id="370" r:id="rId67"/>
    <p:sldId id="419" r:id="rId68"/>
    <p:sldId id="369" r:id="rId69"/>
    <p:sldId id="422" r:id="rId70"/>
    <p:sldId id="391" r:id="rId71"/>
    <p:sldId id="399" r:id="rId72"/>
    <p:sldId id="392" r:id="rId73"/>
    <p:sldId id="398" r:id="rId74"/>
    <p:sldId id="401" r:id="rId75"/>
    <p:sldId id="397" r:id="rId76"/>
    <p:sldId id="404" r:id="rId77"/>
    <p:sldId id="405" r:id="rId78"/>
    <p:sldId id="400" r:id="rId79"/>
    <p:sldId id="402" r:id="rId80"/>
    <p:sldId id="408" r:id="rId81"/>
    <p:sldId id="407" r:id="rId82"/>
    <p:sldId id="418" r:id="rId83"/>
    <p:sldId id="360" r:id="rId84"/>
    <p:sldId id="358" r:id="rId85"/>
    <p:sldId id="357" r:id="rId86"/>
    <p:sldId id="410" r:id="rId87"/>
    <p:sldId id="409" r:id="rId88"/>
    <p:sldId id="411" r:id="rId89"/>
    <p:sldId id="412" r:id="rId90"/>
    <p:sldId id="356" r:id="rId9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charset="0"/>
        <a:ea typeface="+mn-ea"/>
        <a:cs typeface="+mn-cs"/>
      </a:defRPr>
    </a:lvl1pPr>
    <a:lvl2pPr marL="457200" algn="l" rtl="0" eaLnBrk="0" fontAlgn="base" hangingPunct="0">
      <a:spcBef>
        <a:spcPct val="0"/>
      </a:spcBef>
      <a:spcAft>
        <a:spcPct val="0"/>
      </a:spcAft>
      <a:defRPr kern="1200">
        <a:solidFill>
          <a:schemeClr val="tx1"/>
        </a:solidFill>
        <a:latin typeface="Tahoma" charset="0"/>
        <a:ea typeface="+mn-ea"/>
        <a:cs typeface="+mn-cs"/>
      </a:defRPr>
    </a:lvl2pPr>
    <a:lvl3pPr marL="914400" algn="l" rtl="0" eaLnBrk="0" fontAlgn="base" hangingPunct="0">
      <a:spcBef>
        <a:spcPct val="0"/>
      </a:spcBef>
      <a:spcAft>
        <a:spcPct val="0"/>
      </a:spcAft>
      <a:defRPr kern="1200">
        <a:solidFill>
          <a:schemeClr val="tx1"/>
        </a:solidFill>
        <a:latin typeface="Tahoma" charset="0"/>
        <a:ea typeface="+mn-ea"/>
        <a:cs typeface="+mn-cs"/>
      </a:defRPr>
    </a:lvl3pPr>
    <a:lvl4pPr marL="1371600" algn="l" rtl="0" eaLnBrk="0" fontAlgn="base" hangingPunct="0">
      <a:spcBef>
        <a:spcPct val="0"/>
      </a:spcBef>
      <a:spcAft>
        <a:spcPct val="0"/>
      </a:spcAft>
      <a:defRPr kern="1200">
        <a:solidFill>
          <a:schemeClr val="tx1"/>
        </a:solidFill>
        <a:latin typeface="Tahoma" charset="0"/>
        <a:ea typeface="+mn-ea"/>
        <a:cs typeface="+mn-cs"/>
      </a:defRPr>
    </a:lvl4pPr>
    <a:lvl5pPr marL="1828800" algn="l" rtl="0" eaLnBrk="0" fontAlgn="base" hangingPunct="0">
      <a:spcBef>
        <a:spcPct val="0"/>
      </a:spcBef>
      <a:spcAft>
        <a:spcPct val="0"/>
      </a:spcAft>
      <a:defRPr kern="1200">
        <a:solidFill>
          <a:schemeClr val="tx1"/>
        </a:solidFill>
        <a:latin typeface="Tahoma" charset="0"/>
        <a:ea typeface="+mn-ea"/>
        <a:cs typeface="+mn-cs"/>
      </a:defRPr>
    </a:lvl5pPr>
    <a:lvl6pPr marL="2286000" algn="l" defTabSz="914400" rtl="0" eaLnBrk="1" latinLnBrk="0" hangingPunct="1">
      <a:defRPr kern="1200">
        <a:solidFill>
          <a:schemeClr val="tx1"/>
        </a:solidFill>
        <a:latin typeface="Tahoma" charset="0"/>
        <a:ea typeface="+mn-ea"/>
        <a:cs typeface="+mn-cs"/>
      </a:defRPr>
    </a:lvl6pPr>
    <a:lvl7pPr marL="2743200" algn="l" defTabSz="914400" rtl="0" eaLnBrk="1" latinLnBrk="0" hangingPunct="1">
      <a:defRPr kern="1200">
        <a:solidFill>
          <a:schemeClr val="tx1"/>
        </a:solidFill>
        <a:latin typeface="Tahoma" charset="0"/>
        <a:ea typeface="+mn-ea"/>
        <a:cs typeface="+mn-cs"/>
      </a:defRPr>
    </a:lvl7pPr>
    <a:lvl8pPr marL="3200400" algn="l" defTabSz="914400" rtl="0" eaLnBrk="1" latinLnBrk="0" hangingPunct="1">
      <a:defRPr kern="1200">
        <a:solidFill>
          <a:schemeClr val="tx1"/>
        </a:solidFill>
        <a:latin typeface="Tahoma" charset="0"/>
        <a:ea typeface="+mn-ea"/>
        <a:cs typeface="+mn-cs"/>
      </a:defRPr>
    </a:lvl8pPr>
    <a:lvl9pPr marL="3657600" algn="l" defTabSz="914400" rtl="0" eaLnBrk="1" latinLnBrk="0" hangingPunct="1">
      <a:defRPr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6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endParaRPr lang="en-US"/>
          </a:p>
        </p:txBody>
      </p:sp>
      <p:sp>
        <p:nvSpPr>
          <p:cNvPr id="52633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endParaRPr lang="en-US"/>
          </a:p>
        </p:txBody>
      </p:sp>
      <p:sp>
        <p:nvSpPr>
          <p:cNvPr id="52634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endParaRPr lang="en-US"/>
          </a:p>
        </p:txBody>
      </p:sp>
      <p:sp>
        <p:nvSpPr>
          <p:cNvPr id="52634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4D4DDA11-E20B-4571-AFA7-BF1280B84277}" type="slidenum">
              <a:rPr lang="en-US"/>
              <a:pPr/>
              <a:t>‹#›</a:t>
            </a:fld>
            <a:endParaRPr lang="en-US"/>
          </a:p>
        </p:txBody>
      </p:sp>
    </p:spTree>
    <p:extLst>
      <p:ext uri="{BB962C8B-B14F-4D97-AF65-F5344CB8AC3E}">
        <p14:creationId xmlns:p14="http://schemas.microsoft.com/office/powerpoint/2010/main" val="2741651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A0212C-2EE8-4B43-832F-F1B0A2DD44CE}" type="datetimeFigureOut">
              <a:rPr lang="en-US" smtClean="0"/>
              <a:pPr/>
              <a:t>3/3/2019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0D2D0B-E45C-40D4-9DF6-0CF700470702}" type="slidenum">
              <a:rPr lang="en-US" smtClean="0"/>
              <a:pPr/>
              <a:t>‹#›</a:t>
            </a:fld>
            <a:endParaRPr lang="en-US"/>
          </a:p>
        </p:txBody>
      </p:sp>
    </p:spTree>
    <p:extLst>
      <p:ext uri="{BB962C8B-B14F-4D97-AF65-F5344CB8AC3E}">
        <p14:creationId xmlns:p14="http://schemas.microsoft.com/office/powerpoint/2010/main" val="2917806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a:t>
            </a:fld>
            <a:endParaRPr lang="en-US"/>
          </a:p>
        </p:txBody>
      </p:sp>
    </p:spTree>
    <p:extLst>
      <p:ext uri="{BB962C8B-B14F-4D97-AF65-F5344CB8AC3E}">
        <p14:creationId xmlns:p14="http://schemas.microsoft.com/office/powerpoint/2010/main" val="2605764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15</a:t>
            </a:fld>
            <a:endParaRPr lang="en-US"/>
          </a:p>
        </p:txBody>
      </p:sp>
    </p:spTree>
    <p:extLst>
      <p:ext uri="{BB962C8B-B14F-4D97-AF65-F5344CB8AC3E}">
        <p14:creationId xmlns:p14="http://schemas.microsoft.com/office/powerpoint/2010/main" val="1105544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16</a:t>
            </a:fld>
            <a:endParaRPr lang="en-US"/>
          </a:p>
        </p:txBody>
      </p:sp>
    </p:spTree>
    <p:extLst>
      <p:ext uri="{BB962C8B-B14F-4D97-AF65-F5344CB8AC3E}">
        <p14:creationId xmlns:p14="http://schemas.microsoft.com/office/powerpoint/2010/main" val="1078116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18</a:t>
            </a:fld>
            <a:endParaRPr lang="en-US"/>
          </a:p>
        </p:txBody>
      </p:sp>
    </p:spTree>
    <p:extLst>
      <p:ext uri="{BB962C8B-B14F-4D97-AF65-F5344CB8AC3E}">
        <p14:creationId xmlns:p14="http://schemas.microsoft.com/office/powerpoint/2010/main" val="217194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19</a:t>
            </a:fld>
            <a:endParaRPr lang="en-US"/>
          </a:p>
        </p:txBody>
      </p:sp>
    </p:spTree>
    <p:extLst>
      <p:ext uri="{BB962C8B-B14F-4D97-AF65-F5344CB8AC3E}">
        <p14:creationId xmlns:p14="http://schemas.microsoft.com/office/powerpoint/2010/main" val="621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20</a:t>
            </a:fld>
            <a:endParaRPr lang="en-US"/>
          </a:p>
        </p:txBody>
      </p:sp>
    </p:spTree>
    <p:extLst>
      <p:ext uri="{BB962C8B-B14F-4D97-AF65-F5344CB8AC3E}">
        <p14:creationId xmlns:p14="http://schemas.microsoft.com/office/powerpoint/2010/main" val="1843927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21</a:t>
            </a:fld>
            <a:endParaRPr lang="en-US"/>
          </a:p>
        </p:txBody>
      </p:sp>
    </p:spTree>
    <p:extLst>
      <p:ext uri="{BB962C8B-B14F-4D97-AF65-F5344CB8AC3E}">
        <p14:creationId xmlns:p14="http://schemas.microsoft.com/office/powerpoint/2010/main" val="3230715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22</a:t>
            </a:fld>
            <a:endParaRPr lang="en-US"/>
          </a:p>
        </p:txBody>
      </p:sp>
    </p:spTree>
    <p:extLst>
      <p:ext uri="{BB962C8B-B14F-4D97-AF65-F5344CB8AC3E}">
        <p14:creationId xmlns:p14="http://schemas.microsoft.com/office/powerpoint/2010/main" val="2838883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24</a:t>
            </a:fld>
            <a:endParaRPr lang="en-US"/>
          </a:p>
        </p:txBody>
      </p:sp>
    </p:spTree>
    <p:extLst>
      <p:ext uri="{BB962C8B-B14F-4D97-AF65-F5344CB8AC3E}">
        <p14:creationId xmlns:p14="http://schemas.microsoft.com/office/powerpoint/2010/main" val="735264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25</a:t>
            </a:fld>
            <a:endParaRPr lang="en-US"/>
          </a:p>
        </p:txBody>
      </p:sp>
    </p:spTree>
    <p:extLst>
      <p:ext uri="{BB962C8B-B14F-4D97-AF65-F5344CB8AC3E}">
        <p14:creationId xmlns:p14="http://schemas.microsoft.com/office/powerpoint/2010/main" val="3184073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26</a:t>
            </a:fld>
            <a:endParaRPr lang="en-US"/>
          </a:p>
        </p:txBody>
      </p:sp>
    </p:spTree>
    <p:extLst>
      <p:ext uri="{BB962C8B-B14F-4D97-AF65-F5344CB8AC3E}">
        <p14:creationId xmlns:p14="http://schemas.microsoft.com/office/powerpoint/2010/main" val="2708118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a:t>
            </a:fld>
            <a:endParaRPr lang="en-US"/>
          </a:p>
        </p:txBody>
      </p:sp>
    </p:spTree>
    <p:extLst>
      <p:ext uri="{BB962C8B-B14F-4D97-AF65-F5344CB8AC3E}">
        <p14:creationId xmlns:p14="http://schemas.microsoft.com/office/powerpoint/2010/main" val="113983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27</a:t>
            </a:fld>
            <a:endParaRPr lang="en-US"/>
          </a:p>
        </p:txBody>
      </p:sp>
    </p:spTree>
    <p:extLst>
      <p:ext uri="{BB962C8B-B14F-4D97-AF65-F5344CB8AC3E}">
        <p14:creationId xmlns:p14="http://schemas.microsoft.com/office/powerpoint/2010/main" val="3533368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28</a:t>
            </a:fld>
            <a:endParaRPr lang="en-US"/>
          </a:p>
        </p:txBody>
      </p:sp>
    </p:spTree>
    <p:extLst>
      <p:ext uri="{BB962C8B-B14F-4D97-AF65-F5344CB8AC3E}">
        <p14:creationId xmlns:p14="http://schemas.microsoft.com/office/powerpoint/2010/main" val="1746946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29</a:t>
            </a:fld>
            <a:endParaRPr lang="en-US"/>
          </a:p>
        </p:txBody>
      </p:sp>
    </p:spTree>
    <p:extLst>
      <p:ext uri="{BB962C8B-B14F-4D97-AF65-F5344CB8AC3E}">
        <p14:creationId xmlns:p14="http://schemas.microsoft.com/office/powerpoint/2010/main" val="3269809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30</a:t>
            </a:fld>
            <a:endParaRPr lang="en-US"/>
          </a:p>
        </p:txBody>
      </p:sp>
    </p:spTree>
    <p:extLst>
      <p:ext uri="{BB962C8B-B14F-4D97-AF65-F5344CB8AC3E}">
        <p14:creationId xmlns:p14="http://schemas.microsoft.com/office/powerpoint/2010/main" val="700996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31</a:t>
            </a:fld>
            <a:endParaRPr lang="en-US"/>
          </a:p>
        </p:txBody>
      </p:sp>
    </p:spTree>
    <p:extLst>
      <p:ext uri="{BB962C8B-B14F-4D97-AF65-F5344CB8AC3E}">
        <p14:creationId xmlns:p14="http://schemas.microsoft.com/office/powerpoint/2010/main" val="529731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33</a:t>
            </a:fld>
            <a:endParaRPr lang="en-US"/>
          </a:p>
        </p:txBody>
      </p:sp>
    </p:spTree>
    <p:extLst>
      <p:ext uri="{BB962C8B-B14F-4D97-AF65-F5344CB8AC3E}">
        <p14:creationId xmlns:p14="http://schemas.microsoft.com/office/powerpoint/2010/main" val="27440502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34</a:t>
            </a:fld>
            <a:endParaRPr lang="en-US"/>
          </a:p>
        </p:txBody>
      </p:sp>
    </p:spTree>
    <p:extLst>
      <p:ext uri="{BB962C8B-B14F-4D97-AF65-F5344CB8AC3E}">
        <p14:creationId xmlns:p14="http://schemas.microsoft.com/office/powerpoint/2010/main" val="3604248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35</a:t>
            </a:fld>
            <a:endParaRPr lang="en-US"/>
          </a:p>
        </p:txBody>
      </p:sp>
    </p:spTree>
    <p:extLst>
      <p:ext uri="{BB962C8B-B14F-4D97-AF65-F5344CB8AC3E}">
        <p14:creationId xmlns:p14="http://schemas.microsoft.com/office/powerpoint/2010/main" val="41584726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36</a:t>
            </a:fld>
            <a:endParaRPr lang="en-US"/>
          </a:p>
        </p:txBody>
      </p:sp>
    </p:spTree>
    <p:extLst>
      <p:ext uri="{BB962C8B-B14F-4D97-AF65-F5344CB8AC3E}">
        <p14:creationId xmlns:p14="http://schemas.microsoft.com/office/powerpoint/2010/main" val="447042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37</a:t>
            </a:fld>
            <a:endParaRPr lang="en-US"/>
          </a:p>
        </p:txBody>
      </p:sp>
    </p:spTree>
    <p:extLst>
      <p:ext uri="{BB962C8B-B14F-4D97-AF65-F5344CB8AC3E}">
        <p14:creationId xmlns:p14="http://schemas.microsoft.com/office/powerpoint/2010/main" val="1035844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4</a:t>
            </a:fld>
            <a:endParaRPr lang="en-US"/>
          </a:p>
        </p:txBody>
      </p:sp>
    </p:spTree>
    <p:extLst>
      <p:ext uri="{BB962C8B-B14F-4D97-AF65-F5344CB8AC3E}">
        <p14:creationId xmlns:p14="http://schemas.microsoft.com/office/powerpoint/2010/main" val="3412086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39</a:t>
            </a:fld>
            <a:endParaRPr lang="en-US"/>
          </a:p>
        </p:txBody>
      </p:sp>
    </p:spTree>
    <p:extLst>
      <p:ext uri="{BB962C8B-B14F-4D97-AF65-F5344CB8AC3E}">
        <p14:creationId xmlns:p14="http://schemas.microsoft.com/office/powerpoint/2010/main" val="20947423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a:lstStyle/>
          <a:p>
            <a:pPr eaLnBrk="1" hangingPunct="1">
              <a:spcBef>
                <a:spcPct val="0"/>
              </a:spcBef>
            </a:pPr>
            <a:endParaRPr lang="ar-JO" smtClean="0"/>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D641B4-1414-455D-A54C-D83EDEDDB9DB}" type="slidenum">
              <a:rPr lang="ar-SA" smtClean="0"/>
              <a:pPr/>
              <a:t>43</a:t>
            </a:fld>
            <a:endParaRPr lang="ar-SA" smtClean="0"/>
          </a:p>
        </p:txBody>
      </p:sp>
      <p:sp>
        <p:nvSpPr>
          <p:cNvPr id="39941"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fld id="{1916F8AB-D5CA-4019-B2BF-F55D594FD239}" type="datetime4">
              <a:rPr lang="en-US" smtClean="0"/>
              <a:pPr/>
              <a:t>March 3, 2019</a:t>
            </a:fld>
            <a:endParaRPr lang="ar-SA" smtClean="0"/>
          </a:p>
        </p:txBody>
      </p:sp>
    </p:spTree>
    <p:extLst>
      <p:ext uri="{BB962C8B-B14F-4D97-AF65-F5344CB8AC3E}">
        <p14:creationId xmlns:p14="http://schemas.microsoft.com/office/powerpoint/2010/main" val="5142304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90</a:t>
            </a:fld>
            <a:endParaRPr lang="en-US"/>
          </a:p>
        </p:txBody>
      </p:sp>
    </p:spTree>
    <p:extLst>
      <p:ext uri="{BB962C8B-B14F-4D97-AF65-F5344CB8AC3E}">
        <p14:creationId xmlns:p14="http://schemas.microsoft.com/office/powerpoint/2010/main" val="2713374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6</a:t>
            </a:fld>
            <a:endParaRPr lang="en-US"/>
          </a:p>
        </p:txBody>
      </p:sp>
    </p:spTree>
    <p:extLst>
      <p:ext uri="{BB962C8B-B14F-4D97-AF65-F5344CB8AC3E}">
        <p14:creationId xmlns:p14="http://schemas.microsoft.com/office/powerpoint/2010/main" val="1634159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7</a:t>
            </a:fld>
            <a:endParaRPr lang="en-US"/>
          </a:p>
        </p:txBody>
      </p:sp>
    </p:spTree>
    <p:extLst>
      <p:ext uri="{BB962C8B-B14F-4D97-AF65-F5344CB8AC3E}">
        <p14:creationId xmlns:p14="http://schemas.microsoft.com/office/powerpoint/2010/main" val="1521569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8</a:t>
            </a:fld>
            <a:endParaRPr lang="en-US"/>
          </a:p>
        </p:txBody>
      </p:sp>
    </p:spTree>
    <p:extLst>
      <p:ext uri="{BB962C8B-B14F-4D97-AF65-F5344CB8AC3E}">
        <p14:creationId xmlns:p14="http://schemas.microsoft.com/office/powerpoint/2010/main" val="3245797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10</a:t>
            </a:fld>
            <a:endParaRPr lang="en-US"/>
          </a:p>
        </p:txBody>
      </p:sp>
    </p:spTree>
    <p:extLst>
      <p:ext uri="{BB962C8B-B14F-4D97-AF65-F5344CB8AC3E}">
        <p14:creationId xmlns:p14="http://schemas.microsoft.com/office/powerpoint/2010/main" val="217694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11</a:t>
            </a:fld>
            <a:endParaRPr lang="en-US"/>
          </a:p>
        </p:txBody>
      </p:sp>
    </p:spTree>
    <p:extLst>
      <p:ext uri="{BB962C8B-B14F-4D97-AF65-F5344CB8AC3E}">
        <p14:creationId xmlns:p14="http://schemas.microsoft.com/office/powerpoint/2010/main" val="3627731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14</a:t>
            </a:fld>
            <a:endParaRPr lang="en-US"/>
          </a:p>
        </p:txBody>
      </p:sp>
    </p:spTree>
    <p:extLst>
      <p:ext uri="{BB962C8B-B14F-4D97-AF65-F5344CB8AC3E}">
        <p14:creationId xmlns:p14="http://schemas.microsoft.com/office/powerpoint/2010/main" val="386958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50E783DF-DCF8-4406-BFBB-41C6DBC9355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0943F-28AE-4032-A17D-1279382485F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4BFEDA65-7687-43F7-8526-F6634ED63CE2}"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544433B4-E3E6-4B59-97DB-6A75A01CCA44}"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normAutofit/>
          </a:bodyPr>
          <a:lstStyle/>
          <a:p>
            <a:pPr lvl="0"/>
            <a:endParaRPr lang="en-US" noProof="0" smtClean="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E171E89-9ABA-4D7F-BE86-34ECB89436CF}"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normAutofit/>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F36020B-E646-4343-A37E-68B17DB3F87A}"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normAutofit/>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A1007B5-6F9A-4D6E-9A2D-23A05EC27AD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B1BDBDC-C0C5-4C8D-8066-5F8E922B2773}"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1DF57792-E4E8-4A65-8DE7-FB15928A9846}"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endParaRPr lang="en-US"/>
          </a:p>
        </p:txBody>
      </p:sp>
      <p:sp>
        <p:nvSpPr>
          <p:cNvPr id="10" name="Slide Number Placeholder 9"/>
          <p:cNvSpPr>
            <a:spLocks noGrp="1"/>
          </p:cNvSpPr>
          <p:nvPr>
            <p:ph type="sldNum" sz="quarter" idx="16"/>
          </p:nvPr>
        </p:nvSpPr>
        <p:spPr/>
        <p:txBody>
          <a:bodyPr rtlCol="0"/>
          <a:lstStyle/>
          <a:p>
            <a:fld id="{95E06AEC-DEA4-4E60-A4EE-64A08EF8A641}"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endParaRPr lang="en-US"/>
          </a:p>
        </p:txBody>
      </p:sp>
      <p:sp>
        <p:nvSpPr>
          <p:cNvPr id="12" name="Slide Number Placeholder 11"/>
          <p:cNvSpPr>
            <a:spLocks noGrp="1"/>
          </p:cNvSpPr>
          <p:nvPr>
            <p:ph type="sldNum" sz="quarter" idx="16"/>
          </p:nvPr>
        </p:nvSpPr>
        <p:spPr/>
        <p:txBody>
          <a:bodyPr rtlCol="0"/>
          <a:lstStyle/>
          <a:p>
            <a:fld id="{93AFC53C-1451-4A7A-8EE5-28D4ABE638AA}"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F7566AD6-7A75-4DE1-BA5C-424E84A9E50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C9FA53F-29DE-4C58-BA74-DF23A86EBAD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53724CE2-D31E-418B-91DE-B33469288E47}"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14AE7F66-0DA3-4B3D-87C5-104EAF26F5DD}"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E76FC377-1B44-4E1C-B311-DBDB4965C62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ctrTitle"/>
          </p:nvPr>
        </p:nvSpPr>
        <p:spPr>
          <a:xfrm>
            <a:off x="914400" y="304800"/>
            <a:ext cx="7772400" cy="1143000"/>
          </a:xfrm>
        </p:spPr>
        <p:txBody>
          <a:bodyPr>
            <a:normAutofit/>
          </a:bodyPr>
          <a:lstStyle/>
          <a:p>
            <a:pPr algn="ctr"/>
            <a:r>
              <a:rPr lang="en-US" sz="4800" b="1" dirty="0" err="1"/>
              <a:t>Neuraxial</a:t>
            </a:r>
            <a:r>
              <a:rPr lang="en-US" sz="4800" b="1" dirty="0"/>
              <a:t> </a:t>
            </a:r>
            <a:r>
              <a:rPr lang="en-US" sz="4800" b="1" dirty="0" err="1" smtClean="0"/>
              <a:t>Blokade</a:t>
            </a:r>
            <a:endParaRPr lang="en-US" sz="4800" b="1" dirty="0"/>
          </a:p>
        </p:txBody>
      </p:sp>
      <p:sp>
        <p:nvSpPr>
          <p:cNvPr id="425987" name="Rectangle 3"/>
          <p:cNvSpPr>
            <a:spLocks noGrp="1" noChangeArrowheads="1"/>
          </p:cNvSpPr>
          <p:nvPr>
            <p:ph type="subTitle" idx="1"/>
          </p:nvPr>
        </p:nvSpPr>
        <p:spPr>
          <a:xfrm>
            <a:off x="990600" y="4114800"/>
            <a:ext cx="6705600" cy="1828800"/>
          </a:xfrm>
        </p:spPr>
        <p:txBody>
          <a:bodyPr>
            <a:normAutofit fontScale="85000" lnSpcReduction="20000"/>
          </a:bodyPr>
          <a:lstStyle/>
          <a:p>
            <a:r>
              <a:rPr lang="en-US" sz="2800" dirty="0" smtClean="0"/>
              <a:t>Dr: Ahmed </a:t>
            </a:r>
            <a:r>
              <a:rPr lang="en-US" sz="2800" dirty="0" err="1" smtClean="0"/>
              <a:t>Thallaj</a:t>
            </a:r>
            <a:endParaRPr lang="en-US" sz="2800" dirty="0" smtClean="0"/>
          </a:p>
          <a:p>
            <a:r>
              <a:rPr lang="en-US" sz="2800" dirty="0" smtClean="0"/>
              <a:t>Associate Professor, college of medicine, KSU</a:t>
            </a:r>
          </a:p>
          <a:p>
            <a:r>
              <a:rPr lang="en-US" sz="2800" dirty="0" smtClean="0"/>
              <a:t>Head of regional Anesthesia division</a:t>
            </a:r>
          </a:p>
          <a:p>
            <a:r>
              <a:rPr lang="en-US" sz="2800" dirty="0" smtClean="0"/>
              <a:t> Director, KSU Regional Anesthesia </a:t>
            </a:r>
            <a:r>
              <a:rPr lang="en-US" sz="2800" smtClean="0"/>
              <a:t>Fellowship Program</a:t>
            </a:r>
            <a:endParaRPr lang="en-US" sz="2800" dirty="0" smtClean="0"/>
          </a:p>
        </p:txBody>
      </p:sp>
      <p:pic>
        <p:nvPicPr>
          <p:cNvPr id="4" name="Content Placeholder 6"/>
          <p:cNvPicPr>
            <a:picLocks noChangeAspect="1"/>
          </p:cNvPicPr>
          <p:nvPr/>
        </p:nvPicPr>
        <p:blipFill>
          <a:blip r:embed="rId3" cstate="print"/>
          <a:srcRect/>
          <a:stretch>
            <a:fillRect/>
          </a:stretch>
        </p:blipFill>
        <p:spPr>
          <a:xfrm>
            <a:off x="5105400" y="1417093"/>
            <a:ext cx="4038600" cy="28956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8" name="Rectangle 4"/>
          <p:cNvSpPr>
            <a:spLocks noGrp="1" noChangeArrowheads="1"/>
          </p:cNvSpPr>
          <p:nvPr>
            <p:ph type="title"/>
          </p:nvPr>
        </p:nvSpPr>
        <p:spPr/>
        <p:txBody>
          <a:bodyPr/>
          <a:lstStyle/>
          <a:p>
            <a:r>
              <a:rPr lang="en-US" sz="4000"/>
              <a:t>Lumbar Extension versus Flexion</a:t>
            </a:r>
          </a:p>
        </p:txBody>
      </p:sp>
      <p:pic>
        <p:nvPicPr>
          <p:cNvPr id="46081" name="Picture 1" descr="Vol II Fig 24"/>
          <p:cNvPicPr>
            <a:picLocks noChangeAspect="1" noChangeArrowheads="1"/>
          </p:cNvPicPr>
          <p:nvPr/>
        </p:nvPicPr>
        <p:blipFill>
          <a:blip r:embed="rId3" cstate="print"/>
          <a:srcRect/>
          <a:stretch>
            <a:fillRect/>
          </a:stretch>
        </p:blipFill>
        <p:spPr bwMode="auto">
          <a:xfrm>
            <a:off x="424476" y="1904999"/>
            <a:ext cx="8033724" cy="4809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gional%20Pictures%20020"/>
          <p:cNvPicPr>
            <a:picLocks noChangeAspect="1" noChangeArrowheads="1"/>
          </p:cNvPicPr>
          <p:nvPr/>
        </p:nvPicPr>
        <p:blipFill>
          <a:blip r:embed="rId3" cstate="print"/>
          <a:srcRect/>
          <a:stretch>
            <a:fillRect/>
          </a:stretch>
        </p:blipFill>
        <p:spPr bwMode="auto">
          <a:xfrm>
            <a:off x="2133600" y="685800"/>
            <a:ext cx="4648200" cy="3111146"/>
          </a:xfrm>
          <a:prstGeom prst="rect">
            <a:avLst/>
          </a:prstGeom>
          <a:noFill/>
          <a:ln w="9525">
            <a:noFill/>
            <a:miter lim="800000"/>
            <a:headEnd/>
            <a:tailEnd/>
          </a:ln>
        </p:spPr>
      </p:pic>
      <p:sp>
        <p:nvSpPr>
          <p:cNvPr id="3" name="TextBox 2"/>
          <p:cNvSpPr txBox="1"/>
          <p:nvPr/>
        </p:nvSpPr>
        <p:spPr>
          <a:xfrm>
            <a:off x="2362200" y="1828800"/>
            <a:ext cx="609600" cy="369332"/>
          </a:xfrm>
          <a:prstGeom prst="rect">
            <a:avLst/>
          </a:prstGeom>
          <a:noFill/>
        </p:spPr>
        <p:txBody>
          <a:bodyPr wrap="square" rtlCol="0">
            <a:spAutoFit/>
          </a:bodyPr>
          <a:lstStyle/>
          <a:p>
            <a:r>
              <a:rPr lang="en-US" dirty="0" smtClean="0">
                <a:solidFill>
                  <a:schemeClr val="bg1"/>
                </a:solidFill>
              </a:rPr>
              <a:t>L 2</a:t>
            </a:r>
            <a:endParaRPr lang="en-US" dirty="0">
              <a:solidFill>
                <a:schemeClr val="bg1"/>
              </a:solidFill>
            </a:endParaRPr>
          </a:p>
        </p:txBody>
      </p:sp>
      <p:sp>
        <p:nvSpPr>
          <p:cNvPr id="4" name="TextBox 3"/>
          <p:cNvSpPr txBox="1"/>
          <p:nvPr/>
        </p:nvSpPr>
        <p:spPr>
          <a:xfrm>
            <a:off x="2590800" y="2971800"/>
            <a:ext cx="609600" cy="369332"/>
          </a:xfrm>
          <a:prstGeom prst="rect">
            <a:avLst/>
          </a:prstGeom>
          <a:noFill/>
        </p:spPr>
        <p:txBody>
          <a:bodyPr wrap="square" rtlCol="0">
            <a:spAutoFit/>
          </a:bodyPr>
          <a:lstStyle/>
          <a:p>
            <a:r>
              <a:rPr lang="en-US" dirty="0" smtClean="0">
                <a:solidFill>
                  <a:schemeClr val="bg1"/>
                </a:solidFill>
              </a:rPr>
              <a:t>L 5</a:t>
            </a:r>
            <a:endParaRPr lang="en-US" dirty="0">
              <a:solidFill>
                <a:schemeClr val="bg1"/>
              </a:solidFill>
            </a:endParaRPr>
          </a:p>
        </p:txBody>
      </p:sp>
      <p:sp>
        <p:nvSpPr>
          <p:cNvPr id="5" name="Right Arrow 4"/>
          <p:cNvSpPr/>
          <p:nvPr/>
        </p:nvSpPr>
        <p:spPr>
          <a:xfrm>
            <a:off x="3352800" y="3124200"/>
            <a:ext cx="990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2971800" y="1905000"/>
            <a:ext cx="1371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5800" y="4495800"/>
            <a:ext cx="7772400" cy="923330"/>
          </a:xfrm>
          <a:prstGeom prst="rect">
            <a:avLst/>
          </a:prstGeom>
          <a:noFill/>
        </p:spPr>
        <p:txBody>
          <a:bodyPr wrap="square" rtlCol="0">
            <a:spAutoFit/>
          </a:bodyPr>
          <a:lstStyle/>
          <a:p>
            <a:r>
              <a:rPr lang="en-US" dirty="0" smtClean="0"/>
              <a:t>Interlaminar spaces are larger in the lower lumbar region.  If an anesthesia provider finds it challenging at one level it is important to remember that moving down one space may provide a larger space.</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36" y="11373"/>
            <a:ext cx="8995241" cy="6629400"/>
          </a:xfrm>
          <a:prstGeom prst="rect">
            <a:avLst/>
          </a:prstGeom>
        </p:spPr>
      </p:pic>
    </p:spTree>
    <p:extLst>
      <p:ext uri="{BB962C8B-B14F-4D97-AF65-F5344CB8AC3E}">
        <p14:creationId xmlns:p14="http://schemas.microsoft.com/office/powerpoint/2010/main" val="2425318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825" y="0"/>
            <a:ext cx="9111175" cy="6858000"/>
          </a:xfrm>
          <a:prstGeom prst="rect">
            <a:avLst/>
          </a:prstGeom>
        </p:spPr>
      </p:pic>
    </p:spTree>
    <p:extLst>
      <p:ext uri="{BB962C8B-B14F-4D97-AF65-F5344CB8AC3E}">
        <p14:creationId xmlns:p14="http://schemas.microsoft.com/office/powerpoint/2010/main" val="1430482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4" name="Rectangle 4"/>
          <p:cNvSpPr>
            <a:spLocks noGrp="1" noChangeArrowheads="1"/>
          </p:cNvSpPr>
          <p:nvPr>
            <p:ph type="title"/>
          </p:nvPr>
        </p:nvSpPr>
        <p:spPr/>
        <p:txBody>
          <a:bodyPr>
            <a:normAutofit fontScale="90000"/>
          </a:bodyPr>
          <a:lstStyle/>
          <a:p>
            <a:r>
              <a:rPr lang="en-US" sz="4000" dirty="0"/>
              <a:t>Ligaments that support the vertebral column</a:t>
            </a:r>
          </a:p>
        </p:txBody>
      </p:sp>
      <p:sp>
        <p:nvSpPr>
          <p:cNvPr id="517135" name="Text Box 15"/>
          <p:cNvSpPr txBox="1">
            <a:spLocks noChangeArrowheads="1"/>
          </p:cNvSpPr>
          <p:nvPr/>
        </p:nvSpPr>
        <p:spPr bwMode="auto">
          <a:xfrm>
            <a:off x="0" y="1905000"/>
            <a:ext cx="1524000" cy="1603375"/>
          </a:xfrm>
          <a:prstGeom prst="rect">
            <a:avLst/>
          </a:prstGeom>
          <a:noFill/>
          <a:ln w="9525">
            <a:noFill/>
            <a:miter lim="800000"/>
            <a:headEnd/>
            <a:tailEnd/>
          </a:ln>
          <a:effectLst/>
        </p:spPr>
        <p:txBody>
          <a:bodyPr>
            <a:spAutoFit/>
          </a:bodyPr>
          <a:lstStyle/>
          <a:p>
            <a:pPr>
              <a:spcBef>
                <a:spcPct val="50000"/>
              </a:spcBef>
            </a:pPr>
            <a:r>
              <a:rPr lang="en-US" dirty="0">
                <a:solidFill>
                  <a:schemeClr val="folHlink"/>
                </a:solidFill>
              </a:rPr>
              <a:t>Ventral side:</a:t>
            </a:r>
          </a:p>
          <a:p>
            <a:pPr>
              <a:spcBef>
                <a:spcPct val="50000"/>
              </a:spcBef>
            </a:pPr>
            <a:r>
              <a:rPr lang="en-US" dirty="0">
                <a:solidFill>
                  <a:schemeClr val="folHlink"/>
                </a:solidFill>
              </a:rPr>
              <a:t>Anterior and posterior longitudinal ligaments</a:t>
            </a:r>
          </a:p>
        </p:txBody>
      </p:sp>
      <p:sp>
        <p:nvSpPr>
          <p:cNvPr id="517136" name="Text Box 16"/>
          <p:cNvSpPr txBox="1">
            <a:spLocks noChangeArrowheads="1"/>
          </p:cNvSpPr>
          <p:nvPr/>
        </p:nvSpPr>
        <p:spPr bwMode="auto">
          <a:xfrm>
            <a:off x="7239000" y="2133600"/>
            <a:ext cx="1371600" cy="2701925"/>
          </a:xfrm>
          <a:prstGeom prst="rect">
            <a:avLst/>
          </a:prstGeom>
          <a:noFill/>
          <a:ln w="9525">
            <a:noFill/>
            <a:miter lim="800000"/>
            <a:headEnd/>
            <a:tailEnd/>
          </a:ln>
          <a:effectLst/>
        </p:spPr>
        <p:txBody>
          <a:bodyPr>
            <a:spAutoFit/>
          </a:bodyPr>
          <a:lstStyle/>
          <a:p>
            <a:pPr>
              <a:spcBef>
                <a:spcPct val="50000"/>
              </a:spcBef>
            </a:pPr>
            <a:r>
              <a:rPr lang="en-US" dirty="0">
                <a:solidFill>
                  <a:schemeClr val="folHlink"/>
                </a:solidFill>
              </a:rPr>
              <a:t>Dorsal side:</a:t>
            </a:r>
          </a:p>
          <a:p>
            <a:pPr>
              <a:spcBef>
                <a:spcPct val="50000"/>
              </a:spcBef>
            </a:pPr>
            <a:r>
              <a:rPr lang="en-US" dirty="0">
                <a:solidFill>
                  <a:schemeClr val="folHlink"/>
                </a:solidFill>
              </a:rPr>
              <a:t>Important since these are the structures your needle will pass through!</a:t>
            </a:r>
          </a:p>
        </p:txBody>
      </p:sp>
      <p:pic>
        <p:nvPicPr>
          <p:cNvPr id="2050" name="Picture 2" descr="Vol II Fig 1"/>
          <p:cNvPicPr>
            <a:picLocks noChangeAspect="1" noChangeArrowheads="1"/>
          </p:cNvPicPr>
          <p:nvPr/>
        </p:nvPicPr>
        <p:blipFill>
          <a:blip r:embed="rId3" cstate="print"/>
          <a:srcRect/>
          <a:stretch>
            <a:fillRect/>
          </a:stretch>
        </p:blipFill>
        <p:spPr bwMode="auto">
          <a:xfrm>
            <a:off x="1905000" y="1524000"/>
            <a:ext cx="4953000" cy="4953000"/>
          </a:xfrm>
          <a:prstGeom prst="rect">
            <a:avLst/>
          </a:prstGeom>
          <a:noFill/>
          <a:ln w="9525">
            <a:noFill/>
            <a:miter lim="800000"/>
            <a:headEnd/>
            <a:tailEnd/>
          </a:ln>
        </p:spPr>
      </p:pic>
      <p:sp>
        <p:nvSpPr>
          <p:cNvPr id="17" name="Isosceles Triangle 16"/>
          <p:cNvSpPr/>
          <p:nvPr/>
        </p:nvSpPr>
        <p:spPr>
          <a:xfrm>
            <a:off x="2133600" y="5791200"/>
            <a:ext cx="228600" cy="228600"/>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Isosceles Triangle 17"/>
          <p:cNvSpPr/>
          <p:nvPr/>
        </p:nvSpPr>
        <p:spPr>
          <a:xfrm>
            <a:off x="2133600" y="3886200"/>
            <a:ext cx="228600" cy="228600"/>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Flowchart: Decision 18"/>
          <p:cNvSpPr/>
          <p:nvPr/>
        </p:nvSpPr>
        <p:spPr>
          <a:xfrm>
            <a:off x="8229600" y="4495800"/>
            <a:ext cx="381000" cy="228600"/>
          </a:xfrm>
          <a:prstGeom prst="flowChartDecision">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0" name="Flowchart: Decision 19"/>
          <p:cNvSpPr/>
          <p:nvPr/>
        </p:nvSpPr>
        <p:spPr>
          <a:xfrm>
            <a:off x="6400800" y="4876800"/>
            <a:ext cx="381000" cy="228600"/>
          </a:xfrm>
          <a:prstGeom prst="flowChartDecision">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1" name="Flowchart: Decision 20"/>
          <p:cNvSpPr/>
          <p:nvPr/>
        </p:nvSpPr>
        <p:spPr>
          <a:xfrm>
            <a:off x="5638800" y="2133600"/>
            <a:ext cx="381000" cy="228600"/>
          </a:xfrm>
          <a:prstGeom prst="flowChartDecision">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2" name="Flowchart: Decision 21"/>
          <p:cNvSpPr/>
          <p:nvPr/>
        </p:nvSpPr>
        <p:spPr>
          <a:xfrm>
            <a:off x="6400800" y="4267200"/>
            <a:ext cx="381000" cy="228600"/>
          </a:xfrm>
          <a:prstGeom prst="flowChartDecision">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Ligaments are identified by tactile sensation (feel)</a:t>
            </a:r>
            <a:endParaRPr lang="en-US" dirty="0"/>
          </a:p>
        </p:txBody>
      </p:sp>
      <p:pic>
        <p:nvPicPr>
          <p:cNvPr id="3074" name="Picture 2" descr="Vol II Fig 2"/>
          <p:cNvPicPr>
            <a:picLocks noChangeAspect="1" noChangeArrowheads="1"/>
          </p:cNvPicPr>
          <p:nvPr/>
        </p:nvPicPr>
        <p:blipFill>
          <a:blip r:embed="rId3" cstate="print"/>
          <a:srcRect/>
          <a:stretch>
            <a:fillRect/>
          </a:stretch>
        </p:blipFill>
        <p:spPr bwMode="auto">
          <a:xfrm>
            <a:off x="457393" y="1828801"/>
            <a:ext cx="4267007" cy="4269154"/>
          </a:xfrm>
          <a:prstGeom prst="rect">
            <a:avLst/>
          </a:prstGeom>
          <a:noFill/>
          <a:ln w="9525">
            <a:noFill/>
            <a:miter lim="800000"/>
            <a:headEnd/>
            <a:tailEnd/>
          </a:ln>
        </p:spPr>
      </p:pic>
      <p:sp>
        <p:nvSpPr>
          <p:cNvPr id="5" name="TextBox 4"/>
          <p:cNvSpPr txBox="1"/>
          <p:nvPr/>
        </p:nvSpPr>
        <p:spPr>
          <a:xfrm>
            <a:off x="4953000" y="3200400"/>
            <a:ext cx="3276600" cy="1754326"/>
          </a:xfrm>
          <a:prstGeom prst="rect">
            <a:avLst/>
          </a:prstGeom>
          <a:noFill/>
        </p:spPr>
        <p:txBody>
          <a:bodyPr wrap="square" rtlCol="0">
            <a:spAutoFit/>
          </a:bodyPr>
          <a:lstStyle/>
          <a:p>
            <a:r>
              <a:rPr lang="en-US" dirty="0" smtClean="0"/>
              <a:t>Dorsal ligaments transversed during neuraxial blockade.  With experience the anesthesia provider will be able to identify anatomical structures by “feel”.</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4" name="Rectangle 4"/>
          <p:cNvSpPr>
            <a:spLocks noGrp="1" noChangeArrowheads="1"/>
          </p:cNvSpPr>
          <p:nvPr>
            <p:ph type="title"/>
          </p:nvPr>
        </p:nvSpPr>
        <p:spPr/>
        <p:txBody>
          <a:bodyPr>
            <a:normAutofit/>
          </a:bodyPr>
          <a:lstStyle/>
          <a:p>
            <a:r>
              <a:rPr lang="en-US" sz="4000" dirty="0" smtClean="0"/>
              <a:t>Termination of Spinal Cord</a:t>
            </a:r>
            <a:endParaRPr lang="en-US" sz="4000" dirty="0"/>
          </a:p>
        </p:txBody>
      </p:sp>
      <p:pic>
        <p:nvPicPr>
          <p:cNvPr id="4098" name="Picture 2" descr="Vol II Fig 4"/>
          <p:cNvPicPr>
            <a:picLocks noChangeAspect="1" noChangeArrowheads="1"/>
          </p:cNvPicPr>
          <p:nvPr/>
        </p:nvPicPr>
        <p:blipFill>
          <a:blip r:embed="rId3" cstate="print"/>
          <a:srcRect/>
          <a:stretch>
            <a:fillRect/>
          </a:stretch>
        </p:blipFill>
        <p:spPr bwMode="auto">
          <a:xfrm>
            <a:off x="304800" y="1752600"/>
            <a:ext cx="4800600" cy="4800600"/>
          </a:xfrm>
          <a:prstGeom prst="rect">
            <a:avLst/>
          </a:prstGeom>
          <a:noFill/>
          <a:ln w="9525">
            <a:noFill/>
            <a:miter lim="800000"/>
            <a:headEnd/>
            <a:tailEnd/>
          </a:ln>
        </p:spPr>
      </p:pic>
      <p:sp>
        <p:nvSpPr>
          <p:cNvPr id="7" name="TextBox 6"/>
          <p:cNvSpPr txBox="1"/>
          <p:nvPr/>
        </p:nvSpPr>
        <p:spPr>
          <a:xfrm>
            <a:off x="5715000" y="2057400"/>
            <a:ext cx="3124200" cy="2308324"/>
          </a:xfrm>
          <a:prstGeom prst="rect">
            <a:avLst/>
          </a:prstGeom>
          <a:noFill/>
        </p:spPr>
        <p:txBody>
          <a:bodyPr wrap="square" rtlCol="0">
            <a:spAutoFit/>
          </a:bodyPr>
          <a:lstStyle/>
          <a:p>
            <a:r>
              <a:rPr lang="en-US" dirty="0" smtClean="0"/>
              <a:t>In adults usually ends at L1.</a:t>
            </a:r>
          </a:p>
          <a:p>
            <a:endParaRPr lang="en-US" dirty="0" smtClean="0"/>
          </a:p>
          <a:p>
            <a:r>
              <a:rPr lang="en-US" dirty="0" smtClean="0"/>
              <a:t>Infants L3</a:t>
            </a:r>
          </a:p>
          <a:p>
            <a:endParaRPr lang="en-US" dirty="0" smtClean="0"/>
          </a:p>
          <a:p>
            <a:r>
              <a:rPr lang="en-US" dirty="0" smtClean="0"/>
              <a:t>There are anatomical variations.  For most adults it is generally safe to place a spinal needle below L2.</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9_LARGE.jpg"/>
          <p:cNvPicPr>
            <a:picLocks noChangeAspect="1"/>
          </p:cNvPicPr>
          <p:nvPr/>
        </p:nvPicPr>
        <p:blipFill>
          <a:blip r:embed="rId2" cstate="print"/>
          <a:stretch>
            <a:fillRect/>
          </a:stretch>
        </p:blipFill>
        <p:spPr>
          <a:xfrm>
            <a:off x="1066800" y="0"/>
            <a:ext cx="6705600" cy="6858000"/>
          </a:xfrm>
          <a:prstGeom prst="rect">
            <a:avLst/>
          </a:prstGeom>
        </p:spPr>
      </p:pic>
      <p:sp>
        <p:nvSpPr>
          <p:cNvPr id="4" name="Rounded Rectangle 3"/>
          <p:cNvSpPr/>
          <p:nvPr/>
        </p:nvSpPr>
        <p:spPr>
          <a:xfrm>
            <a:off x="1143000" y="6629400"/>
            <a:ext cx="6629400" cy="228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8" name="Rectangle 4"/>
          <p:cNvSpPr>
            <a:spLocks noGrp="1" noChangeArrowheads="1"/>
          </p:cNvSpPr>
          <p:nvPr>
            <p:ph type="title"/>
          </p:nvPr>
        </p:nvSpPr>
        <p:spPr>
          <a:xfrm>
            <a:off x="457200" y="2514600"/>
            <a:ext cx="8229600" cy="1143000"/>
          </a:xfrm>
        </p:spPr>
        <p:txBody>
          <a:bodyPr/>
          <a:lstStyle/>
          <a:p>
            <a:r>
              <a:rPr lang="en-US" sz="4000"/>
              <a:t>Surface Anatomy and Landmarks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noChangeArrowheads="1"/>
          </p:cNvSpPr>
          <p:nvPr>
            <p:ph type="title"/>
          </p:nvPr>
        </p:nvSpPr>
        <p:spPr/>
        <p:txBody>
          <a:bodyPr>
            <a:normAutofit fontScale="90000"/>
          </a:bodyPr>
          <a:lstStyle/>
          <a:p>
            <a:r>
              <a:rPr lang="en-US" sz="4000"/>
              <a:t>Locating prominent cervical and thoracic vertebrae</a:t>
            </a:r>
          </a:p>
        </p:txBody>
      </p:sp>
      <p:sp>
        <p:nvSpPr>
          <p:cNvPr id="558083" name="Rectangle 3"/>
          <p:cNvSpPr>
            <a:spLocks noGrp="1" noChangeArrowheads="1"/>
          </p:cNvSpPr>
          <p:nvPr>
            <p:ph sz="quarter" idx="1"/>
          </p:nvPr>
        </p:nvSpPr>
        <p:spPr/>
        <p:txBody>
          <a:bodyPr/>
          <a:lstStyle/>
          <a:p>
            <a:r>
              <a:rPr lang="en-US"/>
              <a:t>C2 is the first palpable vertebrae</a:t>
            </a:r>
          </a:p>
          <a:p>
            <a:r>
              <a:rPr lang="en-US"/>
              <a:t>C7 is the most prominent cervical vertebrae</a:t>
            </a:r>
          </a:p>
          <a:p>
            <a:r>
              <a:rPr lang="en-US"/>
              <a:t>With the patients arms at the side the tip of the scapula generally corresponds with T7</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sz="quarter" idx="1"/>
          </p:nvPr>
        </p:nvSpPr>
        <p:spPr/>
        <p:txBody>
          <a:bodyPr/>
          <a:lstStyle/>
          <a:p>
            <a:r>
              <a:rPr lang="en-US" dirty="0" smtClean="0"/>
              <a:t>Relevant anatomy and surface landmark for </a:t>
            </a:r>
            <a:r>
              <a:rPr lang="en-US" dirty="0" err="1" smtClean="0"/>
              <a:t>Neuraxial</a:t>
            </a:r>
            <a:r>
              <a:rPr lang="en-US" dirty="0" smtClean="0"/>
              <a:t> block.</a:t>
            </a:r>
          </a:p>
          <a:p>
            <a:r>
              <a:rPr lang="en-US" dirty="0" smtClean="0"/>
              <a:t>Differences between spinal and epidural.</a:t>
            </a:r>
          </a:p>
          <a:p>
            <a:r>
              <a:rPr lang="en-US" dirty="0" smtClean="0"/>
              <a:t> Equipment and local anesthetics.</a:t>
            </a:r>
          </a:p>
          <a:p>
            <a:r>
              <a:rPr lang="en-US" dirty="0" smtClean="0"/>
              <a:t>Indication and contraindication.</a:t>
            </a:r>
          </a:p>
          <a:p>
            <a:r>
              <a:rPr lang="en-US" dirty="0" smtClean="0"/>
              <a:t>Side effects, complications and treatment.</a:t>
            </a:r>
          </a:p>
          <a:p>
            <a:r>
              <a:rPr lang="en-US" dirty="0" smtClean="0"/>
              <a:t>LAST</a:t>
            </a:r>
          </a:p>
          <a:p>
            <a:endParaRPr lang="en-US" dirty="0"/>
          </a:p>
        </p:txBody>
      </p:sp>
    </p:spTree>
    <p:extLst>
      <p:ext uri="{BB962C8B-B14F-4D97-AF65-F5344CB8AC3E}">
        <p14:creationId xmlns:p14="http://schemas.microsoft.com/office/powerpoint/2010/main" val="33170388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2" name="Rectangle 4"/>
          <p:cNvSpPr>
            <a:spLocks noGrp="1" noChangeArrowheads="1"/>
          </p:cNvSpPr>
          <p:nvPr>
            <p:ph type="title"/>
          </p:nvPr>
        </p:nvSpPr>
        <p:spPr/>
        <p:txBody>
          <a:bodyPr/>
          <a:lstStyle/>
          <a:p>
            <a:r>
              <a:rPr lang="en-US"/>
              <a:t>Palpation of Spinous Process</a:t>
            </a:r>
          </a:p>
        </p:txBody>
      </p:sp>
      <p:pic>
        <p:nvPicPr>
          <p:cNvPr id="52225" name="Picture 1" descr="Volume 2 spinal pictures 003"/>
          <p:cNvPicPr>
            <a:picLocks noChangeAspect="1" noChangeArrowheads="1"/>
          </p:cNvPicPr>
          <p:nvPr/>
        </p:nvPicPr>
        <p:blipFill>
          <a:blip r:embed="rId3" cstate="print"/>
          <a:srcRect/>
          <a:stretch>
            <a:fillRect/>
          </a:stretch>
        </p:blipFill>
        <p:spPr bwMode="auto">
          <a:xfrm>
            <a:off x="152400" y="2362200"/>
            <a:ext cx="4219765" cy="2819400"/>
          </a:xfrm>
          <a:prstGeom prst="rect">
            <a:avLst/>
          </a:prstGeom>
          <a:noFill/>
          <a:ln w="9525">
            <a:noFill/>
            <a:miter lim="800000"/>
            <a:headEnd/>
            <a:tailEnd/>
          </a:ln>
        </p:spPr>
      </p:pic>
      <p:pic>
        <p:nvPicPr>
          <p:cNvPr id="52226" name="Picture 2" descr="Regional Pictures 029"/>
          <p:cNvPicPr>
            <a:picLocks noChangeAspect="1" noChangeArrowheads="1"/>
          </p:cNvPicPr>
          <p:nvPr/>
        </p:nvPicPr>
        <p:blipFill>
          <a:blip r:embed="rId4" cstate="print"/>
          <a:srcRect/>
          <a:stretch>
            <a:fillRect/>
          </a:stretch>
        </p:blipFill>
        <p:spPr bwMode="auto">
          <a:xfrm>
            <a:off x="4572000" y="2362200"/>
            <a:ext cx="4314636"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p:txBody>
          <a:bodyPr/>
          <a:lstStyle/>
          <a:p>
            <a:r>
              <a:rPr lang="en-US"/>
              <a:t>Spinous Processes</a:t>
            </a:r>
          </a:p>
        </p:txBody>
      </p:sp>
      <p:sp>
        <p:nvSpPr>
          <p:cNvPr id="556035" name="Rectangle 3"/>
          <p:cNvSpPr>
            <a:spLocks noGrp="1" noChangeArrowheads="1"/>
          </p:cNvSpPr>
          <p:nvPr>
            <p:ph sz="quarter" idx="1"/>
          </p:nvPr>
        </p:nvSpPr>
        <p:spPr/>
        <p:txBody>
          <a:bodyPr/>
          <a:lstStyle/>
          <a:p>
            <a:r>
              <a:rPr lang="en-US"/>
              <a:t>Generally are palpable to help identify the midline</a:t>
            </a:r>
          </a:p>
          <a:p>
            <a:r>
              <a:rPr lang="en-US"/>
              <a:t>If unable to palpate the spinous process one can look at the upper crease of the buttocks and line up the midline as long as there is no scoliosis or other deformities of the spine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Grp="1" noChangeArrowheads="1"/>
          </p:cNvSpPr>
          <p:nvPr>
            <p:ph type="title"/>
          </p:nvPr>
        </p:nvSpPr>
        <p:spPr/>
        <p:txBody>
          <a:bodyPr/>
          <a:lstStyle/>
          <a:p>
            <a:r>
              <a:rPr lang="en-US"/>
              <a:t>What is Tuffier’s Line?</a:t>
            </a:r>
          </a:p>
        </p:txBody>
      </p:sp>
      <p:sp>
        <p:nvSpPr>
          <p:cNvPr id="560131" name="Rectangle 3"/>
          <p:cNvSpPr>
            <a:spLocks noGrp="1" noChangeArrowheads="1"/>
          </p:cNvSpPr>
          <p:nvPr>
            <p:ph sz="quarter" idx="1"/>
          </p:nvPr>
        </p:nvSpPr>
        <p:spPr/>
        <p:txBody>
          <a:bodyPr/>
          <a:lstStyle/>
          <a:p>
            <a:r>
              <a:rPr lang="en-US"/>
              <a:t>A line drawn between the highest points of both iliac crests will yield either the body of L4 or the L4-L5 interspace.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si-surface-anat2.jpg"/>
          <p:cNvPicPr>
            <a:picLocks noChangeAspect="1"/>
          </p:cNvPicPr>
          <p:nvPr/>
        </p:nvPicPr>
        <p:blipFill>
          <a:blip r:embed="rId2" cstate="print"/>
          <a:stretch>
            <a:fillRect/>
          </a:stretch>
        </p:blipFill>
        <p:spPr>
          <a:xfrm>
            <a:off x="0" y="1096708"/>
            <a:ext cx="9144000" cy="466458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Volume 2 spinal pictures 001"/>
          <p:cNvPicPr>
            <a:picLocks noChangeAspect="1" noChangeArrowheads="1"/>
          </p:cNvPicPr>
          <p:nvPr/>
        </p:nvPicPr>
        <p:blipFill>
          <a:blip r:embed="rId3" cstate="print"/>
          <a:srcRect/>
          <a:stretch>
            <a:fillRect/>
          </a:stretch>
        </p:blipFill>
        <p:spPr bwMode="auto">
          <a:xfrm>
            <a:off x="533400" y="2133600"/>
            <a:ext cx="4457700" cy="2971800"/>
          </a:xfrm>
          <a:prstGeom prst="rect">
            <a:avLst/>
          </a:prstGeom>
          <a:noFill/>
          <a:ln w="9525">
            <a:noFill/>
            <a:miter lim="800000"/>
            <a:headEnd/>
            <a:tailEnd/>
          </a:ln>
        </p:spPr>
      </p:pic>
      <p:pic>
        <p:nvPicPr>
          <p:cNvPr id="31746" name="Picture 2" descr="Regional Pictures 039"/>
          <p:cNvPicPr>
            <a:picLocks noChangeAspect="1" noChangeArrowheads="1"/>
          </p:cNvPicPr>
          <p:nvPr/>
        </p:nvPicPr>
        <p:blipFill>
          <a:blip r:embed="rId4" cstate="print"/>
          <a:srcRect l="20789" r="10394" b="9445"/>
          <a:stretch>
            <a:fillRect/>
          </a:stretch>
        </p:blipFill>
        <p:spPr bwMode="auto">
          <a:xfrm>
            <a:off x="5410200" y="2133600"/>
            <a:ext cx="3410768" cy="2971800"/>
          </a:xfrm>
          <a:prstGeom prst="rect">
            <a:avLst/>
          </a:prstGeom>
          <a:noFill/>
          <a:ln w="9525">
            <a:noFill/>
            <a:miter lim="800000"/>
            <a:headEnd/>
            <a:tailEnd/>
          </a:ln>
        </p:spPr>
      </p:pic>
      <p:sp>
        <p:nvSpPr>
          <p:cNvPr id="31747" name="AutoShape 3"/>
          <p:cNvSpPr>
            <a:spLocks noChangeArrowheads="1"/>
          </p:cNvSpPr>
          <p:nvPr/>
        </p:nvSpPr>
        <p:spPr bwMode="auto">
          <a:xfrm>
            <a:off x="5410200" y="2362200"/>
            <a:ext cx="3352800" cy="114300"/>
          </a:xfrm>
          <a:prstGeom prst="leftRightArrow">
            <a:avLst>
              <a:gd name="adj1" fmla="val 50000"/>
              <a:gd name="adj2" fmla="val 311667"/>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4" name="Rectangle 4"/>
          <p:cNvSpPr>
            <a:spLocks noGrp="1" noChangeArrowheads="1"/>
          </p:cNvSpPr>
          <p:nvPr>
            <p:ph type="title"/>
          </p:nvPr>
        </p:nvSpPr>
        <p:spPr>
          <a:xfrm>
            <a:off x="381000" y="2438400"/>
            <a:ext cx="8229600" cy="1143000"/>
          </a:xfrm>
        </p:spPr>
        <p:txBody>
          <a:bodyPr>
            <a:normAutofit fontScale="90000"/>
          </a:bodyPr>
          <a:lstStyle/>
          <a:p>
            <a:r>
              <a:rPr lang="en-US" sz="4000"/>
              <a:t>Anatomical Considerations of the Spinal Cord and Neuraxial Blockade.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ChangeArrowheads="1"/>
          </p:cNvSpPr>
          <p:nvPr>
            <p:ph type="title"/>
          </p:nvPr>
        </p:nvSpPr>
        <p:spPr/>
        <p:txBody>
          <a:bodyPr>
            <a:normAutofit fontScale="90000"/>
          </a:bodyPr>
          <a:lstStyle/>
          <a:p>
            <a:r>
              <a:rPr lang="en-US" sz="4000"/>
              <a:t>The Subarachnoid Space is a continuous space that contains</a:t>
            </a:r>
          </a:p>
        </p:txBody>
      </p:sp>
      <p:sp>
        <p:nvSpPr>
          <p:cNvPr id="488451" name="Rectangle 3"/>
          <p:cNvSpPr>
            <a:spLocks noGrp="1" noChangeArrowheads="1"/>
          </p:cNvSpPr>
          <p:nvPr>
            <p:ph sz="quarter" idx="1"/>
          </p:nvPr>
        </p:nvSpPr>
        <p:spPr>
          <a:xfrm>
            <a:off x="1219200" y="2362200"/>
            <a:ext cx="8229600" cy="4495800"/>
          </a:xfrm>
        </p:spPr>
        <p:txBody>
          <a:bodyPr/>
          <a:lstStyle/>
          <a:p>
            <a:r>
              <a:rPr lang="en-US" dirty="0"/>
              <a:t>CSF</a:t>
            </a:r>
          </a:p>
          <a:p>
            <a:r>
              <a:rPr lang="en-US" dirty="0"/>
              <a:t>Spinal </a:t>
            </a:r>
            <a:r>
              <a:rPr lang="en-US" dirty="0" smtClean="0"/>
              <a:t>cord &amp; nerves</a:t>
            </a:r>
            <a:endParaRPr lang="en-US" dirty="0"/>
          </a:p>
          <a:p>
            <a:pPr>
              <a:buNone/>
            </a:pP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p:txBody>
          <a:bodyPr/>
          <a:lstStyle/>
          <a:p>
            <a:r>
              <a:rPr lang="en-US"/>
              <a:t>CSF</a:t>
            </a:r>
          </a:p>
        </p:txBody>
      </p:sp>
      <p:sp>
        <p:nvSpPr>
          <p:cNvPr id="528387" name="Rectangle 3"/>
          <p:cNvSpPr>
            <a:spLocks noGrp="1" noChangeArrowheads="1"/>
          </p:cNvSpPr>
          <p:nvPr>
            <p:ph sz="quarter" idx="1"/>
          </p:nvPr>
        </p:nvSpPr>
        <p:spPr/>
        <p:txBody>
          <a:bodyPr/>
          <a:lstStyle/>
          <a:p>
            <a:r>
              <a:rPr lang="en-US" dirty="0"/>
              <a:t>Clear fluid that fills the subarachnoid space</a:t>
            </a:r>
          </a:p>
          <a:p>
            <a:r>
              <a:rPr lang="en-US" dirty="0"/>
              <a:t>Total volume in adults is </a:t>
            </a:r>
            <a:r>
              <a:rPr lang="en-US" dirty="0" smtClean="0"/>
              <a:t>~100-150 ml (2 ml/kg)</a:t>
            </a:r>
            <a:endParaRPr lang="en-US" dirty="0"/>
          </a:p>
          <a:p>
            <a:r>
              <a:rPr lang="en-US" dirty="0"/>
              <a:t>Volume found in the subarachnoid space is ~</a:t>
            </a:r>
            <a:r>
              <a:rPr lang="en-US" dirty="0" smtClean="0"/>
              <a:t>45 ml</a:t>
            </a:r>
            <a:endParaRPr lang="en-US" dirty="0"/>
          </a:p>
          <a:p>
            <a:r>
              <a:rPr lang="en-US" dirty="0"/>
              <a:t>Continually produced at a rate of 450 ml per 24 hour period replacing itself 3-4 times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Grp="1" noChangeArrowheads="1"/>
          </p:cNvSpPr>
          <p:nvPr>
            <p:ph type="title"/>
          </p:nvPr>
        </p:nvSpPr>
        <p:spPr/>
        <p:txBody>
          <a:bodyPr/>
          <a:lstStyle/>
          <a:p>
            <a:r>
              <a:rPr lang="en-US"/>
              <a:t>CSF</a:t>
            </a:r>
          </a:p>
        </p:txBody>
      </p:sp>
      <p:sp>
        <p:nvSpPr>
          <p:cNvPr id="529411" name="Rectangle 3"/>
          <p:cNvSpPr>
            <a:spLocks noGrp="1" noChangeArrowheads="1"/>
          </p:cNvSpPr>
          <p:nvPr>
            <p:ph sz="quarter" idx="1"/>
          </p:nvPr>
        </p:nvSpPr>
        <p:spPr/>
        <p:txBody>
          <a:bodyPr/>
          <a:lstStyle/>
          <a:p>
            <a:pPr>
              <a:lnSpc>
                <a:spcPct val="80000"/>
              </a:lnSpc>
            </a:pPr>
            <a:r>
              <a:rPr lang="en-US" sz="2800" dirty="0"/>
              <a:t>Reabsorbed into the blood stream by </a:t>
            </a:r>
            <a:r>
              <a:rPr lang="en-US" sz="2800" dirty="0" err="1"/>
              <a:t>arachnoid</a:t>
            </a:r>
            <a:r>
              <a:rPr lang="en-US" sz="2800" dirty="0"/>
              <a:t> </a:t>
            </a:r>
            <a:r>
              <a:rPr lang="en-US" sz="2800" dirty="0" err="1" smtClean="0"/>
              <a:t>villi</a:t>
            </a:r>
            <a:r>
              <a:rPr lang="en-US" sz="2800" dirty="0"/>
              <a:t>.</a:t>
            </a:r>
          </a:p>
          <a:p>
            <a:pPr>
              <a:lnSpc>
                <a:spcPct val="80000"/>
              </a:lnSpc>
            </a:pPr>
            <a:r>
              <a:rPr lang="en-US" sz="2800" dirty="0"/>
              <a:t>Specific gravity is between </a:t>
            </a:r>
            <a:r>
              <a:rPr lang="en-US" sz="2800" dirty="0" smtClean="0">
                <a:solidFill>
                  <a:srgbClr val="00B050"/>
                </a:solidFill>
              </a:rPr>
              <a:t>1.003-1.007</a:t>
            </a:r>
            <a:r>
              <a:rPr lang="en-US" sz="2800" dirty="0" smtClean="0"/>
              <a:t> </a:t>
            </a:r>
            <a:r>
              <a:rPr lang="en-US" sz="2800" dirty="0"/>
              <a:t>(this will play a crucial role in the </a:t>
            </a:r>
            <a:r>
              <a:rPr lang="en-US" sz="2800" dirty="0" err="1"/>
              <a:t>baracity</a:t>
            </a:r>
            <a:r>
              <a:rPr lang="en-US" sz="2800" dirty="0"/>
              <a:t> of local anesthetic that one chooses)</a:t>
            </a:r>
          </a:p>
          <a:p>
            <a:pPr>
              <a:lnSpc>
                <a:spcPct val="80000"/>
              </a:lnSpc>
            </a:pPr>
            <a:r>
              <a:rPr lang="en-US" sz="2800" dirty="0"/>
              <a:t>CSF plays a role the patient to patient variability in relation to block height and sensory/motor regression (80% of the patient to patient variability)</a:t>
            </a:r>
          </a:p>
          <a:p>
            <a:pPr>
              <a:lnSpc>
                <a:spcPct val="80000"/>
              </a:lnSpc>
            </a:pPr>
            <a:r>
              <a:rPr lang="en-US" sz="2800" dirty="0"/>
              <a:t>Body wt is the only measurement that coincides with CSF volume (this becomes important in the obese and pregnant</a:t>
            </a:r>
            <a:r>
              <a:rPr lang="en-US" sz="2800" dirty="0" smtClean="0"/>
              <a:t>). </a:t>
            </a:r>
            <a:endParaRPr lang="en-US" sz="28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Grp="1" noChangeArrowheads="1"/>
          </p:cNvSpPr>
          <p:nvPr>
            <p:ph type="title"/>
          </p:nvPr>
        </p:nvSpPr>
        <p:spPr/>
        <p:txBody>
          <a:bodyPr>
            <a:normAutofit fontScale="90000"/>
          </a:bodyPr>
          <a:lstStyle/>
          <a:p>
            <a:r>
              <a:rPr lang="en-US" sz="4000"/>
              <a:t>Membranes that surround the spinal cord</a:t>
            </a:r>
          </a:p>
        </p:txBody>
      </p:sp>
      <p:sp>
        <p:nvSpPr>
          <p:cNvPr id="530435" name="Rectangle 3"/>
          <p:cNvSpPr>
            <a:spLocks noGrp="1" noChangeArrowheads="1"/>
          </p:cNvSpPr>
          <p:nvPr>
            <p:ph sz="quarter" idx="1"/>
          </p:nvPr>
        </p:nvSpPr>
        <p:spPr/>
        <p:txBody>
          <a:bodyPr/>
          <a:lstStyle/>
          <a:p>
            <a:r>
              <a:rPr lang="en-US" sz="2800" dirty="0" err="1">
                <a:solidFill>
                  <a:srgbClr val="C00000"/>
                </a:solidFill>
              </a:rPr>
              <a:t>Pia</a:t>
            </a:r>
            <a:r>
              <a:rPr lang="en-US" sz="2800" dirty="0">
                <a:solidFill>
                  <a:srgbClr val="C00000"/>
                </a:solidFill>
              </a:rPr>
              <a:t> mater- </a:t>
            </a:r>
            <a:r>
              <a:rPr lang="en-US" sz="2800" dirty="0"/>
              <a:t>highly vascular, covers the spinal cord and brain, attaches to the </a:t>
            </a:r>
            <a:r>
              <a:rPr lang="en-US" sz="2800" dirty="0" err="1"/>
              <a:t>periosteum</a:t>
            </a:r>
            <a:r>
              <a:rPr lang="en-US" sz="2800" dirty="0"/>
              <a:t> of the </a:t>
            </a:r>
            <a:r>
              <a:rPr lang="en-US" sz="2800" dirty="0" smtClean="0"/>
              <a:t>coccyx ( </a:t>
            </a:r>
            <a:r>
              <a:rPr lang="en-US" sz="2800" dirty="0" err="1" smtClean="0"/>
              <a:t>Filum</a:t>
            </a:r>
            <a:r>
              <a:rPr lang="en-US" sz="2800" dirty="0" smtClean="0"/>
              <a:t> </a:t>
            </a:r>
            <a:r>
              <a:rPr lang="en-US" sz="2800" dirty="0" err="1" smtClean="0"/>
              <a:t>terminalis</a:t>
            </a:r>
            <a:r>
              <a:rPr lang="en-US" sz="2800" dirty="0" smtClean="0"/>
              <a:t>)</a:t>
            </a:r>
            <a:endParaRPr lang="en-US" sz="2800" dirty="0"/>
          </a:p>
          <a:p>
            <a:r>
              <a:rPr lang="en-US" sz="2800" dirty="0" err="1">
                <a:solidFill>
                  <a:srgbClr val="C00000"/>
                </a:solidFill>
              </a:rPr>
              <a:t>Arachnoid</a:t>
            </a:r>
            <a:r>
              <a:rPr lang="en-US" sz="2800" dirty="0">
                <a:solidFill>
                  <a:srgbClr val="C00000"/>
                </a:solidFill>
              </a:rPr>
              <a:t> mater- </a:t>
            </a:r>
            <a:r>
              <a:rPr lang="en-US" sz="2800" dirty="0"/>
              <a:t>non vascular and attached to the </a:t>
            </a:r>
            <a:r>
              <a:rPr lang="en-US" sz="2800" dirty="0" err="1"/>
              <a:t>dura</a:t>
            </a:r>
            <a:r>
              <a:rPr lang="en-US" sz="2800" dirty="0"/>
              <a:t> mater.  Principal barrier to the migration of medications in and out of the </a:t>
            </a:r>
            <a:r>
              <a:rPr lang="en-US" sz="2800" dirty="0" smtClean="0"/>
              <a:t>CSF.</a:t>
            </a:r>
            <a:endParaRPr lang="en-US" sz="2800" dirty="0"/>
          </a:p>
          <a:p>
            <a:r>
              <a:rPr lang="en-US" sz="2800" dirty="0">
                <a:solidFill>
                  <a:srgbClr val="C00000"/>
                </a:solidFill>
              </a:rPr>
              <a:t>Dura mater </a:t>
            </a:r>
            <a:r>
              <a:rPr lang="en-US" sz="2800" dirty="0"/>
              <a:t>(“tough mother”)- extension of the cranial </a:t>
            </a:r>
            <a:r>
              <a:rPr lang="en-US" sz="2800" dirty="0" err="1"/>
              <a:t>dura</a:t>
            </a:r>
            <a:r>
              <a:rPr lang="en-US" sz="2800" dirty="0"/>
              <a:t> mater, extends from the foramen magnum to </a:t>
            </a:r>
            <a:r>
              <a:rPr lang="en-US" sz="2800" dirty="0" smtClean="0"/>
              <a:t>S2.</a:t>
            </a:r>
            <a:endParaRPr lang="en-US" sz="28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2" name="Rectangle 4"/>
          <p:cNvSpPr>
            <a:spLocks noGrp="1" noChangeArrowheads="1"/>
          </p:cNvSpPr>
          <p:nvPr>
            <p:ph type="title"/>
          </p:nvPr>
        </p:nvSpPr>
        <p:spPr/>
        <p:txBody>
          <a:bodyPr>
            <a:normAutofit fontScale="90000"/>
          </a:bodyPr>
          <a:lstStyle/>
          <a:p>
            <a:pPr algn="ctr"/>
            <a:r>
              <a:rPr lang="en-US" sz="4000" dirty="0"/>
              <a:t>Knowledge of anatomy for neuraxial blockade is essential!</a:t>
            </a:r>
          </a:p>
        </p:txBody>
      </p:sp>
      <p:sp>
        <p:nvSpPr>
          <p:cNvPr id="4" name="Content Placeholder 3"/>
          <p:cNvSpPr>
            <a:spLocks noGrp="1"/>
          </p:cNvSpPr>
          <p:nvPr>
            <p:ph sz="quarter" idx="1"/>
          </p:nvPr>
        </p:nvSpPr>
        <p:spPr/>
        <p:txBody>
          <a:bodyPr/>
          <a:lstStyle/>
          <a:p>
            <a:r>
              <a:rPr lang="en-US" dirty="0" smtClean="0"/>
              <a:t>7 cervical vertebrae</a:t>
            </a:r>
          </a:p>
          <a:p>
            <a:r>
              <a:rPr lang="en-US" dirty="0" smtClean="0"/>
              <a:t>12 thoracic vertebrae</a:t>
            </a:r>
          </a:p>
          <a:p>
            <a:r>
              <a:rPr lang="en-US" dirty="0" smtClean="0"/>
              <a:t>5 lumbar vertebrae</a:t>
            </a:r>
          </a:p>
          <a:p>
            <a:r>
              <a:rPr lang="en-US" dirty="0" smtClean="0"/>
              <a:t>Sacrum</a:t>
            </a:r>
          </a:p>
          <a:p>
            <a:r>
              <a:rPr lang="en-US" dirty="0" smtClean="0"/>
              <a:t>Coccyx</a:t>
            </a:r>
          </a:p>
          <a:p>
            <a:pPr>
              <a:buNone/>
            </a:pP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8" name="Rectangle 6"/>
          <p:cNvSpPr>
            <a:spLocks noGrp="1" noChangeArrowheads="1"/>
          </p:cNvSpPr>
          <p:nvPr>
            <p:ph type="title"/>
          </p:nvPr>
        </p:nvSpPr>
        <p:spPr/>
        <p:txBody>
          <a:bodyPr/>
          <a:lstStyle/>
          <a:p>
            <a:r>
              <a:rPr lang="en-US"/>
              <a:t>Filum Terminale</a:t>
            </a:r>
          </a:p>
        </p:txBody>
      </p:sp>
      <p:sp>
        <p:nvSpPr>
          <p:cNvPr id="5" name="Content Placeholder 4"/>
          <p:cNvSpPr>
            <a:spLocks noGrp="1"/>
          </p:cNvSpPr>
          <p:nvPr>
            <p:ph sz="quarter" idx="1"/>
          </p:nvPr>
        </p:nvSpPr>
        <p:spPr/>
        <p:txBody>
          <a:bodyPr/>
          <a:lstStyle/>
          <a:p>
            <a:r>
              <a:rPr lang="en-US" dirty="0" smtClean="0"/>
              <a:t>An extension of the pia mater that attaches to the periosteum of the coccyx. </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Anatomy%20of%20Epidural%20Spinal%20Space-00"/>
          <p:cNvPicPr>
            <a:picLocks noChangeAspect="1" noChangeArrowheads="1"/>
          </p:cNvPicPr>
          <p:nvPr/>
        </p:nvPicPr>
        <p:blipFill>
          <a:blip r:embed="rId3" cstate="print"/>
          <a:srcRect/>
          <a:stretch>
            <a:fillRect/>
          </a:stretch>
        </p:blipFill>
        <p:spPr bwMode="auto">
          <a:xfrm>
            <a:off x="457200" y="609600"/>
            <a:ext cx="8458200" cy="57912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natomy-of-spine-67-728.jpg"/>
          <p:cNvPicPr>
            <a:picLocks noGrp="1" noChangeAspect="1"/>
          </p:cNvPicPr>
          <p:nvPr>
            <p:ph sz="quarter" idx="4294967295"/>
          </p:nvPr>
        </p:nvPicPr>
        <p:blipFill>
          <a:blip r:embed="rId2" cstate="print"/>
          <a:stretch>
            <a:fillRect/>
          </a:stretch>
        </p:blipFill>
        <p:spPr>
          <a:xfrm>
            <a:off x="1295400" y="76200"/>
            <a:ext cx="7848600" cy="6629400"/>
          </a:xfrm>
        </p:spPr>
      </p:pic>
      <p:sp>
        <p:nvSpPr>
          <p:cNvPr id="5" name="Rectangle 4"/>
          <p:cNvSpPr/>
          <p:nvPr/>
        </p:nvSpPr>
        <p:spPr>
          <a:xfrm>
            <a:off x="6400800" y="5029200"/>
            <a:ext cx="2286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8" name="Rectangle 4"/>
          <p:cNvSpPr>
            <a:spLocks noGrp="1" noChangeArrowheads="1"/>
          </p:cNvSpPr>
          <p:nvPr>
            <p:ph type="title"/>
          </p:nvPr>
        </p:nvSpPr>
        <p:spPr>
          <a:xfrm>
            <a:off x="457200" y="2590800"/>
            <a:ext cx="8229600" cy="1143000"/>
          </a:xfrm>
        </p:spPr>
        <p:txBody>
          <a:bodyPr/>
          <a:lstStyle/>
          <a:p>
            <a:r>
              <a:rPr lang="en-US"/>
              <a:t>Epidural Space Anatomy</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p:txBody>
          <a:bodyPr/>
          <a:lstStyle/>
          <a:p>
            <a:r>
              <a:rPr lang="en-US"/>
              <a:t>Epidural Space Anatomy</a:t>
            </a:r>
          </a:p>
        </p:txBody>
      </p:sp>
      <p:sp>
        <p:nvSpPr>
          <p:cNvPr id="535555" name="Rectangle 3"/>
          <p:cNvSpPr>
            <a:spLocks noGrp="1" noChangeArrowheads="1"/>
          </p:cNvSpPr>
          <p:nvPr>
            <p:ph sz="quarter" idx="1"/>
          </p:nvPr>
        </p:nvSpPr>
        <p:spPr/>
        <p:txBody>
          <a:bodyPr/>
          <a:lstStyle/>
          <a:p>
            <a:r>
              <a:rPr lang="en-US" dirty="0"/>
              <a:t>Extends from the </a:t>
            </a:r>
            <a:r>
              <a:rPr lang="en-US" dirty="0" err="1"/>
              <a:t>formen</a:t>
            </a:r>
            <a:r>
              <a:rPr lang="en-US" dirty="0"/>
              <a:t> magnum to the sacral hiatus</a:t>
            </a:r>
          </a:p>
          <a:p>
            <a:pPr>
              <a:buNone/>
            </a:pPr>
            <a:endParaRPr lang="en-US" dirty="0"/>
          </a:p>
        </p:txBody>
      </p:sp>
      <p:pic>
        <p:nvPicPr>
          <p:cNvPr id="4" name="Picture 1" descr="Vol II Fig 5"/>
          <p:cNvPicPr>
            <a:picLocks noChangeAspect="1" noChangeArrowheads="1"/>
          </p:cNvPicPr>
          <p:nvPr/>
        </p:nvPicPr>
        <p:blipFill>
          <a:blip r:embed="rId3" cstate="print"/>
          <a:srcRect/>
          <a:stretch>
            <a:fillRect/>
          </a:stretch>
        </p:blipFill>
        <p:spPr bwMode="auto">
          <a:xfrm>
            <a:off x="4953000" y="2667000"/>
            <a:ext cx="4191000" cy="40481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title"/>
          </p:nvPr>
        </p:nvSpPr>
        <p:spPr/>
        <p:txBody>
          <a:bodyPr/>
          <a:lstStyle/>
          <a:p>
            <a:r>
              <a:rPr lang="en-US"/>
              <a:t>Epidural Space Anatomy</a:t>
            </a:r>
          </a:p>
        </p:txBody>
      </p:sp>
      <p:sp>
        <p:nvSpPr>
          <p:cNvPr id="539651" name="Rectangle 3"/>
          <p:cNvSpPr>
            <a:spLocks noGrp="1" noChangeArrowheads="1"/>
          </p:cNvSpPr>
          <p:nvPr>
            <p:ph type="body" sz="half" idx="1"/>
          </p:nvPr>
        </p:nvSpPr>
        <p:spPr>
          <a:xfrm>
            <a:off x="457200" y="1600200"/>
            <a:ext cx="8001000" cy="4495800"/>
          </a:xfrm>
        </p:spPr>
        <p:txBody>
          <a:bodyPr/>
          <a:lstStyle/>
          <a:p>
            <a:r>
              <a:rPr lang="en-US" sz="2800" dirty="0"/>
              <a:t>The epidural space surrounds the dura mater anteriorly, laterally, and most importantly to us posteriorly.</a:t>
            </a:r>
          </a:p>
        </p:txBody>
      </p:sp>
      <p:pic>
        <p:nvPicPr>
          <p:cNvPr id="4" name="Picture 3" descr="dura.jpg"/>
          <p:cNvPicPr>
            <a:picLocks noChangeAspect="1"/>
          </p:cNvPicPr>
          <p:nvPr/>
        </p:nvPicPr>
        <p:blipFill>
          <a:blip r:embed="rId3" cstate="print"/>
          <a:stretch>
            <a:fillRect/>
          </a:stretch>
        </p:blipFill>
        <p:spPr>
          <a:xfrm>
            <a:off x="5029200" y="2819400"/>
            <a:ext cx="4114800" cy="40386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p:cNvSpPr>
            <a:spLocks noGrp="1" noChangeArrowheads="1"/>
          </p:cNvSpPr>
          <p:nvPr>
            <p:ph type="title"/>
          </p:nvPr>
        </p:nvSpPr>
        <p:spPr/>
        <p:txBody>
          <a:bodyPr>
            <a:normAutofit fontScale="90000"/>
          </a:bodyPr>
          <a:lstStyle/>
          <a:p>
            <a:r>
              <a:rPr lang="en-US" sz="4000"/>
              <a:t>The Bounds of the Epidural Space are as follows:</a:t>
            </a:r>
          </a:p>
        </p:txBody>
      </p:sp>
      <p:sp>
        <p:nvSpPr>
          <p:cNvPr id="541699" name="Rectangle 3"/>
          <p:cNvSpPr>
            <a:spLocks noGrp="1" noChangeArrowheads="1"/>
          </p:cNvSpPr>
          <p:nvPr>
            <p:ph sz="quarter" idx="1"/>
          </p:nvPr>
        </p:nvSpPr>
        <p:spPr>
          <a:xfrm>
            <a:off x="457200" y="2362200"/>
            <a:ext cx="8229600" cy="4495800"/>
          </a:xfrm>
        </p:spPr>
        <p:txBody>
          <a:bodyPr/>
          <a:lstStyle/>
          <a:p>
            <a:r>
              <a:rPr lang="en-US"/>
              <a:t>Anterior- posterior longitudinal ligament</a:t>
            </a:r>
          </a:p>
          <a:p>
            <a:r>
              <a:rPr lang="en-US"/>
              <a:t>Lateral- pedicles and intervertebral ligaments</a:t>
            </a:r>
          </a:p>
          <a:p>
            <a:r>
              <a:rPr lang="en-US"/>
              <a:t>Posterior- ligamentum flavum</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p:txBody>
          <a:bodyPr/>
          <a:lstStyle/>
          <a:p>
            <a:r>
              <a:rPr lang="en-US"/>
              <a:t>Ligamentum Flavum</a:t>
            </a:r>
          </a:p>
        </p:txBody>
      </p:sp>
      <p:sp>
        <p:nvSpPr>
          <p:cNvPr id="544771" name="Rectangle 3"/>
          <p:cNvSpPr>
            <a:spLocks noGrp="1" noChangeArrowheads="1"/>
          </p:cNvSpPr>
          <p:nvPr>
            <p:ph sz="quarter" idx="1"/>
          </p:nvPr>
        </p:nvSpPr>
        <p:spPr/>
        <p:txBody>
          <a:bodyPr>
            <a:normAutofit lnSpcReduction="10000"/>
          </a:bodyPr>
          <a:lstStyle/>
          <a:p>
            <a:r>
              <a:rPr lang="en-US" dirty="0"/>
              <a:t>Posterior to the epidural space</a:t>
            </a:r>
          </a:p>
          <a:p>
            <a:r>
              <a:rPr lang="en-US" dirty="0"/>
              <a:t>Extends from the foramen magnum to the sacral </a:t>
            </a:r>
            <a:r>
              <a:rPr lang="en-US" dirty="0" smtClean="0"/>
              <a:t>hiatus</a:t>
            </a:r>
          </a:p>
          <a:p>
            <a:r>
              <a:rPr lang="en-US" dirty="0" smtClean="0"/>
              <a:t>Distance from skin to ligament varies from 3-8 cm in the lumbar area.  It is 4 cm in 50% of the patients and 4-6 cm in 80% of the patients.</a:t>
            </a:r>
          </a:p>
          <a:p>
            <a:r>
              <a:rPr lang="en-US" dirty="0" smtClean="0"/>
              <a:t>Thickness of the </a:t>
            </a:r>
            <a:r>
              <a:rPr lang="en-US" dirty="0" err="1" smtClean="0"/>
              <a:t>ligamentum</a:t>
            </a:r>
            <a:r>
              <a:rPr lang="en-US" dirty="0" smtClean="0"/>
              <a:t> </a:t>
            </a:r>
            <a:r>
              <a:rPr lang="en-US" dirty="0" err="1" smtClean="0"/>
              <a:t>flavum</a:t>
            </a:r>
            <a:r>
              <a:rPr lang="en-US" dirty="0" smtClean="0"/>
              <a:t> also varies.  In the thoracic area it can range from 3-5 mm and in the lumbar it can range from 5-6 mm</a:t>
            </a:r>
            <a:endParaRPr lang="en-US" dirty="0"/>
          </a:p>
          <a:p>
            <a:pPr>
              <a:buNone/>
            </a:pPr>
            <a:r>
              <a:rPr lang="en-US" dirty="0" smtClean="0"/>
              <a:t> </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http://www.pitt.edu/~regional/Epidural/LumbarSpine1.jpg"/>
          <p:cNvPicPr>
            <a:picLocks noChangeAspect="1" noChangeArrowheads="1"/>
          </p:cNvPicPr>
          <p:nvPr/>
        </p:nvPicPr>
        <p:blipFill>
          <a:blip r:embed="rId2" cstate="print"/>
          <a:srcRect/>
          <a:stretch>
            <a:fillRect/>
          </a:stretch>
        </p:blipFill>
        <p:spPr bwMode="auto">
          <a:xfrm>
            <a:off x="1066800" y="609600"/>
            <a:ext cx="6324600" cy="579120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p:txBody>
          <a:bodyPr/>
          <a:lstStyle/>
          <a:p>
            <a:r>
              <a:rPr lang="en-US"/>
              <a:t>Contents of the Epidural Space</a:t>
            </a:r>
          </a:p>
        </p:txBody>
      </p:sp>
      <p:sp>
        <p:nvSpPr>
          <p:cNvPr id="542723" name="Rectangle 3"/>
          <p:cNvSpPr>
            <a:spLocks noGrp="1" noChangeArrowheads="1"/>
          </p:cNvSpPr>
          <p:nvPr>
            <p:ph sz="quarter" idx="1"/>
          </p:nvPr>
        </p:nvSpPr>
        <p:spPr/>
        <p:txBody>
          <a:bodyPr/>
          <a:lstStyle/>
          <a:p>
            <a:r>
              <a:rPr lang="en-US" dirty="0"/>
              <a:t>Fat</a:t>
            </a:r>
          </a:p>
          <a:p>
            <a:r>
              <a:rPr lang="en-US" dirty="0" err="1"/>
              <a:t>Areolar</a:t>
            </a:r>
            <a:r>
              <a:rPr lang="en-US" dirty="0"/>
              <a:t> tissue</a:t>
            </a:r>
          </a:p>
          <a:p>
            <a:r>
              <a:rPr lang="en-US" dirty="0" err="1"/>
              <a:t>Lymphatics</a:t>
            </a:r>
            <a:endParaRPr lang="en-US" dirty="0"/>
          </a:p>
          <a:p>
            <a:r>
              <a:rPr lang="en-US" dirty="0"/>
              <a:t>Blood vessels including the </a:t>
            </a:r>
            <a:r>
              <a:rPr lang="en-US" dirty="0" smtClean="0"/>
              <a:t>Batson </a:t>
            </a:r>
            <a:r>
              <a:rPr lang="en-US" dirty="0"/>
              <a:t>venous plexus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95800" y="3733800"/>
            <a:ext cx="1295400" cy="646331"/>
          </a:xfrm>
          <a:prstGeom prst="rect">
            <a:avLst/>
          </a:prstGeom>
          <a:noFill/>
        </p:spPr>
        <p:txBody>
          <a:bodyPr wrap="square" rtlCol="0">
            <a:spAutoFit/>
          </a:bodyPr>
          <a:lstStyle/>
          <a:p>
            <a:r>
              <a:rPr lang="en-US" dirty="0" smtClean="0">
                <a:solidFill>
                  <a:schemeClr val="bg1"/>
                </a:solidFill>
              </a:rPr>
              <a:t>Lumbar</a:t>
            </a:r>
          </a:p>
          <a:p>
            <a:r>
              <a:rPr lang="en-US" dirty="0" smtClean="0">
                <a:solidFill>
                  <a:schemeClr val="bg1"/>
                </a:solidFill>
              </a:rPr>
              <a:t>Vertebrae</a:t>
            </a:r>
            <a:endParaRPr lang="en-US" dirty="0">
              <a:solidFill>
                <a:schemeClr val="bg1"/>
              </a:solidFill>
            </a:endParaRPr>
          </a:p>
        </p:txBody>
      </p:sp>
      <p:sp>
        <p:nvSpPr>
          <p:cNvPr id="5" name="Rectangle 4"/>
          <p:cNvSpPr/>
          <p:nvPr/>
        </p:nvSpPr>
        <p:spPr>
          <a:xfrm>
            <a:off x="4495800" y="1981200"/>
            <a:ext cx="1524000" cy="646331"/>
          </a:xfrm>
          <a:prstGeom prst="rect">
            <a:avLst/>
          </a:prstGeom>
        </p:spPr>
        <p:txBody>
          <a:bodyPr wrap="square">
            <a:spAutoFit/>
          </a:bodyPr>
          <a:lstStyle/>
          <a:p>
            <a:r>
              <a:rPr lang="en-US" dirty="0" smtClean="0">
                <a:solidFill>
                  <a:schemeClr val="bg1"/>
                </a:solidFill>
              </a:rPr>
              <a:t>Thoracic</a:t>
            </a:r>
          </a:p>
          <a:p>
            <a:r>
              <a:rPr lang="en-US" dirty="0" smtClean="0">
                <a:solidFill>
                  <a:schemeClr val="bg1"/>
                </a:solidFill>
              </a:rPr>
              <a:t>Vertebrae</a:t>
            </a:r>
            <a:endParaRPr lang="en-US" dirty="0">
              <a:solidFill>
                <a:schemeClr val="bg1"/>
              </a:solidFill>
            </a:endParaRPr>
          </a:p>
        </p:txBody>
      </p:sp>
      <p:sp>
        <p:nvSpPr>
          <p:cNvPr id="7" name="Rectangle 6"/>
          <p:cNvSpPr/>
          <p:nvPr/>
        </p:nvSpPr>
        <p:spPr>
          <a:xfrm>
            <a:off x="4495800" y="457200"/>
            <a:ext cx="1524000" cy="646331"/>
          </a:xfrm>
          <a:prstGeom prst="rect">
            <a:avLst/>
          </a:prstGeom>
        </p:spPr>
        <p:txBody>
          <a:bodyPr wrap="square">
            <a:spAutoFit/>
          </a:bodyPr>
          <a:lstStyle/>
          <a:p>
            <a:r>
              <a:rPr lang="en-US" dirty="0" smtClean="0">
                <a:solidFill>
                  <a:schemeClr val="bg1"/>
                </a:solidFill>
              </a:rPr>
              <a:t>Cervical</a:t>
            </a:r>
          </a:p>
          <a:p>
            <a:r>
              <a:rPr lang="en-US" dirty="0" smtClean="0">
                <a:solidFill>
                  <a:schemeClr val="bg1"/>
                </a:solidFill>
              </a:rPr>
              <a:t>Vertebrae</a:t>
            </a:r>
            <a:endParaRPr lang="en-US" dirty="0">
              <a:solidFill>
                <a:schemeClr val="bg1"/>
              </a:solidFill>
            </a:endParaRPr>
          </a:p>
        </p:txBody>
      </p:sp>
      <p:pic>
        <p:nvPicPr>
          <p:cNvPr id="6" name="Picture 2" descr="http://medicalquip.com/media/catalog/product/cache/1/image/5e06319eda06f020e43594a9c230972d/newimage/images/026566.jpg"/>
          <p:cNvPicPr>
            <a:picLocks noChangeAspect="1" noChangeArrowheads="1"/>
          </p:cNvPicPr>
          <p:nvPr/>
        </p:nvPicPr>
        <p:blipFill>
          <a:blip r:embed="rId3" cstate="print"/>
          <a:srcRect/>
          <a:stretch>
            <a:fillRect/>
          </a:stretch>
        </p:blipFill>
        <p:spPr bwMode="auto">
          <a:xfrm>
            <a:off x="1524000" y="0"/>
            <a:ext cx="7239000" cy="68580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eninges_of_spinal_cord1354083858052.jpg"/>
          <p:cNvPicPr>
            <a:picLocks noGrp="1" noChangeAspect="1"/>
          </p:cNvPicPr>
          <p:nvPr>
            <p:ph sz="quarter" idx="1"/>
          </p:nvPr>
        </p:nvPicPr>
        <p:blipFill>
          <a:blip r:embed="rId2" cstate="print"/>
          <a:stretch>
            <a:fillRect/>
          </a:stretch>
        </p:blipFill>
        <p:spPr>
          <a:xfrm>
            <a:off x="1565275" y="1952625"/>
            <a:ext cx="6248400" cy="3790950"/>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pidural-space-from-side (1).jpg"/>
          <p:cNvPicPr>
            <a:picLocks noGrp="1" noChangeAspect="1"/>
          </p:cNvPicPr>
          <p:nvPr>
            <p:ph sz="quarter" idx="4294967295"/>
          </p:nvPr>
        </p:nvPicPr>
        <p:blipFill>
          <a:blip r:embed="rId2" cstate="print"/>
          <a:stretch>
            <a:fillRect/>
          </a:stretch>
        </p:blipFill>
        <p:spPr>
          <a:xfrm>
            <a:off x="0" y="0"/>
            <a:ext cx="9144000" cy="6858000"/>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pidural675325099_1160992062_n3.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lgn="ctr" eaLnBrk="1" fontAlgn="auto" hangingPunct="1">
              <a:spcAft>
                <a:spcPts val="0"/>
              </a:spcAft>
              <a:defRPr/>
            </a:pPr>
            <a:r>
              <a:rPr lang="en-US" b="1" dirty="0" smtClean="0">
                <a:solidFill>
                  <a:schemeClr val="tx2">
                    <a:satMod val="130000"/>
                  </a:schemeClr>
                </a:solidFill>
                <a:ea typeface="+mj-ea"/>
                <a:cs typeface="Times New Roman" pitchFamily="18" charset="0"/>
              </a:rPr>
              <a:t>Definition</a:t>
            </a:r>
          </a:p>
        </p:txBody>
      </p:sp>
      <p:sp>
        <p:nvSpPr>
          <p:cNvPr id="12292" name="Slide Number Placeholder 3"/>
          <p:cNvSpPr>
            <a:spLocks noGrp="1"/>
          </p:cNvSpPr>
          <p:nvPr>
            <p:ph type="sldNum" sz="quarter" idx="12"/>
          </p:nvPr>
        </p:nvSpPr>
        <p:spPr bwMode="auto">
          <a:noFill/>
          <a:ln>
            <a:miter lim="800000"/>
            <a:headEnd/>
            <a:tailEnd/>
          </a:ln>
        </p:spPr>
        <p:txBody>
          <a:bodyPr vert="horz" wrap="square" lIns="91440" tIns="45720" rIns="91440" bIns="45720" numCol="1" anchorCtr="0" compatLnSpc="1">
            <a:prstTxWarp prst="textNoShape">
              <a:avLst/>
            </a:prstTxWarp>
            <a:normAutofit fontScale="85000" lnSpcReduction="20000"/>
          </a:bodyPr>
          <a:lstStyle/>
          <a:p>
            <a:endParaRPr lang="en-US" dirty="0" smtClean="0">
              <a:solidFill>
                <a:srgbClr val="FFFFFF"/>
              </a:solidFill>
            </a:endParaRPr>
          </a:p>
        </p:txBody>
      </p:sp>
      <p:sp>
        <p:nvSpPr>
          <p:cNvPr id="11267" name="Rectangle 3"/>
          <p:cNvSpPr>
            <a:spLocks noGrp="1" noChangeArrowheads="1"/>
          </p:cNvSpPr>
          <p:nvPr>
            <p:ph type="subTitle" idx="4294967295"/>
          </p:nvPr>
        </p:nvSpPr>
        <p:spPr>
          <a:xfrm>
            <a:off x="304800" y="1676400"/>
            <a:ext cx="8839200" cy="4495800"/>
          </a:xfrm>
        </p:spPr>
        <p:txBody>
          <a:bodyPr>
            <a:normAutofit/>
          </a:bodyPr>
          <a:lstStyle/>
          <a:p>
            <a:pPr eaLnBrk="1" fontAlgn="auto" hangingPunct="1">
              <a:lnSpc>
                <a:spcPct val="80000"/>
              </a:lnSpc>
              <a:spcAft>
                <a:spcPts val="0"/>
              </a:spcAft>
              <a:buFont typeface="Wingdings 2"/>
              <a:buNone/>
              <a:defRPr/>
            </a:pPr>
            <a:r>
              <a:rPr lang="en-US" sz="3200" b="1" dirty="0" smtClean="0">
                <a:ea typeface="+mn-ea"/>
                <a:cs typeface="Times New Roman" pitchFamily="18" charset="0"/>
              </a:rPr>
              <a:t>Spinal anesthesia :</a:t>
            </a:r>
            <a:endParaRPr lang="en-US" sz="3200" dirty="0">
              <a:ea typeface="+mn-ea"/>
              <a:cs typeface="Times New Roman" pitchFamily="18" charset="0"/>
            </a:endParaRPr>
          </a:p>
          <a:p>
            <a:pPr eaLnBrk="1" fontAlgn="auto" hangingPunct="1">
              <a:lnSpc>
                <a:spcPct val="80000"/>
              </a:lnSpc>
              <a:spcAft>
                <a:spcPts val="0"/>
              </a:spcAft>
              <a:buFont typeface="Wingdings 2"/>
              <a:buNone/>
              <a:defRPr/>
            </a:pPr>
            <a:r>
              <a:rPr lang="en-US" sz="3200" dirty="0" smtClean="0">
                <a:ea typeface="+mn-ea"/>
                <a:cs typeface="Times New Roman" pitchFamily="18" charset="0"/>
              </a:rPr>
              <a:t> </a:t>
            </a:r>
            <a:r>
              <a:rPr lang="en-US" sz="2800" dirty="0" smtClean="0">
                <a:solidFill>
                  <a:schemeClr val="tx1">
                    <a:lumMod val="95000"/>
                    <a:lumOff val="5000"/>
                  </a:schemeClr>
                </a:solidFill>
                <a:cs typeface="Times New Roman" pitchFamily="18" charset="0"/>
              </a:rPr>
              <a:t>I</a:t>
            </a:r>
            <a:r>
              <a:rPr lang="en-US" sz="2800" dirty="0" smtClean="0">
                <a:solidFill>
                  <a:schemeClr val="tx1">
                    <a:lumMod val="95000"/>
                    <a:lumOff val="5000"/>
                  </a:schemeClr>
                </a:solidFill>
                <a:ea typeface="+mn-ea"/>
                <a:cs typeface="Times New Roman" pitchFamily="18" charset="0"/>
              </a:rPr>
              <a:t>njection of small amounts ( 2-3 ml) of local </a:t>
            </a:r>
            <a:r>
              <a:rPr lang="en-US" sz="2800" dirty="0" err="1" smtClean="0">
                <a:solidFill>
                  <a:schemeClr val="tx1">
                    <a:lumMod val="95000"/>
                    <a:lumOff val="5000"/>
                  </a:schemeClr>
                </a:solidFill>
                <a:ea typeface="+mn-ea"/>
                <a:cs typeface="Times New Roman" pitchFamily="18" charset="0"/>
              </a:rPr>
              <a:t>anaesthetics</a:t>
            </a:r>
            <a:r>
              <a:rPr lang="en-US" sz="2800" dirty="0" smtClean="0">
                <a:solidFill>
                  <a:schemeClr val="tx1">
                    <a:lumMod val="95000"/>
                    <a:lumOff val="5000"/>
                  </a:schemeClr>
                </a:solidFill>
                <a:ea typeface="+mn-ea"/>
                <a:cs typeface="Times New Roman" pitchFamily="18" charset="0"/>
              </a:rPr>
              <a:t> into the  CSF at the level </a:t>
            </a:r>
            <a:r>
              <a:rPr lang="en-US" sz="2800" u="sng" dirty="0" smtClean="0">
                <a:solidFill>
                  <a:schemeClr val="tx1">
                    <a:lumMod val="95000"/>
                    <a:lumOff val="5000"/>
                  </a:schemeClr>
                </a:solidFill>
                <a:effectLst>
                  <a:outerShdw blurRad="38100" dist="38100" dir="2700000" algn="tl">
                    <a:srgbClr val="000000">
                      <a:alpha val="43137"/>
                    </a:srgbClr>
                  </a:outerShdw>
                </a:effectLst>
                <a:ea typeface="+mn-ea"/>
                <a:cs typeface="Times New Roman" pitchFamily="18" charset="0"/>
              </a:rPr>
              <a:t>below</a:t>
            </a:r>
            <a:r>
              <a:rPr lang="en-US" sz="2800" dirty="0" smtClean="0">
                <a:solidFill>
                  <a:schemeClr val="tx1">
                    <a:lumMod val="95000"/>
                    <a:lumOff val="5000"/>
                  </a:schemeClr>
                </a:solidFill>
                <a:ea typeface="+mn-ea"/>
                <a:cs typeface="Times New Roman" pitchFamily="18" charset="0"/>
              </a:rPr>
              <a:t> ( L2 ) ,where the spinal cord ends, anesthesia of the lower body part below the umbilicus is achieved</a:t>
            </a:r>
            <a:r>
              <a:rPr lang="en-US" sz="4400" dirty="0" smtClean="0">
                <a:solidFill>
                  <a:schemeClr val="tx1">
                    <a:lumMod val="95000"/>
                    <a:lumOff val="5000"/>
                  </a:schemeClr>
                </a:solidFill>
                <a:ea typeface="+mn-ea"/>
                <a:cs typeface="Times New Roman" pitchFamily="18" charset="0"/>
              </a:rPr>
              <a:t>.</a:t>
            </a:r>
          </a:p>
          <a:p>
            <a:pPr algn="just" eaLnBrk="1" fontAlgn="auto" hangingPunct="1">
              <a:lnSpc>
                <a:spcPct val="80000"/>
              </a:lnSpc>
              <a:spcAft>
                <a:spcPts val="0"/>
              </a:spcAft>
              <a:buFont typeface="Wingdings 2"/>
              <a:buNone/>
              <a:defRPr/>
            </a:pPr>
            <a:r>
              <a:rPr lang="en-US" sz="4400" smtClean="0">
                <a:solidFill>
                  <a:schemeClr val="tx1">
                    <a:lumMod val="95000"/>
                    <a:lumOff val="5000"/>
                  </a:schemeClr>
                </a:solidFill>
                <a:cs typeface="Times New Roman" pitchFamily="18" charset="0"/>
              </a:rPr>
              <a:t>                </a:t>
            </a:r>
            <a:r>
              <a:rPr lang="en-US" sz="3200" b="1" smtClean="0">
                <a:solidFill>
                  <a:srgbClr val="C00000"/>
                </a:solidFill>
                <a:cs typeface="Times New Roman" pitchFamily="18" charset="0"/>
              </a:rPr>
              <a:t>Indication</a:t>
            </a:r>
            <a:endParaRPr lang="en-US" sz="3200" b="1" dirty="0" smtClean="0">
              <a:solidFill>
                <a:srgbClr val="C00000"/>
              </a:solidFill>
              <a:cs typeface="Times New Roman" pitchFamily="18" charset="0"/>
            </a:endParaRPr>
          </a:p>
          <a:p>
            <a:pPr eaLnBrk="1" fontAlgn="auto" hangingPunct="1">
              <a:lnSpc>
                <a:spcPct val="80000"/>
              </a:lnSpc>
              <a:spcAft>
                <a:spcPts val="0"/>
              </a:spcAft>
              <a:buFont typeface="Wingdings 2"/>
              <a:buNone/>
              <a:defRPr/>
            </a:pPr>
            <a:r>
              <a:rPr lang="en-US" sz="2800" dirty="0" smtClean="0">
                <a:latin typeface="+mj-lt"/>
                <a:cs typeface="Times New Roman" pitchFamily="18" charset="0"/>
              </a:rPr>
              <a:t>Operations below the umbilicus: hernia repairs,        </a:t>
            </a:r>
            <a:r>
              <a:rPr lang="en-US" sz="2800" dirty="0" err="1" smtClean="0">
                <a:latin typeface="+mj-lt"/>
                <a:cs typeface="Times New Roman" pitchFamily="18" charset="0"/>
              </a:rPr>
              <a:t>gynaecological</a:t>
            </a:r>
            <a:r>
              <a:rPr lang="en-US" sz="2800" dirty="0" smtClean="0">
                <a:latin typeface="+mj-lt"/>
                <a:cs typeface="Times New Roman" pitchFamily="18" charset="0"/>
              </a:rPr>
              <a:t>, urological operation, orthopedics,</a:t>
            </a:r>
          </a:p>
          <a:p>
            <a:pPr eaLnBrk="1" fontAlgn="auto" hangingPunct="1">
              <a:lnSpc>
                <a:spcPct val="80000"/>
              </a:lnSpc>
              <a:spcAft>
                <a:spcPts val="0"/>
              </a:spcAft>
              <a:buFont typeface="Wingdings 2"/>
              <a:buNone/>
              <a:defRPr/>
            </a:pPr>
            <a:r>
              <a:rPr lang="en-US" sz="2800" dirty="0" smtClean="0">
                <a:latin typeface="+mj-lt"/>
                <a:cs typeface="Times New Roman" pitchFamily="18" charset="0"/>
              </a:rPr>
              <a:t>Any operation on the perineum or genitalia.</a:t>
            </a:r>
          </a:p>
          <a:p>
            <a:pPr algn="just" eaLnBrk="1" fontAlgn="auto" hangingPunct="1">
              <a:lnSpc>
                <a:spcPct val="80000"/>
              </a:lnSpc>
              <a:spcAft>
                <a:spcPts val="0"/>
              </a:spcAft>
              <a:buFont typeface="Wingdings 2"/>
              <a:buNone/>
              <a:defRPr/>
            </a:pPr>
            <a:endParaRPr lang="en-US" sz="4400" dirty="0" smtClean="0">
              <a:solidFill>
                <a:schemeClr val="tx1">
                  <a:lumMod val="95000"/>
                  <a:lumOff val="5000"/>
                </a:schemeClr>
              </a:solidFill>
              <a:ea typeface="+mn-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animEffect transition="in" filter="checkerboard(across)">
                                      <p:cBhvr>
                                        <p:cTn id="7" dur="500"/>
                                        <p:tgtEl>
                                          <p:spTgt spid="1126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267">
                                            <p:txEl>
                                              <p:pRg st="2" end="2"/>
                                            </p:txEl>
                                          </p:spTgt>
                                        </p:tgtEl>
                                        <p:attrNameLst>
                                          <p:attrName>style.visibility</p:attrName>
                                        </p:attrNameLst>
                                      </p:cBhvr>
                                      <p:to>
                                        <p:strVal val="visible"/>
                                      </p:to>
                                    </p:set>
                                    <p:animEffect transition="in" filter="checkerboard(across)">
                                      <p:cBhvr>
                                        <p:cTn id="12" dur="500"/>
                                        <p:tgtEl>
                                          <p:spTgt spid="1126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1267">
                                            <p:txEl>
                                              <p:pRg st="3" end="3"/>
                                            </p:txEl>
                                          </p:spTgt>
                                        </p:tgtEl>
                                        <p:attrNameLst>
                                          <p:attrName>style.visibility</p:attrName>
                                        </p:attrNameLst>
                                      </p:cBhvr>
                                      <p:to>
                                        <p:strVal val="visible"/>
                                      </p:to>
                                    </p:set>
                                    <p:animEffect transition="in" filter="checkerboard(across)">
                                      <p:cBhvr>
                                        <p:cTn id="17" dur="500"/>
                                        <p:tgtEl>
                                          <p:spTgt spid="1126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1267">
                                            <p:txEl>
                                              <p:pRg st="4" end="4"/>
                                            </p:txEl>
                                          </p:spTgt>
                                        </p:tgtEl>
                                        <p:attrNameLst>
                                          <p:attrName>style.visibility</p:attrName>
                                        </p:attrNameLst>
                                      </p:cBhvr>
                                      <p:to>
                                        <p:strVal val="visible"/>
                                      </p:to>
                                    </p:set>
                                    <p:animEffect transition="in" filter="checkerboard(across)">
                                      <p:cBhvr>
                                        <p:cTn id="22" dur="500"/>
                                        <p:tgtEl>
                                          <p:spTgt spid="112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0"/>
            <a:ext cx="7772400" cy="1219200"/>
          </a:xfrm>
        </p:spPr>
        <p:txBody>
          <a:bodyPr/>
          <a:lstStyle/>
          <a:p>
            <a:pPr fontAlgn="auto">
              <a:spcAft>
                <a:spcPts val="0"/>
              </a:spcAft>
              <a:defRPr/>
            </a:pPr>
            <a:r>
              <a:rPr lang="en-US" smtClean="0">
                <a:solidFill>
                  <a:schemeClr val="accent1">
                    <a:tint val="88000"/>
                    <a:satMod val="150000"/>
                  </a:schemeClr>
                </a:solidFill>
              </a:rPr>
              <a:t>Spinal Anesthesia</a:t>
            </a:r>
          </a:p>
        </p:txBody>
      </p:sp>
      <p:sp>
        <p:nvSpPr>
          <p:cNvPr id="27651" name="Rectangle 3"/>
          <p:cNvSpPr>
            <a:spLocks noGrp="1" noChangeArrowheads="1"/>
          </p:cNvSpPr>
          <p:nvPr>
            <p:ph idx="1"/>
          </p:nvPr>
        </p:nvSpPr>
        <p:spPr>
          <a:xfrm>
            <a:off x="685800" y="1524000"/>
            <a:ext cx="7772400" cy="4572000"/>
          </a:xfrm>
        </p:spPr>
        <p:txBody>
          <a:bodyPr/>
          <a:lstStyle/>
          <a:p>
            <a:r>
              <a:rPr lang="en-US" dirty="0" smtClean="0"/>
              <a:t>Contraindications</a:t>
            </a:r>
          </a:p>
          <a:p>
            <a:pPr lvl="1"/>
            <a:r>
              <a:rPr lang="en-US" dirty="0" smtClean="0"/>
              <a:t>Absolute:</a:t>
            </a:r>
          </a:p>
          <a:p>
            <a:pPr lvl="2"/>
            <a:r>
              <a:rPr lang="en-US" dirty="0" smtClean="0"/>
              <a:t>Refusal</a:t>
            </a:r>
          </a:p>
          <a:p>
            <a:pPr lvl="2"/>
            <a:r>
              <a:rPr lang="en-US" dirty="0" smtClean="0"/>
              <a:t>Infection</a:t>
            </a:r>
          </a:p>
          <a:p>
            <a:pPr lvl="2"/>
            <a:r>
              <a:rPr lang="en-US" dirty="0" err="1" smtClean="0"/>
              <a:t>Coagulopathy</a:t>
            </a:r>
            <a:r>
              <a:rPr lang="en-US" dirty="0" smtClean="0"/>
              <a:t> &amp; </a:t>
            </a:r>
            <a:r>
              <a:rPr lang="en-US" dirty="0" err="1" smtClean="0"/>
              <a:t>anticoagulated</a:t>
            </a:r>
            <a:r>
              <a:rPr lang="en-US" dirty="0" smtClean="0"/>
              <a:t> patient</a:t>
            </a:r>
          </a:p>
          <a:p>
            <a:pPr lvl="2"/>
            <a:r>
              <a:rPr lang="en-US" dirty="0" smtClean="0"/>
              <a:t>Severe </a:t>
            </a:r>
            <a:r>
              <a:rPr lang="en-US" dirty="0" err="1" smtClean="0"/>
              <a:t>hypovolemia</a:t>
            </a:r>
            <a:endParaRPr lang="en-US" dirty="0" smtClean="0"/>
          </a:p>
          <a:p>
            <a:pPr lvl="2"/>
            <a:r>
              <a:rPr lang="en-US" dirty="0" smtClean="0"/>
              <a:t>Increased intracranial pressure</a:t>
            </a:r>
          </a:p>
          <a:p>
            <a:pPr lvl="2"/>
            <a:r>
              <a:rPr lang="en-US" dirty="0" smtClean="0"/>
              <a:t>Severe aortic or mitral </a:t>
            </a:r>
            <a:r>
              <a:rPr lang="en-US" dirty="0" err="1" smtClean="0"/>
              <a:t>stenosis</a:t>
            </a:r>
            <a:endParaRPr lang="en-US" dirty="0" smtClean="0"/>
          </a:p>
          <a:p>
            <a:pPr lvl="1"/>
            <a:r>
              <a:rPr lang="en-US" dirty="0" smtClean="0"/>
              <a:t>Relative:</a:t>
            </a:r>
          </a:p>
          <a:p>
            <a:pPr lvl="2"/>
            <a:r>
              <a:rPr lang="en-US" dirty="0" smtClean="0"/>
              <a:t>Use your best judgment</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http://img.chinamedevice.com/product/878/1486878.jpg"/>
          <p:cNvPicPr>
            <a:picLocks noChangeAspect="1" noChangeArrowheads="1"/>
          </p:cNvPicPr>
          <p:nvPr/>
        </p:nvPicPr>
        <p:blipFill>
          <a:blip r:embed="rId2" cstate="print"/>
          <a:srcRect/>
          <a:stretch>
            <a:fillRect/>
          </a:stretch>
        </p:blipFill>
        <p:spPr bwMode="auto">
          <a:xfrm>
            <a:off x="0" y="0"/>
            <a:ext cx="5562600" cy="4152901"/>
          </a:xfrm>
          <a:prstGeom prst="rect">
            <a:avLst/>
          </a:prstGeom>
          <a:noFill/>
        </p:spPr>
      </p:pic>
      <p:pic>
        <p:nvPicPr>
          <p:cNvPr id="161796" name="Picture 4" descr="http://img.medscapestatic.com/pi/meds/ckb/97/26997tn.jpg"/>
          <p:cNvPicPr>
            <a:picLocks noChangeAspect="1" noChangeArrowheads="1"/>
          </p:cNvPicPr>
          <p:nvPr/>
        </p:nvPicPr>
        <p:blipFill>
          <a:blip r:embed="rId3" cstate="print"/>
          <a:srcRect/>
          <a:stretch>
            <a:fillRect/>
          </a:stretch>
        </p:blipFill>
        <p:spPr bwMode="auto">
          <a:xfrm>
            <a:off x="3733800" y="3886200"/>
            <a:ext cx="5410200" cy="2676526"/>
          </a:xfrm>
          <a:prstGeom prst="rect">
            <a:avLst/>
          </a:prstGeom>
          <a:noFill/>
        </p:spPr>
      </p:pic>
      <p:sp>
        <p:nvSpPr>
          <p:cNvPr id="4" name="Rectangle 3"/>
          <p:cNvSpPr/>
          <p:nvPr/>
        </p:nvSpPr>
        <p:spPr>
          <a:xfrm>
            <a:off x="0" y="4343400"/>
            <a:ext cx="3352800" cy="228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C00000"/>
                </a:solidFill>
              </a:rPr>
              <a:t>Sterility</a:t>
            </a:r>
            <a:endParaRPr lang="en-US" sz="4400" b="1" dirty="0">
              <a:solidFill>
                <a:srgbClr val="C000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8" name="Picture 4" descr="http://www.nysora.com/files/2013/spinal-anesthesia/13.jpg"/>
          <p:cNvPicPr>
            <a:picLocks noChangeAspect="1" noChangeArrowheads="1"/>
          </p:cNvPicPr>
          <p:nvPr/>
        </p:nvPicPr>
        <p:blipFill>
          <a:blip r:embed="rId2" cstate="print"/>
          <a:srcRect/>
          <a:stretch>
            <a:fillRect/>
          </a:stretch>
        </p:blipFill>
        <p:spPr bwMode="auto">
          <a:xfrm>
            <a:off x="4038600" y="1219200"/>
            <a:ext cx="5105400" cy="3905251"/>
          </a:xfrm>
          <a:prstGeom prst="rect">
            <a:avLst/>
          </a:prstGeom>
          <a:noFill/>
        </p:spPr>
      </p:pic>
      <p:pic>
        <p:nvPicPr>
          <p:cNvPr id="159750" name="Picture 6" descr="http://beta.nysora.com/files/2013/chapter-23/pic4.png"/>
          <p:cNvPicPr>
            <a:picLocks noChangeAspect="1" noChangeArrowheads="1"/>
          </p:cNvPicPr>
          <p:nvPr/>
        </p:nvPicPr>
        <p:blipFill>
          <a:blip r:embed="rId3" cstate="print"/>
          <a:srcRect/>
          <a:stretch>
            <a:fillRect/>
          </a:stretch>
        </p:blipFill>
        <p:spPr bwMode="auto">
          <a:xfrm>
            <a:off x="0" y="0"/>
            <a:ext cx="4876800" cy="6858000"/>
          </a:xfrm>
          <a:prstGeom prst="rect">
            <a:avLst/>
          </a:prstGeom>
          <a:noFill/>
        </p:spPr>
      </p:pic>
      <p:sp>
        <p:nvSpPr>
          <p:cNvPr id="7" name="Rectangle 6"/>
          <p:cNvSpPr/>
          <p:nvPr/>
        </p:nvSpPr>
        <p:spPr>
          <a:xfrm>
            <a:off x="4876800" y="5105400"/>
            <a:ext cx="4267200" cy="1752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lumMod val="95000"/>
                    <a:lumOff val="5000"/>
                  </a:schemeClr>
                </a:solidFill>
              </a:rPr>
              <a:t>Sitting Vs. Lateral </a:t>
            </a:r>
            <a:r>
              <a:rPr lang="en-US" sz="2800" dirty="0" err="1" smtClean="0">
                <a:solidFill>
                  <a:schemeClr val="tx1">
                    <a:lumMod val="95000"/>
                    <a:lumOff val="5000"/>
                  </a:schemeClr>
                </a:solidFill>
              </a:rPr>
              <a:t>decobitus</a:t>
            </a:r>
            <a:endParaRPr lang="en-US" sz="2800" dirty="0">
              <a:solidFill>
                <a:schemeClr val="tx1">
                  <a:lumMod val="95000"/>
                  <a:lumOff val="5000"/>
                </a:schemeClr>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0"/>
            <a:ext cx="7772400" cy="1219200"/>
          </a:xfrm>
        </p:spPr>
        <p:txBody>
          <a:bodyPr/>
          <a:lstStyle/>
          <a:p>
            <a:pPr fontAlgn="auto">
              <a:spcAft>
                <a:spcPts val="0"/>
              </a:spcAft>
              <a:defRPr/>
            </a:pPr>
            <a:r>
              <a:rPr lang="en-US" smtClean="0">
                <a:solidFill>
                  <a:schemeClr val="accent1">
                    <a:tint val="88000"/>
                    <a:satMod val="150000"/>
                  </a:schemeClr>
                </a:solidFill>
              </a:rPr>
              <a:t>Spinal Technique</a:t>
            </a:r>
          </a:p>
        </p:txBody>
      </p:sp>
      <p:sp>
        <p:nvSpPr>
          <p:cNvPr id="24579" name="Rectangle 3"/>
          <p:cNvSpPr>
            <a:spLocks noGrp="1" noChangeArrowheads="1"/>
          </p:cNvSpPr>
          <p:nvPr>
            <p:ph idx="1"/>
          </p:nvPr>
        </p:nvSpPr>
        <p:spPr>
          <a:xfrm>
            <a:off x="685800" y="1447800"/>
            <a:ext cx="7772400" cy="5410200"/>
          </a:xfrm>
        </p:spPr>
        <p:txBody>
          <a:bodyPr>
            <a:normAutofit lnSpcReduction="10000"/>
          </a:bodyPr>
          <a:lstStyle/>
          <a:p>
            <a:r>
              <a:rPr lang="en-US" dirty="0" smtClean="0"/>
              <a:t>Midline Approach</a:t>
            </a:r>
          </a:p>
          <a:p>
            <a:pPr lvl="1"/>
            <a:r>
              <a:rPr lang="en-US" dirty="0" smtClean="0"/>
              <a:t>Skin</a:t>
            </a:r>
          </a:p>
          <a:p>
            <a:pPr lvl="1"/>
            <a:r>
              <a:rPr lang="en-US" dirty="0" smtClean="0"/>
              <a:t>Subcutaneous tissue</a:t>
            </a:r>
          </a:p>
          <a:p>
            <a:pPr lvl="1"/>
            <a:r>
              <a:rPr lang="en-US" dirty="0" err="1" smtClean="0"/>
              <a:t>Supraspinous</a:t>
            </a:r>
            <a:r>
              <a:rPr lang="en-US" dirty="0" smtClean="0"/>
              <a:t> ligament</a:t>
            </a:r>
          </a:p>
          <a:p>
            <a:pPr lvl="1"/>
            <a:r>
              <a:rPr lang="en-US" dirty="0" err="1" smtClean="0"/>
              <a:t>Interspinous</a:t>
            </a:r>
            <a:r>
              <a:rPr lang="en-US" dirty="0" smtClean="0"/>
              <a:t> ligament</a:t>
            </a:r>
          </a:p>
          <a:p>
            <a:pPr lvl="1"/>
            <a:r>
              <a:rPr lang="en-US" dirty="0" err="1" smtClean="0"/>
              <a:t>Ligamentum</a:t>
            </a:r>
            <a:r>
              <a:rPr lang="en-US" dirty="0" smtClean="0"/>
              <a:t> </a:t>
            </a:r>
            <a:r>
              <a:rPr lang="en-US" dirty="0" err="1" smtClean="0"/>
              <a:t>flavum</a:t>
            </a:r>
            <a:endParaRPr lang="en-US" dirty="0" smtClean="0"/>
          </a:p>
          <a:p>
            <a:pPr lvl="1"/>
            <a:r>
              <a:rPr lang="en-US" dirty="0" smtClean="0"/>
              <a:t>Epidural space</a:t>
            </a:r>
          </a:p>
          <a:p>
            <a:pPr lvl="1"/>
            <a:r>
              <a:rPr lang="en-US" dirty="0" smtClean="0"/>
              <a:t>Dura mater</a:t>
            </a:r>
          </a:p>
          <a:p>
            <a:pPr lvl="1"/>
            <a:r>
              <a:rPr lang="en-US" dirty="0" err="1" smtClean="0"/>
              <a:t>Arachnoid</a:t>
            </a:r>
            <a:r>
              <a:rPr lang="en-US" dirty="0" smtClean="0"/>
              <a:t> mater</a:t>
            </a:r>
          </a:p>
          <a:p>
            <a:r>
              <a:rPr lang="en-US" dirty="0" err="1" smtClean="0"/>
              <a:t>Paramedian</a:t>
            </a:r>
            <a:r>
              <a:rPr lang="en-US" dirty="0" smtClean="0"/>
              <a:t> or Lateral Approach</a:t>
            </a:r>
          </a:p>
          <a:p>
            <a:pPr lvl="1"/>
            <a:r>
              <a:rPr lang="en-US" dirty="0" smtClean="0"/>
              <a:t>Same as midline excluding </a:t>
            </a:r>
            <a:r>
              <a:rPr lang="en-US" dirty="0" err="1" smtClean="0"/>
              <a:t>supraspinous</a:t>
            </a:r>
            <a:r>
              <a:rPr lang="en-US" dirty="0" smtClean="0"/>
              <a:t> &amp; </a:t>
            </a:r>
            <a:r>
              <a:rPr lang="en-US" dirty="0" err="1" smtClean="0"/>
              <a:t>interspinous</a:t>
            </a:r>
            <a:r>
              <a:rPr lang="en-US" dirty="0" smtClean="0"/>
              <a:t> ligaments</a:t>
            </a:r>
          </a:p>
        </p:txBody>
      </p:sp>
      <p:pic>
        <p:nvPicPr>
          <p:cNvPr id="4" name="Picture 2" descr="https://featureimages.mediresource.com/images/MB/ae03fig051.gif"/>
          <p:cNvPicPr>
            <a:picLocks noChangeAspect="1" noChangeArrowheads="1"/>
          </p:cNvPicPr>
          <p:nvPr/>
        </p:nvPicPr>
        <p:blipFill>
          <a:blip r:embed="rId2" cstate="print"/>
          <a:srcRect/>
          <a:stretch>
            <a:fillRect/>
          </a:stretch>
        </p:blipFill>
        <p:spPr bwMode="auto">
          <a:xfrm>
            <a:off x="5715000" y="838200"/>
            <a:ext cx="3429000" cy="4200526"/>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http://lh5.ggpht.com/_RIjx_Mg4ZVM/TNlvciaN_fI/AAAAAAAACxs/SVwt7fzoN9I/image_thumb%5B97%5D.png?imgmax=800"/>
          <p:cNvPicPr>
            <a:picLocks noChangeAspect="1" noChangeArrowheads="1"/>
          </p:cNvPicPr>
          <p:nvPr/>
        </p:nvPicPr>
        <p:blipFill>
          <a:blip r:embed="rId2" cstate="print"/>
          <a:srcRect/>
          <a:stretch>
            <a:fillRect/>
          </a:stretch>
        </p:blipFill>
        <p:spPr bwMode="auto">
          <a:xfrm>
            <a:off x="685800" y="609600"/>
            <a:ext cx="7467600" cy="5791200"/>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4" name="Picture 4" descr="http://images.fineartamerica.com/images-medium-large/2-illustration-of-lumbar-puncture-spinal-science-source.jpg"/>
          <p:cNvPicPr>
            <a:picLocks noChangeAspect="1" noChangeArrowheads="1"/>
          </p:cNvPicPr>
          <p:nvPr/>
        </p:nvPicPr>
        <p:blipFill>
          <a:blip r:embed="rId2" cstate="print"/>
          <a:srcRect/>
          <a:stretch>
            <a:fillRect/>
          </a:stretch>
        </p:blipFill>
        <p:spPr bwMode="auto">
          <a:xfrm>
            <a:off x="228600" y="0"/>
            <a:ext cx="8572500" cy="6886575"/>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223962"/>
            <a:ext cx="6705599" cy="5100638"/>
          </a:xfrm>
          <a:prstGeom prst="rect">
            <a:avLst/>
          </a:prstGeom>
        </p:spPr>
      </p:pic>
    </p:spTree>
    <p:extLst>
      <p:ext uri="{BB962C8B-B14F-4D97-AF65-F5344CB8AC3E}">
        <p14:creationId xmlns:p14="http://schemas.microsoft.com/office/powerpoint/2010/main" val="41379978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http://www.imd-inc.com/images/gertie-marx-sprotte-whitacre-quincke-needle-comparison.jpg"/>
          <p:cNvPicPr>
            <a:picLocks noChangeAspect="1" noChangeArrowheads="1"/>
          </p:cNvPicPr>
          <p:nvPr/>
        </p:nvPicPr>
        <p:blipFill>
          <a:blip r:embed="rId2" cstate="print"/>
          <a:srcRect/>
          <a:stretch>
            <a:fillRect/>
          </a:stretch>
        </p:blipFill>
        <p:spPr bwMode="auto">
          <a:xfrm>
            <a:off x="533400" y="609600"/>
            <a:ext cx="7620000" cy="5876925"/>
          </a:xfrm>
          <a:prstGeom prst="rect">
            <a:avLst/>
          </a:prstGeom>
          <a:noFill/>
        </p:spPr>
      </p:pic>
      <p:sp>
        <p:nvSpPr>
          <p:cNvPr id="3" name="Rectangle 2"/>
          <p:cNvSpPr/>
          <p:nvPr/>
        </p:nvSpPr>
        <p:spPr>
          <a:xfrm>
            <a:off x="990600" y="228600"/>
            <a:ext cx="7162800" cy="990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Spinal needles type</a:t>
            </a:r>
            <a:endParaRPr lang="en-US" sz="3200" b="1" dirty="0">
              <a:solidFill>
                <a:schemeClr val="tx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https://encrypted-tbn2.gstatic.com/images?q=tbn:ANd9GcSmD-0eRE860lmXwHgv1xTBJm9pB-883kvs4JKCVnAY9XzHzlte"/>
          <p:cNvPicPr>
            <a:picLocks noChangeAspect="1" noChangeArrowheads="1"/>
          </p:cNvPicPr>
          <p:nvPr/>
        </p:nvPicPr>
        <p:blipFill>
          <a:blip r:embed="rId2" cstate="print"/>
          <a:srcRect/>
          <a:stretch>
            <a:fillRect/>
          </a:stretch>
        </p:blipFill>
        <p:spPr bwMode="auto">
          <a:xfrm>
            <a:off x="914400" y="457200"/>
            <a:ext cx="6096000" cy="3429000"/>
          </a:xfrm>
          <a:prstGeom prst="rect">
            <a:avLst/>
          </a:prstGeom>
          <a:noFill/>
        </p:spPr>
      </p:pic>
      <p:pic>
        <p:nvPicPr>
          <p:cNvPr id="163844" name="Picture 4" descr="http://educationresource.bhs.org.au/library/image/191_350_130_scale_fit.jpg"/>
          <p:cNvPicPr>
            <a:picLocks noChangeAspect="1" noChangeArrowheads="1"/>
          </p:cNvPicPr>
          <p:nvPr/>
        </p:nvPicPr>
        <p:blipFill>
          <a:blip r:embed="rId3" cstate="print"/>
          <a:srcRect/>
          <a:stretch>
            <a:fillRect/>
          </a:stretch>
        </p:blipFill>
        <p:spPr bwMode="auto">
          <a:xfrm>
            <a:off x="2362200" y="3962400"/>
            <a:ext cx="3333750" cy="17526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PDPH</a:t>
            </a:r>
            <a:endParaRPr lang="en-US" dirty="0"/>
          </a:p>
        </p:txBody>
      </p:sp>
      <p:sp>
        <p:nvSpPr>
          <p:cNvPr id="4" name="Text Placeholder 3"/>
          <p:cNvSpPr>
            <a:spLocks noGrp="1"/>
          </p:cNvSpPr>
          <p:nvPr>
            <p:ph type="body" idx="2"/>
          </p:nvPr>
        </p:nvSpPr>
        <p:spPr/>
        <p:txBody>
          <a:bodyPr/>
          <a:lstStyle/>
          <a:p>
            <a:endParaRPr lang="en-US" dirty="0"/>
          </a:p>
        </p:txBody>
      </p:sp>
      <p:sp>
        <p:nvSpPr>
          <p:cNvPr id="3" name="Content Placeholder 2"/>
          <p:cNvSpPr>
            <a:spLocks noGrp="1"/>
          </p:cNvSpPr>
          <p:nvPr>
            <p:ph sz="quarter" idx="1"/>
          </p:nvPr>
        </p:nvSpPr>
        <p:spPr/>
        <p:txBody>
          <a:bodyPr/>
          <a:lstStyle/>
          <a:p>
            <a:r>
              <a:rPr lang="en-US" dirty="0" smtClean="0"/>
              <a:t>Develop 12-48 hours after spinal anesthesia.</a:t>
            </a:r>
          </a:p>
          <a:p>
            <a:r>
              <a:rPr lang="en-US" dirty="0" smtClean="0"/>
              <a:t>Headache improve when lying supine.</a:t>
            </a:r>
          </a:p>
          <a:p>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http://image.slidesharecdn.com/postduralpunctureheadache-120727115010-phpapp02/95/post-dural-puncture-headache-7-728.jpg?cb=1343390419"/>
          <p:cNvPicPr>
            <a:picLocks noChangeAspect="1" noChangeArrowheads="1"/>
          </p:cNvPicPr>
          <p:nvPr/>
        </p:nvPicPr>
        <p:blipFill>
          <a:blip r:embed="rId2" cstate="print"/>
          <a:srcRect/>
          <a:stretch>
            <a:fillRect/>
          </a:stretch>
        </p:blipFill>
        <p:spPr bwMode="auto">
          <a:xfrm>
            <a:off x="1066800" y="533400"/>
            <a:ext cx="6934200" cy="5200651"/>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lidesharecdn.com/postduralpunctureheadache-140605070257-phpapp02/95/post-dural-puncture-headache-14-638.jpg?cb=1401951815"/>
          <p:cNvPicPr>
            <a:picLocks noChangeAspect="1" noChangeArrowheads="1"/>
          </p:cNvPicPr>
          <p:nvPr/>
        </p:nvPicPr>
        <p:blipFill>
          <a:blip r:embed="rId2" cstate="print"/>
          <a:srcRect/>
          <a:stretch>
            <a:fillRect/>
          </a:stretch>
        </p:blipFill>
        <p:spPr bwMode="auto">
          <a:xfrm>
            <a:off x="838200" y="381000"/>
            <a:ext cx="7772400" cy="5562600"/>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PDPH; Treatment</a:t>
            </a:r>
            <a:endParaRPr lang="en-US" dirty="0"/>
          </a:p>
        </p:txBody>
      </p:sp>
      <p:sp>
        <p:nvSpPr>
          <p:cNvPr id="3" name="Content Placeholder 2"/>
          <p:cNvSpPr>
            <a:spLocks noGrp="1"/>
          </p:cNvSpPr>
          <p:nvPr>
            <p:ph sz="quarter" idx="1"/>
          </p:nvPr>
        </p:nvSpPr>
        <p:spPr/>
        <p:txBody>
          <a:bodyPr/>
          <a:lstStyle/>
          <a:p>
            <a:r>
              <a:rPr lang="en-US" dirty="0" smtClean="0"/>
              <a:t>Conservative.</a:t>
            </a:r>
          </a:p>
          <a:p>
            <a:r>
              <a:rPr lang="en-US" dirty="0" smtClean="0"/>
              <a:t>Epidural blood patch.</a:t>
            </a:r>
            <a:endParaRPr lang="en-US" dirty="0"/>
          </a:p>
        </p:txBody>
      </p:sp>
      <p:sp>
        <p:nvSpPr>
          <p:cNvPr id="4" name="Text Placeholder 3"/>
          <p:cNvSpPr>
            <a:spLocks noGrp="1"/>
          </p:cNvSpPr>
          <p:nvPr>
            <p:ph type="body" idx="2"/>
          </p:nvPr>
        </p:nvSpPr>
        <p:spPr/>
        <p:txBody>
          <a:bodyPr/>
          <a:lstStyle/>
          <a:p>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www.usra.ca/rapm/images/needle2.jpeg"/>
          <p:cNvPicPr>
            <a:picLocks noChangeAspect="1" noChangeArrowheads="1"/>
          </p:cNvPicPr>
          <p:nvPr/>
        </p:nvPicPr>
        <p:blipFill>
          <a:blip r:embed="rId2" cstate="print"/>
          <a:srcRect/>
          <a:stretch>
            <a:fillRect/>
          </a:stretch>
        </p:blipFill>
        <p:spPr bwMode="auto">
          <a:xfrm>
            <a:off x="228600" y="228600"/>
            <a:ext cx="2362200" cy="1933576"/>
          </a:xfrm>
          <a:prstGeom prst="rect">
            <a:avLst/>
          </a:prstGeom>
          <a:noFill/>
        </p:spPr>
      </p:pic>
      <p:pic>
        <p:nvPicPr>
          <p:cNvPr id="160772" name="Picture 4" descr="http://medind.nic.in/iad/t14/i1/IndianJAnaesth_2014_58_1_80_126809_f2.jpg"/>
          <p:cNvPicPr>
            <a:picLocks noChangeAspect="1" noChangeArrowheads="1"/>
          </p:cNvPicPr>
          <p:nvPr/>
        </p:nvPicPr>
        <p:blipFill>
          <a:blip r:embed="rId3" cstate="print"/>
          <a:srcRect/>
          <a:stretch>
            <a:fillRect/>
          </a:stretch>
        </p:blipFill>
        <p:spPr bwMode="auto">
          <a:xfrm>
            <a:off x="2895600" y="1295400"/>
            <a:ext cx="6248400" cy="5562600"/>
          </a:xfrm>
          <a:prstGeom prst="rect">
            <a:avLst/>
          </a:prstGeom>
          <a:noFill/>
        </p:spPr>
      </p:pic>
      <p:sp>
        <p:nvSpPr>
          <p:cNvPr id="4" name="Rectangle 3"/>
          <p:cNvSpPr/>
          <p:nvPr/>
        </p:nvSpPr>
        <p:spPr>
          <a:xfrm>
            <a:off x="2971800" y="0"/>
            <a:ext cx="61722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Spinal anesthesia; single shot technique</a:t>
            </a:r>
            <a:endParaRPr lang="en-US" sz="2800" dirty="0">
              <a:solidFill>
                <a:schemeClr val="tx1"/>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http://images.slideplayer.com/13/3722183/slides/slide_5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Baricity</a:t>
            </a:r>
            <a:r>
              <a:rPr lang="en-US" dirty="0" smtClean="0"/>
              <a:t>( a concern only in spinal anesthesia)</a:t>
            </a:r>
            <a:endParaRPr lang="en-US" dirty="0"/>
          </a:p>
        </p:txBody>
      </p:sp>
      <p:sp>
        <p:nvSpPr>
          <p:cNvPr id="4" name="Rectangle 1027"/>
          <p:cNvSpPr>
            <a:spLocks noGrp="1" noChangeArrowheads="1"/>
          </p:cNvSpPr>
          <p:nvPr>
            <p:ph sz="quarter" idx="1"/>
          </p:nvPr>
        </p:nvSpPr>
        <p:spPr/>
        <p:txBody>
          <a:bodyPr>
            <a:normAutofit fontScale="92500" lnSpcReduction="20000"/>
          </a:bodyPr>
          <a:lstStyle/>
          <a:p>
            <a:pPr>
              <a:lnSpc>
                <a:spcPct val="90000"/>
              </a:lnSpc>
            </a:pPr>
            <a:r>
              <a:rPr lang="en-US" dirty="0" smtClean="0"/>
              <a:t>Hyperbaric</a:t>
            </a:r>
          </a:p>
          <a:p>
            <a:pPr lvl="1">
              <a:lnSpc>
                <a:spcPct val="90000"/>
              </a:lnSpc>
            </a:pPr>
            <a:r>
              <a:rPr lang="en-US" dirty="0" smtClean="0"/>
              <a:t>Typically prepared by mixing local with dextrose</a:t>
            </a:r>
          </a:p>
          <a:p>
            <a:pPr lvl="1">
              <a:lnSpc>
                <a:spcPct val="90000"/>
              </a:lnSpc>
            </a:pPr>
            <a:r>
              <a:rPr lang="en-US" dirty="0" smtClean="0"/>
              <a:t>Flow is to most dependent area due to gravity</a:t>
            </a:r>
          </a:p>
          <a:p>
            <a:pPr lvl="1">
              <a:lnSpc>
                <a:spcPct val="90000"/>
              </a:lnSpc>
            </a:pPr>
            <a:r>
              <a:rPr lang="en-US" dirty="0" smtClean="0"/>
              <a:t>Very predictable spread</a:t>
            </a:r>
          </a:p>
          <a:p>
            <a:pPr>
              <a:lnSpc>
                <a:spcPct val="90000"/>
              </a:lnSpc>
            </a:pPr>
            <a:r>
              <a:rPr lang="en-US" dirty="0" smtClean="0"/>
              <a:t>Hypobaric</a:t>
            </a:r>
          </a:p>
          <a:p>
            <a:pPr lvl="1">
              <a:lnSpc>
                <a:spcPct val="90000"/>
              </a:lnSpc>
            </a:pPr>
            <a:r>
              <a:rPr lang="en-US" dirty="0" smtClean="0"/>
              <a:t>Prepared by mixing local with sterile water</a:t>
            </a:r>
          </a:p>
          <a:p>
            <a:pPr lvl="1">
              <a:lnSpc>
                <a:spcPct val="90000"/>
              </a:lnSpc>
            </a:pPr>
            <a:r>
              <a:rPr lang="en-US" dirty="0" smtClean="0"/>
              <a:t>Flow is to highest part of CSF column</a:t>
            </a:r>
          </a:p>
          <a:p>
            <a:pPr>
              <a:lnSpc>
                <a:spcPct val="90000"/>
              </a:lnSpc>
            </a:pPr>
            <a:r>
              <a:rPr lang="en-US" dirty="0" smtClean="0"/>
              <a:t>Isobaric</a:t>
            </a:r>
          </a:p>
          <a:p>
            <a:pPr lvl="1">
              <a:lnSpc>
                <a:spcPct val="90000"/>
              </a:lnSpc>
            </a:pPr>
            <a:r>
              <a:rPr lang="en-US" dirty="0" smtClean="0"/>
              <a:t>Neutral flow that can be manipulated by positioning</a:t>
            </a:r>
          </a:p>
          <a:p>
            <a:pPr lvl="1">
              <a:lnSpc>
                <a:spcPct val="90000"/>
              </a:lnSpc>
            </a:pPr>
            <a:r>
              <a:rPr lang="en-US" dirty="0" smtClean="0"/>
              <a:t>Increased dose has more effect on duration than </a:t>
            </a:r>
            <a:r>
              <a:rPr lang="en-US" dirty="0" err="1" smtClean="0"/>
              <a:t>dermatomal</a:t>
            </a:r>
            <a:r>
              <a:rPr lang="en-US" dirty="0" smtClean="0"/>
              <a:t> spread</a:t>
            </a:r>
          </a:p>
          <a:p>
            <a:pPr>
              <a:lnSpc>
                <a:spcPct val="90000"/>
              </a:lnSpc>
            </a:pPr>
            <a:r>
              <a:rPr lang="en-US" dirty="0" smtClean="0"/>
              <a:t>Note:  Be cognizant of high &amp; low regions of spinal column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mims.com/resources/drugs/Malaysia/pic/Marcain%200.5_%20Spinal%20Heavy%20inj4a995c72-d767-432f-b913-a38b01403346.GIF"/>
          <p:cNvPicPr>
            <a:picLocks noChangeAspect="1" noChangeArrowheads="1"/>
          </p:cNvPicPr>
          <p:nvPr/>
        </p:nvPicPr>
        <p:blipFill>
          <a:blip r:embed="rId2" cstate="print"/>
          <a:srcRect/>
          <a:stretch>
            <a:fillRect/>
          </a:stretch>
        </p:blipFill>
        <p:spPr bwMode="auto">
          <a:xfrm>
            <a:off x="6553200" y="1524000"/>
            <a:ext cx="1762125" cy="5334000"/>
          </a:xfrm>
          <a:prstGeom prst="rect">
            <a:avLst/>
          </a:prstGeom>
          <a:noFill/>
        </p:spPr>
      </p:pic>
      <p:sp>
        <p:nvSpPr>
          <p:cNvPr id="3" name="Title 2"/>
          <p:cNvSpPr>
            <a:spLocks noGrp="1"/>
          </p:cNvSpPr>
          <p:nvPr>
            <p:ph type="title"/>
          </p:nvPr>
        </p:nvSpPr>
        <p:spPr/>
        <p:txBody>
          <a:bodyPr>
            <a:normAutofit fontScale="90000"/>
          </a:bodyPr>
          <a:lstStyle/>
          <a:p>
            <a:r>
              <a:rPr lang="en-US" dirty="0" smtClean="0"/>
              <a:t>Hyperbaric bupivacaine is prepared by mixing it with dextrose</a:t>
            </a:r>
            <a:endParaRPr lang="en-US" dirty="0"/>
          </a:p>
        </p:txBody>
      </p:sp>
      <p:sp>
        <p:nvSpPr>
          <p:cNvPr id="4" name="Rectangle 3"/>
          <p:cNvSpPr/>
          <p:nvPr/>
        </p:nvSpPr>
        <p:spPr>
          <a:xfrm>
            <a:off x="381000" y="1905000"/>
            <a:ext cx="5562600" cy="449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C00000"/>
                </a:solidFill>
              </a:rPr>
              <a:t>Sterile, clear </a:t>
            </a:r>
          </a:p>
          <a:p>
            <a:pPr algn="ctr"/>
            <a:r>
              <a:rPr lang="en-US" sz="3600" b="1" dirty="0" smtClean="0">
                <a:solidFill>
                  <a:srgbClr val="C00000"/>
                </a:solidFill>
              </a:rPr>
              <a:t>Preservative free</a:t>
            </a:r>
          </a:p>
          <a:p>
            <a:pPr algn="ctr"/>
            <a:r>
              <a:rPr lang="en-US" sz="3600" b="1" dirty="0" smtClean="0">
                <a:solidFill>
                  <a:srgbClr val="C00000"/>
                </a:solidFill>
              </a:rPr>
              <a:t> 3 ml ampoules</a:t>
            </a:r>
          </a:p>
          <a:p>
            <a:pPr algn="ctr"/>
            <a:r>
              <a:rPr lang="en-US" sz="3600" b="1" dirty="0" smtClean="0">
                <a:solidFill>
                  <a:srgbClr val="C00000"/>
                </a:solidFill>
              </a:rPr>
              <a:t>See the expiry date</a:t>
            </a:r>
          </a:p>
          <a:p>
            <a:pPr algn="ctr"/>
            <a:r>
              <a:rPr lang="en-US" sz="3600" b="1" dirty="0" smtClean="0">
                <a:solidFill>
                  <a:srgbClr val="C00000"/>
                </a:solidFill>
              </a:rPr>
              <a:t>Be sure it is bupivacaine??</a:t>
            </a:r>
            <a:endParaRPr lang="en-US" sz="3600" b="1" dirty="0">
              <a:solidFill>
                <a:srgbClr val="C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p:txBody>
          <a:bodyPr/>
          <a:lstStyle/>
          <a:p>
            <a:r>
              <a:rPr lang="en-US" dirty="0" smtClean="0"/>
              <a:t>Individual Vertebral </a:t>
            </a:r>
            <a:r>
              <a:rPr lang="en-US" dirty="0"/>
              <a:t>Anatomy</a:t>
            </a:r>
          </a:p>
        </p:txBody>
      </p:sp>
      <p:sp>
        <p:nvSpPr>
          <p:cNvPr id="579587" name="Rectangle 3"/>
          <p:cNvSpPr>
            <a:spLocks noGrp="1" noChangeArrowheads="1"/>
          </p:cNvSpPr>
          <p:nvPr>
            <p:ph sz="quarter" idx="1"/>
          </p:nvPr>
        </p:nvSpPr>
        <p:spPr/>
        <p:txBody>
          <a:bodyPr/>
          <a:lstStyle/>
          <a:p>
            <a:pPr>
              <a:lnSpc>
                <a:spcPct val="80000"/>
              </a:lnSpc>
            </a:pPr>
            <a:r>
              <a:rPr lang="en-US" sz="2800"/>
              <a:t>Each vertebra consists of a pedicle, transverse process, superior and inferior articular processes, and a spinous process.</a:t>
            </a:r>
          </a:p>
          <a:p>
            <a:pPr>
              <a:lnSpc>
                <a:spcPct val="80000"/>
              </a:lnSpc>
            </a:pPr>
            <a:r>
              <a:rPr lang="en-US" sz="2800"/>
              <a:t>Each vertebra is connected to the next by intervertebral disks.</a:t>
            </a:r>
          </a:p>
          <a:p>
            <a:pPr>
              <a:lnSpc>
                <a:spcPct val="80000"/>
              </a:lnSpc>
            </a:pPr>
            <a:r>
              <a:rPr lang="en-US" sz="2800"/>
              <a:t>There are 2 superior and inferior articular processes (synovial joints) on each vertebra that allows for articulation.</a:t>
            </a:r>
          </a:p>
          <a:p>
            <a:pPr>
              <a:lnSpc>
                <a:spcPct val="80000"/>
              </a:lnSpc>
            </a:pPr>
            <a:r>
              <a:rPr lang="en-US" sz="2800"/>
              <a:t>Pedicles contain a notch superiorly and inferiorly to allow the spinal nerve root to exit the vertebral column.</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http://image.slidesharecdn.com/conductionalongnervesynapse2013-131003204510-phpapp02/95/conduction-along-nerve-synapse-2013-12-638.jpg?cb=1380833182"/>
          <p:cNvPicPr>
            <a:picLocks noChangeAspect="1" noChangeArrowheads="1"/>
          </p:cNvPicPr>
          <p:nvPr/>
        </p:nvPicPr>
        <p:blipFill>
          <a:blip r:embed="rId2" cstate="print"/>
          <a:srcRect/>
          <a:stretch>
            <a:fillRect/>
          </a:stretch>
        </p:blipFill>
        <p:spPr bwMode="auto">
          <a:xfrm>
            <a:off x="0" y="0"/>
            <a:ext cx="9144000" cy="4267200"/>
          </a:xfrm>
          <a:prstGeom prst="rect">
            <a:avLst/>
          </a:prstGeom>
          <a:noFill/>
        </p:spPr>
      </p:pic>
      <p:pic>
        <p:nvPicPr>
          <p:cNvPr id="143364" name="Picture 4" descr="http://www.fastbleep.com/assets/notes/image/13149_1.jpg"/>
          <p:cNvPicPr>
            <a:picLocks noChangeAspect="1" noChangeArrowheads="1"/>
          </p:cNvPicPr>
          <p:nvPr/>
        </p:nvPicPr>
        <p:blipFill>
          <a:blip r:embed="rId3" cstate="print"/>
          <a:srcRect/>
          <a:stretch>
            <a:fillRect/>
          </a:stretch>
        </p:blipFill>
        <p:spPr bwMode="auto">
          <a:xfrm>
            <a:off x="0" y="3124200"/>
            <a:ext cx="9144000" cy="3733800"/>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38.media.tumblr.com/886afb4af911cad8c0ccdfb79baeccc6/tumblr_inline_mmbu1w94E71qz4rgp.png"/>
          <p:cNvPicPr>
            <a:picLocks noChangeAspect="1" noChangeArrowheads="1"/>
          </p:cNvPicPr>
          <p:nvPr/>
        </p:nvPicPr>
        <p:blipFill>
          <a:blip r:embed="rId2" cstate="print"/>
          <a:srcRect/>
          <a:stretch>
            <a:fillRect/>
          </a:stretch>
        </p:blipFill>
        <p:spPr bwMode="auto">
          <a:xfrm>
            <a:off x="0" y="609600"/>
            <a:ext cx="9144000" cy="5791200"/>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https://classconnection.s3.amazonaws.com/969/flashcards/600969/jpg/nerve_structure1312165430263.jpg"/>
          <p:cNvPicPr>
            <a:picLocks noChangeAspect="1" noChangeArrowheads="1"/>
          </p:cNvPicPr>
          <p:nvPr/>
        </p:nvPicPr>
        <p:blipFill>
          <a:blip r:embed="rId2" cstate="print"/>
          <a:srcRect/>
          <a:stretch>
            <a:fillRect/>
          </a:stretch>
        </p:blipFill>
        <p:spPr bwMode="auto">
          <a:xfrm>
            <a:off x="1447800" y="0"/>
            <a:ext cx="5524500" cy="6858000"/>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0" y="228600"/>
            <a:ext cx="8183562" cy="1052512"/>
          </a:xfrm>
        </p:spPr>
        <p:txBody>
          <a:bodyPr>
            <a:normAutofit fontScale="90000"/>
          </a:bodyPr>
          <a:lstStyle/>
          <a:p>
            <a:pPr fontAlgn="auto">
              <a:spcAft>
                <a:spcPts val="0"/>
              </a:spcAft>
              <a:defRPr/>
            </a:pPr>
            <a:r>
              <a:rPr lang="en-US" dirty="0" smtClean="0">
                <a:solidFill>
                  <a:schemeClr val="accent1">
                    <a:tint val="88000"/>
                    <a:satMod val="150000"/>
                  </a:schemeClr>
                </a:solidFill>
              </a:rPr>
              <a:t>Sympathetic, Sensory &amp; Motor Blockade</a:t>
            </a:r>
          </a:p>
        </p:txBody>
      </p:sp>
      <p:sp>
        <p:nvSpPr>
          <p:cNvPr id="62467" name="Rectangle 3"/>
          <p:cNvSpPr>
            <a:spLocks noGrp="1" noChangeArrowheads="1"/>
          </p:cNvSpPr>
          <p:nvPr>
            <p:ph idx="1"/>
          </p:nvPr>
        </p:nvSpPr>
        <p:spPr>
          <a:xfrm>
            <a:off x="503238" y="1676400"/>
            <a:ext cx="8183562" cy="3429000"/>
          </a:xfrm>
        </p:spPr>
        <p:txBody>
          <a:bodyPr/>
          <a:lstStyle/>
          <a:p>
            <a:r>
              <a:rPr lang="en-US" dirty="0" smtClean="0"/>
              <a:t>Spinal Injection</a:t>
            </a:r>
          </a:p>
          <a:p>
            <a:pPr lvl="1"/>
            <a:r>
              <a:rPr lang="en-US" dirty="0" smtClean="0"/>
              <a:t>Sympathetic block is 2 dermatomes higher than sensory block</a:t>
            </a:r>
          </a:p>
          <a:p>
            <a:pPr lvl="1"/>
            <a:r>
              <a:rPr lang="en-US" dirty="0" smtClean="0"/>
              <a:t>Motor block is 2 dermatomes lower than sensory block</a:t>
            </a:r>
          </a:p>
          <a:p>
            <a:pPr lvl="1"/>
            <a:r>
              <a:rPr lang="en-US" dirty="0" smtClean="0"/>
              <a:t>Detect the sensory level by cold sensation test,</a:t>
            </a:r>
          </a:p>
          <a:p>
            <a:pPr lvl="1">
              <a:buNone/>
            </a:pPr>
            <a:r>
              <a:rPr lang="en-US" dirty="0" smtClean="0"/>
              <a:t>       ( Ice cubes).</a:t>
            </a:r>
          </a:p>
          <a:p>
            <a:pPr lvl="1">
              <a:buNone/>
            </a:pPr>
            <a:r>
              <a:rPr lang="en-US" dirty="0" smtClean="0"/>
              <a:t>Block order B&gt; C=A delta&gt; A beta&gt;A </a:t>
            </a:r>
            <a:r>
              <a:rPr lang="en-US" dirty="0" err="1" smtClean="0"/>
              <a:t>alfa</a:t>
            </a:r>
            <a:endParaRPr lang="en-US" dirty="0" smtClean="0"/>
          </a:p>
          <a:p>
            <a:endParaRPr lang="en-US" dirty="0" smtClean="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fontAlgn="auto">
              <a:spcAft>
                <a:spcPts val="0"/>
              </a:spcAft>
              <a:defRPr/>
            </a:pPr>
            <a:r>
              <a:rPr lang="en-US" dirty="0" smtClean="0">
                <a:solidFill>
                  <a:schemeClr val="accent1">
                    <a:tint val="88000"/>
                    <a:satMod val="150000"/>
                  </a:schemeClr>
                </a:solidFill>
              </a:rPr>
              <a:t>Dermatomes of the Body</a:t>
            </a:r>
          </a:p>
        </p:txBody>
      </p:sp>
      <p:pic>
        <p:nvPicPr>
          <p:cNvPr id="6146" name="Picture 2" descr="http://doctorspiller.com/images/OralAnatomy/dermatomes.jpg"/>
          <p:cNvPicPr>
            <a:picLocks noChangeAspect="1" noChangeArrowheads="1"/>
          </p:cNvPicPr>
          <p:nvPr/>
        </p:nvPicPr>
        <p:blipFill>
          <a:blip r:embed="rId2" cstate="print"/>
          <a:srcRect/>
          <a:stretch>
            <a:fillRect/>
          </a:stretch>
        </p:blipFill>
        <p:spPr bwMode="auto">
          <a:xfrm>
            <a:off x="1143000" y="1524000"/>
            <a:ext cx="4876800" cy="533400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304800"/>
            <a:ext cx="7772400" cy="1066800"/>
          </a:xfrm>
        </p:spPr>
        <p:txBody>
          <a:bodyPr/>
          <a:lstStyle/>
          <a:p>
            <a:pPr fontAlgn="auto">
              <a:spcAft>
                <a:spcPts val="0"/>
              </a:spcAft>
              <a:defRPr/>
            </a:pPr>
            <a:r>
              <a:rPr lang="en-US" dirty="0" smtClean="0">
                <a:solidFill>
                  <a:schemeClr val="accent1">
                    <a:tint val="88000"/>
                    <a:satMod val="150000"/>
                  </a:schemeClr>
                </a:solidFill>
              </a:rPr>
              <a:t>Spinal Anesthesia Levels</a:t>
            </a:r>
          </a:p>
        </p:txBody>
      </p:sp>
      <p:pic>
        <p:nvPicPr>
          <p:cNvPr id="25603" name="Picture 5" descr="C:\Documents and Settings\Copley Christopher\My Documents\My Pictures\Jun 2003\scan0004.bmp"/>
          <p:cNvPicPr>
            <a:picLocks noGrp="1" noChangeAspect="1" noChangeArrowheads="1"/>
          </p:cNvPicPr>
          <p:nvPr>
            <p:ph type="chart" idx="1"/>
          </p:nvPr>
        </p:nvPicPr>
        <p:blipFill>
          <a:blip r:embed="rId2" cstate="print"/>
          <a:srcRect/>
          <a:stretch>
            <a:fillRect/>
          </a:stretch>
        </p:blipFill>
        <p:spPr>
          <a:xfrm>
            <a:off x="0" y="1676400"/>
            <a:ext cx="9144000" cy="4419600"/>
          </a:xfr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0"/>
            <a:ext cx="7772400" cy="914400"/>
          </a:xfrm>
        </p:spPr>
        <p:txBody>
          <a:bodyPr/>
          <a:lstStyle/>
          <a:p>
            <a:pPr fontAlgn="auto">
              <a:spcAft>
                <a:spcPts val="0"/>
              </a:spcAft>
              <a:defRPr/>
            </a:pPr>
            <a:r>
              <a:rPr lang="en-US" smtClean="0">
                <a:solidFill>
                  <a:schemeClr val="accent1">
                    <a:tint val="88000"/>
                    <a:satMod val="150000"/>
                  </a:schemeClr>
                </a:solidFill>
              </a:rPr>
              <a:t>Spinal Anesthesia</a:t>
            </a:r>
          </a:p>
        </p:txBody>
      </p:sp>
      <p:sp>
        <p:nvSpPr>
          <p:cNvPr id="28675" name="Rectangle 3"/>
          <p:cNvSpPr>
            <a:spLocks noGrp="1" noChangeArrowheads="1"/>
          </p:cNvSpPr>
          <p:nvPr>
            <p:ph idx="1"/>
          </p:nvPr>
        </p:nvSpPr>
        <p:spPr>
          <a:xfrm>
            <a:off x="685800" y="990600"/>
            <a:ext cx="7772400" cy="5867400"/>
          </a:xfrm>
        </p:spPr>
        <p:txBody>
          <a:bodyPr/>
          <a:lstStyle/>
          <a:p>
            <a:endParaRPr lang="en-US" dirty="0" smtClean="0"/>
          </a:p>
          <a:p>
            <a:r>
              <a:rPr lang="en-US" dirty="0" smtClean="0"/>
              <a:t>Complications</a:t>
            </a:r>
          </a:p>
          <a:p>
            <a:pPr lvl="1"/>
            <a:r>
              <a:rPr lang="en-US" dirty="0" smtClean="0"/>
              <a:t>Failed block</a:t>
            </a:r>
          </a:p>
          <a:p>
            <a:pPr lvl="1"/>
            <a:r>
              <a:rPr lang="en-US" dirty="0" smtClean="0"/>
              <a:t>Back pain (most common)</a:t>
            </a:r>
          </a:p>
          <a:p>
            <a:pPr lvl="1"/>
            <a:r>
              <a:rPr lang="en-US" dirty="0" smtClean="0"/>
              <a:t>Spinal head ache</a:t>
            </a:r>
          </a:p>
          <a:p>
            <a:pPr lvl="2"/>
            <a:r>
              <a:rPr lang="en-US" dirty="0" smtClean="0"/>
              <a:t>More common in women ages 13-40</a:t>
            </a:r>
          </a:p>
          <a:p>
            <a:pPr lvl="2"/>
            <a:r>
              <a:rPr lang="en-US" dirty="0" smtClean="0"/>
              <a:t>Larger needle size increase severity</a:t>
            </a:r>
          </a:p>
          <a:p>
            <a:pPr lvl="2"/>
            <a:r>
              <a:rPr lang="en-US" dirty="0" smtClean="0"/>
              <a:t>Onset typically occurs first or second day post-op</a:t>
            </a:r>
          </a:p>
          <a:p>
            <a:pPr lvl="2"/>
            <a:r>
              <a:rPr lang="en-US" dirty="0" smtClean="0"/>
              <a:t>Treatment:</a:t>
            </a:r>
          </a:p>
          <a:p>
            <a:pPr lvl="3"/>
            <a:r>
              <a:rPr lang="en-US" dirty="0" smtClean="0"/>
              <a:t>Bed rest</a:t>
            </a:r>
          </a:p>
          <a:p>
            <a:pPr lvl="3"/>
            <a:r>
              <a:rPr lang="en-US" dirty="0" smtClean="0"/>
              <a:t>Fluids</a:t>
            </a:r>
          </a:p>
          <a:p>
            <a:pPr lvl="3"/>
            <a:r>
              <a:rPr lang="en-US" dirty="0" smtClean="0"/>
              <a:t>Caffeine</a:t>
            </a:r>
          </a:p>
          <a:p>
            <a:pPr lvl="3"/>
            <a:r>
              <a:rPr lang="en-US" dirty="0" smtClean="0"/>
              <a:t>Blood patch</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0"/>
            <a:ext cx="7772400" cy="914400"/>
          </a:xfrm>
        </p:spPr>
        <p:txBody>
          <a:bodyPr/>
          <a:lstStyle/>
          <a:p>
            <a:pPr fontAlgn="auto">
              <a:spcAft>
                <a:spcPts val="0"/>
              </a:spcAft>
              <a:defRPr/>
            </a:pPr>
            <a:r>
              <a:rPr lang="en-US" smtClean="0">
                <a:solidFill>
                  <a:schemeClr val="accent1">
                    <a:tint val="88000"/>
                    <a:satMod val="150000"/>
                  </a:schemeClr>
                </a:solidFill>
              </a:rPr>
              <a:t>Spinal Anesthesia</a:t>
            </a:r>
          </a:p>
        </p:txBody>
      </p:sp>
      <p:sp>
        <p:nvSpPr>
          <p:cNvPr id="28675" name="Rectangle 3"/>
          <p:cNvSpPr>
            <a:spLocks noGrp="1" noChangeArrowheads="1"/>
          </p:cNvSpPr>
          <p:nvPr>
            <p:ph idx="1"/>
          </p:nvPr>
        </p:nvSpPr>
        <p:spPr>
          <a:xfrm>
            <a:off x="685800" y="990600"/>
            <a:ext cx="7772400" cy="5867400"/>
          </a:xfrm>
        </p:spPr>
        <p:txBody>
          <a:bodyPr/>
          <a:lstStyle/>
          <a:p>
            <a:endParaRPr lang="en-US" dirty="0" smtClean="0"/>
          </a:p>
          <a:p>
            <a:r>
              <a:rPr lang="en-US" dirty="0" smtClean="0"/>
              <a:t>Complications</a:t>
            </a:r>
          </a:p>
          <a:p>
            <a:pPr lvl="1"/>
            <a:r>
              <a:rPr lang="en-US" dirty="0" smtClean="0"/>
              <a:t>Epidural hematoma</a:t>
            </a:r>
          </a:p>
          <a:p>
            <a:pPr lvl="1"/>
            <a:r>
              <a:rPr lang="en-US" dirty="0" smtClean="0"/>
              <a:t>Epidural abscess</a:t>
            </a:r>
          </a:p>
          <a:p>
            <a:pPr lvl="1"/>
            <a:r>
              <a:rPr lang="en-US" dirty="0" smtClean="0"/>
              <a:t>Meningitis</a:t>
            </a:r>
          </a:p>
          <a:p>
            <a:pPr lvl="1"/>
            <a:r>
              <a:rPr lang="en-US" dirty="0" err="1" smtClean="0"/>
              <a:t>Cauda</a:t>
            </a:r>
            <a:r>
              <a:rPr lang="en-US" dirty="0" smtClean="0"/>
              <a:t> </a:t>
            </a:r>
            <a:r>
              <a:rPr lang="en-US" dirty="0" err="1" smtClean="0"/>
              <a:t>equina</a:t>
            </a:r>
            <a:endParaRPr lang="en-US" dirty="0" smtClean="0"/>
          </a:p>
          <a:p>
            <a:pPr lvl="1"/>
            <a:r>
              <a:rPr lang="en-US" dirty="0" smtClean="0"/>
              <a:t>Neurological deficit</a:t>
            </a:r>
          </a:p>
          <a:p>
            <a:pPr lvl="1"/>
            <a:r>
              <a:rPr lang="en-US" dirty="0" smtClean="0"/>
              <a:t>TNS</a:t>
            </a:r>
          </a:p>
          <a:p>
            <a:pPr lvl="1"/>
            <a:r>
              <a:rPr lang="en-US" dirty="0" err="1" smtClean="0"/>
              <a:t>Bradycardia</a:t>
            </a:r>
            <a:r>
              <a:rPr lang="en-US" dirty="0" smtClean="0"/>
              <a:t>--- Cardiac arrest</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03238" y="381000"/>
            <a:ext cx="8183562" cy="838200"/>
          </a:xfrm>
        </p:spPr>
        <p:txBody>
          <a:bodyPr/>
          <a:lstStyle/>
          <a:p>
            <a:pPr algn="l" fontAlgn="auto">
              <a:spcAft>
                <a:spcPts val="0"/>
              </a:spcAft>
              <a:defRPr/>
            </a:pPr>
            <a:r>
              <a:rPr lang="en-US" smtClean="0">
                <a:solidFill>
                  <a:schemeClr val="accent1">
                    <a:tint val="88000"/>
                    <a:satMod val="150000"/>
                  </a:schemeClr>
                </a:solidFill>
              </a:rPr>
              <a:t>Hypotension</a:t>
            </a:r>
            <a:endParaRPr lang="en-US" dirty="0" smtClean="0">
              <a:solidFill>
                <a:schemeClr val="accent1">
                  <a:tint val="88000"/>
                  <a:satMod val="150000"/>
                </a:schemeClr>
              </a:solidFill>
            </a:endParaRPr>
          </a:p>
        </p:txBody>
      </p:sp>
      <p:sp>
        <p:nvSpPr>
          <p:cNvPr id="21507" name="Rectangle 3"/>
          <p:cNvSpPr>
            <a:spLocks noGrp="1" noChangeArrowheads="1"/>
          </p:cNvSpPr>
          <p:nvPr>
            <p:ph idx="1"/>
          </p:nvPr>
        </p:nvSpPr>
        <p:spPr>
          <a:xfrm>
            <a:off x="503238" y="1524000"/>
            <a:ext cx="8183562" cy="3810000"/>
          </a:xfrm>
        </p:spPr>
        <p:txBody>
          <a:bodyPr/>
          <a:lstStyle/>
          <a:p>
            <a:pPr>
              <a:lnSpc>
                <a:spcPct val="90000"/>
              </a:lnSpc>
            </a:pPr>
            <a:r>
              <a:rPr lang="en-US" dirty="0" smtClean="0"/>
              <a:t>Treatment</a:t>
            </a:r>
          </a:p>
          <a:p>
            <a:pPr lvl="1">
              <a:lnSpc>
                <a:spcPct val="90000"/>
              </a:lnSpc>
            </a:pPr>
            <a:r>
              <a:rPr lang="en-US" dirty="0" smtClean="0"/>
              <a:t>Best way to treat is physiologic not pharmacologic</a:t>
            </a:r>
          </a:p>
          <a:p>
            <a:pPr lvl="1">
              <a:lnSpc>
                <a:spcPct val="90000"/>
              </a:lnSpc>
            </a:pPr>
            <a:r>
              <a:rPr lang="en-US" dirty="0" smtClean="0"/>
              <a:t>Primary Treatment</a:t>
            </a:r>
          </a:p>
          <a:p>
            <a:pPr lvl="2">
              <a:lnSpc>
                <a:spcPct val="90000"/>
              </a:lnSpc>
            </a:pPr>
            <a:r>
              <a:rPr lang="en-US" dirty="0" smtClean="0"/>
              <a:t>Increase the cardiac preload</a:t>
            </a:r>
          </a:p>
          <a:p>
            <a:pPr lvl="3">
              <a:lnSpc>
                <a:spcPct val="90000"/>
              </a:lnSpc>
            </a:pPr>
            <a:r>
              <a:rPr lang="en-US" dirty="0" smtClean="0"/>
              <a:t>Large IV fluid bolus within 30 minutes prior to spinal placement, minimum 1 liter of crystalloids</a:t>
            </a:r>
          </a:p>
          <a:p>
            <a:pPr lvl="1">
              <a:lnSpc>
                <a:spcPct val="90000"/>
              </a:lnSpc>
            </a:pPr>
            <a:r>
              <a:rPr lang="en-US" dirty="0" smtClean="0"/>
              <a:t>Secondary Treatment</a:t>
            </a:r>
          </a:p>
          <a:p>
            <a:pPr lvl="2">
              <a:lnSpc>
                <a:spcPct val="90000"/>
              </a:lnSpc>
            </a:pPr>
            <a:r>
              <a:rPr lang="en-US" dirty="0" smtClean="0"/>
              <a:t>Pharmacologic</a:t>
            </a:r>
          </a:p>
          <a:p>
            <a:pPr lvl="3">
              <a:lnSpc>
                <a:spcPct val="90000"/>
              </a:lnSpc>
            </a:pPr>
            <a:r>
              <a:rPr lang="en-US" dirty="0" smtClean="0"/>
              <a:t>Ephedrine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IVC syndrome ( pregnancy)</a:t>
            </a:r>
            <a:endParaRPr lang="en-US" dirty="0"/>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332037" y="2462212"/>
            <a:ext cx="4714875" cy="2771775"/>
          </a:xfrm>
        </p:spPr>
      </p:pic>
    </p:spTree>
    <p:extLst>
      <p:ext uri="{BB962C8B-B14F-4D97-AF65-F5344CB8AC3E}">
        <p14:creationId xmlns:p14="http://schemas.microsoft.com/office/powerpoint/2010/main" val="3048444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Vertebral Anatomy- Top View</a:t>
            </a:r>
            <a:endParaRPr lang="en-US" dirty="0"/>
          </a:p>
        </p:txBody>
      </p:sp>
      <p:pic>
        <p:nvPicPr>
          <p:cNvPr id="4098" name="Picture 2" descr="Regional Pictures 004"/>
          <p:cNvPicPr>
            <a:picLocks noChangeAspect="1" noChangeArrowheads="1"/>
          </p:cNvPicPr>
          <p:nvPr/>
        </p:nvPicPr>
        <p:blipFill>
          <a:blip r:embed="rId3" cstate="print"/>
          <a:srcRect l="19931" t="7179" r="21649" b="4103"/>
          <a:stretch>
            <a:fillRect/>
          </a:stretch>
        </p:blipFill>
        <p:spPr bwMode="auto">
          <a:xfrm>
            <a:off x="2057400" y="1584960"/>
            <a:ext cx="5181600" cy="5273040"/>
          </a:xfrm>
          <a:prstGeom prst="rect">
            <a:avLst/>
          </a:prstGeom>
          <a:noFill/>
          <a:ln w="9525">
            <a:noFill/>
            <a:miter lim="800000"/>
            <a:headEnd/>
            <a:tailEnd/>
          </a:ln>
        </p:spPr>
      </p:pic>
      <p:sp>
        <p:nvSpPr>
          <p:cNvPr id="5" name="TextBox 4"/>
          <p:cNvSpPr txBox="1"/>
          <p:nvPr/>
        </p:nvSpPr>
        <p:spPr>
          <a:xfrm>
            <a:off x="304800" y="1600200"/>
            <a:ext cx="1524000" cy="646331"/>
          </a:xfrm>
          <a:prstGeom prst="rect">
            <a:avLst/>
          </a:prstGeom>
          <a:noFill/>
        </p:spPr>
        <p:txBody>
          <a:bodyPr wrap="square" rtlCol="0">
            <a:spAutoFit/>
          </a:bodyPr>
          <a:lstStyle/>
          <a:p>
            <a:pPr algn="ctr"/>
            <a:r>
              <a:rPr lang="en-US" dirty="0" smtClean="0"/>
              <a:t>Transverse Process</a:t>
            </a:r>
            <a:endParaRPr lang="en-US" dirty="0"/>
          </a:p>
        </p:txBody>
      </p:sp>
      <p:sp>
        <p:nvSpPr>
          <p:cNvPr id="6" name="TextBox 5"/>
          <p:cNvSpPr txBox="1"/>
          <p:nvPr/>
        </p:nvSpPr>
        <p:spPr>
          <a:xfrm>
            <a:off x="304800" y="5334000"/>
            <a:ext cx="1524000" cy="646331"/>
          </a:xfrm>
          <a:prstGeom prst="rect">
            <a:avLst/>
          </a:prstGeom>
          <a:noFill/>
        </p:spPr>
        <p:txBody>
          <a:bodyPr wrap="square" rtlCol="0">
            <a:spAutoFit/>
          </a:bodyPr>
          <a:lstStyle/>
          <a:p>
            <a:pPr algn="ctr"/>
            <a:r>
              <a:rPr lang="en-US" dirty="0" smtClean="0"/>
              <a:t>Vertebral Body</a:t>
            </a:r>
            <a:endParaRPr lang="en-US" dirty="0"/>
          </a:p>
        </p:txBody>
      </p:sp>
      <p:sp>
        <p:nvSpPr>
          <p:cNvPr id="7" name="TextBox 6"/>
          <p:cNvSpPr txBox="1"/>
          <p:nvPr/>
        </p:nvSpPr>
        <p:spPr>
          <a:xfrm>
            <a:off x="304800" y="3657600"/>
            <a:ext cx="1524000" cy="369332"/>
          </a:xfrm>
          <a:prstGeom prst="rect">
            <a:avLst/>
          </a:prstGeom>
          <a:noFill/>
        </p:spPr>
        <p:txBody>
          <a:bodyPr wrap="square" rtlCol="0">
            <a:spAutoFit/>
          </a:bodyPr>
          <a:lstStyle/>
          <a:p>
            <a:pPr algn="ctr"/>
            <a:r>
              <a:rPr lang="en-US" dirty="0" smtClean="0"/>
              <a:t>Spinal Canal</a:t>
            </a:r>
            <a:endParaRPr lang="en-US" dirty="0"/>
          </a:p>
        </p:txBody>
      </p:sp>
      <p:sp>
        <p:nvSpPr>
          <p:cNvPr id="11" name="TextBox 10"/>
          <p:cNvSpPr txBox="1"/>
          <p:nvPr/>
        </p:nvSpPr>
        <p:spPr>
          <a:xfrm>
            <a:off x="7696200" y="1524000"/>
            <a:ext cx="1295400" cy="646331"/>
          </a:xfrm>
          <a:prstGeom prst="rect">
            <a:avLst/>
          </a:prstGeom>
          <a:noFill/>
        </p:spPr>
        <p:txBody>
          <a:bodyPr wrap="square" rtlCol="0">
            <a:spAutoFit/>
          </a:bodyPr>
          <a:lstStyle/>
          <a:p>
            <a:r>
              <a:rPr lang="en-US" dirty="0" smtClean="0"/>
              <a:t>Spinous Process</a:t>
            </a:r>
            <a:endParaRPr lang="en-US" dirty="0"/>
          </a:p>
        </p:txBody>
      </p:sp>
      <p:sp>
        <p:nvSpPr>
          <p:cNvPr id="12" name="TextBox 11"/>
          <p:cNvSpPr txBox="1"/>
          <p:nvPr/>
        </p:nvSpPr>
        <p:spPr>
          <a:xfrm>
            <a:off x="7620000" y="3429000"/>
            <a:ext cx="1295400" cy="369332"/>
          </a:xfrm>
          <a:prstGeom prst="rect">
            <a:avLst/>
          </a:prstGeom>
          <a:noFill/>
        </p:spPr>
        <p:txBody>
          <a:bodyPr wrap="square" rtlCol="0">
            <a:spAutoFit/>
          </a:bodyPr>
          <a:lstStyle/>
          <a:p>
            <a:r>
              <a:rPr lang="en-US" dirty="0" smtClean="0"/>
              <a:t>Lamina</a:t>
            </a:r>
            <a:endParaRPr lang="en-US" dirty="0"/>
          </a:p>
        </p:txBody>
      </p:sp>
      <p:sp>
        <p:nvSpPr>
          <p:cNvPr id="15" name="Rectangle 14"/>
          <p:cNvSpPr/>
          <p:nvPr/>
        </p:nvSpPr>
        <p:spPr>
          <a:xfrm>
            <a:off x="304800" y="1752600"/>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514600" y="2895600"/>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a:off x="152400" y="3810000"/>
            <a:ext cx="152400" cy="1524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a:off x="4495800" y="3886200"/>
            <a:ext cx="228600" cy="2286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ecision 18"/>
          <p:cNvSpPr/>
          <p:nvPr/>
        </p:nvSpPr>
        <p:spPr>
          <a:xfrm>
            <a:off x="152400" y="5562600"/>
            <a:ext cx="228600" cy="228600"/>
          </a:xfrm>
          <a:prstGeom prst="flowChartDecisi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cision 19"/>
          <p:cNvSpPr/>
          <p:nvPr/>
        </p:nvSpPr>
        <p:spPr>
          <a:xfrm>
            <a:off x="4343400" y="5257800"/>
            <a:ext cx="228600" cy="228600"/>
          </a:xfrm>
          <a:prstGeom prst="flowChartDecisi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495800" y="1981200"/>
            <a:ext cx="228600" cy="152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467600" y="1752600"/>
            <a:ext cx="228600" cy="152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ultiply 22"/>
          <p:cNvSpPr/>
          <p:nvPr/>
        </p:nvSpPr>
        <p:spPr>
          <a:xfrm>
            <a:off x="7391400" y="3429000"/>
            <a:ext cx="228600" cy="381000"/>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ultiply 23"/>
          <p:cNvSpPr/>
          <p:nvPr/>
        </p:nvSpPr>
        <p:spPr>
          <a:xfrm>
            <a:off x="4724400" y="2971800"/>
            <a:ext cx="228600" cy="381000"/>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990600"/>
            <a:ext cx="7620000" cy="1143000"/>
          </a:xfrm>
        </p:spPr>
        <p:txBody>
          <a:bodyPr>
            <a:normAutofit fontScale="90000"/>
          </a:bodyPr>
          <a:lstStyle/>
          <a:p>
            <a:r>
              <a:rPr lang="en-US" dirty="0" smtClean="0"/>
              <a:t>EPIDURAL ANESTHESIA</a:t>
            </a:r>
            <a:br>
              <a:rPr lang="en-US" dirty="0" smtClean="0"/>
            </a:br>
            <a:r>
              <a:rPr lang="en-US" dirty="0" smtClean="0"/>
              <a:t/>
            </a:r>
            <a:br>
              <a:rPr lang="en-US" dirty="0" smtClean="0"/>
            </a:br>
            <a:endParaRPr lang="en-US" dirty="0"/>
          </a:p>
        </p:txBody>
      </p:sp>
      <p:sp>
        <p:nvSpPr>
          <p:cNvPr id="3" name="Text Placeholder 2"/>
          <p:cNvSpPr>
            <a:spLocks noGrp="1"/>
          </p:cNvSpPr>
          <p:nvPr>
            <p:ph type="body" idx="1"/>
          </p:nvPr>
        </p:nvSpPr>
        <p:spPr/>
        <p:txBody>
          <a:bodyPr>
            <a:normAutofit/>
          </a:bodyPr>
          <a:lstStyle/>
          <a:p>
            <a:r>
              <a:rPr lang="en-US" sz="4400" dirty="0" smtClean="0"/>
              <a:t>EPIDURAL ANESTHESIA</a:t>
            </a:r>
          </a:p>
          <a:p>
            <a:endParaRPr lang="en-US" sz="44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SE-non-locking.jpg"/>
          <p:cNvPicPr>
            <a:picLocks noChangeAspect="1"/>
          </p:cNvPicPr>
          <p:nvPr/>
        </p:nvPicPr>
        <p:blipFill>
          <a:blip r:embed="rId2" cstate="print"/>
          <a:stretch>
            <a:fillRect/>
          </a:stretch>
        </p:blipFill>
        <p:spPr>
          <a:xfrm>
            <a:off x="4857750" y="1600200"/>
            <a:ext cx="4286250" cy="4238625"/>
          </a:xfrm>
          <a:prstGeom prst="rect">
            <a:avLst/>
          </a:prstGeom>
        </p:spPr>
      </p:pic>
      <p:pic>
        <p:nvPicPr>
          <p:cNvPr id="129026" name="Picture 2" descr="http://www.sw.org/misc/health/images/%7BEE16D330-4EA5-4FF3-95F2-2F673D76A8DB%7D.JPG"/>
          <p:cNvPicPr>
            <a:picLocks noChangeAspect="1" noChangeArrowheads="1"/>
          </p:cNvPicPr>
          <p:nvPr/>
        </p:nvPicPr>
        <p:blipFill>
          <a:blip r:embed="rId3" cstate="print"/>
          <a:srcRect/>
          <a:stretch>
            <a:fillRect/>
          </a:stretch>
        </p:blipFill>
        <p:spPr bwMode="auto">
          <a:xfrm>
            <a:off x="0" y="1600200"/>
            <a:ext cx="4648200" cy="4648200"/>
          </a:xfrm>
          <a:prstGeom prst="rect">
            <a:avLst/>
          </a:prstGeom>
          <a:noFill/>
        </p:spPr>
      </p:pic>
      <p:sp>
        <p:nvSpPr>
          <p:cNvPr id="4" name="Title 3"/>
          <p:cNvSpPr>
            <a:spLocks noGrp="1"/>
          </p:cNvSpPr>
          <p:nvPr>
            <p:ph type="title"/>
          </p:nvPr>
        </p:nvSpPr>
        <p:spPr/>
        <p:txBody>
          <a:bodyPr>
            <a:normAutofit fontScale="90000"/>
          </a:bodyPr>
          <a:lstStyle/>
          <a:p>
            <a:r>
              <a:rPr lang="en-US" dirty="0" smtClean="0"/>
              <a:t>Epidural anesthesia; catheter technique</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linicalpharmacology.com/apps/images/photo_us_h/079/bupi163f.jpg"/>
          <p:cNvPicPr>
            <a:picLocks noChangeAspect="1" noChangeArrowheads="1"/>
          </p:cNvPicPr>
          <p:nvPr/>
        </p:nvPicPr>
        <p:blipFill>
          <a:blip r:embed="rId2" cstate="print"/>
          <a:srcRect/>
          <a:stretch>
            <a:fillRect/>
          </a:stretch>
        </p:blipFill>
        <p:spPr bwMode="auto">
          <a:xfrm>
            <a:off x="1600200" y="2438400"/>
            <a:ext cx="5715000" cy="3990976"/>
          </a:xfrm>
          <a:prstGeom prst="rect">
            <a:avLst/>
          </a:prstGeom>
          <a:noFill/>
        </p:spPr>
      </p:pic>
      <p:sp>
        <p:nvSpPr>
          <p:cNvPr id="3" name="Title 2"/>
          <p:cNvSpPr>
            <a:spLocks noGrp="1"/>
          </p:cNvSpPr>
          <p:nvPr>
            <p:ph type="title"/>
          </p:nvPr>
        </p:nvSpPr>
        <p:spPr>
          <a:xfrm>
            <a:off x="685800" y="381000"/>
            <a:ext cx="7772400" cy="1143000"/>
          </a:xfrm>
        </p:spPr>
        <p:txBody>
          <a:bodyPr/>
          <a:lstStyle/>
          <a:p>
            <a:r>
              <a:rPr lang="en-US" dirty="0" smtClean="0"/>
              <a:t>Isobaric bupivacaine (20 ml)</a:t>
            </a:r>
            <a:endParaRPr lang="en-US" dirty="0"/>
          </a:p>
        </p:txBody>
      </p:sp>
      <p:sp>
        <p:nvSpPr>
          <p:cNvPr id="4" name="Chart Placeholder 3"/>
          <p:cNvSpPr>
            <a:spLocks noGrp="1"/>
          </p:cNvSpPr>
          <p:nvPr>
            <p:ph type="chart" idx="1"/>
          </p:nvPr>
        </p:nvSpPr>
        <p:spPr/>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se90_fig1.jpg"/>
          <p:cNvPicPr>
            <a:picLocks noChangeAspect="1"/>
          </p:cNvPicPr>
          <p:nvPr/>
        </p:nvPicPr>
        <p:blipFill>
          <a:blip r:embed="rId2" cstate="print"/>
          <a:stretch>
            <a:fillRect/>
          </a:stretch>
        </p:blipFill>
        <p:spPr>
          <a:xfrm>
            <a:off x="1600200" y="1828800"/>
            <a:ext cx="5638800" cy="4800600"/>
          </a:xfrm>
          <a:prstGeom prst="rect">
            <a:avLst/>
          </a:prstGeom>
        </p:spPr>
      </p:pic>
      <p:sp>
        <p:nvSpPr>
          <p:cNvPr id="5" name="Title 4"/>
          <p:cNvSpPr>
            <a:spLocks noGrp="1"/>
          </p:cNvSpPr>
          <p:nvPr>
            <p:ph type="title"/>
          </p:nvPr>
        </p:nvSpPr>
        <p:spPr/>
        <p:txBody>
          <a:bodyPr>
            <a:normAutofit fontScale="90000"/>
          </a:bodyPr>
          <a:lstStyle/>
          <a:p>
            <a:r>
              <a:rPr lang="en-US" dirty="0" smtClean="0"/>
              <a:t>Slow onset (30 min), less dense block</a:t>
            </a:r>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http://f.tqn.com/y/pregnancy/1/S/b/N/4/154725435.JPG"/>
          <p:cNvPicPr>
            <a:picLocks noChangeAspect="1" noChangeArrowheads="1"/>
          </p:cNvPicPr>
          <p:nvPr/>
        </p:nvPicPr>
        <p:blipFill>
          <a:blip r:embed="rId2" cstate="print"/>
          <a:srcRect/>
          <a:stretch>
            <a:fillRect/>
          </a:stretch>
        </p:blipFill>
        <p:spPr bwMode="auto">
          <a:xfrm>
            <a:off x="0" y="685800"/>
            <a:ext cx="9144000" cy="4600576"/>
          </a:xfrm>
          <a:prstGeom prst="rect">
            <a:avLst/>
          </a:prstGeom>
          <a:noFill/>
        </p:spPr>
      </p:pic>
      <p:sp>
        <p:nvSpPr>
          <p:cNvPr id="3" name="Title 2"/>
          <p:cNvSpPr>
            <a:spLocks noGrp="1"/>
          </p:cNvSpPr>
          <p:nvPr>
            <p:ph type="title"/>
          </p:nvPr>
        </p:nvSpPr>
        <p:spPr/>
        <p:txBody>
          <a:bodyPr>
            <a:normAutofit fontScale="90000"/>
          </a:bodyPr>
          <a:lstStyle/>
          <a:p>
            <a:r>
              <a:rPr lang="en-US" dirty="0" err="1" smtClean="0"/>
              <a:t>Touhy</a:t>
            </a:r>
            <a:r>
              <a:rPr lang="en-US" dirty="0" smtClean="0"/>
              <a:t> needle</a:t>
            </a:r>
            <a:br>
              <a:rPr lang="en-US" dirty="0" smtClean="0"/>
            </a:br>
            <a:endParaRPr lang="en-US" dirty="0"/>
          </a:p>
        </p:txBody>
      </p:sp>
      <p:pic>
        <p:nvPicPr>
          <p:cNvPr id="19458" name="Picture 2" descr="http://ep.yimg.com/ay/yhst-80409695763388/tuohy-epidural-needles-41.gif"/>
          <p:cNvPicPr>
            <a:picLocks noChangeAspect="1" noChangeArrowheads="1"/>
          </p:cNvPicPr>
          <p:nvPr/>
        </p:nvPicPr>
        <p:blipFill>
          <a:blip r:embed="rId3" cstate="print"/>
          <a:srcRect/>
          <a:stretch>
            <a:fillRect/>
          </a:stretch>
        </p:blipFill>
        <p:spPr bwMode="auto">
          <a:xfrm>
            <a:off x="0" y="3962400"/>
            <a:ext cx="9144000" cy="2895600"/>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69_0.jpg"/>
          <p:cNvPicPr>
            <a:picLocks noChangeAspect="1"/>
          </p:cNvPicPr>
          <p:nvPr/>
        </p:nvPicPr>
        <p:blipFill>
          <a:blip r:embed="rId2" cstate="print"/>
          <a:stretch>
            <a:fillRect/>
          </a:stretch>
        </p:blipFill>
        <p:spPr>
          <a:xfrm>
            <a:off x="1752600" y="2057400"/>
            <a:ext cx="5524500" cy="4476750"/>
          </a:xfrm>
          <a:prstGeom prst="rect">
            <a:avLst/>
          </a:prstGeom>
        </p:spPr>
      </p:pic>
      <p:sp>
        <p:nvSpPr>
          <p:cNvPr id="3" name="Title 2"/>
          <p:cNvSpPr>
            <a:spLocks noGrp="1"/>
          </p:cNvSpPr>
          <p:nvPr>
            <p:ph type="title"/>
          </p:nvPr>
        </p:nvSpPr>
        <p:spPr>
          <a:xfrm>
            <a:off x="685800" y="381000"/>
            <a:ext cx="7772400" cy="1143000"/>
          </a:xfrm>
        </p:spPr>
        <p:txBody>
          <a:bodyPr/>
          <a:lstStyle/>
          <a:p>
            <a:r>
              <a:rPr lang="en-US" dirty="0" smtClean="0"/>
              <a:t>Loss of resistance technique</a:t>
            </a:r>
            <a:endParaRPr lang="en-US" dirty="0"/>
          </a:p>
        </p:txBody>
      </p:sp>
      <p:sp>
        <p:nvSpPr>
          <p:cNvPr id="4" name="Chart Placeholder 3"/>
          <p:cNvSpPr>
            <a:spLocks noGrp="1"/>
          </p:cNvSpPr>
          <p:nvPr>
            <p:ph type="chart" idx="1"/>
          </p:nvPr>
        </p:nvSpPr>
        <p:spPr>
          <a:xfrm>
            <a:off x="685800" y="2362200"/>
            <a:ext cx="7772400" cy="4114800"/>
          </a:xfrm>
        </p:spPr>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http://img.medscapestatic.com/pi/meds/ckb/59/8959tn.jpg"/>
          <p:cNvPicPr>
            <a:picLocks noChangeAspect="1" noChangeArrowheads="1"/>
          </p:cNvPicPr>
          <p:nvPr/>
        </p:nvPicPr>
        <p:blipFill>
          <a:blip r:embed="rId2" cstate="print"/>
          <a:srcRect/>
          <a:stretch>
            <a:fillRect/>
          </a:stretch>
        </p:blipFill>
        <p:spPr bwMode="auto">
          <a:xfrm>
            <a:off x="0" y="1219200"/>
            <a:ext cx="9144000" cy="5638800"/>
          </a:xfrm>
          <a:prstGeom prst="rect">
            <a:avLst/>
          </a:prstGeom>
          <a:noFill/>
        </p:spPr>
      </p:pic>
      <p:sp>
        <p:nvSpPr>
          <p:cNvPr id="3" name="Title 2"/>
          <p:cNvSpPr>
            <a:spLocks noGrp="1"/>
          </p:cNvSpPr>
          <p:nvPr>
            <p:ph type="title"/>
          </p:nvPr>
        </p:nvSpPr>
        <p:spPr/>
        <p:txBody>
          <a:bodyPr/>
          <a:lstStyle/>
          <a:p>
            <a:r>
              <a:rPr lang="en-US" dirty="0" smtClean="0"/>
              <a:t>Catheter technique</a:t>
            </a:r>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Epidural Test dose</a:t>
            </a:r>
            <a:endParaRPr lang="en-US" dirty="0"/>
          </a:p>
        </p:txBody>
      </p:sp>
      <p:sp>
        <p:nvSpPr>
          <p:cNvPr id="4" name="Content Placeholder 3"/>
          <p:cNvSpPr>
            <a:spLocks noGrp="1"/>
          </p:cNvSpPr>
          <p:nvPr>
            <p:ph sz="quarter" idx="1"/>
          </p:nvPr>
        </p:nvSpPr>
        <p:spPr/>
        <p:txBody>
          <a:bodyPr/>
          <a:lstStyle/>
          <a:p>
            <a:r>
              <a:rPr lang="en-US" dirty="0" smtClean="0"/>
              <a:t>After checking the catheter</a:t>
            </a:r>
          </a:p>
          <a:p>
            <a:r>
              <a:rPr lang="en-US" dirty="0" smtClean="0"/>
              <a:t>Careful aspiration, </a:t>
            </a:r>
            <a:r>
              <a:rPr lang="en-US" smtClean="0"/>
              <a:t>NO blood or CSF</a:t>
            </a:r>
            <a:endParaRPr lang="en-US" dirty="0" smtClean="0"/>
          </a:p>
          <a:p>
            <a:r>
              <a:rPr lang="en-US" dirty="0" smtClean="0"/>
              <a:t>3 ml </a:t>
            </a:r>
            <a:r>
              <a:rPr lang="en-US" dirty="0" err="1" smtClean="0"/>
              <a:t>Lidocaine</a:t>
            </a:r>
            <a:r>
              <a:rPr lang="en-US" dirty="0" smtClean="0"/>
              <a:t> 1.5% mixed with epinephrine 5 </a:t>
            </a:r>
            <a:r>
              <a:rPr lang="en-US" dirty="0" err="1" smtClean="0"/>
              <a:t>micg</a:t>
            </a:r>
            <a:r>
              <a:rPr lang="en-US" dirty="0" smtClean="0"/>
              <a:t>/ml</a:t>
            </a:r>
          </a:p>
          <a:p>
            <a:r>
              <a:rPr lang="en-US" dirty="0" smtClean="0"/>
              <a:t>With careful monitoring, give the epidural injection15-20 ml bupivacaine in allequete.</a:t>
            </a:r>
          </a:p>
          <a:p>
            <a:endParaRPr lang="en-US" dirty="0" smtClean="0"/>
          </a:p>
          <a:p>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pidural.jpg"/>
          <p:cNvPicPr>
            <a:picLocks noChangeAspect="1"/>
          </p:cNvPicPr>
          <p:nvPr/>
        </p:nvPicPr>
        <p:blipFill>
          <a:blip r:embed="rId2" cstate="print"/>
          <a:stretch>
            <a:fillRect/>
          </a:stretch>
        </p:blipFill>
        <p:spPr>
          <a:xfrm>
            <a:off x="228600" y="152400"/>
            <a:ext cx="6019800" cy="6553200"/>
          </a:xfrm>
          <a:prstGeom prst="rect">
            <a:avLst/>
          </a:prstGeom>
        </p:spPr>
      </p:pic>
      <p:pic>
        <p:nvPicPr>
          <p:cNvPr id="3" name="Picture 2" descr="Epidural-Steriod-Injection.png"/>
          <p:cNvPicPr>
            <a:picLocks noChangeAspect="1"/>
          </p:cNvPicPr>
          <p:nvPr/>
        </p:nvPicPr>
        <p:blipFill>
          <a:blip r:embed="rId3" cstate="print"/>
          <a:stretch>
            <a:fillRect/>
          </a:stretch>
        </p:blipFill>
        <p:spPr>
          <a:xfrm>
            <a:off x="6324206" y="0"/>
            <a:ext cx="2819794" cy="2934110"/>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anesthetics</a:t>
            </a:r>
            <a:endParaRPr lang="en-US" dirty="0"/>
          </a:p>
        </p:txBody>
      </p:sp>
      <p:pic>
        <p:nvPicPr>
          <p:cNvPr id="3" name="Picture 2" descr="79926-81306-1831870-1831946.jpg"/>
          <p:cNvPicPr>
            <a:picLocks noChangeAspect="1"/>
          </p:cNvPicPr>
          <p:nvPr/>
        </p:nvPicPr>
        <p:blipFill>
          <a:blip r:embed="rId2" cstate="print"/>
          <a:stretch>
            <a:fillRect/>
          </a:stretch>
        </p:blipFill>
        <p:spPr>
          <a:xfrm>
            <a:off x="685800" y="1524000"/>
            <a:ext cx="7924800" cy="5029200"/>
          </a:xfrm>
          <a:prstGeom prst="rect">
            <a:avLst/>
          </a:prstGeom>
        </p:spPr>
      </p:pic>
      <p:pic>
        <p:nvPicPr>
          <p:cNvPr id="4" name="Picture 3" descr="i_love_local_anesthetics_key_ring-r99e530dfc6d949b38976deb2c7f45bcd_fc9ih_8byvr_324.jpg"/>
          <p:cNvPicPr>
            <a:picLocks noChangeAspect="1"/>
          </p:cNvPicPr>
          <p:nvPr/>
        </p:nvPicPr>
        <p:blipFill>
          <a:blip r:embed="rId3" cstate="print"/>
          <a:stretch>
            <a:fillRect/>
          </a:stretch>
        </p:blipFill>
        <p:spPr>
          <a:xfrm>
            <a:off x="7467600" y="5334000"/>
            <a:ext cx="1676400" cy="15240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12" name="Picture 4" descr="Regional Pictures 008"/>
          <p:cNvPicPr>
            <a:picLocks noChangeAspect="1" noChangeArrowheads="1"/>
          </p:cNvPicPr>
          <p:nvPr/>
        </p:nvPicPr>
        <p:blipFill>
          <a:blip r:embed="rId3" cstate="print"/>
          <a:srcRect/>
          <a:stretch>
            <a:fillRect/>
          </a:stretch>
        </p:blipFill>
        <p:spPr bwMode="auto">
          <a:xfrm>
            <a:off x="1828800" y="0"/>
            <a:ext cx="4595813" cy="6858000"/>
          </a:xfrm>
          <a:prstGeom prst="rect">
            <a:avLst/>
          </a:prstGeom>
          <a:noFill/>
        </p:spPr>
      </p:pic>
      <p:sp>
        <p:nvSpPr>
          <p:cNvPr id="580619" name="Rectangle 11"/>
          <p:cNvSpPr>
            <a:spLocks noChangeArrowheads="1"/>
          </p:cNvSpPr>
          <p:nvPr/>
        </p:nvSpPr>
        <p:spPr bwMode="auto">
          <a:xfrm>
            <a:off x="0" y="1768475"/>
            <a:ext cx="184150" cy="579438"/>
          </a:xfrm>
          <a:prstGeom prst="rect">
            <a:avLst/>
          </a:prstGeom>
          <a:noFill/>
          <a:ln w="9525">
            <a:noFill/>
            <a:miter lim="800000"/>
            <a:headEnd/>
            <a:tailEnd/>
          </a:ln>
          <a:effectLst/>
        </p:spPr>
        <p:txBody>
          <a:bodyPr wrap="none" anchor="ctr">
            <a:spAutoFit/>
          </a:bodyPr>
          <a:lstStyle/>
          <a:p>
            <a:pPr eaLnBrk="1" hangingPunct="1"/>
            <a:endParaRPr lang="en-US" sz="1400">
              <a:latin typeface="Arial" charset="0"/>
            </a:endParaRPr>
          </a:p>
          <a:p>
            <a:endParaRPr lang="en-US">
              <a:latin typeface="Arial" charset="0"/>
            </a:endParaRPr>
          </a:p>
        </p:txBody>
      </p:sp>
      <p:sp>
        <p:nvSpPr>
          <p:cNvPr id="580620" name="Rectangle 12"/>
          <p:cNvSpPr>
            <a:spLocks noChangeArrowheads="1"/>
          </p:cNvSpPr>
          <p:nvPr/>
        </p:nvSpPr>
        <p:spPr bwMode="auto">
          <a:xfrm>
            <a:off x="0" y="5075238"/>
            <a:ext cx="9144000" cy="0"/>
          </a:xfrm>
          <a:prstGeom prst="rect">
            <a:avLst/>
          </a:prstGeom>
          <a:noFill/>
          <a:ln w="9525">
            <a:noFill/>
            <a:miter lim="800000"/>
            <a:headEnd/>
            <a:tailEnd/>
          </a:ln>
          <a:effectLst/>
        </p:spPr>
        <p:txBody>
          <a:bodyPr wrap="none" anchor="ctr">
            <a:spAutoFit/>
          </a:bodyPr>
          <a:lstStyle/>
          <a:p>
            <a:pPr eaLnBrk="1" hangingPunct="1"/>
            <a:endParaRPr lang="en-US">
              <a:latin typeface="Arial" charset="0"/>
            </a:endParaRPr>
          </a:p>
        </p:txBody>
      </p:sp>
      <p:sp>
        <p:nvSpPr>
          <p:cNvPr id="580622" name="Text Box 14"/>
          <p:cNvSpPr txBox="1">
            <a:spLocks noChangeArrowheads="1"/>
          </p:cNvSpPr>
          <p:nvPr/>
        </p:nvSpPr>
        <p:spPr bwMode="auto">
          <a:xfrm>
            <a:off x="6629400" y="2667000"/>
            <a:ext cx="2514600" cy="366713"/>
          </a:xfrm>
          <a:prstGeom prst="rect">
            <a:avLst/>
          </a:prstGeom>
          <a:noFill/>
          <a:ln w="9525">
            <a:noFill/>
            <a:miter lim="800000"/>
            <a:headEnd/>
            <a:tailEnd/>
          </a:ln>
          <a:effectLst/>
        </p:spPr>
        <p:txBody>
          <a:bodyPr>
            <a:spAutoFit/>
          </a:bodyPr>
          <a:lstStyle/>
          <a:p>
            <a:pPr>
              <a:spcBef>
                <a:spcPct val="50000"/>
              </a:spcBef>
            </a:pPr>
            <a:r>
              <a:rPr lang="en-US">
                <a:solidFill>
                  <a:schemeClr val="folHlink"/>
                </a:solidFill>
              </a:rPr>
              <a:t>Intervertebral Disc</a:t>
            </a:r>
          </a:p>
        </p:txBody>
      </p:sp>
      <p:sp>
        <p:nvSpPr>
          <p:cNvPr id="580623" name="Line 15"/>
          <p:cNvSpPr>
            <a:spLocks noChangeShapeType="1"/>
          </p:cNvSpPr>
          <p:nvPr/>
        </p:nvSpPr>
        <p:spPr bwMode="auto">
          <a:xfrm flipH="1" flipV="1">
            <a:off x="5638800" y="2819400"/>
            <a:ext cx="914400" cy="76200"/>
          </a:xfrm>
          <a:prstGeom prst="line">
            <a:avLst/>
          </a:prstGeom>
          <a:noFill/>
          <a:ln w="76200">
            <a:solidFill>
              <a:schemeClr val="folHlink"/>
            </a:solidFill>
            <a:round/>
            <a:headEnd/>
            <a:tailEnd type="triangle" w="med" len="med"/>
          </a:ln>
          <a:effectLst/>
        </p:spPr>
        <p:txBody>
          <a:bodyPr/>
          <a:lstStyle/>
          <a:p>
            <a:endParaRPr lang="en-US"/>
          </a:p>
        </p:txBody>
      </p:sp>
      <p:sp>
        <p:nvSpPr>
          <p:cNvPr id="580624" name="Text Box 16"/>
          <p:cNvSpPr txBox="1">
            <a:spLocks noChangeArrowheads="1"/>
          </p:cNvSpPr>
          <p:nvPr/>
        </p:nvSpPr>
        <p:spPr bwMode="auto">
          <a:xfrm>
            <a:off x="6629400" y="3657600"/>
            <a:ext cx="2057400" cy="641350"/>
          </a:xfrm>
          <a:prstGeom prst="rect">
            <a:avLst/>
          </a:prstGeom>
          <a:noFill/>
          <a:ln w="9525">
            <a:noFill/>
            <a:miter lim="800000"/>
            <a:headEnd/>
            <a:tailEnd/>
          </a:ln>
          <a:effectLst/>
        </p:spPr>
        <p:txBody>
          <a:bodyPr>
            <a:spAutoFit/>
          </a:bodyPr>
          <a:lstStyle/>
          <a:p>
            <a:pPr>
              <a:spcBef>
                <a:spcPct val="50000"/>
              </a:spcBef>
            </a:pPr>
            <a:r>
              <a:rPr lang="en-US">
                <a:solidFill>
                  <a:schemeClr val="folHlink"/>
                </a:solidFill>
              </a:rPr>
              <a:t>Intervertebral    Foramina</a:t>
            </a:r>
          </a:p>
        </p:txBody>
      </p:sp>
      <p:sp>
        <p:nvSpPr>
          <p:cNvPr id="580625" name="Text Box 17"/>
          <p:cNvSpPr txBox="1">
            <a:spLocks noChangeArrowheads="1"/>
          </p:cNvSpPr>
          <p:nvPr/>
        </p:nvSpPr>
        <p:spPr bwMode="auto">
          <a:xfrm>
            <a:off x="0" y="4114800"/>
            <a:ext cx="1752600" cy="779463"/>
          </a:xfrm>
          <a:prstGeom prst="rect">
            <a:avLst/>
          </a:prstGeom>
          <a:noFill/>
          <a:ln w="9525">
            <a:noFill/>
            <a:miter lim="800000"/>
            <a:headEnd/>
            <a:tailEnd/>
          </a:ln>
          <a:effectLst/>
        </p:spPr>
        <p:txBody>
          <a:bodyPr>
            <a:spAutoFit/>
          </a:bodyPr>
          <a:lstStyle/>
          <a:p>
            <a:pPr>
              <a:spcBef>
                <a:spcPct val="50000"/>
              </a:spcBef>
            </a:pPr>
            <a:r>
              <a:rPr lang="en-US">
                <a:solidFill>
                  <a:schemeClr val="folHlink"/>
                </a:solidFill>
              </a:rPr>
              <a:t>Spinal Nerve </a:t>
            </a:r>
          </a:p>
          <a:p>
            <a:pPr>
              <a:spcBef>
                <a:spcPct val="50000"/>
              </a:spcBef>
            </a:pPr>
            <a:r>
              <a:rPr lang="en-US">
                <a:solidFill>
                  <a:schemeClr val="folHlink"/>
                </a:solidFill>
              </a:rPr>
              <a:t>    Root</a:t>
            </a:r>
          </a:p>
        </p:txBody>
      </p:sp>
      <p:sp>
        <p:nvSpPr>
          <p:cNvPr id="580626" name="Line 18"/>
          <p:cNvSpPr>
            <a:spLocks noChangeShapeType="1"/>
          </p:cNvSpPr>
          <p:nvPr/>
        </p:nvSpPr>
        <p:spPr bwMode="auto">
          <a:xfrm flipH="1" flipV="1">
            <a:off x="4038600" y="3657600"/>
            <a:ext cx="2514600" cy="304800"/>
          </a:xfrm>
          <a:prstGeom prst="line">
            <a:avLst/>
          </a:prstGeom>
          <a:noFill/>
          <a:ln w="76200">
            <a:solidFill>
              <a:schemeClr val="folHlink"/>
            </a:solidFill>
            <a:round/>
            <a:headEnd/>
            <a:tailEnd type="triangle" w="med" len="med"/>
          </a:ln>
          <a:effectLst/>
        </p:spPr>
        <p:txBody>
          <a:bodyPr/>
          <a:lstStyle/>
          <a:p>
            <a:endParaRPr lang="en-US"/>
          </a:p>
        </p:txBody>
      </p:sp>
      <p:sp>
        <p:nvSpPr>
          <p:cNvPr id="580627" name="Line 19"/>
          <p:cNvSpPr>
            <a:spLocks noChangeShapeType="1"/>
          </p:cNvSpPr>
          <p:nvPr/>
        </p:nvSpPr>
        <p:spPr bwMode="auto">
          <a:xfrm>
            <a:off x="1295400" y="4572000"/>
            <a:ext cx="2057400" cy="152400"/>
          </a:xfrm>
          <a:prstGeom prst="line">
            <a:avLst/>
          </a:prstGeom>
          <a:noFill/>
          <a:ln w="76200">
            <a:solidFill>
              <a:schemeClr val="folHlink"/>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http://www.jcadonline.com/wp-content/uploads/2009/10/helms2.jpg"/>
          <p:cNvPicPr>
            <a:picLocks noChangeAspect="1" noChangeArrowheads="1"/>
          </p:cNvPicPr>
          <p:nvPr/>
        </p:nvPicPr>
        <p:blipFill>
          <a:blip r:embed="rId2" cstate="print"/>
          <a:srcRect/>
          <a:stretch>
            <a:fillRect/>
          </a:stretch>
        </p:blipFill>
        <p:spPr bwMode="auto">
          <a:xfrm>
            <a:off x="762000" y="1295400"/>
            <a:ext cx="7924800" cy="4038600"/>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9266" name="Picture 2" descr="http://intranet.tdmu.edu.ua/data/kafedra/internal/pharmakologia/classes_stud/en/nurse/bsn/ptn/Pharmacology/4r/02%20Analgesics.files/image033.jpg"/>
          <p:cNvPicPr>
            <a:picLocks noChangeAspect="1" noChangeArrowheads="1"/>
          </p:cNvPicPr>
          <p:nvPr/>
        </p:nvPicPr>
        <p:blipFill>
          <a:blip r:embed="rId2" cstate="print"/>
          <a:srcRect/>
          <a:stretch>
            <a:fillRect/>
          </a:stretch>
        </p:blipFill>
        <p:spPr bwMode="auto">
          <a:xfrm>
            <a:off x="533400" y="1905000"/>
            <a:ext cx="7924800" cy="3638550"/>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5410" name="Picture 2" descr="http://image.slidesharecdn.com/nervoustissue2-140203205503-phpapp01/95/nervous-tissue-2-7-638.jpg?cb=1391460914"/>
          <p:cNvPicPr>
            <a:picLocks noChangeAspect="1" noChangeArrowheads="1"/>
          </p:cNvPicPr>
          <p:nvPr/>
        </p:nvPicPr>
        <p:blipFill>
          <a:blip r:embed="rId2" cstate="print"/>
          <a:srcRect/>
          <a:stretch>
            <a:fillRect/>
          </a:stretch>
        </p:blipFill>
        <p:spPr bwMode="auto">
          <a:xfrm>
            <a:off x="0" y="228600"/>
            <a:ext cx="9144000" cy="4257675"/>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85800" y="304800"/>
            <a:ext cx="7772400" cy="1066800"/>
          </a:xfrm>
        </p:spPr>
        <p:txBody>
          <a:bodyPr/>
          <a:lstStyle/>
          <a:p>
            <a:pPr fontAlgn="auto">
              <a:spcAft>
                <a:spcPts val="0"/>
              </a:spcAft>
              <a:defRPr/>
            </a:pPr>
            <a:r>
              <a:rPr lang="en-US" dirty="0" smtClean="0">
                <a:solidFill>
                  <a:schemeClr val="accent1">
                    <a:tint val="88000"/>
                    <a:satMod val="150000"/>
                  </a:schemeClr>
                </a:solidFill>
              </a:rPr>
              <a:t>Mechanism of Action</a:t>
            </a:r>
          </a:p>
        </p:txBody>
      </p:sp>
      <p:sp>
        <p:nvSpPr>
          <p:cNvPr id="60419" name="Rectangle 3"/>
          <p:cNvSpPr>
            <a:spLocks noGrp="1" noChangeArrowheads="1"/>
          </p:cNvSpPr>
          <p:nvPr>
            <p:ph type="body" sz="half" idx="1"/>
          </p:nvPr>
        </p:nvSpPr>
        <p:spPr/>
        <p:txBody>
          <a:bodyPr/>
          <a:lstStyle/>
          <a:p>
            <a:r>
              <a:rPr lang="en-US" smtClean="0"/>
              <a:t>Un-ionized local anesthetic defuses into nerve axon &amp; the ionized form binds the receptors of the Na channel in the inactivated state</a:t>
            </a:r>
          </a:p>
        </p:txBody>
      </p:sp>
      <p:pic>
        <p:nvPicPr>
          <p:cNvPr id="6146" name="Picture 2" descr="http://3.bp.blogspot.com/-OZXwBH2fIjE/UP2di7p7TnI/AAAAAAAAAQw/b_enNYwiTO0/s1600/645px-LA_and_NaV.svg.png"/>
          <p:cNvPicPr>
            <a:picLocks noGrp="1" noChangeAspect="1" noChangeArrowheads="1"/>
          </p:cNvPicPr>
          <p:nvPr>
            <p:ph type="clipArt" sz="half" idx="2"/>
          </p:nvPr>
        </p:nvPicPr>
        <p:blipFill>
          <a:blip r:embed="rId2" cstate="print"/>
          <a:srcRect/>
          <a:stretch>
            <a:fillRect/>
          </a:stretch>
        </p:blipFill>
        <p:spPr bwMode="auto">
          <a:xfrm>
            <a:off x="4648200" y="2057400"/>
            <a:ext cx="4495800" cy="3218711"/>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a:spLocks noGrp="1" noChangeArrowheads="1"/>
          </p:cNvSpPr>
          <p:nvPr>
            <p:ph sz="quarter" idx="1"/>
          </p:nvPr>
        </p:nvSpPr>
        <p:spPr/>
        <p:txBody>
          <a:bodyPr/>
          <a:lstStyle/>
          <a:p>
            <a:r>
              <a:rPr lang="en-US" smtClean="0"/>
              <a:t>Duration of Action</a:t>
            </a:r>
          </a:p>
          <a:p>
            <a:pPr lvl="1"/>
            <a:r>
              <a:rPr lang="en-US" smtClean="0"/>
              <a:t>The degree of protein binding is the most important factor</a:t>
            </a:r>
          </a:p>
          <a:p>
            <a:pPr lvl="1"/>
            <a:r>
              <a:rPr lang="en-US" smtClean="0"/>
              <a:t>Lipid solubility is the second leading determining factor</a:t>
            </a:r>
          </a:p>
          <a:p>
            <a:pPr lvl="1"/>
            <a:r>
              <a:rPr lang="en-US" smtClean="0"/>
              <a:t>Greater protein bound + increase lipid solubility = longer duration of action</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1027"/>
          <p:cNvSpPr>
            <a:spLocks noGrp="1" noChangeArrowheads="1"/>
          </p:cNvSpPr>
          <p:nvPr>
            <p:ph sz="quarter" idx="1"/>
          </p:nvPr>
        </p:nvSpPr>
        <p:spPr/>
        <p:txBody>
          <a:bodyPr/>
          <a:lstStyle/>
          <a:p>
            <a:r>
              <a:rPr lang="en-US" dirty="0" smtClean="0"/>
              <a:t>Toxicity &amp; Allergies</a:t>
            </a:r>
          </a:p>
          <a:p>
            <a:pPr lvl="1"/>
            <a:r>
              <a:rPr lang="en-US" dirty="0" smtClean="0"/>
              <a:t>Esters:  Increase risk for allergic reaction due to </a:t>
            </a:r>
            <a:r>
              <a:rPr lang="en-US" dirty="0" err="1" smtClean="0"/>
              <a:t>para-aminobenzoic</a:t>
            </a:r>
            <a:r>
              <a:rPr lang="en-US" dirty="0" smtClean="0"/>
              <a:t> acid produced through ester-</a:t>
            </a:r>
            <a:r>
              <a:rPr lang="en-US" dirty="0" err="1" smtClean="0"/>
              <a:t>hydralysis</a:t>
            </a:r>
            <a:endParaRPr lang="en-US" dirty="0" smtClean="0"/>
          </a:p>
          <a:p>
            <a:pPr lvl="1"/>
            <a:endParaRPr lang="en-US" dirty="0" smtClean="0"/>
          </a:p>
          <a:p>
            <a:pPr lvl="1"/>
            <a:r>
              <a:rPr lang="en-US" dirty="0" smtClean="0"/>
              <a:t>Amides:  Greater risk of plasma toxicity due to slower metabolism in liver</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a:t>
            </a:r>
            <a:endParaRPr lang="en-US" dirty="0"/>
          </a:p>
        </p:txBody>
      </p:sp>
      <p:sp>
        <p:nvSpPr>
          <p:cNvPr id="3" name="Content Placeholder 2"/>
          <p:cNvSpPr>
            <a:spLocks noGrp="1"/>
          </p:cNvSpPr>
          <p:nvPr>
            <p:ph sz="quarter" idx="1"/>
          </p:nvPr>
        </p:nvSpPr>
        <p:spPr/>
        <p:txBody>
          <a:bodyPr/>
          <a:lstStyle/>
          <a:p>
            <a:r>
              <a:rPr lang="en-US" dirty="0" smtClean="0"/>
              <a:t>Exceeding the maximum save dose( Bupivacaine 2mg/kg), </a:t>
            </a:r>
            <a:r>
              <a:rPr lang="en-US" dirty="0" err="1" smtClean="0"/>
              <a:t>Lidocaine</a:t>
            </a:r>
            <a:r>
              <a:rPr lang="en-US" dirty="0" smtClean="0"/>
              <a:t> (5mg/kg)</a:t>
            </a:r>
          </a:p>
          <a:p>
            <a:r>
              <a:rPr lang="en-US" dirty="0" smtClean="0"/>
              <a:t>Intravascular injection</a:t>
            </a:r>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http://www.plasticsurgerypulsenews.com/7/uploads/articlephotos/153/13young_01_box.jpg"/>
          <p:cNvPicPr>
            <a:picLocks noChangeAspect="1" noChangeArrowheads="1"/>
          </p:cNvPicPr>
          <p:nvPr/>
        </p:nvPicPr>
        <p:blipFill>
          <a:blip r:embed="rId2" cstate="print"/>
          <a:srcRect/>
          <a:stretch>
            <a:fillRect/>
          </a:stretch>
        </p:blipFill>
        <p:spPr bwMode="auto">
          <a:xfrm>
            <a:off x="838200" y="2133600"/>
            <a:ext cx="7391400" cy="4267200"/>
          </a:xfrm>
          <a:prstGeom prst="rect">
            <a:avLst/>
          </a:prstGeom>
          <a:noFill/>
        </p:spPr>
      </p:pic>
      <p:sp>
        <p:nvSpPr>
          <p:cNvPr id="5" name="Title 4"/>
          <p:cNvSpPr>
            <a:spLocks noGrp="1"/>
          </p:cNvSpPr>
          <p:nvPr>
            <p:ph type="title"/>
          </p:nvPr>
        </p:nvSpPr>
        <p:spPr/>
        <p:txBody>
          <a:bodyPr/>
          <a:lstStyle/>
          <a:p>
            <a:r>
              <a:rPr lang="en-US" dirty="0" smtClean="0"/>
              <a:t>LAST(CNS)</a:t>
            </a:r>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 (CVS)</a:t>
            </a:r>
            <a:endParaRPr lang="en-US" dirty="0"/>
          </a:p>
        </p:txBody>
      </p:sp>
      <p:sp>
        <p:nvSpPr>
          <p:cNvPr id="4" name="Content Placeholder 3"/>
          <p:cNvSpPr>
            <a:spLocks noGrp="1"/>
          </p:cNvSpPr>
          <p:nvPr>
            <p:ph sz="quarter" idx="1"/>
          </p:nvPr>
        </p:nvSpPr>
        <p:spPr/>
        <p:txBody>
          <a:bodyPr/>
          <a:lstStyle/>
          <a:p>
            <a:r>
              <a:rPr lang="en-US" dirty="0" smtClean="0"/>
              <a:t>Tachycardia &amp; Hypertension</a:t>
            </a:r>
          </a:p>
          <a:p>
            <a:r>
              <a:rPr lang="en-US" dirty="0" smtClean="0"/>
              <a:t>Hypotension </a:t>
            </a:r>
          </a:p>
          <a:p>
            <a:r>
              <a:rPr lang="en-US" dirty="0" smtClean="0"/>
              <a:t>Wide QRS</a:t>
            </a:r>
          </a:p>
          <a:p>
            <a:r>
              <a:rPr lang="en-US" dirty="0" smtClean="0"/>
              <a:t>VF</a:t>
            </a:r>
          </a:p>
          <a:p>
            <a:r>
              <a:rPr lang="en-US" dirty="0" smtClean="0"/>
              <a:t>Cardiac arrest</a:t>
            </a:r>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 Management</a:t>
            </a:r>
            <a:endParaRPr lang="en-US" dirty="0"/>
          </a:p>
        </p:txBody>
      </p:sp>
      <p:pic>
        <p:nvPicPr>
          <p:cNvPr id="143362" name="Picture 2" descr="http://anesthesiology.pubs.asahq.org/data/Journals/JASA/930983/34FF04.png"/>
          <p:cNvPicPr>
            <a:picLocks noChangeAspect="1" noChangeArrowheads="1"/>
          </p:cNvPicPr>
          <p:nvPr/>
        </p:nvPicPr>
        <p:blipFill>
          <a:blip r:embed="rId2" cstate="print"/>
          <a:srcRect/>
          <a:stretch>
            <a:fillRect/>
          </a:stretch>
        </p:blipFill>
        <p:spPr bwMode="auto">
          <a:xfrm>
            <a:off x="0" y="1676400"/>
            <a:ext cx="8991600" cy="39624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natomy-of-spine-69-728.jpg"/>
          <p:cNvPicPr>
            <a:picLocks noGrp="1" noChangeAspect="1"/>
          </p:cNvPicPr>
          <p:nvPr>
            <p:ph sz="quarter" idx="4294967295"/>
          </p:nvPr>
        </p:nvPicPr>
        <p:blipFill>
          <a:blip r:embed="rId2" cstate="print"/>
          <a:stretch>
            <a:fillRect/>
          </a:stretch>
        </p:blipFill>
        <p:spPr>
          <a:xfrm>
            <a:off x="0" y="0"/>
            <a:ext cx="9144000" cy="6858000"/>
          </a:xfr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sz="quarter" idx="1"/>
          </p:nvPr>
        </p:nvSpPr>
        <p:spPr/>
        <p:txBody>
          <a:bodyPr>
            <a:normAutofit fontScale="70000" lnSpcReduction="20000"/>
          </a:bodyPr>
          <a:lstStyle/>
          <a:p>
            <a:endParaRPr lang="en-US" dirty="0" smtClean="0"/>
          </a:p>
          <a:p>
            <a:r>
              <a:rPr lang="en-US" dirty="0" smtClean="0"/>
              <a:t>Brown, D.L. (2005).  Spinal, epidural, and caudal anesthesia.  In R.D. Miller </a:t>
            </a:r>
            <a:r>
              <a:rPr lang="en-US" i="1" dirty="0" smtClean="0"/>
              <a:t>Miller’s Anesthesia, 6</a:t>
            </a:r>
            <a:r>
              <a:rPr lang="en-US" i="1" baseline="30000" dirty="0" smtClean="0"/>
              <a:t>th</a:t>
            </a:r>
            <a:r>
              <a:rPr lang="en-US" i="1" dirty="0" smtClean="0"/>
              <a:t> edition.</a:t>
            </a:r>
            <a:r>
              <a:rPr lang="en-US" dirty="0" smtClean="0"/>
              <a:t> Philadelphia: Elsevier Churchill Livingstone.</a:t>
            </a:r>
          </a:p>
          <a:p>
            <a:endParaRPr lang="en-US" dirty="0" smtClean="0"/>
          </a:p>
          <a:p>
            <a:r>
              <a:rPr lang="en-US" dirty="0" err="1" smtClean="0"/>
              <a:t>Burkard</a:t>
            </a:r>
            <a:r>
              <a:rPr lang="en-US" dirty="0" smtClean="0"/>
              <a:t> J, Lee Olson R., </a:t>
            </a:r>
            <a:r>
              <a:rPr lang="en-US" dirty="0" err="1" smtClean="0"/>
              <a:t>Vacchiano</a:t>
            </a:r>
            <a:r>
              <a:rPr lang="en-US" dirty="0" smtClean="0"/>
              <a:t> CA.  (2005) Regional Anesthesia. In JJ </a:t>
            </a:r>
            <a:r>
              <a:rPr lang="en-US" dirty="0" err="1" smtClean="0"/>
              <a:t>Nagelhout</a:t>
            </a:r>
            <a:r>
              <a:rPr lang="en-US" dirty="0" smtClean="0"/>
              <a:t> &amp; KL </a:t>
            </a:r>
            <a:r>
              <a:rPr lang="en-US" dirty="0" err="1" smtClean="0"/>
              <a:t>Zaglaniczny</a:t>
            </a:r>
            <a:r>
              <a:rPr lang="en-US" dirty="0" smtClean="0"/>
              <a:t> (</a:t>
            </a:r>
            <a:r>
              <a:rPr lang="en-US" dirty="0" err="1" smtClean="0"/>
              <a:t>eds</a:t>
            </a:r>
            <a:r>
              <a:rPr lang="en-US" dirty="0" smtClean="0"/>
              <a:t>) Nurse Anesthesia 3</a:t>
            </a:r>
            <a:r>
              <a:rPr lang="en-US" baseline="30000" dirty="0" smtClean="0"/>
              <a:t>rd</a:t>
            </a:r>
            <a:r>
              <a:rPr lang="en-US" dirty="0" smtClean="0"/>
              <a:t> edition.  Pages 977-1030.</a:t>
            </a:r>
          </a:p>
          <a:p>
            <a:endParaRPr lang="en-US" dirty="0" smtClean="0"/>
          </a:p>
          <a:p>
            <a:r>
              <a:rPr lang="en-US" dirty="0" err="1" smtClean="0"/>
              <a:t>Kleinman</a:t>
            </a:r>
            <a:r>
              <a:rPr lang="en-US" dirty="0" smtClean="0"/>
              <a:t>, W. &amp; Mikhail, M. (2006).  Spinal, epidural, &amp; caudal blocks. In G.E. Morgan et al </a:t>
            </a:r>
            <a:r>
              <a:rPr lang="en-US" i="1" dirty="0" smtClean="0"/>
              <a:t>Clinical Anesthesiology, 4</a:t>
            </a:r>
            <a:r>
              <a:rPr lang="en-US" i="1" baseline="30000" dirty="0" smtClean="0"/>
              <a:t>th</a:t>
            </a:r>
            <a:r>
              <a:rPr lang="en-US" i="1" dirty="0" smtClean="0"/>
              <a:t> edition.</a:t>
            </a:r>
            <a:r>
              <a:rPr lang="en-US" dirty="0" smtClean="0"/>
              <a:t>  New York: Lange Medical Books.</a:t>
            </a:r>
          </a:p>
          <a:p>
            <a:endParaRPr lang="en-US" dirty="0" smtClean="0"/>
          </a:p>
          <a:p>
            <a:r>
              <a:rPr lang="en-US" dirty="0" smtClean="0"/>
              <a:t>Warren, D.T. &amp; Liu, S.S. (2008).  Neuraxial Anesthesia.  In D.E. </a:t>
            </a:r>
            <a:r>
              <a:rPr lang="en-US" dirty="0" err="1" smtClean="0"/>
              <a:t>Longnecker</a:t>
            </a:r>
            <a:r>
              <a:rPr lang="en-US" dirty="0" smtClean="0"/>
              <a:t> et al (</a:t>
            </a:r>
            <a:r>
              <a:rPr lang="en-US" dirty="0" err="1" smtClean="0"/>
              <a:t>eds</a:t>
            </a:r>
            <a:r>
              <a:rPr lang="en-US" dirty="0" smtClean="0"/>
              <a:t>) </a:t>
            </a:r>
            <a:r>
              <a:rPr lang="en-US" i="1" dirty="0" smtClean="0"/>
              <a:t>Anesthesiology.</a:t>
            </a:r>
            <a:r>
              <a:rPr lang="en-US" dirty="0" smtClean="0"/>
              <a:t>  New York: McGraw-Hill Medical.</a:t>
            </a:r>
          </a:p>
          <a:p>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1254</TotalTime>
  <Words>1620</Words>
  <Application>Microsoft Office PowerPoint</Application>
  <PresentationFormat>On-screen Show (4:3)</PresentationFormat>
  <Paragraphs>284</Paragraphs>
  <Slides>90</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90</vt:i4>
      </vt:variant>
    </vt:vector>
  </HeadingPairs>
  <TitlesOfParts>
    <vt:vector size="98" baseType="lpstr">
      <vt:lpstr>Arial</vt:lpstr>
      <vt:lpstr>Calibri</vt:lpstr>
      <vt:lpstr>Tahoma</vt:lpstr>
      <vt:lpstr>Times New Roman</vt:lpstr>
      <vt:lpstr>Tw Cen MT</vt:lpstr>
      <vt:lpstr>Wingdings</vt:lpstr>
      <vt:lpstr>Wingdings 2</vt:lpstr>
      <vt:lpstr>Median</vt:lpstr>
      <vt:lpstr>Neuraxial Blokade</vt:lpstr>
      <vt:lpstr>Objectives</vt:lpstr>
      <vt:lpstr>Knowledge of anatomy for neuraxial blockade is essential!</vt:lpstr>
      <vt:lpstr>PowerPoint Presentation</vt:lpstr>
      <vt:lpstr>PowerPoint Presentation</vt:lpstr>
      <vt:lpstr>Individual Vertebral Anatomy</vt:lpstr>
      <vt:lpstr>Vertebral Anatomy- Top View</vt:lpstr>
      <vt:lpstr>PowerPoint Presentation</vt:lpstr>
      <vt:lpstr>PowerPoint Presentation</vt:lpstr>
      <vt:lpstr>Lumbar Extension versus Flexion</vt:lpstr>
      <vt:lpstr>PowerPoint Presentation</vt:lpstr>
      <vt:lpstr>PowerPoint Presentation</vt:lpstr>
      <vt:lpstr>PowerPoint Presentation</vt:lpstr>
      <vt:lpstr>Ligaments that support the vertebral column</vt:lpstr>
      <vt:lpstr>Ligaments are identified by tactile sensation (feel)</vt:lpstr>
      <vt:lpstr>Termination of Spinal Cord</vt:lpstr>
      <vt:lpstr>PowerPoint Presentation</vt:lpstr>
      <vt:lpstr>Surface Anatomy and Landmarks</vt:lpstr>
      <vt:lpstr>Locating prominent cervical and thoracic vertebrae</vt:lpstr>
      <vt:lpstr>Palpation of Spinous Process</vt:lpstr>
      <vt:lpstr>Spinous Processes</vt:lpstr>
      <vt:lpstr>What is Tuffier’s Line?</vt:lpstr>
      <vt:lpstr>PowerPoint Presentation</vt:lpstr>
      <vt:lpstr>PowerPoint Presentation</vt:lpstr>
      <vt:lpstr>Anatomical Considerations of the Spinal Cord and Neuraxial Blockade.</vt:lpstr>
      <vt:lpstr>The Subarachnoid Space is a continuous space that contains</vt:lpstr>
      <vt:lpstr>CSF</vt:lpstr>
      <vt:lpstr>CSF</vt:lpstr>
      <vt:lpstr>Membranes that surround the spinal cord</vt:lpstr>
      <vt:lpstr>Filum Terminale</vt:lpstr>
      <vt:lpstr>PowerPoint Presentation</vt:lpstr>
      <vt:lpstr>PowerPoint Presentation</vt:lpstr>
      <vt:lpstr>Epidural Space Anatomy</vt:lpstr>
      <vt:lpstr>Epidural Space Anatomy</vt:lpstr>
      <vt:lpstr>Epidural Space Anatomy</vt:lpstr>
      <vt:lpstr>The Bounds of the Epidural Space are as follows:</vt:lpstr>
      <vt:lpstr>Ligamentum Flavum</vt:lpstr>
      <vt:lpstr>PowerPoint Presentation</vt:lpstr>
      <vt:lpstr>Contents of the Epidural Space</vt:lpstr>
      <vt:lpstr>PowerPoint Presentation</vt:lpstr>
      <vt:lpstr>PowerPoint Presentation</vt:lpstr>
      <vt:lpstr>PowerPoint Presentation</vt:lpstr>
      <vt:lpstr>Definition</vt:lpstr>
      <vt:lpstr>Spinal Anesthesia</vt:lpstr>
      <vt:lpstr>PowerPoint Presentation</vt:lpstr>
      <vt:lpstr>PowerPoint Presentation</vt:lpstr>
      <vt:lpstr>Spinal Technique</vt:lpstr>
      <vt:lpstr>PowerPoint Presentation</vt:lpstr>
      <vt:lpstr>PowerPoint Presentation</vt:lpstr>
      <vt:lpstr>PowerPoint Presentation</vt:lpstr>
      <vt:lpstr>PowerPoint Presentation</vt:lpstr>
      <vt:lpstr>PDPH</vt:lpstr>
      <vt:lpstr>PowerPoint Presentation</vt:lpstr>
      <vt:lpstr>PowerPoint Presentation</vt:lpstr>
      <vt:lpstr>PDPH; Treatment</vt:lpstr>
      <vt:lpstr>PowerPoint Presentation</vt:lpstr>
      <vt:lpstr>PowerPoint Presentation</vt:lpstr>
      <vt:lpstr>Baricity( a concern only in spinal anesthesia)</vt:lpstr>
      <vt:lpstr>Hyperbaric bupivacaine is prepared by mixing it with dextrose</vt:lpstr>
      <vt:lpstr>PowerPoint Presentation</vt:lpstr>
      <vt:lpstr>PowerPoint Presentation</vt:lpstr>
      <vt:lpstr>PowerPoint Presentation</vt:lpstr>
      <vt:lpstr>Sympathetic, Sensory &amp; Motor Blockade</vt:lpstr>
      <vt:lpstr>Dermatomes of the Body</vt:lpstr>
      <vt:lpstr>Spinal Anesthesia Levels</vt:lpstr>
      <vt:lpstr>Spinal Anesthesia</vt:lpstr>
      <vt:lpstr>Spinal Anesthesia</vt:lpstr>
      <vt:lpstr>Hypotension</vt:lpstr>
      <vt:lpstr>IVC syndrome ( pregnancy)</vt:lpstr>
      <vt:lpstr>EPIDURAL ANESTHESIA  </vt:lpstr>
      <vt:lpstr>Epidural anesthesia; catheter technique</vt:lpstr>
      <vt:lpstr>Isobaric bupivacaine (20 ml)</vt:lpstr>
      <vt:lpstr>Slow onset (30 min), less dense block</vt:lpstr>
      <vt:lpstr>Touhy needle </vt:lpstr>
      <vt:lpstr>Loss of resistance technique</vt:lpstr>
      <vt:lpstr>Catheter technique</vt:lpstr>
      <vt:lpstr>Epidural Test dose</vt:lpstr>
      <vt:lpstr>PowerPoint Presentation</vt:lpstr>
      <vt:lpstr>Local anesthetics</vt:lpstr>
      <vt:lpstr>PowerPoint Presentation</vt:lpstr>
      <vt:lpstr>PowerPoint Presentation</vt:lpstr>
      <vt:lpstr>PowerPoint Presentation</vt:lpstr>
      <vt:lpstr>Mechanism of Action</vt:lpstr>
      <vt:lpstr>PowerPoint Presentation</vt:lpstr>
      <vt:lpstr>PowerPoint Presentation</vt:lpstr>
      <vt:lpstr>LAST</vt:lpstr>
      <vt:lpstr>LAST(CNS)</vt:lpstr>
      <vt:lpstr>LAST (CVS)</vt:lpstr>
      <vt:lpstr>LAST; Management</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Neuraxial Blockade Anatomy and Landmarks</dc:title>
  <dc:creator>Preferred Customer</dc:creator>
  <cp:lastModifiedBy>Sony</cp:lastModifiedBy>
  <cp:revision>217</cp:revision>
  <cp:lastPrinted>1601-01-01T00:00:00Z</cp:lastPrinted>
  <dcterms:created xsi:type="dcterms:W3CDTF">2005-10-19T19:04:47Z</dcterms:created>
  <dcterms:modified xsi:type="dcterms:W3CDTF">2019-03-03T17:54:14Z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7</vt:i4>
  </property>
</Properties>
</file>