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256" r:id="rId2"/>
    <p:sldId id="405" r:id="rId3"/>
    <p:sldId id="361" r:id="rId4"/>
    <p:sldId id="259" r:id="rId5"/>
    <p:sldId id="350" r:id="rId6"/>
    <p:sldId id="260" r:id="rId7"/>
    <p:sldId id="374" r:id="rId8"/>
    <p:sldId id="261" r:id="rId9"/>
    <p:sldId id="262" r:id="rId10"/>
    <p:sldId id="263" r:id="rId11"/>
    <p:sldId id="268" r:id="rId12"/>
    <p:sldId id="269" r:id="rId13"/>
    <p:sldId id="270" r:id="rId14"/>
    <p:sldId id="257" r:id="rId15"/>
    <p:sldId id="264" r:id="rId16"/>
    <p:sldId id="265" r:id="rId17"/>
    <p:sldId id="266" r:id="rId18"/>
    <p:sldId id="267" r:id="rId19"/>
    <p:sldId id="288" r:id="rId20"/>
    <p:sldId id="337" r:id="rId21"/>
    <p:sldId id="271" r:id="rId22"/>
    <p:sldId id="287" r:id="rId23"/>
    <p:sldId id="338" r:id="rId24"/>
    <p:sldId id="292" r:id="rId25"/>
    <p:sldId id="411" r:id="rId26"/>
    <p:sldId id="420" r:id="rId27"/>
    <p:sldId id="406" r:id="rId28"/>
    <p:sldId id="421" r:id="rId29"/>
    <p:sldId id="407" r:id="rId30"/>
    <p:sldId id="408" r:id="rId31"/>
    <p:sldId id="423" r:id="rId32"/>
    <p:sldId id="409" r:id="rId33"/>
    <p:sldId id="410" r:id="rId34"/>
    <p:sldId id="293" r:id="rId35"/>
    <p:sldId id="414" r:id="rId36"/>
    <p:sldId id="415" r:id="rId37"/>
    <p:sldId id="416" r:id="rId38"/>
    <p:sldId id="352" r:id="rId39"/>
    <p:sldId id="298" r:id="rId40"/>
    <p:sldId id="341" r:id="rId41"/>
    <p:sldId id="299" r:id="rId42"/>
    <p:sldId id="300" r:id="rId43"/>
    <p:sldId id="372" r:id="rId44"/>
    <p:sldId id="373" r:id="rId45"/>
    <p:sldId id="301" r:id="rId46"/>
    <p:sldId id="417" r:id="rId47"/>
    <p:sldId id="402" r:id="rId48"/>
    <p:sldId id="403" r:id="rId49"/>
    <p:sldId id="418" r:id="rId50"/>
    <p:sldId id="303" r:id="rId51"/>
    <p:sldId id="304" r:id="rId52"/>
    <p:sldId id="305" r:id="rId53"/>
    <p:sldId id="306" r:id="rId54"/>
    <p:sldId id="413" r:id="rId55"/>
    <p:sldId id="307" r:id="rId56"/>
    <p:sldId id="342" r:id="rId57"/>
    <p:sldId id="315" r:id="rId58"/>
    <p:sldId id="308" r:id="rId59"/>
    <p:sldId id="310" r:id="rId60"/>
    <p:sldId id="428" r:id="rId61"/>
    <p:sldId id="313" r:id="rId62"/>
    <p:sldId id="311" r:id="rId63"/>
    <p:sldId id="312" r:id="rId64"/>
    <p:sldId id="412" r:id="rId65"/>
    <p:sldId id="362" r:id="rId66"/>
    <p:sldId id="427" r:id="rId67"/>
    <p:sldId id="363" r:id="rId68"/>
    <p:sldId id="364" r:id="rId69"/>
    <p:sldId id="424" r:id="rId70"/>
    <p:sldId id="365" r:id="rId71"/>
    <p:sldId id="366" r:id="rId72"/>
    <p:sldId id="401" r:id="rId73"/>
    <p:sldId id="367" r:id="rId74"/>
    <p:sldId id="368" r:id="rId75"/>
    <p:sldId id="369" r:id="rId76"/>
    <p:sldId id="370" r:id="rId77"/>
    <p:sldId id="426" r:id="rId78"/>
    <p:sldId id="371" r:id="rId79"/>
    <p:sldId id="317" r:id="rId80"/>
    <p:sldId id="318" r:id="rId81"/>
    <p:sldId id="319" r:id="rId82"/>
    <p:sldId id="320" r:id="rId83"/>
    <p:sldId id="343" r:id="rId84"/>
    <p:sldId id="321" r:id="rId85"/>
    <p:sldId id="322" r:id="rId86"/>
    <p:sldId id="422" r:id="rId87"/>
    <p:sldId id="419" r:id="rId88"/>
    <p:sldId id="344" r:id="rId89"/>
    <p:sldId id="329" r:id="rId90"/>
    <p:sldId id="378" r:id="rId91"/>
    <p:sldId id="327" r:id="rId92"/>
    <p:sldId id="377" r:id="rId93"/>
    <p:sldId id="375" r:id="rId94"/>
    <p:sldId id="376" r:id="rId95"/>
    <p:sldId id="330" r:id="rId96"/>
    <p:sldId id="379" r:id="rId97"/>
    <p:sldId id="331" r:id="rId98"/>
    <p:sldId id="332" r:id="rId99"/>
    <p:sldId id="334" r:id="rId100"/>
    <p:sldId id="335" r:id="rId101"/>
    <p:sldId id="336" r:id="rId102"/>
    <p:sldId id="345" r:id="rId103"/>
    <p:sldId id="380" r:id="rId104"/>
    <p:sldId id="346" r:id="rId105"/>
    <p:sldId id="382" r:id="rId106"/>
    <p:sldId id="349" r:id="rId107"/>
    <p:sldId id="396" r:id="rId108"/>
    <p:sldId id="397" r:id="rId109"/>
    <p:sldId id="347" r:id="rId110"/>
    <p:sldId id="398" r:id="rId111"/>
    <p:sldId id="399" r:id="rId112"/>
    <p:sldId id="400" r:id="rId113"/>
    <p:sldId id="348" r:id="rId114"/>
    <p:sldId id="383" r:id="rId115"/>
    <p:sldId id="384" r:id="rId116"/>
    <p:sldId id="386" r:id="rId117"/>
    <p:sldId id="385" r:id="rId118"/>
    <p:sldId id="387" r:id="rId119"/>
    <p:sldId id="388" r:id="rId120"/>
    <p:sldId id="389" r:id="rId121"/>
    <p:sldId id="390" r:id="rId122"/>
    <p:sldId id="425" r:id="rId123"/>
    <p:sldId id="391" r:id="rId124"/>
    <p:sldId id="404" r:id="rId125"/>
    <p:sldId id="392" r:id="rId126"/>
    <p:sldId id="393" r:id="rId127"/>
    <p:sldId id="394" r:id="rId128"/>
    <p:sldId id="395" r:id="rId129"/>
    <p:sldId id="360" r:id="rId130"/>
  </p:sldIdLst>
  <p:sldSz cx="9144000" cy="6858000" type="screen4x3"/>
  <p:notesSz cx="7077075" cy="8520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01" autoAdjust="0"/>
  </p:normalViewPr>
  <p:slideViewPr>
    <p:cSldViewPr>
      <p:cViewPr varScale="1">
        <p:scale>
          <a:sx n="39" d="100"/>
          <a:sy n="39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79FED-2FA8-42FC-9393-9C84EFEFF150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9700" y="639763"/>
            <a:ext cx="4257675" cy="3194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046538"/>
            <a:ext cx="5661025" cy="383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093075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093075"/>
            <a:ext cx="3067050" cy="425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4ABE5-BEE8-4BB4-BDA3-9D43C95867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4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4ABE5-BEE8-4BB4-BDA3-9D43C95867E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5203-8DB2-446F-9DE5-05CDF9AA42E9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2B7E-6AE8-40E5-94EF-EC61E9CCE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 smtClean="0">
                <a:solidFill>
                  <a:srgbClr val="7030A0"/>
                </a:solidFill>
              </a:rPr>
              <a:t>OBJECTIVES</a:t>
            </a:r>
          </a:p>
          <a:p>
            <a:pPr algn="l"/>
            <a:r>
              <a:rPr lang="en-US" b="1" dirty="0" smtClean="0"/>
              <a:t>At the end of the lecture you will be able to know the basics of anesthetic monitoring as follows:</a:t>
            </a: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Definition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Where, when, what to monitor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The rules and regulations that govern modern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The basic monitors and the advanced monitors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Arterial Oxygen Saturation- SpO2 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Expired CO2 - ETCO2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Awareness under anesthesia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Means to monitor  the wakeful state of the brain 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Other </a:t>
            </a:r>
            <a:r>
              <a:rPr lang="en-US" dirty="0" err="1" smtClean="0">
                <a:solidFill>
                  <a:schemeClr val="accent2"/>
                </a:solidFill>
              </a:rPr>
              <a:t>somatosensory</a:t>
            </a:r>
            <a:r>
              <a:rPr lang="en-US" dirty="0" smtClean="0">
                <a:solidFill>
                  <a:schemeClr val="accent2"/>
                </a:solidFill>
              </a:rPr>
              <a:t> and motor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The neuromuscular junction relaxation monitoring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Brief introduction about invasive hemodynamic monitoring and oxygenation of the brain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</a:t>
            </a:r>
            <a:r>
              <a:rPr lang="en-US" b="1" dirty="0" smtClean="0">
                <a:solidFill>
                  <a:srgbClr val="7030A0"/>
                </a:solidFill>
              </a:rPr>
              <a:t>determines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of Care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Patient/ illness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Equipments/ technology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Rules/ legislation</a:t>
            </a:r>
            <a:endParaRPr lang="en-US" dirty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Neurophysiologic Monitoring and</a:t>
            </a:r>
          </a:p>
          <a:p>
            <a:r>
              <a:rPr lang="en-US" sz="1600" b="1" dirty="0" smtClean="0"/>
              <a:t>Anesthetic Management</a:t>
            </a:r>
          </a:p>
          <a:p>
            <a:pPr algn="l"/>
            <a:endParaRPr lang="en-US" sz="16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</a:rPr>
              <a:t>Motor evoked potentials (MEP)</a:t>
            </a:r>
          </a:p>
          <a:p>
            <a:pPr algn="l"/>
            <a:r>
              <a:rPr lang="en-US" sz="2400" dirty="0" smtClean="0">
                <a:solidFill>
                  <a:schemeClr val="bg2"/>
                </a:solidFill>
              </a:rPr>
              <a:t>MEP is the recording obtained from electrical stimulation of the motor cortex, which elicits potentials in the spinal cord or (</a:t>
            </a:r>
            <a:r>
              <a:rPr lang="en-US" sz="2400" dirty="0" err="1" smtClean="0">
                <a:solidFill>
                  <a:schemeClr val="bg2"/>
                </a:solidFill>
              </a:rPr>
              <a:t>myogenic</a:t>
            </a:r>
            <a:r>
              <a:rPr lang="en-US" sz="2400" dirty="0" smtClean="0">
                <a:solidFill>
                  <a:schemeClr val="bg2"/>
                </a:solidFill>
              </a:rPr>
              <a:t>) potentials from the innervated muscle.</a:t>
            </a:r>
          </a:p>
          <a:p>
            <a:pPr algn="l"/>
            <a:r>
              <a:rPr lang="en-US" sz="2400" dirty="0" smtClean="0">
                <a:solidFill>
                  <a:schemeClr val="bg2"/>
                </a:solidFill>
              </a:rPr>
              <a:t>Monitors motor pathway function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51054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Neurophysiologic Monitoring and</a:t>
            </a:r>
          </a:p>
          <a:p>
            <a:pPr algn="l"/>
            <a:r>
              <a:rPr lang="en-US" sz="1600" b="1" dirty="0" smtClean="0"/>
              <a:t>Anesthetic Management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Electroencephalography (EEG)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EEG monitoring can be a useful supplement to surgery when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Seizure foci need to be identified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general state of cerebral metabolism needs monitoring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Cerebral ischemia can occur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EEG is a standard of care in many institutions for carotid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endarterectomy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631" y="1524000"/>
            <a:ext cx="2571369" cy="318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Neurophysiologic Monitoring and</a:t>
            </a:r>
          </a:p>
          <a:p>
            <a:pPr algn="l"/>
            <a:r>
              <a:rPr lang="en-US" sz="1600" b="1" dirty="0" smtClean="0"/>
              <a:t>Anesthetic Management</a:t>
            </a:r>
          </a:p>
          <a:p>
            <a:pPr algn="l"/>
            <a:endParaRPr lang="en-US" sz="14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Electroencephalography (EEG)</a:t>
            </a:r>
          </a:p>
          <a:p>
            <a:pPr lvl="1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iii) EEG is the recording of brain electrical activity and is highly dependent on anesthetic depth.</a:t>
            </a:r>
          </a:p>
          <a:p>
            <a:pPr lvl="3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(I) Alpha waves are rhythmically regular waves of 8 to 12 Hz seen in a lightly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anesthesized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patient.</a:t>
            </a:r>
          </a:p>
          <a:p>
            <a:pPr lvl="4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 faster, disorganized beta (&gt;12 Hz) rhythm is seen upon awakening.</a:t>
            </a:r>
          </a:p>
          <a:p>
            <a:pPr lvl="4"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Slower theta waves (4 to 8 Hz) are seen with deep inhalation or moderate dose narcotic anesthesia.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Slow delta waves (&lt;4 Hz) indicate deep anesthesia, or ischemia if the amplitude is low.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04800"/>
            <a:ext cx="57023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CEREBRAL OXIMETRY</a:t>
            </a:r>
          </a:p>
          <a:p>
            <a:pPr marL="971550" lvl="1" indent="-514350" algn="l"/>
            <a:r>
              <a:rPr lang="en-US" sz="1600" dirty="0" smtClean="0">
                <a:solidFill>
                  <a:schemeClr val="tx1"/>
                </a:solidFill>
              </a:rPr>
              <a:t>Cerebral </a:t>
            </a:r>
            <a:r>
              <a:rPr lang="en-US" sz="1600" dirty="0" err="1" smtClean="0">
                <a:solidFill>
                  <a:schemeClr val="tx1"/>
                </a:solidFill>
              </a:rPr>
              <a:t>oximetry</a:t>
            </a:r>
            <a:r>
              <a:rPr lang="en-US" sz="1600" dirty="0" smtClean="0">
                <a:solidFill>
                  <a:schemeClr val="tx1"/>
                </a:solidFill>
              </a:rPr>
              <a:t> uses near infrared spectroscopy (NIRS). </a:t>
            </a:r>
          </a:p>
          <a:p>
            <a:pPr marL="971550" lvl="1" indent="-514350" algn="l"/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Using reflectance spectroscopy near infrared light is emitted by a probe on the scalp </a:t>
            </a: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Receptors are likewise positioned to detect the reflected light from both deep and superficial structures. </a:t>
            </a: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As with pulse </a:t>
            </a: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oximetry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oxygenated and deoxygenated hemoglobin absorb light at different frequencies. </a:t>
            </a: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Likewise, </a:t>
            </a: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cytochrome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 absorbs infrared light in the mitochondria. </a:t>
            </a:r>
          </a:p>
          <a:p>
            <a:pPr marL="971550" lvl="1" indent="-514350" algn="l"/>
            <a:endParaRPr lang="en-US" sz="1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971550" lvl="1" indent="-514350" algn="l"/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The NIRS saturation largely reflects the absorption of venous hemoglobin, as it does not have the ability to identify the </a:t>
            </a:r>
            <a:r>
              <a:rPr lang="en-US" sz="1600" b="1" dirty="0" err="1" smtClean="0">
                <a:solidFill>
                  <a:schemeClr val="bg1">
                    <a:lumMod val="75000"/>
                  </a:schemeClr>
                </a:solidFill>
              </a:rPr>
              <a:t>pulsatile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 arterial component.</a:t>
            </a:r>
          </a:p>
          <a:p>
            <a:pPr marL="971550" lvl="1" indent="-514350" algn="l"/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Regional saturations of less than 40% on NIRS measures, or changes of greater than 25% of baseline measures, may herald neurological events secondary to decreased cerebral oxygenation.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371600"/>
            <a:ext cx="20045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CEREBRAL OXIMETRY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124200"/>
            <a:ext cx="58118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7437" y="1828800"/>
            <a:ext cx="50292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r>
              <a:rPr lang="en-US" sz="1600" dirty="0" smtClean="0">
                <a:solidFill>
                  <a:schemeClr val="tx1"/>
                </a:solidFill>
              </a:rPr>
              <a:t>Central venous catheterization involves placement of a sterile catheter into one of the large central veins and allows for multiple modalities of intervention along with the option of monitoring central venous pressure (CVP). </a:t>
            </a:r>
          </a:p>
          <a:p>
            <a:pPr marL="971550" lvl="1" indent="-514350" algn="l"/>
            <a:r>
              <a:rPr lang="en-US" sz="1600" dirty="0" smtClean="0"/>
              <a:t>   	</a:t>
            </a:r>
            <a:r>
              <a:rPr lang="en-US" sz="1600" dirty="0" smtClean="0">
                <a:solidFill>
                  <a:schemeClr val="accent2"/>
                </a:solidFill>
              </a:rPr>
              <a:t>CVP monitoring can be a useful tool for </a:t>
            </a:r>
            <a:r>
              <a:rPr lang="en-US" sz="1600" b="1" dirty="0" smtClean="0">
                <a:solidFill>
                  <a:schemeClr val="accent2"/>
                </a:solidFill>
              </a:rPr>
              <a:t>evaluating intravascular volume and preload </a:t>
            </a:r>
            <a:r>
              <a:rPr lang="en-US" sz="1600" u="sng" dirty="0" smtClean="0">
                <a:solidFill>
                  <a:schemeClr val="accent2"/>
                </a:solidFill>
              </a:rPr>
              <a:t>in</a:t>
            </a:r>
            <a:r>
              <a:rPr lang="en-US" sz="1600" u="sng" dirty="0" smtClean="0"/>
              <a:t> </a:t>
            </a:r>
            <a:r>
              <a:rPr lang="en-US" sz="1600" u="sng" dirty="0" smtClean="0">
                <a:solidFill>
                  <a:schemeClr val="accent2"/>
                </a:solidFill>
              </a:rPr>
              <a:t>the absence of left ventricular (LV) dysfunction (ejection fraction &lt;40%), severe mitral valve disease, pulmonary hypertension, or significant reduction in LV compliance (ischemia/diastolic dysfunction).</a:t>
            </a:r>
            <a:endParaRPr lang="en-US" sz="1600" b="1" u="sng" dirty="0" smtClean="0">
              <a:solidFill>
                <a:schemeClr val="accent2"/>
              </a:solidFill>
            </a:endParaRP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637" y="2209800"/>
            <a:ext cx="3027363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601662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>
                <a:solidFill>
                  <a:schemeClr val="tx1"/>
                </a:solidFill>
              </a:rPr>
              <a:t>Central Venous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971800"/>
            <a:ext cx="616585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r>
              <a:rPr lang="en-US" sz="2000" dirty="0" smtClean="0">
                <a:solidFill>
                  <a:schemeClr val="tx1"/>
                </a:solidFill>
              </a:rPr>
              <a:t>The pulmonary artery (PA) catheter is a controversial but potentially powerful tool, offering information about </a:t>
            </a:r>
            <a:r>
              <a:rPr lang="en-US" sz="2000" dirty="0" smtClean="0">
                <a:solidFill>
                  <a:schemeClr val="accent2"/>
                </a:solidFill>
              </a:rPr>
              <a:t>cardiac filling pressures, cardiac output (CO), derived parameters of cardiac performance, and mixed venous oxygen saturation (Sv0</a:t>
            </a:r>
            <a:r>
              <a:rPr lang="en-US" sz="2000" baseline="-25000" dirty="0" smtClean="0">
                <a:solidFill>
                  <a:schemeClr val="accent2"/>
                </a:solidFill>
              </a:rPr>
              <a:t>2</a:t>
            </a:r>
            <a:r>
              <a:rPr lang="en-US" sz="2000" dirty="0" smtClean="0">
                <a:solidFill>
                  <a:schemeClr val="accent2"/>
                </a:solidFill>
              </a:rPr>
              <a:t>). </a:t>
            </a:r>
          </a:p>
          <a:p>
            <a:pPr marL="971550" lvl="1" indent="-514350" algn="l"/>
            <a:r>
              <a:rPr lang="en-US" sz="2000" dirty="0" smtClean="0">
                <a:solidFill>
                  <a:schemeClr val="tx1"/>
                </a:solidFill>
              </a:rPr>
              <a:t>ASA consensus opinion is that "PA catheter monitoring may reduce </a:t>
            </a:r>
            <a:r>
              <a:rPr lang="en-US" sz="2000" dirty="0" err="1" smtClean="0">
                <a:solidFill>
                  <a:schemeClr val="tx1"/>
                </a:solidFill>
              </a:rPr>
              <a:t>perioperative</a:t>
            </a:r>
            <a:r>
              <a:rPr lang="en-US" sz="2000" dirty="0" smtClean="0">
                <a:solidFill>
                  <a:schemeClr val="tx1"/>
                </a:solidFill>
              </a:rPr>
              <a:t> complications </a:t>
            </a:r>
            <a:r>
              <a:rPr lang="en-US" sz="2000" dirty="0" smtClean="0">
                <a:solidFill>
                  <a:schemeClr val="accent2"/>
                </a:solidFill>
              </a:rPr>
              <a:t>if critical hemodynamic data obtained are accurately interpreted and appropriate treatment is instituted.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70866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</a:t>
            </a:r>
            <a:r>
              <a:rPr lang="en-US" b="1" dirty="0" smtClean="0">
                <a:solidFill>
                  <a:srgbClr val="7030A0"/>
                </a:solidFill>
              </a:rPr>
              <a:t>determines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of Care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Anesthesia type?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General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Regional/</a:t>
            </a:r>
            <a:r>
              <a:rPr lang="en-US" dirty="0" err="1" smtClean="0">
                <a:solidFill>
                  <a:srgbClr val="7030A0"/>
                </a:solidFill>
              </a:rPr>
              <a:t>neuraxial</a:t>
            </a:r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Monitored Anesthesia Care/Sedation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catheter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799" y="3581400"/>
            <a:ext cx="566762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0"/>
            <a:ext cx="5983287" cy="39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676400"/>
            <a:ext cx="2935287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Invasive pressure monitoring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1"/>
                </a:solidFill>
              </a:rPr>
              <a:t>Pulmonary artery Pressure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3213" y="277813"/>
            <a:ext cx="5995987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46482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err="1" smtClean="0"/>
              <a:t>TransEsophageal</a:t>
            </a:r>
            <a:r>
              <a:rPr lang="en-US" sz="1600" b="1" dirty="0" smtClean="0"/>
              <a:t> Echocardiography</a:t>
            </a:r>
          </a:p>
          <a:p>
            <a:pPr marL="971550" lvl="1" indent="-514350" algn="l"/>
            <a:endParaRPr lang="en-US" sz="1600" b="1" dirty="0" smtClean="0"/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Transesophageal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echocardiograpy</a:t>
            </a:r>
            <a:r>
              <a:rPr lang="en-US" sz="2000" b="1" dirty="0" smtClean="0">
                <a:solidFill>
                  <a:schemeClr val="tx1"/>
                </a:solidFill>
              </a:rPr>
              <a:t> (TEE) </a:t>
            </a:r>
            <a:r>
              <a:rPr lang="en-US" sz="2000" dirty="0" smtClean="0"/>
              <a:t>is </a:t>
            </a:r>
            <a:r>
              <a:rPr lang="en-US" sz="2000" dirty="0" smtClean="0">
                <a:solidFill>
                  <a:schemeClr val="tx1"/>
                </a:solidFill>
              </a:rPr>
              <a:t>a monitoring modality gaining popularity in the field of anesthesiology </a:t>
            </a:r>
            <a:r>
              <a:rPr lang="en-US" sz="2000" dirty="0" smtClean="0">
                <a:solidFill>
                  <a:schemeClr val="bg2"/>
                </a:solidFill>
              </a:rPr>
              <a:t>due to its versatility, reliability, and safety. 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It was initially used as a diagnostic tool primarily by cardiologists but has become </a:t>
            </a:r>
            <a:r>
              <a:rPr lang="en-US" sz="2000" u="sng" dirty="0" smtClean="0"/>
              <a:t>a mainstay in </a:t>
            </a:r>
            <a:r>
              <a:rPr lang="en-US" sz="2000" u="sng" dirty="0" err="1" smtClean="0"/>
              <a:t>intraoperative</a:t>
            </a:r>
            <a:r>
              <a:rPr lang="en-US" sz="2000" u="sng" dirty="0" smtClean="0"/>
              <a:t> cardiac anesthesia and its utility is extending into other areas as well. </a:t>
            </a:r>
            <a:endParaRPr lang="en-US" sz="2000" b="1" u="sng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8075" y="3200400"/>
            <a:ext cx="29559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PERIPHERAL NERVE STIMULATION</a:t>
            </a:r>
          </a:p>
          <a:p>
            <a:pPr algn="l"/>
            <a:endParaRPr lang="en-US" sz="2000" b="1" dirty="0" smtClean="0"/>
          </a:p>
          <a:p>
            <a:pPr algn="l"/>
            <a:r>
              <a:rPr lang="en-US" sz="2000" b="1" dirty="0" smtClean="0"/>
              <a:t>Indications</a:t>
            </a:r>
          </a:p>
          <a:p>
            <a:pPr algn="l"/>
            <a:r>
              <a:rPr lang="en-US" sz="2000" dirty="0" smtClean="0"/>
              <a:t>Because of the variation in patient sensitivity to neuromuscular blocking agents, </a:t>
            </a:r>
            <a:r>
              <a:rPr lang="en-US" sz="2000" dirty="0" smtClean="0">
                <a:solidFill>
                  <a:schemeClr val="accent2"/>
                </a:solidFill>
              </a:rPr>
              <a:t>the neuromuscular function of all patients receiving intermediate- or long-acting neuromuscular blocking agents should be monitored</a:t>
            </a:r>
            <a:r>
              <a:rPr lang="en-US" sz="2000" dirty="0" smtClean="0"/>
              <a:t>. 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In addition, peripheral nerve stimulation is helpful in </a:t>
            </a:r>
            <a:r>
              <a:rPr lang="en-US" sz="2000" dirty="0" smtClean="0">
                <a:solidFill>
                  <a:schemeClr val="accent2"/>
                </a:solidFill>
              </a:rPr>
              <a:t>assessing paralysis during rapid-sequence inductions </a:t>
            </a:r>
            <a:r>
              <a:rPr lang="en-US" sz="2000" dirty="0" smtClean="0"/>
              <a:t>or </a:t>
            </a:r>
            <a:r>
              <a:rPr lang="en-US" sz="2000" dirty="0" smtClean="0">
                <a:solidFill>
                  <a:schemeClr val="accent2"/>
                </a:solidFill>
              </a:rPr>
              <a:t>during continuous infusions of short-acting agents</a:t>
            </a:r>
            <a:r>
              <a:rPr lang="en-US" sz="2000" dirty="0" smtClean="0"/>
              <a:t>. </a:t>
            </a:r>
          </a:p>
          <a:p>
            <a:pPr algn="l"/>
            <a:r>
              <a:rPr lang="en-US" sz="2000" dirty="0" smtClean="0"/>
              <a:t>Furthermore, peripheral nerve stimulators can help locate nerves to be blocked by regional anesthesia.</a:t>
            </a:r>
            <a:endParaRPr lang="en-US" sz="20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8194" name="Picture 2" descr="P:\045 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83" y="1528465"/>
            <a:ext cx="2265592" cy="137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PERIPHERAL NERVE STIMULATION</a:t>
            </a:r>
          </a:p>
          <a:p>
            <a:pPr algn="l"/>
            <a:r>
              <a:rPr lang="en-US" sz="2000" b="1" u="sng" dirty="0" smtClean="0"/>
              <a:t>Contraindications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b="1" dirty="0" smtClean="0"/>
              <a:t>There </a:t>
            </a:r>
            <a:r>
              <a:rPr lang="en-US" sz="2000" b="1" dirty="0" smtClean="0">
                <a:solidFill>
                  <a:schemeClr val="accent2"/>
                </a:solidFill>
              </a:rPr>
              <a:t>are no contraindications to neuromuscular monitoring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although certain sites may be precluded by the surgical procedure. </a:t>
            </a:r>
          </a:p>
          <a:p>
            <a:pPr algn="l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Additionally, </a:t>
            </a:r>
            <a:r>
              <a:rPr lang="en-US" sz="2000" b="1" dirty="0" smtClean="0">
                <a:solidFill>
                  <a:schemeClr val="tx1"/>
                </a:solidFill>
              </a:rPr>
              <a:t>atrophied muscles in areas of </a:t>
            </a:r>
            <a:r>
              <a:rPr lang="en-US" sz="2000" b="1" dirty="0" err="1" smtClean="0">
                <a:solidFill>
                  <a:schemeClr val="tx1"/>
                </a:solidFill>
              </a:rPr>
              <a:t>hemiplegia</a:t>
            </a:r>
            <a:r>
              <a:rPr lang="en-US" sz="2000" b="1" dirty="0" smtClean="0">
                <a:solidFill>
                  <a:schemeClr val="tx1"/>
                </a:solidFill>
              </a:rPr>
              <a:t> or nerve damage may appear refractory to neuromuscular blockade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secondary to the proliferation of receptors. 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Determining the degree of neuromuscular blockade using such an extremity could lead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to potential overdosing of competitive neuromuscular blocking agents.</a:t>
            </a:r>
            <a:endParaRPr lang="en-US" sz="16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Techniques &amp; Complications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A peripheral nerve stimulator delivers current (60- 80 </a:t>
            </a:r>
            <a:r>
              <a:rPr lang="en-US" sz="1800" dirty="0" err="1" smtClean="0">
                <a:solidFill>
                  <a:schemeClr val="tx1"/>
                </a:solidFill>
              </a:rPr>
              <a:t>mA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to a pair of either ECG silver chloride pads or subcutaneous needles placed </a:t>
            </a:r>
            <a:r>
              <a:rPr lang="en-US" sz="1800" dirty="0" smtClean="0">
                <a:solidFill>
                  <a:schemeClr val="tx1"/>
                </a:solidFill>
              </a:rPr>
              <a:t>over a peripheral motor nerve. 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evoked mechanical or electrical response of the innervated muscle is observed. 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Although electromyography provides a fast, accurate, and quantitative measure of neuromuscular transmission, visual or tactile observation of muscle contraction is  usually relied upon in clinical practice. </a:t>
            </a:r>
          </a:p>
          <a:p>
            <a:pPr algn="l"/>
            <a:r>
              <a:rPr lang="en-US" sz="1800" b="1" dirty="0" err="1" smtClean="0">
                <a:solidFill>
                  <a:schemeClr val="accent2"/>
                </a:solidFill>
              </a:rPr>
              <a:t>Ulnar</a:t>
            </a:r>
            <a:r>
              <a:rPr lang="en-US" sz="1800" b="1" dirty="0" smtClean="0">
                <a:solidFill>
                  <a:schemeClr val="accent2"/>
                </a:solidFill>
              </a:rPr>
              <a:t> nerve stimulation of the adductor </a:t>
            </a:r>
            <a:r>
              <a:rPr lang="en-US" sz="1800" b="1" dirty="0" err="1" smtClean="0">
                <a:solidFill>
                  <a:schemeClr val="accent2"/>
                </a:solidFill>
              </a:rPr>
              <a:t>pollicis</a:t>
            </a:r>
            <a:r>
              <a:rPr lang="en-US" sz="1800" b="1" dirty="0" smtClean="0">
                <a:solidFill>
                  <a:schemeClr val="accent2"/>
                </a:solidFill>
              </a:rPr>
              <a:t> muscle and facial nerve stimulation of the </a:t>
            </a:r>
            <a:r>
              <a:rPr lang="en-US" sz="1800" b="1" dirty="0" err="1" smtClean="0">
                <a:solidFill>
                  <a:schemeClr val="accent2"/>
                </a:solidFill>
              </a:rPr>
              <a:t>orbicularis</a:t>
            </a:r>
            <a:r>
              <a:rPr lang="en-US" sz="1800" b="1" dirty="0" smtClean="0">
                <a:solidFill>
                  <a:schemeClr val="accent2"/>
                </a:solidFill>
              </a:rPr>
              <a:t> </a:t>
            </a:r>
            <a:r>
              <a:rPr lang="en-US" sz="1800" b="1" dirty="0" err="1" smtClean="0">
                <a:solidFill>
                  <a:schemeClr val="accent2"/>
                </a:solidFill>
              </a:rPr>
              <a:t>oculi</a:t>
            </a:r>
            <a:r>
              <a:rPr lang="en-US" sz="1800" b="1" dirty="0" smtClean="0">
                <a:solidFill>
                  <a:schemeClr val="accent2"/>
                </a:solidFill>
              </a:rPr>
              <a:t> are most commonly monitored.</a:t>
            </a:r>
          </a:p>
          <a:p>
            <a:pPr marL="971550" lvl="1" indent="-514350" algn="l">
              <a:buFont typeface="+mj-lt"/>
              <a:buAutoNum type="romanLcPeriod" startAt="3"/>
            </a:pPr>
            <a:endParaRPr lang="en-US" sz="1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9218" name="Picture 2" descr="P:\045 pictures\220px-Relaxometer_fis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14177"/>
            <a:ext cx="168275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P:\045 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83" y="3810000"/>
            <a:ext cx="156848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/>
              <a:t>PERIPHERAL NERVE STIMULATION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038350"/>
            <a:ext cx="27527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Techniques &amp; Complications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</a:rPr>
              <a:t>Because it is the inhibition of the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neuromuscular receptor that needs to be monitored</a:t>
            </a:r>
            <a:r>
              <a:rPr lang="en-US" sz="1800" dirty="0" smtClean="0"/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direct stimulation of muscle should be avoided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by placing electrodes over the course of the nerve and not over the muscle itself. 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Complications of nerve stimulation are limited to skin irritation and abrasion at the site of electrode attachment.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pPr algn="l"/>
            <a:r>
              <a:rPr lang="en-US" sz="1800" b="1" dirty="0" smtClean="0"/>
              <a:t>Techniques &amp; Complications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/>
              <a:t>Because of concerns of residual neuromuscular blockade, increased attention has been </a:t>
            </a:r>
            <a:r>
              <a:rPr lang="en-US" sz="1800" dirty="0" smtClean="0">
                <a:solidFill>
                  <a:schemeClr val="accent2"/>
                </a:solidFill>
              </a:rPr>
              <a:t>focused on providing quantitative measures of the degree of neuromuscular blockade </a:t>
            </a:r>
            <a:r>
              <a:rPr lang="en-US" sz="1800" dirty="0" err="1" smtClean="0">
                <a:solidFill>
                  <a:schemeClr val="accent2"/>
                </a:solidFill>
              </a:rPr>
              <a:t>perioperatively</a:t>
            </a:r>
            <a:r>
              <a:rPr lang="en-US" sz="1800" dirty="0" smtClean="0">
                <a:solidFill>
                  <a:schemeClr val="accent2"/>
                </a:solidFill>
              </a:rPr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Acceleromyography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uses a piezoelectric transducer on the muscle to be stimulated. Movement of the muscle generates an electrical current that can be quantified and displayed. </a:t>
            </a:r>
          </a:p>
          <a:p>
            <a:pPr algn="l">
              <a:buFont typeface="Arial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Indeed,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acceleromyography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can better predict residual paralysis, compared with routine tactile train-of-four monitoring used in most operating rooms, if calibrated from the beginning of the operative period to establish baselines prior to administration of neuromuscular blocking agents.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What is Anesthesia? 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Hypnosis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Analgesia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Paralysis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Clinical Considerations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degree of neuromuscular blockade is monitored by applying various patterns of electrical stimulation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All stimuli are 200 µs in duration and of square-wave pattern and equal current intensity. </a:t>
            </a:r>
          </a:p>
          <a:p>
            <a:pPr algn="l"/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 twitch is a single pulse that is delivered from every 1 to every 10 sec (1–0.1 Hz).</a:t>
            </a:r>
          </a:p>
          <a:p>
            <a:pPr algn="l"/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 Increasing block results in decreased evoked response to stimulation.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/>
                </a:solidFill>
              </a:rPr>
              <a:t>Train-of-four stimulation </a:t>
            </a:r>
            <a:r>
              <a:rPr lang="en-US" sz="1800" dirty="0" smtClean="0">
                <a:solidFill>
                  <a:schemeClr val="tx1"/>
                </a:solidFill>
              </a:rPr>
              <a:t>denotes four successive 200-µs stimuli in 2 sec (2 Hz).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The twitches in a train-of-four pattern progressively fade as </a:t>
            </a:r>
            <a:r>
              <a:rPr lang="en-US" sz="1800" dirty="0" err="1" smtClean="0">
                <a:solidFill>
                  <a:schemeClr val="accent2"/>
                </a:solidFill>
              </a:rPr>
              <a:t>nondepolarizing</a:t>
            </a:r>
            <a:r>
              <a:rPr lang="en-US" sz="1800" dirty="0" smtClean="0">
                <a:solidFill>
                  <a:schemeClr val="accent2"/>
                </a:solidFill>
              </a:rPr>
              <a:t> muscle relaxant block increases</a:t>
            </a:r>
            <a:r>
              <a:rPr lang="en-US" sz="1800" dirty="0" smtClean="0"/>
              <a:t>. </a:t>
            </a:r>
            <a:r>
              <a:rPr lang="en-US" sz="1800" u="sng" dirty="0" smtClean="0">
                <a:solidFill>
                  <a:schemeClr val="tx1"/>
                </a:solidFill>
              </a:rPr>
              <a:t>The ratio of the responses to the first and fourth twitches is a sensitive indicator of </a:t>
            </a:r>
            <a:r>
              <a:rPr lang="en-US" sz="1800" u="sng" dirty="0" err="1" smtClean="0">
                <a:solidFill>
                  <a:schemeClr val="tx1"/>
                </a:solidFill>
              </a:rPr>
              <a:t>nondepolarizing</a:t>
            </a:r>
            <a:r>
              <a:rPr lang="en-US" sz="1800" u="sng" dirty="0" smtClean="0">
                <a:solidFill>
                  <a:schemeClr val="tx1"/>
                </a:solidFill>
              </a:rPr>
              <a:t> muscle paralysis. Ratio o fourth twitch over the first twitch should be greater than or equal to 90% to give the reversal ( neostigmine and </a:t>
            </a:r>
            <a:r>
              <a:rPr lang="en-US" sz="1800" u="sng" dirty="0" err="1" smtClean="0">
                <a:solidFill>
                  <a:schemeClr val="tx1"/>
                </a:solidFill>
              </a:rPr>
              <a:t>glycopyrrolate</a:t>
            </a:r>
            <a:r>
              <a:rPr lang="en-US" sz="1800" u="sng" dirty="0" smtClean="0">
                <a:solidFill>
                  <a:schemeClr val="tx1"/>
                </a:solidFill>
              </a:rPr>
              <a:t>)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Because it is difficult to estimate the train-of-four ratio, it is more </a:t>
            </a:r>
            <a:r>
              <a:rPr lang="en-US" sz="1800" dirty="0" smtClean="0">
                <a:solidFill>
                  <a:schemeClr val="accent2"/>
                </a:solidFill>
              </a:rPr>
              <a:t>convenient to visually observe the sequential disappearance of the twitches,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as this also correlates with the extent of blockade. </a:t>
            </a:r>
            <a:r>
              <a:rPr lang="en-US" sz="1800" u="sng" dirty="0" smtClean="0">
                <a:solidFill>
                  <a:schemeClr val="accent2"/>
                </a:solidFill>
              </a:rPr>
              <a:t>Disappearance of the fourth twitch represents a 75% block</a:t>
            </a:r>
            <a:r>
              <a:rPr lang="en-US" sz="1800" dirty="0" smtClean="0"/>
              <a:t>, the </a:t>
            </a:r>
            <a:r>
              <a:rPr lang="en-US" sz="1800" u="sng" dirty="0" smtClean="0">
                <a:solidFill>
                  <a:schemeClr val="accent2"/>
                </a:solidFill>
              </a:rPr>
              <a:t>third twitch an 80% block</a:t>
            </a:r>
            <a:r>
              <a:rPr lang="en-US" sz="1800" dirty="0" smtClean="0"/>
              <a:t>,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u="sng" dirty="0" smtClean="0">
                <a:solidFill>
                  <a:schemeClr val="accent2"/>
                </a:solidFill>
              </a:rPr>
              <a:t>and the second twitch a 90% block</a:t>
            </a:r>
            <a:r>
              <a:rPr lang="en-US" sz="1800" dirty="0" smtClean="0"/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Clinical relaxation usually requires 75% to 95% neuromuscular blockade.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accent2"/>
                </a:solidFill>
              </a:rPr>
              <a:t>Train-of-four stimulation </a:t>
            </a:r>
            <a:r>
              <a:rPr lang="en-US" sz="1800" dirty="0" smtClean="0">
                <a:solidFill>
                  <a:schemeClr val="tx1"/>
                </a:solidFill>
              </a:rPr>
              <a:t>denotes four successive 200-µs stimuli in 2 sec (2 Hz).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blockade.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0242" name="Picture 2" descr="P:\045 pictures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36706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P:\045 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33837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Tetany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at 50 or 100 Hz is a sensitive test of neuromuscular function. Sustained contraction for 5 sec indicates adequate—but not necessarily complete— reversal from neuromuscular blockade. </a:t>
            </a:r>
          </a:p>
          <a:p>
            <a:pPr algn="l">
              <a:buFont typeface="Arial" pitchFamily="34" charset="0"/>
              <a:buChar char="•"/>
            </a:pPr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Double-burst stimulation (DBS) represents two variations of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tetany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that are less painful to the patient.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The DBS </a:t>
            </a:r>
            <a:r>
              <a:rPr lang="en-US" sz="1800" baseline="-25000" dirty="0" smtClean="0">
                <a:solidFill>
                  <a:schemeClr val="bg1">
                    <a:lumMod val="85000"/>
                  </a:schemeClr>
                </a:solidFill>
              </a:rPr>
              <a:t>3,3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pattern of nerve stimulation consists of three short (200-µs) high-frequency bursts separated by 20 ms intervals (50 Hz) followed 750 ms later by another three bursts.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DBS </a:t>
            </a:r>
            <a:r>
              <a:rPr lang="en-US" sz="1800" baseline="-25000" dirty="0" smtClean="0">
                <a:solidFill>
                  <a:schemeClr val="bg1">
                    <a:lumMod val="85000"/>
                  </a:schemeClr>
                </a:solidFill>
              </a:rPr>
              <a:t>3,2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consists of three 200-µs impulses at 50 Hz followed 750 ms later by two such impulses.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DBS is more sensitive than train-of-four stimulation for the clinical (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ie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, visual) evaluation of fade.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/>
              <a:t>Clinical Considerations</a:t>
            </a:r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Single Twitch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/>
              <a:t>Train of four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Double Burst Stimulation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Post </a:t>
            </a:r>
            <a:r>
              <a:rPr lang="en-US" sz="1800" b="1" dirty="0" err="1" smtClean="0">
                <a:solidFill>
                  <a:schemeClr val="bg1">
                    <a:lumMod val="85000"/>
                  </a:schemeClr>
                </a:solidFill>
              </a:rPr>
              <a:t>Tetanic</a:t>
            </a: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 Count</a:t>
            </a:r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endParaRPr lang="en-US" sz="1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Clinical Considerations</a:t>
            </a:r>
          </a:p>
          <a:p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Because muscle groups differ in their sensitivity to neuromuscular blocking agents, use of the peripheral nerve stimulator cannot replace direct observation of the muscles (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eg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, the diaphragm) that need to be relaxed for a specific surgical procedure.</a:t>
            </a:r>
          </a:p>
          <a:p>
            <a:pPr algn="l"/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Furthermore, recovery of adductor 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pollicis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function does not exactly parallel recovery of muscles required to maintain an airway. </a:t>
            </a:r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2400" b="1" dirty="0" smtClean="0"/>
              <a:t>Clinical Considerations and </a:t>
            </a:r>
            <a:r>
              <a:rPr lang="en-US" sz="2400" b="1" dirty="0" err="1" smtClean="0"/>
              <a:t>Extubation</a:t>
            </a:r>
            <a:r>
              <a:rPr lang="en-US" sz="2400" b="1" dirty="0" smtClean="0"/>
              <a:t> Criteria</a:t>
            </a:r>
          </a:p>
          <a:p>
            <a:endParaRPr lang="en-US" sz="18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The diaphragm, rectus </a:t>
            </a:r>
            <a:r>
              <a:rPr lang="en-US" sz="1800" dirty="0" err="1" smtClean="0">
                <a:solidFill>
                  <a:schemeClr val="accent2"/>
                </a:solidFill>
              </a:rPr>
              <a:t>abdominis</a:t>
            </a:r>
            <a:r>
              <a:rPr lang="en-US" sz="1800" dirty="0" smtClean="0">
                <a:solidFill>
                  <a:schemeClr val="accent2"/>
                </a:solidFill>
              </a:rPr>
              <a:t>, laryngeal adductors, and </a:t>
            </a:r>
            <a:r>
              <a:rPr lang="en-US" sz="1800" dirty="0" err="1" smtClean="0">
                <a:solidFill>
                  <a:schemeClr val="accent2"/>
                </a:solidFill>
              </a:rPr>
              <a:t>orbicularis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 smtClean="0">
                <a:solidFill>
                  <a:schemeClr val="accent2"/>
                </a:solidFill>
              </a:rPr>
              <a:t>oculi</a:t>
            </a:r>
            <a:r>
              <a:rPr lang="en-US" sz="1800" dirty="0" smtClean="0">
                <a:solidFill>
                  <a:schemeClr val="accent2"/>
                </a:solidFill>
              </a:rPr>
              <a:t> muscles</a:t>
            </a:r>
            <a:r>
              <a:rPr lang="en-US" sz="1800" dirty="0" smtClean="0">
                <a:solidFill>
                  <a:schemeClr val="tx1"/>
                </a:solidFill>
              </a:rPr>
              <a:t> recover from neuromuscular blockade sooner than do the </a:t>
            </a:r>
            <a:r>
              <a:rPr lang="en-US" sz="1800" dirty="0" smtClean="0">
                <a:solidFill>
                  <a:srgbClr val="C00000"/>
                </a:solidFill>
              </a:rPr>
              <a:t>adductor </a:t>
            </a:r>
            <a:r>
              <a:rPr lang="en-US" sz="1800" dirty="0" err="1" smtClean="0">
                <a:solidFill>
                  <a:srgbClr val="C00000"/>
                </a:solidFill>
              </a:rPr>
              <a:t>pollicis</a:t>
            </a:r>
            <a:r>
              <a:rPr lang="en-US" sz="1800" dirty="0" smtClean="0">
                <a:solidFill>
                  <a:srgbClr val="C00000"/>
                </a:solidFill>
              </a:rPr>
              <a:t>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Other indicators of adequate recovery include sustained (≥5 s) </a:t>
            </a:r>
            <a:r>
              <a:rPr lang="en-US" sz="1800" dirty="0" smtClean="0">
                <a:solidFill>
                  <a:schemeClr val="accent2"/>
                </a:solidFill>
              </a:rPr>
              <a:t>head lift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the ability to generate an </a:t>
            </a:r>
            <a:r>
              <a:rPr lang="en-US" sz="1800" dirty="0" err="1" smtClean="0">
                <a:solidFill>
                  <a:schemeClr val="accent2"/>
                </a:solidFill>
              </a:rPr>
              <a:t>inspiratory</a:t>
            </a:r>
            <a:r>
              <a:rPr lang="en-US" sz="1800" dirty="0" smtClean="0">
                <a:solidFill>
                  <a:schemeClr val="accent2"/>
                </a:solidFill>
              </a:rPr>
              <a:t> pressure of at least –25 cm H </a:t>
            </a:r>
            <a:r>
              <a:rPr lang="en-US" sz="1800" baseline="-25000" dirty="0" smtClean="0">
                <a:solidFill>
                  <a:schemeClr val="accent2"/>
                </a:solidFill>
              </a:rPr>
              <a:t>2</a:t>
            </a:r>
            <a:r>
              <a:rPr lang="en-US" sz="1800" dirty="0" smtClean="0">
                <a:solidFill>
                  <a:schemeClr val="accent2"/>
                </a:solidFill>
              </a:rPr>
              <a:t> O,</a:t>
            </a:r>
            <a:r>
              <a:rPr lang="en-US" sz="1800" dirty="0" smtClean="0"/>
              <a:t> and a </a:t>
            </a:r>
            <a:r>
              <a:rPr lang="en-US" sz="1800" dirty="0" smtClean="0">
                <a:solidFill>
                  <a:schemeClr val="accent2"/>
                </a:solidFill>
              </a:rPr>
              <a:t>forceful hand grip.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accent2"/>
                </a:solidFill>
              </a:rPr>
              <a:t>Twitch tension is reduced by hypothermia of the monitored muscle group (6%/°C).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/>
              <a:t>Decisions regarding </a:t>
            </a:r>
            <a:r>
              <a:rPr lang="en-US" sz="1800" dirty="0" smtClean="0">
                <a:solidFill>
                  <a:schemeClr val="accent2"/>
                </a:solidFill>
              </a:rPr>
              <a:t>adequacy of reversal of neuromuscular blockade, as well as timing of </a:t>
            </a:r>
            <a:r>
              <a:rPr lang="en-US" sz="1800" dirty="0" err="1" smtClean="0">
                <a:solidFill>
                  <a:schemeClr val="accent2"/>
                </a:solidFill>
              </a:rPr>
              <a:t>extubation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should be made only by considering both the </a:t>
            </a:r>
            <a:r>
              <a:rPr lang="en-US" sz="1800" u="sng" dirty="0" smtClean="0">
                <a:solidFill>
                  <a:schemeClr val="tx1"/>
                </a:solidFill>
              </a:rPr>
              <a:t>patient’s clinical presentation </a:t>
            </a:r>
            <a:r>
              <a:rPr lang="en-US" sz="1800" dirty="0" smtClean="0">
                <a:solidFill>
                  <a:schemeClr val="tx1"/>
                </a:solidFill>
              </a:rPr>
              <a:t>and assessments determined by </a:t>
            </a:r>
            <a:r>
              <a:rPr lang="en-US" sz="1800" u="sng" dirty="0" smtClean="0">
                <a:solidFill>
                  <a:schemeClr val="tx1"/>
                </a:solidFill>
              </a:rPr>
              <a:t>peripheral nerve stimulation</a:t>
            </a:r>
            <a:r>
              <a:rPr lang="en-US" sz="1800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2290" name="Picture 2" descr="P:\045 pictures\images2AN4L4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809772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P:\045 picture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82" y="3886200"/>
            <a:ext cx="1376362" cy="83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5029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PERIPHERAL NERVE STIMULATION</a:t>
            </a:r>
          </a:p>
          <a:p>
            <a:pPr algn="l"/>
            <a:endParaRPr lang="en-US" sz="1800" b="1" dirty="0" smtClean="0"/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Clinical Considerations</a:t>
            </a:r>
          </a:p>
          <a:p>
            <a:endParaRPr lang="en-US" sz="18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Postoperative residual </a:t>
            </a:r>
            <a:r>
              <a:rPr lang="en-US" sz="1800" b="1" dirty="0" err="1" smtClean="0">
                <a:solidFill>
                  <a:schemeClr val="bg1">
                    <a:lumMod val="85000"/>
                  </a:schemeClr>
                </a:solidFill>
              </a:rPr>
              <a:t>curari</a:t>
            </a:r>
            <a:r>
              <a:rPr lang="en-US" sz="1800" dirty="0" err="1" smtClean="0">
                <a:solidFill>
                  <a:schemeClr val="bg1">
                    <a:lumMod val="85000"/>
                  </a:schemeClr>
                </a:solidFill>
              </a:rPr>
              <a:t>zation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 remains a problem in post-anesthesia care, producing potentially injurious airway and respiratory function compromise. </a:t>
            </a:r>
          </a:p>
          <a:p>
            <a:pPr algn="l"/>
            <a:endParaRPr lang="en-US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Reversal of neuromuscular blocking agents is warranted, as is the use of intermediate acting neuromuscular blocking agents instead of longer acting drugs.</a:t>
            </a:r>
          </a:p>
          <a:p>
            <a:endParaRPr lang="en-US" sz="1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9333"/>
            <a:ext cx="4876800" cy="682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1600" b="1" dirty="0" smtClean="0"/>
              <a:t>	</a:t>
            </a:r>
          </a:p>
          <a:p>
            <a:pPr marL="971550" lvl="1" indent="-514350" algn="l"/>
            <a:r>
              <a:rPr lang="en-US" sz="1600" b="1" dirty="0" smtClean="0"/>
              <a:t>Electrolytes/Acid Base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/>
              <a:t>Coagulation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/>
              <a:t>Urine output</a:t>
            </a:r>
          </a:p>
          <a:p>
            <a:pPr marL="971550" lvl="1" indent="-514350" algn="l"/>
            <a:endParaRPr lang="en-US" sz="1600" b="1" dirty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What would happen for the body during anesthesia?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7030A0"/>
                </a:solidFill>
              </a:rPr>
              <a:t>Neurodepression</a:t>
            </a:r>
            <a:r>
              <a:rPr lang="en-US" dirty="0" smtClean="0">
                <a:solidFill>
                  <a:srgbClr val="7030A0"/>
                </a:solidFill>
              </a:rPr>
              <a:t>/respiratory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7030A0"/>
                </a:solidFill>
              </a:rPr>
              <a:t>Cardiodepression</a:t>
            </a:r>
            <a:r>
              <a:rPr lang="en-US" dirty="0" smtClean="0">
                <a:solidFill>
                  <a:srgbClr val="7030A0"/>
                </a:solidFill>
              </a:rPr>
              <a:t>/BP CO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7030A0"/>
                </a:solidFill>
              </a:rPr>
              <a:t>Vasodilation</a:t>
            </a:r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Low BP affects perfusion to vital organs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Low Oxygen affects metabolism of organs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/>
              <a:t>Standards for Anesthetic Monitoring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" y="2514600"/>
          <a:ext cx="82296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3" imgW="4663844" imgH="6035563" progId="AcroExch.Document.DC">
                  <p:embed/>
                </p:oleObj>
              </mc:Choice>
              <mc:Fallback>
                <p:oleObj name="Acrobat Document" r:id="rId3" imgW="4663844" imgH="6035563" progId="AcroExch.Document.DC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14600"/>
                        <a:ext cx="8229600" cy="731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876800"/>
          </a:xfrm>
        </p:spPr>
        <p:txBody>
          <a:bodyPr>
            <a:normAutofit fontScale="47500" lnSpcReduction="20000"/>
          </a:bodyPr>
          <a:lstStyle/>
          <a:p>
            <a:r>
              <a:rPr lang="en-US" sz="51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sz="5100" b="1" dirty="0">
                <a:solidFill>
                  <a:srgbClr val="7030A0"/>
                </a:solidFill>
              </a:rPr>
              <a:t>These standards </a:t>
            </a:r>
            <a:endParaRPr lang="en-US" sz="5100" b="1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apply </a:t>
            </a:r>
            <a:r>
              <a:rPr lang="en-US" sz="4200" dirty="0">
                <a:solidFill>
                  <a:srgbClr val="7030A0"/>
                </a:solidFill>
              </a:rPr>
              <a:t>to all anesthesia care </a:t>
            </a:r>
            <a:r>
              <a:rPr lang="en-US" sz="4200" u="sng" dirty="0">
                <a:solidFill>
                  <a:srgbClr val="7030A0"/>
                </a:solidFill>
              </a:rPr>
              <a:t>although</a:t>
            </a:r>
            <a:r>
              <a:rPr lang="en-US" sz="4200" dirty="0">
                <a:solidFill>
                  <a:srgbClr val="7030A0"/>
                </a:solidFill>
              </a:rPr>
              <a:t>, in emergency circumstances, </a:t>
            </a:r>
            <a:r>
              <a:rPr lang="en-US" sz="4200" b="1" dirty="0">
                <a:solidFill>
                  <a:srgbClr val="7030A0"/>
                </a:solidFill>
              </a:rPr>
              <a:t>appropriate life support measures take precedence. </a:t>
            </a:r>
            <a:endParaRPr lang="en-US" sz="4200" b="1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may </a:t>
            </a:r>
            <a:r>
              <a:rPr lang="en-US" sz="4200" dirty="0">
                <a:solidFill>
                  <a:srgbClr val="7030A0"/>
                </a:solidFill>
              </a:rPr>
              <a:t>be exceeded at any time based on the </a:t>
            </a:r>
            <a:r>
              <a:rPr lang="en-US" sz="4200" b="1" u="sng" dirty="0">
                <a:solidFill>
                  <a:srgbClr val="7030A0"/>
                </a:solidFill>
              </a:rPr>
              <a:t>judgment </a:t>
            </a:r>
            <a:r>
              <a:rPr lang="en-US" sz="4200" b="1" dirty="0">
                <a:solidFill>
                  <a:srgbClr val="7030A0"/>
                </a:solidFill>
              </a:rPr>
              <a:t>of the responsible anesthesiologist. </a:t>
            </a:r>
            <a:endParaRPr lang="en-US" sz="4200" b="1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They </a:t>
            </a:r>
            <a:r>
              <a:rPr lang="en-US" sz="4200" dirty="0">
                <a:solidFill>
                  <a:srgbClr val="7030A0"/>
                </a:solidFill>
              </a:rPr>
              <a:t>are intended to </a:t>
            </a:r>
            <a:r>
              <a:rPr lang="en-US" sz="4200" b="1" u="sng" dirty="0">
                <a:solidFill>
                  <a:srgbClr val="7030A0"/>
                </a:solidFill>
              </a:rPr>
              <a:t>encourage quality patient care</a:t>
            </a:r>
            <a:r>
              <a:rPr lang="en-US" sz="4200" b="1" dirty="0">
                <a:solidFill>
                  <a:srgbClr val="7030A0"/>
                </a:solidFill>
              </a:rPr>
              <a:t>, but observing them cannot guarantee </a:t>
            </a:r>
            <a:r>
              <a:rPr lang="en-US" sz="4200" dirty="0">
                <a:solidFill>
                  <a:srgbClr val="7030A0"/>
                </a:solidFill>
              </a:rPr>
              <a:t>any specific patient outcome. </a:t>
            </a:r>
            <a:endParaRPr lang="en-US" sz="4200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7030A0"/>
                </a:solidFill>
              </a:rPr>
              <a:t>They </a:t>
            </a:r>
            <a:r>
              <a:rPr lang="en-US" sz="4200" dirty="0">
                <a:solidFill>
                  <a:srgbClr val="7030A0"/>
                </a:solidFill>
              </a:rPr>
              <a:t>are </a:t>
            </a:r>
            <a:r>
              <a:rPr lang="en-US" sz="4200" b="1" dirty="0">
                <a:solidFill>
                  <a:srgbClr val="7030A0"/>
                </a:solidFill>
              </a:rPr>
              <a:t>subject to revision</a:t>
            </a:r>
            <a:r>
              <a:rPr lang="en-US" sz="4200" dirty="0">
                <a:solidFill>
                  <a:srgbClr val="7030A0"/>
                </a:solidFill>
              </a:rPr>
              <a:t> from time to time, as warranted by the evolution of technology and practice. </a:t>
            </a:r>
            <a:endParaRPr lang="en-US" sz="4200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4200" dirty="0" smtClean="0">
                <a:solidFill>
                  <a:srgbClr val="C00000"/>
                </a:solidFill>
              </a:rPr>
              <a:t>They </a:t>
            </a:r>
            <a:r>
              <a:rPr lang="en-US" sz="4200" dirty="0">
                <a:solidFill>
                  <a:srgbClr val="C00000"/>
                </a:solidFill>
              </a:rPr>
              <a:t>apply to all general anesthetics, regional anesthetics and monitored anesthesia care.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                 </a:t>
            </a:r>
            <a:r>
              <a:rPr lang="en-US" sz="3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This set of standards addresses only the issue of     </a:t>
            </a:r>
            <a:r>
              <a:rPr lang="en-US" b="1" dirty="0" smtClean="0">
                <a:solidFill>
                  <a:srgbClr val="7030A0"/>
                </a:solidFill>
              </a:rPr>
              <a:t>basic anesthetic monitoring</a:t>
            </a:r>
            <a:r>
              <a:rPr lang="en-US" dirty="0" smtClean="0">
                <a:solidFill>
                  <a:srgbClr val="7030A0"/>
                </a:solidFill>
              </a:rPr>
              <a:t>, which is one component of anesthesia care. </a:t>
            </a:r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In certain rare or unusual circumstances, </a:t>
            </a:r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1) some of these methods of monitoring may be clinically impractical, and</a:t>
            </a:r>
          </a:p>
          <a:p>
            <a:pPr algn="l"/>
            <a:endParaRPr lang="en-US" dirty="0" smtClean="0">
              <a:solidFill>
                <a:srgbClr val="7030A0"/>
              </a:solidFill>
            </a:endParaRPr>
          </a:p>
          <a:p>
            <a:pPr algn="l"/>
            <a:r>
              <a:rPr lang="en-US" dirty="0" smtClean="0">
                <a:solidFill>
                  <a:srgbClr val="7030A0"/>
                </a:solidFill>
              </a:rPr>
              <a:t>2) appropriate use of the described monitoring methods may fail to detect untoward clinical developments. 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>
                <a:solidFill>
                  <a:schemeClr val="accent4"/>
                </a:solidFill>
              </a:rPr>
              <a:t>Brief </a:t>
            </a:r>
            <a:r>
              <a:rPr lang="en-US" b="1" dirty="0" smtClean="0">
                <a:solidFill>
                  <a:schemeClr val="accent4"/>
                </a:solidFill>
              </a:rPr>
              <a:t>interruptions</a:t>
            </a:r>
            <a:r>
              <a:rPr lang="en-US" dirty="0" smtClean="0">
                <a:solidFill>
                  <a:schemeClr val="accent4"/>
                </a:solidFill>
              </a:rPr>
              <a:t> of continual monitoring may be unavoidable. </a:t>
            </a:r>
          </a:p>
          <a:p>
            <a:pPr algn="l"/>
            <a:endParaRPr lang="en-US" dirty="0">
              <a:solidFill>
                <a:schemeClr val="accent4"/>
              </a:solidFill>
            </a:endParaRPr>
          </a:p>
          <a:p>
            <a:pPr algn="l"/>
            <a:r>
              <a:rPr lang="en-US" dirty="0">
                <a:solidFill>
                  <a:schemeClr val="accent4"/>
                </a:solidFill>
              </a:rPr>
              <a:t>Note that “</a:t>
            </a:r>
            <a:r>
              <a:rPr lang="en-US" b="1" dirty="0">
                <a:solidFill>
                  <a:schemeClr val="accent4"/>
                </a:solidFill>
              </a:rPr>
              <a:t>continual</a:t>
            </a:r>
            <a:r>
              <a:rPr lang="en-US" dirty="0">
                <a:solidFill>
                  <a:schemeClr val="accent4"/>
                </a:solidFill>
              </a:rPr>
              <a:t>” is defined as “repeated regularly and frequently in steady rapid succession” whereas “</a:t>
            </a:r>
            <a:r>
              <a:rPr lang="en-US" b="1" dirty="0">
                <a:solidFill>
                  <a:schemeClr val="accent4"/>
                </a:solidFill>
              </a:rPr>
              <a:t>continuous</a:t>
            </a:r>
            <a:r>
              <a:rPr lang="en-US" dirty="0">
                <a:solidFill>
                  <a:schemeClr val="accent4"/>
                </a:solidFill>
              </a:rPr>
              <a:t>” means “prolonged without any interruption at any time.” </a:t>
            </a:r>
            <a:endParaRPr lang="en-US" dirty="0" smtClean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b="1" dirty="0" smtClean="0">
                <a:solidFill>
                  <a:srgbClr val="7030A0"/>
                </a:solidFill>
              </a:rPr>
              <a:t>Qualified </a:t>
            </a:r>
            <a:r>
              <a:rPr lang="en-US" b="1" dirty="0">
                <a:solidFill>
                  <a:srgbClr val="7030A0"/>
                </a:solidFill>
              </a:rPr>
              <a:t>anesthesia personnel </a:t>
            </a:r>
            <a:r>
              <a:rPr lang="en-US" dirty="0">
                <a:solidFill>
                  <a:srgbClr val="7030A0"/>
                </a:solidFill>
              </a:rPr>
              <a:t>shall be present in the room throughout the conduct of all general anesthetics, regional anesthetics and monitored anesthesia care. </a:t>
            </a:r>
            <a:endParaRPr lang="en-US" dirty="0" smtClean="0">
              <a:solidFill>
                <a:srgbClr val="7030A0"/>
              </a:solidFill>
            </a:endParaRPr>
          </a:p>
          <a:p>
            <a:pPr algn="l"/>
            <a:endParaRPr lang="en-US" dirty="0" smtClean="0">
              <a:solidFill>
                <a:srgbClr val="7030A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 Due to the rapidity of occurrence of physiologic derangement during surgical interference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 smtClean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In the event there is a direct known hazard, e.g., </a:t>
            </a:r>
            <a:r>
              <a:rPr lang="en-US" b="1" dirty="0" smtClean="0">
                <a:solidFill>
                  <a:srgbClr val="7030A0"/>
                </a:solidFill>
              </a:rPr>
              <a:t>radiation, to the anesthesia </a:t>
            </a:r>
            <a:r>
              <a:rPr lang="en-US" dirty="0" smtClean="0">
                <a:solidFill>
                  <a:srgbClr val="7030A0"/>
                </a:solidFill>
              </a:rPr>
              <a:t>personnel which might require intermittent remote observation of the patient, some provision for monitoring the patient must be made. </a:t>
            </a:r>
          </a:p>
          <a:p>
            <a:pPr algn="l"/>
            <a:endParaRPr lang="en-US" dirty="0" smtClean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Definition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What is </a:t>
            </a:r>
            <a:r>
              <a:rPr lang="en-US" b="1" i="1" dirty="0" smtClean="0">
                <a:solidFill>
                  <a:srgbClr val="7030A0"/>
                </a:solidFill>
              </a:rPr>
              <a:t>Monitoring</a:t>
            </a:r>
            <a:r>
              <a:rPr lang="en-US" dirty="0" smtClean="0">
                <a:solidFill>
                  <a:srgbClr val="7030A0"/>
                </a:solidFill>
              </a:rPr>
              <a:t> 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Standard I</a:t>
            </a:r>
          </a:p>
          <a:p>
            <a:endParaRPr lang="en-US" dirty="0"/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In the event that an </a:t>
            </a:r>
            <a:r>
              <a:rPr lang="en-US" b="1" dirty="0" smtClean="0">
                <a:solidFill>
                  <a:srgbClr val="FF0000"/>
                </a:solidFill>
              </a:rPr>
              <a:t>emergency</a:t>
            </a:r>
            <a:r>
              <a:rPr lang="en-US" dirty="0" smtClean="0">
                <a:solidFill>
                  <a:srgbClr val="0070C0"/>
                </a:solidFill>
              </a:rPr>
              <a:t> requires the </a:t>
            </a:r>
            <a:r>
              <a:rPr lang="en-US" u="sng" dirty="0" smtClean="0">
                <a:solidFill>
                  <a:srgbClr val="0070C0"/>
                </a:solidFill>
              </a:rPr>
              <a:t>temporary absence </a:t>
            </a:r>
            <a:r>
              <a:rPr lang="en-US" dirty="0" smtClean="0">
                <a:solidFill>
                  <a:srgbClr val="0070C0"/>
                </a:solidFill>
              </a:rPr>
              <a:t>of the person primarily responsible for the anesthetic, the best judgment of the anesthesiologist will be exercised in </a:t>
            </a:r>
            <a:r>
              <a:rPr lang="en-US" b="1" u="sng" dirty="0" smtClean="0">
                <a:solidFill>
                  <a:srgbClr val="0070C0"/>
                </a:solidFill>
              </a:rPr>
              <a:t>comparing the emergency with the anesthetized patient’s condition </a:t>
            </a:r>
            <a:r>
              <a:rPr lang="en-US" dirty="0" smtClean="0">
                <a:solidFill>
                  <a:srgbClr val="0070C0"/>
                </a:solidFill>
              </a:rPr>
              <a:t>and in the selection of the person left responsible for the anesthetic during the temporary absence. </a:t>
            </a:r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Standards for Anesthetic Monitoring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algn="l"/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During all anesthetics, the patient’s </a:t>
            </a:r>
            <a:r>
              <a:rPr lang="en-US" b="1" dirty="0">
                <a:solidFill>
                  <a:srgbClr val="0070C0"/>
                </a:solidFill>
              </a:rPr>
              <a:t>oxygenation, ventilation, circulation and temperature </a:t>
            </a:r>
            <a:r>
              <a:rPr lang="en-US" dirty="0">
                <a:solidFill>
                  <a:srgbClr val="0070C0"/>
                </a:solidFill>
              </a:rPr>
              <a:t>shall be continually evaluated 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Standard II</a:t>
            </a:r>
          </a:p>
          <a:p>
            <a:endParaRPr lang="en-US" dirty="0" smtClean="0"/>
          </a:p>
          <a:p>
            <a:pPr algn="l"/>
            <a:r>
              <a:rPr lang="en-US" b="1" dirty="0" smtClean="0">
                <a:solidFill>
                  <a:srgbClr val="0070C0"/>
                </a:solidFill>
              </a:rPr>
              <a:t>Frequency of mandatory monitoring </a:t>
            </a:r>
            <a:r>
              <a:rPr lang="en-US" dirty="0" smtClean="0">
                <a:solidFill>
                  <a:srgbClr val="0070C0"/>
                </a:solidFill>
              </a:rPr>
              <a:t>varies between each category, but </a:t>
            </a:r>
            <a:r>
              <a:rPr lang="en-US" b="1" u="sng" dirty="0" smtClean="0">
                <a:solidFill>
                  <a:srgbClr val="0070C0"/>
                </a:solidFill>
              </a:rPr>
              <a:t>never exceeds five minutes</a:t>
            </a:r>
            <a:r>
              <a:rPr lang="en-US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Standard II</a:t>
            </a:r>
          </a:p>
          <a:p>
            <a:endParaRPr lang="en-US" dirty="0" smtClean="0"/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Frequency of mandatory monitoring </a:t>
            </a:r>
            <a:r>
              <a:rPr lang="en-US" dirty="0">
                <a:solidFill>
                  <a:srgbClr val="0070C0"/>
                </a:solidFill>
              </a:rPr>
              <a:t>varies between each category, but </a:t>
            </a:r>
            <a:r>
              <a:rPr lang="en-US" b="1" u="sng" dirty="0">
                <a:solidFill>
                  <a:srgbClr val="0070C0"/>
                </a:solidFill>
              </a:rPr>
              <a:t>never exceeds five minutes</a:t>
            </a:r>
            <a:r>
              <a:rPr lang="en-US" b="1" dirty="0">
                <a:solidFill>
                  <a:srgbClr val="0070C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If not used, a reason should be recorded on the patient record.</a:t>
            </a:r>
          </a:p>
          <a:p>
            <a:pPr algn="l"/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68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1905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34854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Most </a:t>
            </a:r>
            <a:r>
              <a:rPr lang="en-US" dirty="0">
                <a:solidFill>
                  <a:schemeClr val="tx1"/>
                </a:solidFill>
              </a:rPr>
              <a:t>modern anesthesia machines monitor </a:t>
            </a:r>
            <a:r>
              <a:rPr lang="en-US" dirty="0">
                <a:solidFill>
                  <a:schemeClr val="accent2"/>
                </a:solidFill>
              </a:rPr>
              <a:t>both inspired and expired concentrations of O2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>
                <a:solidFill>
                  <a:schemeClr val="tx1"/>
                </a:solidFill>
              </a:rPr>
              <a:t>is essential during anesthesia because it is </a:t>
            </a:r>
            <a:r>
              <a:rPr lang="en-US" dirty="0">
                <a:solidFill>
                  <a:schemeClr val="accent2"/>
                </a:solidFill>
              </a:rPr>
              <a:t>possible to deliver a hypoxic gas mixture </a:t>
            </a:r>
            <a:r>
              <a:rPr lang="en-US" dirty="0">
                <a:solidFill>
                  <a:schemeClr val="tx1"/>
                </a:solidFill>
              </a:rPr>
              <a:t>when mixing 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air, nitrous oxide, and/or volatile anesthetic agents.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4191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124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Quantitative assessment of </a:t>
            </a:r>
            <a:r>
              <a:rPr lang="en-US" u="sng" dirty="0" smtClean="0">
                <a:solidFill>
                  <a:schemeClr val="accent2"/>
                </a:solidFill>
              </a:rPr>
              <a:t>blood oxygenation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5195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733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Quantitative assessment of </a:t>
            </a:r>
            <a:r>
              <a:rPr lang="en-US" u="sng" dirty="0" smtClean="0">
                <a:solidFill>
                  <a:schemeClr val="accent2"/>
                </a:solidFill>
              </a:rPr>
              <a:t>blood oxygenation</a:t>
            </a: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Pulse </a:t>
            </a:r>
            <a:r>
              <a:rPr lang="en-US" b="1" dirty="0" err="1">
                <a:solidFill>
                  <a:schemeClr val="accent2"/>
                </a:solidFill>
              </a:rPr>
              <a:t>Oximetry</a:t>
            </a:r>
            <a:endParaRPr lang="en-US" b="1" dirty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Provides quantitative analysis of the patient's saturation of hemoglobin with O2.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3528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u="sng" dirty="0" smtClean="0">
                <a:solidFill>
                  <a:schemeClr val="accent2"/>
                </a:solidFill>
              </a:rPr>
              <a:t>Oxygen analyzer </a:t>
            </a:r>
            <a:r>
              <a:rPr lang="en-US" dirty="0" smtClean="0"/>
              <a:t>with a low inspired concentration limit alarm during general anesthesia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 smtClean="0"/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Quantitative assessment of </a:t>
            </a:r>
            <a:r>
              <a:rPr lang="en-US" u="sng" dirty="0" smtClean="0">
                <a:solidFill>
                  <a:schemeClr val="accent2"/>
                </a:solidFill>
              </a:rPr>
              <a:t>blood oxygenation</a:t>
            </a:r>
          </a:p>
          <a:p>
            <a:pPr marL="514350" indent="-514350" algn="l">
              <a:buFont typeface="+mj-lt"/>
              <a:buAutoNum type="arabicPeriod"/>
            </a:pPr>
            <a:endParaRPr lang="en-US" u="sng" dirty="0" smtClean="0">
              <a:solidFill>
                <a:schemeClr val="accent2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dirty="0" smtClean="0"/>
              <a:t>Ensuring </a:t>
            </a:r>
            <a:r>
              <a:rPr lang="en-US" u="sng" dirty="0" smtClean="0">
                <a:solidFill>
                  <a:schemeClr val="accent2"/>
                </a:solidFill>
              </a:rPr>
              <a:t>adequate ventilation </a:t>
            </a:r>
            <a:r>
              <a:rPr lang="en-US" dirty="0" smtClean="0"/>
              <a:t>during all anesthetic care including verification of </a:t>
            </a:r>
            <a:r>
              <a:rPr lang="en-US" u="sng" dirty="0" smtClean="0">
                <a:solidFill>
                  <a:schemeClr val="accent2"/>
                </a:solidFill>
              </a:rPr>
              <a:t>expired oxygen </a:t>
            </a:r>
            <a:r>
              <a:rPr lang="en-US" dirty="0" smtClean="0"/>
              <a:t>(when possible), quantitative measurement of </a:t>
            </a:r>
            <a:r>
              <a:rPr lang="en-US" u="sng" dirty="0" smtClean="0">
                <a:solidFill>
                  <a:schemeClr val="accent2"/>
                </a:solidFill>
              </a:rPr>
              <a:t>tidal volume</a:t>
            </a:r>
            <a:r>
              <a:rPr lang="en-US" dirty="0" smtClean="0"/>
              <a:t>, and </a:t>
            </a:r>
            <a:r>
              <a:rPr lang="en-US" u="sng" dirty="0" err="1" smtClean="0">
                <a:solidFill>
                  <a:schemeClr val="accent2"/>
                </a:solidFill>
              </a:rPr>
              <a:t>capnography</a:t>
            </a:r>
            <a:r>
              <a:rPr lang="en-US" dirty="0" smtClean="0"/>
              <a:t> </a:t>
            </a:r>
            <a:r>
              <a:rPr lang="en-US" b="1" dirty="0" smtClean="0"/>
              <a:t>in all general anesthetics</a:t>
            </a:r>
            <a:r>
              <a:rPr lang="en-US" dirty="0" smtClean="0"/>
              <a:t>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8429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Definition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What is </a:t>
            </a:r>
            <a:r>
              <a:rPr lang="en-US" b="1" i="1" dirty="0" smtClean="0">
                <a:solidFill>
                  <a:srgbClr val="7030A0"/>
                </a:solidFill>
              </a:rPr>
              <a:t>Monitoring</a:t>
            </a:r>
            <a:r>
              <a:rPr lang="en-US" dirty="0" smtClean="0">
                <a:solidFill>
                  <a:srgbClr val="7030A0"/>
                </a:solidFill>
              </a:rPr>
              <a:t> 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observe and check the progress or quality of (something) over a period of time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keep under systematic review.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2286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1746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endParaRPr lang="en-US" dirty="0" smtClean="0"/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u="sng" dirty="0">
                <a:solidFill>
                  <a:schemeClr val="accent2"/>
                </a:solidFill>
              </a:rPr>
              <a:t>Inspired and expired CO</a:t>
            </a:r>
            <a:r>
              <a:rPr lang="en-US" u="sng" baseline="-25000" dirty="0">
                <a:solidFill>
                  <a:schemeClr val="accent2"/>
                </a:solidFill>
              </a:rPr>
              <a:t>2</a:t>
            </a:r>
            <a:r>
              <a:rPr lang="en-US" u="sng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should be monitored.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u="sng" dirty="0">
                <a:solidFill>
                  <a:schemeClr val="accent2"/>
                </a:solidFill>
              </a:rPr>
              <a:t>Expired CO2 </a:t>
            </a:r>
            <a:r>
              <a:rPr lang="en-US" dirty="0">
                <a:solidFill>
                  <a:schemeClr val="tx1"/>
                </a:solidFill>
              </a:rPr>
              <a:t>is frequently </a:t>
            </a:r>
            <a:r>
              <a:rPr lang="en-US" b="1" dirty="0">
                <a:solidFill>
                  <a:schemeClr val="tx1"/>
                </a:solidFill>
              </a:rPr>
              <a:t>displayed</a:t>
            </a:r>
            <a:r>
              <a:rPr lang="en-US" dirty="0">
                <a:solidFill>
                  <a:schemeClr val="tx1"/>
                </a:solidFill>
              </a:rPr>
              <a:t> through </a:t>
            </a:r>
            <a:r>
              <a:rPr lang="en-US" b="1" dirty="0" err="1">
                <a:solidFill>
                  <a:schemeClr val="tx1"/>
                </a:solidFill>
              </a:rPr>
              <a:t>capnography</a:t>
            </a:r>
            <a:r>
              <a:rPr lang="en-US" dirty="0">
                <a:solidFill>
                  <a:schemeClr val="tx1"/>
                </a:solidFill>
              </a:rPr>
              <a:t> with a displayed value correlating to the </a:t>
            </a:r>
            <a:r>
              <a:rPr lang="en-US" b="1" dirty="0">
                <a:solidFill>
                  <a:schemeClr val="tx1"/>
                </a:solidFill>
              </a:rPr>
              <a:t>peak expired CO</a:t>
            </a:r>
            <a:r>
              <a:rPr lang="en-US" b="1" baseline="-25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of each breath</a:t>
            </a:r>
          </a:p>
          <a:p>
            <a:pPr algn="l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3178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038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Ensure correct placement of </a:t>
            </a:r>
            <a:r>
              <a:rPr lang="en-US" dirty="0" err="1" smtClean="0">
                <a:solidFill>
                  <a:schemeClr val="accent2"/>
                </a:solidFill>
              </a:rPr>
              <a:t>endotracheal</a:t>
            </a:r>
            <a:r>
              <a:rPr lang="en-US" dirty="0" smtClean="0">
                <a:solidFill>
                  <a:schemeClr val="accent2"/>
                </a:solidFill>
              </a:rPr>
              <a:t> tube or laryngeal mask airway via expired carbon dioxide (CO2).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31191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Qualitative evaluation of ventilation </a:t>
            </a:r>
            <a:r>
              <a:rPr lang="en-US" dirty="0" smtClean="0"/>
              <a:t>is required during all other care.</a:t>
            </a:r>
          </a:p>
          <a:p>
            <a:pPr marL="514350" indent="-514350" algn="l">
              <a:buFont typeface="+mj-lt"/>
              <a:buAutoNum type="arabicPeriod" startAt="4"/>
            </a:pPr>
            <a:r>
              <a:rPr lang="en-US" dirty="0" smtClean="0">
                <a:solidFill>
                  <a:schemeClr val="accent2"/>
                </a:solidFill>
              </a:rPr>
              <a:t>Ensure correct placement of </a:t>
            </a:r>
            <a:r>
              <a:rPr lang="en-US" dirty="0" err="1" smtClean="0">
                <a:solidFill>
                  <a:schemeClr val="accent2"/>
                </a:solidFill>
              </a:rPr>
              <a:t>endotracheal</a:t>
            </a:r>
            <a:r>
              <a:rPr lang="en-US" dirty="0" smtClean="0">
                <a:solidFill>
                  <a:schemeClr val="accent2"/>
                </a:solidFill>
              </a:rPr>
              <a:t> tube or laryngeal mask airway via expired carbon dioxide (CO2).</a:t>
            </a:r>
          </a:p>
          <a:p>
            <a:pPr marL="514350" indent="-514350" algn="l">
              <a:buFont typeface="+mj-lt"/>
              <a:buAutoNum type="arabicPeriod" startAt="4"/>
            </a:pPr>
            <a:r>
              <a:rPr lang="en-US" b="1" dirty="0" smtClean="0">
                <a:solidFill>
                  <a:schemeClr val="accent2"/>
                </a:solidFill>
              </a:rPr>
              <a:t>Alarms</a:t>
            </a:r>
            <a:r>
              <a:rPr lang="en-US" dirty="0" smtClean="0"/>
              <a:t> for disconnects when a mechanical ventilator is used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0096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Determination of arterial </a:t>
            </a:r>
            <a:r>
              <a:rPr lang="en-US" b="1" dirty="0" smtClean="0">
                <a:solidFill>
                  <a:schemeClr val="accent2"/>
                </a:solidFill>
              </a:rPr>
              <a:t>BP and heart rate at least every 5 minutes.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9052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Determination of arterial </a:t>
            </a:r>
            <a:r>
              <a:rPr lang="en-US" b="1" dirty="0" smtClean="0">
                <a:solidFill>
                  <a:schemeClr val="accent2"/>
                </a:solidFill>
              </a:rPr>
              <a:t>BP and heart rate at least every 5 minutes.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Adequacy of circulation is to be determined by </a:t>
            </a:r>
            <a:r>
              <a:rPr lang="en-US" u="sng" dirty="0" smtClean="0">
                <a:solidFill>
                  <a:schemeClr val="accent2"/>
                </a:solidFill>
              </a:rPr>
              <a:t>quality of pulse </a:t>
            </a:r>
            <a:r>
              <a:rPr lang="en-US" dirty="0" smtClean="0"/>
              <a:t>either </a:t>
            </a:r>
            <a:r>
              <a:rPr lang="en-US" dirty="0" smtClean="0">
                <a:solidFill>
                  <a:schemeClr val="accent2"/>
                </a:solidFill>
              </a:rPr>
              <a:t>electronically</a:t>
            </a:r>
            <a:r>
              <a:rPr lang="en-US" dirty="0" smtClean="0"/>
              <a:t>, through </a:t>
            </a:r>
            <a:r>
              <a:rPr lang="en-US" dirty="0" smtClean="0">
                <a:solidFill>
                  <a:schemeClr val="accent2"/>
                </a:solidFill>
              </a:rPr>
              <a:t>palpation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chemeClr val="accent2"/>
                </a:solidFill>
              </a:rPr>
              <a:t>auscultation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2838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Standard II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following are all specifically mandated.</a:t>
            </a:r>
          </a:p>
          <a:p>
            <a:endParaRPr lang="en-US" dirty="0" smtClean="0"/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>
                <a:solidFill>
                  <a:schemeClr val="accent2"/>
                </a:solidFill>
              </a:rPr>
              <a:t>Continuous display of ECG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Determination of arterial </a:t>
            </a:r>
            <a:r>
              <a:rPr lang="en-US" b="1" dirty="0" smtClean="0">
                <a:solidFill>
                  <a:schemeClr val="accent2"/>
                </a:solidFill>
              </a:rPr>
              <a:t>BP and heart rate at least every 5 minutes.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Adequacy of circulation is to be determined by </a:t>
            </a:r>
            <a:r>
              <a:rPr lang="en-US" u="sng" dirty="0" smtClean="0">
                <a:solidFill>
                  <a:schemeClr val="accent2"/>
                </a:solidFill>
              </a:rPr>
              <a:t>quality of pulse </a:t>
            </a:r>
            <a:r>
              <a:rPr lang="en-US" dirty="0" smtClean="0"/>
              <a:t>either </a:t>
            </a:r>
            <a:r>
              <a:rPr lang="en-US" dirty="0" smtClean="0">
                <a:solidFill>
                  <a:schemeClr val="accent2"/>
                </a:solidFill>
              </a:rPr>
              <a:t>electronically</a:t>
            </a:r>
            <a:r>
              <a:rPr lang="en-US" dirty="0" smtClean="0"/>
              <a:t>, through </a:t>
            </a:r>
            <a:r>
              <a:rPr lang="en-US" dirty="0" smtClean="0">
                <a:solidFill>
                  <a:schemeClr val="accent2"/>
                </a:solidFill>
              </a:rPr>
              <a:t>palpation</a:t>
            </a:r>
            <a:r>
              <a:rPr lang="en-US" dirty="0" smtClean="0"/>
              <a:t>, or </a:t>
            </a:r>
            <a:r>
              <a:rPr lang="en-US" dirty="0" smtClean="0">
                <a:solidFill>
                  <a:schemeClr val="accent2"/>
                </a:solidFill>
              </a:rPr>
              <a:t>auscultation</a:t>
            </a:r>
          </a:p>
          <a:p>
            <a:pPr marL="514350" indent="-514350" algn="l">
              <a:buFont typeface="+mj-lt"/>
              <a:buAutoNum type="arabicPeriod" startAt="7"/>
            </a:pPr>
            <a:r>
              <a:rPr lang="en-US" dirty="0" smtClean="0"/>
              <a:t>The means to determine </a:t>
            </a:r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r>
              <a:rPr lang="en-US" dirty="0" smtClean="0"/>
              <a:t> must be available and should be employed when changes in temperature are anticipated or intended.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5100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Multiple expired gas analysis</a:t>
            </a:r>
          </a:p>
          <a:p>
            <a:endParaRPr lang="en-US" b="1" dirty="0" smtClean="0"/>
          </a:p>
          <a:p>
            <a:pPr marL="514350" indent="-514350" algn="l">
              <a:buAutoNum type="alphaLcParenR"/>
            </a:pPr>
            <a:r>
              <a:rPr lang="en-US" dirty="0" smtClean="0">
                <a:solidFill>
                  <a:srgbClr val="0070C0"/>
                </a:solidFill>
              </a:rPr>
              <a:t>Allows determination of the </a:t>
            </a:r>
            <a:r>
              <a:rPr lang="en-US" b="1" dirty="0" smtClean="0">
                <a:solidFill>
                  <a:srgbClr val="0070C0"/>
                </a:solidFill>
              </a:rPr>
              <a:t>percent inspired and expired </a:t>
            </a:r>
            <a:r>
              <a:rPr lang="en-US" dirty="0" smtClean="0">
                <a:solidFill>
                  <a:srgbClr val="0070C0"/>
                </a:solidFill>
              </a:rPr>
              <a:t>of the volatile agents and nitrous oxide.</a:t>
            </a:r>
          </a:p>
          <a:p>
            <a:pPr marL="514350" indent="-514350" algn="l">
              <a:buAutoNum type="alphaLcParenR"/>
            </a:pPr>
            <a:endParaRPr lang="en-US" dirty="0" smtClean="0"/>
          </a:p>
          <a:p>
            <a:pPr marL="514350" indent="-514350" algn="l">
              <a:buAutoNum type="alphaLcParenR"/>
            </a:pPr>
            <a:endParaRPr lang="en-US" dirty="0" smtClean="0"/>
          </a:p>
          <a:p>
            <a:pPr marL="514350" indent="-514350" algn="l">
              <a:buAutoNum type="alphaLcParenR"/>
            </a:pPr>
            <a:r>
              <a:rPr lang="en-US" dirty="0" smtClean="0">
                <a:solidFill>
                  <a:srgbClr val="0070C0"/>
                </a:solidFill>
              </a:rPr>
              <a:t>This allows the ability to better determine the </a:t>
            </a:r>
            <a:r>
              <a:rPr lang="en-US" b="1" dirty="0" smtClean="0">
                <a:solidFill>
                  <a:srgbClr val="0070C0"/>
                </a:solidFill>
              </a:rPr>
              <a:t>delivery of an adequate anesthetic without over or under dose.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ECG</a:t>
            </a:r>
          </a:p>
          <a:p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The minimum of </a:t>
            </a:r>
            <a:r>
              <a:rPr lang="en-US" sz="2600" dirty="0" smtClean="0">
                <a:solidFill>
                  <a:schemeClr val="accent2"/>
                </a:solidFill>
              </a:rPr>
              <a:t>three leads </a:t>
            </a:r>
            <a:r>
              <a:rPr lang="en-US" sz="2600" dirty="0" smtClean="0">
                <a:solidFill>
                  <a:schemeClr val="tx1"/>
                </a:solidFill>
              </a:rPr>
              <a:t>is to be used, although </a:t>
            </a:r>
            <a:r>
              <a:rPr lang="en-US" sz="2600" b="1" dirty="0" smtClean="0">
                <a:solidFill>
                  <a:schemeClr val="accent2"/>
                </a:solidFill>
              </a:rPr>
              <a:t>five leads </a:t>
            </a:r>
            <a:r>
              <a:rPr lang="en-US" sz="2600" dirty="0" smtClean="0">
                <a:solidFill>
                  <a:schemeClr val="tx1"/>
                </a:solidFill>
              </a:rPr>
              <a:t>are used for most adults.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Consideration must be taken for the surgical field and patient positioning. 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</a:rPr>
              <a:t>Lead placement is commonly altered for cases involving the chest, shoulders, back, and neck.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ECG</a:t>
            </a:r>
          </a:p>
          <a:p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Five Lead ECG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dirty="0" smtClean="0"/>
              <a:t>Includes the right arm </a:t>
            </a:r>
            <a:r>
              <a:rPr lang="en-US" sz="2000" b="1" dirty="0" smtClean="0"/>
              <a:t>(RA), </a:t>
            </a:r>
            <a:r>
              <a:rPr lang="en-US" b="1" dirty="0" smtClean="0"/>
              <a:t>left arm (LA), right leg </a:t>
            </a:r>
            <a:r>
              <a:rPr lang="en-US" sz="2000" b="1" dirty="0" smtClean="0"/>
              <a:t>(RL), </a:t>
            </a:r>
            <a:r>
              <a:rPr lang="en-US" b="1" dirty="0" smtClean="0"/>
              <a:t>left leg (LL), and V.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dirty="0" smtClean="0"/>
              <a:t>The five lead arrangement can be used to display </a:t>
            </a:r>
            <a:r>
              <a:rPr lang="en-US" sz="2000" b="1" dirty="0" smtClean="0"/>
              <a:t>I, II, III, </a:t>
            </a:r>
            <a:r>
              <a:rPr lang="en-US" sz="2000" b="1" dirty="0" err="1" smtClean="0"/>
              <a:t>aVR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aVL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aVF</a:t>
            </a:r>
            <a:r>
              <a:rPr lang="en-US" sz="2000" b="1" dirty="0" smtClean="0"/>
              <a:t>, and/or V</a:t>
            </a:r>
            <a:endParaRPr lang="en-US" b="1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Three lead ECG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dirty="0" smtClean="0"/>
              <a:t> Includes the </a:t>
            </a:r>
            <a:r>
              <a:rPr lang="en-US" sz="2000" b="1" dirty="0" smtClean="0"/>
              <a:t>RA, LA, and </a:t>
            </a:r>
            <a:r>
              <a:rPr lang="en-US" b="1" dirty="0" smtClean="0"/>
              <a:t>LL leads and can be used to display leads </a:t>
            </a:r>
            <a:r>
              <a:rPr lang="en-US" sz="2000" b="1" dirty="0" smtClean="0"/>
              <a:t>I, </a:t>
            </a:r>
            <a:r>
              <a:rPr lang="en-US" sz="2000" b="1" dirty="0" err="1" smtClean="0"/>
              <a:t>II,and</a:t>
            </a:r>
            <a:r>
              <a:rPr lang="en-US" sz="2000" b="1" dirty="0" smtClean="0"/>
              <a:t>/or  Ill </a:t>
            </a:r>
            <a:endParaRPr lang="en-US" b="1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24000"/>
            <a:ext cx="485775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096000" cy="4191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 three lead ECG can be modified to display V5 by moving the LA lead to the V5 position in the fifth </a:t>
            </a:r>
            <a:r>
              <a:rPr lang="en-US" dirty="0" err="1" smtClean="0">
                <a:solidFill>
                  <a:schemeClr val="tx1"/>
                </a:solidFill>
              </a:rPr>
              <a:t>intercostal</a:t>
            </a:r>
            <a:r>
              <a:rPr lang="en-US" dirty="0" smtClean="0">
                <a:solidFill>
                  <a:schemeClr val="tx1"/>
                </a:solidFill>
              </a:rPr>
              <a:t>  space at the anterior </a:t>
            </a:r>
            <a:r>
              <a:rPr lang="en-US" dirty="0" err="1" smtClean="0">
                <a:solidFill>
                  <a:schemeClr val="tx1"/>
                </a:solidFill>
              </a:rPr>
              <a:t>axillary</a:t>
            </a:r>
            <a:r>
              <a:rPr lang="en-US" dirty="0" smtClean="0">
                <a:solidFill>
                  <a:schemeClr val="tx1"/>
                </a:solidFill>
              </a:rPr>
              <a:t> line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25602" name="Picture 2" descr="E:\sc\EKG m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963988"/>
            <a:ext cx="4425950" cy="2894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The most commonly monitored leads are II and V5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II is best used to monitor rhythm because it provides the best visibility of the P wave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V5 monitors for anterior and lateral ischemic events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endParaRPr lang="en-US" sz="800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If an </a:t>
            </a:r>
            <a:r>
              <a:rPr lang="en-US" dirty="0" smtClean="0">
                <a:solidFill>
                  <a:srgbClr val="C00000"/>
                </a:solidFill>
              </a:rPr>
              <a:t>arrhythmia</a:t>
            </a:r>
            <a:r>
              <a:rPr lang="en-US" dirty="0" smtClean="0">
                <a:solidFill>
                  <a:schemeClr val="tx1"/>
                </a:solidFill>
              </a:rPr>
              <a:t> or </a:t>
            </a:r>
            <a:r>
              <a:rPr lang="en-US" dirty="0" smtClean="0">
                <a:solidFill>
                  <a:srgbClr val="C00000"/>
                </a:solidFill>
              </a:rPr>
              <a:t>ischemic event </a:t>
            </a:r>
            <a:r>
              <a:rPr lang="en-US" dirty="0" smtClean="0">
                <a:solidFill>
                  <a:schemeClr val="tx1"/>
                </a:solidFill>
              </a:rPr>
              <a:t>appears to be present, the ability to </a:t>
            </a:r>
            <a:r>
              <a:rPr lang="en-US" dirty="0" smtClean="0">
                <a:solidFill>
                  <a:srgbClr val="C00000"/>
                </a:solidFill>
              </a:rPr>
              <a:t>viewing all leads simultaneously </a:t>
            </a:r>
            <a:r>
              <a:rPr lang="en-US" dirty="0" smtClean="0">
                <a:solidFill>
                  <a:schemeClr val="tx1"/>
                </a:solidFill>
              </a:rPr>
              <a:t>may be helpful for diagnostic purposes.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ECG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5334000" cy="4038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C00000"/>
                </a:solidFill>
              </a:rPr>
              <a:t>Arterial blood pressure (BP)</a:t>
            </a:r>
          </a:p>
          <a:p>
            <a:pPr lvl="1" algn="l"/>
            <a:r>
              <a:rPr lang="en-US" sz="2400" dirty="0" smtClean="0">
                <a:solidFill>
                  <a:schemeClr val="tx1"/>
                </a:solidFill>
              </a:rPr>
              <a:t>BP can be monitored </a:t>
            </a:r>
            <a:r>
              <a:rPr lang="en-US" sz="2400" b="1" dirty="0" smtClean="0">
                <a:solidFill>
                  <a:schemeClr val="tx1"/>
                </a:solidFill>
              </a:rPr>
              <a:t>non-invasively </a:t>
            </a:r>
            <a:r>
              <a:rPr lang="en-US" sz="2400" dirty="0" smtClean="0">
                <a:solidFill>
                  <a:schemeClr val="tx1"/>
                </a:solidFill>
              </a:rPr>
              <a:t>or </a:t>
            </a:r>
            <a:r>
              <a:rPr lang="en-US" sz="2400" b="1" dirty="0" smtClean="0">
                <a:solidFill>
                  <a:schemeClr val="tx1"/>
                </a:solidFill>
              </a:rPr>
              <a:t>invasively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pPr lvl="1" algn="l"/>
            <a:endParaRPr lang="en-US" sz="2400" dirty="0" smtClean="0">
              <a:solidFill>
                <a:schemeClr val="tx1"/>
              </a:solidFill>
            </a:endParaRPr>
          </a:p>
          <a:p>
            <a:pPr lvl="1" algn="l"/>
            <a:r>
              <a:rPr lang="en-US" dirty="0" smtClean="0">
                <a:solidFill>
                  <a:schemeClr val="tx1"/>
                </a:solidFill>
              </a:rPr>
              <a:t>Non-invasive methods      </a:t>
            </a:r>
            <a:r>
              <a:rPr lang="it-IT" dirty="0">
                <a:solidFill>
                  <a:schemeClr val="tx1"/>
                </a:solidFill>
              </a:rPr>
              <a:t>i</a:t>
            </a:r>
            <a:r>
              <a:rPr lang="it-IT" dirty="0" smtClean="0">
                <a:solidFill>
                  <a:schemeClr val="tx1"/>
                </a:solidFill>
              </a:rPr>
              <a:t>nclude oscillometric </a:t>
            </a:r>
            <a:r>
              <a:rPr lang="en-US" dirty="0" smtClean="0">
                <a:solidFill>
                  <a:schemeClr val="tx1"/>
                </a:solidFill>
              </a:rPr>
              <a:t>cuff 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rarely </a:t>
            </a:r>
            <a:r>
              <a:rPr lang="it-IT" dirty="0" smtClean="0">
                <a:solidFill>
                  <a:schemeClr val="bg1">
                    <a:lumMod val="75000"/>
                  </a:schemeClr>
                </a:solidFill>
              </a:rPr>
              <a:t>palpation, ausculatation, Doppler probe.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590800"/>
            <a:ext cx="226852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97797"/>
            <a:ext cx="5334000" cy="465540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sz="3600" b="1" dirty="0" smtClean="0">
                <a:solidFill>
                  <a:srgbClr val="C00000"/>
                </a:solidFill>
              </a:rPr>
              <a:t>Arterial blood pressure (BP)</a:t>
            </a:r>
          </a:p>
          <a:p>
            <a:pPr algn="l"/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Automatic 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oscillometric</a:t>
            </a:r>
            <a:endParaRPr lang="en-US" sz="2600" dirty="0">
              <a:solidFill>
                <a:schemeClr val="bg1">
                  <a:lumMod val="75000"/>
                </a:schemeClr>
              </a:solidFill>
            </a:endParaRPr>
          </a:p>
          <a:p>
            <a:pPr marL="1028700" lvl="1" indent="-571500" algn="l"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 cuff is able to sense oscillations in cuff pressure which correlate with arterial pulsation.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Placement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Each cuff is labeled with an arrow pointing to where arterial pulsation is felt best.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 cuff is then placed on the arm over the brachial artery, forearm over the radial artery, or thigh/calf over the popliteal artery.</a:t>
            </a:r>
          </a:p>
          <a:p>
            <a:pPr marL="1028700" lvl="1" indent="-571500" algn="l">
              <a:buFont typeface="+mj-lt"/>
              <a:buAutoNum type="romanL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Patient positioning</a:t>
            </a:r>
          </a:p>
          <a:p>
            <a:pPr marL="1428750" lvl="2" indent="-514350" algn="l">
              <a:buFont typeface="+mj-lt"/>
              <a:buAutoNum type="arabicPeriod"/>
            </a:pP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When monitoring non-invasive pressure, consideration must be taken of patient position.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  <a:p>
            <a:pPr algn="ctr"/>
            <a:endParaRPr lang="en-US" sz="2400" dirty="0" smtClean="0">
              <a:solidFill>
                <a:srgbClr val="C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2590800"/>
            <a:ext cx="226852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46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7) Arterial blood pressure (BP)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990600"/>
            <a:ext cx="58039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724400"/>
            <a:ext cx="44683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Arterial blood pressure (BP)</a:t>
            </a: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514600"/>
            <a:ext cx="592455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3733800" cy="4724400"/>
          </a:xfrm>
        </p:spPr>
        <p:txBody>
          <a:bodyPr>
            <a:noAutofit/>
          </a:bodyPr>
          <a:lstStyle/>
          <a:p>
            <a:pPr marL="971550" lvl="1" indent="-514350" algn="l"/>
            <a:r>
              <a:rPr lang="en-US" sz="2000" b="1" dirty="0" smtClean="0">
                <a:solidFill>
                  <a:srgbClr val="C00000"/>
                </a:solidFill>
              </a:rPr>
              <a:t>Invasive pressure monitoring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r>
              <a:rPr lang="en-US" sz="1600" b="1" dirty="0" smtClean="0"/>
              <a:t>Arterial : allows for continuous beat to beat monitoring of arterial blood pressure displayed as a waveform and provides access for arterial sampling</a:t>
            </a:r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47800"/>
            <a:ext cx="4406348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P:\045 pictures\arterial-blood-gas-sampling-A9PWB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t="-1" r="-1314" b="7693"/>
          <a:stretch/>
        </p:blipFill>
        <p:spPr bwMode="auto">
          <a:xfrm>
            <a:off x="365760" y="4107985"/>
            <a:ext cx="206595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045 pictures\arterial%20line%20timing%20on%20real%20example%20with%20EC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1" y="5507939"/>
            <a:ext cx="193191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:\045 pictures\ABP 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49" y="4978991"/>
            <a:ext cx="2026064" cy="15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Vitals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Color/skin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Wakefulness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 Temperature</a:t>
            </a:r>
          </a:p>
          <a:p>
            <a:pPr marL="514350" indent="-514350" algn="l">
              <a:buFont typeface="+mj-lt"/>
              <a:buAutoNum type="alphaLcPeriod"/>
            </a:pPr>
            <a:r>
              <a:rPr lang="en-US" dirty="0" smtClean="0">
                <a:solidFill>
                  <a:schemeClr val="tx1"/>
                </a:solidFill>
              </a:rPr>
              <a:t>Temperature changes should be anticipated and expected under any general anesthetic and therefore </a:t>
            </a:r>
            <a:r>
              <a:rPr lang="en-US" b="1" dirty="0" smtClean="0">
                <a:solidFill>
                  <a:srgbClr val="C00000"/>
                </a:solidFill>
              </a:rPr>
              <a:t>any general anesthetic requires temperature measurement.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Very brief procedures may be an exception, </a:t>
            </a:r>
            <a:r>
              <a:rPr lang="en-US" dirty="0" smtClean="0">
                <a:solidFill>
                  <a:schemeClr val="tx1"/>
                </a:solidFill>
              </a:rPr>
              <a:t>but the availability of temperature monitoring should be recorded.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Temperature</a:t>
            </a: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The temperature may be measured from many locations including: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skin, </a:t>
            </a:r>
            <a:r>
              <a:rPr lang="en-US" sz="2000" dirty="0" err="1" smtClean="0">
                <a:solidFill>
                  <a:schemeClr val="tx1"/>
                </a:solidFill>
              </a:rPr>
              <a:t>nasopharynx</a:t>
            </a:r>
            <a:r>
              <a:rPr lang="en-US" sz="2000" dirty="0" smtClean="0">
                <a:solidFill>
                  <a:schemeClr val="tx1"/>
                </a:solidFill>
              </a:rPr>
              <a:t>, esophageal, bladder, rectal, or a pulmonary arterial catheter.</a:t>
            </a:r>
          </a:p>
          <a:p>
            <a:pPr marL="800100" lvl="1" indent="-342900" algn="just">
              <a:buFont typeface="Arial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800100" lvl="1" indent="-34290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</a:rPr>
              <a:t>Core temperatures </a:t>
            </a:r>
            <a:r>
              <a:rPr lang="en-US" sz="2400" dirty="0" smtClean="0">
                <a:solidFill>
                  <a:schemeClr val="tx1"/>
                </a:solidFill>
              </a:rPr>
              <a:t>obtained preferably from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a </a:t>
            </a:r>
            <a:r>
              <a:rPr lang="en-US" sz="2000" b="1" dirty="0" smtClean="0">
                <a:solidFill>
                  <a:schemeClr val="tx1"/>
                </a:solidFill>
              </a:rPr>
              <a:t>pulmonary catheter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esophageal</a:t>
            </a:r>
            <a:r>
              <a:rPr lang="en-US" sz="2000" dirty="0" smtClean="0">
                <a:solidFill>
                  <a:schemeClr val="tx1"/>
                </a:solidFill>
              </a:rPr>
              <a:t> probe, </a:t>
            </a:r>
          </a:p>
          <a:p>
            <a:pPr marL="1257300" lvl="2" indent="-342900" algn="just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or </a:t>
            </a:r>
            <a:r>
              <a:rPr lang="en-US" sz="2000" b="1" dirty="0" smtClean="0">
                <a:solidFill>
                  <a:schemeClr val="tx1"/>
                </a:solidFill>
              </a:rPr>
              <a:t>rectal probe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Pulse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>
                <a:solidFill>
                  <a:srgbClr val="C00000"/>
                </a:solidFill>
              </a:rPr>
              <a:t> (</a:t>
            </a:r>
            <a:r>
              <a:rPr lang="en-US" b="1" dirty="0">
                <a:solidFill>
                  <a:srgbClr val="C00000"/>
                </a:solidFill>
              </a:rPr>
              <a:t>Sp0</a:t>
            </a:r>
            <a:r>
              <a:rPr lang="en-US" b="1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) 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endParaRPr lang="en-US" dirty="0" smtClean="0">
              <a:solidFill>
                <a:srgbClr val="C00000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Is one of the </a:t>
            </a:r>
            <a:r>
              <a:rPr lang="en-US" b="1" dirty="0" smtClean="0">
                <a:solidFill>
                  <a:schemeClr val="accent2"/>
                </a:solidFill>
              </a:rPr>
              <a:t>most commonly employed monitoring modalities in anesthesia</a:t>
            </a:r>
            <a:r>
              <a:rPr lang="en-US" dirty="0" smtClean="0">
                <a:solidFill>
                  <a:schemeClr val="accent2"/>
                </a:solidFill>
              </a:rPr>
              <a:t>. 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It is a </a:t>
            </a:r>
            <a:r>
              <a:rPr lang="en-US" b="1" dirty="0" smtClean="0">
                <a:solidFill>
                  <a:schemeClr val="accent2"/>
                </a:solidFill>
              </a:rPr>
              <a:t>non-invasive</a:t>
            </a:r>
            <a:r>
              <a:rPr lang="en-US" dirty="0" smtClean="0">
                <a:solidFill>
                  <a:schemeClr val="tx1"/>
                </a:solidFill>
              </a:rPr>
              <a:t> way to monitor the oxygenation of a patient's hemoglobin. </a:t>
            </a:r>
          </a:p>
          <a:p>
            <a:pPr algn="l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A sensor with </a:t>
            </a:r>
            <a:r>
              <a:rPr lang="en-US" dirty="0" smtClean="0">
                <a:solidFill>
                  <a:srgbClr val="C00000"/>
                </a:solidFill>
              </a:rPr>
              <a:t>both red and infrared wavelengths </a:t>
            </a:r>
            <a:r>
              <a:rPr lang="en-US" dirty="0" smtClean="0">
                <a:solidFill>
                  <a:schemeClr val="tx1"/>
                </a:solidFill>
              </a:rPr>
              <a:t>is placed on the patient. </a:t>
            </a:r>
          </a:p>
          <a:p>
            <a:pPr algn="l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300" dirty="0" smtClean="0">
                <a:solidFill>
                  <a:schemeClr val="bg1">
                    <a:lumMod val="65000"/>
                  </a:schemeClr>
                </a:solidFill>
              </a:rPr>
              <a:t>Absorption of these wavelengths by the blood is measured and </a:t>
            </a:r>
            <a:r>
              <a:rPr lang="en-US" sz="2300" b="1" dirty="0" smtClean="0">
                <a:solidFill>
                  <a:schemeClr val="bg1">
                    <a:lumMod val="65000"/>
                  </a:schemeClr>
                </a:solidFill>
              </a:rPr>
              <a:t>oxygen saturation (Sp0</a:t>
            </a:r>
            <a:r>
              <a:rPr lang="en-US" sz="2300" b="1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sz="2300" dirty="0" smtClean="0">
                <a:solidFill>
                  <a:schemeClr val="bg1">
                    <a:lumMod val="65000"/>
                  </a:schemeClr>
                </a:solidFill>
              </a:rPr>
              <a:t>) can be calculated.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4338" name="Picture 2" descr="P:\045 pictures\pulse oxym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67" y="1509415"/>
            <a:ext cx="2307890" cy="115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:\045 pictures\pulse 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97" y="4876800"/>
            <a:ext cx="1867360" cy="8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8465"/>
            <a:ext cx="6400800" cy="494853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Oximetry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smtClean="0"/>
              <a:t>Basic Concepts</a:t>
            </a:r>
          </a:p>
          <a:p>
            <a:pPr algn="l"/>
            <a:r>
              <a:rPr lang="en-US" dirty="0" smtClean="0"/>
              <a:t>There are </a:t>
            </a:r>
            <a:r>
              <a:rPr lang="en-US" dirty="0" smtClean="0">
                <a:solidFill>
                  <a:srgbClr val="C00000"/>
                </a:solidFill>
              </a:rPr>
              <a:t>two main types of </a:t>
            </a:r>
            <a:r>
              <a:rPr lang="en-US" dirty="0" err="1" smtClean="0">
                <a:solidFill>
                  <a:srgbClr val="C00000"/>
                </a:solidFill>
              </a:rPr>
              <a:t>oximetry</a:t>
            </a:r>
            <a:r>
              <a:rPr lang="en-US" u="sng" dirty="0"/>
              <a:t> </a:t>
            </a:r>
            <a:r>
              <a:rPr lang="en-US" u="sng" dirty="0" smtClean="0"/>
              <a:t>: </a:t>
            </a:r>
            <a:r>
              <a:rPr lang="en-US" b="1" u="sng" dirty="0" smtClean="0">
                <a:solidFill>
                  <a:srgbClr val="C00000"/>
                </a:solidFill>
              </a:rPr>
              <a:t>Fractional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>
                <a:solidFill>
                  <a:srgbClr val="C00000"/>
                </a:solidFill>
              </a:rPr>
              <a:t> and </a:t>
            </a:r>
            <a:r>
              <a:rPr lang="en-US" b="1" u="sng" dirty="0">
                <a:solidFill>
                  <a:srgbClr val="C00000"/>
                </a:solidFill>
              </a:rPr>
              <a:t>F</a:t>
            </a:r>
            <a:r>
              <a:rPr lang="en-US" b="1" u="sng" dirty="0" smtClean="0">
                <a:solidFill>
                  <a:srgbClr val="C00000"/>
                </a:solidFill>
              </a:rPr>
              <a:t>unctiona</a:t>
            </a:r>
            <a:r>
              <a:rPr lang="en-US" b="1" dirty="0" smtClean="0">
                <a:solidFill>
                  <a:srgbClr val="C00000"/>
                </a:solidFill>
              </a:rPr>
              <a:t>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/>
            <a:endParaRPr lang="en-US" dirty="0" smtClean="0"/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Fractional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/>
              <a:t>.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/(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deoxyhemoglobin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methemoglobin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+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carboxyhemoglobin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) Fractional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oximetry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measures the arterial oxygen saturation (SaO2)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	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Can only be measured </a:t>
            </a:r>
            <a:r>
              <a:rPr lang="en-US" dirty="0" smtClean="0">
                <a:solidFill>
                  <a:srgbClr val="C00000"/>
                </a:solidFill>
              </a:rPr>
              <a:t>by an </a:t>
            </a:r>
            <a:r>
              <a:rPr lang="en-US" b="1" dirty="0" smtClean="0">
                <a:solidFill>
                  <a:srgbClr val="C00000"/>
                </a:solidFill>
              </a:rPr>
              <a:t>arterial blood sample</a:t>
            </a: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8465"/>
            <a:ext cx="6400800" cy="403413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err="1" smtClean="0">
                <a:solidFill>
                  <a:schemeClr val="tx1"/>
                </a:solidFill>
              </a:rPr>
              <a:t>Oximetry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b="1" dirty="0" smtClean="0"/>
              <a:t>Basic Concepts</a:t>
            </a:r>
          </a:p>
          <a:p>
            <a:pPr algn="l"/>
            <a:r>
              <a:rPr lang="en-US" dirty="0" smtClean="0"/>
              <a:t>There are </a:t>
            </a:r>
            <a:r>
              <a:rPr lang="en-US" dirty="0" smtClean="0">
                <a:solidFill>
                  <a:srgbClr val="C00000"/>
                </a:solidFill>
              </a:rPr>
              <a:t>two main types of </a:t>
            </a:r>
            <a:r>
              <a:rPr lang="en-US" dirty="0" err="1" smtClean="0">
                <a:solidFill>
                  <a:srgbClr val="C00000"/>
                </a:solidFill>
              </a:rPr>
              <a:t>oximetry</a:t>
            </a:r>
            <a:r>
              <a:rPr lang="en-US" u="sng" dirty="0"/>
              <a:t> </a:t>
            </a:r>
            <a:r>
              <a:rPr lang="en-US" u="sng" dirty="0" smtClean="0"/>
              <a:t>: </a:t>
            </a:r>
            <a:r>
              <a:rPr lang="en-US" b="1" u="sng" dirty="0" smtClean="0">
                <a:solidFill>
                  <a:srgbClr val="C00000"/>
                </a:solidFill>
              </a:rPr>
              <a:t>Fractional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r>
              <a:rPr lang="en-US" b="1" dirty="0" smtClean="0">
                <a:solidFill>
                  <a:srgbClr val="C00000"/>
                </a:solidFill>
              </a:rPr>
              <a:t> and </a:t>
            </a:r>
            <a:r>
              <a:rPr lang="en-US" b="1" u="sng" dirty="0">
                <a:solidFill>
                  <a:srgbClr val="C00000"/>
                </a:solidFill>
              </a:rPr>
              <a:t>F</a:t>
            </a:r>
            <a:r>
              <a:rPr lang="en-US" b="1" u="sng" dirty="0" smtClean="0">
                <a:solidFill>
                  <a:srgbClr val="C00000"/>
                </a:solidFill>
              </a:rPr>
              <a:t>unctiona</a:t>
            </a:r>
            <a:r>
              <a:rPr lang="en-US" b="1" dirty="0" smtClean="0">
                <a:solidFill>
                  <a:srgbClr val="C00000"/>
                </a:solidFill>
              </a:rPr>
              <a:t>l </a:t>
            </a:r>
            <a:r>
              <a:rPr lang="en-US" b="1" dirty="0" err="1" smtClean="0">
                <a:solidFill>
                  <a:srgbClr val="C00000"/>
                </a:solidFill>
              </a:rPr>
              <a:t>oximetry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/>
            <a:endParaRPr lang="en-US" dirty="0" smtClean="0"/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Functional </a:t>
            </a:r>
            <a:r>
              <a:rPr lang="en-US" b="1" dirty="0" err="1">
                <a:solidFill>
                  <a:srgbClr val="C00000"/>
                </a:solidFill>
              </a:rPr>
              <a:t>oximetry</a:t>
            </a:r>
            <a:endParaRPr lang="en-US" b="1" dirty="0">
              <a:solidFill>
                <a:srgbClr val="C00000"/>
              </a:solidFill>
            </a:endParaRPr>
          </a:p>
          <a:p>
            <a:pPr algn="l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Oxyhemoglobinl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/(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oxyhemoglobin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+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deoxyhemoglobin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) = SpO</a:t>
            </a:r>
            <a:r>
              <a:rPr lang="en-US" baseline="-25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Functional </a:t>
            </a:r>
            <a:r>
              <a:rPr lang="en-US" b="1" dirty="0" err="1">
                <a:solidFill>
                  <a:schemeClr val="bg1">
                    <a:lumMod val="75000"/>
                  </a:schemeClr>
                </a:solidFill>
              </a:rPr>
              <a:t>oximetry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 gives you the SpO2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Can be measured noninvasively </a:t>
            </a:r>
            <a:r>
              <a:rPr lang="en-US" dirty="0">
                <a:solidFill>
                  <a:srgbClr val="C00000"/>
                </a:solidFill>
              </a:rPr>
              <a:t>by a </a:t>
            </a:r>
            <a:r>
              <a:rPr lang="en-US" b="1" dirty="0">
                <a:solidFill>
                  <a:srgbClr val="C00000"/>
                </a:solidFill>
              </a:rPr>
              <a:t>standard pulse </a:t>
            </a:r>
            <a:r>
              <a:rPr lang="en-US" b="1" dirty="0" err="1">
                <a:solidFill>
                  <a:srgbClr val="C00000"/>
                </a:solidFill>
              </a:rPr>
              <a:t>oximeter</a:t>
            </a:r>
            <a:endParaRPr lang="en-US" dirty="0">
              <a:solidFill>
                <a:srgbClr val="C00000"/>
              </a:solidFill>
            </a:endParaRP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4450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</a:rPr>
              <a:t>How pulse </a:t>
            </a:r>
            <a:r>
              <a:rPr lang="en-US" b="1" dirty="0" err="1" smtClean="0">
                <a:solidFill>
                  <a:srgbClr val="002060"/>
                </a:solidFill>
              </a:rPr>
              <a:t>oximetry</a:t>
            </a:r>
            <a:r>
              <a:rPr lang="en-US" b="1" dirty="0" smtClean="0">
                <a:solidFill>
                  <a:srgbClr val="002060"/>
                </a:solidFill>
              </a:rPr>
              <a:t> works</a:t>
            </a:r>
          </a:p>
          <a:p>
            <a:pPr marL="514350" indent="-514350" algn="l">
              <a:buAutoNum type="alphaLcParenR"/>
            </a:pPr>
            <a:r>
              <a:rPr lang="en-US" b="1" dirty="0" smtClean="0">
                <a:solidFill>
                  <a:srgbClr val="C00000"/>
                </a:solidFill>
              </a:rPr>
              <a:t>A pulse </a:t>
            </a:r>
            <a:r>
              <a:rPr lang="en-US" b="1" dirty="0" err="1" smtClean="0">
                <a:solidFill>
                  <a:srgbClr val="C00000"/>
                </a:solidFill>
              </a:rPr>
              <a:t>oximeter</a:t>
            </a:r>
            <a:r>
              <a:rPr lang="en-US" b="1" dirty="0" smtClean="0">
                <a:solidFill>
                  <a:srgbClr val="C00000"/>
                </a:solidFill>
              </a:rPr>
              <a:t> emits two wavelengths of light: red (660 nm) and infrared (940 nm)</a:t>
            </a:r>
          </a:p>
          <a:p>
            <a:pPr marL="514350" indent="-514350" algn="l">
              <a:buAutoNum type="alphaLcParenR"/>
            </a:pPr>
            <a:endParaRPr lang="en-US" b="1" dirty="0" smtClean="0"/>
          </a:p>
          <a:p>
            <a:pPr algn="l"/>
            <a:r>
              <a:rPr lang="en-US" b="1" dirty="0" err="1" smtClean="0">
                <a:solidFill>
                  <a:srgbClr val="C00000"/>
                </a:solidFill>
              </a:rPr>
              <a:t>Deoxyhemoglobin</a:t>
            </a:r>
            <a:r>
              <a:rPr lang="en-US" b="1" dirty="0" smtClean="0">
                <a:solidFill>
                  <a:srgbClr val="C00000"/>
                </a:solidFill>
              </a:rPr>
              <a:t> absorbs more light in the red band</a:t>
            </a:r>
          </a:p>
          <a:p>
            <a:pPr algn="l"/>
            <a:r>
              <a:rPr lang="en-US" b="1" dirty="0" err="1" smtClean="0">
                <a:solidFill>
                  <a:srgbClr val="C00000"/>
                </a:solidFill>
              </a:rPr>
              <a:t>Oxyhemoglobin</a:t>
            </a:r>
            <a:r>
              <a:rPr lang="en-US" b="1" dirty="0" smtClean="0">
                <a:solidFill>
                  <a:srgbClr val="C00000"/>
                </a:solidFill>
              </a:rPr>
              <a:t> absorbs more light in the infrared band</a:t>
            </a:r>
          </a:p>
          <a:p>
            <a:pPr algn="l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/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b) Sensors in the 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oximeter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detect the amount of red and infrared light absorbed by the blood</a:t>
            </a:r>
          </a:p>
          <a:p>
            <a:pPr algn="l"/>
            <a:endParaRPr lang="en-US" sz="29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c) 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Photoplethysmography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is then used to identify 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pulsatile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arterial flow (alternating current [AC]) and non-</a:t>
            </a:r>
            <a:r>
              <a:rPr lang="en-US" sz="2900" dirty="0" err="1" smtClean="0">
                <a:solidFill>
                  <a:schemeClr val="bg1">
                    <a:lumMod val="75000"/>
                  </a:schemeClr>
                </a:solidFill>
              </a:rPr>
              <a:t>pulsatile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 flow (direct current [DC])</a:t>
            </a:r>
          </a:p>
          <a:p>
            <a:pPr algn="l"/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d) The ratio of AC/DC at both 66o and 94o nm is measured using the equation: (AC/DC)</a:t>
            </a:r>
            <a:r>
              <a:rPr lang="en-US" sz="2900" baseline="-25000" dirty="0" smtClean="0">
                <a:solidFill>
                  <a:schemeClr val="bg1">
                    <a:lumMod val="75000"/>
                  </a:schemeClr>
                </a:solidFill>
              </a:rPr>
              <a:t>660</a:t>
            </a:r>
            <a:r>
              <a:rPr lang="en-US" sz="2900" dirty="0" smtClean="0">
                <a:solidFill>
                  <a:schemeClr val="bg1">
                    <a:lumMod val="75000"/>
                  </a:schemeClr>
                </a:solidFill>
              </a:rPr>
              <a:t>/(AC/DC)</a:t>
            </a:r>
            <a:r>
              <a:rPr lang="en-US" sz="2900" baseline="-25000" dirty="0" smtClean="0">
                <a:solidFill>
                  <a:schemeClr val="bg1">
                    <a:lumMod val="75000"/>
                  </a:schemeClr>
                </a:solidFill>
              </a:rPr>
              <a:t>940</a:t>
            </a:r>
            <a:endParaRPr lang="en-US" sz="29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15362" name="Picture 2" descr="P:\045 pictures\pulse ox wa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034" y="1109365"/>
            <a:ext cx="153501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P:\045 pictures\red_intr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17" y="2528886"/>
            <a:ext cx="1809058" cy="75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How pulse </a:t>
            </a:r>
            <a:r>
              <a:rPr lang="en-US" b="1" dirty="0" err="1" smtClean="0">
                <a:solidFill>
                  <a:schemeClr val="tx1"/>
                </a:solidFill>
              </a:rPr>
              <a:t>oximetry</a:t>
            </a:r>
            <a:r>
              <a:rPr lang="en-US" b="1" dirty="0" smtClean="0">
                <a:solidFill>
                  <a:schemeClr val="tx1"/>
                </a:solidFill>
              </a:rPr>
              <a:t> works</a:t>
            </a:r>
          </a:p>
          <a:p>
            <a:pPr algn="l"/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The pulse </a:t>
            </a:r>
            <a:r>
              <a:rPr lang="en-US" sz="1900" dirty="0" err="1" smtClean="0">
                <a:solidFill>
                  <a:schemeClr val="bg1">
                    <a:lumMod val="75000"/>
                  </a:schemeClr>
                </a:solidFill>
              </a:rPr>
              <a:t>oximeter</a:t>
            </a:r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 calculates the SpO</a:t>
            </a:r>
            <a:r>
              <a:rPr lang="en-US" sz="19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 by taking the above equation and using an algorithm built into the software to derive the SpO2</a:t>
            </a: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The calibration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to derive SpO2 from the (AC/DC)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66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0/(AC/DC)</a:t>
            </a:r>
            <a:r>
              <a:rPr lang="en-US" sz="2000" baseline="-25000" dirty="0" smtClean="0">
                <a:solidFill>
                  <a:schemeClr val="bg1">
                    <a:lumMod val="75000"/>
                  </a:schemeClr>
                </a:solidFill>
              </a:rPr>
              <a:t>940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ratio </a:t>
            </a:r>
            <a:r>
              <a:rPr lang="en-US" b="1" dirty="0" smtClean="0">
                <a:solidFill>
                  <a:srgbClr val="C00000"/>
                </a:solidFill>
              </a:rPr>
              <a:t>was made from studies of healthy volunteers</a:t>
            </a:r>
            <a:endParaRPr lang="en-US" dirty="0" smtClean="0">
              <a:solidFill>
                <a:srgbClr val="C00000"/>
              </a:solidFill>
            </a:endParaRPr>
          </a:p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Light absorption with Oxygenated and Deoxygenated Hemoglobin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276600"/>
            <a:ext cx="449262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Accuracy of the pulse </a:t>
            </a:r>
            <a:r>
              <a:rPr lang="en-US" b="1" dirty="0" err="1" smtClean="0">
                <a:solidFill>
                  <a:schemeClr val="tx1"/>
                </a:solidFill>
              </a:rPr>
              <a:t>oximeter</a:t>
            </a: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/>
          </a:p>
          <a:p>
            <a:pPr algn="l"/>
            <a:r>
              <a:rPr lang="en-US" dirty="0" smtClean="0"/>
              <a:t>a) </a:t>
            </a:r>
            <a:r>
              <a:rPr lang="en-US" dirty="0" smtClean="0">
                <a:solidFill>
                  <a:schemeClr val="tx1"/>
                </a:solidFill>
              </a:rPr>
              <a:t>If the </a:t>
            </a:r>
            <a:r>
              <a:rPr lang="en-US" b="1" dirty="0" smtClean="0">
                <a:solidFill>
                  <a:schemeClr val="tx1"/>
                </a:solidFill>
              </a:rPr>
              <a:t>SpO2 i</a:t>
            </a:r>
            <a:r>
              <a:rPr lang="en-US" dirty="0" smtClean="0">
                <a:solidFill>
                  <a:schemeClr val="tx1"/>
                </a:solidFill>
              </a:rPr>
              <a:t>s between </a:t>
            </a:r>
            <a:r>
              <a:rPr lang="en-US" b="1" dirty="0" smtClean="0">
                <a:solidFill>
                  <a:srgbClr val="C00000"/>
                </a:solidFill>
              </a:rPr>
              <a:t>70% and 100%,  the pulse </a:t>
            </a:r>
            <a:r>
              <a:rPr lang="en-US" b="1" dirty="0" err="1" smtClean="0">
                <a:solidFill>
                  <a:srgbClr val="C00000"/>
                </a:solidFill>
              </a:rPr>
              <a:t>oximeter</a:t>
            </a:r>
            <a:r>
              <a:rPr lang="en-US" b="1" dirty="0" smtClean="0">
                <a:solidFill>
                  <a:srgbClr val="C00000"/>
                </a:solidFill>
              </a:rPr>
              <a:t> is accurate to within 5%</a:t>
            </a:r>
          </a:p>
          <a:p>
            <a:pPr algn="l"/>
            <a:r>
              <a:rPr lang="en-US" dirty="0"/>
              <a:t>b</a:t>
            </a:r>
            <a:r>
              <a:rPr lang="en-US" dirty="0" smtClean="0"/>
              <a:t>) It is </a:t>
            </a:r>
            <a:r>
              <a:rPr lang="en-US" b="1" dirty="0" smtClean="0">
                <a:solidFill>
                  <a:srgbClr val="C00000"/>
                </a:solidFill>
              </a:rPr>
              <a:t>not accurate below 70% </a:t>
            </a:r>
          </a:p>
          <a:p>
            <a:pPr algn="l"/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because calibration of the pulse </a:t>
            </a:r>
            <a:r>
              <a:rPr lang="en-US" sz="1900" dirty="0" err="1" smtClean="0">
                <a:solidFill>
                  <a:schemeClr val="bg1">
                    <a:lumMod val="75000"/>
                  </a:schemeClr>
                </a:solidFill>
              </a:rPr>
              <a:t>oximeter</a:t>
            </a:r>
            <a:r>
              <a:rPr lang="en-US" sz="1900" dirty="0" smtClean="0">
                <a:solidFill>
                  <a:schemeClr val="bg1">
                    <a:lumMod val="75000"/>
                  </a:schemeClr>
                </a:solidFill>
              </a:rPr>
              <a:t> involved healthy volunteers whose SpO2 did not routinely reach levels &lt;70%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For the relationship between SaO2 and PaO2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The absorption spectrum of deoxygenated hemoglobin is very steep at 600 nm in the red range so small changes in the amount of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deoxyhemoglobin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can cause very wide variances in SpO2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567112" cy="274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P:\045 pictures\Screenshot-2017-02-17-17_39_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89273"/>
            <a:ext cx="3469248" cy="30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How</a:t>
            </a:r>
            <a:r>
              <a:rPr lang="en-US" dirty="0" smtClean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b</a:t>
            </a:r>
            <a:r>
              <a:rPr lang="en-US" b="1" dirty="0" smtClean="0">
                <a:solidFill>
                  <a:srgbClr val="7030A0"/>
                </a:solidFill>
              </a:rPr>
              <a:t>y which means </a:t>
            </a:r>
            <a:r>
              <a:rPr lang="en-US" dirty="0" smtClean="0">
                <a:solidFill>
                  <a:srgbClr val="7030A0"/>
                </a:solidFill>
              </a:rPr>
              <a:t>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For the relationship between SaO2 and PaO2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The absorption spectrum of deoxygenated hemoglobin is very steep at 600 nm in the red range so small changes in the amount of </a:t>
            </a:r>
            <a:r>
              <a:rPr lang="en-US" sz="1800" dirty="0" err="1" smtClean="0">
                <a:solidFill>
                  <a:schemeClr val="bg1">
                    <a:lumMod val="75000"/>
                  </a:schemeClr>
                </a:solidFill>
              </a:rPr>
              <a:t>deoxyhemoglobin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 can cause very wide variances in SpO2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endParaRPr lang="en-US" dirty="0" smtClean="0"/>
          </a:p>
          <a:p>
            <a:pPr algn="l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567112" cy="274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P:\045 pictures\ox-hgb-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59242"/>
            <a:ext cx="2971800" cy="271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0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Low perfusion </a:t>
            </a:r>
            <a:r>
              <a:rPr lang="en-US" dirty="0" smtClean="0"/>
              <a:t>makes it difficult for the pulse </a:t>
            </a:r>
            <a:r>
              <a:rPr lang="en-US" dirty="0" err="1" smtClean="0"/>
              <a:t>oximeter</a:t>
            </a:r>
            <a:r>
              <a:rPr lang="en-US" dirty="0" smtClean="0"/>
              <a:t> to distinguish a true signal from background noise</a:t>
            </a:r>
          </a:p>
          <a:p>
            <a:pPr algn="l"/>
            <a:r>
              <a:rPr lang="en-US" dirty="0">
                <a:solidFill>
                  <a:srgbClr val="C00000"/>
                </a:solidFill>
              </a:rPr>
              <a:t>Pulse </a:t>
            </a:r>
            <a:r>
              <a:rPr lang="en-US" dirty="0" err="1">
                <a:solidFill>
                  <a:srgbClr val="C00000"/>
                </a:solidFill>
              </a:rPr>
              <a:t>oximetry</a:t>
            </a:r>
            <a:r>
              <a:rPr lang="en-US" dirty="0">
                <a:solidFill>
                  <a:srgbClr val="C00000"/>
                </a:solidFill>
              </a:rPr>
              <a:t> is not as accurate in low amplitude states</a:t>
            </a:r>
          </a:p>
          <a:p>
            <a:pPr algn="l"/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Hypovolemia</a:t>
            </a:r>
            <a:endParaRPr lang="en-US" dirty="0" smtClean="0">
              <a:solidFill>
                <a:srgbClr val="C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Hypothermia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Cardiac arrest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Arrhythmias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Vasoconstriction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BP cuff inflation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Tourniquet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Cardiac Bypass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429000"/>
            <a:ext cx="3008313" cy="32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u="sng" dirty="0" err="1" smtClean="0">
                <a:solidFill>
                  <a:srgbClr val="C00000"/>
                </a:solidFill>
              </a:rPr>
              <a:t>Dyshemoglobinemias</a:t>
            </a:r>
            <a:endParaRPr lang="en-US" b="1" u="sng" dirty="0" smtClean="0">
              <a:solidFill>
                <a:srgbClr val="C00000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Pulse </a:t>
            </a:r>
            <a:r>
              <a:rPr lang="en-US" dirty="0" err="1" smtClean="0">
                <a:solidFill>
                  <a:schemeClr val="tx1"/>
                </a:solidFill>
              </a:rPr>
              <a:t>oximetry</a:t>
            </a:r>
            <a:r>
              <a:rPr lang="en-US" dirty="0" smtClean="0">
                <a:solidFill>
                  <a:schemeClr val="tx1"/>
                </a:solidFill>
              </a:rPr>
              <a:t> only accurately measures </a:t>
            </a:r>
            <a:r>
              <a:rPr lang="en-US" dirty="0" err="1" smtClean="0">
                <a:solidFill>
                  <a:schemeClr val="tx1"/>
                </a:solidFill>
              </a:rPr>
              <a:t>oxyhemoglobin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err="1" smtClean="0">
                <a:solidFill>
                  <a:schemeClr val="tx1"/>
                </a:solidFill>
              </a:rPr>
              <a:t>deoxyhemoglobin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—all other forms of hemoglobin are not accurately measured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Carboxyhemoglobin</a:t>
            </a:r>
            <a:r>
              <a:rPr lang="en-US" dirty="0" smtClean="0">
                <a:solidFill>
                  <a:srgbClr val="C00000"/>
                </a:solidFill>
              </a:rPr>
              <a:t> is measured as 90% </a:t>
            </a:r>
            <a:r>
              <a:rPr lang="en-US" dirty="0" err="1" smtClean="0">
                <a:solidFill>
                  <a:srgbClr val="C00000"/>
                </a:solidFill>
              </a:rPr>
              <a:t>oxyhemoglobin</a:t>
            </a:r>
            <a:r>
              <a:rPr lang="en-US" dirty="0" smtClean="0">
                <a:solidFill>
                  <a:srgbClr val="C00000"/>
                </a:solidFill>
              </a:rPr>
              <a:t> and 10% </a:t>
            </a:r>
            <a:r>
              <a:rPr lang="en-US" dirty="0" err="1" smtClean="0">
                <a:solidFill>
                  <a:srgbClr val="C00000"/>
                </a:solidFill>
              </a:rPr>
              <a:t>deoxyhemoglobin</a:t>
            </a:r>
            <a:endParaRPr lang="en-US" dirty="0" smtClean="0">
              <a:solidFill>
                <a:srgbClr val="C00000"/>
              </a:solidFill>
            </a:endParaRPr>
          </a:p>
          <a:p>
            <a:pPr lvl="2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Thus, when there are high amounts of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carboxyhemoglobin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it will overestimate the SpO2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This is an important consideration in patients exposed to smoke or fires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Methemoglobin</a:t>
            </a:r>
            <a:r>
              <a:rPr lang="en-US" dirty="0" smtClean="0">
                <a:solidFill>
                  <a:srgbClr val="C00000"/>
                </a:solidFill>
              </a:rPr>
              <a:t> absorbs equal amounts of red and infrared light so the SpO2 will read 85%</a:t>
            </a:r>
          </a:p>
          <a:p>
            <a:pPr lvl="2" algn="l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Methemoglobin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is formed when iron goes from it's </a:t>
            </a:r>
            <a:r>
              <a:rPr lang="en-US" sz="800" dirty="0" smtClean="0">
                <a:solidFill>
                  <a:schemeClr val="bg1">
                    <a:lumMod val="75000"/>
                  </a:schemeClr>
                </a:solidFill>
              </a:rPr>
              <a:t>+2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ferrous form to the +3 ferric state</a:t>
            </a:r>
          </a:p>
          <a:p>
            <a:pPr algn="l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ferric state of iron displays a left shift on the oxygen dissociation curve and releases oxygen less easily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5486400" cy="4724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000" dirty="0" err="1" smtClean="0">
                <a:solidFill>
                  <a:schemeClr val="tx1"/>
                </a:solidFill>
              </a:rPr>
              <a:t>Dyshemoglobinemias</a:t>
            </a:r>
            <a:endParaRPr lang="en-US" sz="30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err="1" smtClean="0">
                <a:solidFill>
                  <a:srgbClr val="C00000"/>
                </a:solidFill>
              </a:rPr>
              <a:t>Methemoglobinemia</a:t>
            </a:r>
            <a:r>
              <a:rPr lang="en-US" sz="2400" dirty="0" smtClean="0"/>
              <a:t> can be caused by many drugs.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Nitrates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Nitrites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Local anesthetics (</a:t>
            </a:r>
            <a:r>
              <a:rPr lang="en-US" sz="2400" dirty="0" err="1" smtClean="0">
                <a:solidFill>
                  <a:srgbClr val="C00000"/>
                </a:solidFill>
              </a:rPr>
              <a:t>eg</a:t>
            </a:r>
            <a:r>
              <a:rPr lang="en-US" sz="2400" dirty="0" smtClean="0">
                <a:solidFill>
                  <a:srgbClr val="C00000"/>
                </a:solidFill>
              </a:rPr>
              <a:t> Benzocaine)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Chlorates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C00000"/>
                </a:solidFill>
              </a:rPr>
              <a:t>Antimalarials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C00000"/>
                </a:solidFill>
              </a:rPr>
              <a:t>Antineoplastics</a:t>
            </a:r>
            <a:endParaRPr lang="en-US" sz="2400" dirty="0" smtClean="0">
              <a:solidFill>
                <a:srgbClr val="C00000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Sulfonamide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C00000"/>
                </a:solidFill>
              </a:rPr>
              <a:t>Dapsone</a:t>
            </a:r>
            <a:r>
              <a:rPr lang="en-US" sz="2400" dirty="0" smtClean="0">
                <a:solidFill>
                  <a:srgbClr val="C00000"/>
                </a:solidFill>
              </a:rPr>
              <a:t> (antibiotic)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Metoclopramide (antiemetic)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8134" y="2895600"/>
            <a:ext cx="3505200" cy="3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Dyshemoglobinemias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Patients with sickle cell anemia </a:t>
            </a:r>
            <a:r>
              <a:rPr lang="en-US" sz="2400" dirty="0" smtClean="0"/>
              <a:t>presenting in a </a:t>
            </a:r>
            <a:r>
              <a:rPr lang="en-US" sz="2400" dirty="0" err="1" smtClean="0"/>
              <a:t>vasoocclusive</a:t>
            </a:r>
            <a:r>
              <a:rPr lang="en-US" sz="2400" dirty="0" smtClean="0"/>
              <a:t> crisis can have an </a:t>
            </a:r>
            <a:r>
              <a:rPr lang="en-US" sz="2400" dirty="0" smtClean="0">
                <a:solidFill>
                  <a:srgbClr val="C00000"/>
                </a:solidFill>
              </a:rPr>
              <a:t>inaccurate SpO2 reading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High levels of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bilirubin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do not alter SpO</a:t>
            </a:r>
            <a:r>
              <a:rPr lang="en-US" sz="2400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 readings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499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7696200" cy="3810000"/>
          </a:xfrm>
        </p:spPr>
        <p:txBody>
          <a:bodyPr>
            <a:normAutofit fontScale="62500" lnSpcReduction="20000"/>
          </a:bodyPr>
          <a:lstStyle/>
          <a:p>
            <a:pPr algn="l"/>
            <a:endParaRPr lang="en-US" dirty="0" smtClean="0"/>
          </a:p>
          <a:p>
            <a:pPr algn="l"/>
            <a:r>
              <a:rPr lang="en-US" sz="4500" dirty="0" smtClean="0"/>
              <a:t>Normal </a:t>
            </a:r>
            <a:r>
              <a:rPr lang="en-US" sz="4500" dirty="0" err="1" smtClean="0"/>
              <a:t>capnogram</a:t>
            </a:r>
            <a:endParaRPr lang="en-US" sz="4500" dirty="0" smtClean="0"/>
          </a:p>
          <a:p>
            <a:pPr algn="l"/>
            <a:r>
              <a:rPr lang="en-US" dirty="0" smtClean="0"/>
              <a:t>a) Phase I</a:t>
            </a:r>
          </a:p>
          <a:p>
            <a:pPr lvl="1" algn="l"/>
            <a:r>
              <a:rPr lang="en-US" sz="2400" dirty="0" smtClean="0"/>
              <a:t>Initiation</a:t>
            </a:r>
            <a:r>
              <a:rPr lang="en-US" dirty="0" smtClean="0"/>
              <a:t> of expiration</a:t>
            </a:r>
          </a:p>
          <a:p>
            <a:pPr lvl="1" algn="l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free gas from anatomic dead space</a:t>
            </a:r>
          </a:p>
          <a:p>
            <a:pPr algn="l"/>
            <a:r>
              <a:rPr lang="en-US" dirty="0" smtClean="0"/>
              <a:t>b) Phase II</a:t>
            </a:r>
          </a:p>
          <a:p>
            <a:pPr algn="l"/>
            <a:r>
              <a:rPr lang="en-US" dirty="0" smtClean="0"/>
              <a:t>	Expiration</a:t>
            </a:r>
            <a:r>
              <a:rPr lang="en-US" sz="3200" dirty="0" smtClean="0"/>
              <a:t> of</a:t>
            </a:r>
            <a:r>
              <a:rPr lang="en-US" dirty="0" smtClean="0"/>
              <a:t> mixture of </a:t>
            </a:r>
            <a:r>
              <a:rPr lang="en-US" sz="3200" dirty="0" smtClean="0"/>
              <a:t>dead space</a:t>
            </a:r>
            <a:r>
              <a:rPr lang="en-US" dirty="0" smtClean="0"/>
              <a:t> and alveolar gas</a:t>
            </a:r>
          </a:p>
          <a:p>
            <a:pPr algn="l"/>
            <a:r>
              <a:rPr lang="en-US" dirty="0" smtClean="0"/>
              <a:t>c) Phase </a:t>
            </a:r>
            <a:r>
              <a:rPr lang="en-US" sz="2800" b="1" dirty="0" smtClean="0"/>
              <a:t>III</a:t>
            </a:r>
          </a:p>
          <a:p>
            <a:pPr lvl="1" algn="l"/>
            <a:r>
              <a:rPr lang="en-US" dirty="0" smtClean="0"/>
              <a:t>Alveolar </a:t>
            </a:r>
            <a:r>
              <a:rPr lang="en-US" sz="2400" b="1" dirty="0" smtClean="0"/>
              <a:t>plateau</a:t>
            </a:r>
          </a:p>
          <a:p>
            <a:pPr lvl="1" algn="l"/>
            <a:r>
              <a:rPr lang="en-US" dirty="0" smtClean="0"/>
              <a:t>CO2-rich gas from alveoli</a:t>
            </a:r>
          </a:p>
          <a:p>
            <a:pPr algn="l"/>
            <a:r>
              <a:rPr lang="en-US" dirty="0" smtClean="0"/>
              <a:t>d) Phase IV or 0</a:t>
            </a:r>
          </a:p>
          <a:p>
            <a:pPr algn="l"/>
            <a:r>
              <a:rPr lang="en-US" sz="3600" b="1" dirty="0" smtClean="0"/>
              <a:t>	</a:t>
            </a:r>
            <a:r>
              <a:rPr lang="en-US" b="1" dirty="0" smtClean="0"/>
              <a:t>Inspiration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14800"/>
            <a:ext cx="4443413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P:\045 pictures\capnograph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5" y="1571899"/>
            <a:ext cx="3026568" cy="19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Clinical uses of </a:t>
            </a:r>
            <a:r>
              <a:rPr lang="en-US" b="1" dirty="0" err="1">
                <a:solidFill>
                  <a:srgbClr val="C00000"/>
                </a:solidFill>
              </a:rPr>
              <a:t>capnography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dirty="0" smtClean="0"/>
              <a:t>Provides qualitative and quantitative information regarding expired CO2.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200" dirty="0" smtClean="0"/>
              <a:t>Quantitatively, this is </a:t>
            </a:r>
            <a:r>
              <a:rPr lang="en-US" b="1" dirty="0" smtClean="0"/>
              <a:t>useful to ensure the endotracheal tube is within the respiratory tract 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sz="3200" b="1" dirty="0" smtClean="0"/>
              <a:t>Quantitatively , to ensure adequate cardiac output.</a:t>
            </a:r>
          </a:p>
          <a:p>
            <a:pPr lvl="1" algn="l"/>
            <a:r>
              <a:rPr lang="en-US" dirty="0" smtClean="0"/>
              <a:t> Inspired CO2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Monitored to ensure that the CO2 absorber of the anesthesia machine is adequately removing all CO2 from the circuit.</a:t>
            </a:r>
          </a:p>
          <a:p>
            <a:pPr marL="1028700" lvl="1" indent="-5715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If inspired CO2 is greater than zero, changing of the absorbent should be considered.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color of absorbent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changes (e.g. </a:t>
            </a:r>
            <a:r>
              <a:rPr lang="en-US" sz="36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turns blue) 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when its capacity is exhausted.</a:t>
            </a: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283806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endParaRPr lang="en-US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2800" b="1" dirty="0" smtClean="0"/>
              <a:t>Monitoring </a:t>
            </a:r>
            <a:r>
              <a:rPr lang="en-US" b="1" dirty="0" smtClean="0"/>
              <a:t>of</a:t>
            </a:r>
            <a:r>
              <a:rPr lang="en-US" sz="2800" b="1" dirty="0" smtClean="0"/>
              <a:t> adequacy of</a:t>
            </a:r>
            <a:r>
              <a:rPr lang="en-US" b="1" dirty="0" smtClean="0"/>
              <a:t> ventilation in controlled or spontaneously ventilating patients</a:t>
            </a:r>
          </a:p>
          <a:p>
            <a:pPr algn="l"/>
            <a:endParaRPr lang="en-US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3600" dirty="0" smtClean="0"/>
              <a:t>Noninvasive </a:t>
            </a:r>
            <a:r>
              <a:rPr lang="en-US" b="1" dirty="0" smtClean="0"/>
              <a:t>estimate of PaCO2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Assumes the normal 2 to </a:t>
            </a:r>
            <a:r>
              <a:rPr lang="en-US" sz="2400" b="1" dirty="0" smtClean="0"/>
              <a:t>5 </a:t>
            </a:r>
            <a:r>
              <a:rPr lang="en-US" b="1" dirty="0" smtClean="0"/>
              <a:t>mm Hg difference between expired (P</a:t>
            </a:r>
            <a:r>
              <a:rPr lang="en-US" sz="2600" b="1" dirty="0" smtClean="0"/>
              <a:t>ETCO2</a:t>
            </a:r>
            <a:r>
              <a:rPr lang="en-US" b="1" dirty="0" smtClean="0"/>
              <a:t>) and arterial (</a:t>
            </a:r>
            <a:r>
              <a:rPr lang="en-US" b="1" dirty="0" err="1" smtClean="0"/>
              <a:t>PaCapnography</a:t>
            </a:r>
            <a:r>
              <a:rPr lang="en-US" b="1" dirty="0" smtClean="0"/>
              <a:t>  in the awake state is present)</a:t>
            </a:r>
          </a:p>
          <a:p>
            <a:pPr algn="l">
              <a:buFont typeface="Arial" pitchFamily="34" charset="0"/>
              <a:buChar char="•"/>
            </a:pPr>
            <a:endParaRPr lang="en-US" sz="3600" dirty="0" smtClean="0"/>
          </a:p>
          <a:p>
            <a:pPr algn="l">
              <a:buFont typeface="Arial" pitchFamily="34" charset="0"/>
              <a:buChar char="•"/>
            </a:pPr>
            <a:r>
              <a:rPr lang="en-US" sz="3600" dirty="0" smtClean="0"/>
              <a:t>The gradient</a:t>
            </a:r>
            <a:r>
              <a:rPr lang="en-US" dirty="0" smtClean="0"/>
              <a:t> between P</a:t>
            </a:r>
            <a:r>
              <a:rPr lang="en-US" sz="2600" dirty="0" smtClean="0"/>
              <a:t>ETCO2</a:t>
            </a:r>
            <a:r>
              <a:rPr lang="en-US" dirty="0" smtClean="0"/>
              <a:t> and PaCO2</a:t>
            </a:r>
            <a:r>
              <a:rPr lang="en-US" sz="3600" dirty="0" smtClean="0"/>
              <a:t> may</a:t>
            </a:r>
            <a:r>
              <a:rPr lang="en-US" dirty="0" smtClean="0"/>
              <a:t> be</a:t>
            </a:r>
            <a:r>
              <a:rPr lang="en-US" sz="3600" dirty="0" smtClean="0"/>
              <a:t> increased </a:t>
            </a:r>
            <a:r>
              <a:rPr lang="en-US" dirty="0" smtClean="0"/>
              <a:t>with</a:t>
            </a:r>
            <a:r>
              <a:rPr lang="en-US" sz="3600" dirty="0" smtClean="0"/>
              <a:t> age,</a:t>
            </a:r>
            <a:r>
              <a:rPr lang="en-US" dirty="0" smtClean="0"/>
              <a:t> pulmonary</a:t>
            </a:r>
            <a:r>
              <a:rPr lang="en-US" sz="3600" dirty="0" smtClean="0"/>
              <a:t> disease,</a:t>
            </a:r>
            <a:r>
              <a:rPr lang="en-US" dirty="0" smtClean="0"/>
              <a:t> pulmonary embolus, low</a:t>
            </a:r>
            <a:r>
              <a:rPr lang="en-US" sz="3600" dirty="0" smtClean="0"/>
              <a:t> cardiac </a:t>
            </a:r>
            <a:r>
              <a:rPr lang="en-US" dirty="0" smtClean="0"/>
              <a:t>output, and </a:t>
            </a:r>
            <a:r>
              <a:rPr lang="en-US" dirty="0" err="1" smtClean="0"/>
              <a:t>hypovolemia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 smtClean="0"/>
              <a:t>Detection of patient disease</a:t>
            </a:r>
          </a:p>
          <a:p>
            <a:pPr algn="l"/>
            <a:r>
              <a:rPr lang="en-US" dirty="0" err="1" smtClean="0"/>
              <a:t>i</a:t>
            </a:r>
            <a:r>
              <a:rPr lang="en-US" dirty="0" smtClean="0"/>
              <a:t>) </a:t>
            </a:r>
            <a:r>
              <a:rPr lang="en-US" dirty="0" smtClean="0">
                <a:solidFill>
                  <a:schemeClr val="accent2"/>
                </a:solidFill>
              </a:rPr>
              <a:t>Causes of increased CO</a:t>
            </a:r>
            <a:r>
              <a:rPr lang="en-US" baseline="-25000" dirty="0" smtClean="0">
                <a:solidFill>
                  <a:schemeClr val="accent2"/>
                </a:solidFill>
              </a:rPr>
              <a:t>2 </a:t>
            </a:r>
            <a:r>
              <a:rPr lang="en-US" dirty="0" smtClean="0">
                <a:solidFill>
                  <a:schemeClr val="accent2"/>
                </a:solidFill>
              </a:rPr>
              <a:t>production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Fever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Sepsis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Malignant hyperthermia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Hyperthyroidism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Shivering</a:t>
            </a:r>
          </a:p>
          <a:p>
            <a:pPr algn="l"/>
            <a:r>
              <a:rPr lang="en-US" dirty="0" smtClean="0"/>
              <a:t>ii) </a:t>
            </a:r>
            <a:r>
              <a:rPr lang="en-US" dirty="0" smtClean="0">
                <a:solidFill>
                  <a:schemeClr val="accent2"/>
                </a:solidFill>
              </a:rPr>
              <a:t>Causes of decreased P</a:t>
            </a:r>
            <a:r>
              <a:rPr lang="en-US" sz="2600" dirty="0" smtClean="0">
                <a:solidFill>
                  <a:schemeClr val="accent2"/>
                </a:solidFill>
              </a:rPr>
              <a:t>ETCO2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Decreased cardiac output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err="1" smtClean="0"/>
              <a:t>Hypovolemia</a:t>
            </a:r>
            <a:endParaRPr lang="en-US" dirty="0" smtClean="0"/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Pulmonary embolism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Hypothermia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/>
              <a:t>Hyperventilation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90800"/>
            <a:ext cx="4572000" cy="47244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/>
              <a:t>Detection of patient disease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Airway obstruction  may be detected due to abnormalities in the </a:t>
            </a:r>
            <a:r>
              <a:rPr lang="en-US" sz="2800" dirty="0" err="1" smtClean="0"/>
              <a:t>capnography</a:t>
            </a:r>
            <a:r>
              <a:rPr lang="en-US" sz="2800" dirty="0" smtClean="0"/>
              <a:t> tracing.</a:t>
            </a:r>
            <a:endParaRPr lang="en-US" sz="2800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3074" name="Picture 2" descr="P:\045 pictures\03-capnography-58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0700" y="1652271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200" b="1" dirty="0">
                <a:solidFill>
                  <a:srgbClr val="C0504D"/>
                </a:solidFill>
              </a:rPr>
              <a:t>Clinical uses of </a:t>
            </a:r>
            <a:r>
              <a:rPr lang="en-US" sz="3200" b="1" dirty="0" err="1">
                <a:solidFill>
                  <a:srgbClr val="C0504D"/>
                </a:solidFill>
              </a:rPr>
              <a:t>capnography</a:t>
            </a:r>
            <a:r>
              <a:rPr lang="en-US" sz="3200" b="1" dirty="0">
                <a:solidFill>
                  <a:srgbClr val="C0504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77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How</a:t>
            </a:r>
            <a:r>
              <a:rPr lang="en-US" dirty="0" smtClean="0">
                <a:solidFill>
                  <a:srgbClr val="7030A0"/>
                </a:solidFill>
              </a:rPr>
              <a:t> and </a:t>
            </a:r>
            <a:r>
              <a:rPr lang="en-US" b="1" dirty="0">
                <a:solidFill>
                  <a:srgbClr val="7030A0"/>
                </a:solidFill>
              </a:rPr>
              <a:t>b</a:t>
            </a:r>
            <a:r>
              <a:rPr lang="en-US" b="1" dirty="0" smtClean="0">
                <a:solidFill>
                  <a:srgbClr val="7030A0"/>
                </a:solidFill>
              </a:rPr>
              <a:t>y which means </a:t>
            </a:r>
            <a:r>
              <a:rPr lang="en-US" dirty="0" smtClean="0">
                <a:solidFill>
                  <a:srgbClr val="7030A0"/>
                </a:solidFill>
              </a:rPr>
              <a:t>do you </a:t>
            </a:r>
            <a:r>
              <a:rPr lang="en-US" b="1" dirty="0" smtClean="0">
                <a:solidFill>
                  <a:srgbClr val="7030A0"/>
                </a:solidFill>
              </a:rPr>
              <a:t>Monitor</a:t>
            </a:r>
            <a:r>
              <a:rPr lang="en-US" dirty="0" smtClean="0">
                <a:solidFill>
                  <a:srgbClr val="7030A0"/>
                </a:solidFill>
              </a:rPr>
              <a:t> in a patient?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Physical exam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Equipments ( advances in technology)</a:t>
            </a: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 smtClean="0"/>
              <a:t>Detection of problems with the anesthetic breathing system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Rebreathingof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CO2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Incompetent valves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Circuit disconnect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Circuit leak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123" name="Picture 3" descr="P:\045 pictures\capnography-31-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4500561"/>
            <a:ext cx="306070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a)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Rebreathing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of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Elevation in baseline CO</a:t>
            </a:r>
            <a:r>
              <a:rPr lang="en-US" baseline="-25000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and Phase I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Can eliminate by increasing fresh gas flow or changing CO2 absorber</a:t>
            </a:r>
          </a:p>
          <a:p>
            <a:pPr algn="l"/>
            <a:r>
              <a:rPr lang="en-US" dirty="0" smtClean="0"/>
              <a:t>b) </a:t>
            </a:r>
            <a:r>
              <a:rPr lang="en-US" b="1" dirty="0" smtClean="0"/>
              <a:t>Obstruction to expiratory gas flow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Prolonged Phase II and steeper Phase III slope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Occurs with </a:t>
            </a:r>
            <a:r>
              <a:rPr lang="en-US" dirty="0" err="1" smtClean="0"/>
              <a:t>bronchospasm</a:t>
            </a:r>
            <a:r>
              <a:rPr lang="en-US" dirty="0" smtClean="0"/>
              <a:t>, COPD, kinked </a:t>
            </a:r>
            <a:r>
              <a:rPr lang="en-US" dirty="0" err="1" smtClean="0"/>
              <a:t>endotracheal</a:t>
            </a:r>
            <a:r>
              <a:rPr lang="en-US" dirty="0" smtClean="0"/>
              <a:t> tube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6146" name="Picture 2" descr="P:\045 pictures\obstru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91000"/>
            <a:ext cx="33528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endParaRPr lang="en-US" b="1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75973"/>
            <a:ext cx="6858000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dirty="0" smtClean="0"/>
              <a:t>c) </a:t>
            </a:r>
            <a:r>
              <a:rPr lang="en-US" b="1" dirty="0" smtClean="0"/>
              <a:t>Curare Cleft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Dip in Phase III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Indicates return of spontaneous respiratory efforts</a:t>
            </a:r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d)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Cardiogenic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oscillations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Oscillations of small gas movements during phase III and IV (or 0)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Produced by aortic and cardiac pulsations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5" name="Picture 2" descr="P:\045 picture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9" y="2514600"/>
            <a:ext cx="30384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62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dirty="0" smtClean="0"/>
              <a:t> </a:t>
            </a:r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b="1" dirty="0" smtClean="0"/>
              <a:t>Increased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Elevated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Indicates increased CO2 production states 	other source of CO2 (as in laparoscopic 	surgery), or inadequate minute ventilation</a:t>
            </a:r>
          </a:p>
          <a:p>
            <a:pPr algn="l"/>
            <a:r>
              <a:rPr lang="en-US" b="1" dirty="0" smtClean="0"/>
              <a:t>Decreased measured CO2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Decreased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May indicated decreased CO2 production state or increased minute ventilation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7170" name="Picture 2" descr="P:\045 pictures\hyperv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6" y="5091112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Clinical uses of </a:t>
            </a:r>
            <a:r>
              <a:rPr lang="en-US" b="1" dirty="0" err="1" smtClean="0">
                <a:solidFill>
                  <a:schemeClr val="accent2"/>
                </a:solidFill>
              </a:rPr>
              <a:t>capnography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pPr algn="l"/>
            <a:r>
              <a:rPr lang="en-US" b="1" dirty="0" smtClean="0"/>
              <a:t>Interpretation of abnormal </a:t>
            </a:r>
            <a:r>
              <a:rPr lang="en-US" b="1" dirty="0" err="1" smtClean="0"/>
              <a:t>capnograms</a:t>
            </a:r>
            <a:endParaRPr lang="en-US" b="1" dirty="0" smtClean="0"/>
          </a:p>
          <a:p>
            <a:pPr algn="l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Incompetent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inspiratory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valve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Prolonged Phase III with elevation of baseline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CO</a:t>
            </a:r>
            <a:r>
              <a:rPr lang="en-US" baseline="-25000" dirty="0" err="1" smtClean="0">
                <a:solidFill>
                  <a:schemeClr val="bg1">
                    <a:lumMod val="85000"/>
                  </a:schemeClr>
                </a:solidFill>
              </a:rPr>
              <a:t>z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and plateau height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Results in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rebreathing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May be difficult to detect without simultaneous analysis of flow waveforms</a:t>
            </a:r>
          </a:p>
          <a:p>
            <a:pPr algn="l"/>
            <a:r>
              <a:rPr lang="en-US" dirty="0" smtClean="0"/>
              <a:t>Esophageal intubation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/>
              <a:t>Initial presence of CO2 followed by no CO2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11266" name="Picture 2" descr="P:\045 pictures\pocketguide_patient_103423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7" y="1990725"/>
            <a:ext cx="880576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/>
          </a:bodyPr>
          <a:lstStyle/>
          <a:p>
            <a:pPr algn="l"/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Standards for Anesthetic Monitoring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75973"/>
            <a:ext cx="6858000" cy="52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97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500" b="1" dirty="0" smtClean="0">
                <a:solidFill>
                  <a:srgbClr val="C00000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Intra-operative awareness with recall </a:t>
            </a:r>
            <a:r>
              <a:rPr lang="en-US" dirty="0" smtClean="0">
                <a:solidFill>
                  <a:schemeClr val="tx1"/>
                </a:solidFill>
              </a:rPr>
              <a:t>involves </a:t>
            </a:r>
            <a:r>
              <a:rPr lang="en-US" dirty="0" smtClean="0">
                <a:solidFill>
                  <a:srgbClr val="C00000"/>
                </a:solidFill>
              </a:rPr>
              <a:t>explicit recall of sensory perceptions during general anesthesia </a:t>
            </a:r>
            <a:r>
              <a:rPr lang="en-US" dirty="0" smtClean="0">
                <a:solidFill>
                  <a:schemeClr val="tx1"/>
                </a:solidFill>
              </a:rPr>
              <a:t>including aspects of their surgical environment, procedure, and even pain related to the intervention.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Intra-operative awareness with recall is defined as a patient having an unexpected and undesirable recall of wakefulness</a:t>
            </a:r>
          </a:p>
          <a:p>
            <a:pPr algn="l"/>
            <a:endParaRPr lang="en-US" dirty="0" smtClean="0"/>
          </a:p>
          <a:p>
            <a:pPr algn="just"/>
            <a:r>
              <a:rPr lang="en-US" u="sng" dirty="0" smtClean="0">
                <a:solidFill>
                  <a:srgbClr val="C00000"/>
                </a:solidFill>
              </a:rPr>
              <a:t>Processed EEG analysis </a:t>
            </a:r>
            <a:r>
              <a:rPr lang="en-US" dirty="0" smtClean="0">
                <a:solidFill>
                  <a:srgbClr val="C00000"/>
                </a:solidFill>
              </a:rPr>
              <a:t>has been developed as a method to monitor depth of anesthesia </a:t>
            </a:r>
            <a:r>
              <a:rPr lang="en-US" dirty="0" err="1" smtClean="0">
                <a:solidFill>
                  <a:srgbClr val="C00000"/>
                </a:solidFill>
              </a:rPr>
              <a:t>intraoperatively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and can be used as an effect-site monitor to aid </a:t>
            </a:r>
            <a:r>
              <a:rPr lang="en-US" dirty="0" smtClean="0">
                <a:solidFill>
                  <a:srgbClr val="C00000"/>
                </a:solidFill>
              </a:rPr>
              <a:t>in titration of anesthetic drugs and may be useful in reducing the incidence of intra-operative awareness with recall</a:t>
            </a: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Intraoperative</a:t>
            </a:r>
            <a:r>
              <a:rPr lang="en-US" dirty="0" smtClean="0">
                <a:solidFill>
                  <a:srgbClr val="C00000"/>
                </a:solidFill>
              </a:rPr>
              <a:t> awareness</a:t>
            </a:r>
          </a:p>
          <a:p>
            <a:pPr algn="l"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70C0"/>
                </a:solidFill>
              </a:rPr>
              <a:t>Symptoms</a:t>
            </a:r>
          </a:p>
          <a:p>
            <a:pPr algn="just"/>
            <a:r>
              <a:rPr lang="en-US" dirty="0" smtClean="0">
                <a:solidFill>
                  <a:srgbClr val="0070C0"/>
                </a:solidFill>
              </a:rPr>
              <a:t>The most common symptoms reported by patients suggesting awareness with recall are </a:t>
            </a:r>
            <a:r>
              <a:rPr lang="en-US" b="1" dirty="0" smtClean="0">
                <a:solidFill>
                  <a:schemeClr val="accent2"/>
                </a:solidFill>
              </a:rPr>
              <a:t>auditory perceptions such as voices or noises, followed by loss of motor function </a:t>
            </a:r>
            <a:r>
              <a:rPr lang="en-US" dirty="0" smtClean="0">
                <a:solidFill>
                  <a:srgbClr val="0070C0"/>
                </a:solidFill>
              </a:rPr>
              <a:t>(inability to move, </a:t>
            </a:r>
            <a:r>
              <a:rPr lang="en-US" i="1" dirty="0" smtClean="0">
                <a:solidFill>
                  <a:srgbClr val="0070C0"/>
                </a:solidFill>
              </a:rPr>
              <a:t>sensation of weakness, or paralysis), pain, and feelings of helplessness, anxiety, panic, impending death, or catastrophe.</a:t>
            </a:r>
          </a:p>
          <a:p>
            <a:pPr algn="l"/>
            <a:endParaRPr lang="en-US" i="1" dirty="0" smtClean="0">
              <a:solidFill>
                <a:srgbClr val="0070C0"/>
              </a:solidFill>
            </a:endParaRPr>
          </a:p>
          <a:p>
            <a:pPr algn="just"/>
            <a:r>
              <a:rPr lang="en-US" dirty="0" smtClean="0">
                <a:solidFill>
                  <a:srgbClr val="0070C0"/>
                </a:solidFill>
              </a:rPr>
              <a:t>Awareness with recall can lead </a:t>
            </a:r>
            <a:r>
              <a:rPr lang="en-US" b="1" dirty="0" smtClean="0">
                <a:solidFill>
                  <a:srgbClr val="0070C0"/>
                </a:solidFill>
              </a:rPr>
              <a:t>to anxiety, sleep difficulties, insomnia, irritability, nightmares, and posttraumatic stress disorder.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are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to follow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Responsibilities?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029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Incidence of awareness</a:t>
            </a:r>
          </a:p>
          <a:p>
            <a:pPr algn="just"/>
            <a:r>
              <a:rPr lang="en-US" dirty="0" smtClean="0"/>
              <a:t>The incidence of awareness with recall varies among studies, countries, anesthetic techniques, patient characteristics, and types of surgery.</a:t>
            </a:r>
          </a:p>
          <a:p>
            <a:pPr algn="l"/>
            <a:endParaRPr lang="en-US" dirty="0" smtClean="0"/>
          </a:p>
          <a:p>
            <a:pPr algn="just"/>
            <a:r>
              <a:rPr lang="en-US" b="1" dirty="0" smtClean="0">
                <a:solidFill>
                  <a:schemeClr val="accent2"/>
                </a:solidFill>
              </a:rPr>
              <a:t>The most commonly cited rate of intra-operative awareness is 0.2% </a:t>
            </a:r>
            <a:r>
              <a:rPr lang="en-US" b="1" dirty="0" smtClean="0"/>
              <a:t>. </a:t>
            </a:r>
          </a:p>
          <a:p>
            <a:pPr algn="l"/>
            <a:r>
              <a:rPr lang="en-US" dirty="0" smtClean="0"/>
              <a:t>This figure is thought to reflect the incidence in routine cases but </a:t>
            </a:r>
            <a:r>
              <a:rPr lang="en-US" b="1" u="sng" dirty="0" smtClean="0">
                <a:solidFill>
                  <a:schemeClr val="accent2"/>
                </a:solidFill>
              </a:rPr>
              <a:t>not including cardiac or obstetric surgeries</a:t>
            </a:r>
            <a:r>
              <a:rPr lang="en-US" b="1" dirty="0" smtClean="0"/>
              <a:t>. 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When further stratified, </a:t>
            </a:r>
            <a:r>
              <a:rPr lang="en-US" dirty="0" smtClean="0">
                <a:solidFill>
                  <a:schemeClr val="accent2"/>
                </a:solidFill>
              </a:rPr>
              <a:t>awareness occurs in approximately </a:t>
            </a:r>
            <a:r>
              <a:rPr lang="en-US" b="1" dirty="0" smtClean="0">
                <a:solidFill>
                  <a:schemeClr val="accent2"/>
                </a:solidFill>
              </a:rPr>
              <a:t>1.14% to 1.5% of cardiac surgery cases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0.4% of obstetric </a:t>
            </a:r>
            <a:r>
              <a:rPr lang="en-US" dirty="0" smtClean="0">
                <a:solidFill>
                  <a:schemeClr val="accent2"/>
                </a:solidFill>
              </a:rPr>
              <a:t>cases, and </a:t>
            </a:r>
            <a:r>
              <a:rPr lang="en-US" b="1" dirty="0" smtClean="0">
                <a:solidFill>
                  <a:schemeClr val="accent2"/>
                </a:solidFill>
              </a:rPr>
              <a:t>11% to 43% of trauma surgeries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</a:p>
          <a:p>
            <a:pPr algn="l"/>
            <a:r>
              <a:rPr lang="en-US" dirty="0" smtClean="0"/>
              <a:t>Awareness with recall associated </a:t>
            </a:r>
            <a:r>
              <a:rPr lang="en-US" dirty="0" smtClean="0">
                <a:solidFill>
                  <a:srgbClr val="C00000"/>
                </a:solidFill>
              </a:rPr>
              <a:t>with pain </a:t>
            </a:r>
            <a:r>
              <a:rPr lang="en-US" dirty="0" smtClean="0"/>
              <a:t>is estimated to </a:t>
            </a:r>
            <a:r>
              <a:rPr lang="en-US" dirty="0" smtClean="0">
                <a:solidFill>
                  <a:srgbClr val="C00000"/>
                </a:solidFill>
              </a:rPr>
              <a:t>occur in 0.01% to 0.03% of cases</a:t>
            </a: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Factors associated with </a:t>
            </a:r>
            <a:r>
              <a:rPr lang="en-US" dirty="0" smtClean="0">
                <a:solidFill>
                  <a:srgbClr val="C00000"/>
                </a:solidFill>
              </a:rPr>
              <a:t>increased risk of awareness </a:t>
            </a:r>
            <a:r>
              <a:rPr lang="en-US" dirty="0" smtClean="0">
                <a:solidFill>
                  <a:schemeClr val="tx1"/>
                </a:solidFill>
              </a:rPr>
              <a:t>with recall include</a:t>
            </a:r>
          </a:p>
          <a:p>
            <a:pPr algn="just"/>
            <a:endParaRPr lang="en-US" dirty="0" smtClean="0"/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"light" anesthesia </a:t>
            </a:r>
            <a:r>
              <a:rPr lang="en-US" dirty="0" smtClean="0"/>
              <a:t>(e.g., delivering a low level of inhaled anesthetic minimum alveolar concentration),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history of intra-operative awareness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chronic use of central nervous system depressants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younger age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obesity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inadequate or misused anesthesia delivery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Detecting episodes of intra-operative awareness</a:t>
            </a:r>
          </a:p>
          <a:p>
            <a:pPr algn="l"/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Often it is </a:t>
            </a:r>
            <a:r>
              <a:rPr lang="en-US" b="1" dirty="0" smtClean="0">
                <a:solidFill>
                  <a:srgbClr val="0070C0"/>
                </a:solidFill>
              </a:rPr>
              <a:t>difficult to know for sure </a:t>
            </a:r>
            <a:r>
              <a:rPr lang="en-US" dirty="0" smtClean="0">
                <a:solidFill>
                  <a:srgbClr val="0070C0"/>
                </a:solidFill>
              </a:rPr>
              <a:t>that intra-operative awareness with recall occurred. </a:t>
            </a:r>
          </a:p>
          <a:p>
            <a:pPr algn="l"/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If the patient is not asked specifically about it they </a:t>
            </a:r>
            <a:r>
              <a:rPr lang="en-US" b="1" dirty="0" smtClean="0">
                <a:solidFill>
                  <a:srgbClr val="0070C0"/>
                </a:solidFill>
              </a:rPr>
              <a:t>may not report it voluntarily. </a:t>
            </a:r>
          </a:p>
          <a:p>
            <a:pPr algn="l"/>
            <a:endParaRPr lang="en-US" dirty="0" smtClean="0">
              <a:solidFill>
                <a:srgbClr val="0070C0"/>
              </a:solidFill>
            </a:endParaRPr>
          </a:p>
          <a:p>
            <a:pPr algn="l"/>
            <a:r>
              <a:rPr lang="en-US" dirty="0" smtClean="0">
                <a:solidFill>
                  <a:srgbClr val="0070C0"/>
                </a:solidFill>
              </a:rPr>
              <a:t>Or, the patient may </a:t>
            </a:r>
            <a:r>
              <a:rPr lang="en-US" b="1" dirty="0" smtClean="0">
                <a:solidFill>
                  <a:srgbClr val="0070C0"/>
                </a:solidFill>
              </a:rPr>
              <a:t>recollect hearing sounds </a:t>
            </a:r>
            <a:r>
              <a:rPr lang="en-US" dirty="0" smtClean="0">
                <a:solidFill>
                  <a:srgbClr val="0070C0"/>
                </a:solidFill>
              </a:rPr>
              <a:t>during surgery, when in fact they are remembering something </a:t>
            </a:r>
            <a:r>
              <a:rPr lang="en-US" b="1" dirty="0" smtClean="0">
                <a:solidFill>
                  <a:srgbClr val="0070C0"/>
                </a:solidFill>
              </a:rPr>
              <a:t>that occurred in the recovery room.</a:t>
            </a:r>
          </a:p>
          <a:p>
            <a:pPr marL="571500" indent="-571500" algn="l">
              <a:buAutoNum type="romanLcParenR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962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Processed EEG and Awareness Monitoring</a:t>
            </a:r>
          </a:p>
          <a:p>
            <a:pPr algn="l"/>
            <a:endParaRPr lang="en-US" b="1" dirty="0" smtClean="0"/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Detecting episodes of intra-operative awareness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One accepted method to assess intra-operative awareness with recall is to conduct three structured interviews with </a:t>
            </a:r>
            <a:r>
              <a:rPr lang="en-US" b="1" dirty="0" smtClean="0">
                <a:solidFill>
                  <a:schemeClr val="accent2"/>
                </a:solidFill>
              </a:rPr>
              <a:t>open ended questions at intervals of 24 hours, between 24 and 72 hours, and at 30 days after surgery </a:t>
            </a:r>
            <a:r>
              <a:rPr lang="en-US" dirty="0" smtClean="0"/>
              <a:t>(awareness may not arise until days to weeks postoperatively).</a:t>
            </a:r>
          </a:p>
          <a:p>
            <a:pPr algn="l"/>
            <a:endParaRPr lang="en-US" dirty="0" smtClean="0"/>
          </a:p>
          <a:p>
            <a:pPr marL="571500" indent="-571500" algn="l">
              <a:buAutoNum type="romanLcParenR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3352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accent2"/>
                </a:solidFill>
              </a:rPr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Prevention or vigilance for detecting </a:t>
            </a:r>
            <a:r>
              <a:rPr lang="en-US" b="1" dirty="0" err="1" smtClean="0"/>
              <a:t>intraoperative</a:t>
            </a:r>
            <a:r>
              <a:rPr lang="en-US" b="1" dirty="0" smtClean="0"/>
              <a:t> awareness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/>
              <a:t>Monitor delivered volatile anesthetic levels</a:t>
            </a:r>
          </a:p>
          <a:p>
            <a:pPr lvl="1" algn="l"/>
            <a:r>
              <a:rPr lang="en-US" dirty="0" smtClean="0"/>
              <a:t>The unintended inadequate delivery of volatile anesthetic agents ("light anesthesia") during maintenance of anesthesia may be avoided by the </a:t>
            </a:r>
            <a:r>
              <a:rPr lang="en-US" dirty="0" smtClean="0">
                <a:solidFill>
                  <a:schemeClr val="accent2"/>
                </a:solidFill>
              </a:rPr>
              <a:t>addition of a low alarm limit to end-tidal gas monitoring settings,</a:t>
            </a:r>
            <a:r>
              <a:rPr lang="en-US" dirty="0" smtClean="0"/>
              <a:t> as well as use of a </a:t>
            </a:r>
            <a:r>
              <a:rPr lang="en-US" dirty="0" smtClean="0">
                <a:solidFill>
                  <a:schemeClr val="accent2"/>
                </a:solidFill>
              </a:rPr>
              <a:t>"near empty" alarm</a:t>
            </a:r>
            <a:r>
              <a:rPr lang="en-US" dirty="0" smtClean="0"/>
              <a:t> in anesthetic vaporizers.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/>
              <a:t>Prevention or vigilance for detecting </a:t>
            </a:r>
            <a:r>
              <a:rPr lang="en-US" b="1" dirty="0" err="1" smtClean="0"/>
              <a:t>intraoperative</a:t>
            </a:r>
            <a:r>
              <a:rPr lang="en-US" b="1" dirty="0" smtClean="0"/>
              <a:t> awareness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/>
              <a:t>Monitor processed EEG signals</a:t>
            </a:r>
          </a:p>
          <a:p>
            <a:pPr lvl="1" algn="l"/>
            <a:r>
              <a:rPr lang="en-US" dirty="0" smtClean="0"/>
              <a:t>Depth of anesthesia monitoring, via the processed EEG, has </a:t>
            </a:r>
            <a:r>
              <a:rPr lang="en-US" dirty="0" smtClean="0">
                <a:solidFill>
                  <a:schemeClr val="accent2"/>
                </a:solidFill>
              </a:rPr>
              <a:t>proved useful in reducing the amount of anesthetic drugs, optimizing </a:t>
            </a:r>
            <a:r>
              <a:rPr lang="en-US" dirty="0" err="1" smtClean="0">
                <a:solidFill>
                  <a:schemeClr val="accent2"/>
                </a:solidFill>
              </a:rPr>
              <a:t>extubation</a:t>
            </a:r>
            <a:r>
              <a:rPr lang="en-US" dirty="0" smtClean="0">
                <a:solidFill>
                  <a:schemeClr val="accent2"/>
                </a:solidFill>
              </a:rPr>
              <a:t> times</a:t>
            </a:r>
            <a:r>
              <a:rPr lang="en-US" dirty="0" smtClean="0"/>
              <a:t>, and in some studies </a:t>
            </a:r>
            <a:r>
              <a:rPr lang="en-US" dirty="0" smtClean="0">
                <a:solidFill>
                  <a:schemeClr val="accent2"/>
                </a:solidFill>
              </a:rPr>
              <a:t>reducing awareness with recall</a:t>
            </a:r>
            <a:r>
              <a:rPr lang="en-US" dirty="0" smtClean="0"/>
              <a:t>. </a:t>
            </a:r>
          </a:p>
          <a:p>
            <a:pPr lvl="1" algn="l"/>
            <a:endParaRPr lang="en-US" dirty="0" smtClean="0"/>
          </a:p>
          <a:p>
            <a:pPr lvl="1" algn="l"/>
            <a:r>
              <a:rPr lang="en-US" dirty="0" smtClean="0"/>
              <a:t>Although most anesthesiologists in the UK, USA, and Australia accept that clinical signs are unreliable indicators of awareness, few believe that </a:t>
            </a:r>
            <a:r>
              <a:rPr lang="en-US" dirty="0" smtClean="0">
                <a:solidFill>
                  <a:schemeClr val="accent2"/>
                </a:solidFill>
              </a:rPr>
              <a:t>monitors of anesthetic depths should be used for all routine cases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2514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/>
              <a:t>Processed EEG and Awareness Monitoring</a:t>
            </a:r>
          </a:p>
          <a:p>
            <a:pPr algn="l"/>
            <a:endParaRPr lang="en-US" b="1" dirty="0" smtClean="0"/>
          </a:p>
          <a:p>
            <a:pPr algn="l"/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Prevention or vigilance for detecting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intraoperative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awareness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Monitor processed EEG signals</a:t>
            </a:r>
          </a:p>
          <a:p>
            <a:pPr lvl="1" indent="-457200" algn="l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Several brain-function monitors based on the processed electroencephalogram (EEG) or evoked potentials have been developed to assess anesthetic depth.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1860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5105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Processed EEG and Awareness Monitoring</a:t>
            </a:r>
            <a:endParaRPr lang="en-US" sz="2400" b="1" dirty="0"/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BIS (Aspect Medical Systems). The most widely used monitor is the BIS monitor</a:t>
            </a:r>
            <a:r>
              <a:rPr lang="en-US" b="1" dirty="0"/>
              <a:t>.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This device integrates several parameters of an EEG into a calculated, dimensionless variable </a:t>
            </a:r>
            <a:r>
              <a:rPr lang="en-US" b="1" dirty="0"/>
              <a:t>(</a:t>
            </a:r>
            <a:r>
              <a:rPr lang="en-US" b="1" dirty="0">
                <a:solidFill>
                  <a:srgbClr val="C00000"/>
                </a:solidFill>
              </a:rPr>
              <a:t>0 to 100</a:t>
            </a:r>
            <a:r>
              <a:rPr lang="en-US" b="1" dirty="0"/>
              <a:t>). </a:t>
            </a:r>
            <a:endParaRPr lang="en-US" sz="2000" b="1" dirty="0"/>
          </a:p>
          <a:p>
            <a:pPr marL="1428750" lvl="2" indent="-514350" algn="l">
              <a:buFont typeface="Arial" pitchFamily="34" charset="0"/>
              <a:buChar char="•"/>
            </a:pPr>
            <a:endParaRPr lang="en-US" sz="1600" b="1" dirty="0"/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500" dirty="0">
                <a:solidFill>
                  <a:schemeClr val="bg1">
                    <a:lumMod val="85000"/>
                  </a:schemeClr>
                </a:solidFill>
              </a:rPr>
              <a:t>It is important to note that </a:t>
            </a:r>
            <a:r>
              <a:rPr lang="en-US" sz="2500" dirty="0" err="1">
                <a:solidFill>
                  <a:schemeClr val="bg1">
                    <a:lumMod val="85000"/>
                  </a:schemeClr>
                </a:solidFill>
              </a:rPr>
              <a:t>bispectral</a:t>
            </a:r>
            <a:r>
              <a:rPr lang="en-US" sz="2500" dirty="0">
                <a:solidFill>
                  <a:schemeClr val="bg1">
                    <a:lumMod val="85000"/>
                  </a:schemeClr>
                </a:solidFill>
              </a:rPr>
              <a:t> index </a:t>
            </a:r>
            <a:r>
              <a:rPr lang="en-US" sz="2500" dirty="0">
                <a:solidFill>
                  <a:schemeClr val="tx1"/>
                </a:solidFill>
              </a:rPr>
              <a:t>(BIS)is a probability distribution where a measure of </a:t>
            </a:r>
            <a:r>
              <a:rPr lang="en-US" sz="2500" b="1" dirty="0">
                <a:solidFill>
                  <a:schemeClr val="accent2"/>
                </a:solidFill>
              </a:rPr>
              <a:t>40 does not provide a 100% guarantee of no awareness.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  <p:extLst>
      <p:ext uri="{BB962C8B-B14F-4D97-AF65-F5344CB8AC3E}">
        <p14:creationId xmlns:p14="http://schemas.microsoft.com/office/powerpoint/2010/main" val="16706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/>
              <a:t>Processed EEG and Awareness Monitoring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Several brain-function monitors based on the processed electroencephalogram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(EEG) or evoked potentials have been developed to assess anesthetic depth.</a:t>
            </a:r>
          </a:p>
          <a:p>
            <a:pPr marL="971550" lvl="1" indent="-514350" algn="l">
              <a:buAutoNum type="romanLcParenR"/>
            </a:pPr>
            <a:r>
              <a:rPr lang="en-US" sz="1800" b="1" dirty="0" smtClean="0">
                <a:solidFill>
                  <a:schemeClr val="bg2"/>
                </a:solidFill>
              </a:rPr>
              <a:t>The term </a:t>
            </a:r>
            <a:r>
              <a:rPr lang="en-US" sz="1800" b="1" dirty="0" err="1" smtClean="0">
                <a:solidFill>
                  <a:schemeClr val="bg2"/>
                </a:solidFill>
              </a:rPr>
              <a:t>bispectral</a:t>
            </a:r>
            <a:r>
              <a:rPr lang="en-US" sz="1800" b="1" dirty="0" smtClean="0">
                <a:solidFill>
                  <a:schemeClr val="bg2"/>
                </a:solidFill>
              </a:rPr>
              <a:t> applies because it incorporates both power and phase spectrums of an EEG into the calculated 0 to 100 value.</a:t>
            </a:r>
          </a:p>
          <a:p>
            <a:pPr marL="971550" lvl="1" indent="-514350" algn="l">
              <a:buAutoNum type="romanLcParenR"/>
            </a:pPr>
            <a:endParaRPr lang="en-US" sz="1800" b="1" dirty="0" smtClean="0"/>
          </a:p>
          <a:p>
            <a:pPr marL="971550" lvl="1" indent="-514350" algn="l">
              <a:buAutoNum type="romanLcParenR"/>
            </a:pPr>
            <a:endParaRPr lang="en-US" sz="1800" b="1" dirty="0" smtClean="0"/>
          </a:p>
          <a:p>
            <a:pPr marL="971550" lvl="1" indent="-514350" algn="l">
              <a:buAutoNum type="romanLcParenR"/>
            </a:pPr>
            <a:r>
              <a:rPr lang="en-US" sz="1800" b="1" dirty="0" smtClean="0">
                <a:solidFill>
                  <a:schemeClr val="accent2"/>
                </a:solidFill>
              </a:rPr>
              <a:t> BIS values between 40 and 60 purportedly indicate adequate general anesthesia for surgery</a:t>
            </a:r>
            <a:r>
              <a:rPr lang="en-US" sz="1800" b="1" dirty="0" smtClean="0"/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and values below 40 indicate a deep hypnotic state</a:t>
            </a:r>
            <a:r>
              <a:rPr lang="en-US" sz="1800" b="1" dirty="0" smtClean="0">
                <a:solidFill>
                  <a:schemeClr val="tx1"/>
                </a:solidFill>
              </a:rPr>
              <a:t>. Targeting a range of BIS values between 40 and 60 is marketed to help prevent anesthesia awareness while allowing for minimization the anesthetic dose.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524000"/>
            <a:ext cx="2843213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41148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</a:t>
            </a:r>
            <a:r>
              <a:rPr lang="en-US" b="1" dirty="0" smtClean="0">
                <a:solidFill>
                  <a:srgbClr val="7030A0"/>
                </a:solidFill>
              </a:rPr>
              <a:t>determines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b="1" dirty="0" smtClean="0">
                <a:solidFill>
                  <a:srgbClr val="7030A0"/>
                </a:solidFill>
              </a:rPr>
              <a:t>Standards of Care </a:t>
            </a:r>
            <a:r>
              <a:rPr lang="en-US" dirty="0" smtClean="0">
                <a:solidFill>
                  <a:srgbClr val="7030A0"/>
                </a:solidFill>
              </a:rPr>
              <a:t>for</a:t>
            </a:r>
            <a:r>
              <a:rPr lang="en-US" b="1" dirty="0" smtClean="0">
                <a:solidFill>
                  <a:srgbClr val="7030A0"/>
                </a:solidFill>
              </a:rPr>
              <a:t> monitoring </a:t>
            </a:r>
            <a:r>
              <a:rPr lang="en-US" dirty="0" smtClean="0">
                <a:solidFill>
                  <a:srgbClr val="7030A0"/>
                </a:solidFill>
              </a:rPr>
              <a:t>a patient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Basic monitoring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Advanced monitoring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Processed EEG and Awareness Monitoring</a:t>
            </a:r>
          </a:p>
          <a:p>
            <a:pPr algn="l"/>
            <a:endParaRPr lang="en-US" sz="1600" b="1" dirty="0" smtClean="0"/>
          </a:p>
          <a:p>
            <a:pPr algn="l"/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M-Entropy Module (GE-Healthcare). </a:t>
            </a:r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A mathematical approach that quantifies EEG using non-linear dynamics. This mode measures spectral entropy and 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applies it to the power spectrum of EEGs. </a:t>
            </a:r>
          </a:p>
          <a:p>
            <a:pPr lvl="1" algn="l"/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Two variables, state and response entropy, which measure EEG and combined EEG/EMG activity respectively, are displayed on the awareness monitor as a dimensionless unit (0 to 100)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chemeClr val="accent1"/>
                </a:solidFill>
              </a:rPr>
              <a:t>Mid-latency auditory evoked potentials (MLAEPs</a:t>
            </a:r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</a:rPr>
              <a:t>). This method is thought to be an alternative to the use of EEG monitoring. </a:t>
            </a:r>
          </a:p>
          <a:p>
            <a:pPr algn="l"/>
            <a:r>
              <a:rPr lang="en-US" sz="1800" dirty="0" smtClean="0"/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MLAEP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are electroencephalographic responses to 	auditory stimuli.</a:t>
            </a:r>
            <a:r>
              <a:rPr lang="en-US" sz="1800" dirty="0" smtClean="0"/>
              <a:t>	</a:t>
            </a:r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05000"/>
            <a:ext cx="27559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914400"/>
            <a:ext cx="3121025" cy="633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Processed EEG and Awareness Monitoring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0850" y="482600"/>
            <a:ext cx="5702300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Processed EEG and Awareness Monitoring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4"/>
            </a:pPr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063" y="400050"/>
            <a:ext cx="7635875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Neurophysiologic Monitoring and</a:t>
            </a:r>
          </a:p>
          <a:p>
            <a:r>
              <a:rPr lang="en-US" sz="2800" b="1" dirty="0" smtClean="0"/>
              <a:t>Anesthetic Management</a:t>
            </a:r>
          </a:p>
          <a:p>
            <a:endParaRPr lang="en-US" sz="1600" b="1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Neurophysiologic monitoring or </a:t>
            </a:r>
            <a:r>
              <a:rPr lang="en-US" sz="2400" dirty="0" err="1" smtClean="0">
                <a:solidFill>
                  <a:schemeClr val="accent2"/>
                </a:solidFill>
              </a:rPr>
              <a:t>neuromonitoring</a:t>
            </a:r>
            <a:r>
              <a:rPr lang="en-US" sz="2400" dirty="0" smtClean="0">
                <a:solidFill>
                  <a:schemeClr val="accent2"/>
                </a:solidFill>
              </a:rPr>
              <a:t> allows </a:t>
            </a:r>
            <a:r>
              <a:rPr lang="en-US" sz="2400" b="1" dirty="0" smtClean="0">
                <a:solidFill>
                  <a:schemeClr val="accent2"/>
                </a:solidFill>
              </a:rPr>
              <a:t>early detection of events that may increase postoperative neurological morbidity.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The aim of monitoring is to </a:t>
            </a:r>
            <a:r>
              <a:rPr lang="en-US" sz="2400" b="1" dirty="0" smtClean="0">
                <a:solidFill>
                  <a:schemeClr val="accent2"/>
                </a:solidFill>
              </a:rPr>
              <a:t>identify changes in brain, spinal cord, and peripheral nerve function prior to irreversible damage.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</a:rPr>
              <a:t>Neuromonitoring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is also useful in identifying anatomical structures.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endParaRPr lang="en-US" sz="1600" b="1" dirty="0" smtClean="0"/>
          </a:p>
          <a:p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596265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Neurophysiologic Monitoring and</a:t>
            </a:r>
          </a:p>
          <a:p>
            <a:r>
              <a:rPr lang="en-US" sz="2000" b="1" dirty="0" smtClean="0"/>
              <a:t>Anesthetic Management</a:t>
            </a:r>
          </a:p>
          <a:p>
            <a:pPr algn="l"/>
            <a:endParaRPr lang="en-US" sz="2000" b="1" dirty="0" smtClean="0">
              <a:solidFill>
                <a:schemeClr val="accent2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accent2"/>
                </a:solidFill>
              </a:rPr>
              <a:t>Electromyography (EMG)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EMG is the recording of electrical activity of muscle and therefore an indirect indicator of function of the innervating peripheral nerve.</a:t>
            </a:r>
          </a:p>
          <a:p>
            <a:pPr algn="l"/>
            <a:endParaRPr lang="en-US" sz="2000" dirty="0" smtClean="0">
              <a:solidFill>
                <a:schemeClr val="bg2"/>
              </a:solidFill>
            </a:endParaRP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This technique is also used to identify and verify the integrity of a peripheral nerve, including cranial nerves as well as pedicle screw testing during spine surgery.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EMG is only sensitive to neuromuscular blocking agents.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Neurophysiologic Monitoring and</a:t>
            </a:r>
          </a:p>
          <a:p>
            <a:r>
              <a:rPr lang="en-US" sz="1600" b="1" dirty="0" smtClean="0"/>
              <a:t>Anesthetic Management</a:t>
            </a:r>
          </a:p>
          <a:p>
            <a:pPr algn="l"/>
            <a:endParaRPr lang="en-US" sz="1600" b="1" dirty="0" smtClean="0"/>
          </a:p>
          <a:p>
            <a:pPr algn="l">
              <a:buFont typeface="Arial" pitchFamily="34" charset="0"/>
              <a:buChar char="•"/>
            </a:pPr>
            <a:r>
              <a:rPr lang="en-US" sz="2000" b="1" dirty="0" err="1" smtClean="0"/>
              <a:t>Somatosensory</a:t>
            </a:r>
            <a:r>
              <a:rPr lang="en-US" sz="2000" b="1" dirty="0" smtClean="0"/>
              <a:t> evoked potentials (SSEP)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SSEP are the recording, usually at the cerebral cortex, of responses from electrically stimulated peripheral afferent nerves.</a:t>
            </a:r>
          </a:p>
          <a:p>
            <a:pPr algn="l"/>
            <a:r>
              <a:rPr lang="en-US" sz="2000" dirty="0" smtClean="0">
                <a:solidFill>
                  <a:schemeClr val="bg2"/>
                </a:solidFill>
              </a:rPr>
              <a:t>The most commonly used peripheral nerves are median, </a:t>
            </a:r>
            <a:r>
              <a:rPr lang="en-US" sz="2000" dirty="0" err="1" smtClean="0">
                <a:solidFill>
                  <a:schemeClr val="bg2"/>
                </a:solidFill>
              </a:rPr>
              <a:t>ulnar</a:t>
            </a:r>
            <a:r>
              <a:rPr lang="en-US" sz="2000" dirty="0" smtClean="0">
                <a:solidFill>
                  <a:schemeClr val="bg2"/>
                </a:solidFill>
              </a:rPr>
              <a:t>, posterior </a:t>
            </a:r>
            <a:r>
              <a:rPr lang="en-US" sz="2000" dirty="0" err="1" smtClean="0">
                <a:solidFill>
                  <a:schemeClr val="bg2"/>
                </a:solidFill>
              </a:rPr>
              <a:t>tibial</a:t>
            </a:r>
            <a:r>
              <a:rPr lang="en-US" sz="2000" dirty="0" smtClean="0">
                <a:solidFill>
                  <a:schemeClr val="bg2"/>
                </a:solidFill>
              </a:rPr>
              <a:t>, and common </a:t>
            </a:r>
            <a:r>
              <a:rPr lang="en-US" sz="2000" dirty="0" err="1" smtClean="0">
                <a:solidFill>
                  <a:schemeClr val="bg2"/>
                </a:solidFill>
              </a:rPr>
              <a:t>peroneal</a:t>
            </a:r>
            <a:r>
              <a:rPr lang="en-US" sz="2000" dirty="0" smtClean="0">
                <a:solidFill>
                  <a:schemeClr val="bg2"/>
                </a:solidFill>
              </a:rPr>
              <a:t> nerves.</a:t>
            </a:r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1"/>
            <a:ext cx="7772400" cy="1066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Anesthetic Monitoring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6400800" cy="47244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Neurophysiologic Monitoring and</a:t>
            </a:r>
          </a:p>
          <a:p>
            <a:r>
              <a:rPr lang="en-US" sz="1600" b="1" dirty="0" smtClean="0"/>
              <a:t>Anesthetic Management</a:t>
            </a:r>
          </a:p>
          <a:p>
            <a:pPr algn="l"/>
            <a:endParaRPr lang="en-US" sz="1600" dirty="0" smtClean="0"/>
          </a:p>
          <a:p>
            <a:pPr algn="l"/>
            <a:endParaRPr lang="en-US" sz="1600" dirty="0" smtClean="0">
              <a:solidFill>
                <a:schemeClr val="accent2"/>
              </a:solidFill>
            </a:endParaRPr>
          </a:p>
          <a:p>
            <a:pPr algn="l"/>
            <a:r>
              <a:rPr lang="en-US" sz="2000" dirty="0" smtClean="0">
                <a:solidFill>
                  <a:schemeClr val="accent2"/>
                </a:solidFill>
              </a:rPr>
              <a:t>Brainstem auditory evoked potentials (BAEP)</a:t>
            </a:r>
          </a:p>
          <a:p>
            <a:pPr lvl="1" algn="l"/>
            <a:r>
              <a:rPr lang="en-US" sz="2000" dirty="0" smtClean="0">
                <a:solidFill>
                  <a:schemeClr val="bg2"/>
                </a:solidFill>
              </a:rPr>
              <a:t>BAEP are the recording of brainstem responses to auditory stimuli.</a:t>
            </a:r>
          </a:p>
          <a:p>
            <a:pPr lvl="1" algn="l"/>
            <a:endParaRPr lang="en-US" sz="2000" dirty="0" smtClean="0">
              <a:solidFill>
                <a:schemeClr val="bg2"/>
              </a:solidFill>
            </a:endParaRPr>
          </a:p>
          <a:p>
            <a:pPr lvl="1" algn="l"/>
            <a:r>
              <a:rPr lang="en-US" sz="2000" dirty="0" smtClean="0">
                <a:solidFill>
                  <a:schemeClr val="bg2"/>
                </a:solidFill>
              </a:rPr>
              <a:t>BAEP monitors the function of the entire auditory pathway along the acoustic nerve, through the brain stem to the cerebral cortex.</a:t>
            </a:r>
          </a:p>
          <a:p>
            <a:pPr algn="l"/>
            <a:endParaRPr lang="en-US" sz="1600" b="1" dirty="0" smtClean="0"/>
          </a:p>
          <a:p>
            <a:pPr algn="l"/>
            <a:endParaRPr lang="en-US" sz="1600" b="1" dirty="0" smtClean="0"/>
          </a:p>
          <a:p>
            <a:pPr marL="971550" lvl="1" indent="-514350" algn="l">
              <a:buFont typeface="+mj-lt"/>
              <a:buAutoNum type="romanLcPeriod" startAt="3"/>
            </a:pPr>
            <a:endParaRPr lang="en-US" sz="16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371600" y="10668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Modalities  for Anesthetic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6144</Words>
  <PresentationFormat>On-screen Show (4:3)</PresentationFormat>
  <Paragraphs>988</Paragraphs>
  <Slides>129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1" baseType="lpstr">
      <vt:lpstr>Office Theme</vt:lpstr>
      <vt:lpstr>Acrobat Document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Anesthetic Monitoring</vt:lpstr>
      <vt:lpstr>PowerPoint Presentation</vt:lpstr>
      <vt:lpstr>Anesthetic Monitoring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2017-12-27T17:33:58Z</dcterms:created>
  <dcterms:modified xsi:type="dcterms:W3CDTF">2019-12-21T01:26:35Z</dcterms:modified>
</cp:coreProperties>
</file>