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343" r:id="rId4"/>
    <p:sldId id="260" r:id="rId5"/>
    <p:sldId id="367" r:id="rId6"/>
    <p:sldId id="362" r:id="rId7"/>
    <p:sldId id="363" r:id="rId8"/>
    <p:sldId id="355" r:id="rId9"/>
    <p:sldId id="349" r:id="rId10"/>
    <p:sldId id="356" r:id="rId11"/>
    <p:sldId id="347" r:id="rId12"/>
    <p:sldId id="369" r:id="rId13"/>
    <p:sldId id="340" r:id="rId14"/>
    <p:sldId id="346" r:id="rId15"/>
    <p:sldId id="265" r:id="rId16"/>
    <p:sldId id="360" r:id="rId17"/>
    <p:sldId id="359" r:id="rId18"/>
    <p:sldId id="371" r:id="rId19"/>
    <p:sldId id="361" r:id="rId20"/>
    <p:sldId id="271" r:id="rId21"/>
    <p:sldId id="270" r:id="rId22"/>
    <p:sldId id="272" r:id="rId23"/>
    <p:sldId id="273" r:id="rId24"/>
    <p:sldId id="274" r:id="rId25"/>
    <p:sldId id="275" r:id="rId26"/>
    <p:sldId id="277" r:id="rId27"/>
    <p:sldId id="278" r:id="rId28"/>
    <p:sldId id="372" r:id="rId29"/>
    <p:sldId id="373" r:id="rId30"/>
    <p:sldId id="365" r:id="rId31"/>
    <p:sldId id="374" r:id="rId32"/>
    <p:sldId id="384" r:id="rId33"/>
    <p:sldId id="288" r:id="rId34"/>
    <p:sldId id="289" r:id="rId35"/>
    <p:sldId id="290" r:id="rId36"/>
    <p:sldId id="293" r:id="rId37"/>
    <p:sldId id="375" r:id="rId38"/>
    <p:sldId id="309" r:id="rId39"/>
    <p:sldId id="310" r:id="rId40"/>
    <p:sldId id="376" r:id="rId41"/>
    <p:sldId id="315" r:id="rId42"/>
    <p:sldId id="377" r:id="rId43"/>
    <p:sldId id="378" r:id="rId44"/>
    <p:sldId id="317" r:id="rId45"/>
    <p:sldId id="316" r:id="rId46"/>
    <p:sldId id="379" r:id="rId47"/>
    <p:sldId id="322" r:id="rId48"/>
    <p:sldId id="323" r:id="rId49"/>
    <p:sldId id="381" r:id="rId50"/>
    <p:sldId id="324" r:id="rId51"/>
    <p:sldId id="328" r:id="rId52"/>
    <p:sldId id="330" r:id="rId53"/>
    <p:sldId id="336" r:id="rId54"/>
    <p:sldId id="380" r:id="rId55"/>
    <p:sldId id="337" r:id="rId56"/>
    <p:sldId id="338" r:id="rId57"/>
    <p:sldId id="382" r:id="rId58"/>
    <p:sldId id="383" r:id="rId59"/>
    <p:sldId id="259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0"/>
    <p:restoredTop sz="94307"/>
  </p:normalViewPr>
  <p:slideViewPr>
    <p:cSldViewPr snapToGrid="0" snapToObjects="1">
      <p:cViewPr varScale="1">
        <p:scale>
          <a:sx n="70" d="100"/>
          <a:sy n="70" d="100"/>
        </p:scale>
        <p:origin x="5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26BC3-39AA-A64E-87EB-3F749DBE75AC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F28B2-0B3F-5A4E-BDA0-4CB93FFF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5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10207312" cy="2677648"/>
          </a:xfrm>
        </p:spPr>
        <p:txBody>
          <a:bodyPr/>
          <a:lstStyle/>
          <a:p>
            <a:r>
              <a:rPr lang="en-US" dirty="0"/>
              <a:t>PERIOPERATIVE FLUID THERAPY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93" y="832039"/>
            <a:ext cx="2713220" cy="1042329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 bwMode="gray">
          <a:xfrm>
            <a:off x="3503502" y="5097419"/>
            <a:ext cx="8825658" cy="1196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Dr. Abdullah Alharbi m.b.b.s, fanzca</a:t>
            </a:r>
          </a:p>
          <a:p>
            <a:r>
              <a:rPr lang="en-US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Consultant and assistant professor of anaesthesia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26" y="5013151"/>
            <a:ext cx="2208781" cy="91838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5"/>
    </mc:Choice>
    <mc:Fallback>
      <p:transition spd="slow" advTm="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3691467" y="497131"/>
            <a:ext cx="4818729" cy="40790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188895" y="497131"/>
            <a:ext cx="3826933" cy="4064000"/>
            <a:chOff x="626533" y="1236133"/>
            <a:chExt cx="3826933" cy="4064000"/>
          </a:xfrm>
        </p:grpSpPr>
        <p:sp>
          <p:nvSpPr>
            <p:cNvPr id="4" name="Pentagon 3"/>
            <p:cNvSpPr/>
            <p:nvPr/>
          </p:nvSpPr>
          <p:spPr>
            <a:xfrm>
              <a:off x="1981200" y="2777066"/>
              <a:ext cx="2472266" cy="982133"/>
            </a:xfrm>
            <a:prstGeom prst="homePlat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an 4"/>
            <p:cNvSpPr/>
            <p:nvPr/>
          </p:nvSpPr>
          <p:spPr>
            <a:xfrm>
              <a:off x="626533" y="1236133"/>
              <a:ext cx="1354667" cy="4064000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flipV="1">
            <a:off x="5529986" y="1089802"/>
            <a:ext cx="4809069" cy="4219601"/>
            <a:chOff x="1981197" y="1236133"/>
            <a:chExt cx="3826936" cy="3736916"/>
          </a:xfrm>
        </p:grpSpPr>
        <p:sp>
          <p:nvSpPr>
            <p:cNvPr id="8" name="Pentagon 7"/>
            <p:cNvSpPr/>
            <p:nvPr/>
          </p:nvSpPr>
          <p:spPr>
            <a:xfrm flipH="1">
              <a:off x="1981197" y="2833238"/>
              <a:ext cx="2472266" cy="879319"/>
            </a:xfrm>
            <a:prstGeom prst="homePlate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an 8"/>
            <p:cNvSpPr/>
            <p:nvPr/>
          </p:nvSpPr>
          <p:spPr>
            <a:xfrm>
              <a:off x="4453466" y="1236133"/>
              <a:ext cx="1354667" cy="3736916"/>
            </a:xfrm>
            <a:prstGeom prst="can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02934" y="482599"/>
            <a:ext cx="123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Arteriole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9675" y="4929338"/>
            <a:ext cx="123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Venule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8494" y="2252133"/>
            <a:ext cx="16934" cy="914400"/>
          </a:xfrm>
          <a:prstGeom prst="straightConnector1">
            <a:avLst/>
          </a:prstGeom>
          <a:ln w="984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85428" y="3564465"/>
            <a:ext cx="16934" cy="914400"/>
          </a:xfrm>
          <a:prstGeom prst="straightConnector1">
            <a:avLst/>
          </a:prstGeom>
          <a:ln w="190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257917" y="2937932"/>
            <a:ext cx="16934" cy="914400"/>
          </a:xfrm>
          <a:prstGeom prst="straightConnector1">
            <a:avLst/>
          </a:prstGeom>
          <a:ln w="190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262415" y="1667934"/>
            <a:ext cx="16934" cy="914400"/>
          </a:xfrm>
          <a:prstGeom prst="straightConnector1">
            <a:avLst/>
          </a:prstGeom>
          <a:ln w="984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78172" y="5419868"/>
            <a:ext cx="1939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HP &gt; COP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Net: Filtration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01427" y="5419868"/>
            <a:ext cx="2078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COP&gt; HP</a:t>
            </a:r>
          </a:p>
          <a:p>
            <a:r>
              <a:rPr lang="en-US" sz="2000" b="1" dirty="0" err="1" smtClean="0">
                <a:solidFill>
                  <a:srgbClr val="002060"/>
                </a:solidFill>
              </a:rPr>
              <a:t>Net:Resorption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6217" y="2082799"/>
            <a:ext cx="1939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 smtClean="0"/>
              <a:t>COP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707864" y="3993633"/>
            <a:ext cx="1939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COP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066217" y="4206898"/>
            <a:ext cx="1939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HP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540257" y="1758433"/>
            <a:ext cx="1939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HP</a:t>
            </a:r>
            <a:endParaRPr lang="en-US" sz="2000" b="1" dirty="0"/>
          </a:p>
        </p:txBody>
      </p:sp>
      <p:sp>
        <p:nvSpPr>
          <p:cNvPr id="25" name="Curved Up Arrow 24"/>
          <p:cNvSpPr/>
          <p:nvPr/>
        </p:nvSpPr>
        <p:spPr>
          <a:xfrm>
            <a:off x="4411390" y="4616062"/>
            <a:ext cx="3796698" cy="1171035"/>
          </a:xfrm>
          <a:prstGeom prst="curvedUp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5994394" y="5764850"/>
            <a:ext cx="491069" cy="636602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03451" y="6414065"/>
            <a:ext cx="193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Lymph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32461" y="623156"/>
            <a:ext cx="4160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Interstitial compartment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0488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1" y="296335"/>
            <a:ext cx="11125200" cy="706964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</a:rPr>
              <a:t>F</a:t>
            </a:r>
            <a:r>
              <a:rPr lang="en-US" b="1" dirty="0" smtClean="0">
                <a:solidFill>
                  <a:srgbClr val="002060"/>
                </a:solidFill>
                <a:latin typeface="Tahoma" panose="020B0604030504040204" pitchFamily="34" charset="0"/>
              </a:rPr>
              <a:t>luid movement between ISF and ICF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0401" y="1003299"/>
            <a:ext cx="11125199" cy="3234267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>
            <a:off x="10576982" y="1234015"/>
            <a:ext cx="1024467" cy="2772834"/>
          </a:xfrm>
          <a:prstGeom prst="ca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7457019" y="1247175"/>
            <a:ext cx="2506132" cy="2772835"/>
          </a:xfrm>
          <a:prstGeom prst="clou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4000">
                <a:srgbClr val="FFC000"/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8974" y="1495992"/>
            <a:ext cx="487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K+ 159</a:t>
            </a:r>
          </a:p>
          <a:p>
            <a:r>
              <a:rPr lang="en-US" b="1" dirty="0" smtClean="0"/>
              <a:t>High Mg++ 40</a:t>
            </a:r>
          </a:p>
          <a:p>
            <a:r>
              <a:rPr lang="en-US" b="1" dirty="0" smtClean="0"/>
              <a:t>Low Na+ 10</a:t>
            </a:r>
          </a:p>
          <a:p>
            <a:r>
              <a:rPr lang="en-US" b="1" dirty="0" smtClean="0"/>
              <a:t>Low Ca++ &lt; 1</a:t>
            </a:r>
          </a:p>
          <a:p>
            <a:r>
              <a:rPr lang="en-US" b="1" dirty="0" smtClean="0"/>
              <a:t>High Proteins ++ 45 </a:t>
            </a:r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14153" y="1824409"/>
            <a:ext cx="2187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Na+ 145</a:t>
            </a:r>
          </a:p>
          <a:p>
            <a:r>
              <a:rPr lang="en-US" b="1" dirty="0" smtClean="0"/>
              <a:t>Low K+ 4.3</a:t>
            </a:r>
          </a:p>
          <a:p>
            <a:r>
              <a:rPr lang="en-US" b="1" dirty="0" smtClean="0"/>
              <a:t>Low Proteins 0.1</a:t>
            </a:r>
          </a:p>
          <a:p>
            <a:r>
              <a:rPr lang="en-US" b="1" dirty="0" smtClean="0"/>
              <a:t>Low Mg 1.1</a:t>
            </a:r>
          </a:p>
          <a:p>
            <a:r>
              <a:rPr lang="en-US" b="1" dirty="0" smtClean="0"/>
              <a:t>Ca 2.4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012360" y="4958154"/>
            <a:ext cx="3358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Na+ 145</a:t>
            </a:r>
          </a:p>
          <a:p>
            <a:r>
              <a:rPr lang="en-US" b="1" dirty="0" smtClean="0"/>
              <a:t>Low K+4.3</a:t>
            </a:r>
          </a:p>
          <a:p>
            <a:r>
              <a:rPr lang="en-US" b="1" dirty="0" smtClean="0"/>
              <a:t>Low Mg 1.1</a:t>
            </a:r>
          </a:p>
          <a:p>
            <a:r>
              <a:rPr lang="en-US" b="1" dirty="0" smtClean="0"/>
              <a:t>High Proteins 15</a:t>
            </a:r>
          </a:p>
          <a:p>
            <a:r>
              <a:rPr lang="en-US" b="1" dirty="0" smtClean="0"/>
              <a:t>Ca 2.4</a:t>
            </a:r>
          </a:p>
          <a:p>
            <a:endParaRPr lang="en-US" b="1" dirty="0"/>
          </a:p>
        </p:txBody>
      </p:sp>
      <p:cxnSp>
        <p:nvCxnSpPr>
          <p:cNvPr id="13" name="Curved Connector 12"/>
          <p:cNvCxnSpPr/>
          <p:nvPr/>
        </p:nvCxnSpPr>
        <p:spPr>
          <a:xfrm rot="16200000" flipH="1">
            <a:off x="5639182" y="2342553"/>
            <a:ext cx="3102578" cy="585848"/>
          </a:xfrm>
          <a:prstGeom prst="curvedConnector3">
            <a:avLst/>
          </a:prstGeom>
          <a:ln w="127000"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6200000" flipH="1">
            <a:off x="8639402" y="2507947"/>
            <a:ext cx="3153378" cy="407461"/>
          </a:xfrm>
          <a:prstGeom prst="curvedConnector3">
            <a:avLst/>
          </a:prstGeom>
          <a:ln w="127000">
            <a:solidFill>
              <a:srgbClr val="C0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Up Arrow Callout 20"/>
          <p:cNvSpPr/>
          <p:nvPr/>
        </p:nvSpPr>
        <p:spPr>
          <a:xfrm>
            <a:off x="9939862" y="4020010"/>
            <a:ext cx="1981205" cy="2448523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20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72065" y="4652651"/>
            <a:ext cx="8856133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The membranes </a:t>
            </a:r>
            <a:r>
              <a:rPr lang="en-US" sz="2800" b="1" dirty="0" smtClean="0">
                <a:solidFill>
                  <a:srgbClr val="002060"/>
                </a:solidFill>
              </a:rPr>
              <a:t>separating </a:t>
            </a:r>
            <a:r>
              <a:rPr lang="en-US" sz="2800" b="1" dirty="0">
                <a:solidFill>
                  <a:srgbClr val="002060"/>
                </a:solidFill>
              </a:rPr>
              <a:t>fluid compartments , allow free passage of water but not solutes</a:t>
            </a:r>
            <a:r>
              <a:rPr lang="en-US" sz="2800" b="1" dirty="0" smtClean="0">
                <a:solidFill>
                  <a:srgbClr val="002060"/>
                </a:solidFill>
              </a:rPr>
              <a:t>. (semipermeable).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Controller: </a:t>
            </a:r>
            <a:r>
              <a:rPr lang="en-US" sz="2800" b="1" dirty="0" err="1" smtClean="0">
                <a:solidFill>
                  <a:srgbClr val="002060"/>
                </a:solidFill>
              </a:rPr>
              <a:t>Osmolarity</a:t>
            </a:r>
            <a:r>
              <a:rPr lang="en-US" sz="2800" b="1" dirty="0" smtClean="0">
                <a:solidFill>
                  <a:srgbClr val="002060"/>
                </a:solidFill>
              </a:rPr>
              <a:t> and Tonicity.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1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447" y="2416256"/>
            <a:ext cx="10207312" cy="2677648"/>
          </a:xfrm>
        </p:spPr>
        <p:txBody>
          <a:bodyPr/>
          <a:lstStyle/>
          <a:p>
            <a:r>
              <a:rPr lang="en-US" b="1" dirty="0" smtClean="0"/>
              <a:t>FLUID </a:t>
            </a:r>
            <a:r>
              <a:rPr lang="en-US" b="1" dirty="0"/>
              <a:t>THERAPY</a:t>
            </a:r>
          </a:p>
        </p:txBody>
      </p:sp>
    </p:spTree>
    <p:extLst>
      <p:ext uri="{BB962C8B-B14F-4D97-AF65-F5344CB8AC3E}">
        <p14:creationId xmlns:p14="http://schemas.microsoft.com/office/powerpoint/2010/main" val="69208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fluid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Blackfan</a:t>
            </a:r>
            <a:r>
              <a:rPr lang="en-US" sz="2800" dirty="0">
                <a:solidFill>
                  <a:srgbClr val="002060"/>
                </a:solidFill>
              </a:rPr>
              <a:t> and </a:t>
            </a:r>
            <a:r>
              <a:rPr lang="en-US" sz="2800" dirty="0" err="1" smtClean="0">
                <a:solidFill>
                  <a:srgbClr val="002060"/>
                </a:solidFill>
              </a:rPr>
              <a:t>Maxcy</a:t>
            </a:r>
            <a:r>
              <a:rPr lang="en-US" sz="2800" dirty="0">
                <a:solidFill>
                  <a:srgbClr val="002060"/>
                </a:solidFill>
              </a:rPr>
              <a:t> in 1918 gave 0.8% saline by intraperitoneal injection to nine infants with dehydration and all recovered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In 1957,  Holliday and Segar described the 4-2-1 rule for fluid maintenance therapy.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54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</a:t>
            </a:r>
            <a:r>
              <a:rPr lang="en-US" dirty="0" smtClean="0">
                <a:solidFill>
                  <a:schemeClr val="bg1"/>
                </a:solidFill>
              </a:rPr>
              <a:t>do we </a:t>
            </a:r>
            <a:r>
              <a:rPr lang="en-US" dirty="0">
                <a:solidFill>
                  <a:schemeClr val="bg1"/>
                </a:solidFill>
              </a:rPr>
              <a:t>need to give </a:t>
            </a:r>
            <a:r>
              <a:rPr lang="en-US" dirty="0" smtClean="0">
                <a:solidFill>
                  <a:schemeClr val="bg1"/>
                </a:solidFill>
              </a:rPr>
              <a:t>fluids?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Perioperative fluid therapy ensures: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Adequate organ perfusion( O2 )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Prevent catabolism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Maintain electrolytes and pH balance.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5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716865" y="6038663"/>
            <a:ext cx="4741334" cy="564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</a:t>
            </a:r>
            <a:r>
              <a:rPr lang="en-US" dirty="0"/>
              <a:t>fluid </a:t>
            </a:r>
            <a:r>
              <a:rPr lang="en-US" dirty="0" smtClean="0"/>
              <a:t>Therapy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47339" y="3453536"/>
            <a:ext cx="44932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Hypovolumia</a:t>
            </a:r>
            <a:endParaRPr lang="en-AU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3965" y="3453536"/>
            <a:ext cx="55347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Volume overload</a:t>
            </a:r>
            <a:endParaRPr lang="en-AU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riangle 9"/>
          <p:cNvSpPr/>
          <p:nvPr/>
        </p:nvSpPr>
        <p:spPr>
          <a:xfrm>
            <a:off x="4745120" y="4349376"/>
            <a:ext cx="2684825" cy="17081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6865" y="5956797"/>
            <a:ext cx="46313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36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Adequate Perfusion</a:t>
            </a:r>
            <a:endParaRPr lang="en-AU" sz="36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439333" y="4311650"/>
            <a:ext cx="9296400" cy="0"/>
          </a:xfrm>
          <a:prstGeom prst="line">
            <a:avLst/>
          </a:prstGeom>
          <a:ln w="142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581976" y="4399220"/>
            <a:ext cx="44932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Cellular </a:t>
            </a:r>
            <a:r>
              <a:rPr lang="en-AU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Hypoperfusion</a:t>
            </a:r>
            <a:endParaRPr lang="en-A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879" y="4399220"/>
            <a:ext cx="44932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Overt </a:t>
            </a:r>
            <a:r>
              <a:rPr lang="en-AU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Hypoperfusion</a:t>
            </a:r>
            <a:endParaRPr lang="en-AU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2534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indications for fluid therapy: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31" y="2603500"/>
            <a:ext cx="11078307" cy="34163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Routine maintenance( water, electrolyte, carbohydrate)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Fluid resuscitation ; ( Hypovolemic, distributive shock)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Replacements(of high output loss)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86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31" y="991252"/>
            <a:ext cx="8761413" cy="706964"/>
          </a:xfrm>
        </p:spPr>
        <p:txBody>
          <a:bodyPr/>
          <a:lstStyle/>
          <a:p>
            <a:r>
              <a:rPr lang="en-US" dirty="0" smtClean="0"/>
              <a:t>Assessment of volume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31" y="2462823"/>
            <a:ext cx="10955215" cy="3416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History and Examination: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Intake, Pulse, BP, CRT, Mucous membranes, skin </a:t>
            </a:r>
            <a:r>
              <a:rPr lang="en-US" sz="2800" dirty="0" err="1">
                <a:solidFill>
                  <a:srgbClr val="002060"/>
                </a:solidFill>
              </a:rPr>
              <a:t>t</a:t>
            </a:r>
            <a:r>
              <a:rPr lang="en-US" sz="2800" dirty="0" err="1" smtClean="0">
                <a:solidFill>
                  <a:srgbClr val="002060"/>
                </a:solidFill>
              </a:rPr>
              <a:t>urgor,JVP</a:t>
            </a:r>
            <a:r>
              <a:rPr lang="en-US" sz="2800" dirty="0" smtClean="0">
                <a:solidFill>
                  <a:srgbClr val="002060"/>
                </a:solidFill>
              </a:rPr>
              <a:t>, Pulmonary/Peripheral </a:t>
            </a:r>
            <a:r>
              <a:rPr lang="en-US" sz="2800" dirty="0" err="1" smtClean="0">
                <a:solidFill>
                  <a:srgbClr val="002060"/>
                </a:solidFill>
              </a:rPr>
              <a:t>oedema</a:t>
            </a:r>
            <a:endParaRPr lang="en-US" sz="28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Urine output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Input/output charts.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Fluid responsiveness: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Fluid challenge, Passive leg raising test.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61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31" y="1008837"/>
            <a:ext cx="8761413" cy="706964"/>
          </a:xfrm>
        </p:spPr>
        <p:txBody>
          <a:bodyPr/>
          <a:lstStyle/>
          <a:p>
            <a:r>
              <a:rPr lang="en-US" dirty="0" smtClean="0"/>
              <a:t>Assessment of volume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31" y="2462823"/>
            <a:ext cx="10955215" cy="3416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</a:rPr>
              <a:t>Laboratory: 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CBC, </a:t>
            </a:r>
            <a:r>
              <a:rPr lang="en-US" sz="2800" dirty="0" err="1" smtClean="0">
                <a:solidFill>
                  <a:srgbClr val="002060"/>
                </a:solidFill>
              </a:rPr>
              <a:t>Hb,Hct,Urea,Creatinine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smtClean="0">
                <a:solidFill>
                  <a:srgbClr val="002060"/>
                </a:solidFill>
              </a:rPr>
              <a:t>electrolytes, </a:t>
            </a:r>
            <a:r>
              <a:rPr lang="en-US" sz="2800" dirty="0" err="1" smtClean="0">
                <a:solidFill>
                  <a:srgbClr val="002060"/>
                </a:solidFill>
              </a:rPr>
              <a:t>Lactate,Acid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base balance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Advanced monitoring: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Central Venous Pressure, Echocardiography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AND Doppler.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Pulmonary Artery </a:t>
            </a:r>
            <a:r>
              <a:rPr lang="en-US" sz="2800" dirty="0" err="1" smtClean="0">
                <a:solidFill>
                  <a:srgbClr val="002060"/>
                </a:solidFill>
              </a:rPr>
              <a:t>Catheter;Cardiac</a:t>
            </a:r>
            <a:r>
              <a:rPr lang="en-US" sz="2800" dirty="0" smtClean="0">
                <a:solidFill>
                  <a:srgbClr val="002060"/>
                </a:solidFill>
              </a:rPr>
              <a:t> output AND PCWP.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Pulse Pressure Variation Index, </a:t>
            </a:r>
            <a:r>
              <a:rPr lang="en-US" sz="2800" dirty="0" err="1" smtClean="0">
                <a:solidFill>
                  <a:srgbClr val="002060"/>
                </a:solidFill>
              </a:rPr>
              <a:t>Plethsmography</a:t>
            </a:r>
            <a:r>
              <a:rPr lang="en-US" sz="2800" dirty="0" smtClean="0">
                <a:solidFill>
                  <a:srgbClr val="002060"/>
                </a:solidFill>
              </a:rPr>
              <a:t> variation index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Stroke volume variation index.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88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Basal requirement for adults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25-30 ml/kg/day H2O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1 </a:t>
            </a:r>
            <a:r>
              <a:rPr lang="en-US" sz="2800" dirty="0" err="1" smtClean="0">
                <a:solidFill>
                  <a:srgbClr val="002060"/>
                </a:solidFill>
              </a:rPr>
              <a:t>mMol</a:t>
            </a:r>
            <a:r>
              <a:rPr lang="en-US" sz="2800" dirty="0" smtClean="0">
                <a:solidFill>
                  <a:srgbClr val="002060"/>
                </a:solidFill>
              </a:rPr>
              <a:t>/kg K+, Na+, and Cl-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50 -100 g/day Glucose to limit starvation ketosis.</a:t>
            </a: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08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9885579" cy="34163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To understand body fluid composition.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To understand the basic </a:t>
            </a:r>
            <a:r>
              <a:rPr lang="en-US" sz="2000" b="1" dirty="0" smtClean="0">
                <a:solidFill>
                  <a:srgbClr val="002060"/>
                </a:solidFill>
              </a:rPr>
              <a:t>physiologic </a:t>
            </a:r>
            <a:r>
              <a:rPr lang="en-US" sz="2000" b="1" dirty="0">
                <a:solidFill>
                  <a:srgbClr val="002060"/>
                </a:solidFill>
              </a:rPr>
              <a:t>principles to guide </a:t>
            </a:r>
            <a:r>
              <a:rPr lang="en-US" sz="2000" b="1" dirty="0" smtClean="0">
                <a:solidFill>
                  <a:srgbClr val="002060"/>
                </a:solidFill>
              </a:rPr>
              <a:t>fluid therapy.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To know the available types of Intravenous fluid.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To know  </a:t>
            </a:r>
            <a:r>
              <a:rPr lang="en-US" sz="2000" b="1" dirty="0">
                <a:solidFill>
                  <a:srgbClr val="002060"/>
                </a:solidFill>
              </a:rPr>
              <a:t>the advantages and disadvantages of each </a:t>
            </a:r>
            <a:r>
              <a:rPr lang="en-US" sz="2000" b="1" dirty="0" smtClean="0">
                <a:solidFill>
                  <a:srgbClr val="002060"/>
                </a:solidFill>
              </a:rPr>
              <a:t>type.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To </a:t>
            </a:r>
            <a:r>
              <a:rPr lang="en-US" sz="2000" b="1" dirty="0">
                <a:solidFill>
                  <a:srgbClr val="002060"/>
                </a:solidFill>
              </a:rPr>
              <a:t>i</a:t>
            </a:r>
            <a:r>
              <a:rPr lang="en-US" sz="2000" b="1" dirty="0" smtClean="0">
                <a:solidFill>
                  <a:srgbClr val="002060"/>
                </a:solidFill>
              </a:rPr>
              <a:t>dentify </a:t>
            </a:r>
            <a:r>
              <a:rPr lang="en-US" sz="2000" b="1" dirty="0">
                <a:solidFill>
                  <a:srgbClr val="002060"/>
                </a:solidFill>
              </a:rPr>
              <a:t>perioperative factors </a:t>
            </a:r>
            <a:r>
              <a:rPr lang="en-US" sz="2000" b="1" dirty="0" smtClean="0">
                <a:solidFill>
                  <a:srgbClr val="002060"/>
                </a:solidFill>
              </a:rPr>
              <a:t>which affect </a:t>
            </a:r>
            <a:r>
              <a:rPr lang="en-US" sz="2000" b="1" dirty="0">
                <a:solidFill>
                  <a:srgbClr val="002060"/>
                </a:solidFill>
              </a:rPr>
              <a:t>the patient fluid </a:t>
            </a:r>
            <a:r>
              <a:rPr lang="en-US" sz="2000" b="1" dirty="0" smtClean="0">
                <a:solidFill>
                  <a:srgbClr val="002060"/>
                </a:solidFill>
              </a:rPr>
              <a:t>requirements.</a:t>
            </a:r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To know the </a:t>
            </a:r>
            <a:r>
              <a:rPr lang="en-US" sz="2000" b="1" dirty="0">
                <a:solidFill>
                  <a:srgbClr val="002060"/>
                </a:solidFill>
              </a:rPr>
              <a:t>different types of </a:t>
            </a:r>
            <a:r>
              <a:rPr lang="en-US" sz="2000" b="1" dirty="0" smtClean="0">
                <a:solidFill>
                  <a:srgbClr val="002060"/>
                </a:solidFill>
              </a:rPr>
              <a:t>blood </a:t>
            </a:r>
            <a:r>
              <a:rPr lang="en-US" sz="2000" b="1" dirty="0">
                <a:solidFill>
                  <a:srgbClr val="002060"/>
                </a:solidFill>
              </a:rPr>
              <a:t>and blood </a:t>
            </a:r>
            <a:r>
              <a:rPr lang="en-US" sz="2000" b="1" dirty="0" smtClean="0">
                <a:solidFill>
                  <a:srgbClr val="002060"/>
                </a:solidFill>
              </a:rPr>
              <a:t>products.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9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5"/>
    </mc:Choice>
    <mc:Fallback>
      <p:transition spd="slow" advTm="1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 Maintenance Fluid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9853015" cy="34163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4-2-1 Rule</a:t>
            </a:r>
            <a:endParaRPr lang="en-US" sz="2800" dirty="0">
              <a:solidFill>
                <a:srgbClr val="002060"/>
              </a:solidFill>
            </a:endParaRPr>
          </a:p>
          <a:p>
            <a:pPr lvl="2"/>
            <a:r>
              <a:rPr lang="en-US" sz="2800" dirty="0" smtClean="0">
                <a:solidFill>
                  <a:srgbClr val="002060"/>
                </a:solidFill>
              </a:rPr>
              <a:t>  </a:t>
            </a:r>
            <a:r>
              <a:rPr lang="en-US" sz="2800" dirty="0">
                <a:solidFill>
                  <a:srgbClr val="002060"/>
                </a:solidFill>
              </a:rPr>
              <a:t>4 ml/kg/</a:t>
            </a:r>
            <a:r>
              <a:rPr lang="en-US" sz="2800" dirty="0" err="1">
                <a:solidFill>
                  <a:srgbClr val="002060"/>
                </a:solidFill>
              </a:rPr>
              <a:t>hr</a:t>
            </a:r>
            <a:r>
              <a:rPr lang="en-US" sz="2800" dirty="0">
                <a:solidFill>
                  <a:srgbClr val="002060"/>
                </a:solidFill>
              </a:rPr>
              <a:t> for the first 10 kg of body weight</a:t>
            </a:r>
          </a:p>
          <a:p>
            <a:pPr lvl="2"/>
            <a:r>
              <a:rPr lang="en-US" sz="2800" dirty="0" smtClean="0">
                <a:solidFill>
                  <a:srgbClr val="002060"/>
                </a:solidFill>
              </a:rPr>
              <a:t>  2 </a:t>
            </a:r>
            <a:r>
              <a:rPr lang="en-US" sz="2800" dirty="0">
                <a:solidFill>
                  <a:srgbClr val="002060"/>
                </a:solidFill>
              </a:rPr>
              <a:t>ml/kg/</a:t>
            </a:r>
            <a:r>
              <a:rPr lang="en-US" sz="2800" dirty="0" err="1">
                <a:solidFill>
                  <a:srgbClr val="002060"/>
                </a:solidFill>
              </a:rPr>
              <a:t>hr</a:t>
            </a:r>
            <a:r>
              <a:rPr lang="en-US" sz="2800" dirty="0">
                <a:solidFill>
                  <a:srgbClr val="002060"/>
                </a:solidFill>
              </a:rPr>
              <a:t> for the second 10 kg body weight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 1 </a:t>
            </a:r>
            <a:r>
              <a:rPr lang="en-US" sz="2800" dirty="0">
                <a:solidFill>
                  <a:srgbClr val="002060"/>
                </a:solidFill>
              </a:rPr>
              <a:t>ml/kg/</a:t>
            </a:r>
            <a:r>
              <a:rPr lang="en-US" sz="2800" dirty="0" err="1">
                <a:solidFill>
                  <a:srgbClr val="002060"/>
                </a:solidFill>
              </a:rPr>
              <a:t>hr</a:t>
            </a:r>
            <a:r>
              <a:rPr lang="en-US" sz="2800" dirty="0">
                <a:solidFill>
                  <a:srgbClr val="002060"/>
                </a:solidFill>
              </a:rPr>
              <a:t> subsequent kg body </a:t>
            </a:r>
            <a:r>
              <a:rPr lang="en-US" sz="2800" dirty="0" smtClean="0">
                <a:solidFill>
                  <a:srgbClr val="002060"/>
                </a:solidFill>
              </a:rPr>
              <a:t>weight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3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which guide fluid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1- Maintenance (Basal) </a:t>
            </a:r>
            <a:r>
              <a:rPr lang="en-US" sz="2800" dirty="0">
                <a:solidFill>
                  <a:srgbClr val="002060"/>
                </a:solidFill>
              </a:rPr>
              <a:t>fluid </a:t>
            </a:r>
            <a:r>
              <a:rPr lang="en-US" sz="2800" dirty="0" smtClean="0">
                <a:solidFill>
                  <a:srgbClr val="002060"/>
                </a:solidFill>
              </a:rPr>
              <a:t>requirement.</a:t>
            </a:r>
            <a:endParaRPr lang="en-US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2- F</a:t>
            </a:r>
            <a:r>
              <a:rPr lang="en-US" sz="2800" dirty="0" smtClean="0">
                <a:solidFill>
                  <a:srgbClr val="002060"/>
                </a:solidFill>
              </a:rPr>
              <a:t>asting deficits.</a:t>
            </a:r>
            <a:endParaRPr lang="en-US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3- Third space </a:t>
            </a:r>
            <a:r>
              <a:rPr lang="en-US" sz="2800" dirty="0" smtClean="0">
                <a:solidFill>
                  <a:srgbClr val="002060"/>
                </a:solidFill>
              </a:rPr>
              <a:t>losses/ </a:t>
            </a:r>
            <a:r>
              <a:rPr lang="en-US" sz="2800" dirty="0" err="1" smtClean="0">
                <a:solidFill>
                  <a:srgbClr val="002060"/>
                </a:solidFill>
              </a:rPr>
              <a:t>Insesnible</a:t>
            </a:r>
            <a:r>
              <a:rPr lang="en-US" sz="2800" dirty="0" smtClean="0">
                <a:solidFill>
                  <a:srgbClr val="002060"/>
                </a:solidFill>
              </a:rPr>
              <a:t> loss</a:t>
            </a:r>
            <a:endParaRPr lang="en-US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4- B</a:t>
            </a:r>
            <a:r>
              <a:rPr lang="en-US" sz="2800" dirty="0" smtClean="0">
                <a:solidFill>
                  <a:srgbClr val="002060"/>
                </a:solidFill>
              </a:rPr>
              <a:t>lood </a:t>
            </a:r>
            <a:r>
              <a:rPr lang="en-US" sz="2800" dirty="0">
                <a:solidFill>
                  <a:srgbClr val="002060"/>
                </a:solidFill>
              </a:rPr>
              <a:t>loss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5- Special additional losses: </a:t>
            </a:r>
            <a:r>
              <a:rPr lang="en-US" sz="2800" dirty="0" smtClean="0">
                <a:solidFill>
                  <a:srgbClr val="002060"/>
                </a:solidFill>
              </a:rPr>
              <a:t>, Urine, Vomiting, diarrhea, Stomas, NGT, burns.</a:t>
            </a:r>
            <a:endParaRPr lang="en-US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52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 NPO and other deficits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603500"/>
            <a:ext cx="10814538" cy="34163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NPO deficit = </a:t>
            </a:r>
            <a:r>
              <a:rPr lang="en-US" sz="2800" dirty="0" smtClean="0">
                <a:solidFill>
                  <a:srgbClr val="002060"/>
                </a:solidFill>
              </a:rPr>
              <a:t>Number </a:t>
            </a:r>
            <a:r>
              <a:rPr lang="en-US" sz="2800" dirty="0">
                <a:solidFill>
                  <a:srgbClr val="002060"/>
                </a:solidFill>
              </a:rPr>
              <a:t>of hours NPO x maintenance fluid requirement.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Measurable fluid losses, e.g. </a:t>
            </a:r>
            <a:r>
              <a:rPr lang="en-US" sz="2800" dirty="0" smtClean="0">
                <a:solidFill>
                  <a:srgbClr val="002060"/>
                </a:solidFill>
              </a:rPr>
              <a:t>urine output, NG </a:t>
            </a:r>
            <a:r>
              <a:rPr lang="en-US" sz="2800" dirty="0">
                <a:solidFill>
                  <a:srgbClr val="002060"/>
                </a:solidFill>
              </a:rPr>
              <a:t>suctioning, vomiting, ostomy output, biliary fistula and tube.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70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 Third Space Losses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892" y="2603500"/>
            <a:ext cx="10709031" cy="34163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Capillary leakage and extravasation of protein  rich into interstitial  spaces of soft tissues, organs and deep cavities.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Typically occurs during the first 72 hours.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Hypoalbuminemia , contribute to third spacing.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Volume depends </a:t>
            </a:r>
            <a:r>
              <a:rPr lang="en-US" sz="2400" dirty="0">
                <a:solidFill>
                  <a:srgbClr val="002060"/>
                </a:solidFill>
              </a:rPr>
              <a:t>on location and duration of surgical procedure, amount of tissue trauma, ambient temperature, room ventilation.</a:t>
            </a: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65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Estimation of </a:t>
            </a:r>
            <a:r>
              <a:rPr lang="en-US" dirty="0"/>
              <a:t>Third Space Losses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151954" cy="34163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Superficial surgical trauma: 1-2 ml/kg/</a:t>
            </a:r>
            <a:r>
              <a:rPr lang="en-US" sz="2400" dirty="0" err="1">
                <a:solidFill>
                  <a:srgbClr val="002060"/>
                </a:solidFill>
              </a:rPr>
              <a:t>hr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Minimal Surgical </a:t>
            </a:r>
            <a:r>
              <a:rPr lang="en-US" sz="2400" dirty="0" smtClean="0">
                <a:solidFill>
                  <a:srgbClr val="002060"/>
                </a:solidFill>
              </a:rPr>
              <a:t>Trauma (Laparoscopy): </a:t>
            </a:r>
            <a:r>
              <a:rPr lang="en-US" sz="2400" dirty="0">
                <a:solidFill>
                  <a:srgbClr val="002060"/>
                </a:solidFill>
              </a:rPr>
              <a:t>3-4 ml/kg/</a:t>
            </a:r>
            <a:r>
              <a:rPr lang="en-US" sz="2400" dirty="0" err="1">
                <a:solidFill>
                  <a:srgbClr val="002060"/>
                </a:solidFill>
              </a:rPr>
              <a:t>hr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Moderate </a:t>
            </a:r>
            <a:r>
              <a:rPr lang="en-US" sz="2400" dirty="0">
                <a:solidFill>
                  <a:srgbClr val="002060"/>
                </a:solidFill>
              </a:rPr>
              <a:t>Surgical Trauma: 5-6 ml/kg/</a:t>
            </a:r>
            <a:r>
              <a:rPr lang="en-US" sz="2400" dirty="0" err="1">
                <a:solidFill>
                  <a:srgbClr val="002060"/>
                </a:solidFill>
              </a:rPr>
              <a:t>hr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Severe </a:t>
            </a:r>
            <a:r>
              <a:rPr lang="en-US" sz="2400" dirty="0">
                <a:solidFill>
                  <a:srgbClr val="002060"/>
                </a:solidFill>
              </a:rPr>
              <a:t>surgical </a:t>
            </a:r>
            <a:r>
              <a:rPr lang="en-US" sz="2400" dirty="0" smtClean="0">
                <a:solidFill>
                  <a:srgbClr val="002060"/>
                </a:solidFill>
              </a:rPr>
              <a:t>trauma:</a:t>
            </a:r>
            <a:r>
              <a:rPr lang="en-US" sz="2400" dirty="0" smtClean="0">
                <a:solidFill>
                  <a:srgbClr val="00206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8-10 ml/kg/hr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lvl="1"/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63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 Blood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603500"/>
            <a:ext cx="10410092" cy="34163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Hard to  estimate accurately.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Amount of blood in suction tubes, drains, gauzes.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Change in </a:t>
            </a:r>
            <a:r>
              <a:rPr lang="en-US" sz="2800" dirty="0" err="1" smtClean="0">
                <a:solidFill>
                  <a:srgbClr val="002060"/>
                </a:solidFill>
              </a:rPr>
              <a:t>Hb</a:t>
            </a:r>
            <a:r>
              <a:rPr lang="en-US" sz="2800" dirty="0" smtClean="0">
                <a:solidFill>
                  <a:srgbClr val="002060"/>
                </a:solidFill>
              </a:rPr>
              <a:t> and </a:t>
            </a:r>
            <a:r>
              <a:rPr lang="en-US" sz="2800" dirty="0" err="1" smtClean="0">
                <a:solidFill>
                  <a:srgbClr val="002060"/>
                </a:solidFill>
              </a:rPr>
              <a:t>Hct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Hemodynamic change.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0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257461" cy="34163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62 y/o male, 70 kg, for </a:t>
            </a:r>
            <a:r>
              <a:rPr lang="en-US" sz="2800" dirty="0" smtClean="0">
                <a:solidFill>
                  <a:srgbClr val="002060"/>
                </a:solidFill>
              </a:rPr>
              <a:t>laparoscopic hemicolectomy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NPO </a:t>
            </a:r>
            <a:r>
              <a:rPr lang="en-US" sz="2800" dirty="0" smtClean="0">
                <a:solidFill>
                  <a:srgbClr val="002060"/>
                </a:solidFill>
              </a:rPr>
              <a:t>from 2200 no IVF given preoperatively.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Surgery started at  0800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until 11 am.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What is the estimated </a:t>
            </a:r>
            <a:r>
              <a:rPr lang="en-US" sz="2800" b="1" dirty="0">
                <a:solidFill>
                  <a:srgbClr val="002060"/>
                </a:solidFill>
              </a:rPr>
              <a:t>intraoperative fluid </a:t>
            </a:r>
            <a:r>
              <a:rPr lang="en-US" sz="2800" b="1" dirty="0" smtClean="0">
                <a:solidFill>
                  <a:srgbClr val="002060"/>
                </a:solidFill>
              </a:rPr>
              <a:t>requirement?</a:t>
            </a:r>
            <a:endParaRPr lang="en-US" sz="2800" b="1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32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450892" cy="34163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Maintenance:  110 x 3hrs = 330mls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Fluid deficit (NPO): 110 x 10 </a:t>
            </a:r>
            <a:r>
              <a:rPr lang="en-US" sz="2800" dirty="0" err="1">
                <a:solidFill>
                  <a:srgbClr val="002060"/>
                </a:solidFill>
              </a:rPr>
              <a:t>hrs</a:t>
            </a:r>
            <a:r>
              <a:rPr lang="en-US" sz="2800" dirty="0">
                <a:solidFill>
                  <a:srgbClr val="002060"/>
                </a:solidFill>
              </a:rPr>
              <a:t> = 1100 ml 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Third </a:t>
            </a:r>
            <a:r>
              <a:rPr lang="en-US" sz="2800" dirty="0">
                <a:solidFill>
                  <a:srgbClr val="002060"/>
                </a:solidFill>
              </a:rPr>
              <a:t>Space Losses:  </a:t>
            </a:r>
            <a:r>
              <a:rPr lang="en-US" sz="2800" dirty="0" smtClean="0">
                <a:solidFill>
                  <a:srgbClr val="002060"/>
                </a:solidFill>
              </a:rPr>
              <a:t>3ml/kg/</a:t>
            </a:r>
            <a:r>
              <a:rPr lang="en-US" sz="2800" dirty="0" err="1" smtClean="0">
                <a:solidFill>
                  <a:srgbClr val="002060"/>
                </a:solidFill>
              </a:rPr>
              <a:t>hr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x 3 </a:t>
            </a:r>
            <a:r>
              <a:rPr lang="en-US" sz="2800" dirty="0" err="1">
                <a:solidFill>
                  <a:srgbClr val="002060"/>
                </a:solidFill>
              </a:rPr>
              <a:t>hrs</a:t>
            </a:r>
            <a:r>
              <a:rPr lang="en-US" sz="2800" dirty="0">
                <a:solidFill>
                  <a:srgbClr val="002060"/>
                </a:solidFill>
              </a:rPr>
              <a:t> = </a:t>
            </a:r>
            <a:r>
              <a:rPr lang="en-US" sz="2800" dirty="0" smtClean="0">
                <a:solidFill>
                  <a:srgbClr val="002060"/>
                </a:solidFill>
              </a:rPr>
              <a:t>630 </a:t>
            </a:r>
            <a:r>
              <a:rPr lang="en-US" sz="2800" dirty="0" err="1">
                <a:solidFill>
                  <a:srgbClr val="002060"/>
                </a:solidFill>
              </a:rPr>
              <a:t>mls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Total </a:t>
            </a:r>
            <a:r>
              <a:rPr lang="en-US" sz="2800" dirty="0">
                <a:solidFill>
                  <a:srgbClr val="002060"/>
                </a:solidFill>
              </a:rPr>
              <a:t>= 330 +</a:t>
            </a:r>
            <a:r>
              <a:rPr lang="en-US" sz="2800" dirty="0" smtClean="0">
                <a:solidFill>
                  <a:srgbClr val="002060"/>
                </a:solidFill>
              </a:rPr>
              <a:t>1100+ 630 = 2060 </a:t>
            </a:r>
            <a:r>
              <a:rPr lang="en-US" sz="2800" dirty="0" err="1" smtClean="0">
                <a:solidFill>
                  <a:srgbClr val="002060"/>
                </a:solidFill>
              </a:rPr>
              <a:t>mls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79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447" y="2416256"/>
            <a:ext cx="10207312" cy="2677648"/>
          </a:xfrm>
        </p:spPr>
        <p:txBody>
          <a:bodyPr/>
          <a:lstStyle/>
          <a:p>
            <a:r>
              <a:rPr lang="en-US" b="1" dirty="0" smtClean="0"/>
              <a:t>Available Fluid types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9426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30062" y="756138"/>
            <a:ext cx="3933092" cy="1055077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0.9% </a:t>
            </a:r>
            <a:r>
              <a:rPr lang="en-US" sz="2400" b="1" dirty="0" err="1" smtClean="0">
                <a:solidFill>
                  <a:srgbClr val="002060"/>
                </a:solidFill>
              </a:rPr>
              <a:t>NaCl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127632" y="756138"/>
            <a:ext cx="3933092" cy="105507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Balanced solutions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Lactated </a:t>
            </a:r>
            <a:r>
              <a:rPr lang="en-US" sz="2000" b="1" dirty="0">
                <a:solidFill>
                  <a:srgbClr val="002060"/>
                </a:solidFill>
              </a:rPr>
              <a:t>ringers, </a:t>
            </a:r>
            <a:r>
              <a:rPr lang="en-US" sz="2000" b="1" dirty="0" err="1">
                <a:solidFill>
                  <a:srgbClr val="002060"/>
                </a:solidFill>
              </a:rPr>
              <a:t>plasmalyte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30062" y="2227384"/>
            <a:ext cx="1934307" cy="105507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D5% 0.9%NaCl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128847" y="2227383"/>
            <a:ext cx="1934307" cy="105507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D5% </a:t>
            </a:r>
            <a:r>
              <a:rPr lang="en-US" dirty="0" smtClean="0"/>
              <a:t>0.45%NaCl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127632" y="2227383"/>
            <a:ext cx="1934307" cy="10550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D5% </a:t>
            </a:r>
            <a:r>
              <a:rPr lang="en-US" dirty="0" smtClean="0"/>
              <a:t>0.225%NaCl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9126417" y="2227383"/>
            <a:ext cx="1934307" cy="10550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D5% W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30062" y="3698628"/>
            <a:ext cx="2620107" cy="10550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Albumin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73264" y="3698627"/>
            <a:ext cx="2602521" cy="105507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Hetastarch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598880" y="3698626"/>
            <a:ext cx="2461844" cy="10550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Gelfusins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130062" y="5169870"/>
            <a:ext cx="1934307" cy="105507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PRBC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5128847" y="5169869"/>
            <a:ext cx="1934307" cy="10550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Fresh Frozen Plasma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27632" y="5169869"/>
            <a:ext cx="1934307" cy="105507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Platelet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9126417" y="5169869"/>
            <a:ext cx="1934307" cy="10550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Cryprecipitate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2919046" y="2028089"/>
            <a:ext cx="8141679" cy="11726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11015" y="3481750"/>
            <a:ext cx="10849709" cy="17584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11015" y="4958851"/>
            <a:ext cx="10849709" cy="17584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919046" y="756138"/>
            <a:ext cx="0" cy="5468808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11015" y="753203"/>
            <a:ext cx="2497016" cy="252925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Crystalloids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11015" y="3619491"/>
            <a:ext cx="2497016" cy="11459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Colloids</a:t>
            </a:r>
            <a:endParaRPr lang="en-US" sz="2800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211015" y="5181581"/>
            <a:ext cx="2497016" cy="114592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Blood and Blood products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3826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4" y="973668"/>
            <a:ext cx="8761413" cy="3405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4954" y="4622801"/>
            <a:ext cx="8761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Water is the most abundant component of the human body~ 60%.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2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"/>
    </mc:Choice>
    <mc:Fallback xmlns="">
      <p:transition spd="slow" advTm="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92669" y="3138841"/>
            <a:ext cx="11125199" cy="3234267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>
            <a:off x="10509250" y="3369557"/>
            <a:ext cx="1024467" cy="2772834"/>
          </a:xfrm>
          <a:prstGeom prst="ca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IVF comp.</a:t>
            </a:r>
            <a:endParaRPr lang="en-US" sz="2000" b="1" dirty="0"/>
          </a:p>
        </p:txBody>
      </p:sp>
      <p:sp>
        <p:nvSpPr>
          <p:cNvPr id="8" name="Cloud 7"/>
          <p:cNvSpPr/>
          <p:nvPr/>
        </p:nvSpPr>
        <p:spPr>
          <a:xfrm>
            <a:off x="7389287" y="3382717"/>
            <a:ext cx="2506132" cy="2772835"/>
          </a:xfrm>
          <a:prstGeom prst="clou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4000">
                <a:srgbClr val="FFC000"/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ISF comp.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 rot="16200000" flipH="1">
            <a:off x="5571450" y="4478095"/>
            <a:ext cx="3102578" cy="585848"/>
          </a:xfrm>
          <a:prstGeom prst="curvedConnector3">
            <a:avLst/>
          </a:prstGeom>
          <a:ln w="127000"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6200000" flipH="1">
            <a:off x="8571670" y="4643489"/>
            <a:ext cx="3153378" cy="407461"/>
          </a:xfrm>
          <a:prstGeom prst="curvedConnector3">
            <a:avLst/>
          </a:prstGeom>
          <a:ln w="127000">
            <a:solidFill>
              <a:srgbClr val="C0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6200000" flipH="1">
            <a:off x="5582623" y="1705377"/>
            <a:ext cx="2014573" cy="479812"/>
          </a:xfrm>
          <a:prstGeom prst="curvedConnector3">
            <a:avLst/>
          </a:prstGeom>
          <a:ln w="127000"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Left-Right Arrow 14"/>
          <p:cNvSpPr/>
          <p:nvPr/>
        </p:nvSpPr>
        <p:spPr>
          <a:xfrm>
            <a:off x="10126133" y="2117860"/>
            <a:ext cx="1407584" cy="83471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colloid</a:t>
            </a:r>
            <a:endParaRPr lang="en-US" b="1" dirty="0"/>
          </a:p>
        </p:txBody>
      </p:sp>
      <p:sp>
        <p:nvSpPr>
          <p:cNvPr id="16" name="Left-Right Arrow 15"/>
          <p:cNvSpPr/>
          <p:nvPr/>
        </p:nvSpPr>
        <p:spPr>
          <a:xfrm>
            <a:off x="6829814" y="1110573"/>
            <a:ext cx="4703903" cy="834710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Isotonic Crystalloids</a:t>
            </a:r>
            <a:endParaRPr lang="en-US" b="1" dirty="0"/>
          </a:p>
        </p:txBody>
      </p:sp>
      <p:sp>
        <p:nvSpPr>
          <p:cNvPr id="17" name="Left-Right Arrow 16"/>
          <p:cNvSpPr/>
          <p:nvPr/>
        </p:nvSpPr>
        <p:spPr>
          <a:xfrm>
            <a:off x="762000" y="103285"/>
            <a:ext cx="10771717" cy="83471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Water, </a:t>
            </a:r>
            <a:r>
              <a:rPr lang="en-US" b="1" smtClean="0"/>
              <a:t>and Dextrose</a:t>
            </a:r>
            <a:endParaRPr lang="en-US" b="1" dirty="0"/>
          </a:p>
        </p:txBody>
      </p:sp>
      <p:cxnSp>
        <p:nvCxnSpPr>
          <p:cNvPr id="9" name="Curved Connector 8"/>
          <p:cNvCxnSpPr/>
          <p:nvPr/>
        </p:nvCxnSpPr>
        <p:spPr>
          <a:xfrm rot="16200000" flipH="1">
            <a:off x="9211704" y="2283979"/>
            <a:ext cx="1071620" cy="394228"/>
          </a:xfrm>
          <a:prstGeom prst="curvedConnector3">
            <a:avLst/>
          </a:prstGeom>
          <a:ln w="127000">
            <a:solidFill>
              <a:srgbClr val="C0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17600" y="3382717"/>
            <a:ext cx="2909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</a:rPr>
              <a:t>ICF compartment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18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</a:t>
            </a:r>
            <a:r>
              <a:rPr lang="en-US" dirty="0" err="1" smtClean="0"/>
              <a:t>crytalloids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diagram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1848"/>
            <a:ext cx="11693769" cy="660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74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 we need to understand: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122646" cy="34163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Isotonic</a:t>
            </a:r>
            <a:r>
              <a:rPr lang="en-US" sz="2800" dirty="0" smtClean="0">
                <a:solidFill>
                  <a:srgbClr val="002060"/>
                </a:solidFill>
              </a:rPr>
              <a:t>: Tonicity in clinical practice refers to Na+ concentration. Distribute evenly between IVF and ISF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Hypotonic</a:t>
            </a:r>
            <a:r>
              <a:rPr lang="en-US" sz="2800" dirty="0" smtClean="0">
                <a:solidFill>
                  <a:srgbClr val="002060"/>
                </a:solidFill>
              </a:rPr>
              <a:t>: lower concentration of Na+ compared to the plasma: will cross cellular wall more and case cellular swelling.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Hypertonic</a:t>
            </a:r>
            <a:r>
              <a:rPr lang="en-US" sz="2800" dirty="0" smtClean="0">
                <a:solidFill>
                  <a:srgbClr val="002060"/>
                </a:solidFill>
              </a:rPr>
              <a:t>: higher </a:t>
            </a:r>
            <a:r>
              <a:rPr lang="en-US" sz="2800" dirty="0">
                <a:solidFill>
                  <a:srgbClr val="002060"/>
                </a:solidFill>
              </a:rPr>
              <a:t>concentration of Na+ compared to the </a:t>
            </a:r>
            <a:r>
              <a:rPr lang="en-US" sz="2800" dirty="0" smtClean="0">
                <a:solidFill>
                  <a:srgbClr val="002060"/>
                </a:solidFill>
              </a:rPr>
              <a:t>plasma. Will cause cellular shrinkage through increasing osmotic pressure in ECF.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64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Colloids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099200" cy="34163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Fluids containing molecules sufficiently large enough to prevent transfer across capillary membranes.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Solutions stay in the space into which they are infused (remain intravascular).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Examples: </a:t>
            </a:r>
            <a:r>
              <a:rPr lang="en-US" sz="2800" dirty="0" err="1">
                <a:solidFill>
                  <a:srgbClr val="002060"/>
                </a:solidFill>
              </a:rPr>
              <a:t>hetastarch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and  albumin.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4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Advantages of  </a:t>
            </a:r>
            <a:r>
              <a:rPr lang="en-US" dirty="0" smtClean="0"/>
              <a:t>Colloids: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081615" cy="34163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Prolonged </a:t>
            </a:r>
            <a:r>
              <a:rPr lang="en-US" sz="2800" dirty="0">
                <a:solidFill>
                  <a:srgbClr val="002060"/>
                </a:solidFill>
              </a:rPr>
              <a:t>plasma volume support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Moderate </a:t>
            </a:r>
            <a:r>
              <a:rPr lang="en-US" sz="2800" dirty="0">
                <a:solidFill>
                  <a:srgbClr val="002060"/>
                </a:solidFill>
              </a:rPr>
              <a:t>volume needed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Minimal </a:t>
            </a:r>
            <a:r>
              <a:rPr lang="en-US" sz="2800" dirty="0">
                <a:solidFill>
                  <a:srgbClr val="002060"/>
                </a:solidFill>
              </a:rPr>
              <a:t>risk of tissue edema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Potentially enhanced </a:t>
            </a:r>
            <a:r>
              <a:rPr lang="en-US" sz="2800" dirty="0">
                <a:solidFill>
                  <a:srgbClr val="002060"/>
                </a:solidFill>
              </a:rPr>
              <a:t>microvascular flow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81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Disadvantages of Colloids: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Risk </a:t>
            </a:r>
            <a:r>
              <a:rPr lang="en-US" sz="2800" dirty="0">
                <a:solidFill>
                  <a:srgbClr val="002060"/>
                </a:solidFill>
              </a:rPr>
              <a:t>of volume overload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Adverse </a:t>
            </a:r>
            <a:r>
              <a:rPr lang="en-US" sz="2800" dirty="0">
                <a:solidFill>
                  <a:srgbClr val="002060"/>
                </a:solidFill>
              </a:rPr>
              <a:t>effect on </a:t>
            </a:r>
            <a:r>
              <a:rPr lang="en-US" sz="2800" dirty="0" smtClean="0">
                <a:solidFill>
                  <a:srgbClr val="002060"/>
                </a:solidFill>
              </a:rPr>
              <a:t>hemostasis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 Adverse </a:t>
            </a:r>
            <a:r>
              <a:rPr lang="en-US" sz="2800" dirty="0">
                <a:solidFill>
                  <a:srgbClr val="002060"/>
                </a:solidFill>
              </a:rPr>
              <a:t>effect on renal function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Anaphylactic </a:t>
            </a:r>
            <a:r>
              <a:rPr lang="en-US" sz="2800" dirty="0">
                <a:solidFill>
                  <a:srgbClr val="002060"/>
                </a:solidFill>
              </a:rPr>
              <a:t>reaction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Expensive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23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Albumin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554" y="2603500"/>
            <a:ext cx="924205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Heat </a:t>
            </a:r>
            <a:r>
              <a:rPr lang="en-US" sz="2800" dirty="0">
                <a:solidFill>
                  <a:srgbClr val="002060"/>
                </a:solidFill>
              </a:rPr>
              <a:t>treated preparation of human </a:t>
            </a:r>
            <a:r>
              <a:rPr lang="en-US" sz="2800" dirty="0" smtClean="0">
                <a:solidFill>
                  <a:srgbClr val="002060"/>
                </a:solidFill>
              </a:rPr>
              <a:t>serum. Comes in two preparations: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5% albumin( 50 g/l)  250 </a:t>
            </a:r>
            <a:r>
              <a:rPr lang="en-US" sz="2800" dirty="0" err="1" smtClean="0">
                <a:solidFill>
                  <a:srgbClr val="002060"/>
                </a:solidFill>
              </a:rPr>
              <a:t>mls</a:t>
            </a:r>
            <a:r>
              <a:rPr lang="en-US" sz="2800" dirty="0" smtClean="0">
                <a:solidFill>
                  <a:srgbClr val="002060"/>
                </a:solidFill>
              </a:rPr>
              <a:t> bottles, used </a:t>
            </a:r>
            <a:r>
              <a:rPr lang="en-US" sz="2800" dirty="0">
                <a:solidFill>
                  <a:srgbClr val="002060"/>
                </a:solidFill>
              </a:rPr>
              <a:t>for volume expansion,  Half of infused volume will stay intravascular 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20 % (  200 mg/l) 50 ml bottle,  used for treatment of  hypoalbuminemia.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367" y="2142066"/>
            <a:ext cx="17907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367" y="4457700"/>
            <a:ext cx="17907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709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447" y="2416256"/>
            <a:ext cx="10207312" cy="2677648"/>
          </a:xfrm>
        </p:spPr>
        <p:txBody>
          <a:bodyPr/>
          <a:lstStyle/>
          <a:p>
            <a:r>
              <a:rPr lang="en-US" b="1" dirty="0" smtClean="0"/>
              <a:t>Transfusion Therapy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4763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Transfusion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503646" cy="34163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Indications for  PRBC transfusion perioperatively:</a:t>
            </a:r>
          </a:p>
          <a:p>
            <a:pPr lvl="1"/>
            <a:r>
              <a:rPr lang="en-US" sz="2800" dirty="0" smtClean="0">
                <a:solidFill>
                  <a:srgbClr val="002060"/>
                </a:solidFill>
              </a:rPr>
              <a:t>Bleeding</a:t>
            </a:r>
          </a:p>
          <a:p>
            <a:pPr lvl="1"/>
            <a:r>
              <a:rPr lang="en-US" sz="2800" dirty="0" err="1" smtClean="0">
                <a:solidFill>
                  <a:srgbClr val="002060"/>
                </a:solidFill>
              </a:rPr>
              <a:t>Anaemia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</a:rPr>
              <a:t>Hb</a:t>
            </a:r>
            <a:r>
              <a:rPr lang="en-US" sz="2800" dirty="0" smtClean="0">
                <a:solidFill>
                  <a:srgbClr val="002060"/>
                </a:solidFill>
              </a:rPr>
              <a:t>; threshold 7g/dl , 10  for patients with IHD.</a:t>
            </a:r>
          </a:p>
          <a:p>
            <a:pPr lvl="1"/>
            <a:r>
              <a:rPr lang="en-US" sz="2800" dirty="0" smtClean="0">
                <a:solidFill>
                  <a:srgbClr val="002060"/>
                </a:solidFill>
              </a:rPr>
              <a:t>? </a:t>
            </a:r>
            <a:r>
              <a:rPr lang="en-US" sz="2800" dirty="0" err="1" smtClean="0">
                <a:solidFill>
                  <a:srgbClr val="002060"/>
                </a:solidFill>
              </a:rPr>
              <a:t>Haemoglobinopathies</a:t>
            </a:r>
            <a:endParaRPr lang="en-US" sz="2800" dirty="0" smtClean="0">
              <a:solidFill>
                <a:srgbClr val="002060"/>
              </a:solidFill>
            </a:endParaRPr>
          </a:p>
          <a:p>
            <a:pPr lvl="1"/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6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total blood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362969" cy="3416300"/>
          </a:xfrm>
        </p:spPr>
        <p:txBody>
          <a:bodyPr>
            <a:normAutofit/>
          </a:bodyPr>
          <a:lstStyle/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SG" sz="2800" dirty="0" smtClean="0">
                <a:solidFill>
                  <a:srgbClr val="002060"/>
                </a:solidFill>
              </a:rPr>
              <a:t>Neonates </a:t>
            </a:r>
            <a:r>
              <a:rPr lang="en-SG" sz="2800" dirty="0">
                <a:solidFill>
                  <a:srgbClr val="002060"/>
                </a:solidFill>
              </a:rPr>
              <a:t>- 90 ml/kg</a:t>
            </a:r>
          </a:p>
          <a:p>
            <a:r>
              <a:rPr lang="en-SG" sz="2800" dirty="0" smtClean="0">
                <a:solidFill>
                  <a:srgbClr val="002060"/>
                </a:solidFill>
              </a:rPr>
              <a:t>Children  - </a:t>
            </a:r>
            <a:r>
              <a:rPr lang="en-SG" sz="2800" dirty="0">
                <a:solidFill>
                  <a:srgbClr val="002060"/>
                </a:solidFill>
              </a:rPr>
              <a:t>80ml/kg</a:t>
            </a:r>
          </a:p>
          <a:p>
            <a:r>
              <a:rPr lang="en-SG" sz="2800" dirty="0">
                <a:solidFill>
                  <a:srgbClr val="002060"/>
                </a:solidFill>
              </a:rPr>
              <a:t>Adult </a:t>
            </a:r>
            <a:r>
              <a:rPr lang="en-SG" sz="2800" dirty="0" smtClean="0">
                <a:solidFill>
                  <a:srgbClr val="002060"/>
                </a:solidFill>
              </a:rPr>
              <a:t>males </a:t>
            </a:r>
            <a:r>
              <a:rPr lang="en-SG" sz="2800" dirty="0">
                <a:solidFill>
                  <a:srgbClr val="002060"/>
                </a:solidFill>
              </a:rPr>
              <a:t>- 70ml/kg</a:t>
            </a:r>
          </a:p>
          <a:p>
            <a:r>
              <a:rPr lang="en-SG" sz="2800" dirty="0">
                <a:solidFill>
                  <a:srgbClr val="002060"/>
                </a:solidFill>
              </a:rPr>
              <a:t>Adult </a:t>
            </a:r>
            <a:r>
              <a:rPr lang="en-SG" sz="2800" dirty="0" smtClean="0">
                <a:solidFill>
                  <a:srgbClr val="002060"/>
                </a:solidFill>
              </a:rPr>
              <a:t>females </a:t>
            </a:r>
            <a:r>
              <a:rPr lang="en-SG" sz="2800" dirty="0">
                <a:solidFill>
                  <a:srgbClr val="002060"/>
                </a:solidFill>
              </a:rPr>
              <a:t>- 60ml/kg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SG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84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10545979" cy="706964"/>
          </a:xfrm>
        </p:spPr>
        <p:txBody>
          <a:bodyPr/>
          <a:lstStyle/>
          <a:p>
            <a:r>
              <a:rPr lang="en-US" dirty="0" smtClean="0"/>
              <a:t>Total </a:t>
            </a:r>
            <a:r>
              <a:rPr lang="en-US" dirty="0"/>
              <a:t>Body Water (</a:t>
            </a:r>
            <a:r>
              <a:rPr lang="en-US" dirty="0" smtClean="0"/>
              <a:t>TBW)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SG" sz="2400" b="1" dirty="0" smtClean="0">
                <a:solidFill>
                  <a:srgbClr val="002060"/>
                </a:solidFill>
              </a:rPr>
              <a:t>The body of a 70 </a:t>
            </a:r>
            <a:r>
              <a:rPr lang="en-SG" sz="2400" b="1" dirty="0">
                <a:solidFill>
                  <a:srgbClr val="002060"/>
                </a:solidFill>
              </a:rPr>
              <a:t>kg </a:t>
            </a:r>
            <a:r>
              <a:rPr lang="en-SG" sz="2400" b="1" dirty="0" smtClean="0">
                <a:solidFill>
                  <a:srgbClr val="002060"/>
                </a:solidFill>
              </a:rPr>
              <a:t> (male) contains nearly 42 L of water.</a:t>
            </a:r>
            <a:endParaRPr lang="en-SG" sz="2400" b="1" dirty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60</a:t>
            </a:r>
            <a:r>
              <a:rPr lang="en-US" sz="2400" b="1" dirty="0">
                <a:solidFill>
                  <a:srgbClr val="002060"/>
                </a:solidFill>
              </a:rPr>
              <a:t>% body weight in males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50% body weight in females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80% body weight in new born 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"/>
    </mc:Choice>
    <mc:Fallback xmlns="">
      <p:transition spd="slow" advTm="1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56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</a:t>
            </a:r>
            <a:r>
              <a:rPr lang="en-US" dirty="0" smtClean="0"/>
              <a:t>Grouping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54954" y="2603500"/>
            <a:ext cx="10275046" cy="34163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The most common systems are ABO and rhesus systems.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47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9127817" y="2215662"/>
            <a:ext cx="2536384" cy="451924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 system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379013" y="2400606"/>
            <a:ext cx="2611977" cy="4323411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/>
              <a:t>A</a:t>
            </a:r>
            <a:endParaRPr lang="en-US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713600" y="2215662"/>
            <a:ext cx="2727012" cy="4519246"/>
            <a:chOff x="1318846" y="2215662"/>
            <a:chExt cx="2743200" cy="4519246"/>
          </a:xfrm>
        </p:grpSpPr>
        <p:sp>
          <p:nvSpPr>
            <p:cNvPr id="21" name="Rounded Rectangle 20"/>
            <p:cNvSpPr/>
            <p:nvPr/>
          </p:nvSpPr>
          <p:spPr>
            <a:xfrm>
              <a:off x="1318846" y="2215662"/>
              <a:ext cx="2743200" cy="451924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618446" y="2408978"/>
              <a:ext cx="2268895" cy="2331261"/>
              <a:chOff x="597877" y="2620108"/>
              <a:chExt cx="2725961" cy="2498316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597877" y="3182816"/>
                <a:ext cx="2192446" cy="19356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/>
                  <a:t>AB</a:t>
                </a:r>
                <a:endParaRPr lang="en-US" sz="2000" b="1" dirty="0"/>
              </a:p>
            </p:txBody>
          </p:sp>
          <p:sp>
            <p:nvSpPr>
              <p:cNvPr id="6" name="Triangle 5"/>
              <p:cNvSpPr/>
              <p:nvPr/>
            </p:nvSpPr>
            <p:spPr>
              <a:xfrm>
                <a:off x="2567700" y="2875085"/>
                <a:ext cx="756138" cy="6858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/>
                  <a:t>B</a:t>
                </a:r>
                <a:endParaRPr lang="en-US" sz="2000" b="1" dirty="0"/>
              </a:p>
            </p:txBody>
          </p:sp>
          <p:sp>
            <p:nvSpPr>
              <p:cNvPr id="7" name="Parallelogram 6"/>
              <p:cNvSpPr/>
              <p:nvPr/>
            </p:nvSpPr>
            <p:spPr>
              <a:xfrm>
                <a:off x="1934308" y="2620108"/>
                <a:ext cx="545123" cy="597877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/>
                  <a:t>A</a:t>
                </a:r>
                <a:endParaRPr lang="en-US" sz="2000" b="1" dirty="0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3601152" y="2408978"/>
            <a:ext cx="2650447" cy="4325930"/>
            <a:chOff x="3923433" y="2215662"/>
            <a:chExt cx="2743200" cy="4519246"/>
          </a:xfrm>
        </p:grpSpPr>
        <p:sp>
          <p:nvSpPr>
            <p:cNvPr id="22" name="Rounded Rectangle 21"/>
            <p:cNvSpPr/>
            <p:nvPr/>
          </p:nvSpPr>
          <p:spPr>
            <a:xfrm>
              <a:off x="3923433" y="2215662"/>
              <a:ext cx="2743200" cy="451924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339560" y="2365132"/>
              <a:ext cx="1832097" cy="2331261"/>
              <a:chOff x="597877" y="2620108"/>
              <a:chExt cx="2192446" cy="2498316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97877" y="3182816"/>
                <a:ext cx="2192446" cy="19356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/>
                  <a:t>A</a:t>
                </a:r>
                <a:endParaRPr lang="en-US" sz="2000" b="1" dirty="0"/>
              </a:p>
            </p:txBody>
          </p:sp>
          <p:sp>
            <p:nvSpPr>
              <p:cNvPr id="12" name="Parallelogram 11"/>
              <p:cNvSpPr/>
              <p:nvPr/>
            </p:nvSpPr>
            <p:spPr>
              <a:xfrm>
                <a:off x="1934308" y="2620108"/>
                <a:ext cx="545123" cy="597877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/>
                  <a:t>A</a:t>
                </a:r>
                <a:endParaRPr lang="en-US" sz="2000" b="1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565454" y="2651283"/>
            <a:ext cx="2279279" cy="2137180"/>
            <a:chOff x="597877" y="2875085"/>
            <a:chExt cx="2725961" cy="2243339"/>
          </a:xfrm>
        </p:grpSpPr>
        <p:sp>
          <p:nvSpPr>
            <p:cNvPr id="14" name="Oval 13"/>
            <p:cNvSpPr/>
            <p:nvPr/>
          </p:nvSpPr>
          <p:spPr>
            <a:xfrm>
              <a:off x="597877" y="3182816"/>
              <a:ext cx="2192446" cy="19356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B</a:t>
              </a:r>
              <a:endParaRPr lang="en-US" sz="2000" b="1" dirty="0"/>
            </a:p>
          </p:txBody>
        </p:sp>
        <p:sp>
          <p:nvSpPr>
            <p:cNvPr id="15" name="Triangle 14"/>
            <p:cNvSpPr/>
            <p:nvPr/>
          </p:nvSpPr>
          <p:spPr>
            <a:xfrm>
              <a:off x="2567700" y="2875085"/>
              <a:ext cx="756138" cy="6858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B</a:t>
              </a:r>
              <a:endParaRPr lang="en-US" sz="2000" b="1" dirty="0"/>
            </a:p>
          </p:txBody>
        </p:sp>
      </p:grpSp>
      <p:sp>
        <p:nvSpPr>
          <p:cNvPr id="18" name="Oval 17"/>
          <p:cNvSpPr/>
          <p:nvPr/>
        </p:nvSpPr>
        <p:spPr>
          <a:xfrm>
            <a:off x="9513087" y="2930861"/>
            <a:ext cx="1851416" cy="1809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O</a:t>
            </a:r>
          </a:p>
        </p:txBody>
      </p:sp>
      <p:sp>
        <p:nvSpPr>
          <p:cNvPr id="27" name="Triangle 26"/>
          <p:cNvSpPr/>
          <p:nvPr/>
        </p:nvSpPr>
        <p:spPr>
          <a:xfrm>
            <a:off x="5172694" y="5630428"/>
            <a:ext cx="625641" cy="63994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</a:t>
            </a:r>
            <a:endParaRPr lang="en-US" sz="2000" b="1" dirty="0"/>
          </a:p>
        </p:txBody>
      </p:sp>
      <p:sp>
        <p:nvSpPr>
          <p:cNvPr id="28" name="Triangle 27"/>
          <p:cNvSpPr/>
          <p:nvPr/>
        </p:nvSpPr>
        <p:spPr>
          <a:xfrm>
            <a:off x="10928036" y="5714680"/>
            <a:ext cx="625641" cy="63994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</a:t>
            </a:r>
            <a:endParaRPr lang="en-US" sz="2000" b="1" dirty="0"/>
          </a:p>
        </p:txBody>
      </p:sp>
      <p:sp>
        <p:nvSpPr>
          <p:cNvPr id="34" name="Parallelogram 33"/>
          <p:cNvSpPr/>
          <p:nvPr/>
        </p:nvSpPr>
        <p:spPr>
          <a:xfrm>
            <a:off x="7923499" y="5714680"/>
            <a:ext cx="399703" cy="47143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5" name="Parallelogram 34"/>
          <p:cNvSpPr/>
          <p:nvPr/>
        </p:nvSpPr>
        <p:spPr>
          <a:xfrm>
            <a:off x="10039092" y="5798935"/>
            <a:ext cx="399703" cy="47143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448909" y="5798935"/>
            <a:ext cx="72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Anti</a:t>
            </a: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259484" y="5816783"/>
            <a:ext cx="72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Anti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453230" y="5798935"/>
            <a:ext cx="72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Anti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0519414" y="5798660"/>
            <a:ext cx="72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2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transfusion tests: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Group and screen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Cross match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4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</a:t>
            </a:r>
            <a:r>
              <a:rPr lang="en-US" dirty="0"/>
              <a:t>and Screen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231" y="2603500"/>
            <a:ext cx="10656277" cy="34163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Test for patient blood group and availability of antibodies.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3000" dirty="0" smtClean="0">
                <a:solidFill>
                  <a:srgbClr val="002060"/>
                </a:solidFill>
              </a:rPr>
              <a:t>Used </a:t>
            </a:r>
            <a:r>
              <a:rPr lang="en-US" sz="3000" dirty="0">
                <a:solidFill>
                  <a:srgbClr val="002060"/>
                </a:solidFill>
              </a:rPr>
              <a:t>when </a:t>
            </a:r>
            <a:r>
              <a:rPr lang="en-US" sz="3000" dirty="0" smtClean="0">
                <a:solidFill>
                  <a:srgbClr val="002060"/>
                </a:solidFill>
              </a:rPr>
              <a:t>transfusion is blood </a:t>
            </a:r>
            <a:r>
              <a:rPr lang="en-US" sz="3000" dirty="0">
                <a:solidFill>
                  <a:srgbClr val="002060"/>
                </a:solidFill>
              </a:rPr>
              <a:t>is </a:t>
            </a:r>
            <a:r>
              <a:rPr lang="en-US" sz="3000" dirty="0" smtClean="0">
                <a:solidFill>
                  <a:srgbClr val="002060"/>
                </a:solidFill>
              </a:rPr>
              <a:t>unlikely.</a:t>
            </a:r>
          </a:p>
          <a:p>
            <a:pPr lvl="1"/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64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Match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292631" cy="34163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Donor’s </a:t>
            </a:r>
            <a:r>
              <a:rPr lang="en-US" sz="2800" dirty="0">
                <a:solidFill>
                  <a:srgbClr val="002060"/>
                </a:solidFill>
              </a:rPr>
              <a:t>erythrocytes (packed cells) incubated with recipients plasma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Agglutination Occurs if there is  incompatibility.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Used when transfusion is likely or massive bleeding is potential.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015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308" y="2603500"/>
            <a:ext cx="10796954" cy="34163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Ideally, transfused PRBC should be crosshatched however: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Universal donor (O </a:t>
            </a:r>
            <a:r>
              <a:rPr lang="en-US" sz="2800" dirty="0" err="1" smtClean="0">
                <a:solidFill>
                  <a:srgbClr val="002060"/>
                </a:solidFill>
              </a:rPr>
              <a:t>Neg</a:t>
            </a:r>
            <a:r>
              <a:rPr lang="en-US" sz="2800" dirty="0" smtClean="0">
                <a:solidFill>
                  <a:srgbClr val="002060"/>
                </a:solidFill>
              </a:rPr>
              <a:t>) can be given in emergency when the  blood group of the patient is not known. 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If transfusion needed urgently for a patient with known blood </a:t>
            </a:r>
            <a:r>
              <a:rPr lang="en-US" sz="2800" dirty="0" err="1" smtClean="0">
                <a:solidFill>
                  <a:srgbClr val="002060"/>
                </a:solidFill>
              </a:rPr>
              <a:t>gorup</a:t>
            </a:r>
            <a:r>
              <a:rPr lang="en-US" sz="2800" dirty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</a:rPr>
              <a:t> then group specific PRBC should be given.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Crossmatch generally requires 35 to 45 min.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96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Platelet Concentrate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" y="2603500"/>
            <a:ext cx="9400321" cy="3416300"/>
          </a:xfrm>
        </p:spPr>
        <p:txBody>
          <a:bodyPr>
            <a:noAutofit/>
          </a:bodyPr>
          <a:lstStyle/>
          <a:p>
            <a:pPr lvl="1"/>
            <a:r>
              <a:rPr lang="en-US" altLang="x-none" sz="2800" dirty="0" smtClean="0">
                <a:solidFill>
                  <a:srgbClr val="002060"/>
                </a:solidFill>
              </a:rPr>
              <a:t>Thrombocytopenia,</a:t>
            </a:r>
          </a:p>
          <a:p>
            <a:pPr lvl="1"/>
            <a:r>
              <a:rPr lang="en-US" altLang="x-none" sz="2800" dirty="0" smtClean="0">
                <a:solidFill>
                  <a:srgbClr val="002060"/>
                </a:solidFill>
              </a:rPr>
              <a:t>Low platelet perioperatively, bleeding </a:t>
            </a:r>
          </a:p>
          <a:p>
            <a:pPr lvl="1"/>
            <a:r>
              <a:rPr lang="en-US" altLang="x-none" sz="2800" dirty="0" smtClean="0">
                <a:solidFill>
                  <a:srgbClr val="002060"/>
                </a:solidFill>
              </a:rPr>
              <a:t>During massive transfusion</a:t>
            </a:r>
          </a:p>
          <a:p>
            <a:pPr lvl="1"/>
            <a:r>
              <a:rPr lang="en-US" altLang="x-none" sz="2800" dirty="0" smtClean="0">
                <a:solidFill>
                  <a:srgbClr val="002060"/>
                </a:solidFill>
              </a:rPr>
              <a:t>1:1:1 ratio.</a:t>
            </a:r>
            <a:endParaRPr lang="en-US" altLang="x-none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48" y="2603500"/>
            <a:ext cx="38052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235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and FFP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Indications</a:t>
            </a:r>
            <a:endParaRPr lang="en-US" sz="2800" dirty="0">
              <a:solidFill>
                <a:srgbClr val="002060"/>
              </a:solidFill>
            </a:endParaRP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Coagulation Factor deficiency, fibrinogen replacement, </a:t>
            </a:r>
            <a:r>
              <a:rPr lang="en-US" sz="2800" dirty="0" smtClean="0">
                <a:solidFill>
                  <a:srgbClr val="002060"/>
                </a:solidFill>
              </a:rPr>
              <a:t>massive transfusion, emergency warfarin reversal.</a:t>
            </a:r>
            <a:endParaRPr lang="en-GB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Massive transfusion ratio 1:1:1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40" y="2603500"/>
            <a:ext cx="1866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222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Crypreciptate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503646" cy="34163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Derived from Plasma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Rich in fibrinogen, Von </a:t>
            </a:r>
            <a:r>
              <a:rPr lang="en-US" sz="2800" dirty="0" err="1" smtClean="0">
                <a:solidFill>
                  <a:srgbClr val="002060"/>
                </a:solidFill>
              </a:rPr>
              <a:t>willebrand</a:t>
            </a:r>
            <a:r>
              <a:rPr lang="en-US" sz="2800" dirty="0" smtClean="0">
                <a:solidFill>
                  <a:srgbClr val="002060"/>
                </a:solidFill>
              </a:rPr>
              <a:t> factor, factor VIII.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Used in cases of low fibrinogen levels and massive bleeding.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65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4" y="635002"/>
            <a:ext cx="11125200" cy="706964"/>
          </a:xfrm>
        </p:spPr>
        <p:txBody>
          <a:bodyPr/>
          <a:lstStyle/>
          <a:p>
            <a:r>
              <a:rPr lang="en-US" b="1" u="sng" dirty="0" smtClean="0">
                <a:solidFill>
                  <a:srgbClr val="002060"/>
                </a:solidFill>
              </a:rPr>
              <a:t>Body Fluid Compartments</a:t>
            </a:r>
            <a:endParaRPr lang="en-US" b="1" u="sng" dirty="0">
              <a:solidFill>
                <a:srgbClr val="00206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498573" y="2186501"/>
            <a:ext cx="9146527" cy="565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 bwMode="gray">
          <a:xfrm>
            <a:off x="2823672" y="1401603"/>
            <a:ext cx="1112520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002060"/>
                </a:solidFill>
              </a:rPr>
              <a:t>Total Body Water 60% (42 L)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450324" y="2270092"/>
            <a:ext cx="9243024" cy="3492498"/>
            <a:chOff x="1531163" y="2751828"/>
            <a:chExt cx="9243024" cy="3492498"/>
          </a:xfrm>
        </p:grpSpPr>
        <p:grpSp>
          <p:nvGrpSpPr>
            <p:cNvPr id="30" name="Group 29"/>
            <p:cNvGrpSpPr/>
            <p:nvPr/>
          </p:nvGrpSpPr>
          <p:grpSpPr>
            <a:xfrm>
              <a:off x="1531163" y="2751828"/>
              <a:ext cx="9214342" cy="3492498"/>
              <a:chOff x="386860" y="1890182"/>
              <a:chExt cx="9214342" cy="3492498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86860" y="2019298"/>
                <a:ext cx="5468816" cy="323426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60000"/>
                      <a:lumOff val="4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60000"/>
                      <a:lumOff val="40000"/>
                      <a:tint val="23500"/>
                      <a:satMod val="160000"/>
                    </a:schemeClr>
                  </a:gs>
                </a:gsLst>
                <a:lin ang="189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an 6"/>
              <p:cNvSpPr/>
              <p:nvPr/>
            </p:nvSpPr>
            <p:spPr>
              <a:xfrm>
                <a:off x="8598916" y="2019298"/>
                <a:ext cx="1002286" cy="3169707"/>
              </a:xfrm>
              <a:prstGeom prst="can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6029282" y="1890182"/>
                <a:ext cx="33867" cy="3492498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ounded Rectangle 23"/>
              <p:cNvSpPr/>
              <p:nvPr/>
            </p:nvSpPr>
            <p:spPr>
              <a:xfrm>
                <a:off x="6166415" y="2019299"/>
                <a:ext cx="2151109" cy="3234266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8441286" y="1890182"/>
                <a:ext cx="33867" cy="3492498"/>
              </a:xfrm>
              <a:prstGeom prst="line">
                <a:avLst/>
              </a:prstGeom>
              <a:ln w="63500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698240" y="4727212"/>
              <a:ext cx="29489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C00000"/>
                  </a:solidFill>
                </a:rPr>
                <a:t>~ 28 L</a:t>
              </a:r>
              <a:endParaRPr lang="en-US" sz="8000" b="1" dirty="0">
                <a:solidFill>
                  <a:srgbClr val="C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439637" y="5307577"/>
              <a:ext cx="16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</a:rPr>
                <a:t>~ 10.5 L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743218" y="5399910"/>
              <a:ext cx="811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~ </a:t>
              </a:r>
              <a:r>
                <a:rPr lang="en-US" b="1" dirty="0" smtClean="0">
                  <a:solidFill>
                    <a:schemeClr val="bg1"/>
                  </a:solidFill>
                </a:rPr>
                <a:t>3.5L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86000" y="3077308"/>
              <a:ext cx="4009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Intracellular fluid 2/3 of TBW</a:t>
              </a:r>
              <a:endParaRPr lang="en-US" b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81058" y="3058397"/>
              <a:ext cx="1997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Interstitial fluid</a:t>
              </a:r>
            </a:p>
            <a:p>
              <a:r>
                <a:rPr lang="en-US" b="1" dirty="0" smtClean="0"/>
                <a:t>2/3 of ECF</a:t>
              </a:r>
              <a:endParaRPr lang="en-US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743219" y="3191339"/>
              <a:ext cx="10309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solidFill>
                    <a:schemeClr val="bg1"/>
                  </a:solidFill>
                </a:rPr>
                <a:t>Plasma</a:t>
              </a:r>
              <a:endParaRPr lang="en-US" b="1" dirty="0" smtClean="0">
                <a:solidFill>
                  <a:schemeClr val="bg1"/>
                </a:solidFill>
              </a:endParaRP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1/3 of ECF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4" name="Straight Arrow Connector 53"/>
          <p:cNvCxnSpPr/>
          <p:nvPr/>
        </p:nvCxnSpPr>
        <p:spPr>
          <a:xfrm>
            <a:off x="7126613" y="5840524"/>
            <a:ext cx="3637315" cy="2828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 1"/>
          <p:cNvSpPr txBox="1">
            <a:spLocks/>
          </p:cNvSpPr>
          <p:nvPr/>
        </p:nvSpPr>
        <p:spPr bwMode="gray">
          <a:xfrm>
            <a:off x="7030612" y="5967740"/>
            <a:ext cx="4909342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u="sng" dirty="0" smtClean="0">
                <a:solidFill>
                  <a:srgbClr val="002060"/>
                </a:solidFill>
              </a:rPr>
              <a:t>Extracellular Fluid 1/3 TBW (14L) </a:t>
            </a:r>
            <a:endParaRPr lang="en-US" sz="24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7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Transfusion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Hemolytic Reactions (acute or delayed)</a:t>
            </a:r>
          </a:p>
          <a:p>
            <a:r>
              <a:rPr lang="en-US" sz="2800" dirty="0">
                <a:solidFill>
                  <a:srgbClr val="002060"/>
                </a:solidFill>
              </a:rPr>
              <a:t>Febrile Reactions (FNHTR)</a:t>
            </a:r>
          </a:p>
          <a:p>
            <a:r>
              <a:rPr lang="en-US" sz="2800" dirty="0">
                <a:solidFill>
                  <a:srgbClr val="002060"/>
                </a:solidFill>
              </a:rPr>
              <a:t>Allergic Reactions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TRALI</a:t>
            </a:r>
          </a:p>
          <a:p>
            <a:r>
              <a:rPr lang="en-US" sz="2800" dirty="0">
                <a:solidFill>
                  <a:srgbClr val="002060"/>
                </a:solidFill>
              </a:rPr>
              <a:t>Coagulopathy with Massive transfusions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Infection 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0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Transmission of Viral Diseases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524" y="2322147"/>
            <a:ext cx="10714661" cy="34163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Transmission of Viral Diseases: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Hepatitis C; 1:30,000 per unit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Hepatitis B; 1:200,000 per unit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HIV;  1:450,000-1:600,000 per unit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22 day window for HIV infection and test detection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CMV may be the most common agent transmitted, but only effects immuno-compromised patients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Parasitic and bacterial transmission very low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79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307892" cy="706964"/>
          </a:xfrm>
        </p:spPr>
        <p:txBody>
          <a:bodyPr/>
          <a:lstStyle/>
          <a:p>
            <a:r>
              <a:rPr lang="en-US" dirty="0"/>
              <a:t>What to </a:t>
            </a:r>
            <a:r>
              <a:rPr lang="en-US" dirty="0" smtClean="0"/>
              <a:t>do if </a:t>
            </a:r>
            <a:r>
              <a:rPr lang="en-US" dirty="0"/>
              <a:t>an AHTR </a:t>
            </a:r>
            <a:r>
              <a:rPr lang="en-US" dirty="0" smtClean="0"/>
              <a:t>occurs?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204708" cy="34163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STOP TRANSFUSION</a:t>
            </a:r>
          </a:p>
          <a:p>
            <a:r>
              <a:rPr lang="en-US" sz="2800" dirty="0">
                <a:solidFill>
                  <a:srgbClr val="002060"/>
                </a:solidFill>
              </a:rPr>
              <a:t>ABC’s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Maintain IV access and run IVF (NS or LR)</a:t>
            </a:r>
          </a:p>
          <a:p>
            <a:r>
              <a:rPr lang="en-US" sz="2800" dirty="0">
                <a:solidFill>
                  <a:srgbClr val="002060"/>
                </a:solidFill>
              </a:rPr>
              <a:t>Monitor and maintain BP/pulse</a:t>
            </a:r>
          </a:p>
          <a:p>
            <a:r>
              <a:rPr lang="en-US" sz="2800" dirty="0">
                <a:solidFill>
                  <a:srgbClr val="002060"/>
                </a:solidFill>
              </a:rPr>
              <a:t>Give diuretic</a:t>
            </a:r>
          </a:p>
          <a:p>
            <a:r>
              <a:rPr lang="en-US" sz="2800" dirty="0">
                <a:solidFill>
                  <a:srgbClr val="002060"/>
                </a:solidFill>
              </a:rPr>
              <a:t>Obtain blood and urine for transfusion reaction workup</a:t>
            </a:r>
          </a:p>
          <a:p>
            <a:r>
              <a:rPr lang="en-US" sz="2800" dirty="0">
                <a:solidFill>
                  <a:srgbClr val="002060"/>
                </a:solidFill>
              </a:rPr>
              <a:t>Send remaining blood back to Blood Bank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97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Administering Blood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123" y="2357315"/>
            <a:ext cx="11218985" cy="3416300"/>
          </a:xfrm>
        </p:spPr>
        <p:txBody>
          <a:bodyPr>
            <a:noAutofit/>
          </a:bodyPr>
          <a:lstStyle/>
          <a:p>
            <a:pPr lvl="1"/>
            <a:r>
              <a:rPr lang="en-US" sz="2400" dirty="0">
                <a:solidFill>
                  <a:srgbClr val="002060"/>
                </a:solidFill>
              </a:rPr>
              <a:t>Consent necessary for elective transfusion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</a:rPr>
              <a:t>Unit is checked by 2 people for Unit #, patient ID, expiration date.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</a:rPr>
              <a:t>P</a:t>
            </a:r>
            <a:r>
              <a:rPr lang="en-US" sz="2400" dirty="0" smtClean="0">
                <a:solidFill>
                  <a:srgbClr val="002060"/>
                </a:solidFill>
              </a:rPr>
              <a:t>RBC’s </a:t>
            </a:r>
            <a:r>
              <a:rPr lang="en-US" sz="2400" dirty="0">
                <a:solidFill>
                  <a:srgbClr val="002060"/>
                </a:solidFill>
              </a:rPr>
              <a:t>are mixed with saline solution (not LR)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</a:rPr>
              <a:t>Products are warmed mechanically and given slowly if condition permits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</a:rPr>
              <a:t>Close observation of patient for signs of complications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</a:rPr>
              <a:t>If complications suspected, infusion discontinued, blood bank notified, proper steps taken.</a:t>
            </a: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77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preserving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851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Autologous </a:t>
            </a:r>
            <a:r>
              <a:rPr lang="en-US" dirty="0" smtClean="0"/>
              <a:t>Blood donation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9677169" cy="34163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Pre-donation of patient’s own blood prior to elective surgery</a:t>
            </a:r>
          </a:p>
          <a:p>
            <a:r>
              <a:rPr lang="en-US" sz="2400" dirty="0">
                <a:solidFill>
                  <a:srgbClr val="002060"/>
                </a:solidFill>
              </a:rPr>
              <a:t>1 unit donated every 4 days (up to 3 units)</a:t>
            </a:r>
          </a:p>
          <a:p>
            <a:r>
              <a:rPr lang="en-US" sz="2400" dirty="0">
                <a:solidFill>
                  <a:srgbClr val="002060"/>
                </a:solidFill>
              </a:rPr>
              <a:t>Last unit donated at least 72 </a:t>
            </a:r>
            <a:r>
              <a:rPr lang="en-US" sz="2400" dirty="0" err="1">
                <a:solidFill>
                  <a:srgbClr val="002060"/>
                </a:solidFill>
              </a:rPr>
              <a:t>hrs</a:t>
            </a:r>
            <a:r>
              <a:rPr lang="en-US" sz="2400" dirty="0">
                <a:solidFill>
                  <a:srgbClr val="002060"/>
                </a:solidFill>
              </a:rPr>
              <a:t> prior to surgery</a:t>
            </a:r>
          </a:p>
          <a:p>
            <a:r>
              <a:rPr lang="en-US" sz="2400" dirty="0">
                <a:solidFill>
                  <a:srgbClr val="002060"/>
                </a:solidFill>
              </a:rPr>
              <a:t>Reduces chance of hemolytic reactions and transmission of blood-</a:t>
            </a:r>
            <a:r>
              <a:rPr lang="en-US" sz="2400" dirty="0" err="1">
                <a:solidFill>
                  <a:srgbClr val="002060"/>
                </a:solidFill>
              </a:rPr>
              <a:t>bourne</a:t>
            </a:r>
            <a:r>
              <a:rPr lang="en-US" sz="2400" dirty="0">
                <a:solidFill>
                  <a:srgbClr val="002060"/>
                </a:solidFill>
              </a:rPr>
              <a:t> diseases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Not desirable for compromised </a:t>
            </a:r>
            <a:r>
              <a:rPr lang="en-US" sz="2400" dirty="0" smtClean="0">
                <a:solidFill>
                  <a:srgbClr val="002060"/>
                </a:solidFill>
              </a:rPr>
              <a:t>patients.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084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Autotransfusion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Commonly known as “Cell-saver”</a:t>
            </a:r>
          </a:p>
          <a:p>
            <a:r>
              <a:rPr lang="en-US" sz="2400" dirty="0">
                <a:solidFill>
                  <a:srgbClr val="002060"/>
                </a:solidFill>
              </a:rPr>
              <a:t>Allows collection of blood during surgery for re-administration</a:t>
            </a:r>
          </a:p>
          <a:p>
            <a:r>
              <a:rPr lang="en-US" sz="2400" dirty="0">
                <a:solidFill>
                  <a:srgbClr val="002060"/>
                </a:solidFill>
              </a:rPr>
              <a:t>RBC’s centrifuged from plasma</a:t>
            </a:r>
          </a:p>
          <a:p>
            <a:r>
              <a:rPr lang="en-US" sz="2400" dirty="0">
                <a:solidFill>
                  <a:srgbClr val="002060"/>
                </a:solidFill>
              </a:rPr>
              <a:t>Effective when &gt; 1000ml are </a:t>
            </a:r>
            <a:r>
              <a:rPr lang="en-US" sz="2400" dirty="0" smtClean="0">
                <a:solidFill>
                  <a:srgbClr val="002060"/>
                </a:solidFill>
              </a:rPr>
              <a:t>collected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Malignancy, Infections, are contraindications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231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substitutes: oxygen carriers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Still </a:t>
            </a:r>
            <a:r>
              <a:rPr lang="en-US" sz="2800" dirty="0">
                <a:solidFill>
                  <a:srgbClr val="002060"/>
                </a:solidFill>
              </a:rPr>
              <a:t>u</a:t>
            </a:r>
            <a:r>
              <a:rPr lang="en-US" sz="2800" dirty="0" smtClean="0">
                <a:solidFill>
                  <a:srgbClr val="002060"/>
                </a:solidFill>
              </a:rPr>
              <a:t>nder research.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Perfluorocarbons.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Stromal free hemoglobin.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Microencapsulated </a:t>
            </a:r>
            <a:r>
              <a:rPr lang="en-US" sz="2800" dirty="0" err="1" smtClean="0">
                <a:solidFill>
                  <a:srgbClr val="002060"/>
                </a:solidFill>
              </a:rPr>
              <a:t>haemoglobin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317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and further readings: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Fundamentals of Anaesthesia, Tim Smith fourth ed. Cambridge.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Basic physiology for anaesthetists. David Chambers. Cambridge.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Rapid Review </a:t>
            </a:r>
            <a:r>
              <a:rPr lang="en-US" sz="2000" dirty="0">
                <a:solidFill>
                  <a:schemeClr val="tx1"/>
                </a:solidFill>
              </a:rPr>
              <a:t>P</a:t>
            </a:r>
            <a:r>
              <a:rPr lang="en-US" sz="2000" dirty="0" smtClean="0">
                <a:solidFill>
                  <a:schemeClr val="tx1"/>
                </a:solidFill>
              </a:rPr>
              <a:t>hysiology, </a:t>
            </a:r>
            <a:r>
              <a:rPr lang="en-US" sz="2000" dirty="0" err="1" smtClean="0">
                <a:solidFill>
                  <a:schemeClr val="tx1"/>
                </a:solidFill>
              </a:rPr>
              <a:t>T.Brown.Elsevier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err="1" smtClean="0">
                <a:solidFill>
                  <a:schemeClr val="tx1"/>
                </a:solidFill>
              </a:rPr>
              <a:t>Uptodate</a:t>
            </a:r>
            <a:r>
              <a:rPr lang="en-US" sz="2000" dirty="0" smtClean="0">
                <a:solidFill>
                  <a:schemeClr val="tx1"/>
                </a:solidFill>
              </a:rPr>
              <a:t> website.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12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1" y="1680632"/>
            <a:ext cx="11301045" cy="5177368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13813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1" y="296335"/>
            <a:ext cx="11125200" cy="706964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Tahoma" panose="020B0604030504040204" pitchFamily="34" charset="0"/>
              </a:rPr>
              <a:t>Composition of body fluid 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</a:rPr>
              <a:t>compartments: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0401" y="1003299"/>
            <a:ext cx="11125199" cy="3234267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>
            <a:off x="10576982" y="1234015"/>
            <a:ext cx="1024467" cy="2772834"/>
          </a:xfrm>
          <a:prstGeom prst="ca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7457019" y="1247175"/>
            <a:ext cx="2506132" cy="2772835"/>
          </a:xfrm>
          <a:prstGeom prst="clou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4000">
                <a:srgbClr val="FFC000"/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8974" y="1495992"/>
            <a:ext cx="487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K+ 159</a:t>
            </a:r>
          </a:p>
          <a:p>
            <a:r>
              <a:rPr lang="en-US" b="1" dirty="0" smtClean="0"/>
              <a:t>High Mg++ 40</a:t>
            </a:r>
          </a:p>
          <a:p>
            <a:r>
              <a:rPr lang="en-US" b="1" dirty="0" smtClean="0"/>
              <a:t>Low Na+ 10</a:t>
            </a:r>
          </a:p>
          <a:p>
            <a:r>
              <a:rPr lang="en-US" b="1" dirty="0" smtClean="0"/>
              <a:t>Low Ca++ &lt; 1</a:t>
            </a:r>
          </a:p>
          <a:p>
            <a:r>
              <a:rPr lang="en-US" b="1" dirty="0" smtClean="0"/>
              <a:t>High Proteins ++ 45 </a:t>
            </a:r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14153" y="1824409"/>
            <a:ext cx="2187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Na+ 145</a:t>
            </a:r>
          </a:p>
          <a:p>
            <a:r>
              <a:rPr lang="en-US" b="1" dirty="0" smtClean="0"/>
              <a:t>Low K+ 4.3</a:t>
            </a:r>
          </a:p>
          <a:p>
            <a:r>
              <a:rPr lang="en-US" b="1" dirty="0" smtClean="0"/>
              <a:t>Low Proteins 0.1</a:t>
            </a:r>
          </a:p>
          <a:p>
            <a:r>
              <a:rPr lang="en-US" b="1" dirty="0" smtClean="0"/>
              <a:t>Low Mg 1.1</a:t>
            </a:r>
          </a:p>
          <a:p>
            <a:r>
              <a:rPr lang="en-US" b="1" dirty="0" smtClean="0"/>
              <a:t>Ca 2.4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012360" y="4958154"/>
            <a:ext cx="3358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Na+ 145</a:t>
            </a:r>
          </a:p>
          <a:p>
            <a:r>
              <a:rPr lang="en-US" b="1" dirty="0" smtClean="0"/>
              <a:t>Low K+4.3</a:t>
            </a:r>
          </a:p>
          <a:p>
            <a:r>
              <a:rPr lang="en-US" b="1" dirty="0" smtClean="0"/>
              <a:t>Low Mg 1.1</a:t>
            </a:r>
          </a:p>
          <a:p>
            <a:r>
              <a:rPr lang="en-US" b="1" dirty="0" smtClean="0"/>
              <a:t>High Proteins 15</a:t>
            </a:r>
          </a:p>
          <a:p>
            <a:r>
              <a:rPr lang="en-US" b="1" dirty="0" smtClean="0"/>
              <a:t>Ca 2.4</a:t>
            </a:r>
          </a:p>
          <a:p>
            <a:endParaRPr lang="en-US" b="1" dirty="0"/>
          </a:p>
        </p:txBody>
      </p:sp>
      <p:cxnSp>
        <p:nvCxnSpPr>
          <p:cNvPr id="13" name="Curved Connector 12"/>
          <p:cNvCxnSpPr/>
          <p:nvPr/>
        </p:nvCxnSpPr>
        <p:spPr>
          <a:xfrm rot="16200000" flipH="1">
            <a:off x="5639182" y="2342553"/>
            <a:ext cx="3102578" cy="585848"/>
          </a:xfrm>
          <a:prstGeom prst="curvedConnector3">
            <a:avLst/>
          </a:prstGeom>
          <a:ln w="127000"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6200000" flipH="1">
            <a:off x="8639402" y="2507947"/>
            <a:ext cx="3153378" cy="407461"/>
          </a:xfrm>
          <a:prstGeom prst="curvedConnector3">
            <a:avLst/>
          </a:prstGeom>
          <a:ln w="127000">
            <a:solidFill>
              <a:srgbClr val="C0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Up Arrow Callout 20"/>
          <p:cNvSpPr/>
          <p:nvPr/>
        </p:nvSpPr>
        <p:spPr>
          <a:xfrm>
            <a:off x="9939862" y="4020010"/>
            <a:ext cx="1981205" cy="2448523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20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54955" y="3320972"/>
            <a:ext cx="455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Cell wall :Phospholipid bilayer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25162" y="4394668"/>
            <a:ext cx="357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Capillary endothelium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54955" y="3690304"/>
            <a:ext cx="3660245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7040540" y="4020011"/>
            <a:ext cx="3175551" cy="812158"/>
          </a:xfrm>
          <a:prstGeom prst="bentConnector3">
            <a:avLst>
              <a:gd name="adj1" fmla="val 84661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54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controls body fluid content and composition?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376646" cy="3416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Physical sensors: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Stretch receptors and baroreceptors: Volume, Venous return and cardiac output.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Chemical sensors:</a:t>
            </a:r>
          </a:p>
          <a:p>
            <a:r>
              <a:rPr lang="en-US" sz="2800" dirty="0" err="1" smtClean="0">
                <a:solidFill>
                  <a:srgbClr val="002060"/>
                </a:solidFill>
              </a:rPr>
              <a:t>Osmolarity</a:t>
            </a:r>
            <a:r>
              <a:rPr lang="en-US" sz="2800" dirty="0" smtClean="0">
                <a:solidFill>
                  <a:srgbClr val="002060"/>
                </a:solidFill>
              </a:rPr>
              <a:t> through </a:t>
            </a:r>
            <a:r>
              <a:rPr lang="en-US" sz="2800" dirty="0" err="1" smtClean="0">
                <a:solidFill>
                  <a:srgbClr val="002060"/>
                </a:solidFill>
              </a:rPr>
              <a:t>osmo</a:t>
            </a:r>
            <a:r>
              <a:rPr lang="en-US" sz="2800" dirty="0" smtClean="0">
                <a:solidFill>
                  <a:srgbClr val="002060"/>
                </a:solidFill>
              </a:rPr>
              <a:t>-receptors.</a:t>
            </a:r>
          </a:p>
          <a:p>
            <a:r>
              <a:rPr lang="en-US" sz="2800" dirty="0">
                <a:solidFill>
                  <a:srgbClr val="002060"/>
                </a:solidFill>
              </a:rPr>
              <a:t>Total body water is controlled primarily through controlling Na+ content i.e. </a:t>
            </a:r>
            <a:r>
              <a:rPr lang="en-US" sz="2800" dirty="0" err="1">
                <a:solidFill>
                  <a:srgbClr val="002060"/>
                </a:solidFill>
              </a:rPr>
              <a:t>osmolarity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endParaRPr lang="en-US" sz="28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 endocrine Regulation Process: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421" y="2400300"/>
            <a:ext cx="11121712" cy="34163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Reduced volume </a:t>
            </a:r>
            <a:r>
              <a:rPr lang="en-US" sz="2800" dirty="0" smtClean="0">
                <a:solidFill>
                  <a:srgbClr val="002060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rgbClr val="002060"/>
                </a:solidFill>
              </a:rPr>
              <a:t>low VR</a:t>
            </a:r>
            <a:r>
              <a:rPr lang="en-US" sz="2800" dirty="0" smtClean="0">
                <a:solidFill>
                  <a:srgbClr val="002060"/>
                </a:solidFill>
                <a:sym typeface="Wingdings"/>
              </a:rPr>
              <a:t></a:t>
            </a:r>
            <a:r>
              <a:rPr lang="en-US" sz="2800" dirty="0" smtClean="0">
                <a:solidFill>
                  <a:srgbClr val="002060"/>
                </a:solidFill>
              </a:rPr>
              <a:t> less stretch</a:t>
            </a:r>
            <a:r>
              <a:rPr lang="en-US" sz="2800" dirty="0" smtClean="0">
                <a:solidFill>
                  <a:srgbClr val="002060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rgbClr val="002060"/>
                </a:solidFill>
              </a:rPr>
              <a:t>low ANP and BNP.</a:t>
            </a:r>
          </a:p>
          <a:p>
            <a:r>
              <a:rPr lang="en-US" sz="2800" dirty="0" smtClean="0">
                <a:solidFill>
                  <a:srgbClr val="002060"/>
                </a:solidFill>
                <a:sym typeface="Wingdings"/>
              </a:rPr>
              <a:t>Low volume  increased </a:t>
            </a:r>
            <a:r>
              <a:rPr lang="en-US" sz="2800" dirty="0" smtClean="0">
                <a:solidFill>
                  <a:srgbClr val="002060"/>
                </a:solidFill>
              </a:rPr>
              <a:t>Renin, ADH and Noradrenaline.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Renin- sympathetic release </a:t>
            </a:r>
            <a:r>
              <a:rPr lang="en-US" sz="2800" dirty="0" smtClean="0">
                <a:solidFill>
                  <a:srgbClr val="002060"/>
                </a:solidFill>
                <a:sym typeface="Wingdings"/>
              </a:rPr>
              <a:t></a:t>
            </a:r>
            <a:r>
              <a:rPr lang="en-US" sz="2800" dirty="0" smtClean="0">
                <a:solidFill>
                  <a:srgbClr val="002060"/>
                </a:solidFill>
              </a:rPr>
              <a:t> reduced Na+ excretion in </a:t>
            </a:r>
            <a:r>
              <a:rPr lang="en-US" sz="2800" dirty="0" err="1" smtClean="0">
                <a:solidFill>
                  <a:srgbClr val="002060"/>
                </a:solidFill>
              </a:rPr>
              <a:t>kideny</a:t>
            </a:r>
            <a:r>
              <a:rPr lang="en-US" sz="2800" dirty="0" smtClean="0">
                <a:solidFill>
                  <a:srgbClr val="002060"/>
                </a:solidFill>
              </a:rPr>
              <a:t>, and to water preservation.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Renin </a:t>
            </a:r>
            <a:r>
              <a:rPr lang="en-US" sz="2800" dirty="0" smtClean="0">
                <a:solidFill>
                  <a:srgbClr val="002060"/>
                </a:solidFill>
                <a:sym typeface="Wingdings"/>
              </a:rPr>
              <a:t></a:t>
            </a:r>
            <a:r>
              <a:rPr lang="en-US" sz="2800" dirty="0" smtClean="0">
                <a:solidFill>
                  <a:srgbClr val="002060"/>
                </a:solidFill>
              </a:rPr>
              <a:t> Angiotensin II and aldosterone release, both  increase Na reabsorption.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High </a:t>
            </a:r>
            <a:r>
              <a:rPr lang="en-US" sz="2800" dirty="0" err="1" smtClean="0">
                <a:solidFill>
                  <a:srgbClr val="002060"/>
                </a:solidFill>
              </a:rPr>
              <a:t>osmolarity</a:t>
            </a:r>
            <a:r>
              <a:rPr lang="en-US" sz="2800" dirty="0" smtClean="0">
                <a:solidFill>
                  <a:srgbClr val="002060"/>
                </a:solidFill>
                <a:sym typeface="Wingdings"/>
              </a:rPr>
              <a:t> thirst stimulation more water intake.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851713" cy="706964"/>
          </a:xfrm>
        </p:spPr>
        <p:txBody>
          <a:bodyPr/>
          <a:lstStyle/>
          <a:p>
            <a:r>
              <a:rPr lang="en-US" dirty="0"/>
              <a:t>Fluid </a:t>
            </a:r>
            <a:r>
              <a:rPr lang="en-US" dirty="0" smtClean="0"/>
              <a:t>movement From IV to ECF :</a:t>
            </a:r>
            <a:br>
              <a:rPr lang="en-US" dirty="0" smtClean="0"/>
            </a:br>
            <a:r>
              <a:rPr lang="en-US" dirty="0" smtClean="0"/>
              <a:t>Starling Forces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79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A887638-CA7A-EC41-A8A7-1D19B992D2B4}" vid="{76F5C29B-7940-984E-A185-4A80FA3409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1809</Words>
  <Application>Microsoft Office PowerPoint</Application>
  <PresentationFormat>Widescreen</PresentationFormat>
  <Paragraphs>334</Paragraphs>
  <Slides>59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Century Gothic</vt:lpstr>
      <vt:lpstr>Tahoma</vt:lpstr>
      <vt:lpstr>Wingdings</vt:lpstr>
      <vt:lpstr>Wingdings 3</vt:lpstr>
      <vt:lpstr>Ion Boardroom</vt:lpstr>
      <vt:lpstr>PERIOPERATIVE FLUID THERAPY</vt:lpstr>
      <vt:lpstr>Lecture Objectives</vt:lpstr>
      <vt:lpstr>PowerPoint Presentation</vt:lpstr>
      <vt:lpstr>Total Body Water (TBW) Volume</vt:lpstr>
      <vt:lpstr>Body Fluid Compartments</vt:lpstr>
      <vt:lpstr>Composition of body fluid compartments:</vt:lpstr>
      <vt:lpstr>What controls body fluid content and composition?</vt:lpstr>
      <vt:lpstr>Neuro endocrine Regulation Process:</vt:lpstr>
      <vt:lpstr>Fluid movement From IV to ECF : Starling Forces</vt:lpstr>
      <vt:lpstr>PowerPoint Presentation</vt:lpstr>
      <vt:lpstr>Fluid movement between ISF and ICF</vt:lpstr>
      <vt:lpstr>FLUID THERAPY</vt:lpstr>
      <vt:lpstr>History of fluid therapy</vt:lpstr>
      <vt:lpstr>Why do we need to give fluids?</vt:lpstr>
      <vt:lpstr>Goals of fluid Therapy</vt:lpstr>
      <vt:lpstr>Clinical indications for fluid therapy:</vt:lpstr>
      <vt:lpstr>Assessment of volume status</vt:lpstr>
      <vt:lpstr>Assessment of volume status</vt:lpstr>
      <vt:lpstr>Basal requirement for adults</vt:lpstr>
      <vt:lpstr>1- Maintenance Fluid Requirements</vt:lpstr>
      <vt:lpstr>Factors which guide fluid therapy</vt:lpstr>
      <vt:lpstr>2- NPO and other deficits</vt:lpstr>
      <vt:lpstr>3- Third Space Losses</vt:lpstr>
      <vt:lpstr>Estimation of Third Space Losses</vt:lpstr>
      <vt:lpstr>4- Blood Loss</vt:lpstr>
      <vt:lpstr>Example</vt:lpstr>
      <vt:lpstr>Example (cont.)</vt:lpstr>
      <vt:lpstr>Available Fluid types</vt:lpstr>
      <vt:lpstr>PowerPoint Presentation</vt:lpstr>
      <vt:lpstr>PowerPoint Presentation</vt:lpstr>
      <vt:lpstr>Comparison of crytalloids </vt:lpstr>
      <vt:lpstr>Term we need to understand:</vt:lpstr>
      <vt:lpstr>Colloids</vt:lpstr>
      <vt:lpstr>Advantages of  Colloids:</vt:lpstr>
      <vt:lpstr>Disadvantages of Colloids:</vt:lpstr>
      <vt:lpstr>Albumin</vt:lpstr>
      <vt:lpstr>Transfusion Therapy</vt:lpstr>
      <vt:lpstr>Transfusion Therapy</vt:lpstr>
      <vt:lpstr>Estimated total blood volume</vt:lpstr>
      <vt:lpstr>PowerPoint Presentation</vt:lpstr>
      <vt:lpstr>Blood Grouping</vt:lpstr>
      <vt:lpstr>ABO system</vt:lpstr>
      <vt:lpstr>Blood transfusion tests:</vt:lpstr>
      <vt:lpstr>Group and Screen</vt:lpstr>
      <vt:lpstr>Cross Match</vt:lpstr>
      <vt:lpstr>Transfusion</vt:lpstr>
      <vt:lpstr>Platelet Concentrate</vt:lpstr>
      <vt:lpstr>Plasma and FFP</vt:lpstr>
      <vt:lpstr>Crypreciptate</vt:lpstr>
      <vt:lpstr>Transfusion Complications</vt:lpstr>
      <vt:lpstr>Transmission of Viral Diseases:</vt:lpstr>
      <vt:lpstr>What to do if an AHTR occurs?</vt:lpstr>
      <vt:lpstr>Administering Blood Products</vt:lpstr>
      <vt:lpstr>Blood preserving techniques</vt:lpstr>
      <vt:lpstr>Autologous Blood donation</vt:lpstr>
      <vt:lpstr>Autotransfusion</vt:lpstr>
      <vt:lpstr>Blood substitutes: oxygen carriers</vt:lpstr>
      <vt:lpstr>References and further readings: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PERIOPERATIVE FLUID THERAPY</dc:title>
  <dc:creator>Abdullah Salharbi</dc:creator>
  <cp:lastModifiedBy>Abdullah Alharbi</cp:lastModifiedBy>
  <cp:revision>102</cp:revision>
  <dcterms:created xsi:type="dcterms:W3CDTF">2019-12-18T16:27:07Z</dcterms:created>
  <dcterms:modified xsi:type="dcterms:W3CDTF">2020-03-12T06:26:16Z</dcterms:modified>
</cp:coreProperties>
</file>