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703" r:id="rId2"/>
    <p:sldId id="704" r:id="rId3"/>
    <p:sldId id="718" r:id="rId4"/>
    <p:sldId id="726" r:id="rId5"/>
    <p:sldId id="852" r:id="rId6"/>
    <p:sldId id="975" r:id="rId7"/>
    <p:sldId id="974" r:id="rId8"/>
    <p:sldId id="1022" r:id="rId9"/>
    <p:sldId id="1023" r:id="rId10"/>
    <p:sldId id="1024" r:id="rId11"/>
    <p:sldId id="953" r:id="rId12"/>
    <p:sldId id="878" r:id="rId13"/>
    <p:sldId id="892" r:id="rId14"/>
    <p:sldId id="780" r:id="rId15"/>
    <p:sldId id="890" r:id="rId16"/>
    <p:sldId id="964" r:id="rId17"/>
    <p:sldId id="965" r:id="rId18"/>
    <p:sldId id="973" r:id="rId19"/>
    <p:sldId id="772" r:id="rId20"/>
    <p:sldId id="732" r:id="rId21"/>
    <p:sldId id="736" r:id="rId22"/>
    <p:sldId id="1010" r:id="rId23"/>
    <p:sldId id="743" r:id="rId24"/>
    <p:sldId id="744" r:id="rId25"/>
    <p:sldId id="950" r:id="rId26"/>
    <p:sldId id="746" r:id="rId27"/>
    <p:sldId id="979" r:id="rId28"/>
    <p:sldId id="838" r:id="rId29"/>
    <p:sldId id="1005" r:id="rId30"/>
    <p:sldId id="840" r:id="rId31"/>
    <p:sldId id="977" r:id="rId32"/>
    <p:sldId id="755" r:id="rId33"/>
    <p:sldId id="829" r:id="rId34"/>
    <p:sldId id="828" r:id="rId35"/>
    <p:sldId id="378" r:id="rId36"/>
    <p:sldId id="730" r:id="rId37"/>
    <p:sldId id="978" r:id="rId38"/>
    <p:sldId id="955" r:id="rId39"/>
  </p:sldIdLst>
  <p:sldSz cx="10287000" cy="6858000" type="35mm"/>
  <p:notesSz cx="6858000" cy="91170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00FFFF"/>
    <a:srgbClr val="FF00FF"/>
    <a:srgbClr val="CC3300"/>
    <a:srgbClr val="FF8001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6" autoAdjust="0"/>
    <p:restoredTop sz="74015" autoAdjust="0"/>
  </p:normalViewPr>
  <p:slideViewPr>
    <p:cSldViewPr>
      <p:cViewPr varScale="1">
        <p:scale>
          <a:sx n="54" d="100"/>
          <a:sy n="54" d="100"/>
        </p:scale>
        <p:origin x="972" y="6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2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CAF5D-645D-47EF-A734-ABA0F9000B12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B18EF1DB-B953-4F5C-822B-49C3838E81A9}">
      <dgm:prSet phldrT="[Text]" custT="1"/>
      <dgm:spPr>
        <a:solidFill>
          <a:schemeClr val="accent5">
            <a:lumMod val="10000"/>
          </a:schemeClr>
        </a:solidFill>
        <a:ln>
          <a:solidFill>
            <a:srgbClr val="00FF00"/>
          </a:solidFill>
        </a:ln>
      </dgm:spPr>
      <dgm:t>
        <a:bodyPr/>
        <a:lstStyle/>
        <a:p>
          <a:pPr algn="ctr" rtl="0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Acute Pain</a:t>
          </a:r>
          <a:endParaRPr lang="ar-S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2F61F8-137C-49E3-9CE9-D2A9FC5A3ED8}" type="parTrans" cxnId="{BFE0C673-6869-4F84-B393-B5C4655EC003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3C05F0-1E49-418F-9BA0-99E734601530}" type="sibTrans" cxnId="{BFE0C673-6869-4F84-B393-B5C4655EC003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8D39A-B727-459F-A578-4CE468232093}">
      <dgm:prSet phldrT="[Text]" custT="1"/>
      <dgm:spPr>
        <a:ln>
          <a:solidFill>
            <a:srgbClr val="00FF00"/>
          </a:solidFill>
        </a:ln>
      </dgm:spPr>
      <dgm:t>
        <a:bodyPr/>
        <a:lstStyle/>
        <a:p>
          <a:pPr algn="ctr" rtl="0"/>
          <a:r>
            <a:rPr lang="en-US" sz="2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Sensory</a:t>
          </a:r>
          <a:endParaRPr lang="ar-SA" sz="20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CEF991-1E67-445F-87B3-C44F2967AE85}" type="parTrans" cxnId="{7CB1B295-3D55-4768-A9E6-E14746A5376E}">
      <dgm:prSet custT="1"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12DB3-3C70-4966-AFCD-B9AC8C703EED}" type="sibTrans" cxnId="{7CB1B295-3D55-4768-A9E6-E14746A5376E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6C1DCC-6950-41AF-A7FA-D655D5069A7B}">
      <dgm:prSet phldrT="[Text]" custT="1"/>
      <dgm:spPr>
        <a:ln>
          <a:solidFill>
            <a:srgbClr val="00FF00"/>
          </a:solidFill>
        </a:ln>
      </dgm:spPr>
      <dgm:t>
        <a:bodyPr/>
        <a:lstStyle/>
        <a:p>
          <a:pPr algn="ctr" rtl="0"/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Emotional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1195E9-1D63-4E8A-85FE-16C700338E1E}" type="parTrans" cxnId="{A89211BB-5122-4C62-BCF1-B818560E5BFB}">
      <dgm:prSet custT="1"/>
      <dgm:spPr/>
      <dgm:t>
        <a:bodyPr/>
        <a:lstStyle/>
        <a:p>
          <a:pPr algn="ctr" rtl="0"/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DA2140-C6B5-49CE-A027-603C62471099}" type="sibTrans" cxnId="{A89211BB-5122-4C62-BCF1-B818560E5BFB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C0EC7F-B8E2-450A-858B-0EDCE5986BBC}">
      <dgm:prSet phldrT="[Text]" custT="1"/>
      <dgm:spPr>
        <a:ln>
          <a:solidFill>
            <a:srgbClr val="00FF00"/>
          </a:solidFill>
        </a:ln>
      </dgm:spPr>
      <dgm:t>
        <a:bodyPr/>
        <a:lstStyle/>
        <a:p>
          <a:pPr algn="ctr" rtl="0"/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 injury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3EB3FE-ACA6-420C-BE90-40EB9D30C5D7}" type="parTrans" cxnId="{EDB8A527-6346-4A7C-89C0-2981FACC36EB}">
      <dgm:prSet custT="1"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9E6A8F-037A-4C77-9698-308D7F8D85FE}" type="sibTrans" cxnId="{EDB8A527-6346-4A7C-89C0-2981FACC36EB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4E3A03-05CA-4D10-B7F7-332241CC5A91}">
      <dgm:prSet phldrT="[Text]" custT="1"/>
      <dgm:spPr>
        <a:ln>
          <a:solidFill>
            <a:srgbClr val="00FF00"/>
          </a:solidFill>
        </a:ln>
      </dgm:spPr>
      <dgm:t>
        <a:bodyPr/>
        <a:lstStyle/>
        <a:p>
          <a:pPr algn="ctr" rtl="0"/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Potential inj.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066493-4A80-4AEB-A446-E141109C551F}" type="parTrans" cxnId="{CFAF8B2E-B28A-4721-925A-E3E23B79B4E6}">
      <dgm:prSet custT="1"/>
      <dgm:spPr/>
      <dgm:t>
        <a:bodyPr/>
        <a:lstStyle/>
        <a:p>
          <a:pPr algn="ctr" rtl="0"/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5C1C2E-DC17-487C-BFEA-F7545306F63F}" type="sibTrans" cxnId="{CFAF8B2E-B28A-4721-925A-E3E23B79B4E6}">
      <dgm:prSet/>
      <dgm:spPr/>
      <dgm:t>
        <a:bodyPr/>
        <a:lstStyle/>
        <a:p>
          <a:pPr algn="ctr" rtl="0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9C0EE4-39C2-42EE-9812-31BF4BDC4CD3}" type="pres">
      <dgm:prSet presAssocID="{C2FCAF5D-645D-47EF-A734-ABA0F9000B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8520A4-BC72-4A8B-B9EE-CF39E6D9E73C}" type="pres">
      <dgm:prSet presAssocID="{B18EF1DB-B953-4F5C-822B-49C3838E81A9}" presName="root1" presStyleCnt="0"/>
      <dgm:spPr/>
    </dgm:pt>
    <dgm:pt modelId="{D98BD19D-0F57-47F1-967C-F52D80BF5B20}" type="pres">
      <dgm:prSet presAssocID="{B18EF1DB-B953-4F5C-822B-49C3838E81A9}" presName="LevelOneTextNode" presStyleLbl="node0" presStyleIdx="0" presStyleCnt="1" custScaleX="112285">
        <dgm:presLayoutVars>
          <dgm:chPref val="3"/>
        </dgm:presLayoutVars>
      </dgm:prSet>
      <dgm:spPr/>
    </dgm:pt>
    <dgm:pt modelId="{EE656E93-83A1-4EAF-B2DD-D6FAE1E67E76}" type="pres">
      <dgm:prSet presAssocID="{B18EF1DB-B953-4F5C-822B-49C3838E81A9}" presName="level2hierChild" presStyleCnt="0"/>
      <dgm:spPr/>
    </dgm:pt>
    <dgm:pt modelId="{93383AC2-EAF4-4191-840B-E76BB3BF076A}" type="pres">
      <dgm:prSet presAssocID="{69CEF991-1E67-445F-87B3-C44F2967AE85}" presName="conn2-1" presStyleLbl="parChTrans1D2" presStyleIdx="0" presStyleCnt="2"/>
      <dgm:spPr/>
    </dgm:pt>
    <dgm:pt modelId="{BA80FBE5-2EB1-4A6C-A8A5-5E12CF9E5723}" type="pres">
      <dgm:prSet presAssocID="{69CEF991-1E67-445F-87B3-C44F2967AE85}" presName="connTx" presStyleLbl="parChTrans1D2" presStyleIdx="0" presStyleCnt="2"/>
      <dgm:spPr/>
    </dgm:pt>
    <dgm:pt modelId="{65A63F96-4170-4284-8F2F-A18CA5FE3CD7}" type="pres">
      <dgm:prSet presAssocID="{0C18D39A-B727-459F-A578-4CE468232093}" presName="root2" presStyleCnt="0"/>
      <dgm:spPr/>
    </dgm:pt>
    <dgm:pt modelId="{10FD9189-237C-4F2E-8EBF-A1511BB6ACE8}" type="pres">
      <dgm:prSet presAssocID="{0C18D39A-B727-459F-A578-4CE468232093}" presName="LevelTwoTextNode" presStyleLbl="node2" presStyleIdx="0" presStyleCnt="2" custScaleY="75132" custLinFactNeighborY="-9108">
        <dgm:presLayoutVars>
          <dgm:chPref val="3"/>
        </dgm:presLayoutVars>
      </dgm:prSet>
      <dgm:spPr/>
    </dgm:pt>
    <dgm:pt modelId="{14753E7D-9E52-4395-AFCA-9CC660A64A77}" type="pres">
      <dgm:prSet presAssocID="{0C18D39A-B727-459F-A578-4CE468232093}" presName="level3hierChild" presStyleCnt="0"/>
      <dgm:spPr/>
    </dgm:pt>
    <dgm:pt modelId="{5FEB02DD-1391-46BD-B661-C7C2BF46C5A7}" type="pres">
      <dgm:prSet presAssocID="{031195E9-1D63-4E8A-85FE-16C700338E1E}" presName="conn2-1" presStyleLbl="parChTrans1D3" presStyleIdx="0" presStyleCnt="2"/>
      <dgm:spPr/>
    </dgm:pt>
    <dgm:pt modelId="{514145A0-8C79-4F1D-B02C-E47E797CBCCA}" type="pres">
      <dgm:prSet presAssocID="{031195E9-1D63-4E8A-85FE-16C700338E1E}" presName="connTx" presStyleLbl="parChTrans1D3" presStyleIdx="0" presStyleCnt="2"/>
      <dgm:spPr/>
    </dgm:pt>
    <dgm:pt modelId="{2138D66C-87CB-4C9B-A104-092C04C5B379}" type="pres">
      <dgm:prSet presAssocID="{246C1DCC-6950-41AF-A7FA-D655D5069A7B}" presName="root2" presStyleCnt="0"/>
      <dgm:spPr/>
    </dgm:pt>
    <dgm:pt modelId="{F7EC649D-527E-4470-AA1C-7D1DE16A94F9}" type="pres">
      <dgm:prSet presAssocID="{246C1DCC-6950-41AF-A7FA-D655D5069A7B}" presName="LevelTwoTextNode" presStyleLbl="node3" presStyleIdx="0" presStyleCnt="2" custScaleY="75132" custLinFactNeighborY="-9108">
        <dgm:presLayoutVars>
          <dgm:chPref val="3"/>
        </dgm:presLayoutVars>
      </dgm:prSet>
      <dgm:spPr/>
    </dgm:pt>
    <dgm:pt modelId="{007B18AE-A8B0-485F-9EF1-40B0004877DE}" type="pres">
      <dgm:prSet presAssocID="{246C1DCC-6950-41AF-A7FA-D655D5069A7B}" presName="level3hierChild" presStyleCnt="0"/>
      <dgm:spPr/>
    </dgm:pt>
    <dgm:pt modelId="{484EBC27-D6A3-494C-A26F-5FA2C4AD64AB}" type="pres">
      <dgm:prSet presAssocID="{673EB3FE-ACA6-420C-BE90-40EB9D30C5D7}" presName="conn2-1" presStyleLbl="parChTrans1D2" presStyleIdx="1" presStyleCnt="2"/>
      <dgm:spPr/>
    </dgm:pt>
    <dgm:pt modelId="{42BC7A4B-953A-4AC9-BC31-01830E1A5810}" type="pres">
      <dgm:prSet presAssocID="{673EB3FE-ACA6-420C-BE90-40EB9D30C5D7}" presName="connTx" presStyleLbl="parChTrans1D2" presStyleIdx="1" presStyleCnt="2"/>
      <dgm:spPr/>
    </dgm:pt>
    <dgm:pt modelId="{652EE345-D181-41BA-A2F1-A0DF5F1F9C7A}" type="pres">
      <dgm:prSet presAssocID="{B7C0EC7F-B8E2-450A-858B-0EDCE5986BBC}" presName="root2" presStyleCnt="0"/>
      <dgm:spPr/>
    </dgm:pt>
    <dgm:pt modelId="{57E48984-8CDA-4A5F-A3B2-F845C07C442A}" type="pres">
      <dgm:prSet presAssocID="{B7C0EC7F-B8E2-450A-858B-0EDCE5986BBC}" presName="LevelTwoTextNode" presStyleLbl="node2" presStyleIdx="1" presStyleCnt="2" custScaleY="75132" custLinFactNeighborX="-1734" custLinFactNeighborY="13006">
        <dgm:presLayoutVars>
          <dgm:chPref val="3"/>
        </dgm:presLayoutVars>
      </dgm:prSet>
      <dgm:spPr/>
    </dgm:pt>
    <dgm:pt modelId="{47B0E9A8-5666-4465-8729-632C14F826F5}" type="pres">
      <dgm:prSet presAssocID="{B7C0EC7F-B8E2-450A-858B-0EDCE5986BBC}" presName="level3hierChild" presStyleCnt="0"/>
      <dgm:spPr/>
    </dgm:pt>
    <dgm:pt modelId="{228CDB05-7C15-4E5F-AF81-5362AAD95205}" type="pres">
      <dgm:prSet presAssocID="{F8066493-4A80-4AEB-A446-E141109C551F}" presName="conn2-1" presStyleLbl="parChTrans1D3" presStyleIdx="1" presStyleCnt="2"/>
      <dgm:spPr/>
    </dgm:pt>
    <dgm:pt modelId="{4D5AB7D6-A20C-4AE4-AEB5-3C55F4784888}" type="pres">
      <dgm:prSet presAssocID="{F8066493-4A80-4AEB-A446-E141109C551F}" presName="connTx" presStyleLbl="parChTrans1D3" presStyleIdx="1" presStyleCnt="2"/>
      <dgm:spPr/>
    </dgm:pt>
    <dgm:pt modelId="{F710488F-3366-4A91-8F66-8F1C597E5328}" type="pres">
      <dgm:prSet presAssocID="{D74E3A03-05CA-4D10-B7F7-332241CC5A91}" presName="root2" presStyleCnt="0"/>
      <dgm:spPr/>
    </dgm:pt>
    <dgm:pt modelId="{AA776E51-E00C-4D4F-A5FC-A955BF0E2A4D}" type="pres">
      <dgm:prSet presAssocID="{D74E3A03-05CA-4D10-B7F7-332241CC5A91}" presName="LevelTwoTextNode" presStyleLbl="node3" presStyleIdx="1" presStyleCnt="2" custScaleY="75132" custLinFactNeighborY="13006">
        <dgm:presLayoutVars>
          <dgm:chPref val="3"/>
        </dgm:presLayoutVars>
      </dgm:prSet>
      <dgm:spPr/>
    </dgm:pt>
    <dgm:pt modelId="{AA65300F-A671-43F8-90A5-1A40B89B4D2F}" type="pres">
      <dgm:prSet presAssocID="{D74E3A03-05CA-4D10-B7F7-332241CC5A91}" presName="level3hierChild" presStyleCnt="0"/>
      <dgm:spPr/>
    </dgm:pt>
  </dgm:ptLst>
  <dgm:cxnLst>
    <dgm:cxn modelId="{B7575D05-210C-4EE3-8D66-8DF083F52303}" type="presOf" srcId="{F8066493-4A80-4AEB-A446-E141109C551F}" destId="{228CDB05-7C15-4E5F-AF81-5362AAD95205}" srcOrd="0" destOrd="0" presId="urn:microsoft.com/office/officeart/2005/8/layout/hierarchy2"/>
    <dgm:cxn modelId="{E0CA4A07-4B24-4DEF-8BD3-7EA2266E1C46}" type="presOf" srcId="{031195E9-1D63-4E8A-85FE-16C700338E1E}" destId="{514145A0-8C79-4F1D-B02C-E47E797CBCCA}" srcOrd="1" destOrd="0" presId="urn:microsoft.com/office/officeart/2005/8/layout/hierarchy2"/>
    <dgm:cxn modelId="{EDB8A527-6346-4A7C-89C0-2981FACC36EB}" srcId="{B18EF1DB-B953-4F5C-822B-49C3838E81A9}" destId="{B7C0EC7F-B8E2-450A-858B-0EDCE5986BBC}" srcOrd="1" destOrd="0" parTransId="{673EB3FE-ACA6-420C-BE90-40EB9D30C5D7}" sibTransId="{639E6A8F-037A-4C77-9698-308D7F8D85FE}"/>
    <dgm:cxn modelId="{CFAF8B2E-B28A-4721-925A-E3E23B79B4E6}" srcId="{B7C0EC7F-B8E2-450A-858B-0EDCE5986BBC}" destId="{D74E3A03-05CA-4D10-B7F7-332241CC5A91}" srcOrd="0" destOrd="0" parTransId="{F8066493-4A80-4AEB-A446-E141109C551F}" sibTransId="{EA5C1C2E-DC17-487C-BFEA-F7545306F63F}"/>
    <dgm:cxn modelId="{8A82453C-D135-43B3-816C-38B7CA3C0485}" type="presOf" srcId="{B7C0EC7F-B8E2-450A-858B-0EDCE5986BBC}" destId="{57E48984-8CDA-4A5F-A3B2-F845C07C442A}" srcOrd="0" destOrd="0" presId="urn:microsoft.com/office/officeart/2005/8/layout/hierarchy2"/>
    <dgm:cxn modelId="{BFE0C673-6869-4F84-B393-B5C4655EC003}" srcId="{C2FCAF5D-645D-47EF-A734-ABA0F9000B12}" destId="{B18EF1DB-B953-4F5C-822B-49C3838E81A9}" srcOrd="0" destOrd="0" parTransId="{F32F61F8-137C-49E3-9CE9-D2A9FC5A3ED8}" sibTransId="{893C05F0-1E49-418F-9BA0-99E734601530}"/>
    <dgm:cxn modelId="{2C8F0879-0830-47DB-B619-51B0F51B951B}" type="presOf" srcId="{246C1DCC-6950-41AF-A7FA-D655D5069A7B}" destId="{F7EC649D-527E-4470-AA1C-7D1DE16A94F9}" srcOrd="0" destOrd="0" presId="urn:microsoft.com/office/officeart/2005/8/layout/hierarchy2"/>
    <dgm:cxn modelId="{5B819C87-0322-4BE2-B948-9BA0C1BE7450}" type="presOf" srcId="{69CEF991-1E67-445F-87B3-C44F2967AE85}" destId="{93383AC2-EAF4-4191-840B-E76BB3BF076A}" srcOrd="0" destOrd="0" presId="urn:microsoft.com/office/officeart/2005/8/layout/hierarchy2"/>
    <dgm:cxn modelId="{7CB1B295-3D55-4768-A9E6-E14746A5376E}" srcId="{B18EF1DB-B953-4F5C-822B-49C3838E81A9}" destId="{0C18D39A-B727-459F-A578-4CE468232093}" srcOrd="0" destOrd="0" parTransId="{69CEF991-1E67-445F-87B3-C44F2967AE85}" sibTransId="{B8612DB3-3C70-4966-AFCD-B9AC8C703EED}"/>
    <dgm:cxn modelId="{4CF04D9C-5289-41C5-A3DE-2C042FC7A897}" type="presOf" srcId="{031195E9-1D63-4E8A-85FE-16C700338E1E}" destId="{5FEB02DD-1391-46BD-B661-C7C2BF46C5A7}" srcOrd="0" destOrd="0" presId="urn:microsoft.com/office/officeart/2005/8/layout/hierarchy2"/>
    <dgm:cxn modelId="{D6AA52B0-B42F-43E7-90AA-746C6B840EFA}" type="presOf" srcId="{F8066493-4A80-4AEB-A446-E141109C551F}" destId="{4D5AB7D6-A20C-4AE4-AEB5-3C55F4784888}" srcOrd="1" destOrd="0" presId="urn:microsoft.com/office/officeart/2005/8/layout/hierarchy2"/>
    <dgm:cxn modelId="{A89211BB-5122-4C62-BCF1-B818560E5BFB}" srcId="{0C18D39A-B727-459F-A578-4CE468232093}" destId="{246C1DCC-6950-41AF-A7FA-D655D5069A7B}" srcOrd="0" destOrd="0" parTransId="{031195E9-1D63-4E8A-85FE-16C700338E1E}" sibTransId="{D5DA2140-C6B5-49CE-A027-603C62471099}"/>
    <dgm:cxn modelId="{E7F089CB-F891-4BB2-9D90-DF37E4760913}" type="presOf" srcId="{C2FCAF5D-645D-47EF-A734-ABA0F9000B12}" destId="{C39C0EE4-39C2-42EE-9812-31BF4BDC4CD3}" srcOrd="0" destOrd="0" presId="urn:microsoft.com/office/officeart/2005/8/layout/hierarchy2"/>
    <dgm:cxn modelId="{F715A4CC-570D-44F9-97DE-0D22595BCA8E}" type="presOf" srcId="{673EB3FE-ACA6-420C-BE90-40EB9D30C5D7}" destId="{42BC7A4B-953A-4AC9-BC31-01830E1A5810}" srcOrd="1" destOrd="0" presId="urn:microsoft.com/office/officeart/2005/8/layout/hierarchy2"/>
    <dgm:cxn modelId="{437F1FCE-8FD5-4FE0-B612-CDB60AA0B15F}" type="presOf" srcId="{0C18D39A-B727-459F-A578-4CE468232093}" destId="{10FD9189-237C-4F2E-8EBF-A1511BB6ACE8}" srcOrd="0" destOrd="0" presId="urn:microsoft.com/office/officeart/2005/8/layout/hierarchy2"/>
    <dgm:cxn modelId="{8DDC1AD5-1006-4387-A4BA-9A5A8B040D8E}" type="presOf" srcId="{D74E3A03-05CA-4D10-B7F7-332241CC5A91}" destId="{AA776E51-E00C-4D4F-A5FC-A955BF0E2A4D}" srcOrd="0" destOrd="0" presId="urn:microsoft.com/office/officeart/2005/8/layout/hierarchy2"/>
    <dgm:cxn modelId="{0B2FF7EE-D21D-4132-A057-EF6DA70EEE33}" type="presOf" srcId="{673EB3FE-ACA6-420C-BE90-40EB9D30C5D7}" destId="{484EBC27-D6A3-494C-A26F-5FA2C4AD64AB}" srcOrd="0" destOrd="0" presId="urn:microsoft.com/office/officeart/2005/8/layout/hierarchy2"/>
    <dgm:cxn modelId="{DDE6D8F7-3998-4C4F-8512-D3269356EA8C}" type="presOf" srcId="{69CEF991-1E67-445F-87B3-C44F2967AE85}" destId="{BA80FBE5-2EB1-4A6C-A8A5-5E12CF9E5723}" srcOrd="1" destOrd="0" presId="urn:microsoft.com/office/officeart/2005/8/layout/hierarchy2"/>
    <dgm:cxn modelId="{E48A0AFE-4110-4F61-AB91-AF7A47C13A7B}" type="presOf" srcId="{B18EF1DB-B953-4F5C-822B-49C3838E81A9}" destId="{D98BD19D-0F57-47F1-967C-F52D80BF5B20}" srcOrd="0" destOrd="0" presId="urn:microsoft.com/office/officeart/2005/8/layout/hierarchy2"/>
    <dgm:cxn modelId="{CA328115-45D6-495B-AF46-F2A56455FFBF}" type="presParOf" srcId="{C39C0EE4-39C2-42EE-9812-31BF4BDC4CD3}" destId="{198520A4-BC72-4A8B-B9EE-CF39E6D9E73C}" srcOrd="0" destOrd="0" presId="urn:microsoft.com/office/officeart/2005/8/layout/hierarchy2"/>
    <dgm:cxn modelId="{82B518F9-7C76-4CE3-8489-95CB92DE0251}" type="presParOf" srcId="{198520A4-BC72-4A8B-B9EE-CF39E6D9E73C}" destId="{D98BD19D-0F57-47F1-967C-F52D80BF5B20}" srcOrd="0" destOrd="0" presId="urn:microsoft.com/office/officeart/2005/8/layout/hierarchy2"/>
    <dgm:cxn modelId="{C8BA991A-5664-4860-909B-324F1C47B77D}" type="presParOf" srcId="{198520A4-BC72-4A8B-B9EE-CF39E6D9E73C}" destId="{EE656E93-83A1-4EAF-B2DD-D6FAE1E67E76}" srcOrd="1" destOrd="0" presId="urn:microsoft.com/office/officeart/2005/8/layout/hierarchy2"/>
    <dgm:cxn modelId="{10F05286-C7C8-4687-A20A-2C1E30482110}" type="presParOf" srcId="{EE656E93-83A1-4EAF-B2DD-D6FAE1E67E76}" destId="{93383AC2-EAF4-4191-840B-E76BB3BF076A}" srcOrd="0" destOrd="0" presId="urn:microsoft.com/office/officeart/2005/8/layout/hierarchy2"/>
    <dgm:cxn modelId="{376E6063-821B-4CD1-9EA5-6DEA1568741E}" type="presParOf" srcId="{93383AC2-EAF4-4191-840B-E76BB3BF076A}" destId="{BA80FBE5-2EB1-4A6C-A8A5-5E12CF9E5723}" srcOrd="0" destOrd="0" presId="urn:microsoft.com/office/officeart/2005/8/layout/hierarchy2"/>
    <dgm:cxn modelId="{02EFEA94-8143-4D05-B5AA-142754A7CBDD}" type="presParOf" srcId="{EE656E93-83A1-4EAF-B2DD-D6FAE1E67E76}" destId="{65A63F96-4170-4284-8F2F-A18CA5FE3CD7}" srcOrd="1" destOrd="0" presId="urn:microsoft.com/office/officeart/2005/8/layout/hierarchy2"/>
    <dgm:cxn modelId="{FAEE2F2E-4C47-4048-AF5C-645BB7EBDA98}" type="presParOf" srcId="{65A63F96-4170-4284-8F2F-A18CA5FE3CD7}" destId="{10FD9189-237C-4F2E-8EBF-A1511BB6ACE8}" srcOrd="0" destOrd="0" presId="urn:microsoft.com/office/officeart/2005/8/layout/hierarchy2"/>
    <dgm:cxn modelId="{5175E228-6269-479D-A402-B36B07424FED}" type="presParOf" srcId="{65A63F96-4170-4284-8F2F-A18CA5FE3CD7}" destId="{14753E7D-9E52-4395-AFCA-9CC660A64A77}" srcOrd="1" destOrd="0" presId="urn:microsoft.com/office/officeart/2005/8/layout/hierarchy2"/>
    <dgm:cxn modelId="{F050A63E-45B8-4B1B-AB2F-0FEB8953DEDE}" type="presParOf" srcId="{14753E7D-9E52-4395-AFCA-9CC660A64A77}" destId="{5FEB02DD-1391-46BD-B661-C7C2BF46C5A7}" srcOrd="0" destOrd="0" presId="urn:microsoft.com/office/officeart/2005/8/layout/hierarchy2"/>
    <dgm:cxn modelId="{3FE57022-7C4D-407E-A752-5876C303574A}" type="presParOf" srcId="{5FEB02DD-1391-46BD-B661-C7C2BF46C5A7}" destId="{514145A0-8C79-4F1D-B02C-E47E797CBCCA}" srcOrd="0" destOrd="0" presId="urn:microsoft.com/office/officeart/2005/8/layout/hierarchy2"/>
    <dgm:cxn modelId="{2942761C-CEFE-4B6C-BD97-71DE0DDF00EE}" type="presParOf" srcId="{14753E7D-9E52-4395-AFCA-9CC660A64A77}" destId="{2138D66C-87CB-4C9B-A104-092C04C5B379}" srcOrd="1" destOrd="0" presId="urn:microsoft.com/office/officeart/2005/8/layout/hierarchy2"/>
    <dgm:cxn modelId="{0230CCCB-44E8-45D7-B949-75BF2DF65C96}" type="presParOf" srcId="{2138D66C-87CB-4C9B-A104-092C04C5B379}" destId="{F7EC649D-527E-4470-AA1C-7D1DE16A94F9}" srcOrd="0" destOrd="0" presId="urn:microsoft.com/office/officeart/2005/8/layout/hierarchy2"/>
    <dgm:cxn modelId="{55A96A24-55D8-49C9-953C-9A78AB8D2535}" type="presParOf" srcId="{2138D66C-87CB-4C9B-A104-092C04C5B379}" destId="{007B18AE-A8B0-485F-9EF1-40B0004877DE}" srcOrd="1" destOrd="0" presId="urn:microsoft.com/office/officeart/2005/8/layout/hierarchy2"/>
    <dgm:cxn modelId="{76784E3B-4039-400B-B342-BFACDA726B27}" type="presParOf" srcId="{EE656E93-83A1-4EAF-B2DD-D6FAE1E67E76}" destId="{484EBC27-D6A3-494C-A26F-5FA2C4AD64AB}" srcOrd="2" destOrd="0" presId="urn:microsoft.com/office/officeart/2005/8/layout/hierarchy2"/>
    <dgm:cxn modelId="{41917C12-2A9D-4CC2-A7E7-27BD348A8AA0}" type="presParOf" srcId="{484EBC27-D6A3-494C-A26F-5FA2C4AD64AB}" destId="{42BC7A4B-953A-4AC9-BC31-01830E1A5810}" srcOrd="0" destOrd="0" presId="urn:microsoft.com/office/officeart/2005/8/layout/hierarchy2"/>
    <dgm:cxn modelId="{18BAE1FA-A3BA-43C2-AF7D-3076FCFB03B9}" type="presParOf" srcId="{EE656E93-83A1-4EAF-B2DD-D6FAE1E67E76}" destId="{652EE345-D181-41BA-A2F1-A0DF5F1F9C7A}" srcOrd="3" destOrd="0" presId="urn:microsoft.com/office/officeart/2005/8/layout/hierarchy2"/>
    <dgm:cxn modelId="{7B609093-30CD-4E81-B71A-0C1E3B559CE8}" type="presParOf" srcId="{652EE345-D181-41BA-A2F1-A0DF5F1F9C7A}" destId="{57E48984-8CDA-4A5F-A3B2-F845C07C442A}" srcOrd="0" destOrd="0" presId="urn:microsoft.com/office/officeart/2005/8/layout/hierarchy2"/>
    <dgm:cxn modelId="{9A18D72B-7E01-472B-B06E-AA9ABB238D8C}" type="presParOf" srcId="{652EE345-D181-41BA-A2F1-A0DF5F1F9C7A}" destId="{47B0E9A8-5666-4465-8729-632C14F826F5}" srcOrd="1" destOrd="0" presId="urn:microsoft.com/office/officeart/2005/8/layout/hierarchy2"/>
    <dgm:cxn modelId="{178279D6-8705-4086-9FA9-E24A727F60AA}" type="presParOf" srcId="{47B0E9A8-5666-4465-8729-632C14F826F5}" destId="{228CDB05-7C15-4E5F-AF81-5362AAD95205}" srcOrd="0" destOrd="0" presId="urn:microsoft.com/office/officeart/2005/8/layout/hierarchy2"/>
    <dgm:cxn modelId="{0BC491BE-CC9F-4E42-8CA2-31D064A3061B}" type="presParOf" srcId="{228CDB05-7C15-4E5F-AF81-5362AAD95205}" destId="{4D5AB7D6-A20C-4AE4-AEB5-3C55F4784888}" srcOrd="0" destOrd="0" presId="urn:microsoft.com/office/officeart/2005/8/layout/hierarchy2"/>
    <dgm:cxn modelId="{26A96189-E566-419C-84BD-877126328DCC}" type="presParOf" srcId="{47B0E9A8-5666-4465-8729-632C14F826F5}" destId="{F710488F-3366-4A91-8F66-8F1C597E5328}" srcOrd="1" destOrd="0" presId="urn:microsoft.com/office/officeart/2005/8/layout/hierarchy2"/>
    <dgm:cxn modelId="{9CB9D4A4-F2AB-48AD-91C2-51251615E551}" type="presParOf" srcId="{F710488F-3366-4A91-8F66-8F1C597E5328}" destId="{AA776E51-E00C-4D4F-A5FC-A955BF0E2A4D}" srcOrd="0" destOrd="0" presId="urn:microsoft.com/office/officeart/2005/8/layout/hierarchy2"/>
    <dgm:cxn modelId="{DE6FBB17-1101-4AE5-B6DB-093EE7A158CE}" type="presParOf" srcId="{F710488F-3366-4A91-8F66-8F1C597E5328}" destId="{AA65300F-A671-43F8-90A5-1A40B89B4D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D19D-0F57-47F1-967C-F52D80BF5B20}">
      <dsp:nvSpPr>
        <dsp:cNvPr id="0" name=""/>
        <dsp:cNvSpPr/>
      </dsp:nvSpPr>
      <dsp:spPr>
        <a:xfrm>
          <a:off x="1818" y="1320645"/>
          <a:ext cx="2039456" cy="908160"/>
        </a:xfrm>
        <a:prstGeom prst="roundRect">
          <a:avLst>
            <a:gd name="adj" fmla="val 10000"/>
          </a:avLst>
        </a:prstGeom>
        <a:solidFill>
          <a:schemeClr val="accent5">
            <a:lumMod val="10000"/>
          </a:schemeClr>
        </a:solidFill>
        <a:ln>
          <a:solidFill>
            <a:srgbClr val="00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Acute Pain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17" y="1347244"/>
        <a:ext cx="1986258" cy="854962"/>
      </dsp:txXfrm>
    </dsp:sp>
    <dsp:sp modelId="{93383AC2-EAF4-4191-840B-E76BB3BF076A}">
      <dsp:nvSpPr>
        <dsp:cNvPr id="0" name=""/>
        <dsp:cNvSpPr/>
      </dsp:nvSpPr>
      <dsp:spPr>
        <a:xfrm rot="19553707">
          <a:off x="1965820" y="1505705"/>
          <a:ext cx="877436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877436" y="230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2602" y="1506796"/>
        <a:ext cx="43871" cy="43871"/>
      </dsp:txXfrm>
    </dsp:sp>
    <dsp:sp modelId="{10FD9189-237C-4F2E-8EBF-A1511BB6ACE8}">
      <dsp:nvSpPr>
        <dsp:cNvPr id="0" name=""/>
        <dsp:cNvSpPr/>
      </dsp:nvSpPr>
      <dsp:spPr>
        <a:xfrm>
          <a:off x="2767802" y="941579"/>
          <a:ext cx="1816321" cy="682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Sensory</a:t>
          </a:r>
          <a:endParaRPr lang="ar-SA" sz="20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87786" y="961563"/>
        <a:ext cx="1776353" cy="642351"/>
      </dsp:txXfrm>
    </dsp:sp>
    <dsp:sp modelId="{5FEB02DD-1391-46BD-B661-C7C2BF46C5A7}">
      <dsp:nvSpPr>
        <dsp:cNvPr id="0" name=""/>
        <dsp:cNvSpPr/>
      </dsp:nvSpPr>
      <dsp:spPr>
        <a:xfrm>
          <a:off x="4584124" y="1259711"/>
          <a:ext cx="726528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251446" y="23027"/>
              </a:lnTo>
            </a:path>
            <a:path>
              <a:moveTo>
                <a:pt x="475081" y="23027"/>
              </a:moveTo>
              <a:lnTo>
                <a:pt x="726528" y="2302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35571" y="1191923"/>
        <a:ext cx="223634" cy="181632"/>
      </dsp:txXfrm>
    </dsp:sp>
    <dsp:sp modelId="{F7EC649D-527E-4470-AA1C-7D1DE16A94F9}">
      <dsp:nvSpPr>
        <dsp:cNvPr id="0" name=""/>
        <dsp:cNvSpPr/>
      </dsp:nvSpPr>
      <dsp:spPr>
        <a:xfrm>
          <a:off x="5310652" y="941579"/>
          <a:ext cx="1816321" cy="682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Emotional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30636" y="961563"/>
        <a:ext cx="1776353" cy="642351"/>
      </dsp:txXfrm>
    </dsp:sp>
    <dsp:sp modelId="{484EBC27-D6A3-494C-A26F-5FA2C4AD64AB}">
      <dsp:nvSpPr>
        <dsp:cNvPr id="0" name=""/>
        <dsp:cNvSpPr/>
      </dsp:nvSpPr>
      <dsp:spPr>
        <a:xfrm rot="2231460">
          <a:off x="1952554" y="2015392"/>
          <a:ext cx="872472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872472" y="230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6979" y="2016607"/>
        <a:ext cx="43623" cy="43623"/>
      </dsp:txXfrm>
    </dsp:sp>
    <dsp:sp modelId="{57E48984-8CDA-4A5F-A3B2-F845C07C442A}">
      <dsp:nvSpPr>
        <dsp:cNvPr id="0" name=""/>
        <dsp:cNvSpPr/>
      </dsp:nvSpPr>
      <dsp:spPr>
        <a:xfrm>
          <a:off x="2736307" y="1960953"/>
          <a:ext cx="1816321" cy="682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Actual injury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6291" y="1980937"/>
        <a:ext cx="1776353" cy="642351"/>
      </dsp:txXfrm>
    </dsp:sp>
    <dsp:sp modelId="{228CDB05-7C15-4E5F-AF81-5362AAD95205}">
      <dsp:nvSpPr>
        <dsp:cNvPr id="0" name=""/>
        <dsp:cNvSpPr/>
      </dsp:nvSpPr>
      <dsp:spPr>
        <a:xfrm>
          <a:off x="4552629" y="2279085"/>
          <a:ext cx="758023" cy="46054"/>
        </a:xfrm>
        <a:custGeom>
          <a:avLst/>
          <a:gdLst/>
          <a:ahLst/>
          <a:cxnLst/>
          <a:rect l="0" t="0" r="0" b="0"/>
          <a:pathLst>
            <a:path>
              <a:moveTo>
                <a:pt x="0" y="23027"/>
              </a:moveTo>
              <a:lnTo>
                <a:pt x="271230" y="23027"/>
              </a:lnTo>
            </a:path>
            <a:path>
              <a:moveTo>
                <a:pt x="486793" y="23027"/>
              </a:moveTo>
              <a:lnTo>
                <a:pt x="758023" y="2302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23859" y="2207360"/>
        <a:ext cx="215562" cy="189505"/>
      </dsp:txXfrm>
    </dsp:sp>
    <dsp:sp modelId="{AA776E51-E00C-4D4F-A5FC-A955BF0E2A4D}">
      <dsp:nvSpPr>
        <dsp:cNvPr id="0" name=""/>
        <dsp:cNvSpPr/>
      </dsp:nvSpPr>
      <dsp:spPr>
        <a:xfrm>
          <a:off x="5310652" y="1960953"/>
          <a:ext cx="1816321" cy="682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Potential inj.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30636" y="1980937"/>
        <a:ext cx="1776353" cy="64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5A2C1F3-8989-41E2-BA55-DD635961F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23313"/>
            <a:ext cx="396875" cy="301625"/>
          </a:xfrm>
          <a:prstGeom prst="rect">
            <a:avLst/>
          </a:prstGeom>
          <a:noFill/>
          <a:ln>
            <a:noFill/>
          </a:ln>
        </p:spPr>
        <p:txBody>
          <a:bodyPr wrap="none"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C4611441-062A-431F-90A9-28FD5120A959}" type="slidenum">
              <a:rPr lang="ar-SA" altLang="ar-SA" sz="1400">
                <a:latin typeface="Arial" panose="020B0604020202020204" pitchFamily="34" charset="0"/>
              </a:rPr>
              <a:pPr algn="r"/>
              <a:t>‹#›</a:t>
            </a:fld>
            <a:endParaRPr lang="en-US" altLang="ar-SA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8FAE8C-E48D-4618-A572-ABDAB34F07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051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C49DA0-A7D9-43C6-AD10-9EC08BC756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690563"/>
            <a:ext cx="5108575" cy="340518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4895F8F7-748A-40B3-8E26-AE1BF837B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23313"/>
            <a:ext cx="396875" cy="301625"/>
          </a:xfrm>
          <a:prstGeom prst="rect">
            <a:avLst/>
          </a:prstGeom>
          <a:noFill/>
          <a:ln>
            <a:noFill/>
          </a:ln>
        </p:spPr>
        <p:txBody>
          <a:bodyPr wrap="none" lIns="90488" tIns="44450" rIns="90488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99F6E7B0-E47C-495E-8EAC-2B81095C878E}" type="slidenum">
              <a:rPr lang="ar-SA" altLang="ar-SA" sz="1400">
                <a:latin typeface="Arial" panose="020B0604020202020204" pitchFamily="34" charset="0"/>
              </a:rPr>
              <a:pPr algn="r"/>
              <a:t>‹#›</a:t>
            </a:fld>
            <a:endParaRPr lang="en-US" altLang="ar-SA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7C0ADED-225A-4D01-992B-2D68FB23CE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3A3D51D-5647-4961-9D63-0AB894381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90EE81C-2BA4-49FE-B5BD-8D47FB1E7D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FEEA5C21-B241-41A9-B428-5E98AC35E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ar-SA">
              <a:latin typeface="Arial" panose="020B0604020202020204" pitchFamily="34" charset="0"/>
            </a:endParaRPr>
          </a:p>
        </p:txBody>
      </p:sp>
      <p:sp>
        <p:nvSpPr>
          <p:cNvPr id="25604" name="Header Placeholder 3">
            <a:extLst>
              <a:ext uri="{FF2B5EF4-FFF2-40B4-BE49-F238E27FC236}">
                <a16:creationId xmlns:a16="http://schemas.microsoft.com/office/drawing/2014/main" id="{15F6E5B4-6404-41A2-A883-E5710C1409F8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21EBDBD5-0D33-4BB7-B099-6D3CC7A02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06718-27DC-45B8-8C23-E2C0D7F58726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7890EF9-C25C-4C93-8C58-896C1B0D0E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449D567-CB7E-4F89-94F4-E10B70A20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54C16B23-A397-416D-A704-9D96F6568F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DE062C6C-801A-4C9F-BECD-2E8983F26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6E8F5BFC-F397-43DC-9E01-B6D7A97D13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1DD89745-6CAE-468C-AAC2-393344873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C2D34869-458A-4528-B2D4-5F5F377930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DFD6F6A0-D95C-45FC-847B-BC339057A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649043B6-7C20-42D4-941E-AE3080532E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11D7854-09BF-40A2-B8C9-48A24AE4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53F8590C-61E7-49B2-8D27-D82F668849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3F59032-FF67-4347-BFEE-BFD88A44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6D53E7D-B024-46B4-A1C9-7C4FD22E40C5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9D6641-C27A-47BD-A174-36ADF06450CA}" type="slidenum">
              <a:rPr lang="ar-SA" altLang="ar-SA" sz="2400"/>
              <a:pPr>
                <a:spcBef>
                  <a:spcPct val="0"/>
                </a:spcBef>
              </a:pPr>
              <a:t>23</a:t>
            </a:fld>
            <a:endParaRPr lang="en-US" altLang="ar-SA" sz="2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A71B349-3537-4FD2-8634-D506426D4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4213"/>
            <a:ext cx="3076575" cy="205105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C8CAE2C-C499-457B-B3B6-F150C160A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1463"/>
            <a:ext cx="2971800" cy="48625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500" eaLnBrk="1" hangingPunct="1">
              <a:buClr>
                <a:srgbClr val="FAFD00"/>
              </a:buClr>
              <a:buSzPct val="50000"/>
              <a:buFont typeface="Wingdings 2" panose="05020102010507070707" pitchFamily="18" charset="2"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B237587-F301-4509-AE2B-E6446F3620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61F6E59-82FB-4B67-A410-FF95D0AD0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4D08A28F-4DA3-4D98-A2D8-1B5DFEA55A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F544A2E4-1C61-41DA-8B14-24E2E5854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5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7D15687-C9C7-45C2-8FA2-24698A87EA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556E95-3B0D-473B-9992-6C09B6F9967E}" type="slidenum">
              <a:rPr lang="en-US" altLang="ar-SA" sz="24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US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898B42F1-EFD2-4845-A0BA-508D0C4674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58A517E9-2073-45AA-B630-6046CBFD0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5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3A25F4A-C95A-4103-B3CC-5C54FC86F9D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BB0330-769D-4679-9CDA-6917D5610131}" type="slidenum">
              <a:rPr lang="en-US" altLang="ar-SA" sz="24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164B3263-0B41-473E-8188-17B2B28FAB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3CC98083-C25B-4836-8B10-F3D1B2857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5A2C61CF-7BA5-4359-BC0D-B80AEA2D97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460313F7-762A-46A3-94C4-D77D0C4C0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6E9B7DDD-6149-45A0-90FD-24CE07367F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7EBA8FAE-5314-4210-A896-E79F830A8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D27C904-D720-43F4-9ADB-AC4A4DB5C6D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0D3C49-2897-443D-AA1C-95DD2E713C4E}" type="slidenum">
              <a:rPr lang="ar-SA" altLang="ar-SA" sz="2400"/>
              <a:pPr>
                <a:spcBef>
                  <a:spcPct val="0"/>
                </a:spcBef>
              </a:pPr>
              <a:t>32</a:t>
            </a:fld>
            <a:endParaRPr lang="en-US" altLang="ar-SA" sz="2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F3B8D9A-8C83-4886-8507-90EBC41CA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613" y="684213"/>
            <a:ext cx="3076575" cy="205105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1FA15BAC-8B0F-4ECC-8F66-D90B05D6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1463"/>
            <a:ext cx="2971800" cy="48625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ar-SA">
              <a:latin typeface="Arial" panose="020B0604020202020204" pitchFamily="34" charset="0"/>
            </a:endParaRPr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FA5FB2BE-6E5F-4EB4-8FD5-89E353362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7142163"/>
            <a:ext cx="2819400" cy="554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1" lang="en-US" altLang="ar-SA" sz="1000">
                <a:latin typeface="Verdana" panose="020B0604030504040204" pitchFamily="34" charset="0"/>
              </a:rPr>
              <a:t>Respiratory depression: rarely with oral rout, and absent in continuous administration.</a:t>
            </a:r>
          </a:p>
        </p:txBody>
      </p:sp>
      <p:sp>
        <p:nvSpPr>
          <p:cNvPr id="60422" name="Line 5">
            <a:extLst>
              <a:ext uri="{FF2B5EF4-FFF2-40B4-BE49-F238E27FC236}">
                <a16:creationId xmlns:a16="http://schemas.microsoft.com/office/drawing/2014/main" id="{EC243160-A7A7-40BF-9B93-5D95E48A7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7065963"/>
            <a:ext cx="2667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20F8A871-DBA2-4B3E-9F57-D6B7463453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33E20859-9E18-4355-BF65-625DE22CF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ED8C60FB-3B56-4A00-B699-EB35472BB9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8867B4-E6BA-4270-8D91-8695EC9A6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A7879D10-9AC9-46CD-83C4-D34DDE7F7E0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5A0C98-071B-4889-9299-AF42659A0E25}" type="slidenum">
              <a:rPr lang="en-US" altLang="ar-SA" sz="24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841E7554-C81D-464D-9C49-AA5A470514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923C049-2373-410D-A67E-25EE83EE1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C91A580-C5D9-4893-84D2-37BD32B9FE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D0B0E7C-7BA1-4320-9674-00B1D7FD6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E3B0898-A915-4618-93F6-DD8479EAF0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3DF4C52-4A9B-48C8-8899-B7BD2D3D4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2BDCCF97-D690-45A9-BB8D-B4987F77A661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C2A50A1B-978A-46CA-8BC6-FBF26A99D7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18B6DF-DE0F-4F26-ACB7-1EF9743748D8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E733F34-18DC-44BF-B785-FE0B8BA763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EF66C59D-4A40-4BF9-A90B-3A36D307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497756AB-0D46-4786-8506-85D9183041C1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3A4AC53E-3338-4B56-858F-2B019279F2F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60A250-4CB4-4758-8301-B79C499869FC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1A7C651-A5BD-4802-9F84-EB73CB8687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683ECCA-FAAD-448C-A64B-970A2F735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Header Placeholder 3">
            <a:extLst>
              <a:ext uri="{FF2B5EF4-FFF2-40B4-BE49-F238E27FC236}">
                <a16:creationId xmlns:a16="http://schemas.microsoft.com/office/drawing/2014/main" id="{E326EE46-6B33-4CD5-B4E0-053D4312C53E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D09CA656-19F3-49D4-93C3-1867685D107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3A000-02A3-48C9-A1E5-733067028C8C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AFFADB0-2E57-4AA2-B8F6-B4AD9461EE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C5EAD31D-8514-4120-B168-330275CCB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Header Placeholder 3">
            <a:extLst>
              <a:ext uri="{FF2B5EF4-FFF2-40B4-BE49-F238E27FC236}">
                <a16:creationId xmlns:a16="http://schemas.microsoft.com/office/drawing/2014/main" id="{43072145-A014-453A-A667-C77DD897533E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862A24E6-50AA-49EB-9681-B22ED5A65BB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91099E-8F53-4C2D-A55B-C785A825F21C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A8C8BAED-05D2-40BD-A827-B464199D0D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-468313" y="1519238"/>
            <a:ext cx="5165726" cy="3444875"/>
          </a:xfrm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305391F-A325-492A-9E2D-2588E7E80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Header Placeholder 3">
            <a:extLst>
              <a:ext uri="{FF2B5EF4-FFF2-40B4-BE49-F238E27FC236}">
                <a16:creationId xmlns:a16="http://schemas.microsoft.com/office/drawing/2014/main" id="{F8CC9752-01DB-4787-BE8E-C595D8200377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Neuropathic Pain</a:t>
            </a:r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8F78E01A-8175-4778-86C5-9A87E8AF42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7BE782-01E2-4699-B829-EE8B74AC5E58}" type="slidenum">
              <a:rPr lang="en-US" altLang="ar-SA" sz="2400">
                <a:latin typeface="Times New Roman" panose="02020603050405020304" pitchFamily="18" charset="0"/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ar-SA" sz="2400">
              <a:latin typeface="Times New Roman" panose="02020603050405020304" pitchFamily="18" charset="0"/>
              <a:ea typeface="Times New Roman (Arabic)" panose="02020603050405020304" pitchFamily="18" charset="0"/>
              <a:cs typeface="Times New Roman (Arabic)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89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199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503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73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53630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5F730-5AB7-4212-8DBA-11FC2059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525" y="6248400"/>
            <a:ext cx="2143125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EC15F-2DFB-4B46-A593-A3EA6058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34697-84AB-4F14-93B5-F01C9251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248400"/>
            <a:ext cx="21431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41F45F-DBA6-4AE9-ADA2-ADF619F9F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62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591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78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52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81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931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3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86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00238F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01F0660E-673C-43EB-A904-E55C76EBB643}"/>
              </a:ext>
            </a:extLst>
          </p:cNvPr>
          <p:cNvGrpSpPr>
            <a:grpSpLocks/>
          </p:cNvGrpSpPr>
          <p:nvPr/>
        </p:nvGrpSpPr>
        <p:grpSpPr bwMode="auto">
          <a:xfrm>
            <a:off x="120650" y="107950"/>
            <a:ext cx="10045700" cy="6642100"/>
            <a:chOff x="76" y="68"/>
            <a:chExt cx="6328" cy="4184"/>
          </a:xfrm>
        </p:grpSpPr>
        <p:sp>
          <p:nvSpPr>
            <p:cNvPr id="1029" name="Rectangle 2">
              <a:extLst>
                <a:ext uri="{FF2B5EF4-FFF2-40B4-BE49-F238E27FC236}">
                  <a16:creationId xmlns:a16="http://schemas.microsoft.com/office/drawing/2014/main" id="{5F14B153-2459-4DEA-9574-B57A114BD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" y="68"/>
              <a:ext cx="6328" cy="4184"/>
            </a:xfrm>
            <a:prstGeom prst="rect">
              <a:avLst/>
            </a:prstGeom>
            <a:gradFill rotWithShape="0">
              <a:gsLst>
                <a:gs pos="0">
                  <a:srgbClr val="1A3DA9"/>
                </a:gs>
                <a:gs pos="50000">
                  <a:srgbClr val="00279F"/>
                </a:gs>
                <a:gs pos="100000">
                  <a:srgbClr val="1A3DA9"/>
                </a:gs>
              </a:gsLst>
              <a:lin ang="5400000" scaled="1"/>
            </a:gradFill>
            <a:ln w="12699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  <p:sp>
          <p:nvSpPr>
            <p:cNvPr id="1030" name="Rectangle 3">
              <a:extLst>
                <a:ext uri="{FF2B5EF4-FFF2-40B4-BE49-F238E27FC236}">
                  <a16:creationId xmlns:a16="http://schemas.microsoft.com/office/drawing/2014/main" id="{9C311294-1B7D-44C8-A246-784EE054A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" y="140"/>
              <a:ext cx="6154" cy="4036"/>
            </a:xfrm>
            <a:prstGeom prst="rect">
              <a:avLst/>
            </a:prstGeom>
            <a:gradFill rotWithShape="0">
              <a:gsLst>
                <a:gs pos="0">
                  <a:srgbClr val="00279F"/>
                </a:gs>
                <a:gs pos="50000">
                  <a:srgbClr val="3352B2"/>
                </a:gs>
                <a:gs pos="100000">
                  <a:srgbClr val="00279F"/>
                </a:gs>
              </a:gsLst>
              <a:lin ang="5400000" scaled="1"/>
            </a:gradFill>
            <a:ln w="12699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  <p:sp>
          <p:nvSpPr>
            <p:cNvPr id="1031" name="Rectangle 4">
              <a:extLst>
                <a:ext uri="{FF2B5EF4-FFF2-40B4-BE49-F238E27FC236}">
                  <a16:creationId xmlns:a16="http://schemas.microsoft.com/office/drawing/2014/main" id="{FA83A4FC-90D6-4018-9C2A-611EB3C79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" y="188"/>
              <a:ext cx="6051" cy="3944"/>
            </a:xfrm>
            <a:prstGeom prst="rect">
              <a:avLst/>
            </a:prstGeom>
            <a:gradFill rotWithShape="0">
              <a:gsLst>
                <a:gs pos="0">
                  <a:srgbClr val="3352B2"/>
                </a:gs>
                <a:gs pos="50000">
                  <a:srgbClr val="00279F"/>
                </a:gs>
                <a:gs pos="100000">
                  <a:srgbClr val="3352B2"/>
                </a:gs>
              </a:gsLst>
              <a:lin ang="5400000" scaled="1"/>
            </a:gradFill>
            <a:ln w="12699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A68E5111-1284-4471-A085-976FF813F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2"/>
              <a:ext cx="5869" cy="3776"/>
            </a:xfrm>
            <a:prstGeom prst="rect">
              <a:avLst/>
            </a:prstGeom>
            <a:gradFill rotWithShape="0">
              <a:gsLst>
                <a:gs pos="0">
                  <a:srgbClr val="000C2F"/>
                </a:gs>
                <a:gs pos="100000">
                  <a:srgbClr val="00279F"/>
                </a:gs>
              </a:gsLst>
              <a:lin ang="5400000" scaled="1"/>
            </a:gradFill>
            <a:ln w="12699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1BD28AE6-911C-471F-BA73-61650F24A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D240171B-6843-4A92-93D4-7C8C69DA2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698" r:id="rId1"/>
    <p:sldLayoutId id="2147485699" r:id="rId2"/>
    <p:sldLayoutId id="2147485700" r:id="rId3"/>
    <p:sldLayoutId id="2147485701" r:id="rId4"/>
    <p:sldLayoutId id="2147485702" r:id="rId5"/>
    <p:sldLayoutId id="2147485703" r:id="rId6"/>
    <p:sldLayoutId id="2147485704" r:id="rId7"/>
    <p:sldLayoutId id="2147485705" r:id="rId8"/>
    <p:sldLayoutId id="2147485706" r:id="rId9"/>
    <p:sldLayoutId id="2147485707" r:id="rId10"/>
    <p:sldLayoutId id="2147485708" r:id="rId11"/>
    <p:sldLayoutId id="2147485709" r:id="rId12"/>
    <p:sldLayoutId id="21474857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Re96apsV1K4/URktPYx6T7I/AAAAAAAAA6k/btJ8yUjvPms/s1600/CIMG1279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Re96apsV1K4/URktPYx6T7I/AAAAAAAAA6k/btJ8yUjvPms/s1600/CIMG1279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url?sa=i&amp;rct=j&amp;q=&amp;esrc=s&amp;frm=1&amp;source=images&amp;cd=&amp;cad=rja&amp;docid=RlkXgdz_vK4wiM&amp;tbnid=mdd0S4x9rDnM2M:&amp;ved=0CAUQjRw&amp;url=http%3A%2F%2Fwww.ottawahospital.on.ca%2Fwps%2Fportal%2FBase%2FTheHospital%2FClinicalServices%2FmySurgery%2FMyPainControl&amp;ei=Hz6BUuCqDpO00QXLnoHoAw&amp;psig=AFQjCNE_HLUMgQQhV3mZzvrp5isFDkWQDA&amp;ust=1384288124142894" TargetMode="External"/><Relationship Id="rId3" Type="http://schemas.openxmlformats.org/officeDocument/2006/relationships/slide" Target="slide32.xm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sa/url?sa=i&amp;rct=j&amp;q=&amp;esrc=s&amp;frm=1&amp;source=images&amp;cd=&amp;cad=rja&amp;docid=G_sGlvJompV0kM&amp;tbnid=incrROi81rOePM:&amp;ved=0CAUQjRw&amp;url=http%3A%2F%2Fwww.surgistrategies.com%2Farticles%2F2012%2F05%2Fmonitoring-technology-for-pca-pumps-can-prevent-a.aspx&amp;ei=iT2BUtn9O4K30QWD34CYBQ&amp;psig=AFQjCNH0mfIrrIdVE3qCY0oA1pt4Nz6_gw&amp;ust=1384288000113519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m.sa/url?sa=i&amp;rct=j&amp;q=&amp;esrc=s&amp;frm=1&amp;source=images&amp;cd=&amp;cad=rja&amp;docid=BR1IRs5fWAbaAM&amp;tbnid=hRZwGrexNIV3OM:&amp;ved=0CAUQjRw&amp;url=http%3A%2F%2Fen.wikipedia.org%2Fwiki%2FPatient-controlled_analgesia&amp;ei=JT2BUoz8FKjC0QWGuIHQCA&amp;psig=AFQjCNHajockMtENRtak6yBIMY0mmSPB1Q&amp;ust=1384287818035224" TargetMode="External"/><Relationship Id="rId9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9779FC-2CD2-4DD6-B7BD-A5D0C88F51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3300" y="1484784"/>
            <a:ext cx="3672408" cy="367240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D57CFEAE-60FF-4EE8-862A-D045D58CE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549275"/>
            <a:ext cx="8207375" cy="147478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Classification of Pain</a:t>
            </a:r>
            <a:endParaRPr lang="en-US" altLang="en-US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B) According  to  the 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Pathophysiology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6A93A2-3BB3-44EB-BCAC-DBA69A231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24063"/>
            <a:ext cx="9144000" cy="4500562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Nociceptive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Neuropathic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Idiopathic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b="1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/>
                <a:cs typeface="+mn-cs"/>
              </a:rPr>
              <a:t>Mixed Pain</a:t>
            </a:r>
            <a:endParaRPr lang="en-US" altLang="en-US" sz="3200" b="1" kern="0" spc="3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 (Arabic)" charset="0"/>
              <a:cs typeface="+mn-cs"/>
            </a:endParaRPr>
          </a:p>
        </p:txBody>
      </p:sp>
      <p:grpSp>
        <p:nvGrpSpPr>
          <p:cNvPr id="22532" name="Group 8">
            <a:extLst>
              <a:ext uri="{FF2B5EF4-FFF2-40B4-BE49-F238E27FC236}">
                <a16:creationId xmlns:a16="http://schemas.microsoft.com/office/drawing/2014/main" id="{BABD6081-33F8-4026-9C27-7D90FA031BF2}"/>
              </a:ext>
            </a:extLst>
          </p:cNvPr>
          <p:cNvGrpSpPr>
            <a:grpSpLocks/>
          </p:cNvGrpSpPr>
          <p:nvPr/>
        </p:nvGrpSpPr>
        <p:grpSpPr bwMode="auto">
          <a:xfrm>
            <a:off x="3314700" y="4057650"/>
            <a:ext cx="5716588" cy="2251075"/>
            <a:chOff x="3315322" y="4056896"/>
            <a:chExt cx="5716610" cy="2252351"/>
          </a:xfrm>
        </p:grpSpPr>
        <p:sp>
          <p:nvSpPr>
            <p:cNvPr id="22533" name="Left Arrow 1">
              <a:extLst>
                <a:ext uri="{FF2B5EF4-FFF2-40B4-BE49-F238E27FC236}">
                  <a16:creationId xmlns:a16="http://schemas.microsoft.com/office/drawing/2014/main" id="{F4961D64-1C71-4AC1-B85E-047B21B00F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34165">
              <a:off x="3315322" y="5273773"/>
              <a:ext cx="1512168" cy="783750"/>
            </a:xfrm>
            <a:prstGeom prst="leftArrow">
              <a:avLst>
                <a:gd name="adj1" fmla="val 50000"/>
                <a:gd name="adj2" fmla="val 50004"/>
              </a:avLst>
            </a:prstGeom>
            <a:solidFill>
              <a:schemeClr val="bg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10248" name="Picture 8">
              <a:extLst>
                <a:ext uri="{FF2B5EF4-FFF2-40B4-BE49-F238E27FC236}">
                  <a16:creationId xmlns:a16="http://schemas.microsoft.com/office/drawing/2014/main" id="{1C9D40EE-F587-47C2-820E-7E32BE7EBC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009" y="4056896"/>
              <a:ext cx="4381923" cy="2252351"/>
            </a:xfrm>
            <a:prstGeom prst="roundRect">
              <a:avLst>
                <a:gd name="adj" fmla="val 32581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6CF32434-C10C-4942-A066-1E9013E6F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571500"/>
            <a:ext cx="8353425" cy="134461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Classification of Pain</a:t>
            </a:r>
            <a:endParaRPr lang="en-US" altLang="en-US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C) According to the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Cause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85C854-819E-4FD0-B044-9331E65A3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54225"/>
            <a:ext cx="8964612" cy="4308475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6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Postoperative pain,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6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Labor pain,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6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Trauma,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6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Sickle cell crisis,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6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Cancer,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200" b="1" kern="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LBP,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200" b="1" kern="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Musculoskeletal pain,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200" b="1" kern="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Others.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0A6B7A7-E0BC-4558-9E52-C3AF0BD0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25463"/>
            <a:ext cx="8786813" cy="7620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ar-SA" b="1">
                <a:solidFill>
                  <a:srgbClr val="FFFF00"/>
                </a:solidFill>
                <a:cs typeface="Times New Roman" panose="02020603050405020304" pitchFamily="18" charset="0"/>
              </a:rPr>
              <a:t>D</a:t>
            </a:r>
            <a:r>
              <a:rPr lang="en-US" altLang="ar-SA" b="1">
                <a:solidFill>
                  <a:srgbClr val="FF3300"/>
                </a:solidFill>
                <a:cs typeface="Times New Roman" panose="02020603050405020304" pitchFamily="18" charset="0"/>
              </a:rPr>
              <a:t>) According to the “</a:t>
            </a:r>
            <a:r>
              <a:rPr lang="en-US" altLang="ar-SA" b="1">
                <a:solidFill>
                  <a:srgbClr val="FFFF00"/>
                </a:solidFill>
                <a:cs typeface="Times New Roman" panose="02020603050405020304" pitchFamily="18" charset="0"/>
              </a:rPr>
              <a:t>Source</a:t>
            </a:r>
            <a:r>
              <a:rPr lang="en-US" altLang="ar-SA" b="1">
                <a:solidFill>
                  <a:srgbClr val="FF3300"/>
                </a:solidFill>
                <a:cs typeface="Times New Roman" panose="02020603050405020304" pitchFamily="18" charset="0"/>
              </a:rPr>
              <a:t>”</a:t>
            </a:r>
            <a:endParaRPr lang="en-US" altLang="ar-SA" sz="2800" b="1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5A620DB-5B52-4C09-A9AD-86CEA5FE9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404938"/>
            <a:ext cx="885825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2800" b="1">
                <a:solidFill>
                  <a:srgbClr val="00FF00"/>
                </a:solidFill>
                <a:cs typeface="Times New Roman" panose="02020603050405020304" pitchFamily="18" charset="0"/>
              </a:rPr>
              <a:t>Incision         	</a:t>
            </a:r>
            <a:r>
              <a:rPr lang="en-US" altLang="ar-SA" sz="2800" b="1">
                <a:solidFill>
                  <a:srgbClr val="00FFFF"/>
                </a:solidFill>
                <a:cs typeface="Times New Roman" panose="02020603050405020304" pitchFamily="18" charset="0"/>
              </a:rPr>
              <a:t>Skin &amp; SC. tissue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2400" b="1">
                <a:solidFill>
                  <a:srgbClr val="00FF00"/>
                </a:solidFill>
                <a:cs typeface="Times New Roman" panose="02020603050405020304" pitchFamily="18" charset="0"/>
              </a:rPr>
              <a:t>Deep 	           </a:t>
            </a:r>
            <a:r>
              <a:rPr lang="en-US" altLang="ar-SA" sz="2400" b="1">
                <a:solidFill>
                  <a:srgbClr val="00FFFF"/>
                </a:solidFill>
                <a:cs typeface="Times New Roman" panose="02020603050405020304" pitchFamily="18" charset="0"/>
              </a:rPr>
              <a:t>Cutting, Coagulation, Trauma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2400" b="1">
                <a:solidFill>
                  <a:srgbClr val="00FF00"/>
                </a:solidFill>
                <a:cs typeface="Times New Roman" panose="02020603050405020304" pitchFamily="18" charset="0"/>
              </a:rPr>
              <a:t>Laparoscopic     </a:t>
            </a:r>
            <a:r>
              <a:rPr lang="en-US" altLang="ar-SA" sz="2400" b="1">
                <a:solidFill>
                  <a:srgbClr val="00FFFF"/>
                </a:solidFill>
                <a:cs typeface="Times New Roman" panose="02020603050405020304" pitchFamily="18" charset="0"/>
              </a:rPr>
              <a:t>CO</a:t>
            </a:r>
            <a:r>
              <a:rPr lang="en-US" altLang="ar-SA" sz="2400" b="1" baseline="-25000">
                <a:solidFill>
                  <a:srgbClr val="00FFFF"/>
                </a:solidFill>
                <a:cs typeface="Times New Roman" panose="02020603050405020304" pitchFamily="18" charset="0"/>
              </a:rPr>
              <a:t>2</a:t>
            </a:r>
            <a:r>
              <a:rPr lang="en-US" altLang="ar-SA" sz="2400" b="1">
                <a:solidFill>
                  <a:srgbClr val="00FFFF"/>
                </a:solidFill>
                <a:cs typeface="Times New Roman" panose="02020603050405020304" pitchFamily="18" charset="0"/>
              </a:rPr>
              <a:t>  Insufflations </a:t>
            </a:r>
            <a:endParaRPr lang="en-US" altLang="ar-SA" sz="2400" b="1" baseline="-25000">
              <a:solidFill>
                <a:srgbClr val="00FFFF"/>
              </a:solidFill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Positional		</a:t>
            </a:r>
            <a:r>
              <a:rPr lang="en-US" altLang="ar-SA" sz="1800" b="1">
                <a:cs typeface="Times New Roman" panose="02020603050405020304" pitchFamily="18" charset="0"/>
              </a:rPr>
              <a:t>Nerve compression, traction &amp; bed sore.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IV site</a:t>
            </a:r>
            <a:r>
              <a:rPr lang="en-US" altLang="ar-SA" sz="1800" b="1">
                <a:cs typeface="Times New Roman" panose="02020603050405020304" pitchFamily="18" charset="0"/>
              </a:rPr>
              <a:t>	        	Needles, extravasation, venous irritation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Tubes </a:t>
            </a:r>
            <a:r>
              <a:rPr lang="en-US" altLang="ar-SA" sz="1800" b="1">
                <a:cs typeface="Times New Roman" panose="02020603050405020304" pitchFamily="18" charset="0"/>
              </a:rPr>
              <a:t>	        	Drains, NGT, catheters,…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Respiratory         	</a:t>
            </a:r>
            <a:r>
              <a:rPr lang="en-US" altLang="ar-SA" sz="1800" b="1">
                <a:cs typeface="Times New Roman" panose="02020603050405020304" pitchFamily="18" charset="0"/>
              </a:rPr>
              <a:t>ETT, coughing, deep breathing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Rehabs</a:t>
            </a:r>
            <a:r>
              <a:rPr lang="en-US" altLang="ar-SA" sz="1800" b="1">
                <a:cs typeface="Times New Roman" panose="02020603050405020304" pitchFamily="18" charset="0"/>
              </a:rPr>
              <a:t>	        	Physiotherapy, movement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Surgical </a:t>
            </a:r>
            <a:r>
              <a:rPr lang="en-US" altLang="ar-SA" sz="1800" b="1">
                <a:cs typeface="Times New Roman" panose="02020603050405020304" pitchFamily="18" charset="0"/>
              </a:rPr>
              <a:t>	        	Complication of surgery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ar-SA" sz="1800" b="1">
                <a:solidFill>
                  <a:srgbClr val="FAFD00"/>
                </a:solidFill>
                <a:cs typeface="Times New Roman" panose="02020603050405020304" pitchFamily="18" charset="0"/>
              </a:rPr>
              <a:t>Others</a:t>
            </a:r>
            <a:r>
              <a:rPr lang="en-US" altLang="ar-SA" sz="1800" b="1">
                <a:cs typeface="Times New Roman" panose="02020603050405020304" pitchFamily="18" charset="0"/>
              </a:rPr>
              <a:t>	        	Cast, dressing too tight, urinary retention</a:t>
            </a:r>
          </a:p>
        </p:txBody>
      </p:sp>
      <p:cxnSp>
        <p:nvCxnSpPr>
          <p:cNvPr id="26628" name="Straight Connector 6">
            <a:extLst>
              <a:ext uri="{FF2B5EF4-FFF2-40B4-BE49-F238E27FC236}">
                <a16:creationId xmlns:a16="http://schemas.microsoft.com/office/drawing/2014/main" id="{FE025B07-F0CD-4EFA-BB4A-9D3B7897176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99332" y="3858419"/>
            <a:ext cx="4430712" cy="0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Straight Connector 5">
            <a:extLst>
              <a:ext uri="{FF2B5EF4-FFF2-40B4-BE49-F238E27FC236}">
                <a16:creationId xmlns:a16="http://schemas.microsoft.com/office/drawing/2014/main" id="{DCF07DB7-4680-483B-9483-6E350DC6A8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375" y="3143250"/>
            <a:ext cx="7786688" cy="1588"/>
          </a:xfrm>
          <a:prstGeom prst="line">
            <a:avLst/>
          </a:prstGeom>
          <a:noFill/>
          <a:ln w="12700" algn="ctr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0" name="Flowchart: Alternate Process 1">
            <a:extLst>
              <a:ext uri="{FF2B5EF4-FFF2-40B4-BE49-F238E27FC236}">
                <a16:creationId xmlns:a16="http://schemas.microsoft.com/office/drawing/2014/main" id="{931938DA-3FB5-4A8D-AA2C-2793DD7D4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452563"/>
            <a:ext cx="8893175" cy="681037"/>
          </a:xfrm>
          <a:prstGeom prst="flowChartAlternateProcess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D8775D9-3C6E-4CF6-BC77-2E456A9D3A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4988" y="482600"/>
            <a:ext cx="9236075" cy="714375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ar-SA" sz="2800" b="1">
                <a:solidFill>
                  <a:srgbClr val="FF0000"/>
                </a:solidFill>
              </a:rPr>
              <a:t>What are the “</a:t>
            </a:r>
            <a:r>
              <a:rPr lang="en-US" altLang="ar-SA" sz="2800" b="1"/>
              <a:t>IMPACTS</a:t>
            </a:r>
            <a:r>
              <a:rPr lang="en-US" altLang="ar-SA" sz="2800" b="1">
                <a:solidFill>
                  <a:srgbClr val="FF0000"/>
                </a:solidFill>
              </a:rPr>
              <a:t>”</a:t>
            </a:r>
            <a:r>
              <a:rPr lang="en-US" altLang="ar-SA" sz="2800" b="1"/>
              <a:t> </a:t>
            </a:r>
            <a:r>
              <a:rPr lang="en-US" altLang="ar-SA" sz="2800" b="1">
                <a:solidFill>
                  <a:srgbClr val="FF0000"/>
                </a:solidFill>
              </a:rPr>
              <a:t>of uncontrolled Acute Pain</a:t>
            </a:r>
            <a:r>
              <a:rPr lang="en-US" altLang="ar-SA" sz="2800" b="1"/>
              <a:t>?</a:t>
            </a:r>
            <a:endParaRPr lang="en-US" altLang="ar-SA" sz="2800" b="1">
              <a:solidFill>
                <a:srgbClr val="FF00FF"/>
              </a:solidFill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A00B32A2-03C1-430E-A09E-DB04E5BFD3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063" y="1431925"/>
            <a:ext cx="9144000" cy="5026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ar-SA" sz="2400" b="1" i="1">
                <a:solidFill>
                  <a:srgbClr val="00FFFF"/>
                </a:solidFill>
              </a:rPr>
              <a:t>Clinical  Perspective:</a:t>
            </a:r>
            <a:endParaRPr lang="en-US" altLang="ar-SA" sz="2400" b="1" i="1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 Delayed wound healing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</a:t>
            </a:r>
            <a:r>
              <a:rPr lang="en-US" altLang="ar-SA" sz="1800" b="1">
                <a:solidFill>
                  <a:srgbClr val="00FF00"/>
                </a:solidFill>
              </a:rPr>
              <a:t> risk of pulmonary / CVS morbidity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</a:t>
            </a:r>
            <a:r>
              <a:rPr lang="en-US" altLang="ar-SA" sz="1800" b="1">
                <a:solidFill>
                  <a:srgbClr val="00FF00"/>
                </a:solidFill>
              </a:rPr>
              <a:t> risk of thrombosis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</a:t>
            </a:r>
            <a:r>
              <a:rPr lang="en-US" altLang="ar-SA" sz="1800" b="1">
                <a:solidFill>
                  <a:srgbClr val="00FF00"/>
                </a:solidFill>
              </a:rPr>
              <a:t> morbidity / mortality risk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Sustained neuro-endocrinal stress response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altLang="ar-SA" sz="2400" b="1" i="1">
                <a:solidFill>
                  <a:srgbClr val="00FFFF"/>
                </a:solidFill>
              </a:rPr>
              <a:t>Patient  Perspective:</a:t>
            </a:r>
            <a:endParaRPr lang="en-US" altLang="ar-SA" sz="2400" b="1" i="1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 </a:t>
            </a:r>
            <a:r>
              <a:rPr lang="en-US" altLang="ar-SA" sz="1800" b="1">
                <a:solidFill>
                  <a:srgbClr val="00FF00"/>
                </a:solidFill>
              </a:rPr>
              <a:t>Pt’s suffering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Fear and Anxiety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Poor </a:t>
            </a:r>
            <a:r>
              <a:rPr lang="en-US" altLang="ar-SA" sz="1800" b="1">
                <a:solidFill>
                  <a:srgbClr val="00FF00"/>
                </a:solidFill>
              </a:rPr>
              <a:t>quality of life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</a:t>
            </a:r>
            <a:r>
              <a:rPr lang="en-US" altLang="ar-SA" sz="1800" b="1">
                <a:solidFill>
                  <a:srgbClr val="00FF00"/>
                </a:solidFill>
              </a:rPr>
              <a:t> length of hospital stay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</a:t>
            </a:r>
            <a:r>
              <a:rPr lang="en-US" altLang="ar-SA" sz="1800" b="1">
                <a:solidFill>
                  <a:srgbClr val="00FF00"/>
                </a:solidFill>
              </a:rPr>
              <a:t>  Costs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  <a:sym typeface="Wingdings" panose="05000000000000000000" pitchFamily="2" charset="2"/>
              </a:rPr>
              <a:t>  </a:t>
            </a:r>
            <a:r>
              <a:rPr lang="en-US" altLang="ar-SA" sz="1800" b="1">
                <a:solidFill>
                  <a:srgbClr val="00FF00"/>
                </a:solidFill>
              </a:rPr>
              <a:t>Risk of CPOP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50210C3-CC24-4FF2-86F3-8AAA90101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6094413"/>
            <a:ext cx="2470150" cy="30797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400" b="1" i="1">
                <a:solidFill>
                  <a:srgbClr val="00CCFF"/>
                </a:solidFill>
              </a:rPr>
              <a:t>IASP Newsletter 2011;4:1-3</a:t>
            </a: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F264B1FB-3813-4895-8E49-659C0AF7C821}"/>
              </a:ext>
            </a:extLst>
          </p:cNvPr>
          <p:cNvSpPr/>
          <p:nvPr/>
        </p:nvSpPr>
        <p:spPr bwMode="auto">
          <a:xfrm>
            <a:off x="6223000" y="1757363"/>
            <a:ext cx="3144838" cy="949325"/>
          </a:xfrm>
          <a:prstGeom prst="leftArrow">
            <a:avLst>
              <a:gd name="adj1" fmla="val 67368"/>
              <a:gd name="adj2" fmla="val 50000"/>
            </a:avLst>
          </a:prstGeom>
          <a:solidFill>
            <a:schemeClr val="bg2">
              <a:lumMod val="95000"/>
              <a:lumOff val="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sz="2200" b="1" spc="30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Traditional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54F89316-ACA3-41B7-9D96-6CB039A420EE}"/>
              </a:ext>
            </a:extLst>
          </p:cNvPr>
          <p:cNvSpPr/>
          <p:nvPr/>
        </p:nvSpPr>
        <p:spPr bwMode="auto">
          <a:xfrm>
            <a:off x="6223000" y="4203700"/>
            <a:ext cx="3144838" cy="954088"/>
          </a:xfrm>
          <a:prstGeom prst="leftArrow">
            <a:avLst>
              <a:gd name="adj1" fmla="val 67368"/>
              <a:gd name="adj2" fmla="val 50000"/>
            </a:avLst>
          </a:prstGeom>
          <a:solidFill>
            <a:schemeClr val="bg2">
              <a:lumMod val="95000"/>
              <a:lumOff val="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sz="2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Non-Traditional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4">
            <a:extLst>
              <a:ext uri="{FF2B5EF4-FFF2-40B4-BE49-F238E27FC236}">
                <a16:creationId xmlns:a16="http://schemas.microsoft.com/office/drawing/2014/main" id="{E1C9A850-B4C0-427A-8AD0-EF4CA8649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12" y="749218"/>
            <a:ext cx="8784976" cy="534407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 ASSESSMENTS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Acute Pain</a:t>
            </a:r>
          </a:p>
          <a:p>
            <a:pPr marL="4572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452D07-E246-4434-B156-31CDE49F2FAF}"/>
              </a:ext>
            </a:extLst>
          </p:cNvPr>
          <p:cNvGraphicFramePr>
            <a:graphicFrameLocks noGrp="1"/>
          </p:cNvGraphicFramePr>
          <p:nvPr/>
        </p:nvGraphicFramePr>
        <p:xfrm>
          <a:off x="673100" y="2022475"/>
          <a:ext cx="8929688" cy="6381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70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Subjective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Objective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304446-A2BC-4A11-B1D4-77D503048EA5}"/>
              </a:ext>
            </a:extLst>
          </p:cNvPr>
          <p:cNvGraphicFramePr>
            <a:graphicFrameLocks noGrp="1"/>
          </p:cNvGraphicFramePr>
          <p:nvPr/>
        </p:nvGraphicFramePr>
        <p:xfrm>
          <a:off x="673100" y="2708275"/>
          <a:ext cx="8929688" cy="3122613"/>
        </p:xfrm>
        <a:graphic>
          <a:graphicData uri="http://schemas.openxmlformats.org/drawingml/2006/table">
            <a:tbl>
              <a:tblPr/>
              <a:tblGrid>
                <a:gridCol w="297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Uni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-Dimensional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Multidimentional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D53A00"/>
                        </a:buClr>
                        <a:buSzPct val="10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Behavioral.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D53A00"/>
                        </a:buClr>
                        <a:buSzPct val="10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Physiological.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D53A00"/>
                        </a:buClr>
                        <a:buSzPct val="10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Neuro-endocrinal.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D53A00"/>
                        </a:buClr>
                        <a:buSzPct val="10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Algometry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5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Pct val="75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VRS, VAS &amp; NRS.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Pct val="75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Facial expression.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McGill P Q,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Pain Inventory.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52">
                <a:tc>
                  <a:txBody>
                    <a:bodyPr/>
                    <a:lstStyle/>
                    <a:p>
                      <a:pPr marL="64008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Pct val="75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ACUTE PAIN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Chronic Pain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D53A00"/>
                        </a:buClr>
                        <a:buSzPct val="10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Both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D8C4E3F5-06FD-422F-A501-C9769E7D5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8650"/>
            <a:ext cx="8928100" cy="841375"/>
          </a:xfrm>
          <a:prstGeom prst="rect">
            <a:avLst/>
          </a:prstGeom>
          <a:noFill/>
          <a:ln w="12699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 kern="0" spc="300" dirty="0">
                <a:solidFill>
                  <a:srgbClr val="FFFF00"/>
                </a:solidFill>
                <a:latin typeface="+mn-lt"/>
                <a:ea typeface="+mj-ea"/>
                <a:cs typeface="Times New Roman" pitchFamily="18" charset="0"/>
              </a:rPr>
              <a:t>3)</a:t>
            </a:r>
            <a:r>
              <a:rPr lang="en-US" sz="4000" b="1" kern="0" spc="300" dirty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  PAIN  ASSESSMENTS</a:t>
            </a:r>
          </a:p>
        </p:txBody>
      </p:sp>
      <p:sp>
        <p:nvSpPr>
          <p:cNvPr id="31775" name="Down Arrow Callout 6">
            <a:extLst>
              <a:ext uri="{FF2B5EF4-FFF2-40B4-BE49-F238E27FC236}">
                <a16:creationId xmlns:a16="http://schemas.microsoft.com/office/drawing/2014/main" id="{43C1A031-14E3-43DA-B1CF-E5CFFEBB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2759075"/>
            <a:ext cx="2857500" cy="2571750"/>
          </a:xfrm>
          <a:prstGeom prst="downArrowCallout">
            <a:avLst>
              <a:gd name="adj1" fmla="val 13323"/>
              <a:gd name="adj2" fmla="val 39326"/>
              <a:gd name="adj3" fmla="val 18819"/>
              <a:gd name="adj4" fmla="val 74278"/>
            </a:avLst>
          </a:prstGeom>
          <a:solidFill>
            <a:srgbClr val="FDFF65">
              <a:alpha val="25098"/>
            </a:srgbClr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6">
            <a:extLst>
              <a:ext uri="{FF2B5EF4-FFF2-40B4-BE49-F238E27FC236}">
                <a16:creationId xmlns:a16="http://schemas.microsoft.com/office/drawing/2014/main" id="{DA8E3C06-E5F8-49B3-8798-7E3EB5E7FF28}"/>
              </a:ext>
            </a:extLst>
          </p:cNvPr>
          <p:cNvGrpSpPr>
            <a:grpSpLocks/>
          </p:cNvGrpSpPr>
          <p:nvPr/>
        </p:nvGrpSpPr>
        <p:grpSpPr bwMode="auto">
          <a:xfrm>
            <a:off x="3849688" y="3097213"/>
            <a:ext cx="5930900" cy="1812925"/>
            <a:chOff x="790902" y="2844959"/>
            <a:chExt cx="7546107" cy="2412841"/>
          </a:xfrm>
        </p:grpSpPr>
        <p:sp>
          <p:nvSpPr>
            <p:cNvPr id="33807" name="Rectangle 2">
              <a:extLst>
                <a:ext uri="{FF2B5EF4-FFF2-40B4-BE49-F238E27FC236}">
                  <a16:creationId xmlns:a16="http://schemas.microsoft.com/office/drawing/2014/main" id="{F9FE234D-A8C3-4AE4-8759-A26D00766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462" y="2844959"/>
              <a:ext cx="7089426" cy="1742757"/>
            </a:xfrm>
            <a:prstGeom prst="rect">
              <a:avLst/>
            </a:prstGeom>
            <a:solidFill>
              <a:srgbClr val="99CCFF"/>
            </a:solidFill>
            <a:ln w="76200" cmpd="tri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33808" name="Group 14">
              <a:extLst>
                <a:ext uri="{FF2B5EF4-FFF2-40B4-BE49-F238E27FC236}">
                  <a16:creationId xmlns:a16="http://schemas.microsoft.com/office/drawing/2014/main" id="{3BC290C9-D1EC-428B-9C4D-1852B4B6A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0902" y="2926289"/>
              <a:ext cx="7546107" cy="2331511"/>
              <a:chOff x="829002" y="3107264"/>
              <a:chExt cx="7546107" cy="2331511"/>
            </a:xfrm>
          </p:grpSpPr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5D5C1847-5F19-4820-B2BB-6845E9DAE11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29002" y="3106221"/>
                <a:ext cx="7315846" cy="1143036"/>
              </a:xfrm>
              <a:prstGeom prst="rect">
                <a:avLst/>
              </a:prstGeom>
            </p:spPr>
            <p:txBody>
              <a:bodyPr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000000"/>
                    </a:solidFill>
                    <a:cs typeface="+mn-cs"/>
                  </a:rPr>
                  <a:t>Numeric Rating Scale (NRS)</a:t>
                </a:r>
                <a:endParaRPr lang="en-US" b="1" kern="0" dirty="0">
                  <a:solidFill>
                    <a:srgbClr val="000000"/>
                  </a:solidFill>
                  <a:latin typeface="+mj-lt"/>
                  <a:ea typeface="+mj-ea"/>
                  <a:cs typeface="+mj-cs"/>
                </a:endParaRPr>
              </a:p>
            </p:txBody>
          </p:sp>
          <p:graphicFrame>
            <p:nvGraphicFramePr>
              <p:cNvPr id="33810" name="Object 2">
                <a:extLst>
                  <a:ext uri="{FF2B5EF4-FFF2-40B4-BE49-F238E27FC236}">
                    <a16:creationId xmlns:a16="http://schemas.microsoft.com/office/drawing/2014/main" id="{163C330E-CBC6-4AC9-91B5-EE468F4B928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8455" y="3648075"/>
              <a:ext cx="7406654" cy="1790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1" name="Document" r:id="rId4" imgW="2755964" imgH="845771" progId="Word.Document.8">
                      <p:embed/>
                    </p:oleObj>
                  </mc:Choice>
                  <mc:Fallback>
                    <p:oleObj name="Document" r:id="rId4" imgW="2755964" imgH="845771" progId="Word.Document.8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8455" y="3648075"/>
                            <a:ext cx="7406654" cy="1790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3795" name="Group 13">
            <a:extLst>
              <a:ext uri="{FF2B5EF4-FFF2-40B4-BE49-F238E27FC236}">
                <a16:creationId xmlns:a16="http://schemas.microsoft.com/office/drawing/2014/main" id="{90D4E9B3-948D-45FC-83A9-806A097B3AC7}"/>
              </a:ext>
            </a:extLst>
          </p:cNvPr>
          <p:cNvGrpSpPr>
            <a:grpSpLocks/>
          </p:cNvGrpSpPr>
          <p:nvPr/>
        </p:nvGrpSpPr>
        <p:grpSpPr bwMode="auto">
          <a:xfrm>
            <a:off x="4151313" y="1552575"/>
            <a:ext cx="5572125" cy="1155700"/>
            <a:chOff x="1167328" y="1322192"/>
            <a:chExt cx="6754318" cy="100790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057AEA9-5707-41D5-BDA3-A28F60483888}"/>
                </a:ext>
              </a:extLst>
            </p:cNvPr>
            <p:cNvSpPr/>
            <p:nvPr/>
          </p:nvSpPr>
          <p:spPr>
            <a:xfrm>
              <a:off x="1167328" y="1322192"/>
              <a:ext cx="6754318" cy="100790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57150" cmpd="dbl">
              <a:solidFill>
                <a:srgbClr val="FFC000"/>
              </a:solidFill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b="1" dirty="0">
                  <a:solidFill>
                    <a:srgbClr val="001D77"/>
                  </a:solidFill>
                </a:rPr>
                <a:t>Visual Analogue Scale  (VAS)</a:t>
              </a:r>
              <a:endParaRPr lang="en-US" sz="2800" b="1" dirty="0">
                <a:solidFill>
                  <a:srgbClr val="001D77"/>
                </a:solidFill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en-US" b="1" dirty="0">
                  <a:solidFill>
                    <a:srgbClr val="001D77"/>
                  </a:solidFill>
                </a:rPr>
                <a:t>  0                                                             10</a:t>
              </a:r>
            </a:p>
          </p:txBody>
        </p:sp>
        <p:cxnSp>
          <p:nvCxnSpPr>
            <p:cNvPr id="33806" name="Straight Connector 6">
              <a:extLst>
                <a:ext uri="{FF2B5EF4-FFF2-40B4-BE49-F238E27FC236}">
                  <a16:creationId xmlns:a16="http://schemas.microsoft.com/office/drawing/2014/main" id="{5545279E-C572-4769-9D21-181C609F0E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62829" y="2077065"/>
              <a:ext cx="5399087" cy="9525"/>
            </a:xfrm>
            <a:prstGeom prst="line">
              <a:avLst/>
            </a:prstGeom>
            <a:noFill/>
            <a:ln w="57150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6" name="Group 21">
            <a:extLst>
              <a:ext uri="{FF2B5EF4-FFF2-40B4-BE49-F238E27FC236}">
                <a16:creationId xmlns:a16="http://schemas.microsoft.com/office/drawing/2014/main" id="{09471D78-48CA-4B36-AE5B-A96355A08B7A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4802188"/>
            <a:ext cx="9969500" cy="1636712"/>
            <a:chOff x="2476125" y="5163710"/>
            <a:chExt cx="10655343" cy="1466921"/>
          </a:xfrm>
        </p:grpSpPr>
        <p:grpSp>
          <p:nvGrpSpPr>
            <p:cNvPr id="33801" name="Group 15">
              <a:extLst>
                <a:ext uri="{FF2B5EF4-FFF2-40B4-BE49-F238E27FC236}">
                  <a16:creationId xmlns:a16="http://schemas.microsoft.com/office/drawing/2014/main" id="{450C1437-653D-4DBF-8B8C-3ED924842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6125" y="5163710"/>
              <a:ext cx="10655343" cy="1466921"/>
              <a:chOff x="661425" y="5112686"/>
              <a:chExt cx="11686522" cy="1862684"/>
            </a:xfrm>
          </p:grpSpPr>
          <p:sp>
            <p:nvSpPr>
              <p:cNvPr id="33803" name="Rectangle 2">
                <a:extLst>
                  <a:ext uri="{FF2B5EF4-FFF2-40B4-BE49-F238E27FC236}">
                    <a16:creationId xmlns:a16="http://schemas.microsoft.com/office/drawing/2014/main" id="{0D2081FF-76ED-474E-8224-157E28E4C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218" y="5112686"/>
                <a:ext cx="6518793" cy="1707019"/>
              </a:xfrm>
              <a:prstGeom prst="rect">
                <a:avLst/>
              </a:prstGeom>
              <a:solidFill>
                <a:srgbClr val="F2B800"/>
              </a:solidFill>
              <a:ln w="76200" cmpd="tri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SA" altLang="ar-SA" sz="240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33804" name="Object 3">
                <a:extLst>
                  <a:ext uri="{FF2B5EF4-FFF2-40B4-BE49-F238E27FC236}">
                    <a16:creationId xmlns:a16="http://schemas.microsoft.com/office/drawing/2014/main" id="{B7BFA6A6-FBAD-4C84-A8FA-61F450771FC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61425" y="5673939"/>
              <a:ext cx="11686522" cy="13014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2" name="Document" r:id="rId6" imgW="5840620" imgH="646118" progId="Word.Document.8">
                      <p:embed/>
                    </p:oleObj>
                  </mc:Choice>
                  <mc:Fallback>
                    <p:oleObj name="Document" r:id="rId6" imgW="5840620" imgH="646118" progId="Word.Document.8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1425" y="5673939"/>
                            <a:ext cx="11686522" cy="13014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9627" name="Text Box 11">
              <a:extLst>
                <a:ext uri="{FF2B5EF4-FFF2-40B4-BE49-F238E27FC236}">
                  <a16:creationId xmlns:a16="http://schemas.microsoft.com/office/drawing/2014/main" id="{FFFFD6DC-EF7B-4D95-A103-0BE8028DD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0842" y="5224891"/>
              <a:ext cx="2841990" cy="579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Verbal Rating Score</a:t>
              </a:r>
            </a:p>
          </p:txBody>
        </p:sp>
      </p:grpSp>
      <p:sp>
        <p:nvSpPr>
          <p:cNvPr id="18437" name="TextBox 20">
            <a:extLst>
              <a:ext uri="{FF2B5EF4-FFF2-40B4-BE49-F238E27FC236}">
                <a16:creationId xmlns:a16="http://schemas.microsoft.com/office/drawing/2014/main" id="{7B9F36CF-1FBC-42F9-A97D-BE50A78C1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29" y="1612972"/>
            <a:ext cx="3367087" cy="47089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503238" indent="-215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en-US" altLang="ar-SA" sz="2800" b="1" dirty="0">
                <a:solidFill>
                  <a:srgbClr val="FFFF00"/>
                </a:solidFill>
                <a:latin typeface="+mn-lt"/>
              </a:rPr>
              <a:t>Rules: 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ar-SA" b="1" dirty="0">
                <a:solidFill>
                  <a:srgbClr val="00FFFF"/>
                </a:solidFill>
                <a:latin typeface="+mn-lt"/>
              </a:rPr>
              <a:t>Timing: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altLang="ar-SA" sz="2000" b="1" dirty="0">
                <a:solidFill>
                  <a:srgbClr val="FFC000"/>
                </a:solidFill>
                <a:latin typeface="+mn-lt"/>
              </a:rPr>
              <a:t> Before &amp; after analgesia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altLang="ar-SA" sz="2000" b="1" dirty="0">
                <a:solidFill>
                  <a:srgbClr val="FFC000"/>
                </a:solidFill>
                <a:latin typeface="+mn-lt"/>
              </a:rPr>
              <a:t> Before &amp; after any procedure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altLang="ar-SA" sz="2000" b="1" dirty="0">
                <a:solidFill>
                  <a:srgbClr val="FFC000"/>
                </a:solidFill>
                <a:latin typeface="+mn-lt"/>
              </a:rPr>
              <a:t> On regular basis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ar-SA" b="1" dirty="0">
                <a:solidFill>
                  <a:srgbClr val="00FFFF"/>
                </a:solidFill>
                <a:latin typeface="+mn-lt"/>
              </a:rPr>
              <a:t>Same score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ar-SA" b="1" dirty="0">
                <a:solidFill>
                  <a:srgbClr val="00FFFF"/>
                </a:solidFill>
                <a:latin typeface="+mn-lt"/>
              </a:rPr>
              <a:t>Recorded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9E9E0708-C3DB-42F3-A568-3134FC9C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487363"/>
            <a:ext cx="8856663" cy="714375"/>
          </a:xfrm>
          <a:prstGeom prst="rect">
            <a:avLst/>
          </a:prstGeom>
          <a:noFill/>
          <a:ln w="12699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600" b="1" kern="0" spc="300" dirty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PAIN  MEASUREMENTS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3">
            <a:extLst>
              <a:ext uri="{FF2B5EF4-FFF2-40B4-BE49-F238E27FC236}">
                <a16:creationId xmlns:a16="http://schemas.microsoft.com/office/drawing/2014/main" id="{F71F6AC7-8EA9-4C7C-847C-727DCAA9A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398588"/>
            <a:ext cx="8856663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Monotype Sorts"/>
              <a:buNone/>
            </a:pPr>
            <a:r>
              <a:rPr lang="en-US" altLang="ar-SA" b="1">
                <a:latin typeface="Times New Roman" panose="02020603050405020304" pitchFamily="18" charset="0"/>
              </a:rPr>
              <a:t>Pediatric Scores  “</a:t>
            </a:r>
            <a:r>
              <a:rPr lang="en-US" altLang="ar-SA" b="1">
                <a:solidFill>
                  <a:srgbClr val="FFFF00"/>
                </a:solidFill>
                <a:latin typeface="Times New Roman" panose="02020603050405020304" pitchFamily="18" charset="0"/>
              </a:rPr>
              <a:t>Facial expression</a:t>
            </a:r>
            <a:r>
              <a:rPr lang="en-US" altLang="ar-SA" b="1">
                <a:latin typeface="Times New Roman" panose="02020603050405020304" pitchFamily="18" charset="0"/>
              </a:rPr>
              <a:t>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56BE4F-275B-41D0-BD6A-7494AEE3AB6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0626" y="2438570"/>
            <a:ext cx="7983538" cy="185452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5844" name="Picture 12" descr="Image Detail">
            <a:extLst>
              <a:ext uri="{FF2B5EF4-FFF2-40B4-BE49-F238E27FC236}">
                <a16:creationId xmlns:a16="http://schemas.microsoft.com/office/drawing/2014/main" id="{93973D8A-3147-4922-BE7C-4C58DEED6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4525963"/>
            <a:ext cx="2078038" cy="17113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thumbnailCAM1RHI3.jpg">
            <a:extLst>
              <a:ext uri="{FF2B5EF4-FFF2-40B4-BE49-F238E27FC236}">
                <a16:creationId xmlns:a16="http://schemas.microsoft.com/office/drawing/2014/main" id="{3C3C0B3C-273C-4766-B0C3-FCA7F660885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2393" y="4565362"/>
            <a:ext cx="1967662" cy="1711407"/>
          </a:xfrm>
          <a:prstGeom prst="ellipse">
            <a:avLst/>
          </a:prstGeom>
          <a:ln w="63500" cap="rnd">
            <a:solidFill>
              <a:srgbClr val="00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846" name="Picture 10" descr="Image Detail">
            <a:extLst>
              <a:ext uri="{FF2B5EF4-FFF2-40B4-BE49-F238E27FC236}">
                <a16:creationId xmlns:a16="http://schemas.microsoft.com/office/drawing/2014/main" id="{6B52D885-1D67-48C8-8C80-C0E4E4ABA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4525963"/>
            <a:ext cx="2076450" cy="17113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B92D7216-3C82-4E8C-AAA2-0A2B53F17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538163"/>
            <a:ext cx="8856663" cy="714375"/>
          </a:xfrm>
          <a:prstGeom prst="rect">
            <a:avLst/>
          </a:prstGeom>
          <a:noFill/>
          <a:ln w="12699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600" b="1" kern="0" spc="300" dirty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PAIN  MEASUREMENTS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699E7A3D-FD2A-4D53-9EE5-B66B3D41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12" y="749218"/>
            <a:ext cx="8784976" cy="534407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 MANAGEMENTS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Acute Pain</a:t>
            </a:r>
          </a:p>
          <a:p>
            <a:pPr marL="4572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9FA6F2-E9AF-46EC-9DEB-051161123849}"/>
              </a:ext>
            </a:extLst>
          </p:cNvPr>
          <p:cNvSpPr/>
          <p:nvPr/>
        </p:nvSpPr>
        <p:spPr bwMode="auto">
          <a:xfrm>
            <a:off x="19050" y="0"/>
            <a:ext cx="10256838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FF7CE1B-C376-4A51-AA2B-2074FFFA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904875"/>
            <a:ext cx="4660900" cy="428625"/>
          </a:xfr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US" sz="2400" b="1" dirty="0" err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Pharmaco</a:t>
            </a:r>
            <a:r>
              <a:rPr lang="en-US" sz="24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- Therapy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7937185-3750-4E34-80A8-1D63EE586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1412875"/>
            <a:ext cx="4676775" cy="53578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66FFFF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522287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AFD00"/>
                </a:solidFill>
                <a:latin typeface="+mn-lt"/>
                <a:cs typeface="+mn-cs"/>
              </a:rPr>
              <a:t>Non Opioid Analgesics</a:t>
            </a:r>
          </a:p>
          <a:p>
            <a:pPr marL="879475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66FFFF"/>
                </a:solidFill>
                <a:latin typeface="+mn-lt"/>
                <a:cs typeface="+mn-cs"/>
              </a:rPr>
              <a:t>NSAADs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400" b="1" kern="0" dirty="0">
                <a:solidFill>
                  <a:srgbClr val="00FF00"/>
                </a:solidFill>
                <a:latin typeface="+mn-lt"/>
                <a:cs typeface="+mn-cs"/>
              </a:rPr>
              <a:t>ASA 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400" b="1" kern="0" dirty="0" err="1">
                <a:solidFill>
                  <a:srgbClr val="00FF00"/>
                </a:solidFill>
                <a:latin typeface="+mn-lt"/>
                <a:cs typeface="+mn-cs"/>
              </a:rPr>
              <a:t>Paracetamol</a:t>
            </a:r>
            <a:endParaRPr lang="en-US" sz="1200" b="1" dirty="0">
              <a:solidFill>
                <a:srgbClr val="00FF00"/>
              </a:solidFill>
              <a:latin typeface="+mn-lt"/>
              <a:cs typeface="+mn-cs"/>
            </a:endParaRPr>
          </a:p>
          <a:p>
            <a:pPr marL="879475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66FFFF"/>
                </a:solidFill>
                <a:latin typeface="+mn-lt"/>
                <a:cs typeface="+mn-cs"/>
              </a:rPr>
              <a:t>NSAIDs</a:t>
            </a:r>
          </a:p>
          <a:p>
            <a:pPr marL="1143000" lvl="2" indent="-228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400" b="1" kern="0" dirty="0">
                <a:solidFill>
                  <a:srgbClr val="00FF00"/>
                </a:solidFill>
                <a:latin typeface="+mn-lt"/>
                <a:cs typeface="+mn-cs"/>
              </a:rPr>
              <a:t>Non-selective COX inhibitors</a:t>
            </a:r>
          </a:p>
          <a:p>
            <a:pPr marL="1143000" lvl="2" indent="-228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400" b="1" kern="0" dirty="0">
                <a:solidFill>
                  <a:srgbClr val="00FF00"/>
                </a:solidFill>
                <a:latin typeface="+mn-lt"/>
                <a:cs typeface="+mn-cs"/>
              </a:rPr>
              <a:t>Selective COX-2 inhibitors</a:t>
            </a:r>
            <a:endParaRPr lang="en-US" sz="1400" b="1" dirty="0">
              <a:solidFill>
                <a:srgbClr val="00FF00"/>
              </a:solidFill>
              <a:latin typeface="+mn-lt"/>
              <a:cs typeface="+mn-cs"/>
            </a:endParaRPr>
          </a:p>
          <a:p>
            <a:pPr marL="522287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AFD00"/>
                </a:solidFill>
                <a:latin typeface="+mn-lt"/>
                <a:cs typeface="+mn-cs"/>
              </a:rPr>
              <a:t>Opioids</a:t>
            </a:r>
          </a:p>
          <a:p>
            <a:pPr marL="879475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sz="1600" b="1" dirty="0">
                <a:solidFill>
                  <a:srgbClr val="66FFFF"/>
                </a:solidFill>
                <a:latin typeface="+mn-lt"/>
                <a:cs typeface="+mn-cs"/>
              </a:rPr>
              <a:t>Weak Opioids.</a:t>
            </a:r>
          </a:p>
          <a:p>
            <a:pPr marL="879475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sz="1600" b="1" dirty="0">
                <a:solidFill>
                  <a:srgbClr val="66FFFF"/>
                </a:solidFill>
                <a:latin typeface="+mn-lt"/>
                <a:cs typeface="+mn-cs"/>
              </a:rPr>
              <a:t>Strong Opioids.</a:t>
            </a:r>
          </a:p>
          <a:p>
            <a:pPr marL="879475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sz="1600" b="1" dirty="0">
                <a:solidFill>
                  <a:srgbClr val="66FFFF"/>
                </a:solidFill>
                <a:latin typeface="+mn-lt"/>
                <a:cs typeface="+mn-cs"/>
              </a:rPr>
              <a:t>Mixed agonist-antagonists</a:t>
            </a:r>
          </a:p>
          <a:p>
            <a:pPr marL="522287" indent="-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FAFD00"/>
                </a:solidFill>
                <a:latin typeface="+mn-lt"/>
                <a:cs typeface="+mn-cs"/>
              </a:rPr>
              <a:t>Adjuvants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  <a:sym typeface="Symbol" pitchFamily="18" charset="2"/>
              </a:rPr>
              <a:t>-2 Agonists</a:t>
            </a:r>
            <a:endParaRPr lang="en-US" sz="1400" b="1" dirty="0">
              <a:solidFill>
                <a:srgbClr val="00FFFF"/>
              </a:solidFill>
              <a:latin typeface="+mn-lt"/>
              <a:cs typeface="+mn-cs"/>
            </a:endParaRP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LA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SP inhibitors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NMDA inhibitors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Anticonvulsant / Antidepressants 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 err="1">
                <a:solidFill>
                  <a:srgbClr val="00FFFF"/>
                </a:solidFill>
                <a:latin typeface="+mn-lt"/>
                <a:cs typeface="+mn-cs"/>
              </a:rPr>
              <a:t>Calcitonin</a:t>
            </a:r>
            <a:endParaRPr lang="en-US" sz="1400" b="1" dirty="0">
              <a:solidFill>
                <a:srgbClr val="00FFFF"/>
              </a:solidFill>
              <a:latin typeface="+mn-lt"/>
              <a:cs typeface="+mn-cs"/>
            </a:endParaRP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  <a:sym typeface="Symbol" pitchFamily="18" charset="2"/>
              </a:rPr>
              <a:t>Relaxants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 err="1">
                <a:solidFill>
                  <a:srgbClr val="00FFFF"/>
                </a:solidFill>
                <a:latin typeface="+mn-lt"/>
                <a:cs typeface="+mn-cs"/>
              </a:rPr>
              <a:t>Cannabinoids</a:t>
            </a: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 </a:t>
            </a:r>
          </a:p>
          <a:p>
            <a:pPr marL="110490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rgbClr val="00FFFF"/>
                </a:solidFill>
                <a:latin typeface="+mn-lt"/>
                <a:cs typeface="+mn-cs"/>
              </a:rPr>
              <a:t>Others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AC4F0DF-2825-4894-9C68-6551B665B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904875"/>
            <a:ext cx="4711700" cy="428625"/>
          </a:xfrm>
          <a:prstGeom prst="rect">
            <a:avLst/>
          </a:prstGeom>
          <a:solidFill>
            <a:schemeClr val="bg1">
              <a:lumMod val="50000"/>
            </a:schemeClr>
          </a:solidFill>
          <a:ln w="12699">
            <a:solidFill>
              <a:srgbClr val="FF0000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b="1" kern="0" dirty="0">
                <a:solidFill>
                  <a:srgbClr val="FF00FF"/>
                </a:solidFill>
                <a:latin typeface="Tahoma" pitchFamily="34" charset="0"/>
                <a:ea typeface="+mj-ea"/>
                <a:cs typeface="Tahoma" pitchFamily="34" charset="0"/>
              </a:rPr>
              <a:t>Regional  Techniques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8C2FF15-738D-457E-A726-2C6B20F8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14300"/>
            <a:ext cx="9685338" cy="654050"/>
          </a:xfrm>
          <a:prstGeom prst="rect">
            <a:avLst/>
          </a:prstGeom>
          <a:solidFill>
            <a:schemeClr val="bg2">
              <a:lumMod val="95000"/>
              <a:lumOff val="500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2800" b="1" kern="0" spc="300" dirty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“</a:t>
            </a:r>
            <a:r>
              <a:rPr lang="en-US" sz="2800" b="1" kern="0" spc="300" dirty="0">
                <a:solidFill>
                  <a:srgbClr val="FFFF00"/>
                </a:solidFill>
                <a:latin typeface="Tahoma" pitchFamily="34" charset="0"/>
                <a:ea typeface="+mj-ea"/>
                <a:cs typeface="Tahoma" pitchFamily="34" charset="0"/>
              </a:rPr>
              <a:t>MANAGEMENT  OF  ACUTE  PAIN</a:t>
            </a:r>
            <a:r>
              <a:rPr lang="en-US" sz="2800" b="1" kern="0" spc="300" dirty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”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EDB791A-D65F-4364-ACAB-D037F5128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750" y="1412776"/>
            <a:ext cx="4738688" cy="53578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66FFFF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Local infiltration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Wound perfusion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Intra-abdominal inj. of LA/Analg.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Intercostal &amp; Interpleural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Paravertebral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USG-RA: e.g. TAP, Plexus &amp; PNB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1900" b="1" kern="0">
                <a:solidFill>
                  <a:srgbClr val="FFFF00"/>
                </a:solidFill>
              </a:rPr>
              <a:t>Neuraxial: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800" b="1" kern="0">
                <a:solidFill>
                  <a:srgbClr val="66FFFF"/>
                </a:solidFill>
              </a:rPr>
              <a:t>Epidural: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400" b="1" kern="0">
                <a:solidFill>
                  <a:srgbClr val="00FF00"/>
                </a:solidFill>
              </a:rPr>
              <a:t>Thoracic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400" b="1" kern="0">
                <a:solidFill>
                  <a:srgbClr val="00FF00"/>
                </a:solidFill>
              </a:rPr>
              <a:t>Lumbar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800" b="1" kern="0">
                <a:solidFill>
                  <a:srgbClr val="66FFFF"/>
                </a:solidFill>
              </a:rPr>
              <a:t>Spinal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400" b="1" kern="0">
                <a:solidFill>
                  <a:srgbClr val="00FF00"/>
                </a:solidFill>
              </a:rPr>
              <a:t>Single shot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400" b="1" kern="0">
                <a:solidFill>
                  <a:srgbClr val="00FF00"/>
                </a:solidFill>
              </a:rPr>
              <a:t>CSA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1800" b="1" kern="0">
                <a:solidFill>
                  <a:srgbClr val="66FFFF"/>
                </a:solidFill>
              </a:rPr>
              <a:t>CSE</a:t>
            </a:r>
            <a:endParaRPr lang="en-US" sz="1800" b="1" kern="0" dirty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38F388-9601-4968-B09C-3EB2809AA769}"/>
              </a:ext>
            </a:extLst>
          </p:cNvPr>
          <p:cNvSpPr/>
          <p:nvPr/>
        </p:nvSpPr>
        <p:spPr bwMode="auto">
          <a:xfrm>
            <a:off x="842070" y="745654"/>
            <a:ext cx="8621896" cy="3357586"/>
          </a:xfrm>
          <a:prstGeom prst="rect">
            <a:avLst/>
          </a:prstGeom>
          <a:solidFill>
            <a:srgbClr val="230318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190500" dir="3000000" sx="101000" sy="101000" algn="tl" rotWithShape="0">
              <a:srgbClr val="FF0000">
                <a:alpha val="40000"/>
              </a:srgbClr>
            </a:outerShdw>
          </a:effectLst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ACUTE  PAIN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6000" b="1" cap="all" spc="300" dirty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6CCA47D1-C7E4-4DA3-9602-49FB95994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4643438"/>
            <a:ext cx="5400675" cy="15843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00FF00"/>
                </a:solidFill>
                <a:latin typeface="Tahoma" panose="020B0604030504040204" pitchFamily="34" charset="0"/>
              </a:rPr>
              <a:t>Salah N. El-Tallawy</a:t>
            </a: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200" b="1">
                <a:solidFill>
                  <a:srgbClr val="FF99FF"/>
                </a:solidFill>
                <a:latin typeface="Tahoma" panose="020B0604030504040204" pitchFamily="34" charset="0"/>
              </a:rPr>
              <a:t>Prof. of Anesthesia and Pain Management</a:t>
            </a:r>
            <a:endParaRPr lang="ar-SA" altLang="ar-SA" sz="1200" b="1">
              <a:solidFill>
                <a:srgbClr val="FF99FF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200" b="1">
                <a:solidFill>
                  <a:srgbClr val="FF99FF"/>
                </a:solidFill>
                <a:latin typeface="Tahoma" panose="020B0604030504040204" pitchFamily="34" charset="0"/>
              </a:rPr>
              <a:t>Faculty of Medicine - Minia Univ &amp; NCI - Cairo Univ - Egypt</a:t>
            </a: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200" b="1">
                <a:solidFill>
                  <a:srgbClr val="66FFFF"/>
                </a:solidFill>
                <a:latin typeface="Tahoma" panose="020B0604030504040204" pitchFamily="34" charset="0"/>
              </a:rPr>
              <a:t>Assc Prof. KKUH, King Saud Univ., KSA</a:t>
            </a:r>
            <a:endParaRPr lang="en-US" altLang="ar-SA" sz="1400" b="1">
              <a:solidFill>
                <a:srgbClr val="66FFFF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200" b="1">
                <a:solidFill>
                  <a:srgbClr val="FF0000"/>
                </a:solidFill>
                <a:latin typeface="Tahoma" panose="020B0604030504040204" pitchFamily="34" charset="0"/>
              </a:rPr>
              <a:t>http://faculty.ksu.edu.sa/salaheltallawy</a:t>
            </a:r>
          </a:p>
        </p:txBody>
      </p:sp>
      <p:pic>
        <p:nvPicPr>
          <p:cNvPr id="4106" name="Picture 10" descr="http://3.bp.blogspot.com/-Re96apsV1K4/URktPYx6T7I/AAAAAAAAA6k/btJ8yUjvPms/s320/CIMG1279.JPG">
            <a:hlinkClick r:id="rId3"/>
            <a:extLst>
              <a:ext uri="{FF2B5EF4-FFF2-40B4-BE49-F238E27FC236}">
                <a16:creationId xmlns:a16="http://schemas.microsoft.com/office/drawing/2014/main" id="{8BE973DF-DB57-44BA-A7E5-3572722F2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159724" y="4528170"/>
            <a:ext cx="2376264" cy="1764197"/>
          </a:xfrm>
          <a:prstGeom prst="ellipse">
            <a:avLst/>
          </a:prstGeom>
          <a:ln w="19050" cap="rnd">
            <a:solidFill>
              <a:srgbClr val="FF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00E3FD0-4DD7-418B-9F78-BDD7BAC14345}"/>
              </a:ext>
            </a:extLst>
          </p:cNvPr>
          <p:cNvSpPr/>
          <p:nvPr/>
        </p:nvSpPr>
        <p:spPr bwMode="auto">
          <a:xfrm>
            <a:off x="103188" y="115888"/>
            <a:ext cx="10080625" cy="6626225"/>
          </a:xfrm>
          <a:prstGeom prst="roundRect">
            <a:avLst>
              <a:gd name="adj" fmla="val 203"/>
            </a:avLst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0963" name="AutoShape 5">
            <a:extLst>
              <a:ext uri="{FF2B5EF4-FFF2-40B4-BE49-F238E27FC236}">
                <a16:creationId xmlns:a16="http://schemas.microsoft.com/office/drawing/2014/main" id="{FD67EF2A-CE20-4A0D-B306-38C56DB8D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0850" y="1793875"/>
            <a:ext cx="3600450" cy="576263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WHO III</a:t>
            </a:r>
            <a:r>
              <a:rPr lang="en-US" altLang="ar-SA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ar-SA" sz="2400" b="1">
                <a:solidFill>
                  <a:srgbClr val="00FFFF"/>
                </a:solidFill>
                <a:latin typeface="Times New Roman" panose="02020603050405020304" pitchFamily="18" charset="0"/>
              </a:rPr>
              <a:t>Strong opioids</a:t>
            </a:r>
          </a:p>
        </p:txBody>
      </p:sp>
      <p:cxnSp>
        <p:nvCxnSpPr>
          <p:cNvPr id="40964" name="AutoShape 6">
            <a:extLst>
              <a:ext uri="{FF2B5EF4-FFF2-40B4-BE49-F238E27FC236}">
                <a16:creationId xmlns:a16="http://schemas.microsoft.com/office/drawing/2014/main" id="{A19A3788-9836-4FD3-85B6-993AFB429FE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2197894" y="4842669"/>
            <a:ext cx="1366838" cy="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5" name="AutoShape 12">
            <a:extLst>
              <a:ext uri="{FF2B5EF4-FFF2-40B4-BE49-F238E27FC236}">
                <a16:creationId xmlns:a16="http://schemas.microsoft.com/office/drawing/2014/main" id="{F0B3F010-A241-485A-AE7B-BB58F06AB49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66282" y="2775744"/>
            <a:ext cx="1981200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6" name="Text Box 9">
            <a:extLst>
              <a:ext uri="{FF2B5EF4-FFF2-40B4-BE49-F238E27FC236}">
                <a16:creationId xmlns:a16="http://schemas.microsoft.com/office/drawing/2014/main" id="{850616E8-ED5D-4952-B93E-2DE4DFE7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5214938"/>
            <a:ext cx="192881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latin typeface="Times New Roman" panose="02020603050405020304" pitchFamily="18" charset="0"/>
              </a:rPr>
              <a:t>Mild pain</a:t>
            </a:r>
            <a:r>
              <a:rPr lang="en-US" altLang="ar-SA" sz="1200" b="1">
                <a:latin typeface="Times New Roman" panose="02020603050405020304" pitchFamily="18" charset="0"/>
              </a:rPr>
              <a:t> (0-3)</a:t>
            </a:r>
          </a:p>
        </p:txBody>
      </p:sp>
      <p:sp>
        <p:nvSpPr>
          <p:cNvPr id="40967" name="Text Box 10">
            <a:extLst>
              <a:ext uri="{FF2B5EF4-FFF2-40B4-BE49-F238E27FC236}">
                <a16:creationId xmlns:a16="http://schemas.microsoft.com/office/drawing/2014/main" id="{1740C9E1-8AAD-4909-941A-24BE0FE42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3397250"/>
            <a:ext cx="3133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latin typeface="Times New Roman" panose="02020603050405020304" pitchFamily="18" charset="0"/>
              </a:rPr>
              <a:t>Moderate pain</a:t>
            </a:r>
            <a:r>
              <a:rPr lang="en-US" altLang="ar-SA" sz="1200" b="1">
                <a:latin typeface="Times New Roman" panose="02020603050405020304" pitchFamily="18" charset="0"/>
              </a:rPr>
              <a:t> (4-6)</a:t>
            </a:r>
          </a:p>
        </p:txBody>
      </p:sp>
      <p:sp>
        <p:nvSpPr>
          <p:cNvPr id="40968" name="Text Box 12">
            <a:extLst>
              <a:ext uri="{FF2B5EF4-FFF2-40B4-BE49-F238E27FC236}">
                <a16:creationId xmlns:a16="http://schemas.microsoft.com/office/drawing/2014/main" id="{41B5CDEE-8CE0-4563-9B6E-CF479E141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3" y="1428750"/>
            <a:ext cx="27701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latin typeface="Times New Roman" panose="02020603050405020304" pitchFamily="18" charset="0"/>
              </a:rPr>
              <a:t>Severe pain</a:t>
            </a:r>
            <a:r>
              <a:rPr lang="en-US" altLang="ar-SA" sz="1200" b="1">
                <a:latin typeface="Times New Roman" panose="02020603050405020304" pitchFamily="18" charset="0"/>
              </a:rPr>
              <a:t> (7-10)</a:t>
            </a:r>
          </a:p>
        </p:txBody>
      </p:sp>
      <p:sp>
        <p:nvSpPr>
          <p:cNvPr id="40969" name="Rectangle 13">
            <a:extLst>
              <a:ext uri="{FF2B5EF4-FFF2-40B4-BE49-F238E27FC236}">
                <a16:creationId xmlns:a16="http://schemas.microsoft.com/office/drawing/2014/main" id="{E92B116F-FD74-4E1F-965E-79706047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6059488"/>
            <a:ext cx="1168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rgbClr val="00FF00"/>
                </a:solidFill>
                <a:latin typeface="Times New Roman" panose="02020603050405020304" pitchFamily="18" charset="0"/>
              </a:rPr>
              <a:t>± Adjuvant</a:t>
            </a:r>
            <a:endParaRPr lang="en-US" altLang="ar-SA" sz="1600">
              <a:latin typeface="Times New Roman" panose="02020603050405020304" pitchFamily="18" charset="0"/>
            </a:endParaRPr>
          </a:p>
        </p:txBody>
      </p:sp>
      <p:sp>
        <p:nvSpPr>
          <p:cNvPr id="40970" name="Rectangle 14">
            <a:extLst>
              <a:ext uri="{FF2B5EF4-FFF2-40B4-BE49-F238E27FC236}">
                <a16:creationId xmlns:a16="http://schemas.microsoft.com/office/drawing/2014/main" id="{2AA2B447-C2EF-43B0-9CC8-688030E87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4286250"/>
            <a:ext cx="1168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rgbClr val="00FF00"/>
                </a:solidFill>
                <a:latin typeface="Times New Roman" panose="02020603050405020304" pitchFamily="18" charset="0"/>
              </a:rPr>
              <a:t>± Adjuvant</a:t>
            </a:r>
            <a:endParaRPr lang="en-US" altLang="ar-SA" sz="1600">
              <a:latin typeface="Times New Roman" panose="02020603050405020304" pitchFamily="18" charset="0"/>
            </a:endParaRPr>
          </a:p>
        </p:txBody>
      </p:sp>
      <p:sp>
        <p:nvSpPr>
          <p:cNvPr id="40971" name="Rectangle 15">
            <a:extLst>
              <a:ext uri="{FF2B5EF4-FFF2-40B4-BE49-F238E27FC236}">
                <a16:creationId xmlns:a16="http://schemas.microsoft.com/office/drawing/2014/main" id="{5C06C923-8A6E-48E5-8576-B0A7AFCA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2447925"/>
            <a:ext cx="1168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rgbClr val="00FF00"/>
                </a:solidFill>
                <a:latin typeface="Times New Roman" panose="02020603050405020304" pitchFamily="18" charset="0"/>
              </a:rPr>
              <a:t>± Adjuvant</a:t>
            </a:r>
            <a:endParaRPr lang="en-US" altLang="ar-SA" sz="1600">
              <a:latin typeface="Times New Roman" panose="02020603050405020304" pitchFamily="18" charset="0"/>
            </a:endParaRPr>
          </a:p>
        </p:txBody>
      </p:sp>
      <p:cxnSp>
        <p:nvCxnSpPr>
          <p:cNvPr id="40972" name="AutoShape 12">
            <a:extLst>
              <a:ext uri="{FF2B5EF4-FFF2-40B4-BE49-F238E27FC236}">
                <a16:creationId xmlns:a16="http://schemas.microsoft.com/office/drawing/2014/main" id="{037178CF-FF89-4C1F-869E-4C006DA59F2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89513" y="1060450"/>
            <a:ext cx="1409700" cy="31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AutoShape 5">
            <a:extLst>
              <a:ext uri="{FF2B5EF4-FFF2-40B4-BE49-F238E27FC236}">
                <a16:creationId xmlns:a16="http://schemas.microsoft.com/office/drawing/2014/main" id="{5E00E52F-C3BA-4125-956D-9F30BB431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209550"/>
            <a:ext cx="3600450" cy="576263"/>
          </a:xfrm>
          <a:prstGeom prst="flowChartProcess">
            <a:avLst/>
          </a:prstGeom>
          <a:solidFill>
            <a:schemeClr val="bg1"/>
          </a:solidFill>
          <a:ln w="3810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WHO IV</a:t>
            </a:r>
            <a:r>
              <a:rPr lang="en-US" altLang="ar-SA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ar-SA" sz="2400" b="1">
                <a:solidFill>
                  <a:srgbClr val="00FFFF"/>
                </a:solidFill>
                <a:latin typeface="Times New Roman" panose="02020603050405020304" pitchFamily="18" charset="0"/>
              </a:rPr>
              <a:t>Interventional </a:t>
            </a:r>
          </a:p>
        </p:txBody>
      </p:sp>
      <p:sp>
        <p:nvSpPr>
          <p:cNvPr id="40974" name="Text Box 13">
            <a:extLst>
              <a:ext uri="{FF2B5EF4-FFF2-40B4-BE49-F238E27FC236}">
                <a16:creationId xmlns:a16="http://schemas.microsoft.com/office/drawing/2014/main" id="{6A266BFD-6E76-417A-84EA-15BBC359D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3" y="5199063"/>
            <a:ext cx="1531937" cy="12001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ar-SA" sz="1600" b="1">
                <a:latin typeface="Times New Roman" panose="02020603050405020304" pitchFamily="18" charset="0"/>
              </a:rPr>
              <a:t>By the mouth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ar-SA" sz="1600" b="1">
                <a:latin typeface="Times New Roman" panose="02020603050405020304" pitchFamily="18" charset="0"/>
              </a:rPr>
              <a:t>By the clock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ar-SA" sz="1600" b="1">
                <a:latin typeface="Times New Roman" panose="02020603050405020304" pitchFamily="18" charset="0"/>
              </a:rPr>
              <a:t>By the ladder</a:t>
            </a:r>
            <a:endParaRPr lang="en-US" altLang="ar-SA" sz="1100" b="1">
              <a:latin typeface="Times New Roman" panose="02020603050405020304" pitchFamily="18" charset="0"/>
            </a:endParaRPr>
          </a:p>
        </p:txBody>
      </p:sp>
      <p:graphicFrame>
        <p:nvGraphicFramePr>
          <p:cNvPr id="40975" name="Object 2">
            <a:extLst>
              <a:ext uri="{FF2B5EF4-FFF2-40B4-BE49-F238E27FC236}">
                <a16:creationId xmlns:a16="http://schemas.microsoft.com/office/drawing/2014/main" id="{9E2039AA-BA55-450E-975D-C6E0896897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9625" y="4381500"/>
          <a:ext cx="11795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Clip" r:id="rId3" imgW="1865376" imgH="1865376" progId="">
                  <p:embed/>
                </p:oleObj>
              </mc:Choice>
              <mc:Fallback>
                <p:oleObj name="Clip" r:id="rId3" imgW="1865376" imgH="1865376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25" y="4381500"/>
                        <a:ext cx="11795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AutoShape 4">
            <a:extLst>
              <a:ext uri="{FF2B5EF4-FFF2-40B4-BE49-F238E27FC236}">
                <a16:creationId xmlns:a16="http://schemas.microsoft.com/office/drawing/2014/main" id="{7C147B9F-9C6A-4BE5-91C8-FCAE2DEFB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3714750"/>
            <a:ext cx="3949700" cy="576263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WHO class II</a:t>
            </a:r>
            <a:r>
              <a:rPr lang="en-US" altLang="ar-SA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ar-SA" sz="2400" b="1">
                <a:solidFill>
                  <a:srgbClr val="00FFFF"/>
                </a:solidFill>
                <a:latin typeface="Times New Roman" panose="02020603050405020304" pitchFamily="18" charset="0"/>
              </a:rPr>
              <a:t>Weak opioids</a:t>
            </a:r>
          </a:p>
        </p:txBody>
      </p:sp>
      <p:sp>
        <p:nvSpPr>
          <p:cNvPr id="40977" name="AutoShape 3">
            <a:extLst>
              <a:ext uri="{FF2B5EF4-FFF2-40B4-BE49-F238E27FC236}">
                <a16:creationId xmlns:a16="http://schemas.microsoft.com/office/drawing/2014/main" id="{60A939D3-8B0B-4ADD-87E4-24D113866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5500688"/>
            <a:ext cx="4191000" cy="576262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WHO class I</a:t>
            </a:r>
            <a:r>
              <a:rPr lang="en-US" altLang="ar-SA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ar-SA" sz="2400" b="1">
                <a:solidFill>
                  <a:srgbClr val="00FFFF"/>
                </a:solidFill>
                <a:latin typeface="Times New Roman" panose="02020603050405020304" pitchFamily="18" charset="0"/>
              </a:rPr>
              <a:t>  NSAIDs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145B4A0C-75BA-4A65-AECA-61C61EBE462C}"/>
              </a:ext>
            </a:extLst>
          </p:cNvPr>
          <p:cNvSpPr/>
          <p:nvPr/>
        </p:nvSpPr>
        <p:spPr bwMode="auto">
          <a:xfrm rot="18419177">
            <a:off x="-40481" y="3023394"/>
            <a:ext cx="3951287" cy="923925"/>
          </a:xfrm>
          <a:prstGeom prst="rightArrow">
            <a:avLst/>
          </a:prstGeom>
          <a:solidFill>
            <a:srgbClr val="230318"/>
          </a:solidFill>
          <a:ln w="127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ctr"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cs typeface="+mn-cs"/>
              </a:rPr>
              <a:t>Pain persists or increases</a:t>
            </a:r>
            <a:endParaRPr lang="ar-SA" sz="2000" b="1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40979" name="Title 1">
            <a:extLst>
              <a:ext uri="{FF2B5EF4-FFF2-40B4-BE49-F238E27FC236}">
                <a16:creationId xmlns:a16="http://schemas.microsoft.com/office/drawing/2014/main" id="{742E41D6-3BD6-477F-A887-95EB0825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00063"/>
            <a:ext cx="3143250" cy="1220787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ar-SA" sz="3200" b="1">
                <a:solidFill>
                  <a:srgbClr val="FF0000"/>
                </a:solidFill>
              </a:rPr>
              <a:t>WHO Ladder</a:t>
            </a:r>
            <a:br>
              <a:rPr lang="en-US" altLang="ar-SA" sz="3200" b="1">
                <a:solidFill>
                  <a:srgbClr val="FF0000"/>
                </a:solidFill>
              </a:rPr>
            </a:br>
            <a:r>
              <a:rPr lang="en-US" altLang="ar-SA" sz="2800" b="1">
                <a:solidFill>
                  <a:srgbClr val="FFFF00"/>
                </a:solidFill>
              </a:rPr>
              <a:t>Updated </a:t>
            </a:r>
            <a:endParaRPr lang="en-US" altLang="ar-SA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C46659C-F6F9-4476-8F08-9736429A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214438"/>
            <a:ext cx="90011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22287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b="1" dirty="0">
                <a:solidFill>
                  <a:srgbClr val="FAFD00"/>
                </a:solidFill>
                <a:latin typeface="+mn-lt"/>
              </a:rPr>
              <a:t>Non Opioid Analgesics</a:t>
            </a:r>
          </a:p>
          <a:p>
            <a:pPr marL="879475" lvl="1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FFFF"/>
                </a:solidFill>
                <a:latin typeface="+mn-lt"/>
              </a:rPr>
              <a:t>NSAADs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800" b="1" kern="0" dirty="0">
                <a:solidFill>
                  <a:srgbClr val="00FF00"/>
                </a:solidFill>
                <a:latin typeface="+mn-lt"/>
              </a:rPr>
              <a:t>Analgesic / Anti-</a:t>
            </a:r>
            <a:r>
              <a:rPr lang="en-US" sz="1800" b="1" kern="0" dirty="0" err="1">
                <a:solidFill>
                  <a:srgbClr val="00FF00"/>
                </a:solidFill>
                <a:latin typeface="+mn-lt"/>
              </a:rPr>
              <a:t>inflam</a:t>
            </a:r>
            <a:r>
              <a:rPr lang="en-US" sz="1800" b="1" kern="0" dirty="0">
                <a:solidFill>
                  <a:srgbClr val="00FF00"/>
                </a:solidFill>
                <a:latin typeface="+mn-lt"/>
              </a:rPr>
              <a:t> / Antipyretic / Anticoagulant</a:t>
            </a: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600" b="1" i="1" kern="0" dirty="0">
                <a:solidFill>
                  <a:srgbClr val="FF00FF"/>
                </a:solidFill>
                <a:latin typeface="+mn-lt"/>
              </a:rPr>
              <a:t>ASA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000" b="1" kern="0" dirty="0">
                <a:solidFill>
                  <a:srgbClr val="00FF00"/>
                </a:solidFill>
                <a:latin typeface="+mn-lt"/>
              </a:rPr>
              <a:t>Analgesic / Antipyretic </a:t>
            </a: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800" b="1" i="1" kern="0" dirty="0" err="1">
                <a:solidFill>
                  <a:srgbClr val="FF00FF"/>
                </a:solidFill>
                <a:latin typeface="+mn-lt"/>
              </a:rPr>
              <a:t>Paracetamol</a:t>
            </a:r>
            <a:endParaRPr lang="en-US" sz="1600" b="1" i="1" kern="0" dirty="0">
              <a:solidFill>
                <a:srgbClr val="FF00FF"/>
              </a:solidFill>
              <a:latin typeface="+mn-lt"/>
            </a:endParaRPr>
          </a:p>
          <a:p>
            <a:pPr marL="1657350" lvl="3" indent="-2857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en-US" sz="1200" b="1" i="1" dirty="0">
              <a:solidFill>
                <a:srgbClr val="FF00FF"/>
              </a:solidFill>
              <a:latin typeface="+mn-lt"/>
            </a:endParaRPr>
          </a:p>
          <a:p>
            <a:pPr marL="879475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FFFF"/>
                </a:solidFill>
                <a:latin typeface="+mn-lt"/>
              </a:rPr>
              <a:t>NSAIDs</a:t>
            </a:r>
          </a:p>
          <a:p>
            <a:pPr marL="1143000" lvl="2" indent="-2286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800" b="1" kern="0" dirty="0">
                <a:solidFill>
                  <a:srgbClr val="00FF00"/>
                </a:solidFill>
                <a:latin typeface="+mn-lt"/>
              </a:rPr>
              <a:t>Non-selective COX inhibitors:</a:t>
            </a:r>
          </a:p>
          <a:p>
            <a:pPr marL="1600200" lvl="3" indent="-2286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800" b="1" kern="0" dirty="0">
                <a:solidFill>
                  <a:srgbClr val="00FF00"/>
                </a:solidFill>
                <a:latin typeface="+mn-lt"/>
              </a:rPr>
              <a:t> </a:t>
            </a:r>
            <a:r>
              <a:rPr lang="en-US" sz="1600" b="1" i="1" kern="0" dirty="0" err="1">
                <a:solidFill>
                  <a:srgbClr val="FF00FF"/>
                </a:solidFill>
                <a:latin typeface="+mn-lt"/>
              </a:rPr>
              <a:t>Diclofenac</a:t>
            </a:r>
            <a:r>
              <a:rPr lang="en-US" sz="1600" b="1" i="1" kern="0" dirty="0">
                <a:solidFill>
                  <a:srgbClr val="FF00FF"/>
                </a:solidFill>
                <a:latin typeface="+mn-lt"/>
              </a:rPr>
              <a:t> &amp; </a:t>
            </a:r>
            <a:r>
              <a:rPr lang="en-US" sz="1600" b="1" i="1" dirty="0" err="1">
                <a:solidFill>
                  <a:srgbClr val="FF00FF"/>
                </a:solidFill>
                <a:latin typeface="+mn-lt"/>
                <a:sym typeface="Wingdings" pitchFamily="2" charset="2"/>
              </a:rPr>
              <a:t>Ketoprofen</a:t>
            </a:r>
            <a:endParaRPr lang="en-US" sz="1800" b="1" i="1" kern="0" dirty="0">
              <a:solidFill>
                <a:srgbClr val="FF00FF"/>
              </a:solidFill>
              <a:latin typeface="+mn-lt"/>
            </a:endParaRPr>
          </a:p>
          <a:p>
            <a:pPr marL="1143000" lvl="2" indent="-2286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800" b="1" kern="0" dirty="0">
                <a:solidFill>
                  <a:srgbClr val="00FF00"/>
                </a:solidFill>
                <a:latin typeface="+mn-lt"/>
              </a:rPr>
              <a:t>Selective COX-2 inhibitors</a:t>
            </a:r>
          </a:p>
          <a:p>
            <a:pPr marL="1600200" lvl="3" indent="-2286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1600" b="1" i="1" kern="0" dirty="0" err="1">
                <a:solidFill>
                  <a:srgbClr val="FF00FF"/>
                </a:solidFill>
                <a:latin typeface="+mn-lt"/>
                <a:cs typeface="Times New Roman" pitchFamily="18" charset="0"/>
              </a:rPr>
              <a:t>Celecoxib</a:t>
            </a:r>
            <a:r>
              <a:rPr lang="en-US" sz="1600" b="1" i="1" kern="0" dirty="0">
                <a:solidFill>
                  <a:srgbClr val="FF00FF"/>
                </a:solidFill>
                <a:latin typeface="+mn-lt"/>
                <a:cs typeface="Times New Roman" pitchFamily="18" charset="0"/>
              </a:rPr>
              <a:t>.</a:t>
            </a:r>
            <a:endParaRPr lang="en-US" sz="1600" b="1" i="1" dirty="0">
              <a:solidFill>
                <a:srgbClr val="FF00FF"/>
              </a:solidFill>
              <a:latin typeface="+mn-lt"/>
            </a:endParaRPr>
          </a:p>
          <a:p>
            <a:pPr marL="1600200" lvl="3" indent="-2286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endParaRPr lang="en-US" sz="1600" dirty="0">
              <a:solidFill>
                <a:srgbClr val="FF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BD3A7B-3D97-4BE1-92C2-A06451629FC3}"/>
              </a:ext>
            </a:extLst>
          </p:cNvPr>
          <p:cNvSpPr txBox="1">
            <a:spLocks noChangeArrowheads="1"/>
          </p:cNvSpPr>
          <p:nvPr/>
        </p:nvSpPr>
        <p:spPr>
          <a:xfrm>
            <a:off x="1500162" y="544184"/>
            <a:ext cx="7215238" cy="642942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WHO  (I)  </a:t>
            </a:r>
            <a:r>
              <a:rPr lang="en-US" sz="3200" b="1" kern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AFD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Non Opioid Analgesics </a:t>
            </a:r>
            <a:endParaRPr lang="en-US" sz="3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0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Times New Roman" pitchFamily="18" charset="0"/>
            </a:endParaRPr>
          </a:p>
        </p:txBody>
      </p:sp>
      <p:grpSp>
        <p:nvGrpSpPr>
          <p:cNvPr id="41988" name="Group 4">
            <a:extLst>
              <a:ext uri="{FF2B5EF4-FFF2-40B4-BE49-F238E27FC236}">
                <a16:creationId xmlns:a16="http://schemas.microsoft.com/office/drawing/2014/main" id="{CBD323CD-F7DB-4BC1-A767-1E6AC62E238C}"/>
              </a:ext>
            </a:extLst>
          </p:cNvPr>
          <p:cNvGrpSpPr>
            <a:grpSpLocks/>
          </p:cNvGrpSpPr>
          <p:nvPr/>
        </p:nvGrpSpPr>
        <p:grpSpPr bwMode="auto">
          <a:xfrm>
            <a:off x="5857875" y="3713163"/>
            <a:ext cx="3656013" cy="2543175"/>
            <a:chOff x="1071563" y="1793875"/>
            <a:chExt cx="5916638" cy="52094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F2187363-DB1F-4A82-98BF-998BCF282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63" y="5858713"/>
              <a:ext cx="3725195" cy="57883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  NSAIDs</a:t>
              </a:r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C85B338C-3BB1-42BB-8B71-CCA6BD43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641" y="3972628"/>
              <a:ext cx="3458009" cy="57558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Weak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310137D5-C0C0-4495-89A8-C7FC588BC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671" y="1793875"/>
              <a:ext cx="3198530" cy="57558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III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Strong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cxnSp>
          <p:nvCxnSpPr>
            <p:cNvPr id="41999" name="AutoShape 6">
              <a:extLst>
                <a:ext uri="{FF2B5EF4-FFF2-40B4-BE49-F238E27FC236}">
                  <a16:creationId xmlns:a16="http://schemas.microsoft.com/office/drawing/2014/main" id="{D395CF20-880B-4852-97E6-1BA5280240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877219" y="5193507"/>
              <a:ext cx="1366837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12">
              <a:extLst>
                <a:ext uri="{FF2B5EF4-FFF2-40B4-BE49-F238E27FC236}">
                  <a16:creationId xmlns:a16="http://schemas.microsoft.com/office/drawing/2014/main" id="{3C4FD4C2-BA5E-43D0-96FA-22C0B2F176C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793207" y="2980531"/>
              <a:ext cx="1981200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1" name="Text Box 9">
              <a:extLst>
                <a:ext uri="{FF2B5EF4-FFF2-40B4-BE49-F238E27FC236}">
                  <a16:creationId xmlns:a16="http://schemas.microsoft.com/office/drawing/2014/main" id="{CA3DEBD7-66AC-4400-B53E-073FD019E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674" y="5393488"/>
              <a:ext cx="1714500" cy="46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42002" name="Text Box 10">
              <a:extLst>
                <a:ext uri="{FF2B5EF4-FFF2-40B4-BE49-F238E27FC236}">
                  <a16:creationId xmlns:a16="http://schemas.microsoft.com/office/drawing/2014/main" id="{AC408B23-4804-4CE6-AB42-00C646A6F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2238" y="3614739"/>
              <a:ext cx="2786061" cy="43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E6614296-37FC-4207-AF76-3E6CD7FDB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365" y="6486324"/>
              <a:ext cx="1289688" cy="517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9E4DC1A3-B5E2-4793-8A74-E18F1AA44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450" y="4629506"/>
              <a:ext cx="1289688" cy="517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F0920DB-2822-4BBD-81A0-F44163C5A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864" y="2414981"/>
              <a:ext cx="1289688" cy="517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AC4DD79B-180C-4D4D-9226-898538431105}"/>
              </a:ext>
            </a:extLst>
          </p:cNvPr>
          <p:cNvSpPr/>
          <p:nvPr/>
        </p:nvSpPr>
        <p:spPr>
          <a:xfrm>
            <a:off x="5715000" y="3429000"/>
            <a:ext cx="4027488" cy="292893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71A7EE4-58BC-47AF-89BA-F2DDB459F5F2}"/>
              </a:ext>
            </a:extLst>
          </p:cNvPr>
          <p:cNvSpPr/>
          <p:nvPr/>
        </p:nvSpPr>
        <p:spPr>
          <a:xfrm>
            <a:off x="5357813" y="5375275"/>
            <a:ext cx="3214687" cy="9286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8078D11D-9208-4345-B559-10316BA94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400" y="3500438"/>
            <a:ext cx="1720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050" b="1" dirty="0"/>
              <a:t>Severe pain</a:t>
            </a:r>
            <a:r>
              <a:rPr lang="en-US" sz="900" b="1" dirty="0"/>
              <a:t> (7-10)</a:t>
            </a:r>
          </a:p>
        </p:txBody>
      </p:sp>
      <p:sp>
        <p:nvSpPr>
          <p:cNvPr id="19" name="Action Button: Forward or Next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0348DDC-698F-4D9C-9F68-D716CFB9DE92}"/>
              </a:ext>
            </a:extLst>
          </p:cNvPr>
          <p:cNvSpPr/>
          <p:nvPr/>
        </p:nvSpPr>
        <p:spPr bwMode="auto">
          <a:xfrm>
            <a:off x="9144000" y="6143625"/>
            <a:ext cx="500063" cy="142875"/>
          </a:xfrm>
          <a:prstGeom prst="actionButtonForwardNex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" name="TextBox 4">
            <a:extLst>
              <a:ext uri="{FF2B5EF4-FFF2-40B4-BE49-F238E27FC236}">
                <a16:creationId xmlns:a16="http://schemas.microsoft.com/office/drawing/2014/main" id="{39E02A98-0AFE-4008-B61C-B1ECC8D5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157913"/>
            <a:ext cx="5000625" cy="260350"/>
          </a:xfrm>
          <a:prstGeom prst="rect">
            <a:avLst/>
          </a:prstGeom>
          <a:noFill/>
          <a:ln w="95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>
                <a:solidFill>
                  <a:srgbClr val="00FFFF"/>
                </a:solidFill>
                <a:latin typeface="+mn-lt"/>
              </a:rPr>
              <a:t>Acute Pain Management - Scientific Evidence  - AAGBI Guidelines 2010</a:t>
            </a:r>
          </a:p>
        </p:txBody>
      </p:sp>
      <p:sp>
        <p:nvSpPr>
          <p:cNvPr id="41994" name="Oval 4">
            <a:extLst>
              <a:ext uri="{FF2B5EF4-FFF2-40B4-BE49-F238E27FC236}">
                <a16:creationId xmlns:a16="http://schemas.microsoft.com/office/drawing/2014/main" id="{789CD873-A0C4-4662-B412-A66C9D202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868613"/>
            <a:ext cx="3673475" cy="9207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995" name="Oval 20">
            <a:extLst>
              <a:ext uri="{FF2B5EF4-FFF2-40B4-BE49-F238E27FC236}">
                <a16:creationId xmlns:a16="http://schemas.microsoft.com/office/drawing/2014/main" id="{3F409C71-AE7F-4716-A8FB-5FC8B1595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5202238"/>
            <a:ext cx="3673475" cy="8540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0EF061C-17C3-4DD7-93F2-93CFD8080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1341438"/>
            <a:ext cx="9001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22287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b="1" dirty="0">
                <a:solidFill>
                  <a:srgbClr val="FAFD00"/>
                </a:solidFill>
                <a:latin typeface="+mn-lt"/>
              </a:rPr>
              <a:t>Non Opioid Analgesics</a:t>
            </a:r>
          </a:p>
          <a:p>
            <a:pPr marL="879475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b="1" dirty="0" err="1">
                <a:solidFill>
                  <a:srgbClr val="66FFFF"/>
                </a:solidFill>
                <a:latin typeface="+mn-lt"/>
              </a:rPr>
              <a:t>Gabapentoids</a:t>
            </a:r>
            <a:r>
              <a:rPr lang="en-US" b="1" dirty="0">
                <a:solidFill>
                  <a:srgbClr val="66FFFF"/>
                </a:solidFill>
                <a:latin typeface="+mn-lt"/>
              </a:rPr>
              <a:t>:</a:t>
            </a:r>
          </a:p>
          <a:p>
            <a:pPr marL="1336675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Gabapentin</a:t>
            </a:r>
          </a:p>
          <a:p>
            <a:pPr marL="993775" lvl="2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(Neurontin 400 mg)</a:t>
            </a:r>
          </a:p>
          <a:p>
            <a:pPr marL="993775" lvl="2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defRPr/>
            </a:pPr>
            <a:endParaRPr lang="en-US" sz="2000" b="1" dirty="0">
              <a:solidFill>
                <a:srgbClr val="FFC000"/>
              </a:solidFill>
              <a:latin typeface="+mn-lt"/>
            </a:endParaRPr>
          </a:p>
          <a:p>
            <a:pPr marL="1336675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Pregabalin</a:t>
            </a:r>
          </a:p>
          <a:p>
            <a:pPr marL="993775" lvl="2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5000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(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Lyrica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75 – 150 mg)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A8BF62-04E2-4D6E-9008-53E6E25D76F6}"/>
              </a:ext>
            </a:extLst>
          </p:cNvPr>
          <p:cNvSpPr txBox="1">
            <a:spLocks noChangeArrowheads="1"/>
          </p:cNvSpPr>
          <p:nvPr/>
        </p:nvSpPr>
        <p:spPr>
          <a:xfrm>
            <a:off x="1500162" y="544184"/>
            <a:ext cx="7215238" cy="642942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WHO  (I)  </a:t>
            </a:r>
            <a:r>
              <a:rPr lang="en-US" sz="3200" b="1" kern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AFD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Non Opioid Analgesics </a:t>
            </a:r>
            <a:endParaRPr lang="en-US" sz="3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0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Times New Roman" pitchFamily="18" charset="0"/>
            </a:endParaRPr>
          </a:p>
        </p:txBody>
      </p:sp>
      <p:grpSp>
        <p:nvGrpSpPr>
          <p:cNvPr id="43012" name="Group 4">
            <a:extLst>
              <a:ext uri="{FF2B5EF4-FFF2-40B4-BE49-F238E27FC236}">
                <a16:creationId xmlns:a16="http://schemas.microsoft.com/office/drawing/2014/main" id="{5AD960EE-7A51-45E0-807C-BBCE073BF849}"/>
              </a:ext>
            </a:extLst>
          </p:cNvPr>
          <p:cNvGrpSpPr>
            <a:grpSpLocks/>
          </p:cNvGrpSpPr>
          <p:nvPr/>
        </p:nvGrpSpPr>
        <p:grpSpPr bwMode="auto">
          <a:xfrm>
            <a:off x="5857875" y="3713163"/>
            <a:ext cx="3656013" cy="2543175"/>
            <a:chOff x="1071563" y="1793875"/>
            <a:chExt cx="5916638" cy="52094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7F01A588-16F0-4A57-B66C-20418AD00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63" y="5858713"/>
              <a:ext cx="3725195" cy="57883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  NSAIDs</a:t>
              </a:r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7A559303-6FCD-44DD-8BFA-7009C9AB8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641" y="3972628"/>
              <a:ext cx="3458009" cy="57558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Weak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C6A93990-F7E3-4475-9030-7E9F8651B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9671" y="1793875"/>
              <a:ext cx="3198530" cy="57558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III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Strong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cxnSp>
          <p:nvCxnSpPr>
            <p:cNvPr id="43021" name="AutoShape 6">
              <a:extLst>
                <a:ext uri="{FF2B5EF4-FFF2-40B4-BE49-F238E27FC236}">
                  <a16:creationId xmlns:a16="http://schemas.microsoft.com/office/drawing/2014/main" id="{6CA5FE86-CF8C-4BBC-95F0-BAC1F0C920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877219" y="5193507"/>
              <a:ext cx="1366837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2" name="AutoShape 12">
              <a:extLst>
                <a:ext uri="{FF2B5EF4-FFF2-40B4-BE49-F238E27FC236}">
                  <a16:creationId xmlns:a16="http://schemas.microsoft.com/office/drawing/2014/main" id="{C2EF990F-E49E-445C-B028-C65788F3FE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793207" y="2980531"/>
              <a:ext cx="1981200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3" name="Text Box 9">
              <a:extLst>
                <a:ext uri="{FF2B5EF4-FFF2-40B4-BE49-F238E27FC236}">
                  <a16:creationId xmlns:a16="http://schemas.microsoft.com/office/drawing/2014/main" id="{269DD097-4B26-4228-86C3-5DDC2F4B9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674" y="5393488"/>
              <a:ext cx="1714500" cy="46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43024" name="Text Box 10">
              <a:extLst>
                <a:ext uri="{FF2B5EF4-FFF2-40B4-BE49-F238E27FC236}">
                  <a16:creationId xmlns:a16="http://schemas.microsoft.com/office/drawing/2014/main" id="{AB6DE817-A7C1-4EA6-8777-FBDA4E4F2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2238" y="3614739"/>
              <a:ext cx="2786061" cy="437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76F28722-4B0A-491C-9F47-E0B36D4EE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365" y="6486324"/>
              <a:ext cx="1289688" cy="517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8D7BB410-EA90-4578-B702-9CDA194B9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450" y="4629506"/>
              <a:ext cx="1289688" cy="517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394EBCB6-E847-4CD1-B260-7916BBB05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864" y="2414981"/>
              <a:ext cx="1289688" cy="517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CE5573-2B9E-4BAA-BB7A-422BEDA70A3B}"/>
              </a:ext>
            </a:extLst>
          </p:cNvPr>
          <p:cNvSpPr/>
          <p:nvPr/>
        </p:nvSpPr>
        <p:spPr>
          <a:xfrm>
            <a:off x="5715000" y="3429000"/>
            <a:ext cx="4027488" cy="292893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C99F99-0D93-44E5-BF09-6F340CF93F43}"/>
              </a:ext>
            </a:extLst>
          </p:cNvPr>
          <p:cNvSpPr/>
          <p:nvPr/>
        </p:nvSpPr>
        <p:spPr>
          <a:xfrm>
            <a:off x="5357813" y="5375275"/>
            <a:ext cx="3214687" cy="9286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57720FE3-CC72-47BD-A010-D430EC6A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400" y="3500438"/>
            <a:ext cx="1720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050" b="1" dirty="0"/>
              <a:t>Severe pain</a:t>
            </a:r>
            <a:r>
              <a:rPr lang="en-US" sz="900" b="1" dirty="0"/>
              <a:t> (7-10)</a:t>
            </a:r>
          </a:p>
        </p:txBody>
      </p:sp>
      <p:sp>
        <p:nvSpPr>
          <p:cNvPr id="19" name="Action Button: Forward or Next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F977F4-6A57-4BE4-A41B-EB5A59D6A39A}"/>
              </a:ext>
            </a:extLst>
          </p:cNvPr>
          <p:cNvSpPr/>
          <p:nvPr/>
        </p:nvSpPr>
        <p:spPr bwMode="auto">
          <a:xfrm>
            <a:off x="9144000" y="6143625"/>
            <a:ext cx="500063" cy="142875"/>
          </a:xfrm>
          <a:prstGeom prst="actionButtonForwardNex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" name="TextBox 4">
            <a:extLst>
              <a:ext uri="{FF2B5EF4-FFF2-40B4-BE49-F238E27FC236}">
                <a16:creationId xmlns:a16="http://schemas.microsoft.com/office/drawing/2014/main" id="{2BAF11F0-8F55-4CFF-A35C-CD3E2ECDE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157913"/>
            <a:ext cx="5000625" cy="260350"/>
          </a:xfrm>
          <a:prstGeom prst="rect">
            <a:avLst/>
          </a:prstGeom>
          <a:noFill/>
          <a:ln w="95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>
                <a:solidFill>
                  <a:srgbClr val="00FFFF"/>
                </a:solidFill>
                <a:latin typeface="+mn-lt"/>
              </a:rPr>
              <a:t>Acute Pain Management - Scientific Evidence  - AANZA Guidelines 2015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5C2D702-E730-442A-AE50-3868FC719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625" y="554038"/>
            <a:ext cx="7215188" cy="588962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SA" sz="2800" b="1">
                <a:solidFill>
                  <a:srgbClr val="FF0000"/>
                </a:solidFill>
              </a:rPr>
              <a:t>WHO Ladder II - </a:t>
            </a:r>
            <a:r>
              <a:rPr lang="en-US" altLang="ar-SA" sz="2800" b="1">
                <a:solidFill>
                  <a:srgbClr val="FFFF00"/>
                </a:solidFill>
              </a:rPr>
              <a:t>Weak Opioids: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94D2DB3-CC6E-4317-B92C-CA8B47E1B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3550" y="1508125"/>
            <a:ext cx="9266238" cy="4224338"/>
          </a:xfrm>
        </p:spPr>
        <p:txBody>
          <a:bodyPr>
            <a:normAutofit/>
          </a:bodyPr>
          <a:lstStyle/>
          <a:p>
            <a:pPr marL="578358" indent="-514350"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Tramadol</a:t>
            </a:r>
            <a:r>
              <a:rPr lang="en-US" sz="2800" b="1" dirty="0">
                <a:solidFill>
                  <a:srgbClr val="FF66FF"/>
                </a:solidFill>
                <a:cs typeface="Arial" pitchFamily="34" charset="0"/>
              </a:rPr>
              <a:t>:   </a:t>
            </a:r>
            <a:r>
              <a:rPr lang="en-US" sz="2000" b="1" i="1" dirty="0">
                <a:solidFill>
                  <a:srgbClr val="00FF00"/>
                </a:solidFill>
                <a:cs typeface="Arial" pitchFamily="34" charset="0"/>
              </a:rPr>
              <a:t>(</a:t>
            </a:r>
            <a:r>
              <a:rPr lang="en-US" sz="2000" b="1" i="1" dirty="0" err="1">
                <a:solidFill>
                  <a:srgbClr val="00FF00"/>
                </a:solidFill>
                <a:cs typeface="Arial" pitchFamily="34" charset="0"/>
              </a:rPr>
              <a:t>Tramal</a:t>
            </a:r>
            <a:r>
              <a:rPr lang="en-US" sz="2000" b="1" i="1" dirty="0">
                <a:solidFill>
                  <a:srgbClr val="00FF00"/>
                </a:solidFill>
                <a:cs typeface="Arial" pitchFamily="34" charset="0"/>
              </a:rPr>
              <a:t> : Morphine = 1 : 10)</a:t>
            </a:r>
          </a:p>
          <a:p>
            <a:pPr marL="895858" lvl="1" indent="-36576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</a:rPr>
              <a:t>Dose: 200 – 400 mg/d</a:t>
            </a:r>
          </a:p>
          <a:p>
            <a:pPr marL="895858" lvl="1" indent="-36576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</a:rPr>
              <a:t>It has a lower risk of respiratory depression </a:t>
            </a:r>
            <a:r>
              <a:rPr lang="en-US" sz="1600" b="1" i="1" dirty="0">
                <a:solidFill>
                  <a:srgbClr val="00FF00"/>
                </a:solidFill>
              </a:rPr>
              <a:t>(Level II).</a:t>
            </a:r>
            <a:endParaRPr lang="en-US" sz="2000" b="1" i="1" dirty="0">
              <a:solidFill>
                <a:srgbClr val="00FF00"/>
              </a:solidFill>
            </a:endParaRPr>
          </a:p>
          <a:p>
            <a:pPr marL="895858" lvl="1" indent="-36576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</a:rPr>
              <a:t>It is an effective treatment  for Neuropathic pain </a:t>
            </a:r>
            <a:r>
              <a:rPr lang="en-US" sz="1600" b="1" i="1" dirty="0">
                <a:solidFill>
                  <a:srgbClr val="00FF00"/>
                </a:solidFill>
              </a:rPr>
              <a:t>(Level I </a:t>
            </a:r>
            <a:endParaRPr lang="en-US" sz="2000" b="1" i="1" dirty="0">
              <a:solidFill>
                <a:srgbClr val="00FF00"/>
              </a:solidFill>
            </a:endParaRPr>
          </a:p>
          <a:p>
            <a:pPr marL="895858" lvl="1" indent="-36576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</a:rPr>
              <a:t>Side effects: Sedation </a:t>
            </a:r>
            <a:r>
              <a:rPr lang="en-US" sz="2000" b="1" dirty="0">
                <a:solidFill>
                  <a:srgbClr val="FF0000"/>
                </a:solidFill>
              </a:rPr>
              <a:t>&amp;</a:t>
            </a:r>
            <a:r>
              <a:rPr lang="en-US" sz="2000" b="1" dirty="0">
                <a:solidFill>
                  <a:srgbClr val="00FFFF"/>
                </a:solidFill>
              </a:rPr>
              <a:t>  N/V</a:t>
            </a:r>
          </a:p>
          <a:p>
            <a:pPr marL="580961" lvl="1" indent="-514350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ct val="75000"/>
              <a:buFontTx/>
              <a:buNone/>
              <a:defRPr/>
            </a:pPr>
            <a:r>
              <a:rPr lang="en-US" b="1" dirty="0">
                <a:solidFill>
                  <a:srgbClr val="FFFF00"/>
                </a:solidFill>
                <a:cs typeface="Arial" pitchFamily="34" charset="0"/>
              </a:rPr>
              <a:t>2.   </a:t>
            </a:r>
            <a:r>
              <a:rPr lang="en-US" b="1" dirty="0">
                <a:solidFill>
                  <a:srgbClr val="FF00FF"/>
                </a:solidFill>
                <a:cs typeface="Arial" pitchFamily="34" charset="0"/>
              </a:rPr>
              <a:t>Codeine: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  </a:t>
            </a:r>
            <a:r>
              <a:rPr lang="en-US" sz="2000" b="1" i="1" dirty="0">
                <a:solidFill>
                  <a:srgbClr val="00FF00"/>
                </a:solidFill>
                <a:cs typeface="Arial" pitchFamily="34" charset="0"/>
              </a:rPr>
              <a:t>(Codeine : Morphine = 1 : 10)</a:t>
            </a:r>
            <a:endParaRPr lang="en-US" sz="3200" b="1" i="1" dirty="0">
              <a:solidFill>
                <a:srgbClr val="00FF00"/>
              </a:solidFill>
              <a:cs typeface="Arial" pitchFamily="34" charset="0"/>
            </a:endParaRPr>
          </a:p>
          <a:p>
            <a:pPr marL="995299" lvl="1" indent="-457200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</a:rPr>
              <a:t>A very weak mu‐receptor agonist</a:t>
            </a:r>
            <a:endParaRPr lang="en-US" sz="2000" b="1" dirty="0">
              <a:solidFill>
                <a:srgbClr val="00FFFF"/>
              </a:solidFill>
              <a:cs typeface="Arial" pitchFamily="34" charset="0"/>
            </a:endParaRPr>
          </a:p>
          <a:p>
            <a:pPr marL="995299" lvl="1" indent="-457200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  <a:cs typeface="Arial" pitchFamily="34" charset="0"/>
              </a:rPr>
              <a:t>Metabolized to morphine.</a:t>
            </a:r>
          </a:p>
        </p:txBody>
      </p:sp>
      <p:grpSp>
        <p:nvGrpSpPr>
          <p:cNvPr id="44036" name="Group 3">
            <a:extLst>
              <a:ext uri="{FF2B5EF4-FFF2-40B4-BE49-F238E27FC236}">
                <a16:creationId xmlns:a16="http://schemas.microsoft.com/office/drawing/2014/main" id="{4BF483BC-FC5A-4400-8248-2710989DFB7B}"/>
              </a:ext>
            </a:extLst>
          </p:cNvPr>
          <p:cNvGrpSpPr>
            <a:grpSpLocks/>
          </p:cNvGrpSpPr>
          <p:nvPr/>
        </p:nvGrpSpPr>
        <p:grpSpPr bwMode="auto">
          <a:xfrm>
            <a:off x="7058025" y="4000500"/>
            <a:ext cx="2586038" cy="2319338"/>
            <a:chOff x="1071563" y="1793875"/>
            <a:chExt cx="5916638" cy="5298709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F6C147B3-0DBA-4E92-9ED1-5116AE873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63" y="5906630"/>
              <a:ext cx="3722870" cy="57665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900" b="1" u="sng" dirty="0">
                  <a:solidFill>
                    <a:schemeClr val="accent1"/>
                  </a:solidFill>
                  <a:cs typeface="+mn-cs"/>
                </a:rPr>
                <a:t>WHO class I</a:t>
              </a:r>
              <a:r>
                <a:rPr lang="en-US" sz="900" b="1" dirty="0">
                  <a:solidFill>
                    <a:schemeClr val="accent1"/>
                  </a:solidFill>
                  <a:cs typeface="+mn-cs"/>
                </a:rPr>
                <a:t>  </a:t>
              </a:r>
              <a:r>
                <a:rPr lang="en-US" sz="900" b="1" dirty="0">
                  <a:solidFill>
                    <a:srgbClr val="00FFFF"/>
                  </a:solidFill>
                  <a:cs typeface="+mn-cs"/>
                </a:rPr>
                <a:t>  NSAIDs</a:t>
              </a: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52B2818-34DF-4041-918E-3C3D0C7A6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710" y="3973564"/>
              <a:ext cx="3457728" cy="576655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800" b="1" u="sng" dirty="0">
                  <a:solidFill>
                    <a:schemeClr val="accent1"/>
                  </a:solidFill>
                  <a:cs typeface="+mn-cs"/>
                </a:rPr>
                <a:t>WHO class II</a:t>
              </a:r>
              <a:r>
                <a:rPr lang="en-US" sz="80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800" b="1" dirty="0">
                  <a:solidFill>
                    <a:srgbClr val="00FFFF"/>
                  </a:solidFill>
                  <a:cs typeface="+mn-cs"/>
                </a:rPr>
                <a:t>Weak </a:t>
              </a:r>
              <a:r>
                <a:rPr lang="en-US" sz="80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800" b="1" dirty="0">
                <a:solidFill>
                  <a:srgbClr val="00FFFF"/>
                </a:solidFill>
                <a:cs typeface="+mn-cs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54D11BF5-740C-47AA-9199-41843BB0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349" y="1793875"/>
              <a:ext cx="3199852" cy="57665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800" b="1" u="sng" dirty="0">
                  <a:solidFill>
                    <a:schemeClr val="accent1"/>
                  </a:solidFill>
                  <a:cs typeface="+mn-cs"/>
                </a:rPr>
                <a:t>WHO III</a:t>
              </a:r>
              <a:r>
                <a:rPr lang="en-US" sz="80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800" b="1" dirty="0">
                  <a:solidFill>
                    <a:srgbClr val="00FFFF"/>
                  </a:solidFill>
                  <a:cs typeface="+mn-cs"/>
                </a:rPr>
                <a:t>Strong </a:t>
              </a:r>
              <a:r>
                <a:rPr lang="en-US" sz="80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800" b="1" dirty="0">
                <a:solidFill>
                  <a:srgbClr val="00FFFF"/>
                </a:solidFill>
                <a:cs typeface="+mn-cs"/>
              </a:endParaRPr>
            </a:p>
          </p:txBody>
        </p:sp>
        <p:cxnSp>
          <p:nvCxnSpPr>
            <p:cNvPr id="44044" name="AutoShape 6">
              <a:extLst>
                <a:ext uri="{FF2B5EF4-FFF2-40B4-BE49-F238E27FC236}">
                  <a16:creationId xmlns:a16="http://schemas.microsoft.com/office/drawing/2014/main" id="{E6D82B92-7CB3-4960-8BEF-77BE68A835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877219" y="5193507"/>
              <a:ext cx="1366837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5" name="AutoShape 12">
              <a:extLst>
                <a:ext uri="{FF2B5EF4-FFF2-40B4-BE49-F238E27FC236}">
                  <a16:creationId xmlns:a16="http://schemas.microsoft.com/office/drawing/2014/main" id="{98956F9F-4E36-4305-BDBC-5CA6A84514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793207" y="2980531"/>
              <a:ext cx="1981200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6" name="Text Box 9">
              <a:extLst>
                <a:ext uri="{FF2B5EF4-FFF2-40B4-BE49-F238E27FC236}">
                  <a16:creationId xmlns:a16="http://schemas.microsoft.com/office/drawing/2014/main" id="{7789DA8A-E363-4145-8C0F-B3C60018E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9161" y="5407183"/>
              <a:ext cx="1715556" cy="896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7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44047" name="Text Box 10">
              <a:extLst>
                <a:ext uri="{FF2B5EF4-FFF2-40B4-BE49-F238E27FC236}">
                  <a16:creationId xmlns:a16="http://schemas.microsoft.com/office/drawing/2014/main" id="{B6E5940C-FFF3-42F3-BBFB-C3E355ADF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2238" y="3614738"/>
              <a:ext cx="2786061" cy="694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8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6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20942097-C1B5-4A24-93EB-96EB80D0E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446" y="6486913"/>
              <a:ext cx="2113863" cy="605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>
                <a:cs typeface="+mn-cs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8D922F7A-8FE6-4C9B-B84B-DE8781C5A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510" y="4633635"/>
              <a:ext cx="2113863" cy="605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>
                <a:cs typeface="+mn-cs"/>
              </a:endParaRP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94A5CBBB-9472-4AAF-BA00-B34CC3773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1648" y="2414053"/>
              <a:ext cx="2113863" cy="605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87B7054-2578-4D44-B3C7-E1E52F10E3A1}"/>
              </a:ext>
            </a:extLst>
          </p:cNvPr>
          <p:cNvSpPr/>
          <p:nvPr/>
        </p:nvSpPr>
        <p:spPr>
          <a:xfrm>
            <a:off x="6956425" y="3902075"/>
            <a:ext cx="2773363" cy="2390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66D58C-B6EA-49AD-B8E4-E091F1A559CC}"/>
              </a:ext>
            </a:extLst>
          </p:cNvPr>
          <p:cNvSpPr/>
          <p:nvPr/>
        </p:nvSpPr>
        <p:spPr>
          <a:xfrm>
            <a:off x="7283450" y="4714875"/>
            <a:ext cx="2357438" cy="785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9" name="Text Box 10">
            <a:extLst>
              <a:ext uri="{FF2B5EF4-FFF2-40B4-BE49-F238E27FC236}">
                <a16:creationId xmlns:a16="http://schemas.microsoft.com/office/drawing/2014/main" id="{7436A99C-ABED-454D-98F3-1C9E0730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4238625"/>
            <a:ext cx="17208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600" b="1">
                <a:latin typeface="Times New Roman" panose="02020603050405020304" pitchFamily="18" charset="0"/>
              </a:rPr>
              <a:t>Severe pain</a:t>
            </a:r>
            <a:r>
              <a:rPr lang="en-US" altLang="ar-SA" sz="400" b="1">
                <a:latin typeface="Times New Roman" panose="02020603050405020304" pitchFamily="18" charset="0"/>
              </a:rPr>
              <a:t> (7-10)</a:t>
            </a:r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DD1A761D-CDC5-4A1F-A074-EA8F2F26E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6143625"/>
            <a:ext cx="6203950" cy="261938"/>
          </a:xfrm>
          <a:prstGeom prst="rect">
            <a:avLst/>
          </a:prstGeom>
          <a:noFill/>
          <a:ln w="95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>
                <a:solidFill>
                  <a:srgbClr val="00FFFF"/>
                </a:solidFill>
                <a:latin typeface="+mn-lt"/>
              </a:rPr>
              <a:t>Acute Pain Management - Scientific Evidence  - AAGBI Guidelines 2010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3">
            <a:extLst>
              <a:ext uri="{FF2B5EF4-FFF2-40B4-BE49-F238E27FC236}">
                <a16:creationId xmlns:a16="http://schemas.microsoft.com/office/drawing/2014/main" id="{F39BEA7D-C2F3-4FBD-9F2F-2822FF493DA2}"/>
              </a:ext>
            </a:extLst>
          </p:cNvPr>
          <p:cNvGrpSpPr>
            <a:grpSpLocks/>
          </p:cNvGrpSpPr>
          <p:nvPr/>
        </p:nvGrpSpPr>
        <p:grpSpPr bwMode="auto">
          <a:xfrm>
            <a:off x="6357938" y="3857625"/>
            <a:ext cx="3187700" cy="2387600"/>
            <a:chOff x="1071563" y="1793875"/>
            <a:chExt cx="5916638" cy="519569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C5D9BAC0-C216-45DF-AEE5-6CB080B7C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63" y="5859921"/>
              <a:ext cx="3724418" cy="576914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900" b="1" u="sng" dirty="0">
                  <a:solidFill>
                    <a:schemeClr val="accent1"/>
                  </a:solidFill>
                  <a:cs typeface="+mn-cs"/>
                </a:rPr>
                <a:t>WHO class I</a:t>
              </a:r>
              <a:r>
                <a:rPr lang="en-US" sz="900" b="1" dirty="0">
                  <a:solidFill>
                    <a:schemeClr val="accent1"/>
                  </a:solidFill>
                  <a:cs typeface="+mn-cs"/>
                </a:rPr>
                <a:t>  </a:t>
              </a:r>
              <a:r>
                <a:rPr lang="en-US" sz="900" b="1" dirty="0">
                  <a:solidFill>
                    <a:srgbClr val="00FFFF"/>
                  </a:solidFill>
                  <a:cs typeface="+mn-cs"/>
                </a:rPr>
                <a:t>  NSAIDs</a:t>
              </a: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6C063E80-DD33-487F-ADA0-3091B3D21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509" y="3970263"/>
              <a:ext cx="3456282" cy="57691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900" b="1" u="sng" dirty="0">
                  <a:solidFill>
                    <a:schemeClr val="accent1"/>
                  </a:solidFill>
                  <a:cs typeface="+mn-cs"/>
                </a:rPr>
                <a:t>WHO class II</a:t>
              </a:r>
              <a:r>
                <a:rPr lang="en-US" sz="90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900" b="1" dirty="0">
                  <a:solidFill>
                    <a:srgbClr val="00FFFF"/>
                  </a:solidFill>
                  <a:cs typeface="+mn-cs"/>
                </a:rPr>
                <a:t>Weak </a:t>
              </a:r>
              <a:r>
                <a:rPr lang="en-US" sz="90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900" b="1" dirty="0">
                <a:solidFill>
                  <a:srgbClr val="00FFFF"/>
                </a:solidFill>
                <a:cs typeface="+mn-cs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870FE3C6-EA4A-45B6-92AC-1708A159F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266" y="1793875"/>
              <a:ext cx="3199935" cy="57691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900" b="1" u="sng" dirty="0">
                  <a:solidFill>
                    <a:schemeClr val="accent1"/>
                  </a:solidFill>
                  <a:cs typeface="+mn-cs"/>
                </a:rPr>
                <a:t>WHO III</a:t>
              </a:r>
              <a:r>
                <a:rPr lang="en-US" sz="90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900" b="1" dirty="0">
                  <a:solidFill>
                    <a:srgbClr val="00FFFF"/>
                  </a:solidFill>
                  <a:cs typeface="+mn-cs"/>
                </a:rPr>
                <a:t>Strong </a:t>
              </a:r>
              <a:r>
                <a:rPr lang="en-US" sz="90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900" b="1" dirty="0">
                <a:solidFill>
                  <a:srgbClr val="00FFFF"/>
                </a:solidFill>
                <a:cs typeface="+mn-cs"/>
              </a:endParaRPr>
            </a:p>
          </p:txBody>
        </p:sp>
        <p:cxnSp>
          <p:nvCxnSpPr>
            <p:cNvPr id="46091" name="AutoShape 6">
              <a:extLst>
                <a:ext uri="{FF2B5EF4-FFF2-40B4-BE49-F238E27FC236}">
                  <a16:creationId xmlns:a16="http://schemas.microsoft.com/office/drawing/2014/main" id="{6A57F8AA-307D-4388-B010-0D69605533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877219" y="5193507"/>
              <a:ext cx="1366837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092" name="AutoShape 12">
              <a:extLst>
                <a:ext uri="{FF2B5EF4-FFF2-40B4-BE49-F238E27FC236}">
                  <a16:creationId xmlns:a16="http://schemas.microsoft.com/office/drawing/2014/main" id="{F0B9B7D3-67AD-4F7F-BBE6-7FE13B0CD0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793207" y="2980531"/>
              <a:ext cx="1981200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93" name="Text Box 9">
              <a:extLst>
                <a:ext uri="{FF2B5EF4-FFF2-40B4-BE49-F238E27FC236}">
                  <a16:creationId xmlns:a16="http://schemas.microsoft.com/office/drawing/2014/main" id="{D91B3BAC-3B09-4C40-873A-DEE632C2F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218" y="5412027"/>
              <a:ext cx="1714499" cy="442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8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6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46094" name="Text Box 10">
              <a:extLst>
                <a:ext uri="{FF2B5EF4-FFF2-40B4-BE49-F238E27FC236}">
                  <a16:creationId xmlns:a16="http://schemas.microsoft.com/office/drawing/2014/main" id="{4C97EE8A-6974-4920-AAD8-352AF1E3F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0599" y="3582702"/>
              <a:ext cx="2786061" cy="415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8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6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F8CF30FC-CEA8-460B-A3C7-2ECE25781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723" y="6488655"/>
              <a:ext cx="1384870" cy="50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>
                <a:cs typeface="+mn-cs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22C7900A-FF39-4061-9A8D-D86416473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940" y="4630089"/>
              <a:ext cx="1381925" cy="50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 dirty="0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 dirty="0">
                <a:cs typeface="+mn-cs"/>
              </a:endParaRP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BA8C034A-B0DD-4F11-B177-B9D3565F1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232" y="2415700"/>
              <a:ext cx="1384870" cy="504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900">
                <a:cs typeface="+mn-cs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496F2E36-3B73-4B0C-8FAF-C891E233474D}"/>
              </a:ext>
            </a:extLst>
          </p:cNvPr>
          <p:cNvSpPr/>
          <p:nvPr/>
        </p:nvSpPr>
        <p:spPr>
          <a:xfrm>
            <a:off x="7215188" y="3500438"/>
            <a:ext cx="2643187" cy="9286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E0616D2F-9B9C-4DD7-B48B-78242B274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4913" y="523875"/>
            <a:ext cx="7867650" cy="547688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SA" sz="3200" b="1">
                <a:solidFill>
                  <a:srgbClr val="FF0000"/>
                </a:solidFill>
              </a:rPr>
              <a:t>WHO Ladder III </a:t>
            </a:r>
            <a:r>
              <a:rPr lang="en-US" altLang="ar-SA" sz="3200" b="1">
                <a:solidFill>
                  <a:srgbClr val="FFFF00"/>
                </a:solidFill>
              </a:rPr>
              <a:t>- Strong Opioids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B8456E-A2C6-40CC-A984-DBD466F379BB}"/>
              </a:ext>
            </a:extLst>
          </p:cNvPr>
          <p:cNvSpPr txBox="1"/>
          <p:nvPr/>
        </p:nvSpPr>
        <p:spPr>
          <a:xfrm>
            <a:off x="571500" y="1330325"/>
            <a:ext cx="9215438" cy="50482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Morphine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Standard opioid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All route of administrations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Metabolites: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+ </a:t>
            </a:r>
            <a:r>
              <a:rPr lang="en-US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M6G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&amp;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-</a:t>
            </a:r>
            <a:r>
              <a:rPr lang="en-US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M3G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Side effects: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Sedation,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PONV, 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Respiratory Depression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lvl="1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2.  Fentanyl:   </a:t>
            </a:r>
            <a:r>
              <a:rPr lang="en-US" sz="1600" b="1" i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(Fentanyl : </a:t>
            </a:r>
            <a:r>
              <a:rPr lang="en-US" sz="1600" b="1" i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Mophine</a:t>
            </a:r>
            <a:r>
              <a:rPr lang="en-US" sz="1600" b="1" i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= 10:1)</a:t>
            </a:r>
            <a:endParaRPr lang="en-US" sz="1400" b="1" i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Commonly used in acute pain</a:t>
            </a: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Rapid action &amp; Short duration.</a:t>
            </a: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Forms: iv, sc, trans-nasal, NXL, TTS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46086" name="Text Box 10">
            <a:extLst>
              <a:ext uri="{FF2B5EF4-FFF2-40B4-BE49-F238E27FC236}">
                <a16:creationId xmlns:a16="http://schemas.microsoft.com/office/drawing/2014/main" id="{65B0DA84-8CA1-454F-88A5-9715F4BB0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3275" y="3670300"/>
            <a:ext cx="1720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900" b="1">
                <a:latin typeface="Times New Roman" panose="02020603050405020304" pitchFamily="18" charset="0"/>
              </a:rPr>
              <a:t>Severe pain</a:t>
            </a:r>
            <a:r>
              <a:rPr lang="en-US" altLang="ar-SA" sz="700" b="1">
                <a:latin typeface="Times New Roman" panose="02020603050405020304" pitchFamily="18" charset="0"/>
              </a:rPr>
              <a:t> (7-10)</a:t>
            </a:r>
          </a:p>
        </p:txBody>
      </p:sp>
      <p:sp>
        <p:nvSpPr>
          <p:cNvPr id="46087" name="Rectangle 18">
            <a:extLst>
              <a:ext uri="{FF2B5EF4-FFF2-40B4-BE49-F238E27FC236}">
                <a16:creationId xmlns:a16="http://schemas.microsoft.com/office/drawing/2014/main" id="{AF93C229-CC6D-4B78-BEA6-5C3DF365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3429000"/>
            <a:ext cx="3643313" cy="3000375"/>
          </a:xfrm>
          <a:prstGeom prst="rect">
            <a:avLst/>
          </a:prstGeom>
          <a:noFill/>
          <a:ln w="28575" algn="ctr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869AE47-9C4F-4960-A0FF-771377FF2F62}"/>
              </a:ext>
            </a:extLst>
          </p:cNvPr>
          <p:cNvSpPr txBox="1"/>
          <p:nvPr/>
        </p:nvSpPr>
        <p:spPr>
          <a:xfrm>
            <a:off x="487363" y="1125538"/>
            <a:ext cx="9215437" cy="538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  <a:cs typeface="+mn-cs"/>
              </a:rPr>
              <a:t>3. </a:t>
            </a:r>
            <a:r>
              <a:rPr lang="en-US" b="1" dirty="0" err="1">
                <a:solidFill>
                  <a:srgbClr val="FFFF00"/>
                </a:solidFill>
                <a:latin typeface="+mn-lt"/>
                <a:cs typeface="+mn-cs"/>
              </a:rPr>
              <a:t>Pethidene</a:t>
            </a:r>
            <a:r>
              <a:rPr lang="en-US" sz="2000" b="1" dirty="0">
                <a:solidFill>
                  <a:srgbClr val="FFFF00"/>
                </a:solidFill>
                <a:latin typeface="+mn-lt"/>
                <a:cs typeface="+mn-cs"/>
              </a:rPr>
              <a:t>:   </a:t>
            </a:r>
            <a:r>
              <a:rPr lang="en-US" sz="2000" b="1" i="1" dirty="0">
                <a:solidFill>
                  <a:srgbClr val="00FF00"/>
                </a:solidFill>
                <a:latin typeface="+mn-lt"/>
                <a:cs typeface="+mn-cs"/>
              </a:rPr>
              <a:t>(</a:t>
            </a:r>
            <a:r>
              <a:rPr lang="en-US" sz="2000" b="1" i="1" dirty="0" err="1">
                <a:solidFill>
                  <a:srgbClr val="00FF00"/>
                </a:solidFill>
                <a:latin typeface="+mn-lt"/>
                <a:cs typeface="Times New Roman" pitchFamily="18" charset="0"/>
              </a:rPr>
              <a:t>Pethidene</a:t>
            </a:r>
            <a:r>
              <a:rPr lang="en-US" sz="2000" b="1" i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: Morphine = (1:10) </a:t>
            </a:r>
          </a:p>
          <a:p>
            <a:pPr marL="233363" indent="-35083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May be used </a:t>
            </a:r>
            <a:r>
              <a:rPr lang="en-US" sz="1800" b="1" dirty="0">
                <a:solidFill>
                  <a:srgbClr val="00FFFF"/>
                </a:solidFill>
                <a:latin typeface="+mn-lt"/>
                <a:cs typeface="Times New Roman" pitchFamily="18" charset="0"/>
                <a:sym typeface="Symbol"/>
              </a:rPr>
              <a:t> </a:t>
            </a:r>
            <a:r>
              <a:rPr lang="en-US" sz="1800" b="1" dirty="0" err="1">
                <a:solidFill>
                  <a:srgbClr val="00FFFF"/>
                </a:solidFill>
                <a:latin typeface="+mn-lt"/>
                <a:cs typeface="Times New Roman" pitchFamily="18" charset="0"/>
                <a:sym typeface="Symbol"/>
              </a:rPr>
              <a:t>postop</a:t>
            </a:r>
            <a:r>
              <a:rPr lang="en-US" sz="1800" b="1" dirty="0">
                <a:solidFill>
                  <a:srgbClr val="00FFFF"/>
                </a:solidFill>
                <a:latin typeface="+mn-lt"/>
                <a:cs typeface="Times New Roman" pitchFamily="18" charset="0"/>
                <a:sym typeface="Symbol"/>
              </a:rPr>
              <a:t>. shivering</a:t>
            </a:r>
            <a:endParaRPr lang="en-US" sz="1800" b="1" dirty="0">
              <a:solidFill>
                <a:srgbClr val="00FFFF"/>
              </a:solidFill>
              <a:latin typeface="+mn-lt"/>
              <a:cs typeface="Times New Roman" pitchFamily="18" charset="0"/>
            </a:endParaRPr>
          </a:p>
          <a:p>
            <a:pPr marL="233363" indent="-35083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Side effects:</a:t>
            </a: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Toxic active metabolite: </a:t>
            </a: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  <a:sym typeface="Wingdings"/>
              </a:rPr>
              <a:t></a:t>
            </a: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t½ .</a:t>
            </a: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  <a:sym typeface="Wingdings"/>
              </a:rPr>
              <a:t></a:t>
            </a: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 N/V &gt; morphine</a:t>
            </a:r>
          </a:p>
          <a:p>
            <a:pPr marL="690563" lvl="1" indent="-350838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00"/>
                </a:solidFill>
                <a:cs typeface="Times New Roman" pitchFamily="18" charset="0"/>
                <a:sym typeface="Wingdings"/>
              </a:rPr>
              <a:t>  </a:t>
            </a:r>
            <a:r>
              <a:rPr lang="en-US" sz="18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Addiction liability</a:t>
            </a:r>
          </a:p>
          <a:p>
            <a:pPr marL="1147763" lvl="2" indent="-350838">
              <a:spcBef>
                <a:spcPts val="60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00FF00"/>
              </a:solidFill>
              <a:latin typeface="+mn-lt"/>
              <a:cs typeface="Times New Roman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  <a:cs typeface="+mn-cs"/>
              </a:rPr>
              <a:t>4. </a:t>
            </a:r>
            <a:r>
              <a:rPr lang="en-US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Oxycodone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Available Oral &amp; IV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It has a faster onset &gt; morphine,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Longer duration of action,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Lower rate of adverse effects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Effective in visceral pain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rgbClr val="00FFFF"/>
                </a:solidFill>
                <a:latin typeface="+mn-lt"/>
              </a:rPr>
              <a:t>Better oral bioavailability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sz="1800" b="1" dirty="0">
                <a:solidFill>
                  <a:srgbClr val="FF0000"/>
                </a:solidFill>
                <a:latin typeface="+mn-lt"/>
                <a:sym typeface="Wingdings"/>
              </a:rPr>
              <a:t> </a:t>
            </a:r>
            <a:r>
              <a:rPr lang="en-US" sz="1800" b="1" dirty="0">
                <a:solidFill>
                  <a:srgbClr val="00FFFF"/>
                </a:solidFill>
                <a:latin typeface="+mn-lt"/>
              </a:rPr>
              <a:t>Used in </a:t>
            </a:r>
            <a:r>
              <a:rPr lang="en-US" sz="1800" b="1" dirty="0" err="1">
                <a:solidFill>
                  <a:srgbClr val="00FFFF"/>
                </a:solidFill>
                <a:latin typeface="+mn-lt"/>
              </a:rPr>
              <a:t>pts</a:t>
            </a:r>
            <a:r>
              <a:rPr lang="en-US" sz="1800" b="1" dirty="0">
                <a:solidFill>
                  <a:srgbClr val="00FFFF"/>
                </a:solidFill>
                <a:latin typeface="+mn-lt"/>
              </a:rPr>
              <a:t> who can use oral route. </a:t>
            </a:r>
            <a:r>
              <a:rPr lang="en-US" sz="1200" i="1" dirty="0">
                <a:solidFill>
                  <a:srgbClr val="FF00FF"/>
                </a:solidFill>
                <a:latin typeface="+mn-lt"/>
              </a:rPr>
              <a:t>(Level </a:t>
            </a:r>
            <a:r>
              <a:rPr lang="en-US" sz="1400" i="1" dirty="0">
                <a:solidFill>
                  <a:srgbClr val="FF00FF"/>
                </a:solidFill>
                <a:latin typeface="+mn-lt"/>
              </a:rPr>
              <a:t>1)</a:t>
            </a:r>
          </a:p>
        </p:txBody>
      </p:sp>
      <p:grpSp>
        <p:nvGrpSpPr>
          <p:cNvPr id="48131" name="Group 3">
            <a:extLst>
              <a:ext uri="{FF2B5EF4-FFF2-40B4-BE49-F238E27FC236}">
                <a16:creationId xmlns:a16="http://schemas.microsoft.com/office/drawing/2014/main" id="{5305E082-D522-4584-A8E5-C5BBCC7E9617}"/>
              </a:ext>
            </a:extLst>
          </p:cNvPr>
          <p:cNvGrpSpPr>
            <a:grpSpLocks/>
          </p:cNvGrpSpPr>
          <p:nvPr/>
        </p:nvGrpSpPr>
        <p:grpSpPr bwMode="auto">
          <a:xfrm>
            <a:off x="5822950" y="3687763"/>
            <a:ext cx="3857625" cy="2563812"/>
            <a:chOff x="1071563" y="1793875"/>
            <a:chExt cx="5916638" cy="520948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DD986C05-BBD8-4C95-880D-AD0ECEC0D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563" y="5858244"/>
              <a:ext cx="3725291" cy="57739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  NSAIDs</a:t>
              </a: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2DC7907D-D9B6-4D25-BB5B-8247C0B00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679" y="3971215"/>
              <a:ext cx="3457459" cy="577399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class 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Weak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A6E7ADCF-5797-4A50-921D-3716BCB2E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8834" y="1793875"/>
              <a:ext cx="3199367" cy="577397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050" b="1" u="sng" dirty="0">
                  <a:solidFill>
                    <a:schemeClr val="accent1"/>
                  </a:solidFill>
                  <a:cs typeface="+mn-cs"/>
                </a:rPr>
                <a:t>WHO III</a:t>
              </a:r>
              <a:r>
                <a:rPr lang="en-US" sz="1050" b="1" dirty="0">
                  <a:solidFill>
                    <a:schemeClr val="accent1"/>
                  </a:solidFill>
                  <a:cs typeface="+mn-cs"/>
                </a:rPr>
                <a:t>    </a:t>
              </a:r>
              <a:r>
                <a:rPr lang="en-US" sz="1050" b="1" dirty="0">
                  <a:solidFill>
                    <a:srgbClr val="00FFFF"/>
                  </a:solidFill>
                  <a:cs typeface="+mn-cs"/>
                </a:rPr>
                <a:t>Strong </a:t>
              </a:r>
              <a:r>
                <a:rPr lang="en-US" sz="1050" b="1" dirty="0" err="1">
                  <a:solidFill>
                    <a:srgbClr val="00FFFF"/>
                  </a:solidFill>
                  <a:cs typeface="+mn-cs"/>
                </a:rPr>
                <a:t>opioids</a:t>
              </a:r>
              <a:endParaRPr lang="en-US" sz="1050" b="1" dirty="0">
                <a:solidFill>
                  <a:srgbClr val="00FFFF"/>
                </a:solidFill>
                <a:cs typeface="+mn-cs"/>
              </a:endParaRPr>
            </a:p>
          </p:txBody>
        </p:sp>
        <p:cxnSp>
          <p:nvCxnSpPr>
            <p:cNvPr id="48139" name="AutoShape 6">
              <a:extLst>
                <a:ext uri="{FF2B5EF4-FFF2-40B4-BE49-F238E27FC236}">
                  <a16:creationId xmlns:a16="http://schemas.microsoft.com/office/drawing/2014/main" id="{7F67606B-77D1-4352-98A3-0048139DC9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877219" y="5193507"/>
              <a:ext cx="1366837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0" name="AutoShape 12">
              <a:extLst>
                <a:ext uri="{FF2B5EF4-FFF2-40B4-BE49-F238E27FC236}">
                  <a16:creationId xmlns:a16="http://schemas.microsoft.com/office/drawing/2014/main" id="{F6ABF986-5679-482F-ACFE-A4B1FAFE4A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793207" y="2980531"/>
              <a:ext cx="1981200" cy="158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41" name="Text Box 9">
              <a:extLst>
                <a:ext uri="{FF2B5EF4-FFF2-40B4-BE49-F238E27FC236}">
                  <a16:creationId xmlns:a16="http://schemas.microsoft.com/office/drawing/2014/main" id="{73AC247D-CEC6-4DBD-8172-EE0320E6A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218" y="5412026"/>
              <a:ext cx="1714499" cy="469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48142" name="Text Box 10">
              <a:extLst>
                <a:ext uri="{FF2B5EF4-FFF2-40B4-BE49-F238E27FC236}">
                  <a16:creationId xmlns:a16="http://schemas.microsoft.com/office/drawing/2014/main" id="{A26921D6-94F5-43F4-BFC6-929D4054A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0600" y="3582703"/>
              <a:ext cx="2786061" cy="43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0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8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3A7A2E53-EC12-43EA-9DD2-46149B108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940" y="6487253"/>
              <a:ext cx="1288026" cy="516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9CACE970-1BF6-4055-93A4-D0A06AE9C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582" y="4629255"/>
              <a:ext cx="1290460" cy="516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 dirty="0">
                <a:cs typeface="+mn-cs"/>
              </a:endParaRP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7BE7F770-4F8C-47F8-BE46-FCB5133EA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246" y="2416432"/>
              <a:ext cx="1288025" cy="516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050" b="1">
                  <a:solidFill>
                    <a:srgbClr val="00FF00"/>
                  </a:solidFill>
                  <a:cs typeface="+mn-cs"/>
                </a:rPr>
                <a:t>± Adjuvant</a:t>
              </a:r>
              <a:endParaRPr lang="en-US" sz="1050"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81727D5-63FC-4561-A967-694F354BFA3A}"/>
              </a:ext>
            </a:extLst>
          </p:cNvPr>
          <p:cNvSpPr/>
          <p:nvPr/>
        </p:nvSpPr>
        <p:spPr>
          <a:xfrm>
            <a:off x="5634038" y="3487738"/>
            <a:ext cx="4178300" cy="292893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AD7FE5-A43B-49E9-9AA1-E570B39039BE}"/>
              </a:ext>
            </a:extLst>
          </p:cNvPr>
          <p:cNvSpPr/>
          <p:nvPr/>
        </p:nvSpPr>
        <p:spPr>
          <a:xfrm>
            <a:off x="7045325" y="3379788"/>
            <a:ext cx="2994025" cy="973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134" name="Rectangle 2">
            <a:extLst>
              <a:ext uri="{FF2B5EF4-FFF2-40B4-BE49-F238E27FC236}">
                <a16:creationId xmlns:a16="http://schemas.microsoft.com/office/drawing/2014/main" id="{82AC143B-2D5C-4140-A9E3-9129BF041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4913" y="476250"/>
            <a:ext cx="7867650" cy="547688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SA" sz="3200" b="1">
                <a:solidFill>
                  <a:srgbClr val="FF0000"/>
                </a:solidFill>
              </a:rPr>
              <a:t>WHO Ladder III </a:t>
            </a:r>
            <a:r>
              <a:rPr lang="en-US" altLang="ar-SA" sz="3200" b="1">
                <a:solidFill>
                  <a:srgbClr val="FFFF00"/>
                </a:solidFill>
              </a:rPr>
              <a:t>- Strong Opioids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3312E3AD-88D8-46AC-9663-07B8A24EB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0400" y="3500438"/>
            <a:ext cx="1720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050" b="1" dirty="0"/>
              <a:t>Severe pain</a:t>
            </a:r>
            <a:r>
              <a:rPr lang="en-US" sz="900" b="1" dirty="0"/>
              <a:t> (7-10)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892371A-B910-4C17-8E02-D7B46B0999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85875" y="563563"/>
            <a:ext cx="7858125" cy="1079500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OPIOID THERAPY - </a:t>
            </a:r>
            <a:r>
              <a:rPr lang="en-US" altLang="en-US" sz="2800" b="1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Prescribing Principles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DA682A1-F7AA-41A0-9242-F9C9235AFC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85875" y="2000250"/>
            <a:ext cx="7858125" cy="4143375"/>
          </a:xfrm>
          <a:ln>
            <a:solidFill>
              <a:schemeClr val="tx1">
                <a:lumMod val="75000"/>
              </a:schemeClr>
            </a:solidFill>
          </a:ln>
        </p:spPr>
        <p:txBody>
          <a:bodyPr/>
          <a:lstStyle/>
          <a:p>
            <a:pPr marL="1254125" lvl="2" indent="-514350">
              <a:lnSpc>
                <a:spcPct val="200000"/>
              </a:lnSpc>
              <a:buFontTx/>
              <a:buAutoNum type="arabicPeriod"/>
              <a:defRPr/>
            </a:pPr>
            <a:r>
              <a:rPr lang="en-US" altLang="en-US" b="1" dirty="0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Drug selection</a:t>
            </a:r>
          </a:p>
          <a:p>
            <a:pPr marL="1254125" lvl="2" indent="-514350">
              <a:lnSpc>
                <a:spcPct val="200000"/>
              </a:lnSpc>
              <a:buFontTx/>
              <a:buAutoNum type="arabicPeriod"/>
              <a:defRPr/>
            </a:pPr>
            <a:r>
              <a:rPr lang="en-US" altLang="en-US" b="1" dirty="0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Route of administration</a:t>
            </a:r>
          </a:p>
          <a:p>
            <a:pPr marL="1254125" lvl="2" indent="-514350">
              <a:lnSpc>
                <a:spcPct val="200000"/>
              </a:lnSpc>
              <a:buFontTx/>
              <a:buAutoNum type="arabicPeriod"/>
              <a:defRPr/>
            </a:pPr>
            <a:r>
              <a:rPr lang="en-US" altLang="en-US" b="1" dirty="0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PCA</a:t>
            </a:r>
          </a:p>
          <a:p>
            <a:pPr marL="1254125" lvl="2" indent="-514350">
              <a:lnSpc>
                <a:spcPct val="200000"/>
              </a:lnSpc>
              <a:buFontTx/>
              <a:buAutoNum type="arabicPeriod"/>
              <a:defRPr/>
            </a:pPr>
            <a:r>
              <a:rPr lang="en-US" altLang="en-US" b="1" dirty="0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Dose Adjustments</a:t>
            </a:r>
          </a:p>
          <a:p>
            <a:pPr marL="1254125" lvl="2" indent="-514350">
              <a:lnSpc>
                <a:spcPct val="200000"/>
              </a:lnSpc>
              <a:buFontTx/>
              <a:buAutoNum type="arabicPeriod"/>
              <a:defRPr/>
            </a:pPr>
            <a:r>
              <a:rPr lang="en-US" altLang="en-US" b="1" dirty="0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Treating side effects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25B1C76-CE8F-4638-95F1-3ACB15C037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2325" y="549275"/>
            <a:ext cx="8642350" cy="825500"/>
          </a:xfrm>
          <a:ln>
            <a:solidFill>
              <a:srgbClr val="FF00FF"/>
            </a:solidFill>
          </a:ln>
        </p:spPr>
        <p:txBody>
          <a:bodyPr/>
          <a:lstStyle/>
          <a:p>
            <a:pPr>
              <a:defRPr/>
            </a:pPr>
            <a:r>
              <a:rPr lang="en-US" altLang="en-US" sz="2400" b="1" dirty="0">
                <a:solidFill>
                  <a:srgbClr val="FF3300"/>
                </a:solidFill>
                <a:latin typeface="+mn-lt"/>
                <a:cs typeface="Times New Roman" pitchFamily="18" charset="0"/>
              </a:rPr>
              <a:t>OPIOID THERAPY:    </a:t>
            </a:r>
            <a:r>
              <a:rPr lang="en-US" altLang="en-US" sz="3600" b="1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1. Drug  Selection</a:t>
            </a:r>
            <a:endParaRPr lang="en-US" altLang="en-US" sz="28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9AADFF1-19E9-4EE7-8004-4D12041757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595438"/>
            <a:ext cx="9001125" cy="478631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Right: </a:t>
            </a:r>
            <a:r>
              <a:rPr lang="en-US" altLang="ar-SA" sz="1800" b="1" i="1">
                <a:solidFill>
                  <a:srgbClr val="00FF00"/>
                </a:solidFill>
              </a:rPr>
              <a:t>Analgesic, Dose, Route &amp; Schedule</a:t>
            </a:r>
            <a:endParaRPr lang="en-US" altLang="ar-SA" sz="2000" b="1" i="1">
              <a:solidFill>
                <a:srgbClr val="00FF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ar-SA" sz="2000" b="1">
                <a:solidFill>
                  <a:srgbClr val="00FFFF"/>
                </a:solidFill>
                <a:cs typeface="Tahoma" panose="020B0604030504040204" pitchFamily="34" charset="0"/>
              </a:rPr>
              <a:t>At any given time: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ar-SA" sz="1600" b="1">
                <a:solidFill>
                  <a:srgbClr val="00FF00"/>
                </a:solidFill>
                <a:cs typeface="Tahoma" panose="020B0604030504040204" pitchFamily="34" charset="0"/>
              </a:rPr>
              <a:t>Only one long acting opioid should be ordered.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ar-SA" sz="2000" b="1">
                <a:solidFill>
                  <a:srgbClr val="00FFFF"/>
                </a:solidFill>
                <a:cs typeface="Tahoma" panose="020B0604030504040204" pitchFamily="34" charset="0"/>
              </a:rPr>
              <a:t>Increase the dose </a:t>
            </a:r>
            <a:r>
              <a:rPr lang="en-US" altLang="ar-SA" sz="1400" b="1" i="1">
                <a:solidFill>
                  <a:srgbClr val="FF00FF"/>
                </a:solidFill>
                <a:cs typeface="Tahoma" panose="020B0604030504040204" pitchFamily="34" charset="0"/>
              </a:rPr>
              <a:t>(but not the number of opioids) </a:t>
            </a:r>
            <a:r>
              <a:rPr lang="en-US" altLang="ar-SA" sz="2000" b="1">
                <a:solidFill>
                  <a:srgbClr val="00FFFF"/>
                </a:solidFill>
                <a:cs typeface="Tahoma" panose="020B0604030504040204" pitchFamily="34" charset="0"/>
              </a:rPr>
              <a:t> until:</a:t>
            </a:r>
            <a:endParaRPr lang="en-US" altLang="ar-SA" sz="2000" b="1" i="1">
              <a:solidFill>
                <a:srgbClr val="FF00FF"/>
              </a:solidFill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en-US" altLang="en-US" sz="1600" b="1">
                <a:solidFill>
                  <a:srgbClr val="00FF00"/>
                </a:solidFill>
                <a:cs typeface="Tahoma" panose="020B0604030504040204" pitchFamily="34" charset="0"/>
              </a:rPr>
              <a:t>Adequate pain relief, or 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en-US" altLang="en-US" sz="1600" b="1">
                <a:solidFill>
                  <a:srgbClr val="00FF00"/>
                </a:solidFill>
                <a:cs typeface="Tahoma" panose="020B0604030504040204" pitchFamily="34" charset="0"/>
              </a:rPr>
              <a:t>Intolerable side effects occur.</a:t>
            </a:r>
            <a:endParaRPr lang="en-US" altLang="en-US" sz="2000" b="1">
              <a:solidFill>
                <a:srgbClr val="00FF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Anticipate &amp; Prevent: 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en-US" altLang="ar-SA" sz="1600" b="1">
                <a:solidFill>
                  <a:srgbClr val="00FF00"/>
                </a:solidFill>
              </a:rPr>
              <a:t>Side effects.</a:t>
            </a:r>
          </a:p>
          <a:p>
            <a:pPr lvl="1" eaLnBrk="1" hangingPunct="1">
              <a:spcBef>
                <a:spcPts val="600"/>
              </a:spcBef>
              <a:buFontTx/>
              <a:buChar char="-"/>
            </a:pPr>
            <a:r>
              <a:rPr lang="en-US" altLang="ar-SA" sz="1600" b="1">
                <a:solidFill>
                  <a:srgbClr val="00FF00"/>
                </a:solidFill>
              </a:rPr>
              <a:t>Breakthrough pain.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If  ++ side effects </a:t>
            </a:r>
            <a:r>
              <a:rPr lang="en-US" altLang="ar-SA" sz="2000" b="1">
                <a:solidFill>
                  <a:srgbClr val="00FFFF"/>
                </a:solidFill>
                <a:sym typeface="Symbol" panose="05050102010706020507" pitchFamily="18" charset="2"/>
              </a:rPr>
              <a:t>  </a:t>
            </a:r>
            <a:r>
              <a:rPr lang="en-US" altLang="ar-SA" sz="1800" b="1" i="1">
                <a:solidFill>
                  <a:srgbClr val="00FF00"/>
                </a:solidFill>
              </a:rPr>
              <a:t>Opioid Rotation.</a:t>
            </a:r>
            <a:endParaRPr lang="en-US" altLang="ar-SA" sz="2000" b="1" i="1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>
            <a:extLst>
              <a:ext uri="{FF2B5EF4-FFF2-40B4-BE49-F238E27FC236}">
                <a16:creationId xmlns:a16="http://schemas.microsoft.com/office/drawing/2014/main" id="{386EB1E5-848D-4E1A-B1A6-603C4C2B5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325563"/>
            <a:ext cx="8229600" cy="511968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Oral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Rectal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S.C.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Intranasal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Sublingual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IM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IV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TTS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 err="1">
                <a:solidFill>
                  <a:srgbClr val="00FF00"/>
                </a:solidFill>
                <a:latin typeface="+mn-lt"/>
                <a:cs typeface="Times New Roman" pitchFamily="18" charset="0"/>
              </a:rPr>
              <a:t>Neuraxial</a:t>
            </a:r>
            <a:endParaRPr lang="en-US" b="1" dirty="0">
              <a:solidFill>
                <a:srgbClr val="00FF00"/>
              </a:solidFill>
              <a:latin typeface="+mn-lt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Spinal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Epidural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Others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F57CE05-2BA0-40B1-A03D-25E8207131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492125"/>
            <a:ext cx="8786812" cy="642938"/>
          </a:xfrm>
          <a:ln>
            <a:solidFill>
              <a:srgbClr val="FF00FF"/>
            </a:solidFill>
          </a:ln>
        </p:spPr>
        <p:txBody>
          <a:bodyPr/>
          <a:lstStyle/>
          <a:p>
            <a:pPr>
              <a:defRPr/>
            </a:pPr>
            <a:r>
              <a:rPr lang="en-US" altLang="en-US" sz="3600" b="1" spc="3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2. Routes of Administration</a:t>
            </a:r>
            <a:endParaRPr lang="en-US" altLang="en-US" sz="3200" b="1" spc="300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2228" name="Rounded Rectangle 3">
            <a:extLst>
              <a:ext uri="{FF2B5EF4-FFF2-40B4-BE49-F238E27FC236}">
                <a16:creationId xmlns:a16="http://schemas.microsoft.com/office/drawing/2014/main" id="{17207367-9A5D-451C-85F8-F3DC8F2D5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271588"/>
            <a:ext cx="2786063" cy="5000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  <p:sp>
        <p:nvSpPr>
          <p:cNvPr id="52229" name="Rounded Rectangle 4">
            <a:extLst>
              <a:ext uri="{FF2B5EF4-FFF2-40B4-BE49-F238E27FC236}">
                <a16:creationId xmlns:a16="http://schemas.microsoft.com/office/drawing/2014/main" id="{2CC90E9B-D9C2-4941-8928-F5CBAF5B1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914775"/>
            <a:ext cx="2786063" cy="5000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  <p:sp>
        <p:nvSpPr>
          <p:cNvPr id="52230" name="Rounded Rectangle 6">
            <a:extLst>
              <a:ext uri="{FF2B5EF4-FFF2-40B4-BE49-F238E27FC236}">
                <a16:creationId xmlns:a16="http://schemas.microsoft.com/office/drawing/2014/main" id="{4557154B-39B2-424B-8B43-1490E2C73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843463"/>
            <a:ext cx="2786063" cy="5000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ar-SA" altLang="ar-SA" sz="2400">
              <a:latin typeface="Times New Roman" panose="02020603050405020304" pitchFamily="18" charset="0"/>
            </a:endParaRPr>
          </a:p>
        </p:txBody>
      </p:sp>
      <p:pic>
        <p:nvPicPr>
          <p:cNvPr id="52231" name="Picture 4" descr="http://yoursmiles.org/psmile/med/p12015.gif">
            <a:extLst>
              <a:ext uri="{FF2B5EF4-FFF2-40B4-BE49-F238E27FC236}">
                <a16:creationId xmlns:a16="http://schemas.microsoft.com/office/drawing/2014/main" id="{AFE35C54-EA91-4F0D-AFE2-0CA9123A2A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4437063"/>
            <a:ext cx="2916237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>
            <a:extLst>
              <a:ext uri="{FF2B5EF4-FFF2-40B4-BE49-F238E27FC236}">
                <a16:creationId xmlns:a16="http://schemas.microsoft.com/office/drawing/2014/main" id="{431D63F0-ED45-4B23-9067-EB06B04F5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1693863"/>
            <a:ext cx="9074150" cy="49752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Continuous infusion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Regular  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On-demand analgesia  / or “PRN” :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 Patient </a:t>
            </a:r>
            <a:r>
              <a:rPr lang="en-US" b="1" dirty="0">
                <a:solidFill>
                  <a:srgbClr val="FF00FF"/>
                </a:solidFill>
                <a:latin typeface="+mn-lt"/>
                <a:cs typeface="Times New Roman" pitchFamily="18" charset="0"/>
                <a:sym typeface="Wingdings"/>
              </a:rPr>
              <a:t></a:t>
            </a: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  <a:sym typeface="Wingdings"/>
              </a:rPr>
              <a:t> </a:t>
            </a: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Nurse </a:t>
            </a:r>
            <a:r>
              <a:rPr lang="en-US" b="1" dirty="0">
                <a:solidFill>
                  <a:srgbClr val="FF00FF"/>
                </a:solidFill>
                <a:latin typeface="+mn-lt"/>
                <a:cs typeface="Times New Roman" pitchFamily="18" charset="0"/>
                <a:sym typeface="Wingdings"/>
              </a:rPr>
              <a:t> </a:t>
            </a: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Physician </a:t>
            </a:r>
            <a:r>
              <a:rPr lang="en-US" b="1" dirty="0">
                <a:solidFill>
                  <a:srgbClr val="FF00FF"/>
                </a:solidFill>
                <a:latin typeface="+mn-lt"/>
                <a:cs typeface="Times New Roman" pitchFamily="18" charset="0"/>
                <a:sym typeface="Wingdings"/>
              </a:rPr>
              <a:t> </a:t>
            </a: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Nurse </a:t>
            </a:r>
            <a:r>
              <a:rPr lang="en-US" b="1" dirty="0">
                <a:solidFill>
                  <a:srgbClr val="FF00FF"/>
                </a:solidFill>
                <a:latin typeface="+mn-lt"/>
                <a:cs typeface="Times New Roman" pitchFamily="18" charset="0"/>
                <a:sym typeface="Wingdings"/>
              </a:rPr>
              <a:t> </a:t>
            </a:r>
            <a:r>
              <a:rPr lang="en-US" b="1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Patient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Combined  </a:t>
            </a:r>
            <a:r>
              <a:rPr lang="en-US" b="1" dirty="0">
                <a:solidFill>
                  <a:srgbClr val="00FF00"/>
                </a:solidFill>
                <a:cs typeface="Times New Roman" pitchFamily="18" charset="0"/>
                <a:sym typeface="Wingdings"/>
              </a:rPr>
              <a:t></a:t>
            </a:r>
            <a:r>
              <a:rPr lang="en-US" sz="3200" b="1" dirty="0">
                <a:solidFill>
                  <a:srgbClr val="00FF00"/>
                </a:solidFill>
                <a:cs typeface="Times New Roman" pitchFamily="18" charset="0"/>
                <a:sym typeface="Wingdings"/>
              </a:rPr>
              <a:t>    </a:t>
            </a:r>
            <a:r>
              <a:rPr lang="en-US" sz="4000" b="1" dirty="0">
                <a:solidFill>
                  <a:srgbClr val="00FF00"/>
                </a:solidFill>
                <a:cs typeface="Times New Roman" pitchFamily="18" charset="0"/>
                <a:sym typeface="Wingdings"/>
              </a:rPr>
              <a:t></a:t>
            </a:r>
            <a:endParaRPr lang="en-US" sz="3200" b="1" dirty="0">
              <a:solidFill>
                <a:srgbClr val="00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2ABF721-7E4D-4012-B08F-14599C3F71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6763" y="590550"/>
            <a:ext cx="8786812" cy="906463"/>
          </a:xfrm>
          <a:ln>
            <a:solidFill>
              <a:srgbClr val="FF00FF"/>
            </a:solidFill>
          </a:ln>
        </p:spPr>
        <p:txBody>
          <a:bodyPr/>
          <a:lstStyle/>
          <a:p>
            <a:pPr>
              <a:defRPr/>
            </a:pPr>
            <a:r>
              <a:rPr lang="en-US" altLang="en-US" sz="3600" b="1" spc="3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3. Methods of Administration</a:t>
            </a:r>
          </a:p>
        </p:txBody>
      </p:sp>
      <p:pic>
        <p:nvPicPr>
          <p:cNvPr id="86020" name="Picture 4">
            <a:extLst>
              <a:ext uri="{FF2B5EF4-FFF2-40B4-BE49-F238E27FC236}">
                <a16:creationId xmlns:a16="http://schemas.microsoft.com/office/drawing/2014/main" id="{68E862D9-2105-43AD-A7C0-EB24A2C96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50" y="2564904"/>
            <a:ext cx="1415644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A622DFAA-CEA6-4CF4-8CA2-55D6849C8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8338" y="1773238"/>
            <a:ext cx="8993187" cy="4464050"/>
          </a:xfrm>
          <a:ln>
            <a:solidFill>
              <a:srgbClr val="FF00FF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AutoNum type="arabicPeriod"/>
              <a:defRPr/>
            </a:pPr>
            <a:r>
              <a:rPr lang="en-US" sz="2800" b="1" spc="300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marL="609600" indent="-609600" eaLnBrk="1" hangingPunct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AutoNum type="arabicPeriod"/>
              <a:defRPr/>
            </a:pPr>
            <a:r>
              <a:rPr lang="en-US" sz="2800" b="1" spc="300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</a:t>
            </a:r>
          </a:p>
          <a:p>
            <a:pPr marL="609600" indent="-609600" eaLnBrk="1" hangingPunct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AutoNum type="arabicPeriod"/>
              <a:defRPr/>
            </a:pPr>
            <a:r>
              <a:rPr lang="en-US" sz="2800" b="1" spc="300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</a:t>
            </a:r>
          </a:p>
          <a:p>
            <a:pPr marL="609600" indent="-609600" eaLnBrk="1" hangingPunct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AutoNum type="arabicPeriod"/>
              <a:defRPr/>
            </a:pPr>
            <a:r>
              <a:rPr lang="en-US" sz="2800" b="1" spc="300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  <a:p>
            <a:pPr marL="609600" indent="-609600" eaLnBrk="1" hangingPunct="1">
              <a:lnSpc>
                <a:spcPct val="2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AutoNum type="arabicPeriod"/>
              <a:defRPr/>
            </a:pPr>
            <a:r>
              <a:rPr lang="en-US" sz="2800" b="1" spc="300" dirty="0">
                <a:solidFill>
                  <a:srgbClr val="66FF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2800" b="1" spc="300" dirty="0">
              <a:solidFill>
                <a:srgbClr val="00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C5C1C-E4A0-4087-9CEE-CA68E6595145}"/>
              </a:ext>
            </a:extLst>
          </p:cNvPr>
          <p:cNvSpPr/>
          <p:nvPr/>
        </p:nvSpPr>
        <p:spPr bwMode="auto">
          <a:xfrm>
            <a:off x="659954" y="532914"/>
            <a:ext cx="9001000" cy="1080120"/>
          </a:xfrm>
          <a:prstGeom prst="rect">
            <a:avLst/>
          </a:prstGeom>
          <a:solidFill>
            <a:srgbClr val="230318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190500" dir="3000000" sx="101000" sy="101000" algn="tl" rotWithShape="0">
              <a:srgbClr val="FF0000">
                <a:alpha val="40000"/>
              </a:srgbClr>
            </a:outerShdw>
          </a:effectLst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n-cs"/>
              </a:rPr>
              <a:t>OBJECTIVES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nard MT Condensed" pitchFamily="18" charset="0"/>
              <a:cs typeface="+mn-cs"/>
            </a:endParaRPr>
          </a:p>
        </p:txBody>
      </p:sp>
      <p:pic>
        <p:nvPicPr>
          <p:cNvPr id="5" name="Picture 10" descr="http://3.bp.blogspot.com/-Re96apsV1K4/URktPYx6T7I/AAAAAAAAA6k/btJ8yUjvPms/s320/CIMG1279.JPG">
            <a:hlinkClick r:id="rId3"/>
            <a:extLst>
              <a:ext uri="{FF2B5EF4-FFF2-40B4-BE49-F238E27FC236}">
                <a16:creationId xmlns:a16="http://schemas.microsoft.com/office/drawing/2014/main" id="{D2A4E703-D346-49B9-8AD5-F2AC4D14E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205860" y="4365103"/>
            <a:ext cx="2376264" cy="1876681"/>
          </a:xfrm>
          <a:prstGeom prst="ellipse">
            <a:avLst/>
          </a:prstGeom>
          <a:ln w="19050" cap="rnd">
            <a:solidFill>
              <a:srgbClr val="FF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ight Brace 1">
            <a:extLst>
              <a:ext uri="{FF2B5EF4-FFF2-40B4-BE49-F238E27FC236}">
                <a16:creationId xmlns:a16="http://schemas.microsoft.com/office/drawing/2014/main" id="{6DF896F7-B789-4643-AA67-9079FD5F3C4D}"/>
              </a:ext>
            </a:extLst>
          </p:cNvPr>
          <p:cNvSpPr/>
          <p:nvPr/>
        </p:nvSpPr>
        <p:spPr bwMode="auto">
          <a:xfrm>
            <a:off x="4423420" y="2273776"/>
            <a:ext cx="1008112" cy="3643605"/>
          </a:xfrm>
          <a:prstGeom prst="rightBrace">
            <a:avLst>
              <a:gd name="adj1" fmla="val 85714"/>
              <a:gd name="adj2" fmla="val 50000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12A7DDA8-C2A7-4E70-969C-DC06FF2EC6C4}"/>
              </a:ext>
            </a:extLst>
          </p:cNvPr>
          <p:cNvSpPr/>
          <p:nvPr/>
        </p:nvSpPr>
        <p:spPr bwMode="auto">
          <a:xfrm rot="20180393">
            <a:off x="5599545" y="2920781"/>
            <a:ext cx="3672408" cy="8888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815"/>
            </a:avLst>
          </a:prstGeom>
          <a:ln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Acute Pain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4D605B9-D6D1-43FE-A2C6-CB5464A95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1384300"/>
            <a:ext cx="9109075" cy="4857750"/>
          </a:xfrm>
        </p:spPr>
        <p:txBody>
          <a:bodyPr anchor="ctr"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Systemic: </a:t>
            </a:r>
            <a:r>
              <a:rPr lang="en-US" sz="2000" b="1" dirty="0">
                <a:solidFill>
                  <a:srgbClr val="00FFFF"/>
                </a:solidFill>
                <a:cs typeface="Times New Roman" pitchFamily="18" charset="0"/>
              </a:rPr>
              <a:t>IV &amp; SC</a:t>
            </a:r>
            <a:endParaRPr lang="en-US" sz="2200" b="1" dirty="0">
              <a:solidFill>
                <a:srgbClr val="00FFFF"/>
              </a:solidFill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Regional: </a:t>
            </a:r>
            <a:r>
              <a:rPr lang="en-US" sz="2000" b="1" dirty="0" err="1">
                <a:solidFill>
                  <a:srgbClr val="00FFFF"/>
                </a:solidFill>
                <a:cs typeface="Times New Roman" pitchFamily="18" charset="0"/>
              </a:rPr>
              <a:t>Neuraxial</a:t>
            </a:r>
            <a:r>
              <a:rPr lang="en-US" sz="2000" b="1" dirty="0">
                <a:solidFill>
                  <a:srgbClr val="00FFFF"/>
                </a:solidFill>
                <a:cs typeface="Times New Roman" pitchFamily="18" charset="0"/>
              </a:rPr>
              <a:t>,  Plexus  &amp;  PNB. </a:t>
            </a:r>
            <a:endParaRPr lang="en-US" sz="2200" b="1" dirty="0">
              <a:solidFill>
                <a:srgbClr val="00FFFF"/>
              </a:solidFill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Sitting: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FF"/>
                </a:solidFill>
                <a:cs typeface="Times New Roman" pitchFamily="18" charset="0"/>
              </a:rPr>
              <a:t> Pre-set by the physician.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FF"/>
                </a:solidFill>
                <a:cs typeface="Times New Roman" pitchFamily="18" charset="0"/>
              </a:rPr>
              <a:t> Activated by the patient.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00FFFF"/>
                </a:solidFill>
                <a:cs typeface="Times New Roman" pitchFamily="18" charset="0"/>
              </a:rPr>
              <a:t> Programming modalities include: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1600" b="1" dirty="0">
                <a:solidFill>
                  <a:srgbClr val="00FF00"/>
                </a:solidFill>
                <a:cs typeface="Times New Roman" pitchFamily="18" charset="0"/>
              </a:rPr>
              <a:t>Loading dose or infusion.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1600" b="1" dirty="0">
                <a:solidFill>
                  <a:srgbClr val="00FF00"/>
                </a:solidFill>
                <a:cs typeface="Times New Roman" pitchFamily="18" charset="0"/>
              </a:rPr>
              <a:t>Demand bolus dose.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1600" b="1" dirty="0">
                <a:solidFill>
                  <a:srgbClr val="00FF00"/>
                </a:solidFill>
                <a:cs typeface="Times New Roman" pitchFamily="18" charset="0"/>
              </a:rPr>
              <a:t>Constant background infusion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1600" b="1" dirty="0">
                <a:solidFill>
                  <a:srgbClr val="00FF00"/>
                </a:solidFill>
                <a:cs typeface="Times New Roman" pitchFamily="18" charset="0"/>
              </a:rPr>
              <a:t>Lock-out interval. 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1600" b="1" dirty="0">
                <a:solidFill>
                  <a:srgbClr val="00FF00"/>
                </a:solidFill>
                <a:cs typeface="Times New Roman" pitchFamily="18" charset="0"/>
              </a:rPr>
              <a:t>Maximum hourly dose.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988B62DA-503D-4367-9BD2-225CE8733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987800"/>
            <a:ext cx="1285875" cy="221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8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Times New Roman" pitchFamily="18" charset="0"/>
              </a:rPr>
              <a:t>}</a:t>
            </a:r>
            <a:endParaRPr lang="en-US" sz="4000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BEB47A-B3A6-4142-9CF6-17948773B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530225"/>
            <a:ext cx="8718550" cy="768350"/>
          </a:xfrm>
          <a:prstGeom prst="rect">
            <a:avLst/>
          </a:prstGeom>
          <a:noFill/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FF00"/>
                </a:solidFill>
                <a:latin typeface="+mn-lt"/>
                <a:ea typeface="+mj-ea"/>
                <a:cs typeface="Times New Roman" pitchFamily="18" charset="0"/>
              </a:rPr>
              <a:t>3.</a:t>
            </a:r>
            <a:r>
              <a:rPr lang="en-US" sz="3200" b="1" kern="0" dirty="0">
                <a:solidFill>
                  <a:srgbClr val="FF3300"/>
                </a:solidFill>
                <a:latin typeface="+mn-lt"/>
                <a:ea typeface="+mj-ea"/>
                <a:cs typeface="Times New Roman" pitchFamily="18" charset="0"/>
              </a:rPr>
              <a:t>  Patient Controlled Analgesia “</a:t>
            </a:r>
            <a:r>
              <a:rPr lang="en-US" sz="3600" b="1" kern="0" dirty="0">
                <a:solidFill>
                  <a:srgbClr val="FAFD00"/>
                </a:solidFill>
                <a:latin typeface="+mn-lt"/>
                <a:ea typeface="+mj-ea"/>
                <a:cs typeface="Times New Roman" pitchFamily="18" charset="0"/>
              </a:rPr>
              <a:t>PCA</a:t>
            </a:r>
            <a:r>
              <a:rPr lang="en-US" sz="3600" b="1" kern="0" dirty="0">
                <a:solidFill>
                  <a:srgbClr val="FF0000"/>
                </a:solidFill>
                <a:latin typeface="+mn-lt"/>
                <a:ea typeface="+mj-ea"/>
                <a:cs typeface="Times New Roman" pitchFamily="18" charset="0"/>
              </a:rPr>
              <a:t>”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7056E902-4947-41F2-BDD8-85783A4BD9BD}"/>
              </a:ext>
            </a:extLst>
          </p:cNvPr>
          <p:cNvSpPr/>
          <p:nvPr/>
        </p:nvSpPr>
        <p:spPr bwMode="auto">
          <a:xfrm>
            <a:off x="5408613" y="4872038"/>
            <a:ext cx="1584325" cy="669925"/>
          </a:xfrm>
          <a:prstGeom prst="leftArrow">
            <a:avLst>
              <a:gd name="adj1" fmla="val 69104"/>
              <a:gd name="adj2" fmla="val 50000"/>
            </a:avLst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rtl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Safety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BC4898-71D4-4E07-99F9-41EC9DD02F9C}"/>
              </a:ext>
            </a:extLst>
          </p:cNvPr>
          <p:cNvSpPr txBox="1"/>
          <p:nvPr/>
        </p:nvSpPr>
        <p:spPr>
          <a:xfrm>
            <a:off x="500063" y="6203950"/>
            <a:ext cx="9286875" cy="261938"/>
          </a:xfrm>
          <a:prstGeom prst="rect">
            <a:avLst/>
          </a:prstGeom>
          <a:noFill/>
          <a:ln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>
                <a:latin typeface="+mn-lt"/>
              </a:rPr>
              <a:t>Roman S et al. </a:t>
            </a:r>
            <a:r>
              <a:rPr lang="en-US" sz="1100" b="1" i="1" dirty="0" err="1">
                <a:latin typeface="+mn-lt"/>
              </a:rPr>
              <a:t>Perioperative</a:t>
            </a:r>
            <a:r>
              <a:rPr lang="en-US" sz="1100" b="1" i="1" dirty="0">
                <a:latin typeface="+mn-lt"/>
              </a:rPr>
              <a:t> Care &amp; Pain Management in Weight Loss Surgery. OBESITY RESEARCH 2005;13(2):254-266 </a:t>
            </a:r>
          </a:p>
        </p:txBody>
      </p:sp>
      <p:sp>
        <p:nvSpPr>
          <p:cNvPr id="10" name="Action Button: Forward or Next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0D3BC9F-7141-4375-9842-106DFF59AF2D}"/>
              </a:ext>
            </a:extLst>
          </p:cNvPr>
          <p:cNvSpPr/>
          <p:nvPr/>
        </p:nvSpPr>
        <p:spPr bwMode="auto">
          <a:xfrm>
            <a:off x="9264650" y="6165850"/>
            <a:ext cx="504825" cy="215900"/>
          </a:xfrm>
          <a:prstGeom prst="actionButtonForwardNex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pic>
        <p:nvPicPr>
          <p:cNvPr id="55304" name="Picture 9" descr="https://encrypted-tbn0.gstatic.com/images?q=tbn:ANd9GcTONeK3DHBkaqkevxOmAsLwGPwOexjm-R3zrO7cj9skGYHT6qjkAQ">
            <a:hlinkClick r:id="rId4"/>
            <a:extLst>
              <a:ext uri="{FF2B5EF4-FFF2-40B4-BE49-F238E27FC236}">
                <a16:creationId xmlns:a16="http://schemas.microsoft.com/office/drawing/2014/main" id="{49E21AD2-30AE-442B-BCD4-8DAA35C27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1412875"/>
            <a:ext cx="1460500" cy="1944688"/>
          </a:xfrm>
          <a:prstGeom prst="rect">
            <a:avLst/>
          </a:prstGeom>
          <a:noFill/>
          <a:ln w="9525">
            <a:solidFill>
              <a:srgbClr val="FF80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5" name="Picture 11" descr="http://www.surgistrategies.com/articles/2012/05/~/media/BA2EFDF67CAA40399BA5200E871532E5.ashx?w=360&amp;h=240&amp;as=1">
            <a:hlinkClick r:id="rId6"/>
            <a:extLst>
              <a:ext uri="{FF2B5EF4-FFF2-40B4-BE49-F238E27FC236}">
                <a16:creationId xmlns:a16="http://schemas.microsoft.com/office/drawing/2014/main" id="{10E107AF-F8B2-44AA-B4A0-4256EA821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3484563"/>
            <a:ext cx="1870075" cy="1247775"/>
          </a:xfrm>
          <a:prstGeom prst="rect">
            <a:avLst/>
          </a:prstGeom>
          <a:noFill/>
          <a:ln w="9525">
            <a:solidFill>
              <a:srgbClr val="FF80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6" name="Picture 13" descr="http://www.ottawahospital.on.ca/wps/wcm/connect/9c5920804cc189358de3bd87e2710825/PCA.jpg?MOD=AJPERES&amp;CACHEID=9c5920804cc189358de3bd87e2710825">
            <a:hlinkClick r:id="rId8"/>
            <a:extLst>
              <a:ext uri="{FF2B5EF4-FFF2-40B4-BE49-F238E27FC236}">
                <a16:creationId xmlns:a16="http://schemas.microsoft.com/office/drawing/2014/main" id="{E0C1F774-06DE-4938-8854-53894068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4856163"/>
            <a:ext cx="1871662" cy="1246187"/>
          </a:xfrm>
          <a:prstGeom prst="rect">
            <a:avLst/>
          </a:prstGeom>
          <a:noFill/>
          <a:ln w="9525">
            <a:solidFill>
              <a:srgbClr val="FF80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>
            <a:extLst>
              <a:ext uri="{FF2B5EF4-FFF2-40B4-BE49-F238E27FC236}">
                <a16:creationId xmlns:a16="http://schemas.microsoft.com/office/drawing/2014/main" id="{408B0977-605B-4C96-84F4-AFE6C8DA2FC7}"/>
              </a:ext>
            </a:extLst>
          </p:cNvPr>
          <p:cNvSpPr>
            <a:spLocks/>
          </p:cNvSpPr>
          <p:nvPr/>
        </p:nvSpPr>
        <p:spPr bwMode="auto">
          <a:xfrm>
            <a:off x="414338" y="3452813"/>
            <a:ext cx="4860925" cy="2376487"/>
          </a:xfrm>
          <a:custGeom>
            <a:avLst/>
            <a:gdLst>
              <a:gd name="T0" fmla="*/ 2147483646 w 1587"/>
              <a:gd name="T1" fmla="*/ 2147483646 h 598"/>
              <a:gd name="T2" fmla="*/ 2147483646 w 1587"/>
              <a:gd name="T3" fmla="*/ 2147483646 h 598"/>
              <a:gd name="T4" fmla="*/ 2147483646 w 1587"/>
              <a:gd name="T5" fmla="*/ 2147483646 h 598"/>
              <a:gd name="T6" fmla="*/ 2147483646 w 1587"/>
              <a:gd name="T7" fmla="*/ 2147483646 h 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7" h="598">
                <a:moveTo>
                  <a:pt x="45" y="553"/>
                </a:moveTo>
                <a:cubicBezTo>
                  <a:pt x="22" y="575"/>
                  <a:pt x="0" y="598"/>
                  <a:pt x="45" y="507"/>
                </a:cubicBezTo>
                <a:cubicBezTo>
                  <a:pt x="90" y="416"/>
                  <a:pt x="60" y="0"/>
                  <a:pt x="317" y="8"/>
                </a:cubicBezTo>
                <a:cubicBezTo>
                  <a:pt x="574" y="16"/>
                  <a:pt x="1080" y="284"/>
                  <a:pt x="1587" y="553"/>
                </a:cubicBezTo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GB"/>
          </a:p>
        </p:txBody>
      </p:sp>
      <p:sp>
        <p:nvSpPr>
          <p:cNvPr id="57347" name="Freeform 3">
            <a:extLst>
              <a:ext uri="{FF2B5EF4-FFF2-40B4-BE49-F238E27FC236}">
                <a16:creationId xmlns:a16="http://schemas.microsoft.com/office/drawing/2014/main" id="{16151C27-A902-4F8D-9D7C-0C1914575139}"/>
              </a:ext>
            </a:extLst>
          </p:cNvPr>
          <p:cNvSpPr>
            <a:spLocks/>
          </p:cNvSpPr>
          <p:nvPr/>
        </p:nvSpPr>
        <p:spPr bwMode="auto">
          <a:xfrm>
            <a:off x="5518150" y="4192588"/>
            <a:ext cx="4578350" cy="1584325"/>
          </a:xfrm>
          <a:custGeom>
            <a:avLst/>
            <a:gdLst>
              <a:gd name="T0" fmla="*/ 2147483646 w 1587"/>
              <a:gd name="T1" fmla="*/ 2147483646 h 598"/>
              <a:gd name="T2" fmla="*/ 2147483646 w 1587"/>
              <a:gd name="T3" fmla="*/ 2147483646 h 598"/>
              <a:gd name="T4" fmla="*/ 2147483646 w 1587"/>
              <a:gd name="T5" fmla="*/ 2147483646 h 598"/>
              <a:gd name="T6" fmla="*/ 2147483646 w 1587"/>
              <a:gd name="T7" fmla="*/ 2147483646 h 598"/>
              <a:gd name="T8" fmla="*/ 0 60000 65536"/>
              <a:gd name="T9" fmla="*/ 0 60000 65536"/>
              <a:gd name="T10" fmla="*/ 0 60000 65536"/>
              <a:gd name="T11" fmla="*/ 0 60000 65536"/>
              <a:gd name="T12" fmla="*/ 0 w 1587"/>
              <a:gd name="T13" fmla="*/ 0 h 598"/>
              <a:gd name="T14" fmla="*/ 1587 w 1587"/>
              <a:gd name="T15" fmla="*/ 598 h 5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7" h="598">
                <a:moveTo>
                  <a:pt x="45" y="553"/>
                </a:moveTo>
                <a:cubicBezTo>
                  <a:pt x="22" y="575"/>
                  <a:pt x="0" y="598"/>
                  <a:pt x="45" y="507"/>
                </a:cubicBezTo>
                <a:cubicBezTo>
                  <a:pt x="90" y="416"/>
                  <a:pt x="60" y="0"/>
                  <a:pt x="317" y="8"/>
                </a:cubicBezTo>
                <a:cubicBezTo>
                  <a:pt x="574" y="16"/>
                  <a:pt x="1080" y="284"/>
                  <a:pt x="1587" y="55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3399FF"/>
            </a:solidFill>
            <a:round/>
            <a:headEnd/>
            <a:tailEnd/>
          </a:ln>
        </p:spPr>
        <p:txBody>
          <a:bodyPr lIns="90488" tIns="44450" rIns="90488" bIns="44450"/>
          <a:lstStyle/>
          <a:p>
            <a:endParaRPr lang="en-GB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77D719AF-575F-42B7-B228-198574995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3025" y="1571625"/>
            <a:ext cx="5549900" cy="588963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SA" sz="2400" b="1">
                <a:solidFill>
                  <a:srgbClr val="00FF00"/>
                </a:solidFill>
              </a:rPr>
              <a:t>Therapeutic Window</a:t>
            </a:r>
          </a:p>
        </p:txBody>
      </p:sp>
      <p:grpSp>
        <p:nvGrpSpPr>
          <p:cNvPr id="57349" name="Group 5">
            <a:extLst>
              <a:ext uri="{FF2B5EF4-FFF2-40B4-BE49-F238E27FC236}">
                <a16:creationId xmlns:a16="http://schemas.microsoft.com/office/drawing/2014/main" id="{2617B43F-6B45-428E-9089-5E93684C6282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5613400"/>
            <a:ext cx="9318625" cy="815975"/>
            <a:chOff x="294" y="3021"/>
            <a:chExt cx="5217" cy="514"/>
          </a:xfrm>
        </p:grpSpPr>
        <p:sp>
          <p:nvSpPr>
            <p:cNvPr id="57376" name="Line 6">
              <a:extLst>
                <a:ext uri="{FF2B5EF4-FFF2-40B4-BE49-F238E27FC236}">
                  <a16:creationId xmlns:a16="http://schemas.microsoft.com/office/drawing/2014/main" id="{95C230AD-202E-48FC-A58B-B7ADC52D8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" y="3067"/>
              <a:ext cx="52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299015" name="Text Box 7">
              <a:extLst>
                <a:ext uri="{FF2B5EF4-FFF2-40B4-BE49-F238E27FC236}">
                  <a16:creationId xmlns:a16="http://schemas.microsoft.com/office/drawing/2014/main" id="{0A23C706-42C6-4190-9590-C1F0E5FBD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4" y="3246"/>
              <a:ext cx="1129" cy="28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algn="ctr" rotWithShape="0">
                <a:schemeClr val="tx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Time</a:t>
              </a:r>
            </a:p>
          </p:txBody>
        </p:sp>
        <p:sp>
          <p:nvSpPr>
            <p:cNvPr id="57378" name="Line 8">
              <a:extLst>
                <a:ext uri="{FF2B5EF4-FFF2-40B4-BE49-F238E27FC236}">
                  <a16:creationId xmlns:a16="http://schemas.microsoft.com/office/drawing/2014/main" id="{DC5189FA-D6A7-48D1-B454-B75A1EF34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50" y="3021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79" name="Line 9">
              <a:extLst>
                <a:ext uri="{FF2B5EF4-FFF2-40B4-BE49-F238E27FC236}">
                  <a16:creationId xmlns:a16="http://schemas.microsoft.com/office/drawing/2014/main" id="{7C7B825A-8996-4152-8951-895E71E2F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2" y="3021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0" name="Line 10">
              <a:extLst>
                <a:ext uri="{FF2B5EF4-FFF2-40B4-BE49-F238E27FC236}">
                  <a16:creationId xmlns:a16="http://schemas.microsoft.com/office/drawing/2014/main" id="{9F498893-17D8-4523-8556-956CB94388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" y="3021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1" name="Line 11">
              <a:extLst>
                <a:ext uri="{FF2B5EF4-FFF2-40B4-BE49-F238E27FC236}">
                  <a16:creationId xmlns:a16="http://schemas.microsoft.com/office/drawing/2014/main" id="{0974987C-E0F1-4EEF-B7C0-37A1C9A6C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7" y="3021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2" name="Line 12">
              <a:extLst>
                <a:ext uri="{FF2B5EF4-FFF2-40B4-BE49-F238E27FC236}">
                  <a16:creationId xmlns:a16="http://schemas.microsoft.com/office/drawing/2014/main" id="{2B6EDA33-2708-4C5A-80C0-5729743A8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0" y="306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3" name="Line 13">
              <a:extLst>
                <a:ext uri="{FF2B5EF4-FFF2-40B4-BE49-F238E27FC236}">
                  <a16:creationId xmlns:a16="http://schemas.microsoft.com/office/drawing/2014/main" id="{73C2CA02-D189-4DB9-9C55-78E8AA43E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2" y="306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4" name="Line 14">
              <a:extLst>
                <a:ext uri="{FF2B5EF4-FFF2-40B4-BE49-F238E27FC236}">
                  <a16:creationId xmlns:a16="http://schemas.microsoft.com/office/drawing/2014/main" id="{825A1156-8528-4102-8424-2692CB329E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5" y="306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5" name="Line 15">
              <a:extLst>
                <a:ext uri="{FF2B5EF4-FFF2-40B4-BE49-F238E27FC236}">
                  <a16:creationId xmlns:a16="http://schemas.microsoft.com/office/drawing/2014/main" id="{D34B6E08-5523-42AC-B31E-55C1FA7578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5" y="306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57386" name="Line 16">
              <a:extLst>
                <a:ext uri="{FF2B5EF4-FFF2-40B4-BE49-F238E27FC236}">
                  <a16:creationId xmlns:a16="http://schemas.microsoft.com/office/drawing/2014/main" id="{A428AB96-2954-49C1-90F7-88F38D5E50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39" y="306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</p:grpSp>
      <p:grpSp>
        <p:nvGrpSpPr>
          <p:cNvPr id="57350" name="Group 17">
            <a:extLst>
              <a:ext uri="{FF2B5EF4-FFF2-40B4-BE49-F238E27FC236}">
                <a16:creationId xmlns:a16="http://schemas.microsoft.com/office/drawing/2014/main" id="{267924D1-0652-4D30-9EF0-E46693B549A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500438"/>
            <a:ext cx="3159125" cy="1212850"/>
            <a:chOff x="1204" y="1232"/>
            <a:chExt cx="1542" cy="1019"/>
          </a:xfrm>
        </p:grpSpPr>
        <p:sp>
          <p:nvSpPr>
            <p:cNvPr id="57374" name="Line 18">
              <a:extLst>
                <a:ext uri="{FF2B5EF4-FFF2-40B4-BE49-F238E27FC236}">
                  <a16:creationId xmlns:a16="http://schemas.microsoft.com/office/drawing/2014/main" id="{53B517D4-29E1-4E34-874B-88E1919D8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661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dist="25400" dir="162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299027" name="Text Box 19">
              <a:extLst>
                <a:ext uri="{FF2B5EF4-FFF2-40B4-BE49-F238E27FC236}">
                  <a16:creationId xmlns:a16="http://schemas.microsoft.com/office/drawing/2014/main" id="{48110BDD-2C93-4A5F-8510-53135C861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4" y="1232"/>
              <a:ext cx="1542" cy="25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algn="ctr" rotWithShape="0">
                <a:schemeClr val="tx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Waiting for absorption</a:t>
              </a:r>
            </a:p>
          </p:txBody>
        </p:sp>
      </p:grpSp>
      <p:grpSp>
        <p:nvGrpSpPr>
          <p:cNvPr id="57351" name="Group 26">
            <a:extLst>
              <a:ext uri="{FF2B5EF4-FFF2-40B4-BE49-F238E27FC236}">
                <a16:creationId xmlns:a16="http://schemas.microsoft.com/office/drawing/2014/main" id="{699A5507-6B90-4418-B6CF-9295656585BF}"/>
              </a:ext>
            </a:extLst>
          </p:cNvPr>
          <p:cNvGrpSpPr>
            <a:grpSpLocks/>
          </p:cNvGrpSpPr>
          <p:nvPr/>
        </p:nvGrpSpPr>
        <p:grpSpPr bwMode="auto">
          <a:xfrm>
            <a:off x="469900" y="3195638"/>
            <a:ext cx="9326563" cy="779462"/>
            <a:chOff x="280" y="1533"/>
            <a:chExt cx="5222" cy="491"/>
          </a:xfrm>
        </p:grpSpPr>
        <p:sp>
          <p:nvSpPr>
            <p:cNvPr id="57372" name="Line 27">
              <a:extLst>
                <a:ext uri="{FF2B5EF4-FFF2-40B4-BE49-F238E27FC236}">
                  <a16:creationId xmlns:a16="http://schemas.microsoft.com/office/drawing/2014/main" id="{42EE5DFC-9930-439F-AD50-C8497E263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" y="2024"/>
              <a:ext cx="521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>
              <a:outerShdw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299036" name="Text Box 28">
              <a:extLst>
                <a:ext uri="{FF2B5EF4-FFF2-40B4-BE49-F238E27FC236}">
                  <a16:creationId xmlns:a16="http://schemas.microsoft.com/office/drawing/2014/main" id="{847B0F2F-4097-4ADE-BF67-1EFACC431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533"/>
              <a:ext cx="1800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algn="ctr" rotWithShape="0">
                <a:schemeClr val="tx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Side effects Threshold</a:t>
              </a:r>
            </a:p>
          </p:txBody>
        </p:sp>
      </p:grpSp>
      <p:sp>
        <p:nvSpPr>
          <p:cNvPr id="299040" name="Text Box 32">
            <a:extLst>
              <a:ext uri="{FF2B5EF4-FFF2-40B4-BE49-F238E27FC236}">
                <a16:creationId xmlns:a16="http://schemas.microsoft.com/office/drawing/2014/main" id="{94E292D0-8C81-403D-B8B8-564D443B0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4149725"/>
            <a:ext cx="2593975" cy="333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Therapeutic Window</a:t>
            </a:r>
          </a:p>
        </p:txBody>
      </p:sp>
      <p:sp>
        <p:nvSpPr>
          <p:cNvPr id="57353" name="Freeform 33">
            <a:extLst>
              <a:ext uri="{FF2B5EF4-FFF2-40B4-BE49-F238E27FC236}">
                <a16:creationId xmlns:a16="http://schemas.microsoft.com/office/drawing/2014/main" id="{3E2F2F3E-6133-49BA-A887-158D39D28665}"/>
              </a:ext>
            </a:extLst>
          </p:cNvPr>
          <p:cNvSpPr>
            <a:spLocks/>
          </p:cNvSpPr>
          <p:nvPr/>
        </p:nvSpPr>
        <p:spPr bwMode="auto">
          <a:xfrm>
            <a:off x="455613" y="4130675"/>
            <a:ext cx="4941887" cy="1584325"/>
          </a:xfrm>
          <a:custGeom>
            <a:avLst/>
            <a:gdLst>
              <a:gd name="T0" fmla="*/ 2147483646 w 1587"/>
              <a:gd name="T1" fmla="*/ 2147483646 h 598"/>
              <a:gd name="T2" fmla="*/ 2147483646 w 1587"/>
              <a:gd name="T3" fmla="*/ 2147483646 h 598"/>
              <a:gd name="T4" fmla="*/ 2147483646 w 1587"/>
              <a:gd name="T5" fmla="*/ 2147483646 h 598"/>
              <a:gd name="T6" fmla="*/ 2147483646 w 1587"/>
              <a:gd name="T7" fmla="*/ 2147483646 h 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7" h="598">
                <a:moveTo>
                  <a:pt x="45" y="553"/>
                </a:moveTo>
                <a:cubicBezTo>
                  <a:pt x="22" y="575"/>
                  <a:pt x="0" y="598"/>
                  <a:pt x="45" y="507"/>
                </a:cubicBezTo>
                <a:cubicBezTo>
                  <a:pt x="90" y="416"/>
                  <a:pt x="60" y="0"/>
                  <a:pt x="317" y="8"/>
                </a:cubicBezTo>
                <a:cubicBezTo>
                  <a:pt x="574" y="16"/>
                  <a:pt x="1080" y="284"/>
                  <a:pt x="1587" y="55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3399FF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/>
          <a:lstStyle/>
          <a:p>
            <a:endParaRPr lang="en-GB"/>
          </a:p>
        </p:txBody>
      </p:sp>
      <p:sp>
        <p:nvSpPr>
          <p:cNvPr id="57354" name="Freeform 39">
            <a:extLst>
              <a:ext uri="{FF2B5EF4-FFF2-40B4-BE49-F238E27FC236}">
                <a16:creationId xmlns:a16="http://schemas.microsoft.com/office/drawing/2014/main" id="{53BF66EA-4CD6-4CA9-829E-6FE0303C2994}"/>
              </a:ext>
            </a:extLst>
          </p:cNvPr>
          <p:cNvSpPr>
            <a:spLocks/>
          </p:cNvSpPr>
          <p:nvPr/>
        </p:nvSpPr>
        <p:spPr bwMode="auto">
          <a:xfrm>
            <a:off x="414338" y="5070475"/>
            <a:ext cx="4941887" cy="576263"/>
          </a:xfrm>
          <a:custGeom>
            <a:avLst/>
            <a:gdLst>
              <a:gd name="T0" fmla="*/ 2147483646 w 1587"/>
              <a:gd name="T1" fmla="*/ 2147483646 h 598"/>
              <a:gd name="T2" fmla="*/ 2147483646 w 1587"/>
              <a:gd name="T3" fmla="*/ 2147483646 h 598"/>
              <a:gd name="T4" fmla="*/ 2147483646 w 1587"/>
              <a:gd name="T5" fmla="*/ 2147483646 h 598"/>
              <a:gd name="T6" fmla="*/ 2147483646 w 1587"/>
              <a:gd name="T7" fmla="*/ 2147483646 h 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7" h="598">
                <a:moveTo>
                  <a:pt x="45" y="553"/>
                </a:moveTo>
                <a:cubicBezTo>
                  <a:pt x="22" y="575"/>
                  <a:pt x="0" y="598"/>
                  <a:pt x="45" y="507"/>
                </a:cubicBezTo>
                <a:cubicBezTo>
                  <a:pt x="90" y="416"/>
                  <a:pt x="60" y="0"/>
                  <a:pt x="317" y="8"/>
                </a:cubicBezTo>
                <a:cubicBezTo>
                  <a:pt x="574" y="16"/>
                  <a:pt x="1080" y="284"/>
                  <a:pt x="1587" y="55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/>
          <a:lstStyle/>
          <a:p>
            <a:endParaRPr lang="en-GB"/>
          </a:p>
        </p:txBody>
      </p:sp>
      <p:grpSp>
        <p:nvGrpSpPr>
          <p:cNvPr id="57355" name="Group 34">
            <a:extLst>
              <a:ext uri="{FF2B5EF4-FFF2-40B4-BE49-F238E27FC236}">
                <a16:creationId xmlns:a16="http://schemas.microsoft.com/office/drawing/2014/main" id="{7CF6C8B7-7464-4E5A-9A95-E3E4441A3A57}"/>
              </a:ext>
            </a:extLst>
          </p:cNvPr>
          <p:cNvGrpSpPr>
            <a:grpSpLocks/>
          </p:cNvGrpSpPr>
          <p:nvPr/>
        </p:nvGrpSpPr>
        <p:grpSpPr bwMode="auto">
          <a:xfrm>
            <a:off x="3008313" y="4189413"/>
            <a:ext cx="7248525" cy="1616075"/>
            <a:chOff x="1701" y="2160"/>
            <a:chExt cx="4059" cy="1018"/>
          </a:xfrm>
        </p:grpSpPr>
        <p:sp>
          <p:nvSpPr>
            <p:cNvPr id="57368" name="Freeform 35">
              <a:extLst>
                <a:ext uri="{FF2B5EF4-FFF2-40B4-BE49-F238E27FC236}">
                  <a16:creationId xmlns:a16="http://schemas.microsoft.com/office/drawing/2014/main" id="{CA286C86-590F-4E94-ACE1-5120754AF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160"/>
              <a:ext cx="2608" cy="998"/>
            </a:xfrm>
            <a:custGeom>
              <a:avLst/>
              <a:gdLst>
                <a:gd name="T0" fmla="*/ 2147483646 w 1587"/>
                <a:gd name="T1" fmla="*/ 2147483646 h 598"/>
                <a:gd name="T2" fmla="*/ 2147483646 w 1587"/>
                <a:gd name="T3" fmla="*/ 2147483646 h 598"/>
                <a:gd name="T4" fmla="*/ 2147483646 w 1587"/>
                <a:gd name="T5" fmla="*/ 2147483646 h 598"/>
                <a:gd name="T6" fmla="*/ 2147483646 w 1587"/>
                <a:gd name="T7" fmla="*/ 2147483646 h 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7"/>
                <a:gd name="T13" fmla="*/ 0 h 598"/>
                <a:gd name="T14" fmla="*/ 1587 w 1587"/>
                <a:gd name="T15" fmla="*/ 598 h 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7" h="598">
                  <a:moveTo>
                    <a:pt x="45" y="553"/>
                  </a:moveTo>
                  <a:cubicBezTo>
                    <a:pt x="22" y="575"/>
                    <a:pt x="0" y="598"/>
                    <a:pt x="45" y="507"/>
                  </a:cubicBezTo>
                  <a:cubicBezTo>
                    <a:pt x="90" y="416"/>
                    <a:pt x="60" y="0"/>
                    <a:pt x="317" y="8"/>
                  </a:cubicBezTo>
                  <a:cubicBezTo>
                    <a:pt x="574" y="16"/>
                    <a:pt x="1080" y="284"/>
                    <a:pt x="1587" y="5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3399FF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endParaRPr lang="en-GB"/>
            </a:p>
          </p:txBody>
        </p:sp>
        <p:grpSp>
          <p:nvGrpSpPr>
            <p:cNvPr id="57369" name="Group 36">
              <a:extLst>
                <a:ext uri="{FF2B5EF4-FFF2-40B4-BE49-F238E27FC236}">
                  <a16:creationId xmlns:a16="http://schemas.microsoft.com/office/drawing/2014/main" id="{E7BAC341-231B-4B69-865C-2454725005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1" y="2180"/>
              <a:ext cx="2767" cy="998"/>
              <a:chOff x="1701" y="2180"/>
              <a:chExt cx="2767" cy="998"/>
            </a:xfrm>
          </p:grpSpPr>
          <p:sp>
            <p:nvSpPr>
              <p:cNvPr id="57370" name="Freeform 37">
                <a:extLst>
                  <a:ext uri="{FF2B5EF4-FFF2-40B4-BE49-F238E27FC236}">
                    <a16:creationId xmlns:a16="http://schemas.microsoft.com/office/drawing/2014/main" id="{50651A85-89B5-4092-B92A-9FED12C07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2180"/>
                <a:ext cx="2767" cy="998"/>
              </a:xfrm>
              <a:custGeom>
                <a:avLst/>
                <a:gdLst>
                  <a:gd name="T0" fmla="*/ 2147483646 w 1587"/>
                  <a:gd name="T1" fmla="*/ 2147483646 h 598"/>
                  <a:gd name="T2" fmla="*/ 2147483646 w 1587"/>
                  <a:gd name="T3" fmla="*/ 2147483646 h 598"/>
                  <a:gd name="T4" fmla="*/ 2147483646 w 1587"/>
                  <a:gd name="T5" fmla="*/ 2147483646 h 598"/>
                  <a:gd name="T6" fmla="*/ 2147483646 w 1587"/>
                  <a:gd name="T7" fmla="*/ 2147483646 h 5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598"/>
                  <a:gd name="T14" fmla="*/ 1587 w 1587"/>
                  <a:gd name="T15" fmla="*/ 598 h 5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598">
                    <a:moveTo>
                      <a:pt x="45" y="553"/>
                    </a:moveTo>
                    <a:cubicBezTo>
                      <a:pt x="22" y="575"/>
                      <a:pt x="0" y="598"/>
                      <a:pt x="45" y="507"/>
                    </a:cubicBezTo>
                    <a:cubicBezTo>
                      <a:pt x="90" y="416"/>
                      <a:pt x="60" y="0"/>
                      <a:pt x="317" y="8"/>
                    </a:cubicBezTo>
                    <a:cubicBezTo>
                      <a:pt x="574" y="16"/>
                      <a:pt x="1080" y="284"/>
                      <a:pt x="1587" y="553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3399FF"/>
                  </a:gs>
                </a:gsLst>
                <a:path path="rect">
                  <a:fillToRect l="50000" t="50000" r="50000" b="50000"/>
                </a:path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 lIns="90488" tIns="44450" rIns="90488" bIns="44450"/>
              <a:lstStyle/>
              <a:p>
                <a:endParaRPr lang="en-GB"/>
              </a:p>
            </p:txBody>
          </p:sp>
          <p:sp>
            <p:nvSpPr>
              <p:cNvPr id="299046" name="Text Box 38">
                <a:extLst>
                  <a:ext uri="{FF2B5EF4-FFF2-40B4-BE49-F238E27FC236}">
                    <a16:creationId xmlns:a16="http://schemas.microsoft.com/office/drawing/2014/main" id="{4CE21F3C-FC5E-46D0-808D-A4764207FA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5" y="2704"/>
                <a:ext cx="1485" cy="212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marL="342900" indent="-342900" algn="ctr">
                  <a:spcBef>
                    <a:spcPct val="50000"/>
                  </a:spcBef>
                  <a:buClr>
                    <a:schemeClr val="hlink"/>
                  </a:buClr>
                  <a:buSzPct val="150000"/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Proper Dosing</a:t>
                </a:r>
              </a:p>
            </p:txBody>
          </p:sp>
        </p:grpSp>
      </p:grpSp>
      <p:grpSp>
        <p:nvGrpSpPr>
          <p:cNvPr id="57356" name="Group 40">
            <a:extLst>
              <a:ext uri="{FF2B5EF4-FFF2-40B4-BE49-F238E27FC236}">
                <a16:creationId xmlns:a16="http://schemas.microsoft.com/office/drawing/2014/main" id="{D5325CE3-F627-4102-B3B8-185142BC260C}"/>
              </a:ext>
            </a:extLst>
          </p:cNvPr>
          <p:cNvGrpSpPr>
            <a:grpSpLocks/>
          </p:cNvGrpSpPr>
          <p:nvPr/>
        </p:nvGrpSpPr>
        <p:grpSpPr bwMode="auto">
          <a:xfrm>
            <a:off x="4362450" y="3214688"/>
            <a:ext cx="2108200" cy="1544637"/>
            <a:chOff x="1291" y="1278"/>
            <a:chExt cx="1542" cy="973"/>
          </a:xfrm>
        </p:grpSpPr>
        <p:sp>
          <p:nvSpPr>
            <p:cNvPr id="57366" name="Line 41">
              <a:extLst>
                <a:ext uri="{FF2B5EF4-FFF2-40B4-BE49-F238E27FC236}">
                  <a16:creationId xmlns:a16="http://schemas.microsoft.com/office/drawing/2014/main" id="{E75A0343-A688-4CCB-A235-A60E954C1D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661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dist="38100" dir="162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299050" name="Text Box 42">
              <a:extLst>
                <a:ext uri="{FF2B5EF4-FFF2-40B4-BE49-F238E27FC236}">
                  <a16:creationId xmlns:a16="http://schemas.microsoft.com/office/drawing/2014/main" id="{7285EA18-C011-4F1D-9CBB-2DFF16903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" y="1278"/>
              <a:ext cx="1542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17961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Taking the drug</a:t>
              </a:r>
            </a:p>
          </p:txBody>
        </p:sp>
      </p:grpSp>
      <p:grpSp>
        <p:nvGrpSpPr>
          <p:cNvPr id="57357" name="Group 43">
            <a:extLst>
              <a:ext uri="{FF2B5EF4-FFF2-40B4-BE49-F238E27FC236}">
                <a16:creationId xmlns:a16="http://schemas.microsoft.com/office/drawing/2014/main" id="{CB8E01C8-FCA4-464F-A6C9-78B98AA81DE8}"/>
              </a:ext>
            </a:extLst>
          </p:cNvPr>
          <p:cNvGrpSpPr>
            <a:grpSpLocks/>
          </p:cNvGrpSpPr>
          <p:nvPr/>
        </p:nvGrpSpPr>
        <p:grpSpPr bwMode="auto">
          <a:xfrm>
            <a:off x="479425" y="4443413"/>
            <a:ext cx="9318625" cy="360362"/>
            <a:chOff x="285" y="2296"/>
            <a:chExt cx="5218" cy="227"/>
          </a:xfrm>
        </p:grpSpPr>
        <p:sp>
          <p:nvSpPr>
            <p:cNvPr id="299052" name="Text Box 44">
              <a:extLst>
                <a:ext uri="{FF2B5EF4-FFF2-40B4-BE49-F238E27FC236}">
                  <a16:creationId xmlns:a16="http://schemas.microsoft.com/office/drawing/2014/main" id="{C1445245-2CC8-48F9-A617-76E773675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" y="2296"/>
              <a:ext cx="1755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bg1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sz="1400" b="1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Pain Relief Threshold</a:t>
              </a:r>
            </a:p>
          </p:txBody>
        </p:sp>
        <p:sp>
          <p:nvSpPr>
            <p:cNvPr id="57365" name="Line 45">
              <a:extLst>
                <a:ext uri="{FF2B5EF4-FFF2-40B4-BE49-F238E27FC236}">
                  <a16:creationId xmlns:a16="http://schemas.microsoft.com/office/drawing/2014/main" id="{F0890138-CFA4-435C-809A-9861E9A09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" y="2523"/>
              <a:ext cx="521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>
              <a:outerShdw dist="28398" dir="1593903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</p:grpSp>
      <p:grpSp>
        <p:nvGrpSpPr>
          <p:cNvPr id="57358" name="Group 23">
            <a:extLst>
              <a:ext uri="{FF2B5EF4-FFF2-40B4-BE49-F238E27FC236}">
                <a16:creationId xmlns:a16="http://schemas.microsoft.com/office/drawing/2014/main" id="{C04D7DE9-D857-408F-9169-0E12ADF8448B}"/>
              </a:ext>
            </a:extLst>
          </p:cNvPr>
          <p:cNvGrpSpPr>
            <a:grpSpLocks/>
          </p:cNvGrpSpPr>
          <p:nvPr/>
        </p:nvGrpSpPr>
        <p:grpSpPr bwMode="auto">
          <a:xfrm>
            <a:off x="2787650" y="2857500"/>
            <a:ext cx="2754313" cy="1571625"/>
            <a:chOff x="1514" y="1223"/>
            <a:chExt cx="1542" cy="990"/>
          </a:xfrm>
        </p:grpSpPr>
        <p:sp>
          <p:nvSpPr>
            <p:cNvPr id="57362" name="Line 24">
              <a:extLst>
                <a:ext uri="{FF2B5EF4-FFF2-40B4-BE49-F238E27FC236}">
                  <a16:creationId xmlns:a16="http://schemas.microsoft.com/office/drawing/2014/main" id="{95A0705C-354C-4945-AA32-757D4AB47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493"/>
              <a:ext cx="2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>
              <a:outerShdw dist="25400" dir="162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GB"/>
            </a:p>
          </p:txBody>
        </p:sp>
        <p:sp>
          <p:nvSpPr>
            <p:cNvPr id="299033" name="Text Box 25">
              <a:extLst>
                <a:ext uri="{FF2B5EF4-FFF2-40B4-BE49-F238E27FC236}">
                  <a16:creationId xmlns:a16="http://schemas.microsoft.com/office/drawing/2014/main" id="{8E6F7326-1B6E-44A0-81DD-9972D7E6A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4" y="1223"/>
              <a:ext cx="1542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algn="ctr" rotWithShape="0">
                <a:schemeClr val="tx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itchFamily="2" charset="2"/>
                <a:buNone/>
                <a:defRPr/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Asking for Pain Relief</a:t>
              </a:r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7E35E8B3-4B05-41B1-A54B-7D076F380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571500"/>
            <a:ext cx="7966075" cy="714375"/>
          </a:xfrm>
          <a:prstGeom prst="rect">
            <a:avLst/>
          </a:prstGeom>
          <a:noFill/>
          <a:ln>
            <a:solidFill>
              <a:srgbClr val="FF00FF"/>
            </a:solidFill>
            <a:miter lim="800000"/>
            <a:headEnd/>
            <a:tailEnd/>
          </a:ln>
        </p:spPr>
        <p:txBody>
          <a:bodyPr lIns="90488" tIns="44450" rIns="90488" bIns="44450" anchor="ctr">
            <a:normAutofit/>
          </a:bodyPr>
          <a:lstStyle/>
          <a:p>
            <a:pPr marL="484188" indent="-484188" algn="ctr">
              <a:defRPr/>
            </a:pPr>
            <a:r>
              <a:rPr lang="en-US" altLang="en-US" sz="3000" b="1" dirty="0">
                <a:solidFill>
                  <a:srgbClr val="FF3300"/>
                </a:solidFill>
                <a:latin typeface="+mn-lt"/>
                <a:ea typeface="+mj-ea"/>
                <a:cs typeface="Times New Roman" pitchFamily="18" charset="0"/>
              </a:rPr>
              <a:t>OPIOID THERAPY: </a:t>
            </a:r>
            <a:r>
              <a:rPr lang="en-US" altLang="en-US" sz="3000" b="1" dirty="0">
                <a:solidFill>
                  <a:srgbClr val="FFFF00"/>
                </a:solidFill>
                <a:latin typeface="+mn-lt"/>
                <a:ea typeface="+mj-ea"/>
                <a:cs typeface="Times New Roman" pitchFamily="18" charset="0"/>
              </a:rPr>
              <a:t>4</a:t>
            </a:r>
            <a:r>
              <a:rPr lang="en-US" sz="3000" b="1" dirty="0">
                <a:solidFill>
                  <a:srgbClr val="FFFF00"/>
                </a:solidFill>
                <a:latin typeface="+mn-lt"/>
                <a:ea typeface="+mj-ea"/>
                <a:cs typeface="Times New Roman" pitchFamily="18" charset="0"/>
              </a:rPr>
              <a:t>. Dose Adjustments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33D0A1-4BC5-4E51-8876-8B5B9C619170}"/>
              </a:ext>
            </a:extLst>
          </p:cNvPr>
          <p:cNvSpPr txBox="1"/>
          <p:nvPr/>
        </p:nvSpPr>
        <p:spPr>
          <a:xfrm>
            <a:off x="9351963" y="4724400"/>
            <a:ext cx="482600" cy="4000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cs typeface="+mj-cs"/>
              </a:rPr>
              <a:t>(1)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42A8CAF-20A5-4A99-95DA-CB44EEED00D1}"/>
              </a:ext>
            </a:extLst>
          </p:cNvPr>
          <p:cNvSpPr txBox="1"/>
          <p:nvPr/>
        </p:nvSpPr>
        <p:spPr>
          <a:xfrm>
            <a:off x="9361488" y="3617913"/>
            <a:ext cx="482600" cy="4000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cs typeface="+mj-cs"/>
              </a:rPr>
              <a:t>(2)</a:t>
            </a:r>
            <a:endParaRPr lang="ar-SA" sz="2000" b="1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3202BCE-C288-4D7C-8587-5C433D5AE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547688"/>
            <a:ext cx="8786812" cy="720725"/>
          </a:xfrm>
          <a:ln>
            <a:solidFill>
              <a:srgbClr val="FF00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2200" b="1" dirty="0">
                <a:solidFill>
                  <a:srgbClr val="FF3300"/>
                </a:solidFill>
                <a:cs typeface="Times New Roman" pitchFamily="18" charset="0"/>
              </a:rPr>
              <a:t>OPIOID THERAPY:  </a:t>
            </a:r>
            <a:r>
              <a:rPr lang="en-US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5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 Side Effects in Opioids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8B82ED1-BE12-4A5D-BD30-A1CFED25B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462088"/>
            <a:ext cx="9058275" cy="47593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33"/>
                </a:solidFill>
              </a:rPr>
              <a:t>Sedation / Dizziness  </a:t>
            </a:r>
            <a:r>
              <a:rPr lang="en-US" sz="1600" dirty="0"/>
              <a:t>(49-70%)</a:t>
            </a:r>
            <a:endParaRPr lang="en-US" sz="2000" dirty="0"/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66FF33"/>
                </a:solidFill>
              </a:rPr>
              <a:t>Nausea / Vomiting  </a:t>
            </a:r>
            <a:r>
              <a:rPr lang="en-US" sz="1600" dirty="0"/>
              <a:t>(31-48%)</a:t>
            </a:r>
            <a:endParaRPr lang="en-US" sz="2000" dirty="0"/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FF00"/>
                </a:solidFill>
              </a:rPr>
              <a:t>Respiratory depression </a:t>
            </a:r>
            <a:r>
              <a:rPr lang="en-US" sz="1600" dirty="0"/>
              <a:t>(20-41%)</a:t>
            </a:r>
            <a:endParaRPr lang="en-US" sz="2000" dirty="0">
              <a:solidFill>
                <a:srgbClr val="00FF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99FF99"/>
                </a:solidFill>
              </a:rPr>
              <a:t>Itch / Rash </a:t>
            </a:r>
            <a:r>
              <a:rPr lang="en-US" sz="1600" dirty="0">
                <a:solidFill>
                  <a:srgbClr val="99FF99"/>
                </a:solidFill>
              </a:rPr>
              <a:t>(0.5-5%)</a:t>
            </a:r>
            <a:endParaRPr lang="en-US" sz="1800" dirty="0">
              <a:solidFill>
                <a:srgbClr val="99FF99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99FF99"/>
                </a:solidFill>
              </a:rPr>
              <a:t>Tolerance *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99FF99"/>
                </a:solidFill>
              </a:rPr>
              <a:t>Urinary retenti</a:t>
            </a:r>
            <a:r>
              <a:rPr lang="en-US" sz="2000" b="1" dirty="0">
                <a:solidFill>
                  <a:srgbClr val="99FF99"/>
                </a:solidFill>
              </a:rPr>
              <a:t>on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800" b="1" dirty="0">
                <a:solidFill>
                  <a:srgbClr val="99FF99"/>
                </a:solidFill>
              </a:rPr>
              <a:t>Drug interactions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Constipation (30-70%)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Dependence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Addiction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Opioid induced pain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9005B-40B4-480A-B14E-2C9676C409E6}"/>
              </a:ext>
            </a:extLst>
          </p:cNvPr>
          <p:cNvSpPr/>
          <p:nvPr/>
        </p:nvSpPr>
        <p:spPr>
          <a:xfrm>
            <a:off x="511175" y="1979613"/>
            <a:ext cx="5627688" cy="65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40A84-B3B8-4B48-90FD-51B2CBFA2C29}"/>
              </a:ext>
            </a:extLst>
          </p:cNvPr>
          <p:cNvSpPr/>
          <p:nvPr/>
        </p:nvSpPr>
        <p:spPr>
          <a:xfrm flipV="1">
            <a:off x="508000" y="2613025"/>
            <a:ext cx="2619375" cy="714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75885-0339-470C-AFCD-D5F95DFD8C2B}"/>
              </a:ext>
            </a:extLst>
          </p:cNvPr>
          <p:cNvSpPr/>
          <p:nvPr/>
        </p:nvSpPr>
        <p:spPr>
          <a:xfrm flipV="1">
            <a:off x="511175" y="3192463"/>
            <a:ext cx="1327150" cy="825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>
            <a:extLst>
              <a:ext uri="{FF2B5EF4-FFF2-40B4-BE49-F238E27FC236}">
                <a16:creationId xmlns:a16="http://schemas.microsoft.com/office/drawing/2014/main" id="{73AF0506-8465-4D40-A84B-881D0ACD9E2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571500"/>
            <a:ext cx="9001125" cy="2571750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buFont typeface="Monotype Sorts"/>
              <a:buNone/>
            </a:pPr>
            <a:r>
              <a:rPr lang="en-US" altLang="ar-SA" sz="4000" b="1">
                <a:solidFill>
                  <a:srgbClr val="FF0000"/>
                </a:solidFill>
              </a:rPr>
              <a:t>WHO Ladder IV</a:t>
            </a:r>
          </a:p>
          <a:p>
            <a:pPr algn="ctr">
              <a:lnSpc>
                <a:spcPct val="150000"/>
              </a:lnSpc>
              <a:buFont typeface="Monotype Sorts"/>
              <a:buNone/>
            </a:pPr>
            <a:r>
              <a:rPr lang="en-US" altLang="ar-SA" sz="4000" b="1">
                <a:solidFill>
                  <a:srgbClr val="FFFF00"/>
                </a:solidFill>
              </a:rPr>
              <a:t>Regional Anesthetic Techniques</a:t>
            </a:r>
          </a:p>
        </p:txBody>
      </p:sp>
      <p:grpSp>
        <p:nvGrpSpPr>
          <p:cNvPr id="61443" name="Group 22">
            <a:extLst>
              <a:ext uri="{FF2B5EF4-FFF2-40B4-BE49-F238E27FC236}">
                <a16:creationId xmlns:a16="http://schemas.microsoft.com/office/drawing/2014/main" id="{304B5FC3-4070-4F76-9041-554CA6ECDE43}"/>
              </a:ext>
            </a:extLst>
          </p:cNvPr>
          <p:cNvGrpSpPr>
            <a:grpSpLocks/>
          </p:cNvGrpSpPr>
          <p:nvPr/>
        </p:nvGrpSpPr>
        <p:grpSpPr bwMode="auto">
          <a:xfrm>
            <a:off x="2714625" y="3309938"/>
            <a:ext cx="4643438" cy="3048000"/>
            <a:chOff x="645" y="28"/>
            <a:chExt cx="5307" cy="4061"/>
          </a:xfrm>
        </p:grpSpPr>
        <p:sp>
          <p:nvSpPr>
            <p:cNvPr id="61444" name="AutoShape 5">
              <a:extLst>
                <a:ext uri="{FF2B5EF4-FFF2-40B4-BE49-F238E27FC236}">
                  <a16:creationId xmlns:a16="http://schemas.microsoft.com/office/drawing/2014/main" id="{06FEE5EA-F61A-4D7F-AEB2-98D5C2664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1130"/>
              <a:ext cx="226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4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III</a:t>
              </a:r>
              <a:r>
                <a:rPr lang="en-US" altLang="ar-SA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ar-SA" sz="14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Strong opioids</a:t>
              </a:r>
            </a:p>
          </p:txBody>
        </p:sp>
        <p:cxnSp>
          <p:nvCxnSpPr>
            <p:cNvPr id="61445" name="AutoShape 6">
              <a:extLst>
                <a:ext uri="{FF2B5EF4-FFF2-40B4-BE49-F238E27FC236}">
                  <a16:creationId xmlns:a16="http://schemas.microsoft.com/office/drawing/2014/main" id="{C9419F26-165E-41B5-8EAA-006B0E8E08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384" y="3051"/>
              <a:ext cx="861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46" name="AutoShape 12">
              <a:extLst>
                <a:ext uri="{FF2B5EF4-FFF2-40B4-BE49-F238E27FC236}">
                  <a16:creationId xmlns:a16="http://schemas.microsoft.com/office/drawing/2014/main" id="{BEE2572A-05B6-4FA1-BC4E-E713EB2AAC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8" y="1748"/>
              <a:ext cx="1248" cy="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447" name="Text Box 9">
              <a:extLst>
                <a:ext uri="{FF2B5EF4-FFF2-40B4-BE49-F238E27FC236}">
                  <a16:creationId xmlns:a16="http://schemas.microsoft.com/office/drawing/2014/main" id="{B6D0F62C-4D05-4393-8514-A9358E0E0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84"/>
              <a:ext cx="12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7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61448" name="Text Box 10">
              <a:extLst>
                <a:ext uri="{FF2B5EF4-FFF2-40B4-BE49-F238E27FC236}">
                  <a16:creationId xmlns:a16="http://schemas.microsoft.com/office/drawing/2014/main" id="{F5946CA4-988E-4955-A96E-24309BEC3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2139"/>
              <a:ext cx="197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7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61449" name="Text Box 12">
              <a:extLst>
                <a:ext uri="{FF2B5EF4-FFF2-40B4-BE49-F238E27FC236}">
                  <a16:creationId xmlns:a16="http://schemas.microsoft.com/office/drawing/2014/main" id="{6C0112CC-9E89-40CE-92FA-086D43511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" y="901"/>
              <a:ext cx="174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latin typeface="Times New Roman" panose="02020603050405020304" pitchFamily="18" charset="0"/>
                </a:rPr>
                <a:t>Severe pain</a:t>
              </a:r>
              <a:r>
                <a:rPr lang="en-US" altLang="ar-SA" sz="700" b="1">
                  <a:latin typeface="Times New Roman" panose="02020603050405020304" pitchFamily="18" charset="0"/>
                </a:rPr>
                <a:t> (7-10)</a:t>
              </a:r>
            </a:p>
          </p:txBody>
        </p:sp>
        <p:sp>
          <p:nvSpPr>
            <p:cNvPr id="61450" name="Rectangle 13">
              <a:extLst>
                <a:ext uri="{FF2B5EF4-FFF2-40B4-BE49-F238E27FC236}">
                  <a16:creationId xmlns:a16="http://schemas.microsoft.com/office/drawing/2014/main" id="{A8E8EC59-D9E8-4809-8816-4968C101C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4" y="3816"/>
              <a:ext cx="781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900">
                <a:latin typeface="Times New Roman" panose="02020603050405020304" pitchFamily="18" charset="0"/>
              </a:endParaRPr>
            </a:p>
          </p:txBody>
        </p:sp>
        <p:sp>
          <p:nvSpPr>
            <p:cNvPr id="61451" name="Rectangle 14">
              <a:extLst>
                <a:ext uri="{FF2B5EF4-FFF2-40B4-BE49-F238E27FC236}">
                  <a16:creationId xmlns:a16="http://schemas.microsoft.com/office/drawing/2014/main" id="{81314E50-CD61-4D4A-9A0F-8E4F3B3F6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699"/>
              <a:ext cx="781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900">
                <a:latin typeface="Times New Roman" panose="02020603050405020304" pitchFamily="18" charset="0"/>
              </a:endParaRPr>
            </a:p>
          </p:txBody>
        </p:sp>
        <p:sp>
          <p:nvSpPr>
            <p:cNvPr id="61452" name="Rectangle 15">
              <a:extLst>
                <a:ext uri="{FF2B5EF4-FFF2-40B4-BE49-F238E27FC236}">
                  <a16:creationId xmlns:a16="http://schemas.microsoft.com/office/drawing/2014/main" id="{96871E8D-2825-4BF2-AAD3-5EDBC3239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1543"/>
              <a:ext cx="78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9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900">
                <a:latin typeface="Times New Roman" panose="02020603050405020304" pitchFamily="18" charset="0"/>
              </a:endParaRPr>
            </a:p>
          </p:txBody>
        </p:sp>
        <p:cxnSp>
          <p:nvCxnSpPr>
            <p:cNvPr id="61453" name="AutoShape 12">
              <a:extLst>
                <a:ext uri="{FF2B5EF4-FFF2-40B4-BE49-F238E27FC236}">
                  <a16:creationId xmlns:a16="http://schemas.microsoft.com/office/drawing/2014/main" id="{C061831E-1D11-4C46-A466-EF22A3F0B5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143" y="668"/>
              <a:ext cx="888" cy="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454" name="AutoShape 5">
              <a:extLst>
                <a:ext uri="{FF2B5EF4-FFF2-40B4-BE49-F238E27FC236}">
                  <a16:creationId xmlns:a16="http://schemas.microsoft.com/office/drawing/2014/main" id="{AACA6C9A-3EBF-4ACC-B4CB-6CBE79C23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132"/>
              <a:ext cx="226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4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IV</a:t>
              </a:r>
              <a:r>
                <a:rPr lang="en-US" altLang="ar-SA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ar-SA" sz="14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Interventional </a:t>
              </a:r>
            </a:p>
          </p:txBody>
        </p:sp>
        <p:sp>
          <p:nvSpPr>
            <p:cNvPr id="61455" name="AutoShape 4">
              <a:extLst>
                <a:ext uri="{FF2B5EF4-FFF2-40B4-BE49-F238E27FC236}">
                  <a16:creationId xmlns:a16="http://schemas.microsoft.com/office/drawing/2014/main" id="{4BB99606-BB11-4D32-9051-5D3976B1A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2340"/>
              <a:ext cx="248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4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class II</a:t>
              </a:r>
              <a:r>
                <a:rPr lang="en-US" altLang="ar-SA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ar-SA" sz="14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Weak opioids</a:t>
              </a:r>
            </a:p>
          </p:txBody>
        </p:sp>
        <p:sp>
          <p:nvSpPr>
            <p:cNvPr id="61456" name="AutoShape 3">
              <a:extLst>
                <a:ext uri="{FF2B5EF4-FFF2-40B4-BE49-F238E27FC236}">
                  <a16:creationId xmlns:a16="http://schemas.microsoft.com/office/drawing/2014/main" id="{F3CC264A-DC02-44F6-A665-D7FFDA667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" y="3465"/>
              <a:ext cx="2640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4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class I</a:t>
              </a:r>
              <a:r>
                <a:rPr lang="en-US" altLang="ar-SA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ar-SA" sz="14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  NSAIDs</a:t>
              </a:r>
            </a:p>
          </p:txBody>
        </p:sp>
        <p:sp>
          <p:nvSpPr>
            <p:cNvPr id="61457" name="Rectangle 21">
              <a:extLst>
                <a:ext uri="{FF2B5EF4-FFF2-40B4-BE49-F238E27FC236}">
                  <a16:creationId xmlns:a16="http://schemas.microsoft.com/office/drawing/2014/main" id="{5C265D42-5246-484C-8A01-45F219AE0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8"/>
              <a:ext cx="5307" cy="403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2">
            <a:extLst>
              <a:ext uri="{FF2B5EF4-FFF2-40B4-BE49-F238E27FC236}">
                <a16:creationId xmlns:a16="http://schemas.microsoft.com/office/drawing/2014/main" id="{2FBB2AAB-CD66-47A9-BA54-9314A69C9137}"/>
              </a:ext>
            </a:extLst>
          </p:cNvPr>
          <p:cNvGrpSpPr>
            <a:grpSpLocks/>
          </p:cNvGrpSpPr>
          <p:nvPr/>
        </p:nvGrpSpPr>
        <p:grpSpPr bwMode="auto">
          <a:xfrm>
            <a:off x="5572125" y="3571875"/>
            <a:ext cx="4108450" cy="2752725"/>
            <a:chOff x="645" y="28"/>
            <a:chExt cx="5307" cy="4085"/>
          </a:xfrm>
        </p:grpSpPr>
        <p:sp>
          <p:nvSpPr>
            <p:cNvPr id="62470" name="AutoShape 5">
              <a:extLst>
                <a:ext uri="{FF2B5EF4-FFF2-40B4-BE49-F238E27FC236}">
                  <a16:creationId xmlns:a16="http://schemas.microsoft.com/office/drawing/2014/main" id="{045CDD13-3773-4284-811D-052BA6665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1130"/>
              <a:ext cx="226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1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III</a:t>
              </a:r>
              <a:r>
                <a:rPr lang="en-US" altLang="ar-SA" sz="11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ar-SA" sz="11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Strong opioids</a:t>
              </a:r>
            </a:p>
          </p:txBody>
        </p:sp>
        <p:cxnSp>
          <p:nvCxnSpPr>
            <p:cNvPr id="62471" name="AutoShape 6">
              <a:extLst>
                <a:ext uri="{FF2B5EF4-FFF2-40B4-BE49-F238E27FC236}">
                  <a16:creationId xmlns:a16="http://schemas.microsoft.com/office/drawing/2014/main" id="{838B80BF-44C0-4225-896E-568A9794BE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384" y="3051"/>
              <a:ext cx="861" cy="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72" name="AutoShape 12">
              <a:extLst>
                <a:ext uri="{FF2B5EF4-FFF2-40B4-BE49-F238E27FC236}">
                  <a16:creationId xmlns:a16="http://schemas.microsoft.com/office/drawing/2014/main" id="{7B14B8C4-4377-4F54-B679-2BDDA1FCCD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8" y="1748"/>
              <a:ext cx="1248" cy="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473" name="Text Box 9">
              <a:extLst>
                <a:ext uri="{FF2B5EF4-FFF2-40B4-BE49-F238E27FC236}">
                  <a16:creationId xmlns:a16="http://schemas.microsoft.com/office/drawing/2014/main" id="{A0E51EA2-ED0F-4379-AFEB-72865201D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84"/>
              <a:ext cx="121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latin typeface="Times New Roman" panose="02020603050405020304" pitchFamily="18" charset="0"/>
                </a:rPr>
                <a:t>Mild pain</a:t>
              </a:r>
              <a:r>
                <a:rPr lang="en-US" altLang="ar-SA" sz="500" b="1">
                  <a:latin typeface="Times New Roman" panose="02020603050405020304" pitchFamily="18" charset="0"/>
                </a:rPr>
                <a:t> (0-3)</a:t>
              </a:r>
            </a:p>
          </p:txBody>
        </p:sp>
        <p:sp>
          <p:nvSpPr>
            <p:cNvPr id="62474" name="Text Box 10">
              <a:extLst>
                <a:ext uri="{FF2B5EF4-FFF2-40B4-BE49-F238E27FC236}">
                  <a16:creationId xmlns:a16="http://schemas.microsoft.com/office/drawing/2014/main" id="{34202E24-DEC5-40D6-B7AE-247A8FA98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2139"/>
              <a:ext cx="197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latin typeface="Times New Roman" panose="02020603050405020304" pitchFamily="18" charset="0"/>
                </a:rPr>
                <a:t>Moderate pain</a:t>
              </a:r>
              <a:r>
                <a:rPr lang="en-US" altLang="ar-SA" sz="500" b="1">
                  <a:latin typeface="Times New Roman" panose="02020603050405020304" pitchFamily="18" charset="0"/>
                </a:rPr>
                <a:t> (4-6)</a:t>
              </a:r>
            </a:p>
          </p:txBody>
        </p:sp>
        <p:sp>
          <p:nvSpPr>
            <p:cNvPr id="62475" name="Text Box 12">
              <a:extLst>
                <a:ext uri="{FF2B5EF4-FFF2-40B4-BE49-F238E27FC236}">
                  <a16:creationId xmlns:a16="http://schemas.microsoft.com/office/drawing/2014/main" id="{3457750E-B2D0-451E-80B3-89617253A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" y="901"/>
              <a:ext cx="174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latin typeface="Times New Roman" panose="02020603050405020304" pitchFamily="18" charset="0"/>
                </a:rPr>
                <a:t>Severe pain</a:t>
              </a:r>
              <a:r>
                <a:rPr lang="en-US" altLang="ar-SA" sz="500" b="1">
                  <a:latin typeface="Times New Roman" panose="02020603050405020304" pitchFamily="18" charset="0"/>
                </a:rPr>
                <a:t> (7-10)</a:t>
              </a:r>
            </a:p>
          </p:txBody>
        </p:sp>
        <p:sp>
          <p:nvSpPr>
            <p:cNvPr id="62476" name="Rectangle 13">
              <a:extLst>
                <a:ext uri="{FF2B5EF4-FFF2-40B4-BE49-F238E27FC236}">
                  <a16:creationId xmlns:a16="http://schemas.microsoft.com/office/drawing/2014/main" id="{4D88F396-BCEE-49BD-85B9-662A737C2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4" y="3816"/>
              <a:ext cx="802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700">
                <a:latin typeface="Times New Roman" panose="02020603050405020304" pitchFamily="18" charset="0"/>
              </a:endParaRPr>
            </a:p>
          </p:txBody>
        </p:sp>
        <p:sp>
          <p:nvSpPr>
            <p:cNvPr id="62477" name="Rectangle 14">
              <a:extLst>
                <a:ext uri="{FF2B5EF4-FFF2-40B4-BE49-F238E27FC236}">
                  <a16:creationId xmlns:a16="http://schemas.microsoft.com/office/drawing/2014/main" id="{DB6997BA-BE54-4003-8101-8136F25AB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699"/>
              <a:ext cx="802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700">
                <a:latin typeface="Times New Roman" panose="02020603050405020304" pitchFamily="18" charset="0"/>
              </a:endParaRPr>
            </a:p>
          </p:txBody>
        </p:sp>
        <p:sp>
          <p:nvSpPr>
            <p:cNvPr id="62478" name="Rectangle 15">
              <a:extLst>
                <a:ext uri="{FF2B5EF4-FFF2-40B4-BE49-F238E27FC236}">
                  <a16:creationId xmlns:a16="http://schemas.microsoft.com/office/drawing/2014/main" id="{90EE4A34-96B5-42B9-92B3-9E6AA0B3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1543"/>
              <a:ext cx="802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700" b="1">
                  <a:solidFill>
                    <a:srgbClr val="00FF00"/>
                  </a:solidFill>
                  <a:latin typeface="Times New Roman" panose="02020603050405020304" pitchFamily="18" charset="0"/>
                </a:rPr>
                <a:t>± Adjuvant</a:t>
              </a:r>
              <a:endParaRPr lang="en-US" altLang="ar-SA" sz="700">
                <a:latin typeface="Times New Roman" panose="02020603050405020304" pitchFamily="18" charset="0"/>
              </a:endParaRPr>
            </a:p>
          </p:txBody>
        </p:sp>
        <p:cxnSp>
          <p:nvCxnSpPr>
            <p:cNvPr id="62479" name="AutoShape 12">
              <a:extLst>
                <a:ext uri="{FF2B5EF4-FFF2-40B4-BE49-F238E27FC236}">
                  <a16:creationId xmlns:a16="http://schemas.microsoft.com/office/drawing/2014/main" id="{3619ABE7-7F5E-4DC0-9CF1-E28153D906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143" y="668"/>
              <a:ext cx="888" cy="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480" name="AutoShape 5">
              <a:extLst>
                <a:ext uri="{FF2B5EF4-FFF2-40B4-BE49-F238E27FC236}">
                  <a16:creationId xmlns:a16="http://schemas.microsoft.com/office/drawing/2014/main" id="{0FC718A1-E34D-45C3-B4B6-FC264BECF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132"/>
              <a:ext cx="226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1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IV</a:t>
              </a:r>
              <a:r>
                <a:rPr lang="en-US" altLang="ar-SA" sz="11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ar-SA" sz="11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Interventional </a:t>
              </a:r>
            </a:p>
          </p:txBody>
        </p:sp>
        <p:sp>
          <p:nvSpPr>
            <p:cNvPr id="62481" name="AutoShape 4">
              <a:extLst>
                <a:ext uri="{FF2B5EF4-FFF2-40B4-BE49-F238E27FC236}">
                  <a16:creationId xmlns:a16="http://schemas.microsoft.com/office/drawing/2014/main" id="{C2358A0E-A659-4E11-A756-D5E32DACA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2340"/>
              <a:ext cx="2488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1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class II</a:t>
              </a:r>
              <a:r>
                <a:rPr lang="en-US" altLang="ar-SA" sz="11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ar-SA" sz="11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Weak opioids</a:t>
              </a:r>
            </a:p>
          </p:txBody>
        </p:sp>
        <p:sp>
          <p:nvSpPr>
            <p:cNvPr id="62482" name="AutoShape 3">
              <a:extLst>
                <a:ext uri="{FF2B5EF4-FFF2-40B4-BE49-F238E27FC236}">
                  <a16:creationId xmlns:a16="http://schemas.microsoft.com/office/drawing/2014/main" id="{F38BA66D-B311-47A4-8DAE-B693A0360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" y="3465"/>
              <a:ext cx="2640" cy="363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ar-SA" sz="1100" b="1" u="sng">
                  <a:solidFill>
                    <a:schemeClr val="accent1"/>
                  </a:solidFill>
                  <a:latin typeface="Times New Roman" panose="02020603050405020304" pitchFamily="18" charset="0"/>
                </a:rPr>
                <a:t>WHO class I</a:t>
              </a:r>
              <a:r>
                <a:rPr lang="en-US" altLang="ar-SA" sz="11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ar-SA" sz="11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  NSAIDs</a:t>
              </a:r>
            </a:p>
          </p:txBody>
        </p:sp>
        <p:sp>
          <p:nvSpPr>
            <p:cNvPr id="62483" name="Rectangle 21">
              <a:extLst>
                <a:ext uri="{FF2B5EF4-FFF2-40B4-BE49-F238E27FC236}">
                  <a16:creationId xmlns:a16="http://schemas.microsoft.com/office/drawing/2014/main" id="{5C15421F-5BAD-4058-9156-2112884CE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8"/>
              <a:ext cx="5307" cy="403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79875" name="Rectangle 2">
            <a:extLst>
              <a:ext uri="{FF2B5EF4-FFF2-40B4-BE49-F238E27FC236}">
                <a16:creationId xmlns:a16="http://schemas.microsoft.com/office/drawing/2014/main" id="{6E615764-6082-4F0B-B019-15B5D3E2B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531813"/>
            <a:ext cx="8961438" cy="530225"/>
          </a:xfrm>
          <a:prstGeom prst="rect">
            <a:avLst/>
          </a:prstGeom>
          <a:noFill/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WHO Ladder IV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</a:rPr>
              <a:t>– 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Regional Anesthetic Techniques</a:t>
            </a:r>
          </a:p>
        </p:txBody>
      </p:sp>
      <p:sp>
        <p:nvSpPr>
          <p:cNvPr id="62468" name="Rectangle 24">
            <a:extLst>
              <a:ext uri="{FF2B5EF4-FFF2-40B4-BE49-F238E27FC236}">
                <a16:creationId xmlns:a16="http://schemas.microsoft.com/office/drawing/2014/main" id="{F9C23DC6-C48F-4D44-B849-29EC5E92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236663"/>
            <a:ext cx="5143500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Local infiltration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Wound perfusion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Intra-abdominal LA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Intercostal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Interpleural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Paravertebral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1800" b="1">
                <a:solidFill>
                  <a:srgbClr val="00FFFF"/>
                </a:solidFill>
              </a:rPr>
              <a:t> USG - PNB:</a:t>
            </a:r>
            <a:r>
              <a:rPr lang="en-US" altLang="ar-SA" sz="2000" b="1">
                <a:solidFill>
                  <a:srgbClr val="00FFFF"/>
                </a:solidFill>
              </a:rPr>
              <a:t> </a:t>
            </a:r>
            <a:r>
              <a:rPr lang="en-US" altLang="ar-SA" sz="1600" b="1">
                <a:solidFill>
                  <a:srgbClr val="00FFFF"/>
                </a:solidFill>
              </a:rPr>
              <a:t>BPB, TAP, Femoral  </a:t>
            </a:r>
            <a:endParaRPr lang="en-US" altLang="ar-SA" sz="2000" b="1">
              <a:solidFill>
                <a:srgbClr val="00FFF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ar-SA" sz="2000" b="1">
                <a:solidFill>
                  <a:srgbClr val="00FFFF"/>
                </a:solidFill>
              </a:rPr>
              <a:t> Neuraxial: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Epidural: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FF00FF"/>
                </a:solidFill>
              </a:rPr>
              <a:t>Thoracic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FF00FF"/>
                </a:solidFill>
              </a:rPr>
              <a:t>Lumbar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Spinal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FF00FF"/>
                </a:solidFill>
              </a:rPr>
              <a:t>Single shot</a:t>
            </a:r>
          </a:p>
          <a:p>
            <a:pPr lvl="2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FF00FF"/>
                </a:solidFill>
              </a:rPr>
              <a:t>CSA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ar-SA" sz="1800" b="1">
                <a:solidFill>
                  <a:srgbClr val="00FF00"/>
                </a:solidFill>
              </a:rPr>
              <a:t>CSE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CC13EC-B5DA-4922-9389-E21BA3DCB5EA}"/>
              </a:ext>
            </a:extLst>
          </p:cNvPr>
          <p:cNvSpPr/>
          <p:nvPr/>
        </p:nvSpPr>
        <p:spPr>
          <a:xfrm>
            <a:off x="7443788" y="3414713"/>
            <a:ext cx="2428875" cy="6429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490" name="Straight Connector 5">
            <a:extLst>
              <a:ext uri="{FF2B5EF4-FFF2-40B4-BE49-F238E27FC236}">
                <a16:creationId xmlns:a16="http://schemas.microsoft.com/office/drawing/2014/main" id="{979DD16F-934C-4FDB-83E8-4AEBABF196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28688" y="3570288"/>
            <a:ext cx="8429625" cy="1587"/>
          </a:xfrm>
          <a:prstGeom prst="line">
            <a:avLst/>
          </a:prstGeom>
          <a:noFill/>
          <a:ln w="1270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4">
            <a:extLst>
              <a:ext uri="{FF2B5EF4-FFF2-40B4-BE49-F238E27FC236}">
                <a16:creationId xmlns:a16="http://schemas.microsoft.com/office/drawing/2014/main" id="{19A9D9CE-F1AD-4773-8D19-71782CD82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12" y="749218"/>
            <a:ext cx="8784976" cy="5344078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Summary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n w="1143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Conclusions</a:t>
            </a:r>
          </a:p>
          <a:p>
            <a:pPr marL="4572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514" name="Straight Arrow Connector 39">
            <a:extLst>
              <a:ext uri="{FF2B5EF4-FFF2-40B4-BE49-F238E27FC236}">
                <a16:creationId xmlns:a16="http://schemas.microsoft.com/office/drawing/2014/main" id="{8E1117F7-2457-4D6A-9137-10021CE6D0C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745038" y="1404938"/>
            <a:ext cx="661987" cy="7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15" name="Straight Arrow Connector 37">
            <a:extLst>
              <a:ext uri="{FF2B5EF4-FFF2-40B4-BE49-F238E27FC236}">
                <a16:creationId xmlns:a16="http://schemas.microsoft.com/office/drawing/2014/main" id="{01204063-0854-47B9-A60D-92BFEA9B80C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854575" y="3271838"/>
            <a:ext cx="484188" cy="111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16" name="Straight Arrow Connector 30">
            <a:extLst>
              <a:ext uri="{FF2B5EF4-FFF2-40B4-BE49-F238E27FC236}">
                <a16:creationId xmlns:a16="http://schemas.microsoft.com/office/drawing/2014/main" id="{1504D003-5AA1-4BBE-82D7-2DF5F797215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745038" y="2362200"/>
            <a:ext cx="661988" cy="7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932297E-96B2-4438-B849-6B069B69C2DC}"/>
              </a:ext>
            </a:extLst>
          </p:cNvPr>
          <p:cNvSpPr/>
          <p:nvPr/>
        </p:nvSpPr>
        <p:spPr bwMode="auto">
          <a:xfrm>
            <a:off x="3249613" y="1739900"/>
            <a:ext cx="3687762" cy="50006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1" dirty="0">
                <a:solidFill>
                  <a:srgbClr val="66FFFF"/>
                </a:solidFill>
                <a:latin typeface="Arial" pitchFamily="34" charset="0"/>
                <a:ea typeface="Times New Roman (Arabic)"/>
                <a:cs typeface="Times New Roman (Arabic)"/>
              </a:rPr>
              <a:t>Preoperative </a:t>
            </a:r>
          </a:p>
        </p:txBody>
      </p:sp>
      <p:sp>
        <p:nvSpPr>
          <p:cNvPr id="64518" name="Rounded Rectangle 3">
            <a:extLst>
              <a:ext uri="{FF2B5EF4-FFF2-40B4-BE49-F238E27FC236}">
                <a16:creationId xmlns:a16="http://schemas.microsoft.com/office/drawing/2014/main" id="{601D6DFC-832C-44E0-83E1-2B936A69E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2428875"/>
            <a:ext cx="2143125" cy="7493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rgbClr val="FFFF00"/>
                </a:solidFill>
              </a:rPr>
              <a:t>Procedure Specific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 b="1">
                <a:solidFill>
                  <a:srgbClr val="FFFF00"/>
                </a:solidFill>
              </a:rPr>
              <a:t>Pain management</a:t>
            </a:r>
          </a:p>
        </p:txBody>
      </p:sp>
      <p:sp>
        <p:nvSpPr>
          <p:cNvPr id="64519" name="Rounded Rectangle 4">
            <a:extLst>
              <a:ext uri="{FF2B5EF4-FFF2-40B4-BE49-F238E27FC236}">
                <a16:creationId xmlns:a16="http://schemas.microsoft.com/office/drawing/2014/main" id="{5B75A07B-34BA-4C14-AE5B-D43C61554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2709863"/>
            <a:ext cx="3643313" cy="500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>
                <a:solidFill>
                  <a:srgbClr val="66FF33"/>
                </a:solidFill>
                <a:ea typeface="Times New Roman (Arabic)" panose="02020603050405020304" pitchFamily="18" charset="0"/>
                <a:cs typeface="Times New Roman (Arabic)" panose="02020603050405020304" pitchFamily="18" charset="0"/>
              </a:rPr>
              <a:t>Pain Assessment</a:t>
            </a:r>
          </a:p>
        </p:txBody>
      </p:sp>
      <p:sp>
        <p:nvSpPr>
          <p:cNvPr id="64520" name="Rounded Rectangle 5">
            <a:extLst>
              <a:ext uri="{FF2B5EF4-FFF2-40B4-BE49-F238E27FC236}">
                <a16:creationId xmlns:a16="http://schemas.microsoft.com/office/drawing/2014/main" id="{34C38E47-63ED-436A-AF32-FBDCF0608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8" y="2401888"/>
            <a:ext cx="2127250" cy="70485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FFFF00"/>
                </a:solidFill>
              </a:rPr>
              <a:t>Preventive /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800" b="1">
                <a:solidFill>
                  <a:srgbClr val="FFFF00"/>
                </a:solidFill>
              </a:rPr>
              <a:t>Preemptive</a:t>
            </a:r>
            <a:endParaRPr lang="en-US" altLang="ar-SA" sz="1600" b="1">
              <a:solidFill>
                <a:srgbClr val="FFFF0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45094F-38DC-47D9-A876-C6840D2EDD9E}"/>
              </a:ext>
            </a:extLst>
          </p:cNvPr>
          <p:cNvSpPr/>
          <p:nvPr/>
        </p:nvSpPr>
        <p:spPr bwMode="auto">
          <a:xfrm>
            <a:off x="3286125" y="3503613"/>
            <a:ext cx="3714750" cy="5715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lnSpc>
                <a:spcPct val="150000"/>
              </a:lnSpc>
              <a:defRPr/>
            </a:pPr>
            <a:r>
              <a:rPr lang="en-US" sz="1800" b="1">
                <a:solidFill>
                  <a:srgbClr val="66FF33"/>
                </a:solidFill>
                <a:latin typeface="Arial" pitchFamily="34" charset="0"/>
                <a:ea typeface="Times New Roman (Arabic)"/>
                <a:cs typeface="Times New Roman (Arabic)"/>
              </a:rPr>
              <a:t>ttt of Pain and Co morbidities</a:t>
            </a:r>
          </a:p>
        </p:txBody>
      </p:sp>
      <p:sp>
        <p:nvSpPr>
          <p:cNvPr id="64522" name="Rounded Rectangle 7">
            <a:extLst>
              <a:ext uri="{FF2B5EF4-FFF2-40B4-BE49-F238E27FC236}">
                <a16:creationId xmlns:a16="http://schemas.microsoft.com/office/drawing/2014/main" id="{54C84365-4D54-4A25-892D-FBB41B6C6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4459288"/>
            <a:ext cx="3357563" cy="504825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/>
              <a:t>1ry Treatment</a:t>
            </a:r>
          </a:p>
        </p:txBody>
      </p:sp>
      <p:sp>
        <p:nvSpPr>
          <p:cNvPr id="64523" name="Rounded Rectangle 9">
            <a:extLst>
              <a:ext uri="{FF2B5EF4-FFF2-40B4-BE49-F238E27FC236}">
                <a16:creationId xmlns:a16="http://schemas.microsoft.com/office/drawing/2014/main" id="{A2020FBB-4009-44E6-992E-0AC26435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4464050"/>
            <a:ext cx="3378200" cy="5080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b="1"/>
              <a:t>Supportive Treatment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341427A-2972-4052-9285-D335E1F78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5183188"/>
            <a:ext cx="2865438" cy="468312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>
                <a:solidFill>
                  <a:srgbClr val="CCFFCC"/>
                </a:solidFill>
              </a:rPr>
              <a:t>Pharmacotherapy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8B60489-4DD9-4C63-B36B-6A09FE567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5786438"/>
            <a:ext cx="2865438" cy="45085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>
                <a:solidFill>
                  <a:srgbClr val="CCFFCC"/>
                </a:solidFill>
              </a:rPr>
              <a:t>Interventional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DEE2B88-944A-4F77-82DA-5D73CE16B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5175250"/>
            <a:ext cx="2792413" cy="449263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>
                <a:solidFill>
                  <a:srgbClr val="CCFFCC"/>
                </a:solidFill>
              </a:rPr>
              <a:t>Psychological ttt.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AD01507-9962-4288-B56E-6CDC0D202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5740400"/>
            <a:ext cx="2792413" cy="465138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>
                <a:solidFill>
                  <a:srgbClr val="CCFFCC"/>
                </a:solidFill>
              </a:rPr>
              <a:t>Physical / Rehab.</a:t>
            </a:r>
          </a:p>
        </p:txBody>
      </p:sp>
      <p:cxnSp>
        <p:nvCxnSpPr>
          <p:cNvPr id="64528" name="Straight Arrow Connector 25">
            <a:extLst>
              <a:ext uri="{FF2B5EF4-FFF2-40B4-BE49-F238E27FC236}">
                <a16:creationId xmlns:a16="http://schemas.microsoft.com/office/drawing/2014/main" id="{B4F0F77A-5676-41FB-AD49-4308163A71E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855913" y="2209800"/>
            <a:ext cx="438150" cy="1666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9" name="Straight Arrow Connector 28">
            <a:extLst>
              <a:ext uri="{FF2B5EF4-FFF2-40B4-BE49-F238E27FC236}">
                <a16:creationId xmlns:a16="http://schemas.microsoft.com/office/drawing/2014/main" id="{88A6D68D-5B93-46D9-8420-33551EA447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84988" y="2203450"/>
            <a:ext cx="495300" cy="1412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0" name="Straight Arrow Connector 32">
            <a:extLst>
              <a:ext uri="{FF2B5EF4-FFF2-40B4-BE49-F238E27FC236}">
                <a16:creationId xmlns:a16="http://schemas.microsoft.com/office/drawing/2014/main" id="{7196FE56-95F6-4142-BE06-1B84F700BC01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rot="10800000" flipV="1">
            <a:off x="1928813" y="3789363"/>
            <a:ext cx="1357312" cy="665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31" name="Straight Arrow Connector 34">
            <a:extLst>
              <a:ext uri="{FF2B5EF4-FFF2-40B4-BE49-F238E27FC236}">
                <a16:creationId xmlns:a16="http://schemas.microsoft.com/office/drawing/2014/main" id="{8D543080-52A6-4534-AB5A-42F6AFACA3BB}"/>
              </a:ext>
            </a:extLst>
          </p:cNvPr>
          <p:cNvCxnSpPr>
            <a:cxnSpLocks noChangeShapeType="1"/>
            <a:stCxn id="7" idx="3"/>
          </p:cNvCxnSpPr>
          <p:nvPr/>
        </p:nvCxnSpPr>
        <p:spPr bwMode="auto">
          <a:xfrm>
            <a:off x="7000875" y="3789363"/>
            <a:ext cx="1071563" cy="665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A08AFB5-8B75-4A0B-A9BA-8AD1D127FA63}"/>
              </a:ext>
            </a:extLst>
          </p:cNvPr>
          <p:cNvSpPr/>
          <p:nvPr/>
        </p:nvSpPr>
        <p:spPr bwMode="auto">
          <a:xfrm>
            <a:off x="785813" y="549152"/>
            <a:ext cx="8715375" cy="648072"/>
          </a:xfrm>
          <a:prstGeom prst="roundRect">
            <a:avLst/>
          </a:prstGeom>
          <a:solidFill>
            <a:schemeClr val="bg2">
              <a:lumMod val="95000"/>
              <a:lumOff val="5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200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imes New Roman (Arabic)"/>
                <a:cs typeface="Tahoma" pitchFamily="34" charset="0"/>
              </a:rPr>
              <a:t>Algorithm for Postoperative Pain Management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F7AF922-23D1-4617-B0A6-BEE420577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5838" y="571500"/>
            <a:ext cx="8358187" cy="642938"/>
          </a:xfrm>
          <a:ln w="12699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ar-SA" sz="3200" b="1">
                <a:solidFill>
                  <a:srgbClr val="FFFF00"/>
                </a:solidFill>
              </a:rPr>
              <a:t>SUMMARY – </a:t>
            </a:r>
            <a:r>
              <a:rPr lang="en-US" altLang="ar-SA" sz="2000" b="1" i="1">
                <a:solidFill>
                  <a:srgbClr val="FF0000"/>
                </a:solidFill>
              </a:rPr>
              <a:t>Scientific Evidence </a:t>
            </a:r>
            <a:endParaRPr lang="en-US" altLang="ar-SA" sz="3200" b="1" i="1">
              <a:solidFill>
                <a:srgbClr val="FFFF00"/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8B9F440-FC43-43B3-93FF-332D685FE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85875"/>
            <a:ext cx="9540875" cy="5072063"/>
          </a:xfrm>
        </p:spPr>
        <p:txBody>
          <a:bodyPr/>
          <a:lstStyle/>
          <a:p>
            <a:pPr marL="723900" lvl="3" indent="-457200"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>
                <a:solidFill>
                  <a:srgbClr val="00FFFF"/>
                </a:solidFill>
              </a:rPr>
              <a:t>WHO Ladder System </a:t>
            </a:r>
            <a:r>
              <a:rPr lang="en-US" altLang="ar-SA" sz="2400" b="1"/>
              <a:t>should be followed. </a:t>
            </a:r>
            <a:r>
              <a:rPr lang="en-US" altLang="ar-SA" sz="1600">
                <a:solidFill>
                  <a:srgbClr val="FF00FF"/>
                </a:solidFill>
              </a:rPr>
              <a:t>(Evidence III)</a:t>
            </a:r>
            <a:endParaRPr lang="en-US" altLang="ar-SA" sz="2400">
              <a:solidFill>
                <a:srgbClr val="FF00FF"/>
              </a:solidFill>
            </a:endParaRPr>
          </a:p>
          <a:p>
            <a:pPr marL="723900" lvl="3" indent="-4572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/>
              <a:t>Analgesia should be selected depending on the initial	 </a:t>
            </a:r>
            <a:r>
              <a:rPr lang="en-US" altLang="ar-SA" sz="2400" b="1" i="1">
                <a:solidFill>
                  <a:srgbClr val="00FFFF"/>
                </a:solidFill>
              </a:rPr>
              <a:t>Pain Assessment</a:t>
            </a:r>
            <a:r>
              <a:rPr lang="en-US" altLang="ar-SA" sz="2400" b="1">
                <a:solidFill>
                  <a:srgbClr val="00FFFF"/>
                </a:solidFill>
              </a:rPr>
              <a:t>.</a:t>
            </a:r>
            <a:r>
              <a:rPr lang="en-US" altLang="ar-SA" sz="2400" b="1"/>
              <a:t> </a:t>
            </a:r>
            <a:r>
              <a:rPr lang="en-US" altLang="ar-SA">
                <a:solidFill>
                  <a:srgbClr val="FF00FF"/>
                </a:solidFill>
              </a:rPr>
              <a:t>(III)</a:t>
            </a:r>
            <a:endParaRPr lang="en-US" altLang="ar-SA" sz="2400">
              <a:solidFill>
                <a:srgbClr val="FF00FF"/>
              </a:solidFill>
            </a:endParaRPr>
          </a:p>
          <a:p>
            <a:pPr marL="723900" lvl="3" indent="-4572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/>
              <a:t>If the disease is not controlled on a given step </a:t>
            </a:r>
            <a:r>
              <a:rPr lang="en-US" altLang="ar-SA" b="1">
                <a:sym typeface="Wingdings" panose="05000000000000000000" pitchFamily="2" charset="2"/>
              </a:rPr>
              <a:t></a:t>
            </a:r>
          </a:p>
          <a:p>
            <a:pPr marL="723900" lvl="3" indent="-45720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ar-SA" b="1">
                <a:sym typeface="Wingdings" panose="05000000000000000000" pitchFamily="2" charset="2"/>
              </a:rPr>
              <a:t>	</a:t>
            </a:r>
            <a:r>
              <a:rPr lang="en-US" altLang="ar-SA" sz="2400" b="1">
                <a:sym typeface="Wingdings" panose="05000000000000000000" pitchFamily="2" charset="2"/>
              </a:rPr>
              <a:t> </a:t>
            </a:r>
            <a:r>
              <a:rPr lang="en-US" altLang="ar-SA" sz="2400" b="1"/>
              <a:t> </a:t>
            </a:r>
            <a:r>
              <a:rPr lang="en-US" altLang="ar-SA" sz="2400" b="1" i="1">
                <a:solidFill>
                  <a:srgbClr val="00FFFF"/>
                </a:solidFill>
              </a:rPr>
              <a:t>Move directly to the Next Step</a:t>
            </a:r>
            <a:r>
              <a:rPr lang="en-US" altLang="ar-SA" sz="2400" b="1">
                <a:solidFill>
                  <a:srgbClr val="00FFFF"/>
                </a:solidFill>
              </a:rPr>
              <a:t>.</a:t>
            </a:r>
            <a:r>
              <a:rPr lang="en-US" altLang="ar-SA" sz="2400" b="1"/>
              <a:t>  </a:t>
            </a:r>
            <a:r>
              <a:rPr lang="en-US" altLang="ar-SA">
                <a:solidFill>
                  <a:srgbClr val="FF00FF"/>
                </a:solidFill>
              </a:rPr>
              <a:t>(III)</a:t>
            </a:r>
            <a:endParaRPr lang="en-US" altLang="ar-SA" sz="2400" b="1"/>
          </a:p>
          <a:p>
            <a:pPr marL="723900" lvl="3" indent="-4572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/>
              <a:t>For continuous pain:</a:t>
            </a:r>
          </a:p>
          <a:p>
            <a:pPr marL="1181100" lvl="4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 i="1">
                <a:solidFill>
                  <a:srgbClr val="00FFFF"/>
                </a:solidFill>
              </a:rPr>
              <a:t>Analgesics should be prescribed on a Regular Basis. </a:t>
            </a:r>
          </a:p>
          <a:p>
            <a:pPr marL="723900" lvl="3" indent="-4572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ar-SA" sz="2400" b="1"/>
              <a:t>Only one strong opioid should be ordered at a given time.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2C99DEF-BE26-45ED-8D0B-9FA28C354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6143625"/>
            <a:ext cx="9275763" cy="261938"/>
          </a:xfrm>
          <a:prstGeom prst="rect">
            <a:avLst/>
          </a:prstGeom>
          <a:noFill/>
          <a:ln w="95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>
                <a:solidFill>
                  <a:srgbClr val="00FFFF"/>
                </a:solidFill>
                <a:latin typeface="+mn-lt"/>
              </a:rPr>
              <a:t>Acute Pain Management - Scientific Evidence  -  AANZA  Guidelines 2015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FB3DD-68BE-41FA-A06E-1E2784CEA24A}"/>
              </a:ext>
            </a:extLst>
          </p:cNvPr>
          <p:cNvSpPr/>
          <p:nvPr/>
        </p:nvSpPr>
        <p:spPr bwMode="auto">
          <a:xfrm>
            <a:off x="712912" y="567730"/>
            <a:ext cx="8785894" cy="1071570"/>
          </a:xfrm>
          <a:prstGeom prst="rect">
            <a:avLst/>
          </a:prstGeom>
          <a:solidFill>
            <a:srgbClr val="230318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190500" dir="3000000" sx="101000" sy="101000" algn="tl" rotWithShape="0">
              <a:srgbClr val="FF0000">
                <a:alpha val="40000"/>
              </a:srgbClr>
            </a:outerShdw>
          </a:effectLst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ACUTE  PAIN  MANAGEMENT </a:t>
            </a:r>
            <a:endParaRPr lang="en-US" sz="400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nard MT Condensed" pitchFamily="18" charset="0"/>
              <a:cs typeface="+mn-cs"/>
            </a:endParaRPr>
          </a:p>
        </p:txBody>
      </p:sp>
      <p:sp>
        <p:nvSpPr>
          <p:cNvPr id="68611" name="Rectangle 6">
            <a:extLst>
              <a:ext uri="{FF2B5EF4-FFF2-40B4-BE49-F238E27FC236}">
                <a16:creationId xmlns:a16="http://schemas.microsoft.com/office/drawing/2014/main" id="{2DAB5F57-50EF-465E-AE9C-4E4F8476A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4508500"/>
            <a:ext cx="5621337" cy="175418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2000" b="1">
                <a:solidFill>
                  <a:srgbClr val="00FF00"/>
                </a:solidFill>
                <a:latin typeface="Tahoma" panose="020B0604030504040204" pitchFamily="34" charset="0"/>
              </a:rPr>
              <a:t>Salah N. El-Tallawy</a:t>
            </a: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rgbClr val="FF99FF"/>
                </a:solidFill>
                <a:latin typeface="Tahoma" panose="020B0604030504040204" pitchFamily="34" charset="0"/>
              </a:rPr>
              <a:t>Prof. of Anesthesia and Pain Management</a:t>
            </a:r>
            <a:endParaRPr lang="ar-SA" altLang="ar-SA" sz="1400" b="1">
              <a:solidFill>
                <a:srgbClr val="FF99FF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rgbClr val="FF99FF"/>
                </a:solidFill>
                <a:latin typeface="Tahoma" panose="020B0604030504040204" pitchFamily="34" charset="0"/>
              </a:rPr>
              <a:t>Faculty of Medicine - Minia Univ &amp; NCI - Cairo Univ - Egypt</a:t>
            </a: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rgbClr val="66FFFF"/>
                </a:solidFill>
                <a:latin typeface="Tahoma" panose="020B0604030504040204" pitchFamily="34" charset="0"/>
              </a:rPr>
              <a:t>Assc Prof. KKUH, King Saud Univ., KSA</a:t>
            </a:r>
            <a:endParaRPr lang="en-US" altLang="ar-SA" sz="1600" b="1">
              <a:solidFill>
                <a:srgbClr val="66FFFF"/>
              </a:solidFill>
              <a:latin typeface="Tahoma" panose="020B0604030504040204" pitchFamily="34" charset="0"/>
            </a:endParaRPr>
          </a:p>
          <a:p>
            <a:pPr algn="ctr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rgbClr val="FF0000"/>
                </a:solidFill>
                <a:latin typeface="Tahoma" panose="020B0604030504040204" pitchFamily="34" charset="0"/>
              </a:rPr>
              <a:t>http://faculty.ksu.edu.sa/salaheltallawy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2F5F0-D765-4B9F-B66B-FC519A8C91AB}"/>
              </a:ext>
            </a:extLst>
          </p:cNvPr>
          <p:cNvSpPr txBox="1"/>
          <p:nvPr/>
        </p:nvSpPr>
        <p:spPr>
          <a:xfrm>
            <a:off x="672436" y="2621146"/>
            <a:ext cx="5654724" cy="1015663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spc="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Thank  You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B228A-4A4A-48B1-A8AF-56FFE6F2B170}"/>
              </a:ext>
            </a:extLst>
          </p:cNvPr>
          <p:cNvSpPr/>
          <p:nvPr/>
        </p:nvSpPr>
        <p:spPr bwMode="auto">
          <a:xfrm>
            <a:off x="714344" y="764704"/>
            <a:ext cx="8786873" cy="5272839"/>
          </a:xfrm>
          <a:prstGeom prst="rect">
            <a:avLst/>
          </a:prstGeom>
          <a:solidFill>
            <a:srgbClr val="230318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190500" dir="3000000" sx="101000" sy="101000" algn="tl" rotWithShape="0">
              <a:srgbClr val="FF0000">
                <a:alpha val="40000"/>
              </a:srgbClr>
            </a:outerShdw>
          </a:effectLst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300000"/>
              </a:lnSpc>
              <a:defRPr/>
            </a:pPr>
            <a:r>
              <a:rPr lang="en-US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INTRODUCTION TO ACUTE  PAIN </a:t>
            </a:r>
            <a:endParaRPr lang="en-US" sz="3600" b="1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nard MT Condensed" pitchFamily="18" charset="0"/>
            </a:endParaRPr>
          </a:p>
          <a:p>
            <a:pPr algn="ctr">
              <a:lnSpc>
                <a:spcPct val="350000"/>
              </a:lnSpc>
              <a:defRPr/>
            </a:pPr>
            <a:r>
              <a:rPr lang="en-US" sz="4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DEFINITION </a:t>
            </a:r>
            <a:r>
              <a:rPr 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&amp;</a:t>
            </a:r>
            <a:r>
              <a:rPr lang="en-US" sz="4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CAUSES </a:t>
            </a:r>
            <a:r>
              <a:rPr 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&amp;</a:t>
            </a:r>
            <a:r>
              <a:rPr lang="en-US" sz="4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TYPES</a:t>
            </a:r>
          </a:p>
        </p:txBody>
      </p:sp>
      <p:cxnSp>
        <p:nvCxnSpPr>
          <p:cNvPr id="11267" name="Straight Connector 5">
            <a:extLst>
              <a:ext uri="{FF2B5EF4-FFF2-40B4-BE49-F238E27FC236}">
                <a16:creationId xmlns:a16="http://schemas.microsoft.com/office/drawing/2014/main" id="{98D582A9-2F56-4941-A1DC-113247F6A7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375" y="2851150"/>
            <a:ext cx="8786813" cy="1588"/>
          </a:xfrm>
          <a:prstGeom prst="line">
            <a:avLst/>
          </a:prstGeom>
          <a:noFill/>
          <a:ln w="1270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67DFF0-0441-4CB3-9E9E-3632D3163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628775"/>
            <a:ext cx="9144000" cy="41592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800" b="1" kern="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Pain: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5000"/>
              <a:defRPr/>
            </a:pPr>
            <a:r>
              <a:rPr lang="en-US" sz="2200" b="1" kern="0" dirty="0">
                <a:solidFill>
                  <a:srgbClr val="00FFFF"/>
                </a:solidFill>
                <a:latin typeface="+mn-lt"/>
                <a:cs typeface="Times New Roman" pitchFamily="18" charset="0"/>
              </a:rPr>
              <a:t>“An unpleasant sensory and/or emotional experience associated with actual or potential tissue damage or expressed in such terms”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5000"/>
              <a:defRPr/>
            </a:pPr>
            <a:endParaRPr lang="en-US" sz="2000" b="1" kern="0" dirty="0">
              <a:solidFill>
                <a:srgbClr val="00FFFF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5000"/>
              <a:defRPr/>
            </a:pPr>
            <a:endParaRPr lang="en-US" sz="2000" b="1" kern="0" dirty="0">
              <a:solidFill>
                <a:srgbClr val="00FFFF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5000"/>
              <a:defRPr/>
            </a:pPr>
            <a:endParaRPr lang="en-US" sz="2000" b="1" kern="0" dirty="0">
              <a:solidFill>
                <a:srgbClr val="00FFFF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12291" name="Group 13">
            <a:extLst>
              <a:ext uri="{FF2B5EF4-FFF2-40B4-BE49-F238E27FC236}">
                <a16:creationId xmlns:a16="http://schemas.microsoft.com/office/drawing/2014/main" id="{EA93DE26-2579-4AEF-968C-1D4E7BB5EAB1}"/>
              </a:ext>
            </a:extLst>
          </p:cNvPr>
          <p:cNvGrpSpPr>
            <a:grpSpLocks/>
          </p:cNvGrpSpPr>
          <p:nvPr/>
        </p:nvGrpSpPr>
        <p:grpSpPr bwMode="auto">
          <a:xfrm>
            <a:off x="7591425" y="4437063"/>
            <a:ext cx="2160588" cy="1008062"/>
            <a:chOff x="7591772" y="4437112"/>
            <a:chExt cx="2160240" cy="1008112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A8D444CF-BB95-4C1E-A341-B87C7F28FD39}"/>
                </a:ext>
              </a:extLst>
            </p:cNvPr>
            <p:cNvSpPr/>
            <p:nvPr/>
          </p:nvSpPr>
          <p:spPr bwMode="auto">
            <a:xfrm>
              <a:off x="8383860" y="4613859"/>
              <a:ext cx="1368152" cy="654618"/>
            </a:xfrm>
            <a:prstGeom prst="roundRect">
              <a:avLst/>
            </a:prstGeom>
            <a:solidFill>
              <a:srgbClr val="4E5000"/>
            </a:solidFill>
            <a:ln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b="1" spc="3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ahoma" panose="020B0604030504040204" pitchFamily="34" charset="0"/>
                  <a:cs typeface="Tahoma" panose="020B0604030504040204" pitchFamily="34" charset="0"/>
                </a:rPr>
                <a:t>Both</a:t>
              </a:r>
              <a:endParaRPr lang="ar-SA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025E6E-0918-4D3A-93ED-D7AC7AC3A86A}"/>
                </a:ext>
              </a:extLst>
            </p:cNvPr>
            <p:cNvCxnSpPr/>
            <p:nvPr/>
          </p:nvCxnSpPr>
          <p:spPr bwMode="auto">
            <a:xfrm flipH="1" flipV="1">
              <a:off x="7591772" y="4437112"/>
              <a:ext cx="792035" cy="50485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3F5FDAE-66D0-427A-9A27-11FCBEE084EE}"/>
                </a:ext>
              </a:extLst>
            </p:cNvPr>
            <p:cNvCxnSpPr/>
            <p:nvPr/>
          </p:nvCxnSpPr>
          <p:spPr bwMode="auto">
            <a:xfrm flipH="1">
              <a:off x="7591772" y="4941962"/>
              <a:ext cx="792035" cy="503262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4E324BD-0718-4063-BAB3-B23DA6CBBDD0}"/>
              </a:ext>
            </a:extLst>
          </p:cNvPr>
          <p:cNvSpPr txBox="1"/>
          <p:nvPr/>
        </p:nvSpPr>
        <p:spPr>
          <a:xfrm>
            <a:off x="514350" y="6126163"/>
            <a:ext cx="2897188" cy="276225"/>
          </a:xfrm>
          <a:prstGeom prst="rect">
            <a:avLst/>
          </a:prstGeom>
          <a:noFill/>
          <a:ln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(Ready &amp; Edwards, 1992). IASP Press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31B0F6-7EE5-48E7-B6E4-EE334849118D}"/>
              </a:ext>
            </a:extLst>
          </p:cNvPr>
          <p:cNvSpPr/>
          <p:nvPr/>
        </p:nvSpPr>
        <p:spPr bwMode="auto">
          <a:xfrm>
            <a:off x="712912" y="538014"/>
            <a:ext cx="8873430" cy="1008112"/>
          </a:xfrm>
          <a:prstGeom prst="rect">
            <a:avLst/>
          </a:prstGeom>
          <a:solidFill>
            <a:srgbClr val="230318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190500" dir="3000000" sx="101000" sy="101000" algn="tl" rotWithShape="0">
              <a:srgbClr val="FF0000">
                <a:alpha val="40000"/>
              </a:srgbClr>
            </a:outerShdw>
          </a:effectLst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1" spc="3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definition of pain?</a:t>
            </a:r>
            <a:br>
              <a:rPr lang="en-US" sz="3600" b="1" spc="3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spc="3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128941-46AF-4C8F-8D6F-B124BC2CB11F}"/>
              </a:ext>
            </a:extLst>
          </p:cNvPr>
          <p:cNvGraphicFramePr/>
          <p:nvPr/>
        </p:nvGraphicFramePr>
        <p:xfrm>
          <a:off x="534988" y="3140968"/>
          <a:ext cx="7128792" cy="354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DF37237C-6F2A-4592-A92A-FC437F6EB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533400"/>
            <a:ext cx="8207375" cy="15271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en-US" altLang="en-US" sz="40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(</a:t>
            </a:r>
            <a:r>
              <a:rPr lang="en-US" altLang="en-US" sz="4000" b="1" kern="0" dirty="0">
                <a:solidFill>
                  <a:srgbClr val="FFFF00"/>
                </a:solidFill>
                <a:latin typeface="+mj-lt"/>
                <a:ea typeface="Times New Roman (Arabic)" charset="0"/>
                <a:cs typeface="+mn-cs"/>
              </a:rPr>
              <a:t>2</a:t>
            </a:r>
            <a:r>
              <a:rPr lang="en-US" altLang="en-US" sz="40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) Classification of Pain</a:t>
            </a:r>
            <a:endParaRPr lang="en-US" altLang="en-US" sz="1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A) According to the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Duration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24F048-3C0D-4232-AF69-DD11BB924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2279650"/>
            <a:ext cx="9144000" cy="4500563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 Acute pain: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FFFF00"/>
                </a:solidFill>
                <a:latin typeface="+mn-lt"/>
              </a:rPr>
              <a:t>R</a:t>
            </a:r>
            <a:r>
              <a:rPr lang="en-US" sz="2200" b="1" dirty="0">
                <a:solidFill>
                  <a:srgbClr val="00FFFF"/>
                </a:solidFill>
                <a:latin typeface="+mn-lt"/>
              </a:rPr>
              <a:t>ecent onset,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FFFF00"/>
                </a:solidFill>
                <a:latin typeface="+mn-lt"/>
              </a:rPr>
              <a:t>L</a:t>
            </a:r>
            <a:r>
              <a:rPr lang="en-US" sz="2200" b="1" dirty="0">
                <a:solidFill>
                  <a:srgbClr val="00FFFF"/>
                </a:solidFill>
                <a:latin typeface="+mn-lt"/>
              </a:rPr>
              <a:t>imited duration,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FFFF00"/>
                </a:solidFill>
                <a:latin typeface="+mn-lt"/>
              </a:rPr>
              <a:t>I</a:t>
            </a:r>
            <a:r>
              <a:rPr lang="en-US" sz="2200" b="1" dirty="0">
                <a:solidFill>
                  <a:srgbClr val="00FFFF"/>
                </a:solidFill>
                <a:latin typeface="+mn-lt"/>
              </a:rPr>
              <a:t>dentifiable  cause.</a:t>
            </a:r>
            <a:endParaRPr lang="en-US" altLang="en-US" sz="2200" b="1" kern="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 (Arabic)" charset="0"/>
              <a:cs typeface="+mn-cs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 </a:t>
            </a:r>
            <a:r>
              <a:rPr lang="en-US" altLang="en-US" sz="2800" b="1" kern="0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Subacute</a:t>
            </a:r>
            <a:r>
              <a:rPr lang="en-US" altLang="en-US" sz="2800" b="1" kern="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 pain: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altLang="en-US" sz="22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Pain that persists after subsiding the of acute stage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Chronic Pain: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altLang="en-US" sz="22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Recurrent / persistent pain after complete tissue healing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4DF5AC0-62AB-4862-AC46-EA3582558159}"/>
              </a:ext>
            </a:extLst>
          </p:cNvPr>
          <p:cNvSpPr/>
          <p:nvPr/>
        </p:nvSpPr>
        <p:spPr bwMode="auto">
          <a:xfrm>
            <a:off x="606996" y="2276366"/>
            <a:ext cx="4320480" cy="2051546"/>
          </a:xfrm>
          <a:prstGeom prst="roundRect">
            <a:avLst/>
          </a:prstGeom>
          <a:noFill/>
          <a:ln w="19050" cap="flat" cmpd="sng" algn="ctr">
            <a:solidFill>
              <a:srgbClr val="FF8001"/>
            </a:solidFill>
            <a:prstDash val="dashDot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rtlCol="1"/>
          <a:lstStyle/>
          <a:p>
            <a:pPr>
              <a:defRPr/>
            </a:pPr>
            <a:endParaRPr lang="ar-SA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8D86BD3-E871-405C-B439-F61EC0C00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549275"/>
            <a:ext cx="8207375" cy="147478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Classification of Pain</a:t>
            </a:r>
            <a:endParaRPr lang="en-US" altLang="en-US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B) According  to  the 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Pathophysiology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0C0563-15AD-4D84-A2FF-CC618DC65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24063"/>
            <a:ext cx="9144000" cy="4500562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Nociceptive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Neuropathic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Idiopathic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b="1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/>
                <a:cs typeface="+mn-cs"/>
              </a:rPr>
              <a:t>Mixed Pain</a:t>
            </a:r>
            <a:endParaRPr lang="en-US" altLang="en-US" sz="3200" b="1" kern="0" spc="3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 (Arabic)" charset="0"/>
              <a:cs typeface="+mn-cs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816418F1-BB42-4D6D-9399-00C25EF8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2420938"/>
            <a:ext cx="3690938" cy="3671887"/>
          </a:xfrm>
          <a:prstGeom prst="wedgeRoundRectCallout">
            <a:avLst>
              <a:gd name="adj1" fmla="val -85801"/>
              <a:gd name="adj2" fmla="val -37755"/>
              <a:gd name="adj3" fmla="val 16667"/>
            </a:avLst>
          </a:prstGeom>
          <a:solidFill>
            <a:srgbClr val="652B91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Monotype Sorts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altLang="ar-SA" sz="2000" b="1" dirty="0">
                <a:solidFill>
                  <a:srgbClr val="FFFF00"/>
                </a:solidFill>
                <a:latin typeface="Century Gothic" pitchFamily="34" charset="0"/>
              </a:rPr>
              <a:t>  Identifiable stimuli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altLang="ar-SA" sz="2400" b="1" dirty="0">
                <a:solidFill>
                  <a:srgbClr val="FFFF00"/>
                </a:solidFill>
                <a:latin typeface="Century Gothic" pitchFamily="34" charset="0"/>
              </a:rPr>
              <a:t>  </a:t>
            </a:r>
            <a:r>
              <a:rPr lang="en-US" altLang="ar-SA" sz="2000" b="1" dirty="0">
                <a:solidFill>
                  <a:srgbClr val="FFFF00"/>
                </a:solidFill>
                <a:latin typeface="Century Gothic" pitchFamily="34" charset="0"/>
              </a:rPr>
              <a:t>Subtypes: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altLang="ar-SA" sz="2000" b="1" dirty="0">
                <a:solidFill>
                  <a:srgbClr val="00FF00"/>
                </a:solidFill>
                <a:latin typeface="Century Gothic" pitchFamily="34" charset="0"/>
              </a:rPr>
              <a:t>  Somatic   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altLang="ar-SA" sz="2000" b="1" dirty="0">
                <a:solidFill>
                  <a:srgbClr val="00FF00"/>
                </a:solidFill>
                <a:latin typeface="Century Gothic" pitchFamily="34" charset="0"/>
              </a:rPr>
              <a:t>  Bony  </a:t>
            </a:r>
            <a:endParaRPr lang="en-US" altLang="ar-SA" sz="2000" b="1" dirty="0">
              <a:solidFill>
                <a:srgbClr val="00FFFF"/>
              </a:solidFill>
              <a:latin typeface="Century Gothic" pitchFamily="34" charset="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altLang="ar-SA" sz="2000" b="1" dirty="0">
                <a:solidFill>
                  <a:srgbClr val="00FF00"/>
                </a:solidFill>
                <a:latin typeface="Century Gothic" pitchFamily="34" charset="0"/>
              </a:rPr>
              <a:t>  </a:t>
            </a:r>
            <a:r>
              <a:rPr lang="en-US" altLang="ar-SA" sz="2000" b="1" u="sng" dirty="0">
                <a:solidFill>
                  <a:srgbClr val="00FF00"/>
                </a:solidFill>
                <a:uFill>
                  <a:solidFill>
                    <a:srgbClr val="FF0000"/>
                  </a:solidFill>
                </a:uFill>
                <a:latin typeface="Century Gothic" pitchFamily="34" charset="0"/>
              </a:rPr>
              <a:t>Visceral</a:t>
            </a:r>
            <a:r>
              <a:rPr lang="en-US" altLang="ar-SA" sz="2000" b="1" dirty="0">
                <a:solidFill>
                  <a:srgbClr val="00FF00"/>
                </a:solidFill>
                <a:latin typeface="Century Gothic" pitchFamily="34" charset="0"/>
              </a:rPr>
              <a:t> e.g.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 dirty="0">
                <a:solidFill>
                  <a:srgbClr val="00FFFF"/>
                </a:solidFill>
                <a:latin typeface="Century Gothic" pitchFamily="34" charset="0"/>
              </a:rPr>
              <a:t>Dull, diffuse, poorly localized,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ar-SA" sz="1800" b="1" dirty="0">
                <a:solidFill>
                  <a:srgbClr val="00FFFF"/>
                </a:solidFill>
                <a:latin typeface="Century Gothic" pitchFamily="34" charset="0"/>
              </a:rPr>
              <a:t>Colicky, Referred,  </a:t>
            </a:r>
            <a:r>
              <a:rPr lang="en-US" altLang="ar-SA" sz="1800" b="1" u="sng" dirty="0">
                <a:solidFill>
                  <a:srgbClr val="00FFFF"/>
                </a:solidFill>
                <a:latin typeface="Century Gothic" pitchFamily="34" charset="0"/>
              </a:rPr>
              <a:t>+</a:t>
            </a:r>
            <a:r>
              <a:rPr lang="en-US" altLang="ar-SA" sz="1800" b="1" dirty="0">
                <a:solidFill>
                  <a:srgbClr val="00FFFF"/>
                </a:solidFill>
                <a:latin typeface="Century Gothic" pitchFamily="34" charset="0"/>
              </a:rPr>
              <a:t> N/V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8A74653-CE71-47C4-B78B-32B426323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549275"/>
            <a:ext cx="8207375" cy="147478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Classification of Pain</a:t>
            </a:r>
            <a:endParaRPr lang="en-US" altLang="en-US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B) According  to  the 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Pathophysiology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8B2DFB-EF94-4635-9BDF-9F2BBB9F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24063"/>
            <a:ext cx="9144000" cy="4500562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Nociceptive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Neuropathic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Idiopathic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b="1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/>
                <a:cs typeface="+mn-cs"/>
              </a:rPr>
              <a:t>Mixed Pain</a:t>
            </a:r>
            <a:endParaRPr lang="en-US" altLang="en-US" sz="3200" b="1" kern="0" spc="3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 (Arabic)" charset="0"/>
              <a:cs typeface="+mn-cs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CCCABF21-4279-4775-BAE4-32BBA4259919}"/>
              </a:ext>
            </a:extLst>
          </p:cNvPr>
          <p:cNvSpPr/>
          <p:nvPr/>
        </p:nvSpPr>
        <p:spPr bwMode="auto">
          <a:xfrm>
            <a:off x="5575300" y="2924175"/>
            <a:ext cx="3455988" cy="3313113"/>
          </a:xfrm>
          <a:prstGeom prst="wedgeRoundRectCallout">
            <a:avLst>
              <a:gd name="adj1" fmla="val -94327"/>
              <a:gd name="adj2" fmla="val -20686"/>
              <a:gd name="adj3" fmla="val 16667"/>
            </a:avLst>
          </a:prstGeom>
          <a:solidFill>
            <a:srgbClr val="333399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 Abnormality: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</a:t>
            </a:r>
            <a:r>
              <a:rPr lang="en-US" sz="2000" b="1" dirty="0">
                <a:solidFill>
                  <a:srgbClr val="00FF00"/>
                </a:solidFill>
                <a:latin typeface="+mn-lt"/>
                <a:ea typeface="Times New Roman (Arabic)" charset="0"/>
                <a:cs typeface="+mn-cs"/>
              </a:rPr>
              <a:t> PNS / CNS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 Subtypes: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rgbClr val="00FF00"/>
                </a:solidFill>
                <a:latin typeface="+mn-lt"/>
                <a:ea typeface="Times New Roman (Arabic)" charset="0"/>
                <a:cs typeface="+mn-cs"/>
              </a:rPr>
              <a:t>  Peripheral  </a:t>
            </a:r>
            <a:endParaRPr lang="en-US" sz="2000" b="1" dirty="0">
              <a:solidFill>
                <a:srgbClr val="00FF00"/>
              </a:solidFill>
              <a:latin typeface="+mn-lt"/>
              <a:ea typeface="Times New Roman (Arabic)" charset="0"/>
              <a:cs typeface="+mn-cs"/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rgbClr val="00FF00"/>
                </a:solidFill>
                <a:latin typeface="+mn-lt"/>
                <a:ea typeface="Times New Roman (Arabic)" charset="0"/>
                <a:cs typeface="+mn-cs"/>
              </a:rPr>
              <a:t>  Central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F5B985A-EBD3-480D-9F87-50CBA2FA9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549275"/>
            <a:ext cx="8207375" cy="147478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3600" b="1" kern="0" dirty="0">
                <a:solidFill>
                  <a:srgbClr val="FF0000"/>
                </a:solidFill>
                <a:latin typeface="+mj-lt"/>
                <a:ea typeface="Times New Roman (Arabic)" charset="0"/>
                <a:cs typeface="+mn-cs"/>
              </a:rPr>
              <a:t>Classification of Pain</a:t>
            </a:r>
            <a:endParaRPr lang="en-US" altLang="en-US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 (Arabic)" charset="0"/>
              <a:cs typeface="+mn-cs"/>
            </a:endParaRP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SzPct val="90000"/>
              <a:defRPr/>
            </a:pP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B) According  to  the  “</a:t>
            </a: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Pathophysiology</a:t>
            </a:r>
            <a:r>
              <a:rPr lang="en-US" alt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 (Arabic)" charset="0"/>
                <a:cs typeface="+mn-cs"/>
              </a:rPr>
              <a:t>”</a:t>
            </a:r>
            <a:endParaRPr lang="en-US" altLang="en-US" sz="5400" b="1" kern="0" dirty="0">
              <a:latin typeface="+mj-lt"/>
              <a:ea typeface="Times New Roman (Arabic)" charset="0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C9C26F-9AD5-45EE-AA92-A36434CAF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24063"/>
            <a:ext cx="9144000" cy="4500562"/>
          </a:xfrm>
          <a:prstGeom prst="rect">
            <a:avLst/>
          </a:prstGeom>
          <a:noFill/>
          <a:ln w="19050" cmpd="dbl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Nociceptive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Neuropathic pain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altLang="en-US" b="1" kern="0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 charset="0"/>
                <a:cs typeface="+mn-cs"/>
              </a:rPr>
              <a:t>Idiopathic</a:t>
            </a:r>
          </a:p>
          <a:p>
            <a:pPr marL="514350" indent="-514350">
              <a:lnSpc>
                <a:spcPct val="250000"/>
              </a:lnSpc>
              <a:spcBef>
                <a:spcPts val="1200"/>
              </a:spcBef>
              <a:buClr>
                <a:srgbClr val="FF0000"/>
              </a:buClr>
              <a:buSzPct val="90000"/>
              <a:buFont typeface="+mj-lt"/>
              <a:buAutoNum type="arabicPeriod"/>
              <a:defRPr/>
            </a:pPr>
            <a:r>
              <a:rPr lang="en-US" b="1" spc="3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 (Arabic)"/>
                <a:cs typeface="+mn-cs"/>
              </a:rPr>
              <a:t>Mixed Pain</a:t>
            </a:r>
            <a:endParaRPr lang="en-US" altLang="en-US" sz="3200" b="1" kern="0" spc="3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 (Arabic)" charset="0"/>
              <a:cs typeface="+mn-cs"/>
            </a:endParaRP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7940980E-6B9A-4624-ABD9-59FD044FEF9A}"/>
              </a:ext>
            </a:extLst>
          </p:cNvPr>
          <p:cNvSpPr/>
          <p:nvPr/>
        </p:nvSpPr>
        <p:spPr bwMode="auto">
          <a:xfrm>
            <a:off x="5575300" y="2924175"/>
            <a:ext cx="3455988" cy="3313113"/>
          </a:xfrm>
          <a:prstGeom prst="wedgeRoundRectCallout">
            <a:avLst>
              <a:gd name="adj1" fmla="val -100411"/>
              <a:gd name="adj2" fmla="val 11029"/>
              <a:gd name="adj3" fmla="val 16667"/>
            </a:avLst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 Pain without:</a:t>
            </a:r>
          </a:p>
          <a:p>
            <a:pPr lvl="1"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rgbClr val="00FF00"/>
                </a:solidFill>
                <a:latin typeface="+mn-lt"/>
                <a:ea typeface="Times New Roman (Arabic)" charset="0"/>
                <a:cs typeface="+mn-cs"/>
              </a:rPr>
              <a:t>  Organic  inj.</a:t>
            </a:r>
          </a:p>
          <a:p>
            <a:pPr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 Disproportionate </a:t>
            </a:r>
          </a:p>
          <a:p>
            <a:pPr lvl="1"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  <a:ea typeface="Times New Roman (Arabic)" charset="0"/>
                <a:cs typeface="+mn-cs"/>
              </a:rPr>
              <a:t>  </a:t>
            </a:r>
            <a:r>
              <a:rPr lang="en-US" sz="2000" b="1" dirty="0">
                <a:solidFill>
                  <a:srgbClr val="00FF00"/>
                </a:solidFill>
                <a:latin typeface="+mn-lt"/>
                <a:ea typeface="Times New Roman (Arabic)" charset="0"/>
                <a:cs typeface="+mn-cs"/>
              </a:rPr>
              <a:t>with injury.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boxs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bluebox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uebox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c:\msoffice\powerpnt\template\sldshow\blueboxs.ppt</Template>
  <TotalTime>1472225706</TotalTime>
  <Pages>31</Pages>
  <Words>1888</Words>
  <Application>Microsoft Office PowerPoint</Application>
  <PresentationFormat>35mm Slides</PresentationFormat>
  <Paragraphs>481</Paragraphs>
  <Slides>38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4" baseType="lpstr">
      <vt:lpstr>Times New Roman</vt:lpstr>
      <vt:lpstr>Arial</vt:lpstr>
      <vt:lpstr>Monotype Sorts</vt:lpstr>
      <vt:lpstr>Tahoma</vt:lpstr>
      <vt:lpstr>Wingdings</vt:lpstr>
      <vt:lpstr>Times New Roman (Arabic)</vt:lpstr>
      <vt:lpstr>Century Gothic</vt:lpstr>
      <vt:lpstr>Courier New</vt:lpstr>
      <vt:lpstr>Symbol</vt:lpstr>
      <vt:lpstr>Book Antiqua</vt:lpstr>
      <vt:lpstr>Verdana</vt:lpstr>
      <vt:lpstr>Wingdings 2</vt:lpstr>
      <vt:lpstr>blueboxs</vt:lpstr>
      <vt:lpstr>Microsoft Word 97 - 2003 Document</vt:lpstr>
      <vt:lpstr>Microsoft Office Word 97 - 2003 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“IMPACTS” of uncontrolled Acute Pain?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 - Therapy</vt:lpstr>
      <vt:lpstr>WHO Ladder Updated </vt:lpstr>
      <vt:lpstr>PowerPoint Presentation</vt:lpstr>
      <vt:lpstr>PowerPoint Presentation</vt:lpstr>
      <vt:lpstr>WHO Ladder II - Weak Opioids:</vt:lpstr>
      <vt:lpstr>WHO Ladder III - Strong Opioids</vt:lpstr>
      <vt:lpstr>WHO Ladder III - Strong Opioids</vt:lpstr>
      <vt:lpstr>OPIOID THERAPY - Prescribing Principles</vt:lpstr>
      <vt:lpstr>OPIOID THERAPY:    1. Drug  Selection</vt:lpstr>
      <vt:lpstr>2. Routes of Administration</vt:lpstr>
      <vt:lpstr>3. Methods of Administration</vt:lpstr>
      <vt:lpstr>PowerPoint Presentation</vt:lpstr>
      <vt:lpstr>Therapeutic Window</vt:lpstr>
      <vt:lpstr>OPIOID THERAPY:  5.  Side Effects in Opioids</vt:lpstr>
      <vt:lpstr>PowerPoint Presentation</vt:lpstr>
      <vt:lpstr>PowerPoint Presentation</vt:lpstr>
      <vt:lpstr>PowerPoint Presentation</vt:lpstr>
      <vt:lpstr>PowerPoint Presentation</vt:lpstr>
      <vt:lpstr>SUMMARY – Scientific Evidence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MANAGEMENT</dc:title>
  <dc:creator>VA EMPLOYEE</dc:creator>
  <cp:lastModifiedBy>waled</cp:lastModifiedBy>
  <cp:revision>984</cp:revision>
  <cp:lastPrinted>2000-07-21T01:16:59Z</cp:lastPrinted>
  <dcterms:created xsi:type="dcterms:W3CDTF">1996-06-05T13:28:36Z</dcterms:created>
  <dcterms:modified xsi:type="dcterms:W3CDTF">2020-03-19T03:06:17Z</dcterms:modified>
</cp:coreProperties>
</file>