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76" r:id="rId3"/>
    <p:sldId id="390" r:id="rId4"/>
    <p:sldId id="394" r:id="rId5"/>
    <p:sldId id="286" r:id="rId6"/>
    <p:sldId id="391" r:id="rId7"/>
    <p:sldId id="287" r:id="rId8"/>
    <p:sldId id="290" r:id="rId9"/>
    <p:sldId id="291" r:id="rId10"/>
    <p:sldId id="292" r:id="rId11"/>
    <p:sldId id="465" r:id="rId12"/>
    <p:sldId id="404" r:id="rId13"/>
    <p:sldId id="466" r:id="rId14"/>
    <p:sldId id="467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17" r:id="rId26"/>
    <p:sldId id="418" r:id="rId27"/>
    <p:sldId id="420" r:id="rId28"/>
    <p:sldId id="480" r:id="rId29"/>
    <p:sldId id="481" r:id="rId30"/>
    <p:sldId id="396" r:id="rId31"/>
    <p:sldId id="398" r:id="rId32"/>
    <p:sldId id="399" r:id="rId33"/>
    <p:sldId id="423" r:id="rId34"/>
    <p:sldId id="425" r:id="rId35"/>
    <p:sldId id="426" r:id="rId36"/>
    <p:sldId id="482" r:id="rId37"/>
    <p:sldId id="430" r:id="rId38"/>
    <p:sldId id="484" r:id="rId39"/>
    <p:sldId id="431" r:id="rId40"/>
    <p:sldId id="433" r:id="rId41"/>
    <p:sldId id="434" r:id="rId42"/>
    <p:sldId id="435" r:id="rId43"/>
    <p:sldId id="436" r:id="rId44"/>
    <p:sldId id="428" r:id="rId45"/>
    <p:sldId id="429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85" r:id="rId55"/>
    <p:sldId id="451" r:id="rId56"/>
    <p:sldId id="452" r:id="rId57"/>
    <p:sldId id="453" r:id="rId58"/>
    <p:sldId id="455" r:id="rId59"/>
    <p:sldId id="456" r:id="rId60"/>
    <p:sldId id="457" r:id="rId61"/>
    <p:sldId id="458" r:id="rId62"/>
    <p:sldId id="459" r:id="rId63"/>
    <p:sldId id="460" r:id="rId64"/>
    <p:sldId id="462" r:id="rId65"/>
    <p:sldId id="487" r:id="rId66"/>
    <p:sldId id="463" r:id="rId67"/>
    <p:sldId id="377" r:id="rId68"/>
    <p:sldId id="486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D94"/>
    <a:srgbClr val="FF0000"/>
    <a:srgbClr val="FFFF00"/>
    <a:srgbClr val="FF99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86323" autoAdjust="0"/>
  </p:normalViewPr>
  <p:slideViewPr>
    <p:cSldViewPr showGuides="1">
      <p:cViewPr varScale="1">
        <p:scale>
          <a:sx n="72" d="100"/>
          <a:sy n="72" d="100"/>
        </p:scale>
        <p:origin x="12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 custT="1"/>
      <dgm:spPr/>
      <dgm:t>
        <a:bodyPr/>
        <a:lstStyle/>
        <a:p>
          <a:pPr rtl="0"/>
          <a:r>
            <a:rPr lang="en-US" altLang="en-US" sz="3600" b="1" dirty="0">
              <a:solidFill>
                <a:srgbClr val="FFFF00"/>
              </a:solidFill>
              <a:latin typeface="+mj-lt"/>
            </a:rPr>
            <a:t>Intravenous </a:t>
          </a:r>
          <a:r>
            <a:rPr lang="en-US" sz="3600" b="1" dirty="0">
              <a:solidFill>
                <a:srgbClr val="FFFF00"/>
              </a:solidFill>
              <a:latin typeface="+mj-lt"/>
            </a:rPr>
            <a:t>Anesthetics</a:t>
          </a: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</dgm:pt>
    <dgm:pt modelId="{D7FAF3D1-6445-41CA-A788-A7613EC0BF17}" type="pres">
      <dgm:prSet presAssocID="{105351A0-6A0D-4A21-B612-F7BB7DFBF63E}" presName="arrow" presStyleLbl="bgShp" presStyleIdx="0" presStyleCnt="1" custLinFactY="60564" custLinFactNeighborX="79826" custLinFactNeighborY="100000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</dgm:pt>
    <dgm:pt modelId="{015F159C-774D-4F10-892D-23F8F204249E}" type="pres">
      <dgm:prSet presAssocID="{29C26A49-40A4-4A0C-BCBD-90E208235AD6}" presName="circleA" presStyleLbl="node1" presStyleIdx="0" presStyleCnt="1" custLinFactX="-530659" custLinFactY="300000" custLinFactNeighborX="-600000" custLinFactNeighborY="300171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B73A7458-ED63-4E84-BAA1-38915DCB28E4}" type="presOf" srcId="{29C26A49-40A4-4A0C-BCBD-90E208235AD6}" destId="{29C84DC5-B216-414E-9E2A-F303F26A97F8}" srcOrd="0" destOrd="0" presId="urn:microsoft.com/office/officeart/2005/8/layout/hProcess11"/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DB8AA9BE-EEC8-45AC-A9F3-6FB6A514132E}" type="presOf" srcId="{105351A0-6A0D-4A21-B612-F7BB7DFBF63E}" destId="{C50151FA-D455-403B-A8E6-252571D30E56}" srcOrd="0" destOrd="0" presId="urn:microsoft.com/office/officeart/2005/8/layout/hProcess11"/>
    <dgm:cxn modelId="{66568C4B-719C-4C7C-8973-D3FB7564618C}" type="presParOf" srcId="{C50151FA-D455-403B-A8E6-252571D30E56}" destId="{D7FAF3D1-6445-41CA-A788-A7613EC0BF17}" srcOrd="0" destOrd="0" presId="urn:microsoft.com/office/officeart/2005/8/layout/hProcess11"/>
    <dgm:cxn modelId="{CF7737C9-A8FE-4CDA-8C4C-E5B79DB20C0D}" type="presParOf" srcId="{C50151FA-D455-403B-A8E6-252571D30E56}" destId="{650CEDF6-4D40-45F6-964D-168CE0C23023}" srcOrd="1" destOrd="0" presId="urn:microsoft.com/office/officeart/2005/8/layout/hProcess11"/>
    <dgm:cxn modelId="{410B8B11-A77E-4E02-957B-A43B5AAB8F29}" type="presParOf" srcId="{650CEDF6-4D40-45F6-964D-168CE0C23023}" destId="{0DE2A2A2-3811-4DBC-9352-C961C6AB9F4C}" srcOrd="0" destOrd="0" presId="urn:microsoft.com/office/officeart/2005/8/layout/hProcess11"/>
    <dgm:cxn modelId="{4B300D94-E9FB-49A5-B688-614BC50512E9}" type="presParOf" srcId="{0DE2A2A2-3811-4DBC-9352-C961C6AB9F4C}" destId="{29C84DC5-B216-414E-9E2A-F303F26A97F8}" srcOrd="0" destOrd="0" presId="urn:microsoft.com/office/officeart/2005/8/layout/hProcess11"/>
    <dgm:cxn modelId="{76A9F6DA-24CC-47E1-9CD2-FCE7AE6D93BB}" type="presParOf" srcId="{0DE2A2A2-3811-4DBC-9352-C961C6AB9F4C}" destId="{015F159C-774D-4F10-892D-23F8F204249E}" srcOrd="1" destOrd="0" presId="urn:microsoft.com/office/officeart/2005/8/layout/hProcess11"/>
    <dgm:cxn modelId="{663BC49F-2E73-499C-A445-012FA4979BFA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</a:rPr>
            <a:t>Opioids</a:t>
          </a:r>
          <a:endParaRPr lang="en-US" dirty="0">
            <a:solidFill>
              <a:srgbClr val="FFFF00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</dgm:pt>
    <dgm:pt modelId="{D7FAF3D1-6445-41CA-A788-A7613EC0BF17}" type="pres">
      <dgm:prSet presAssocID="{105351A0-6A0D-4A21-B612-F7BB7DFBF63E}" presName="arrow" presStyleLbl="bgShp" presStyleIdx="0" presStyleCnt="1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</dgm:pt>
    <dgm:pt modelId="{015F159C-774D-4F10-892D-23F8F204249E}" type="pres">
      <dgm:prSet presAssocID="{29C26A49-40A4-4A0C-BCBD-90E208235AD6}" presName="circleA" presStyleLbl="node1" presStyleIdx="0" presStyleCnt="1" custFlipVert="1" custFlipHor="1" custScaleX="53815" custScaleY="76384" custLinFactX="-300000" custLinFactNeighborX="-389561" custLinFactNeighborY="-7533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BF1BC907-F456-4CC1-8621-C2FE62E8CB50}" type="presOf" srcId="{105351A0-6A0D-4A21-B612-F7BB7DFBF63E}" destId="{C50151FA-D455-403B-A8E6-252571D30E56}" srcOrd="0" destOrd="0" presId="urn:microsoft.com/office/officeart/2005/8/layout/hProcess11"/>
    <dgm:cxn modelId="{872AF2A0-33C4-496B-90D8-246F873AA6E1}" type="presOf" srcId="{29C26A49-40A4-4A0C-BCBD-90E208235AD6}" destId="{29C84DC5-B216-414E-9E2A-F303F26A97F8}" srcOrd="0" destOrd="0" presId="urn:microsoft.com/office/officeart/2005/8/layout/hProcess11"/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F6DBF9AC-F486-4319-B42F-E172C8DF9B2A}" type="presParOf" srcId="{C50151FA-D455-403B-A8E6-252571D30E56}" destId="{D7FAF3D1-6445-41CA-A788-A7613EC0BF17}" srcOrd="0" destOrd="0" presId="urn:microsoft.com/office/officeart/2005/8/layout/hProcess11"/>
    <dgm:cxn modelId="{36051C9F-D7BC-4A60-A7AF-0FC15693CBE3}" type="presParOf" srcId="{C50151FA-D455-403B-A8E6-252571D30E56}" destId="{650CEDF6-4D40-45F6-964D-168CE0C23023}" srcOrd="1" destOrd="0" presId="urn:microsoft.com/office/officeart/2005/8/layout/hProcess11"/>
    <dgm:cxn modelId="{F5DCDF06-C544-48E4-9C0F-1A910E0C2717}" type="presParOf" srcId="{650CEDF6-4D40-45F6-964D-168CE0C23023}" destId="{0DE2A2A2-3811-4DBC-9352-C961C6AB9F4C}" srcOrd="0" destOrd="0" presId="urn:microsoft.com/office/officeart/2005/8/layout/hProcess11"/>
    <dgm:cxn modelId="{3D27C1DF-D543-4BFD-B4CC-8F24702D6E83}" type="presParOf" srcId="{0DE2A2A2-3811-4DBC-9352-C961C6AB9F4C}" destId="{29C84DC5-B216-414E-9E2A-F303F26A97F8}" srcOrd="0" destOrd="0" presId="urn:microsoft.com/office/officeart/2005/8/layout/hProcess11"/>
    <dgm:cxn modelId="{0BF55AFA-204A-4FA8-A81D-53E8F70DC517}" type="presParOf" srcId="{0DE2A2A2-3811-4DBC-9352-C961C6AB9F4C}" destId="{015F159C-774D-4F10-892D-23F8F204249E}" srcOrd="1" destOrd="0" presId="urn:microsoft.com/office/officeart/2005/8/layout/hProcess11"/>
    <dgm:cxn modelId="{FB1F4B50-C703-425E-949D-B29074F00266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b="1" dirty="0">
              <a:solidFill>
                <a:srgbClr val="FF0000"/>
              </a:solidFill>
            </a:rPr>
            <a:t>Inhalational Anesthetics</a:t>
          </a:r>
          <a:endParaRPr lang="en-US" dirty="0">
            <a:solidFill>
              <a:srgbClr val="FF0000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</dgm:pt>
    <dgm:pt modelId="{D7FAF3D1-6445-41CA-A788-A7613EC0BF17}" type="pres">
      <dgm:prSet presAssocID="{105351A0-6A0D-4A21-B612-F7BB7DFBF63E}" presName="arrow" presStyleLbl="bgShp" presStyleIdx="0" presStyleCnt="1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</dgm:pt>
    <dgm:pt modelId="{015F159C-774D-4F10-892D-23F8F204249E}" type="pres">
      <dgm:prSet presAssocID="{29C26A49-40A4-4A0C-BCBD-90E208235AD6}" presName="circleA" presStyleLbl="node1" presStyleIdx="0" presStyleCnt="1" custScaleX="326283" custLinFactX="-500000" custLinFactY="100000" custLinFactNeighborX="-514156" custLinFactNeighborY="190014"/>
      <dgm:spPr>
        <a:prstGeom prst="rightArrow">
          <a:avLst/>
        </a:prstGeom>
        <a:noFill/>
        <a:ln>
          <a:noFill/>
        </a:ln>
      </dgm:spPr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BF1BC907-F456-4CC1-8621-C2FE62E8CB50}" type="presOf" srcId="{105351A0-6A0D-4A21-B612-F7BB7DFBF63E}" destId="{C50151FA-D455-403B-A8E6-252571D30E56}" srcOrd="0" destOrd="0" presId="urn:microsoft.com/office/officeart/2005/8/layout/hProcess11"/>
    <dgm:cxn modelId="{872AF2A0-33C4-496B-90D8-246F873AA6E1}" type="presOf" srcId="{29C26A49-40A4-4A0C-BCBD-90E208235AD6}" destId="{29C84DC5-B216-414E-9E2A-F303F26A97F8}" srcOrd="0" destOrd="0" presId="urn:microsoft.com/office/officeart/2005/8/layout/hProcess11"/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F6DBF9AC-F486-4319-B42F-E172C8DF9B2A}" type="presParOf" srcId="{C50151FA-D455-403B-A8E6-252571D30E56}" destId="{D7FAF3D1-6445-41CA-A788-A7613EC0BF17}" srcOrd="0" destOrd="0" presId="urn:microsoft.com/office/officeart/2005/8/layout/hProcess11"/>
    <dgm:cxn modelId="{36051C9F-D7BC-4A60-A7AF-0FC15693CBE3}" type="presParOf" srcId="{C50151FA-D455-403B-A8E6-252571D30E56}" destId="{650CEDF6-4D40-45F6-964D-168CE0C23023}" srcOrd="1" destOrd="0" presId="urn:microsoft.com/office/officeart/2005/8/layout/hProcess11"/>
    <dgm:cxn modelId="{F5DCDF06-C544-48E4-9C0F-1A910E0C2717}" type="presParOf" srcId="{650CEDF6-4D40-45F6-964D-168CE0C23023}" destId="{0DE2A2A2-3811-4DBC-9352-C961C6AB9F4C}" srcOrd="0" destOrd="0" presId="urn:microsoft.com/office/officeart/2005/8/layout/hProcess11"/>
    <dgm:cxn modelId="{3D27C1DF-D543-4BFD-B4CC-8F24702D6E83}" type="presParOf" srcId="{0DE2A2A2-3811-4DBC-9352-C961C6AB9F4C}" destId="{29C84DC5-B216-414E-9E2A-F303F26A97F8}" srcOrd="0" destOrd="0" presId="urn:microsoft.com/office/officeart/2005/8/layout/hProcess11"/>
    <dgm:cxn modelId="{0BF55AFA-204A-4FA8-A81D-53E8F70DC517}" type="presParOf" srcId="{0DE2A2A2-3811-4DBC-9352-C961C6AB9F4C}" destId="{015F159C-774D-4F10-892D-23F8F204249E}" srcOrd="1" destOrd="0" presId="urn:microsoft.com/office/officeart/2005/8/layout/hProcess11"/>
    <dgm:cxn modelId="{FB1F4B50-C703-425E-949D-B29074F00266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altLang="en-US" b="1" dirty="0">
              <a:solidFill>
                <a:srgbClr val="FFFF00"/>
              </a:solidFill>
            </a:rPr>
            <a:t>Neuromuscular blocking drugs</a:t>
          </a:r>
          <a:endParaRPr lang="en-US" b="1" dirty="0">
            <a:solidFill>
              <a:srgbClr val="FFFF00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</dgm:pt>
    <dgm:pt modelId="{D7FAF3D1-6445-41CA-A788-A7613EC0BF17}" type="pres">
      <dgm:prSet presAssocID="{105351A0-6A0D-4A21-B612-F7BB7DFBF63E}" presName="arrow" presStyleLbl="bgShp" presStyleIdx="0" presStyleCnt="1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</dgm:pt>
    <dgm:pt modelId="{015F159C-774D-4F10-892D-23F8F204249E}" type="pres">
      <dgm:prSet presAssocID="{29C26A49-40A4-4A0C-BCBD-90E208235AD6}" presName="circleA" presStyleLbl="node1" presStyleIdx="0" presStyleCnt="1" custScaleY="49543" custLinFactX="-500000" custLinFactY="200000" custLinFactNeighborX="-536475" custLinFactNeighborY="294064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635C637F-E72B-4CE3-ADC5-70643CB01C90}" type="presOf" srcId="{29C26A49-40A4-4A0C-BCBD-90E208235AD6}" destId="{29C84DC5-B216-414E-9E2A-F303F26A97F8}" srcOrd="0" destOrd="0" presId="urn:microsoft.com/office/officeart/2005/8/layout/hProcess11"/>
    <dgm:cxn modelId="{81301C98-F05C-4944-A2D4-04141A99FD36}" type="presOf" srcId="{105351A0-6A0D-4A21-B612-F7BB7DFBF63E}" destId="{C50151FA-D455-403B-A8E6-252571D30E56}" srcOrd="0" destOrd="0" presId="urn:microsoft.com/office/officeart/2005/8/layout/hProcess11"/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AD028172-DB78-43E7-B0F2-68275537EDAD}" type="presParOf" srcId="{C50151FA-D455-403B-A8E6-252571D30E56}" destId="{D7FAF3D1-6445-41CA-A788-A7613EC0BF17}" srcOrd="0" destOrd="0" presId="urn:microsoft.com/office/officeart/2005/8/layout/hProcess11"/>
    <dgm:cxn modelId="{C8D78CA4-5E44-45DF-9F8C-9BEF1F3A9A31}" type="presParOf" srcId="{C50151FA-D455-403B-A8E6-252571D30E56}" destId="{650CEDF6-4D40-45F6-964D-168CE0C23023}" srcOrd="1" destOrd="0" presId="urn:microsoft.com/office/officeart/2005/8/layout/hProcess11"/>
    <dgm:cxn modelId="{EC762CC9-EBA3-49FA-BEB3-AEA567455391}" type="presParOf" srcId="{650CEDF6-4D40-45F6-964D-168CE0C23023}" destId="{0DE2A2A2-3811-4DBC-9352-C961C6AB9F4C}" srcOrd="0" destOrd="0" presId="urn:microsoft.com/office/officeart/2005/8/layout/hProcess11"/>
    <dgm:cxn modelId="{1CC58B3B-76BB-45D7-98D6-274AFE5A4CC8}" type="presParOf" srcId="{0DE2A2A2-3811-4DBC-9352-C961C6AB9F4C}" destId="{29C84DC5-B216-414E-9E2A-F303F26A97F8}" srcOrd="0" destOrd="0" presId="urn:microsoft.com/office/officeart/2005/8/layout/hProcess11"/>
    <dgm:cxn modelId="{0F3B7160-12D4-4F07-B2C4-F1B8934CCBF8}" type="presParOf" srcId="{0DE2A2A2-3811-4DBC-9352-C961C6AB9F4C}" destId="{015F159C-774D-4F10-892D-23F8F204249E}" srcOrd="1" destOrd="0" presId="urn:microsoft.com/office/officeart/2005/8/layout/hProcess11"/>
    <dgm:cxn modelId="{59389296-5727-46E1-A082-B07A8E8F32E0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 custT="1"/>
      <dgm:spPr/>
      <dgm:t>
        <a:bodyPr/>
        <a:lstStyle/>
        <a:p>
          <a:pPr rtl="0"/>
          <a:r>
            <a:rPr lang="en-US" altLang="en-US" sz="4400" b="1" dirty="0">
              <a:solidFill>
                <a:srgbClr val="FF99FF"/>
              </a:solidFill>
            </a:rPr>
            <a:t>Local anesthetics (LAs)</a:t>
          </a:r>
          <a:endParaRPr lang="en-US" sz="4400" b="1" dirty="0">
            <a:solidFill>
              <a:srgbClr val="FF99FF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</dgm:pt>
    <dgm:pt modelId="{D7FAF3D1-6445-41CA-A788-A7613EC0BF17}" type="pres">
      <dgm:prSet presAssocID="{105351A0-6A0D-4A21-B612-F7BB7DFBF63E}" presName="arrow" presStyleLbl="bgShp" presStyleIdx="0" presStyleCnt="1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</dgm:pt>
    <dgm:pt modelId="{015F159C-774D-4F10-892D-23F8F204249E}" type="pres">
      <dgm:prSet presAssocID="{29C26A49-40A4-4A0C-BCBD-90E208235AD6}" presName="circleA" presStyleLbl="node1" presStyleIdx="0" presStyleCnt="1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0B2D3464-91FC-4E56-A50E-705190B6C40A}" type="presOf" srcId="{29C26A49-40A4-4A0C-BCBD-90E208235AD6}" destId="{29C84DC5-B216-414E-9E2A-F303F26A97F8}" srcOrd="0" destOrd="0" presId="urn:microsoft.com/office/officeart/2005/8/layout/hProcess11"/>
    <dgm:cxn modelId="{111C0B8B-A0D9-4778-9B42-65E192A0727E}" type="presOf" srcId="{105351A0-6A0D-4A21-B612-F7BB7DFBF63E}" destId="{C50151FA-D455-403B-A8E6-252571D30E56}" srcOrd="0" destOrd="0" presId="urn:microsoft.com/office/officeart/2005/8/layout/hProcess11"/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9DDBB1B0-7F12-48FD-A597-0456209635A6}" type="presParOf" srcId="{C50151FA-D455-403B-A8E6-252571D30E56}" destId="{D7FAF3D1-6445-41CA-A788-A7613EC0BF17}" srcOrd="0" destOrd="0" presId="urn:microsoft.com/office/officeart/2005/8/layout/hProcess11"/>
    <dgm:cxn modelId="{D5DD484F-294E-4B46-9C64-C5220502B636}" type="presParOf" srcId="{C50151FA-D455-403B-A8E6-252571D30E56}" destId="{650CEDF6-4D40-45F6-964D-168CE0C23023}" srcOrd="1" destOrd="0" presId="urn:microsoft.com/office/officeart/2005/8/layout/hProcess11"/>
    <dgm:cxn modelId="{9561859F-9D37-4D01-B361-D6B00970A8C6}" type="presParOf" srcId="{650CEDF6-4D40-45F6-964D-168CE0C23023}" destId="{0DE2A2A2-3811-4DBC-9352-C961C6AB9F4C}" srcOrd="0" destOrd="0" presId="urn:microsoft.com/office/officeart/2005/8/layout/hProcess11"/>
    <dgm:cxn modelId="{E8828D42-898B-4CE9-84A5-27B97E7136F9}" type="presParOf" srcId="{0DE2A2A2-3811-4DBC-9352-C961C6AB9F4C}" destId="{29C84DC5-B216-414E-9E2A-F303F26A97F8}" srcOrd="0" destOrd="0" presId="urn:microsoft.com/office/officeart/2005/8/layout/hProcess11"/>
    <dgm:cxn modelId="{DE018D7E-5B01-4554-AAFE-084E5B0050BC}" type="presParOf" srcId="{0DE2A2A2-3811-4DBC-9352-C961C6AB9F4C}" destId="{015F159C-774D-4F10-892D-23F8F204249E}" srcOrd="1" destOrd="0" presId="urn:microsoft.com/office/officeart/2005/8/layout/hProcess11"/>
    <dgm:cxn modelId="{57FA843E-B088-4116-95E2-921C64EE50E8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2718435"/>
          <a:ext cx="7176655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6458989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600" b="1" kern="1200" dirty="0">
              <a:solidFill>
                <a:srgbClr val="FFFF00"/>
              </a:solidFill>
              <a:latin typeface="+mj-lt"/>
            </a:rPr>
            <a:t>Intravenous </a:t>
          </a:r>
          <a:r>
            <a:rPr lang="en-US" sz="3600" b="1" kern="1200" dirty="0">
              <a:solidFill>
                <a:srgbClr val="FFFF00"/>
              </a:solidFill>
              <a:latin typeface="+mj-lt"/>
            </a:rPr>
            <a:t>Anesthetics</a:t>
          </a:r>
        </a:p>
      </dsp:txBody>
      <dsp:txXfrm>
        <a:off x="0" y="0"/>
        <a:ext cx="6458989" cy="1812290"/>
      </dsp:txXfrm>
    </dsp:sp>
    <dsp:sp modelId="{015F159C-774D-4F10-892D-23F8F204249E}">
      <dsp:nvSpPr>
        <dsp:cNvPr id="0" name=""/>
        <dsp:cNvSpPr/>
      </dsp:nvSpPr>
      <dsp:spPr>
        <a:xfrm>
          <a:off x="0" y="4077652"/>
          <a:ext cx="453072" cy="45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229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4066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rgbClr val="FFFF00"/>
              </a:solidFill>
            </a:rPr>
            <a:t>Opioids</a:t>
          </a:r>
          <a:endParaRPr lang="en-US" sz="6500" kern="1200" dirty="0">
            <a:solidFill>
              <a:srgbClr val="FFFF00"/>
            </a:solidFill>
          </a:endParaRPr>
        </a:p>
      </dsp:txBody>
      <dsp:txXfrm>
        <a:off x="0" y="0"/>
        <a:ext cx="7406640" cy="1812290"/>
      </dsp:txXfrm>
    </dsp:sp>
    <dsp:sp modelId="{015F159C-774D-4F10-892D-23F8F204249E}">
      <dsp:nvSpPr>
        <dsp:cNvPr id="0" name=""/>
        <dsp:cNvSpPr/>
      </dsp:nvSpPr>
      <dsp:spPr>
        <a:xfrm flipH="1" flipV="1">
          <a:off x="457198" y="2058195"/>
          <a:ext cx="243820" cy="346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0772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26948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b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rgbClr val="FF0000"/>
              </a:solidFill>
            </a:rPr>
            <a:t>Inhalational Anesthetics</a:t>
          </a:r>
          <a:endParaRPr lang="en-US" sz="4500" kern="1200" dirty="0">
            <a:solidFill>
              <a:srgbClr val="FF0000"/>
            </a:solidFill>
          </a:endParaRPr>
        </a:p>
      </dsp:txBody>
      <dsp:txXfrm>
        <a:off x="0" y="0"/>
        <a:ext cx="7269480" cy="1812290"/>
      </dsp:txXfrm>
    </dsp:sp>
    <dsp:sp modelId="{015F159C-774D-4F10-892D-23F8F204249E}">
      <dsp:nvSpPr>
        <dsp:cNvPr id="0" name=""/>
        <dsp:cNvSpPr/>
      </dsp:nvSpPr>
      <dsp:spPr>
        <a:xfrm>
          <a:off x="0" y="3352799"/>
          <a:ext cx="1478298" cy="453072"/>
        </a:xfrm>
        <a:prstGeom prst="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229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4066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b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4400" b="1" kern="1200" dirty="0">
              <a:solidFill>
                <a:srgbClr val="FFFF00"/>
              </a:solidFill>
            </a:rPr>
            <a:t>Neuromuscular blocking drugs</a:t>
          </a:r>
          <a:endParaRPr lang="en-US" sz="4400" b="1" kern="1200" dirty="0">
            <a:solidFill>
              <a:srgbClr val="FFFF00"/>
            </a:solidFill>
          </a:endParaRPr>
        </a:p>
      </dsp:txBody>
      <dsp:txXfrm>
        <a:off x="0" y="0"/>
        <a:ext cx="7406640" cy="1812290"/>
      </dsp:txXfrm>
    </dsp:sp>
    <dsp:sp modelId="{015F159C-774D-4F10-892D-23F8F204249E}">
      <dsp:nvSpPr>
        <dsp:cNvPr id="0" name=""/>
        <dsp:cNvSpPr/>
      </dsp:nvSpPr>
      <dsp:spPr>
        <a:xfrm>
          <a:off x="0" y="4306259"/>
          <a:ext cx="453072" cy="224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229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4066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b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4400" b="1" kern="1200" dirty="0">
              <a:solidFill>
                <a:srgbClr val="FF99FF"/>
              </a:solidFill>
            </a:rPr>
            <a:t>Local anesthetics (LAs)</a:t>
          </a:r>
          <a:endParaRPr lang="en-US" sz="4400" b="1" kern="1200" dirty="0">
            <a:solidFill>
              <a:srgbClr val="FF99FF"/>
            </a:solidFill>
          </a:endParaRPr>
        </a:p>
      </dsp:txBody>
      <dsp:txXfrm>
        <a:off x="0" y="0"/>
        <a:ext cx="7406640" cy="1812290"/>
      </dsp:txXfrm>
    </dsp:sp>
    <dsp:sp modelId="{015F159C-774D-4F10-892D-23F8F204249E}">
      <dsp:nvSpPr>
        <dsp:cNvPr id="0" name=""/>
        <dsp:cNvSpPr/>
      </dsp:nvSpPr>
      <dsp:spPr>
        <a:xfrm>
          <a:off x="3476783" y="2038826"/>
          <a:ext cx="453072" cy="45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0B1EE3-6278-4451-BFAF-216490314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7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BE8C9-D941-4B0C-82D8-9BEEC4E5D6F4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5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5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18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3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17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25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22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2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23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56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24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95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28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07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29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81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4C9EDC-8D46-41A3-8799-44B6BC06C926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841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CCD3D-E136-4480-92EA-AC0798C55338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1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38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7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B3B48-9AB9-4A90-9EFE-88A7D2A9C96A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6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95158-3BEA-4832-B429-CBBAE31DD042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9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6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35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2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8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39B2-C75E-414C-BDF0-B1ADD9A7E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693A-BB3B-4CA7-86DF-C3061BBE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97AF3-BEBB-4FAF-A0EF-0D4348366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9D163-FDB6-45B4-95F8-70B7122B3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1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8247-D11A-4FDF-9092-D15C800A6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D4DA-005C-4C15-A5CB-866B8D9F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0380F-A5B0-479B-AC33-247359BCB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5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89F0C-0E71-4500-85BB-F8D3FD6A7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2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7E70-DE86-4992-82F4-0D665AC78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E11-7BA4-4726-B4F5-209A4745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5EAD-E1C3-4E55-BF8A-F6B322FD9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7A207-2076-49AA-A80A-4408F29D5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m/imgres?imgurl=http://www.isofluranenicholas.com/images/isoflurane.jpg&amp;imgrefurl=http://www.isofluranenicholas.com/product.html&amp;h=284&amp;w=258&amp;sz=21&amp;hl=en&amp;start=11&amp;tbnid=wE38RQq2I80WcM:&amp;tbnh=114&amp;tbnw=104&amp;prev=/images?q=halothane&amp;gbv=2&amp;svnum=10&amp;hl=en&amp;sa=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95400"/>
            <a:ext cx="8686800" cy="1924050"/>
          </a:xfrm>
        </p:spPr>
        <p:txBody>
          <a:bodyPr/>
          <a:lstStyle/>
          <a:p>
            <a:pPr>
              <a:defRPr/>
            </a:pP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Pharmacology of  Anesthesia</a:t>
            </a:r>
            <a:r>
              <a:rPr lang="en-US" sz="3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051" name="Subtitle 3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763000" cy="18288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Mansoor Aqil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Anesthesiology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Pharmacodynamics</a:t>
            </a:r>
          </a:p>
          <a:p>
            <a:pPr marL="0" lvl="2" indent="0" defTabSz="114300"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>
                <a:solidFill>
                  <a:srgbClr val="FFFF00"/>
                </a:solidFill>
              </a:rPr>
              <a:t>CNS</a:t>
            </a:r>
          </a:p>
          <a:p>
            <a:pPr marL="342900" lvl="2" indent="-342900">
              <a:defRPr/>
            </a:pPr>
            <a:r>
              <a:rPr lang="en-US" u="sng" dirty="0">
                <a:solidFill>
                  <a:srgbClr val="FFFF00"/>
                </a:solidFill>
              </a:rPr>
              <a:t>Induction</a:t>
            </a:r>
            <a:r>
              <a:rPr lang="en-US" dirty="0">
                <a:solidFill>
                  <a:srgbClr val="FFFF00"/>
                </a:solidFill>
              </a:rPr>
              <a:t> : rapid onset  of unconsciousness (30 to 45 seconds), followed by a rapid termination of effect by redistribution, so emergence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is rapid .</a:t>
            </a:r>
          </a:p>
          <a:p>
            <a:pPr marL="342900" lvl="2" indent="-342900">
              <a:defRPr/>
            </a:pPr>
            <a:r>
              <a:rPr lang="en-US" u="sng" dirty="0">
                <a:solidFill>
                  <a:srgbClr val="FFFF00"/>
                </a:solidFill>
              </a:rPr>
              <a:t>Weak analgesic effects 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pPr marL="342900" lvl="2" indent="-342900">
              <a:defRPr/>
            </a:pPr>
            <a:r>
              <a:rPr lang="en-US" u="sng" dirty="0">
                <a:solidFill>
                  <a:srgbClr val="FFFF00"/>
                </a:solidFill>
              </a:rPr>
              <a:t>↓ (ICP) and ↓ (CPP</a:t>
            </a:r>
            <a:r>
              <a:rPr lang="en-US" dirty="0">
                <a:solidFill>
                  <a:srgbClr val="FFFF00"/>
                </a:solidFill>
              </a:rPr>
              <a:t>) due to markedly ↓ (MAP). Anticonvulsant .</a:t>
            </a:r>
          </a:p>
          <a:p>
            <a:pPr marL="342900" lvl="2" indent="-342900">
              <a:defRPr/>
            </a:pPr>
            <a:r>
              <a:rPr lang="en-US" u="sng" dirty="0">
                <a:solidFill>
                  <a:srgbClr val="FFFF00"/>
                </a:solidFill>
              </a:rPr>
              <a:t>Less (PONV) </a:t>
            </a:r>
            <a:r>
              <a:rPr lang="en-US" dirty="0">
                <a:solidFill>
                  <a:srgbClr val="FFFF00"/>
                </a:solidFill>
              </a:rPr>
              <a:t>occurs.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>
                <a:solidFill>
                  <a:srgbClr val="7FFD94"/>
                </a:solidFill>
              </a:rPr>
              <a:t>Cardiovascular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7FFD94"/>
                </a:solidFill>
              </a:rPr>
              <a:t>Dose-dependent ↓ in preload, afterload, and contractility lead to ↓ in (BP) and COP.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6636"/>
            <a:ext cx="924850" cy="922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Hypotension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may be marked in hypovolemic, elderly, </a:t>
            </a:r>
          </a:p>
          <a:p>
            <a:pPr marL="53975" lvl="2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or hemodynamically compromised patients.</a:t>
            </a:r>
          </a:p>
          <a:p>
            <a:pPr marL="53975" lvl="2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Heart rate (HR) is minimally affected, and baroreceptor reflex is blunted.</a:t>
            </a:r>
          </a:p>
          <a:p>
            <a:pPr marL="53975" lvl="2" indent="0">
              <a:buNone/>
              <a:defRPr/>
            </a:pPr>
            <a:r>
              <a:rPr lang="en-US" sz="2800" u="sng" dirty="0">
                <a:solidFill>
                  <a:srgbClr val="FFFF00"/>
                </a:solidFill>
              </a:rPr>
              <a:t>Respiratory system</a:t>
            </a:r>
          </a:p>
          <a:p>
            <a:pPr marL="854075" lvl="3" indent="-342900">
              <a:defRPr/>
            </a:pPr>
            <a:r>
              <a:rPr lang="en-US" dirty="0">
                <a:solidFill>
                  <a:srgbClr val="FFFF00"/>
                </a:solidFill>
              </a:rPr>
              <a:t>Dose-dependent decrease in (RR) and (TV).</a:t>
            </a:r>
          </a:p>
          <a:p>
            <a:pPr marL="854075" lvl="3" indent="-342900">
              <a:defRPr/>
            </a:pPr>
            <a:r>
              <a:rPr lang="en-US" dirty="0">
                <a:solidFill>
                  <a:srgbClr val="FFFF00"/>
                </a:solidFill>
              </a:rPr>
              <a:t>↓</a:t>
            </a:r>
            <a:r>
              <a:rPr lang="en-US" dirty="0" err="1">
                <a:solidFill>
                  <a:srgbClr val="FFFF00"/>
                </a:solidFill>
              </a:rPr>
              <a:t>Ventilatory</a:t>
            </a:r>
            <a:r>
              <a:rPr lang="en-US" dirty="0">
                <a:solidFill>
                  <a:srgbClr val="FFFF00"/>
                </a:solidFill>
              </a:rPr>
              <a:t> response to hypoxia and </a:t>
            </a:r>
            <a:r>
              <a:rPr lang="en-US" dirty="0" err="1">
                <a:solidFill>
                  <a:srgbClr val="FFFF00"/>
                </a:solidFill>
              </a:rPr>
              <a:t>hypercarbia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pPr marL="53975" lvl="2" indent="0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>
                <a:solidFill>
                  <a:srgbClr val="7FFD94"/>
                </a:solidFill>
              </a:rPr>
              <a:t>Primary Uses </a:t>
            </a:r>
            <a:endParaRPr lang="en-US" dirty="0">
              <a:solidFill>
                <a:srgbClr val="7FFD94"/>
              </a:solidFill>
            </a:endParaRP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7FFD94"/>
                </a:solidFill>
              </a:rPr>
              <a:t>A sedative/hypnotic in OR &amp; ICU.</a:t>
            </a: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7FFD94"/>
                </a:solidFill>
              </a:rPr>
              <a:t>Induction of anesthesia.</a:t>
            </a: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7FFD94"/>
                </a:solidFill>
              </a:rPr>
              <a:t>Maintenance of anesthesia (TIVA).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u="sng" dirty="0">
              <a:solidFill>
                <a:srgbClr val="7FFD9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10308"/>
            <a:ext cx="924850" cy="9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5863"/>
            <a:ext cx="8382000" cy="312274"/>
          </a:xfrm>
        </p:spPr>
        <p:txBody>
          <a:bodyPr/>
          <a:lstStyle/>
          <a:p>
            <a:pPr algn="l"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Advantages</a:t>
            </a:r>
            <a:br>
              <a:rPr lang="en-US" sz="2800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8" y="1385455"/>
            <a:ext cx="8609682" cy="5472545"/>
          </a:xfrm>
        </p:spPr>
        <p:txBody>
          <a:bodyPr/>
          <a:lstStyle/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Produces Laryngeal &amp; pharyngeal muscle relaxation, allowing LMA insertion.</a:t>
            </a:r>
          </a:p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Safe in Malignant hyperthermia (MH) &amp; Porphyria patients.</a:t>
            </a:r>
          </a:p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Antiemetic properties.</a:t>
            </a:r>
          </a:p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>
                <a:solidFill>
                  <a:srgbClr val="7FFD94"/>
                </a:solidFill>
                <a:ea typeface="+mn-ea"/>
                <a:cs typeface="+mn-cs"/>
              </a:rPr>
              <a:t>Suitable for day case surgery to avoid prolong postoperative hangover (drowsiness, ataxia).</a:t>
            </a:r>
          </a:p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>
                <a:solidFill>
                  <a:srgbClr val="00B0F0"/>
                </a:solidFill>
                <a:ea typeface="+mn-ea"/>
                <a:cs typeface="+mn-cs"/>
              </a:rPr>
              <a:t>Situations where volatile anesthetics cannot be used (MH, transfer of sedated patients, airway surgery).</a:t>
            </a: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>
              <a:solidFill>
                <a:srgbClr val="00B0F0"/>
              </a:solidFill>
              <a:ea typeface="+mn-ea"/>
              <a:cs typeface="+mn-cs"/>
            </a:endParaRP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dirty="0">
              <a:effectLst/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/>
              </a:rPr>
              <a:t>--</a:t>
            </a:r>
            <a:r>
              <a:rPr lang="en-US" b="1" dirty="0">
                <a:effectLst/>
              </a:rPr>
              <a:t> </a:t>
            </a:r>
            <a:endParaRPr lang="en-US" sz="2800" dirty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A96AA7B-DA98-4E53-BFE9-DAB5B2A01826}" type="slidenum">
              <a:rPr lang="en-US" altLang="en-US" sz="1200" smtClean="0"/>
              <a:pPr>
                <a:defRPr/>
              </a:pPr>
              <a:t>12</a:t>
            </a:fld>
            <a:endParaRPr lang="en-US" altLang="en-US" sz="1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00881"/>
            <a:ext cx="924850" cy="9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4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382000" cy="563562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Adverse effects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37418"/>
            <a:ext cx="8077200" cy="4983163"/>
          </a:xfrm>
        </p:spPr>
        <p:txBody>
          <a:bodyPr/>
          <a:lstStyle/>
          <a:p>
            <a:pPr marL="396875" lvl="2" indent="-342900">
              <a:tabLst>
                <a:tab pos="0" algn="l"/>
              </a:tabLst>
              <a:defRPr/>
            </a:pPr>
            <a:r>
              <a:rPr lang="en-US" dirty="0">
                <a:solidFill>
                  <a:srgbClr val="FFFF00"/>
                </a:solidFill>
              </a:rPr>
              <a:t>Venous irritation. </a:t>
            </a:r>
          </a:p>
          <a:p>
            <a:pPr marL="396875" lvl="2" indent="-342900">
              <a:tabLst>
                <a:tab pos="0" algn="l"/>
              </a:tabLst>
              <a:defRPr/>
            </a:pPr>
            <a:r>
              <a:rPr lang="en-US" dirty="0">
                <a:solidFill>
                  <a:srgbClr val="FFFF00"/>
                </a:solidFill>
              </a:rPr>
              <a:t>Bacterial growth</a:t>
            </a:r>
          </a:p>
          <a:p>
            <a:pPr marL="396875" lvl="2" indent="-342900">
              <a:tabLst>
                <a:tab pos="0" algn="l"/>
              </a:tabLst>
              <a:defRPr/>
            </a:pPr>
            <a:r>
              <a:rPr lang="en-US" dirty="0">
                <a:solidFill>
                  <a:srgbClr val="FFFF00"/>
                </a:solidFill>
              </a:rPr>
              <a:t>Lipid disorders. used cautiously in disorders of lipid metabolism (e.g., hyperlipidemia and pancreatitis).</a:t>
            </a:r>
          </a:p>
          <a:p>
            <a:pPr marL="396875" lvl="2" indent="-342900">
              <a:tabLst>
                <a:tab pos="0" algn="l"/>
              </a:tabLst>
              <a:defRPr/>
            </a:pPr>
            <a:r>
              <a:rPr lang="en-US" dirty="0">
                <a:solidFill>
                  <a:srgbClr val="FFFF00"/>
                </a:solidFill>
              </a:rPr>
              <a:t>Myoclonus and hiccups 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endParaRPr lang="en-US" dirty="0">
              <a:solidFill>
                <a:srgbClr val="7FFD94"/>
              </a:solidFill>
            </a:endParaRPr>
          </a:p>
          <a:p>
            <a:pPr marL="396875" lvl="2" indent="-34290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dirty="0" err="1">
                <a:solidFill>
                  <a:srgbClr val="7FFD94"/>
                </a:solidFill>
              </a:rPr>
              <a:t>Propofol</a:t>
            </a:r>
            <a:r>
              <a:rPr lang="en-US" dirty="0">
                <a:solidFill>
                  <a:srgbClr val="7FFD94"/>
                </a:solidFill>
              </a:rPr>
              <a:t> infusion syndrome : </a:t>
            </a:r>
          </a:p>
          <a:p>
            <a:pPr marL="511175" lvl="3" indent="0">
              <a:buNone/>
              <a:tabLst>
                <a:tab pos="0" algn="l"/>
              </a:tabLst>
              <a:defRPr/>
            </a:pPr>
            <a:r>
              <a:rPr lang="en-US" dirty="0">
                <a:solidFill>
                  <a:srgbClr val="7FFD94"/>
                </a:solidFill>
              </a:rPr>
              <a:t>A rare fatal disorder that occurs in critically ill patients (usually children) subjected to prolonged, high-dose </a:t>
            </a:r>
            <a:r>
              <a:rPr lang="en-US" dirty="0" err="1">
                <a:solidFill>
                  <a:srgbClr val="7FFD94"/>
                </a:solidFill>
              </a:rPr>
              <a:t>propofol</a:t>
            </a:r>
            <a:r>
              <a:rPr lang="en-US" dirty="0">
                <a:solidFill>
                  <a:srgbClr val="7FFD94"/>
                </a:solidFill>
              </a:rPr>
              <a:t> infusions. (Rhabdomyolysis, metabolic acidosis, cardiac failure, and renal failure).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75" y="274638"/>
            <a:ext cx="924850" cy="9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Dosage and administration</a:t>
            </a:r>
            <a:endParaRPr lang="en-US" sz="2400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Induction:  IV 1-2.5mg/kg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Sedation :  IV 25-100 µ/kg/min 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Titrate with incremental doses in hypovolemic, elderly, or hemodynamically compromised patients or if administered with other anesthetics.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23" y="287490"/>
            <a:ext cx="2768327" cy="27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95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Etomidate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It is a </a:t>
            </a:r>
            <a:r>
              <a:rPr lang="en-US" sz="2400" dirty="0" err="1">
                <a:solidFill>
                  <a:schemeClr val="bg1"/>
                </a:solidFill>
              </a:rPr>
              <a:t>carboxylated</a:t>
            </a:r>
            <a:r>
              <a:rPr lang="en-US" sz="2400" dirty="0">
                <a:solidFill>
                  <a:schemeClr val="bg1"/>
                </a:solidFill>
              </a:rPr>
              <a:t> imidazole.</a:t>
            </a:r>
          </a:p>
          <a:p>
            <a:pPr marL="0" indent="0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Mechanism of action</a:t>
            </a:r>
          </a:p>
          <a:p>
            <a:pPr marL="0" indent="0">
              <a:buNone/>
              <a:defRPr/>
            </a:pPr>
            <a:r>
              <a:rPr lang="en-US" sz="2400" u="sng" dirty="0">
                <a:solidFill>
                  <a:srgbClr val="FFFF00"/>
                </a:solidFill>
              </a:rPr>
              <a:t>Facilitates inhibitory neurotransmission</a:t>
            </a:r>
            <a:r>
              <a:rPr lang="en-US" sz="2400" dirty="0">
                <a:solidFill>
                  <a:srgbClr val="FFFF00"/>
                </a:solidFill>
              </a:rPr>
              <a:t> by enhancing the function (GABAA) receptors.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>
                <a:solidFill>
                  <a:srgbClr val="7FFD94"/>
                </a:solidFill>
              </a:rPr>
              <a:t>Pharmacokinetics</a:t>
            </a:r>
          </a:p>
          <a:p>
            <a:pPr marL="1260475" lvl="1" indent="-806450">
              <a:buNone/>
              <a:defRPr/>
            </a:pPr>
            <a:r>
              <a:rPr lang="en-US" sz="2000" dirty="0">
                <a:solidFill>
                  <a:srgbClr val="7FFD94"/>
                </a:solidFill>
              </a:rPr>
              <a:t>Effects of a single bolus dose are terminated by redistribution.</a:t>
            </a:r>
          </a:p>
          <a:p>
            <a:pPr marL="1260475" lvl="1" indent="-806450">
              <a:buNone/>
              <a:defRPr/>
            </a:pPr>
            <a:r>
              <a:rPr lang="en-US" sz="2000" dirty="0">
                <a:solidFill>
                  <a:srgbClr val="7FFD94"/>
                </a:solidFill>
              </a:rPr>
              <a:t>Very high clearance in the </a:t>
            </a:r>
            <a:r>
              <a:rPr lang="en-US" sz="2000" u="sng" dirty="0">
                <a:solidFill>
                  <a:srgbClr val="7FFD94"/>
                </a:solidFill>
              </a:rPr>
              <a:t>liver and by circulating </a:t>
            </a:r>
            <a:r>
              <a:rPr lang="en-US" sz="2000" u="sng" dirty="0" err="1">
                <a:solidFill>
                  <a:srgbClr val="7FFD94"/>
                </a:solidFill>
              </a:rPr>
              <a:t>esterases</a:t>
            </a:r>
            <a:r>
              <a:rPr lang="en-US" sz="2000" dirty="0">
                <a:solidFill>
                  <a:srgbClr val="7FFD94"/>
                </a:solidFill>
              </a:rPr>
              <a:t> to inactive metabolites.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09600"/>
            <a:ext cx="924850" cy="922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39" y="274638"/>
            <a:ext cx="2468562" cy="2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Pharmacodynamics</a:t>
            </a:r>
            <a:endParaRPr lang="en-US" u="sng" dirty="0">
              <a:solidFill>
                <a:srgbClr val="FF000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>
                <a:solidFill>
                  <a:srgbClr val="FFFF00"/>
                </a:solidFill>
              </a:rPr>
              <a:t>CNS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No analgesic properties.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↓ (CBF), cerebral metabolic rate, (CMR), and (ICP).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>
                <a:solidFill>
                  <a:srgbClr val="7FFD94"/>
                </a:solidFill>
              </a:rPr>
              <a:t>Cardiovascular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7FFD94"/>
                </a:solidFill>
              </a:rPr>
              <a:t>Minimal changes in HR, BP, and COP.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>
                <a:solidFill>
                  <a:srgbClr val="00B0F0"/>
                </a:solidFill>
              </a:rPr>
              <a:t>Respiratory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Dose-dependent ↓ in ( RR) &amp; (TV).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Transient apnea may occur.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Primary Uses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Induction of anesthesia in patients with cardiovascular problems. 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081" y="274638"/>
            <a:ext cx="1223119" cy="12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Advantages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Short acting and potent, with CVS and RS stability, suitable 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for </a:t>
            </a:r>
            <a:r>
              <a:rPr lang="en-US" sz="2000" u="sng" dirty="0">
                <a:solidFill>
                  <a:srgbClr val="FF0000"/>
                </a:solidFill>
              </a:rPr>
              <a:t>elderly and shocked patients.</a:t>
            </a:r>
          </a:p>
          <a:p>
            <a:pPr marL="400050" lvl="1" indent="0">
              <a:buNone/>
              <a:defRPr/>
            </a:pPr>
            <a:endParaRPr lang="en-US" sz="2000" b="1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Adverse effects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FF00"/>
                </a:solidFill>
              </a:rPr>
              <a:t>Excitatory phenomena (Involuntary limb twitches), myoclonus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FF00"/>
                </a:solidFill>
              </a:rPr>
              <a:t>Nausea and vomiting 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FF00"/>
                </a:solidFill>
              </a:rPr>
              <a:t>Venous irritation and superficial thrombophlebitis 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7FFD94"/>
                </a:solidFill>
              </a:rPr>
              <a:t>Adrenal suppression, </a:t>
            </a:r>
            <a:r>
              <a:rPr lang="en-US" sz="2000" b="1" dirty="0">
                <a:solidFill>
                  <a:srgbClr val="7FFD94"/>
                </a:solidFill>
              </a:rPr>
              <a:t>(</a:t>
            </a:r>
            <a:r>
              <a:rPr lang="en-US" sz="2000" dirty="0">
                <a:solidFill>
                  <a:srgbClr val="7FFD94"/>
                </a:solidFill>
              </a:rPr>
              <a:t>Inhibits 11β &amp; 17 </a:t>
            </a:r>
            <a:r>
              <a:rPr lang="el-GR" sz="2000" dirty="0">
                <a:solidFill>
                  <a:srgbClr val="7FFD94"/>
                </a:solidFill>
              </a:rPr>
              <a:t>α</a:t>
            </a:r>
            <a:r>
              <a:rPr lang="en-US" sz="2000" dirty="0">
                <a:solidFill>
                  <a:srgbClr val="7FFD94"/>
                </a:solidFill>
              </a:rPr>
              <a:t> hydroxylase 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7FFD94"/>
                </a:solidFill>
              </a:rPr>
              <a:t>A single dose suppresses adrenal steroid synthesis for up to 24 hours. Repeated doses /infusion is associated with increased mortality in ICU patients.</a:t>
            </a: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FF99FF"/>
                </a:solidFill>
              </a:rPr>
              <a:t>Dosage and administration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FF99FF"/>
                </a:solidFill>
              </a:rPr>
              <a:t>	Induction:    IV 0.2-0.5 mg/kg</a:t>
            </a:r>
          </a:p>
          <a:p>
            <a:pPr marL="0" indent="0">
              <a:buNone/>
              <a:defRPr/>
            </a:pP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081" y="274638"/>
            <a:ext cx="1223119" cy="12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Ketamine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It is phencyclidine derivative causing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‘dissociative anesthesia’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Mechanism of action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Mainly attributed to noncompetitive antagonism of NMDA receptors in the CNS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>
                <a:solidFill>
                  <a:srgbClr val="7FFD94"/>
                </a:solidFill>
              </a:rPr>
              <a:t>Pharmacokinetics</a:t>
            </a:r>
          </a:p>
          <a:p>
            <a:pPr marL="1260475" lvl="1" indent="-806450">
              <a:defRPr/>
            </a:pPr>
            <a:r>
              <a:rPr lang="en-US" sz="2000" dirty="0">
                <a:solidFill>
                  <a:srgbClr val="7FFD94"/>
                </a:solidFill>
              </a:rPr>
              <a:t>Unconsciousness in 30 to 60 s after an IV. </a:t>
            </a:r>
          </a:p>
          <a:p>
            <a:pPr marL="1260475" lvl="1" indent="-806450">
              <a:defRPr/>
            </a:pPr>
            <a:r>
              <a:rPr lang="en-US" sz="2000" dirty="0">
                <a:solidFill>
                  <a:srgbClr val="7FFD94"/>
                </a:solidFill>
              </a:rPr>
              <a:t>Terminated by redistribution in 15 to 20 minutes.</a:t>
            </a:r>
          </a:p>
          <a:p>
            <a:pPr marL="1260475" lvl="1" indent="-806450">
              <a:defRPr/>
            </a:pPr>
            <a:r>
              <a:rPr lang="en-US" sz="2000" dirty="0">
                <a:solidFill>
                  <a:srgbClr val="7FFD94"/>
                </a:solidFill>
              </a:rPr>
              <a:t>Metabolized rapidly in the </a:t>
            </a:r>
            <a:r>
              <a:rPr lang="en-US" sz="2000" u="sng" dirty="0">
                <a:solidFill>
                  <a:srgbClr val="7FFD94"/>
                </a:solidFill>
              </a:rPr>
              <a:t>liver</a:t>
            </a:r>
            <a:r>
              <a:rPr lang="en-US" sz="2000" dirty="0">
                <a:solidFill>
                  <a:srgbClr val="7FFD94"/>
                </a:solidFill>
              </a:rPr>
              <a:t> to multiple metabolites, some of which have modest activity (e.g.,</a:t>
            </a:r>
            <a:r>
              <a:rPr lang="en-US" sz="2000" dirty="0" err="1">
                <a:solidFill>
                  <a:srgbClr val="7FFD94"/>
                </a:solidFill>
              </a:rPr>
              <a:t>norketamine</a:t>
            </a:r>
            <a:r>
              <a:rPr lang="en-US" sz="2000" dirty="0">
                <a:solidFill>
                  <a:srgbClr val="7FFD94"/>
                </a:solidFill>
              </a:rPr>
              <a:t>).</a:t>
            </a:r>
          </a:p>
          <a:p>
            <a:pPr marL="1260475" lvl="1" indent="-806450">
              <a:defRPr/>
            </a:pPr>
            <a:r>
              <a:rPr lang="en-US" sz="2000" dirty="0">
                <a:solidFill>
                  <a:srgbClr val="7FFD94"/>
                </a:solidFill>
              </a:rPr>
              <a:t>Elimination half-life is 2 to 3 hours.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rgbClr val="7FFD94"/>
              </a:solidFill>
            </a:endParaRPr>
          </a:p>
        </p:txBody>
      </p:sp>
      <p:pic>
        <p:nvPicPr>
          <p:cNvPr id="3074" name="Picture 2" descr="mephedrone, mdma, cocaine, mdma and ketamine para la ven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2" r="25566"/>
          <a:stretch/>
        </p:blipFill>
        <p:spPr bwMode="auto">
          <a:xfrm>
            <a:off x="6934200" y="284736"/>
            <a:ext cx="1905000" cy="28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Pharmacodynamics</a:t>
            </a:r>
          </a:p>
          <a:p>
            <a:pPr marL="914400" lvl="2" indent="0" defTabSz="114300"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>
                <a:solidFill>
                  <a:srgbClr val="FFFF00"/>
                </a:solidFill>
              </a:rPr>
              <a:t>CNS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Amnesia and profound analgesia. 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 ↑</a:t>
            </a:r>
            <a:r>
              <a:rPr lang="en-US" dirty="0">
                <a:solidFill>
                  <a:srgbClr val="FFFF00"/>
                </a:solidFill>
              </a:rPr>
              <a:t> (CBF), </a:t>
            </a:r>
            <a:r>
              <a:rPr lang="en-US" b="1" dirty="0">
                <a:solidFill>
                  <a:srgbClr val="FFFF00"/>
                </a:solidFill>
              </a:rPr>
              <a:t>↑</a:t>
            </a:r>
            <a:r>
              <a:rPr lang="en-US" dirty="0">
                <a:solidFill>
                  <a:srgbClr val="FFFF00"/>
                </a:solidFill>
              </a:rPr>
              <a:t> (CMR), and </a:t>
            </a:r>
            <a:r>
              <a:rPr lang="en-US" b="1" dirty="0">
                <a:solidFill>
                  <a:srgbClr val="FFFF00"/>
                </a:solidFill>
              </a:rPr>
              <a:t>↑</a:t>
            </a:r>
            <a:r>
              <a:rPr lang="en-US" dirty="0">
                <a:solidFill>
                  <a:srgbClr val="FFFF00"/>
                </a:solidFill>
              </a:rPr>
              <a:t>(ICP) pressure.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>
                <a:solidFill>
                  <a:srgbClr val="7FFD94"/>
                </a:solidFill>
              </a:rPr>
              <a:t>Cardiovascular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7FFD94"/>
                </a:solidFill>
              </a:rPr>
              <a:t>↑</a:t>
            </a:r>
            <a:r>
              <a:rPr lang="en-US" sz="2000" dirty="0">
                <a:solidFill>
                  <a:srgbClr val="7FFD94"/>
                </a:solidFill>
              </a:rPr>
              <a:t> HR, COP, and BP 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7FFD94"/>
                </a:solidFill>
              </a:rPr>
              <a:t>Used in </a:t>
            </a:r>
            <a:r>
              <a:rPr lang="en-US" sz="2000" u="sng" dirty="0">
                <a:solidFill>
                  <a:srgbClr val="7FFD94"/>
                </a:solidFill>
              </a:rPr>
              <a:t>hemodynamically compromised </a:t>
            </a:r>
            <a:r>
              <a:rPr lang="en-US" sz="2000" dirty="0">
                <a:solidFill>
                  <a:srgbClr val="7FFD94"/>
                </a:solidFill>
              </a:rPr>
              <a:t>patients.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>
                <a:solidFill>
                  <a:srgbClr val="00B0F0"/>
                </a:solidFill>
              </a:rPr>
              <a:t>Respiratory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B0F0"/>
                </a:solidFill>
              </a:rPr>
              <a:t>Mild depression of ( RR) and (TV).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B0F0"/>
                </a:solidFill>
              </a:rPr>
              <a:t>Potent </a:t>
            </a:r>
            <a:r>
              <a:rPr lang="en-US" sz="2000" u="sng" dirty="0">
                <a:solidFill>
                  <a:srgbClr val="00B0F0"/>
                </a:solidFill>
              </a:rPr>
              <a:t>bronchodilator</a:t>
            </a:r>
            <a:r>
              <a:rPr lang="en-US" sz="2000" dirty="0">
                <a:solidFill>
                  <a:srgbClr val="00B0F0"/>
                </a:solidFill>
              </a:rPr>
              <a:t>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B0F0"/>
                </a:solidFill>
              </a:rPr>
              <a:t>Laryngeal protective reflexes are maintained.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mephedrone, mdma, cocaine, mdma and ketamine para la ven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2" r="25566"/>
          <a:stretch/>
        </p:blipFill>
        <p:spPr bwMode="auto">
          <a:xfrm>
            <a:off x="6858000" y="284737"/>
            <a:ext cx="1981200" cy="291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>
              <a:defRPr/>
            </a:pPr>
            <a:br>
              <a:rPr 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Lecture Objectives</a:t>
            </a:r>
            <a:r>
              <a:rPr 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..</a:t>
            </a:r>
            <a:br>
              <a:rPr lang="en-US" sz="4000" kern="1200" dirty="0">
                <a:solidFill>
                  <a:schemeClr val="bg1"/>
                </a:solidFill>
              </a:rPr>
            </a:br>
            <a:br>
              <a:rPr lang="en-US" sz="4000" kern="1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Students at the end of the lecture will be able to: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2362200"/>
            <a:ext cx="8991600" cy="42672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AU" altLang="en-US" sz="2400" dirty="0">
                <a:solidFill>
                  <a:srgbClr val="FFFF00"/>
                </a:solidFill>
              </a:rPr>
              <a:t>Understand pharmacokinetics and pharmacodynamics of  general anaesthetic agents: intravenous agents, inhalation agents, Opioids, neuromuscular blocking agents and reversal agents as well as local anaesthetic agents. 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AU" altLang="en-US" sz="2400" dirty="0">
                <a:solidFill>
                  <a:srgbClr val="7FFD94"/>
                </a:solidFill>
              </a:rPr>
              <a:t>Learn about the main uses, advantages and disadvantages of these agents.</a:t>
            </a:r>
            <a:endParaRPr lang="en-US" altLang="en-US" sz="2400" dirty="0">
              <a:solidFill>
                <a:srgbClr val="7FFD94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AU" altLang="en-US" sz="2400" dirty="0">
                <a:solidFill>
                  <a:schemeClr val="bg1"/>
                </a:solidFill>
              </a:rPr>
              <a:t>How to deal with adverse reactions diagnosis and management of </a:t>
            </a:r>
            <a:r>
              <a:rPr lang="en-AU" altLang="en-US" sz="2400" b="1" u="sng" dirty="0">
                <a:solidFill>
                  <a:schemeClr val="bg1"/>
                </a:solidFill>
              </a:rPr>
              <a:t>Malignant hyperthermia </a:t>
            </a:r>
            <a:r>
              <a:rPr lang="en-AU" altLang="en-US" sz="2400" dirty="0">
                <a:solidFill>
                  <a:schemeClr val="bg1"/>
                </a:solidFill>
              </a:rPr>
              <a:t>and </a:t>
            </a:r>
            <a:r>
              <a:rPr lang="en-AU" altLang="en-US" sz="2400" b="1" u="sng" dirty="0">
                <a:solidFill>
                  <a:schemeClr val="bg1"/>
                </a:solidFill>
              </a:rPr>
              <a:t>Succinylcholine </a:t>
            </a:r>
            <a:r>
              <a:rPr lang="en-AU" altLang="en-US" sz="2400" b="1" u="sng" dirty="0" err="1">
                <a:solidFill>
                  <a:schemeClr val="bg1"/>
                </a:solidFill>
              </a:rPr>
              <a:t>apnea</a:t>
            </a:r>
            <a:r>
              <a:rPr lang="en-AU" altLang="en-US" sz="2400" dirty="0">
                <a:solidFill>
                  <a:schemeClr val="bg1"/>
                </a:solidFill>
              </a:rPr>
              <a:t>.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514350" indent="-514350"/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Primary Uses</a:t>
            </a:r>
            <a:endParaRPr lang="en-US" dirty="0">
              <a:solidFill>
                <a:srgbClr val="FF0000"/>
              </a:solidFill>
            </a:endParaRPr>
          </a:p>
          <a:p>
            <a:pPr marL="400050" lvl="1" indent="0"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Induction of general anesthesia.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Sedation and analgesia.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Advantages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CVS stability makes it suitable for shocked patients.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Preservation of airway reflexes &amp; less respiratory depression makes it suitable for procedures – radiological interventions, radiotherapy, burns &amp; dressing changes.</a:t>
            </a: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7FFD94"/>
                </a:solidFill>
              </a:rPr>
              <a:t>Adverse effects</a:t>
            </a:r>
          </a:p>
          <a:p>
            <a:pPr marL="400050" lvl="1" indent="0">
              <a:buNone/>
              <a:defRPr/>
            </a:pPr>
            <a:r>
              <a:rPr lang="en-US" sz="2000" b="1" dirty="0">
                <a:solidFill>
                  <a:srgbClr val="7FFD94"/>
                </a:solidFill>
              </a:rPr>
              <a:t>↑ </a:t>
            </a:r>
            <a:r>
              <a:rPr lang="en-US" sz="2000" dirty="0">
                <a:solidFill>
                  <a:srgbClr val="7FFD94"/>
                </a:solidFill>
              </a:rPr>
              <a:t>salivation, PONV.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7FFD94"/>
                </a:solidFill>
              </a:rPr>
              <a:t>Emotional disturbance, agitation &amp; hallucinations.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7FFD94"/>
                </a:solidFill>
              </a:rPr>
              <a:t>Contraindicated in patients with head trauma</a:t>
            </a: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00B0F0"/>
                </a:solidFill>
              </a:rPr>
              <a:t>Dosage and administration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00B0F0"/>
                </a:solidFill>
              </a:rPr>
              <a:t>Induction:   IV 1-2mg/kg , IM 3-5mg/kg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1400" i="1" dirty="0">
                <a:solidFill>
                  <a:srgbClr val="00B0F0"/>
                </a:solidFill>
              </a:rPr>
              <a:t>N.B. Useful for IM induction in patients with no IV access (e.g., children).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en-US" sz="1800" u="sng" dirty="0">
              <a:solidFill>
                <a:schemeClr val="bg1"/>
              </a:solidFill>
            </a:endParaRPr>
          </a:p>
        </p:txBody>
      </p:sp>
      <p:pic>
        <p:nvPicPr>
          <p:cNvPr id="4" name="Picture 2" descr="mephedrone, mdma, cocaine, mdma and ketamine para la ven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2" r="25566"/>
          <a:stretch/>
        </p:blipFill>
        <p:spPr bwMode="auto">
          <a:xfrm>
            <a:off x="7620000" y="284737"/>
            <a:ext cx="1219200" cy="17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280310"/>
              </p:ext>
            </p:extLst>
          </p:nvPr>
        </p:nvGraphicFramePr>
        <p:xfrm>
          <a:off x="685800" y="1566069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F503D64-1FE0-4254-91C8-C787FE93FB4B}" type="slidenum">
              <a:rPr lang="en-US" altLang="en-US" sz="1200" smtClean="0"/>
              <a:pPr>
                <a:defRPr/>
              </a:pPr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98666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Opioids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752600"/>
            <a:ext cx="87630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Opioids produce moderate sedation and profound analgesia.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Fentanyl, </a:t>
            </a:r>
            <a:r>
              <a:rPr lang="en-US" altLang="en-US" sz="2400" dirty="0" err="1">
                <a:solidFill>
                  <a:srgbClr val="FF0000"/>
                </a:solidFill>
              </a:rPr>
              <a:t>Sufentanil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Alfentanil</a:t>
            </a:r>
            <a:r>
              <a:rPr lang="en-US" altLang="en-US" sz="2400" dirty="0">
                <a:solidFill>
                  <a:srgbClr val="FF0000"/>
                </a:solidFill>
              </a:rPr>
              <a:t>, Remifentanil, Meperidine, Morphine.</a:t>
            </a:r>
          </a:p>
          <a:p>
            <a:pPr marL="0" indent="0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Mechanism of action</a:t>
            </a:r>
          </a:p>
          <a:p>
            <a:pPr marL="400050" lvl="1" indent="0" eaLnBrk="1" hangingPunct="1">
              <a:buNone/>
              <a:defRPr/>
            </a:pPr>
            <a:r>
              <a:rPr lang="en-US" altLang="en-US" sz="2000" dirty="0">
                <a:solidFill>
                  <a:srgbClr val="FFFF00"/>
                </a:solidFill>
              </a:rPr>
              <a:t>They exert their effects by binding with opioid receptors in CNS  3 major opioid receptors </a:t>
            </a:r>
            <a:r>
              <a:rPr lang="en-US" altLang="en-US" sz="2000" b="1" dirty="0">
                <a:solidFill>
                  <a:srgbClr val="FFFF00"/>
                </a:solidFill>
              </a:rPr>
              <a:t>μ </a:t>
            </a:r>
            <a:r>
              <a:rPr lang="en-US" altLang="en-US" sz="2000" dirty="0">
                <a:solidFill>
                  <a:srgbClr val="FFFF00"/>
                </a:solidFill>
              </a:rPr>
              <a:t>(mu), </a:t>
            </a:r>
            <a:r>
              <a:rPr lang="en-US" altLang="en-US" sz="2000" b="1" dirty="0">
                <a:solidFill>
                  <a:srgbClr val="FFFF00"/>
                </a:solidFill>
              </a:rPr>
              <a:t>κ</a:t>
            </a:r>
            <a:r>
              <a:rPr lang="en-US" altLang="en-US" sz="2000" dirty="0">
                <a:solidFill>
                  <a:srgbClr val="FFFF00"/>
                </a:solidFill>
              </a:rPr>
              <a:t> (kappa), and </a:t>
            </a:r>
            <a:r>
              <a:rPr lang="en-US" altLang="en-US" sz="2000" b="1" dirty="0">
                <a:solidFill>
                  <a:srgbClr val="FFFF00"/>
                </a:solidFill>
              </a:rPr>
              <a:t>δ</a:t>
            </a:r>
            <a:r>
              <a:rPr lang="en-US" altLang="en-US" sz="2000" dirty="0">
                <a:solidFill>
                  <a:srgbClr val="FFFF00"/>
                </a:solidFill>
              </a:rPr>
              <a:t> (delta).  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40" y="277393"/>
            <a:ext cx="2932059" cy="11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685800"/>
            <a:ext cx="79248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Primary Uses</a:t>
            </a:r>
          </a:p>
          <a:p>
            <a:pPr marL="53975" lvl="2" indent="0"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They mimic endogenous compounds: Endorphins, </a:t>
            </a:r>
            <a:r>
              <a:rPr lang="en-US" altLang="en-US" sz="2000" dirty="0" err="1">
                <a:solidFill>
                  <a:srgbClr val="FF0000"/>
                </a:solidFill>
              </a:rPr>
              <a:t>enkephalins</a:t>
            </a:r>
            <a:r>
              <a:rPr lang="en-US" altLang="en-US" sz="2000" dirty="0">
                <a:solidFill>
                  <a:srgbClr val="FF0000"/>
                </a:solidFill>
              </a:rPr>
              <a:t> &amp; </a:t>
            </a:r>
            <a:r>
              <a:rPr lang="en-US" altLang="en-US" sz="2000" dirty="0" err="1">
                <a:solidFill>
                  <a:srgbClr val="FF0000"/>
                </a:solidFill>
              </a:rPr>
              <a:t>dynorphins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Principally provides analgesia and some degree of sedation.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Large doses can produce general anesthesia.</a:t>
            </a:r>
          </a:p>
          <a:p>
            <a:pPr marL="0" indent="0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Advantages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Minimal cardiac effects (No myocardial depression).</a:t>
            </a:r>
          </a:p>
          <a:p>
            <a:pPr marL="0" indent="0">
              <a:buNone/>
              <a:defRPr/>
            </a:pPr>
            <a:endParaRPr lang="en-US" sz="1800" u="sng" dirty="0">
              <a:solidFill>
                <a:schemeClr val="bg1"/>
              </a:solidFill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40" y="277393"/>
            <a:ext cx="2932059" cy="11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Adverse effects</a:t>
            </a:r>
          </a:p>
          <a:p>
            <a:pPr>
              <a:defRPr/>
            </a:pPr>
            <a:r>
              <a:rPr lang="en-US" sz="2400" dirty="0" err="1">
                <a:solidFill>
                  <a:srgbClr val="FFFF00"/>
                </a:solidFill>
              </a:rPr>
              <a:t>Miosis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Nausea &amp; vomiting, slow gastric emptying, constipation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Drowsiness or sedation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Chest wall rigidity &amp; r</a:t>
            </a:r>
            <a:r>
              <a:rPr lang="en-US" sz="2400" dirty="0">
                <a:solidFill>
                  <a:srgbClr val="FFFF00"/>
                </a:solidFill>
              </a:rPr>
              <a:t>espiratory depression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Bradycardia in large doses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Some peripheral vasodilation and histamine release – hypotension</a:t>
            </a:r>
          </a:p>
          <a:p>
            <a:pPr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Itching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Urinary retention &amp; biliary colic, </a:t>
            </a:r>
          </a:p>
          <a:p>
            <a:pPr marL="0" indent="0">
              <a:buNone/>
              <a:defRPr/>
            </a:pPr>
            <a:endParaRPr lang="en-US" sz="1800" u="sng" dirty="0">
              <a:solidFill>
                <a:schemeClr val="bg1"/>
              </a:solidFill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40" y="277393"/>
            <a:ext cx="2932059" cy="11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861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Fentanyl </a:t>
            </a: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A potent synthetic opioid agonist with100 times, the analgesic potency of morphine. </a:t>
            </a: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Used for induction and maintenance of G.A and to supplement regional and spinal anesthesia.  </a:t>
            </a: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Ability to maintain cardiac stability. 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err="1">
                <a:solidFill>
                  <a:srgbClr val="FFFF00"/>
                </a:solidFill>
              </a:rPr>
              <a:t>Sufentanil</a:t>
            </a:r>
            <a:r>
              <a:rPr lang="en-US" altLang="en-US" sz="2800" b="1" dirty="0">
                <a:solidFill>
                  <a:srgbClr val="FFFF00"/>
                </a:solidFill>
              </a:rPr>
              <a:t> citrate (</a:t>
            </a:r>
            <a:r>
              <a:rPr lang="en-US" altLang="en-US" sz="2800" b="1" dirty="0" err="1">
                <a:solidFill>
                  <a:srgbClr val="FFFF00"/>
                </a:solidFill>
              </a:rPr>
              <a:t>Sufenta</a:t>
            </a:r>
            <a:r>
              <a:rPr lang="en-US" altLang="en-US" sz="2800" b="1" dirty="0">
                <a:solidFill>
                  <a:srgbClr val="FFFF00"/>
                </a:solidFill>
              </a:rPr>
              <a:t>)</a:t>
            </a:r>
          </a:p>
          <a:p>
            <a:pPr lvl="1" indent="-342900">
              <a:defRPr/>
            </a:pPr>
            <a:r>
              <a:rPr lang="en-US" sz="2000" dirty="0">
                <a:solidFill>
                  <a:srgbClr val="FFFF00"/>
                </a:solidFill>
              </a:rPr>
              <a:t>10 times as potent as fentanyl</a:t>
            </a:r>
          </a:p>
          <a:p>
            <a:pPr lvl="1" indent="-342900">
              <a:defRPr/>
            </a:pPr>
            <a:r>
              <a:rPr lang="en-US" sz="2000" dirty="0">
                <a:solidFill>
                  <a:srgbClr val="FFFF00"/>
                </a:solidFill>
              </a:rPr>
              <a:t> Rapid elimination</a:t>
            </a:r>
          </a:p>
          <a:p>
            <a:pPr lvl="1" indent="-342900">
              <a:defRPr/>
            </a:pPr>
            <a:r>
              <a:rPr lang="en-US" sz="2000" dirty="0">
                <a:solidFill>
                  <a:srgbClr val="FFFF00"/>
                </a:solidFill>
              </a:rPr>
              <a:t>Relatively more rapid recovery as compared with fentanyl.</a:t>
            </a:r>
          </a:p>
          <a:p>
            <a:pPr marL="0" indent="0">
              <a:buNone/>
              <a:defRPr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err="1">
                <a:solidFill>
                  <a:srgbClr val="7FFD94"/>
                </a:solidFill>
              </a:rPr>
              <a:t>Alfentanil</a:t>
            </a:r>
            <a:endParaRPr lang="en-US" sz="2800" b="1" dirty="0">
              <a:solidFill>
                <a:srgbClr val="7FFD94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Shorter duration of action compared to fentanyl and </a:t>
            </a:r>
            <a:r>
              <a:rPr lang="en-US" altLang="en-US" sz="2400" dirty="0" err="1">
                <a:solidFill>
                  <a:srgbClr val="7FFD94"/>
                </a:solidFill>
              </a:rPr>
              <a:t>sufentanil</a:t>
            </a:r>
            <a:r>
              <a:rPr lang="en-US" altLang="en-US" sz="2400" dirty="0">
                <a:solidFill>
                  <a:srgbClr val="7FFD94"/>
                </a:solidFill>
              </a:rPr>
              <a:t>,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3638"/>
            <a:ext cx="1524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17932B8-E0B3-41A8-9D99-9B936BEF9F40}" type="slidenum">
              <a:rPr lang="en-US" altLang="en-US" sz="1200" smtClean="0"/>
              <a:pPr>
                <a:defRPr/>
              </a:pPr>
              <a:t>25</a:t>
            </a:fld>
            <a:endParaRPr lang="en-US" altLang="en-US" sz="120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932059" cy="11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382000" cy="6858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Remifentanil (</a:t>
            </a:r>
            <a:r>
              <a:rPr lang="en-US" altLang="en-US" sz="2800" b="1" dirty="0" err="1">
                <a:solidFill>
                  <a:srgbClr val="FF0000"/>
                </a:solidFill>
              </a:rPr>
              <a:t>Ultiva</a:t>
            </a:r>
            <a:r>
              <a:rPr lang="en-US" altLang="en-US" sz="2800" b="1" dirty="0">
                <a:solidFill>
                  <a:srgbClr val="FF000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Ultra short acting and rapidly cleared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>
                <a:solidFill>
                  <a:srgbClr val="FF0000"/>
                </a:solidFill>
                <a:effectLst/>
              </a:rPr>
              <a:t>idespread extrahepatic metabolism by blood and tissue </a:t>
            </a:r>
            <a:r>
              <a:rPr lang="en-US" sz="2400" u="sng" dirty="0">
                <a:solidFill>
                  <a:srgbClr val="FF0000"/>
                </a:solidFill>
                <a:effectLst/>
              </a:rPr>
              <a:t>nonspecific </a:t>
            </a:r>
            <a:r>
              <a:rPr lang="en-US" sz="2400" u="sng" dirty="0" err="1">
                <a:solidFill>
                  <a:srgbClr val="FF0000"/>
                </a:solidFill>
                <a:effectLst/>
              </a:rPr>
              <a:t>esterases</a:t>
            </a:r>
            <a:endParaRPr lang="en-US" sz="2400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</a:rPr>
              <a:t>Morphine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May produce hypotension and bronchoconstriction as a consequence of its histamine-releasing action.</a:t>
            </a:r>
          </a:p>
          <a:p>
            <a:pPr marL="342900" lvl="2" indent="-342900">
              <a:buClr>
                <a:schemeClr val="hlink"/>
              </a:buClr>
              <a:defRPr/>
            </a:pPr>
            <a:r>
              <a:rPr lang="en-US" dirty="0">
                <a:solidFill>
                  <a:srgbClr val="FFFF00"/>
                </a:solidFill>
              </a:rPr>
              <a:t>Morphine may be a poor choice for a patient with renal failure.</a:t>
            </a:r>
            <a:endParaRPr lang="en-US" altLang="en-US" dirty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CE20B83-1DF8-4646-8EB5-56AFA19DE69D}" type="slidenum">
              <a:rPr lang="en-US" altLang="en-US" sz="1200" smtClean="0"/>
              <a:pPr>
                <a:defRPr/>
              </a:pPr>
              <a:t>26</a:t>
            </a:fld>
            <a:endParaRPr lang="en-US" altLang="en-US" sz="1200"/>
          </a:p>
        </p:txBody>
      </p:sp>
      <p:pic>
        <p:nvPicPr>
          <p:cNvPr id="9218" name="Picture 2" descr="Morphine 703x4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79" y="5047255"/>
            <a:ext cx="238012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alox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0394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610600" cy="63246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b="1" dirty="0">
                <a:solidFill>
                  <a:srgbClr val="FFFF00"/>
                </a:solidFill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</a:rPr>
              <a:t>Naloxone</a:t>
            </a:r>
          </a:p>
          <a:p>
            <a:pPr marL="403225" indent="-403225"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    </a:t>
            </a:r>
          </a:p>
          <a:p>
            <a:pPr marL="403225" indent="-403225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A specific opiate receptor antagonist, binding the receptor.</a:t>
            </a:r>
          </a:p>
          <a:p>
            <a:pPr marL="403225" indent="-403225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    The effective dose is 1 to 4 μg/kg IV, and the duration of action is 30 to 45 min.</a:t>
            </a:r>
          </a:p>
          <a:p>
            <a:pPr marL="403225" indent="-403225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    Dose may need to be repeated or as an infusion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effectLst/>
              </a:rPr>
              <a:t>  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  <a:effectLst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</a:rPr>
              <a:t>Adverse effects </a:t>
            </a:r>
          </a:p>
          <a:p>
            <a:pPr marL="342900" lvl="1" indent="-342900">
              <a:defRPr/>
            </a:pPr>
            <a:r>
              <a:rPr lang="en-US" sz="2400" dirty="0">
                <a:solidFill>
                  <a:srgbClr val="FFFF00"/>
                </a:solidFill>
              </a:rPr>
              <a:t>Reversal of analgesia,  nausea, vomiting,</a:t>
            </a:r>
          </a:p>
          <a:p>
            <a:pPr marL="342900" lvl="1" indent="-342900">
              <a:defRPr/>
            </a:pPr>
            <a:r>
              <a:rPr lang="en-US" sz="2400" dirty="0">
                <a:solidFill>
                  <a:srgbClr val="FFFF00"/>
                </a:solidFill>
              </a:rPr>
              <a:t>Increased sympathetic nervous system activity (tachycardia, hypertension, pulmonary edema, and cardiac dysrhythmias).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3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3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87F8936-F053-42F3-B421-483A4913D3FB}" type="slidenum">
              <a:rPr lang="en-US" altLang="en-US" sz="1200" smtClean="0"/>
              <a:pPr>
                <a:defRPr/>
              </a:pPr>
              <a:t>27</a:t>
            </a:fld>
            <a:endParaRPr lang="en-US" altLang="en-US" sz="120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952650" y="3850863"/>
            <a:ext cx="92925" cy="16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b="1" kern="0" dirty="0">
                <a:solidFill>
                  <a:srgbClr val="FFFF00"/>
                </a:solidFill>
              </a:rPr>
              <a:t>  </a:t>
            </a:r>
            <a:endParaRPr lang="en-US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8010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b="1" dirty="0">
                <a:solidFill>
                  <a:srgbClr val="FF0000"/>
                </a:solidFill>
              </a:rPr>
              <a:t>Benzodiazepines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Midazolam, lorazepam, and diazepam.</a:t>
            </a:r>
          </a:p>
          <a:p>
            <a:pPr marL="0" indent="0"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Mechanism of action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Enhance inhibitory neurotransmission by increasing the affinity of GABAA receptors for GABA.</a:t>
            </a:r>
          </a:p>
          <a:p>
            <a:pPr marL="0" indent="0"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400" b="1" dirty="0">
                <a:solidFill>
                  <a:srgbClr val="7FFD94"/>
                </a:solidFill>
              </a:rPr>
              <a:t>Pharmacokinetics</a:t>
            </a:r>
          </a:p>
          <a:p>
            <a:pPr marL="860425" indent="-806450">
              <a:defRPr/>
            </a:pPr>
            <a:r>
              <a:rPr lang="en-US" sz="2000" dirty="0">
                <a:solidFill>
                  <a:srgbClr val="7FFD94"/>
                </a:solidFill>
              </a:rPr>
              <a:t>Effects are terminated by redistribution.</a:t>
            </a:r>
          </a:p>
          <a:p>
            <a:pPr marL="860425" indent="-806450">
              <a:defRPr/>
            </a:pPr>
            <a:r>
              <a:rPr lang="en-US" sz="2000" dirty="0">
                <a:solidFill>
                  <a:srgbClr val="7FFD94"/>
                </a:solidFill>
              </a:rPr>
              <a:t>All are metabolized in the liver. </a:t>
            </a:r>
          </a:p>
          <a:p>
            <a:pPr marL="860425" indent="-806450">
              <a:defRPr/>
            </a:pPr>
            <a:r>
              <a:rPr lang="en-US" sz="2000" dirty="0" err="1">
                <a:solidFill>
                  <a:srgbClr val="00B0F0"/>
                </a:solidFill>
              </a:rPr>
              <a:t>Hydroxymidazolam</a:t>
            </a:r>
            <a:r>
              <a:rPr lang="en-US" sz="2000" dirty="0">
                <a:solidFill>
                  <a:srgbClr val="00B0F0"/>
                </a:solidFill>
              </a:rPr>
              <a:t> cause sedation in Pt with renal failure.</a:t>
            </a:r>
          </a:p>
          <a:p>
            <a:pPr marL="860425" indent="-806450">
              <a:defRPr/>
            </a:pPr>
            <a:r>
              <a:rPr lang="en-US" sz="2000" dirty="0">
                <a:solidFill>
                  <a:srgbClr val="00B0F0"/>
                </a:solidFill>
              </a:rPr>
              <a:t>Diazepam clearance is reduced in the elderly.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Pharmacodynamics</a:t>
            </a:r>
            <a:endParaRPr lang="en-US" u="sng" dirty="0">
              <a:solidFill>
                <a:srgbClr val="FF000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sz="2800" u="sng" dirty="0">
              <a:solidFill>
                <a:srgbClr val="FF000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>
                <a:solidFill>
                  <a:srgbClr val="FF0000"/>
                </a:solidFill>
              </a:rPr>
              <a:t>CNS</a:t>
            </a:r>
          </a:p>
          <a:p>
            <a:pPr marL="342900" lvl="2" indent="-342900">
              <a:defRPr/>
            </a:pPr>
            <a:r>
              <a:rPr lang="en-US" sz="2400" dirty="0">
                <a:solidFill>
                  <a:srgbClr val="FF0000"/>
                </a:solidFill>
              </a:rPr>
              <a:t>Amnesic, anticonvulsant, anxiolytic, </a:t>
            </a:r>
          </a:p>
          <a:p>
            <a:pPr marL="0" lvl="2" indent="0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    and sedative-hypnotic (dose-dependent manner). </a:t>
            </a:r>
          </a:p>
          <a:p>
            <a:pPr marL="342900" lvl="2" indent="-342900">
              <a:defRPr/>
            </a:pPr>
            <a:r>
              <a:rPr lang="en-US" sz="2400" dirty="0">
                <a:solidFill>
                  <a:srgbClr val="FF0000"/>
                </a:solidFill>
              </a:rPr>
              <a:t>No analgesia.</a:t>
            </a:r>
            <a:endParaRPr lang="en-US" dirty="0">
              <a:solidFill>
                <a:srgbClr val="FF0000"/>
              </a:solidFill>
            </a:endParaRPr>
          </a:p>
          <a:p>
            <a:pPr marL="0" lvl="2" indent="0">
              <a:buNone/>
              <a:defRPr/>
            </a:pPr>
            <a:r>
              <a:rPr lang="en-US" sz="2800" u="sng" dirty="0">
                <a:solidFill>
                  <a:srgbClr val="FFFF00"/>
                </a:solidFill>
              </a:rPr>
              <a:t>Cardiovascular System</a:t>
            </a:r>
          </a:p>
          <a:p>
            <a:pPr marL="457200" lvl="3" indent="0"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Mild systemic vasodilation and </a:t>
            </a:r>
            <a:r>
              <a:rPr lang="en-US" b="1" dirty="0">
                <a:solidFill>
                  <a:srgbClr val="FFFF00"/>
                </a:solidFill>
              </a:rPr>
              <a:t>↓</a:t>
            </a:r>
            <a:r>
              <a:rPr lang="en-US" dirty="0">
                <a:solidFill>
                  <a:srgbClr val="FFFF00"/>
                </a:solidFill>
              </a:rPr>
              <a:t> in cardiac output.    HR is usually unchanged.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>
                <a:solidFill>
                  <a:srgbClr val="7FFD94"/>
                </a:solidFill>
              </a:rPr>
              <a:t>Respiratory system</a:t>
            </a:r>
          </a:p>
          <a:p>
            <a:pPr marL="800100" lvl="3" indent="-342900">
              <a:defRPr/>
            </a:pPr>
            <a:r>
              <a:rPr lang="en-US" dirty="0">
                <a:solidFill>
                  <a:srgbClr val="7FFD94"/>
                </a:solidFill>
              </a:rPr>
              <a:t>Mild dose-dependent </a:t>
            </a:r>
            <a:r>
              <a:rPr lang="en-US" b="1" dirty="0">
                <a:solidFill>
                  <a:srgbClr val="7FFD94"/>
                </a:solidFill>
              </a:rPr>
              <a:t>↓</a:t>
            </a:r>
            <a:r>
              <a:rPr lang="en-US" dirty="0">
                <a:solidFill>
                  <a:srgbClr val="7FFD94"/>
                </a:solidFill>
              </a:rPr>
              <a:t> in RR and TV.</a:t>
            </a:r>
          </a:p>
          <a:p>
            <a:pPr marL="800100" lvl="3" indent="-342900">
              <a:defRPr/>
            </a:pPr>
            <a:r>
              <a:rPr lang="en-US" sz="2000" dirty="0">
                <a:solidFill>
                  <a:srgbClr val="7FFD94"/>
                </a:solidFill>
              </a:rPr>
              <a:t>Respiratory depression may be more if administered with an opioid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Anesthetic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943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Intravenous </a:t>
            </a:r>
            <a:r>
              <a:rPr lang="en-US" sz="2800" dirty="0">
                <a:solidFill>
                  <a:srgbClr val="FFFF00"/>
                </a:solidFill>
              </a:rPr>
              <a:t>Anesthetics: 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	</a:t>
            </a:r>
            <a:r>
              <a:rPr lang="en-US" altLang="en-US" sz="2400" dirty="0">
                <a:solidFill>
                  <a:srgbClr val="FFFF00"/>
                </a:solidFill>
              </a:rPr>
              <a:t>Barbiturates, Propofol,</a:t>
            </a:r>
            <a:r>
              <a:rPr lang="en-US" sz="2400" dirty="0">
                <a:solidFill>
                  <a:srgbClr val="FFFF00"/>
                </a:solidFill>
              </a:rPr>
              <a:t>   </a:t>
            </a:r>
            <a:r>
              <a:rPr lang="en-US" sz="2400" dirty="0" err="1">
                <a:solidFill>
                  <a:srgbClr val="FFFF00"/>
                </a:solidFill>
              </a:rPr>
              <a:t>Etomidate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altLang="en-US" sz="2400" dirty="0">
                <a:solidFill>
                  <a:srgbClr val="FFFF00"/>
                </a:solidFill>
              </a:rPr>
              <a:t>Ketamine.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7FFD94"/>
                </a:solidFill>
              </a:rPr>
              <a:t>Opioids.</a:t>
            </a:r>
            <a:endParaRPr lang="en-US" sz="2800" dirty="0">
              <a:solidFill>
                <a:srgbClr val="7FFD94"/>
              </a:solidFill>
            </a:endParaRP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00B0F0"/>
                </a:solidFill>
              </a:rPr>
              <a:t>Inhalational Anesthetics: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Sevoflurane, Isoflurane, Desflurane, </a:t>
            </a:r>
            <a:r>
              <a:rPr lang="en-US" sz="2400" dirty="0">
                <a:solidFill>
                  <a:srgbClr val="00B0F0"/>
                </a:solidFill>
              </a:rPr>
              <a:t>Halothane and Nitrous Oxide.       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99FF"/>
                </a:solidFill>
              </a:rPr>
              <a:t>Neuromuscular blocking drugs.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00B0F0"/>
                </a:solidFill>
              </a:rPr>
              <a:t>Adjunct to General Anesthesia: Benzodiazepines.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FFCC00"/>
                </a:solidFill>
              </a:rPr>
              <a:t>Local Anesthetics: </a:t>
            </a:r>
            <a:r>
              <a:rPr lang="en-US" sz="2400" dirty="0">
                <a:solidFill>
                  <a:srgbClr val="FFCC00"/>
                </a:solidFill>
              </a:rPr>
              <a:t>Lidocaine, Bupivacaine, </a:t>
            </a:r>
            <a:r>
              <a:rPr lang="en-US" sz="2400" dirty="0" err="1">
                <a:solidFill>
                  <a:srgbClr val="FFCC00"/>
                </a:solidFill>
              </a:rPr>
              <a:t>Ropivacaine</a:t>
            </a:r>
            <a:r>
              <a:rPr lang="en-US" sz="2400" dirty="0">
                <a:solidFill>
                  <a:srgbClr val="FFCC00"/>
                </a:solidFill>
              </a:rPr>
              <a:t>.</a:t>
            </a:r>
          </a:p>
          <a:p>
            <a:pPr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A1F4E19-3324-42CF-982A-C984C5900B44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811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382000" cy="6858000"/>
          </a:xfrm>
        </p:spPr>
        <p:txBody>
          <a:bodyPr/>
          <a:lstStyle/>
          <a:p>
            <a:pPr marL="53975" lvl="2" indent="0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Primary Uses </a:t>
            </a:r>
            <a:endParaRPr lang="en-US" dirty="0">
              <a:solidFill>
                <a:srgbClr val="FF0000"/>
              </a:solidFill>
            </a:endParaRP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Sedation, amnesia, anxiolytic use 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as premedication or as adjunct to GA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Adverse effects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Drug interactions with anticonvulsant (valproate)</a:t>
            </a:r>
            <a:r>
              <a:rPr lang="en-US" dirty="0">
                <a:solidFill>
                  <a:srgbClr val="FFFF00"/>
                </a:solidFill>
              </a:rPr>
              <a:t> 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Pregnancy and labor : </a:t>
            </a:r>
          </a:p>
          <a:p>
            <a:pPr marL="857250" lvl="1" indent="-457200">
              <a:defRPr/>
            </a:pPr>
            <a:r>
              <a:rPr lang="en-US" sz="2000" dirty="0">
                <a:solidFill>
                  <a:srgbClr val="FFFF00"/>
                </a:solidFill>
              </a:rPr>
              <a:t>Risk of cleft lip and palate in the first trimester. </a:t>
            </a:r>
          </a:p>
          <a:p>
            <a:pPr marL="857250" lvl="1" indent="-457200">
              <a:defRPr/>
            </a:pPr>
            <a:r>
              <a:rPr lang="en-US" sz="2000" dirty="0">
                <a:solidFill>
                  <a:srgbClr val="FFFF00"/>
                </a:solidFill>
              </a:rPr>
              <a:t>CNS depression in the neonate.</a:t>
            </a: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</a:rPr>
              <a:t>Superficial thrombophlebitis and injection pain by diazepam and lorazepam.</a:t>
            </a: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</a:rPr>
              <a:t>They cause mild respiratory depression but can be marked in elderly leading to apnea.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82F022D-2717-4940-A0A5-AE7E44EC4314}" type="slidenum">
              <a:rPr lang="en-US" altLang="en-US" sz="1200" smtClean="0"/>
              <a:pPr>
                <a:defRPr/>
              </a:pPr>
              <a:t>30</a:t>
            </a:fld>
            <a:endParaRPr lang="en-US" altLang="en-US" sz="1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76200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76200"/>
            <a:ext cx="2844800" cy="213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6324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Midazolam</a:t>
            </a:r>
            <a:r>
              <a:rPr lang="en-US" altLang="en-US" sz="2800" dirty="0">
                <a:solidFill>
                  <a:srgbClr val="FF0000"/>
                </a:solidFill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</a:rPr>
              <a:t>Dormicum</a:t>
            </a:r>
            <a:r>
              <a:rPr lang="en-US" altLang="en-US" sz="28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lvl="1" indent="-342900">
              <a:defRPr/>
            </a:pPr>
            <a:r>
              <a:rPr lang="en-US" altLang="en-US" sz="2000" u="sng" dirty="0">
                <a:solidFill>
                  <a:srgbClr val="FF0000"/>
                </a:solidFill>
              </a:rPr>
              <a:t>Water soluble</a:t>
            </a:r>
            <a:r>
              <a:rPr lang="en-US" altLang="en-US" sz="2000" dirty="0">
                <a:solidFill>
                  <a:srgbClr val="FF0000"/>
                </a:solidFill>
              </a:rPr>
              <a:t>, so drug of choice for IV administration </a:t>
            </a: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More rapid onset and more rapid elimination </a:t>
            </a: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The most potent amnestic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  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400050" lvl="1" indent="0">
              <a:buNone/>
              <a:defRPr/>
            </a:pPr>
            <a:r>
              <a:rPr lang="en-US" altLang="en-US" sz="2400" b="1" dirty="0">
                <a:solidFill>
                  <a:srgbClr val="FFFF00"/>
                </a:solidFill>
              </a:rPr>
              <a:t>Diazepam</a:t>
            </a:r>
            <a:r>
              <a:rPr lang="en-US" altLang="en-US" sz="2000" dirty="0">
                <a:solidFill>
                  <a:srgbClr val="FFFF00"/>
                </a:solidFill>
              </a:rPr>
              <a:t> (Valium)</a:t>
            </a:r>
            <a:br>
              <a:rPr lang="en-US" altLang="en-US" sz="2000" dirty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rgbClr val="FFFF00"/>
                </a:solidFill>
              </a:rPr>
              <a:t>   </a:t>
            </a:r>
            <a:r>
              <a:rPr lang="en-US" altLang="en-US" sz="2000" u="sng" dirty="0">
                <a:solidFill>
                  <a:srgbClr val="FFFF00"/>
                </a:solidFill>
              </a:rPr>
              <a:t>Water-insoluble</a:t>
            </a:r>
            <a:r>
              <a:rPr lang="en-US" altLang="en-US" sz="2000" dirty="0">
                <a:solidFill>
                  <a:srgbClr val="FFFF00"/>
                </a:solidFill>
              </a:rPr>
              <a:t>, so IV use can cause local irritation/pain </a:t>
            </a:r>
          </a:p>
          <a:p>
            <a:pPr marL="0" indent="0">
              <a:buNone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400050" lvl="1" indent="0">
              <a:buNone/>
              <a:defRPr/>
            </a:pPr>
            <a:r>
              <a:rPr lang="en-US" altLang="en-US" sz="2400" b="1" dirty="0">
                <a:solidFill>
                  <a:srgbClr val="7FFD94"/>
                </a:solidFill>
              </a:rPr>
              <a:t>Lorazepam</a:t>
            </a:r>
            <a:r>
              <a:rPr lang="en-US" altLang="en-US" sz="2400" dirty="0">
                <a:solidFill>
                  <a:srgbClr val="7FFD94"/>
                </a:solidFill>
              </a:rPr>
              <a:t> (Ativan)</a:t>
            </a:r>
            <a:br>
              <a:rPr lang="en-US" altLang="en-US" sz="2400" dirty="0">
                <a:solidFill>
                  <a:srgbClr val="7FFD94"/>
                </a:solidFill>
              </a:rPr>
            </a:br>
            <a:r>
              <a:rPr lang="en-US" altLang="en-US" sz="2400" dirty="0">
                <a:solidFill>
                  <a:srgbClr val="7FFD94"/>
                </a:solidFill>
              </a:rPr>
              <a:t>   </a:t>
            </a:r>
            <a:r>
              <a:rPr lang="en-US" altLang="en-US" sz="2000" u="sng" dirty="0">
                <a:solidFill>
                  <a:srgbClr val="7FFD94"/>
                </a:solidFill>
              </a:rPr>
              <a:t>Water-insoluble.</a:t>
            </a:r>
            <a:r>
              <a:rPr lang="en-US" altLang="en-US" sz="2400" dirty="0">
                <a:solidFill>
                  <a:srgbClr val="7FFD94"/>
                </a:solidFill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D3C117-18B0-4F87-8F28-6B426F50FF68}" type="slidenum">
              <a:rPr lang="en-US" altLang="en-US" sz="1200" smtClean="0"/>
              <a:pPr>
                <a:defRPr/>
              </a:pPr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99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flumazen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6148"/>
            <a:ext cx="1886639" cy="188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Flumazenil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19468"/>
            <a:ext cx="8686800" cy="5562600"/>
          </a:xfrm>
        </p:spPr>
        <p:txBody>
          <a:bodyPr/>
          <a:lstStyle/>
          <a:p>
            <a:pPr lvl="1">
              <a:defRPr/>
            </a:pPr>
            <a:r>
              <a:rPr lang="en-US" sz="2400" b="1" dirty="0">
                <a:solidFill>
                  <a:srgbClr val="FFFF00"/>
                </a:solidFill>
                <a:ea typeface="+mn-ea"/>
                <a:cs typeface="+mn-cs"/>
              </a:rPr>
              <a:t>A competitive antagonist at the </a:t>
            </a:r>
          </a:p>
          <a:p>
            <a:pPr marL="457200" lvl="1" indent="0">
              <a:buNone/>
              <a:defRPr/>
            </a:pPr>
            <a:r>
              <a:rPr lang="en-US" sz="2400" b="1" dirty="0">
                <a:solidFill>
                  <a:srgbClr val="FFFF00"/>
                </a:solidFill>
                <a:ea typeface="+mn-ea"/>
                <a:cs typeface="+mn-cs"/>
              </a:rPr>
              <a:t>    benzodiazepine binding site of </a:t>
            </a:r>
          </a:p>
          <a:p>
            <a:pPr marL="457200" lvl="1" indent="0">
              <a:buNone/>
              <a:defRPr/>
            </a:pPr>
            <a:r>
              <a:rPr lang="en-US" sz="2400" b="1" dirty="0">
                <a:solidFill>
                  <a:srgbClr val="FFFF00"/>
                </a:solidFill>
                <a:ea typeface="+mn-ea"/>
                <a:cs typeface="+mn-cs"/>
              </a:rPr>
              <a:t>    GABAA receptors in the CNS.</a:t>
            </a:r>
          </a:p>
          <a:p>
            <a:pPr lvl="1">
              <a:defRPr/>
            </a:pPr>
            <a:r>
              <a:rPr lang="en-US" sz="2400" dirty="0">
                <a:solidFill>
                  <a:srgbClr val="FFFF00"/>
                </a:solidFill>
                <a:ea typeface="+mn-ea"/>
                <a:cs typeface="+mn-cs"/>
              </a:rPr>
              <a:t>Reversal of sedative effects occurs within 2 min</a:t>
            </a:r>
            <a:r>
              <a:rPr lang="en-US" sz="2400" dirty="0">
                <a:solidFill>
                  <a:srgbClr val="FFFF00"/>
                </a:solidFill>
                <a:effectLst/>
              </a:rPr>
              <a:t>; peak effects at 10 min. </a:t>
            </a:r>
          </a:p>
          <a:p>
            <a:pPr lvl="1">
              <a:defRPr/>
            </a:pPr>
            <a:r>
              <a:rPr lang="en-US" sz="2400" b="1" dirty="0">
                <a:solidFill>
                  <a:srgbClr val="7FFD94"/>
                </a:solidFill>
                <a:ea typeface="+mn-ea"/>
                <a:cs typeface="+mn-cs"/>
              </a:rPr>
              <a:t>Half-life is shorter </a:t>
            </a:r>
            <a:r>
              <a:rPr lang="en-US" sz="2400" dirty="0">
                <a:solidFill>
                  <a:srgbClr val="7FFD94"/>
                </a:solidFill>
                <a:ea typeface="+mn-ea"/>
                <a:cs typeface="+mn-cs"/>
              </a:rPr>
              <a:t>than the benzodiazepine</a:t>
            </a:r>
          </a:p>
          <a:p>
            <a:pPr lvl="1">
              <a:defRPr/>
            </a:pPr>
            <a:r>
              <a:rPr lang="en-US" sz="2400" dirty="0">
                <a:solidFill>
                  <a:srgbClr val="7FFD94"/>
                </a:solidFill>
                <a:ea typeface="+mn-ea"/>
                <a:cs typeface="+mn-cs"/>
              </a:rPr>
              <a:t>Metabolized to inactive metabolites in the liver.</a:t>
            </a:r>
          </a:p>
          <a:p>
            <a:pPr lvl="1">
              <a:defRPr/>
            </a:pPr>
            <a:r>
              <a:rPr lang="en-US" sz="2400" b="1" dirty="0">
                <a:solidFill>
                  <a:srgbClr val="00B0F0"/>
                </a:solidFill>
                <a:ea typeface="+mn-ea"/>
                <a:cs typeface="+mn-cs"/>
              </a:rPr>
              <a:t>Dose</a:t>
            </a:r>
            <a:r>
              <a:rPr lang="en-US" sz="2400" dirty="0">
                <a:solidFill>
                  <a:srgbClr val="00B0F0"/>
                </a:solidFill>
                <a:ea typeface="+mn-ea"/>
                <a:cs typeface="+mn-cs"/>
              </a:rPr>
              <a:t>. 0.3 mg IV every 30 to 60 seconds (to a maximum dose of 5 mg).</a:t>
            </a:r>
          </a:p>
          <a:p>
            <a:pPr lvl="1">
              <a:defRPr/>
            </a:pPr>
            <a:r>
              <a:rPr lang="en-GB" sz="2400" dirty="0">
                <a:solidFill>
                  <a:srgbClr val="00B0F0"/>
                </a:solidFill>
                <a:ea typeface="+mn-ea"/>
                <a:cs typeface="+mn-cs"/>
              </a:rPr>
              <a:t>Initial dose in </a:t>
            </a:r>
            <a:r>
              <a:rPr lang="en-GB" sz="2400" dirty="0" err="1">
                <a:solidFill>
                  <a:srgbClr val="00B0F0"/>
                </a:solidFill>
                <a:ea typeface="+mn-ea"/>
                <a:cs typeface="+mn-cs"/>
              </a:rPr>
              <a:t>pediatric</a:t>
            </a:r>
            <a:r>
              <a:rPr lang="en-GB" sz="2400" dirty="0">
                <a:solidFill>
                  <a:srgbClr val="00B0F0"/>
                </a:solidFill>
                <a:ea typeface="+mn-ea"/>
                <a:cs typeface="+mn-cs"/>
              </a:rPr>
              <a:t>: 0.01 mg/kg IV over 15 seconds</a:t>
            </a:r>
            <a:endParaRPr lang="en-US" sz="2400" dirty="0">
              <a:solidFill>
                <a:srgbClr val="00B0F0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2400" b="1" dirty="0">
                <a:solidFill>
                  <a:srgbClr val="FF99FF"/>
                </a:solidFill>
                <a:ea typeface="+mn-ea"/>
                <a:cs typeface="+mn-cs"/>
              </a:rPr>
              <a:t>Contraindicated</a:t>
            </a:r>
            <a:r>
              <a:rPr lang="en-US" sz="2400" dirty="0">
                <a:solidFill>
                  <a:srgbClr val="FF99FF"/>
                </a:solidFill>
                <a:effectLst/>
              </a:rPr>
              <a:t> in </a:t>
            </a:r>
            <a:r>
              <a:rPr lang="en-US" sz="2400" dirty="0">
                <a:solidFill>
                  <a:srgbClr val="FF99FF"/>
                </a:solidFill>
              </a:rPr>
              <a:t>patients</a:t>
            </a:r>
            <a:r>
              <a:rPr lang="en-US" sz="2400" dirty="0">
                <a:solidFill>
                  <a:srgbClr val="FF99FF"/>
                </a:solidFill>
                <a:effectLst/>
              </a:rPr>
              <a:t> receiving benzodiazepines for the control of seizures or elevated ICP.</a:t>
            </a:r>
            <a:endParaRPr lang="en-US" sz="2400" dirty="0">
              <a:solidFill>
                <a:srgbClr val="FF99FF"/>
              </a:solidFill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rgbClr val="FF99FF"/>
              </a:solidFill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7BA0D46-829F-44BE-A338-661E80E7CADF}" type="slidenum">
              <a:rPr lang="en-US" altLang="en-US" sz="1200" smtClean="0"/>
              <a:pPr>
                <a:defRPr/>
              </a:pPr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76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440993"/>
              </p:ext>
            </p:extLst>
          </p:nvPr>
        </p:nvGraphicFramePr>
        <p:xfrm>
          <a:off x="609600" y="1566069"/>
          <a:ext cx="80772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F503D64-1FE0-4254-91C8-C787FE93FB4B}" type="slidenum">
              <a:rPr lang="en-US" altLang="en-US" sz="1200" smtClean="0"/>
              <a:pPr>
                <a:defRPr/>
              </a:pPr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88741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9813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Characteristics of the ideal inhaled anesthetic agent: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Non - toxic, non-.allergenic, non - irritant.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/>
              </a:rPr>
              <a:t>Stable in storage, non – flammable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No extra specialist equipment required.</a:t>
            </a: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  <a:effectLst/>
              </a:rPr>
              <a:t>Low solubility in blood and tissues.</a:t>
            </a: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  <a:effectLst/>
              </a:rPr>
              <a:t>Resistance to physical and metabolic degradation.</a:t>
            </a: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</a:rPr>
              <a:t>Analgesic.</a:t>
            </a: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  <a:effectLst/>
              </a:rPr>
              <a:t>CVS-  no effect</a:t>
            </a:r>
            <a:r>
              <a:rPr lang="en-US" sz="2400" dirty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</a:rPr>
              <a:t>No respiratory depression.</a:t>
            </a: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</a:rPr>
              <a:t>Environmentally inert.</a:t>
            </a: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</a:rPr>
              <a:t>No reaction to soda lime/ breathing circuit. </a:t>
            </a: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</a:rPr>
              <a:t>Not a malignant hyperthermia (MH) trigger.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54CF270-1468-4BDD-8F0B-4F55CFE765EF}" type="slidenum">
              <a:rPr lang="en-US" altLang="en-US" sz="1200" smtClean="0"/>
              <a:pPr>
                <a:defRPr/>
              </a:pPr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967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1A41DCE-F61C-422E-B773-9BF8B7D0FCCD}" type="slidenum">
              <a:rPr lang="en-US" altLang="en-US" sz="1200" smtClean="0"/>
              <a:pPr>
                <a:defRPr/>
              </a:pPr>
              <a:t>35</a:t>
            </a:fld>
            <a:endParaRPr lang="en-US" altLang="en-US" sz="1200"/>
          </a:p>
        </p:txBody>
      </p:sp>
      <p:pic>
        <p:nvPicPr>
          <p:cNvPr id="53251" name="Picture 6" descr="IsoKey-03_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0193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Desflurane vaporiz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343400"/>
            <a:ext cx="21336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623888"/>
            <a:ext cx="3657600" cy="371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28600" y="13716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800" b="1" kern="0" dirty="0">
                <a:solidFill>
                  <a:srgbClr val="FF0000"/>
                </a:solidFill>
              </a:rPr>
              <a:t>Volatile anesthetics</a:t>
            </a:r>
          </a:p>
          <a:p>
            <a:pPr marL="0" indent="0" eaLnBrk="1" hangingPunct="1">
              <a:buNone/>
              <a:defRPr/>
            </a:pPr>
            <a:r>
              <a:rPr lang="en-US" altLang="en-US" sz="2800" kern="0" dirty="0">
                <a:solidFill>
                  <a:srgbClr val="FF0000"/>
                </a:solidFill>
              </a:rPr>
              <a:t>Present as liquids at room temperature and pressure.</a:t>
            </a:r>
          </a:p>
          <a:p>
            <a:pPr marL="0" indent="0" eaLnBrk="1" hangingPunct="1">
              <a:buNone/>
              <a:defRPr/>
            </a:pPr>
            <a:r>
              <a:rPr lang="en-US" altLang="en-US" sz="2800" kern="0" dirty="0">
                <a:solidFill>
                  <a:srgbClr val="FF0000"/>
                </a:solidFill>
              </a:rPr>
              <a:t>Vaporized into gases for administration</a:t>
            </a:r>
          </a:p>
        </p:txBody>
      </p:sp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67225"/>
            <a:ext cx="27606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70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The minimum alveolar concentration (MAC)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‘The amount of vapor (%) needed to render 50% of spontaneously breathing patients unresponsive to a standard painful surgical stimulus.’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dirty="0">
                <a:solidFill>
                  <a:srgbClr val="7FFD94"/>
                </a:solidFill>
              </a:rPr>
              <a:t>Halothane   0.75%</a:t>
            </a:r>
          </a:p>
          <a:p>
            <a:pPr lvl="1">
              <a:defRPr/>
            </a:pPr>
            <a:r>
              <a:rPr lang="en-US" sz="2400" dirty="0">
                <a:solidFill>
                  <a:srgbClr val="7FFD94"/>
                </a:solidFill>
              </a:rPr>
              <a:t>Isoflurane, 1.15%</a:t>
            </a:r>
          </a:p>
          <a:p>
            <a:pPr lvl="1">
              <a:defRPr/>
            </a:pPr>
            <a:r>
              <a:rPr lang="en-US" sz="2400" dirty="0">
                <a:solidFill>
                  <a:srgbClr val="7FFD94"/>
                </a:solidFill>
              </a:rPr>
              <a:t>Sevoflurane, 1.85%</a:t>
            </a:r>
          </a:p>
          <a:p>
            <a:pPr lvl="1">
              <a:defRPr/>
            </a:pPr>
            <a:r>
              <a:rPr lang="en-US" sz="2400" dirty="0">
                <a:solidFill>
                  <a:srgbClr val="7FFD94"/>
                </a:solidFill>
              </a:rPr>
              <a:t>Desflurane 6.0% at one atmosphere.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1"/>
            <a:ext cx="8839200" cy="6319838"/>
          </a:xfrm>
        </p:spPr>
        <p:txBody>
          <a:bodyPr/>
          <a:lstStyle/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b="1" dirty="0">
                <a:solidFill>
                  <a:srgbClr val="FF0000"/>
                </a:solidFill>
                <a:effectLst/>
              </a:rPr>
              <a:t>Mechanism of action</a:t>
            </a:r>
            <a:r>
              <a:rPr lang="en-US" dirty="0">
                <a:solidFill>
                  <a:srgbClr val="FF0000"/>
                </a:solidFill>
                <a:effectLst/>
              </a:rPr>
              <a:t> 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>
                <a:solidFill>
                  <a:srgbClr val="FF0000"/>
                </a:solidFill>
                <a:effectLst/>
              </a:rPr>
              <a:t>Various ion channels in the CNS involved in synaptic transmission (including </a:t>
            </a:r>
            <a:r>
              <a:rPr lang="en-US" sz="2400" u="sng" dirty="0">
                <a:solidFill>
                  <a:srgbClr val="FF0000"/>
                </a:solidFill>
                <a:effectLst/>
              </a:rPr>
              <a:t>GABA</a:t>
            </a:r>
            <a:r>
              <a:rPr lang="en-US" sz="2400" u="sng" baseline="-25000" dirty="0">
                <a:solidFill>
                  <a:srgbClr val="FF0000"/>
                </a:solidFill>
                <a:effectLst/>
              </a:rPr>
              <a:t>A</a:t>
            </a:r>
            <a:r>
              <a:rPr lang="en-US" sz="2400" u="sng" dirty="0">
                <a:solidFill>
                  <a:srgbClr val="FF0000"/>
                </a:solidFill>
                <a:effectLst/>
              </a:rPr>
              <a:t>, glycine, and glutamate receptors)</a:t>
            </a:r>
            <a:r>
              <a:rPr lang="en-US" sz="2400" dirty="0">
                <a:solidFill>
                  <a:srgbClr val="FF0000"/>
                </a:solidFill>
                <a:effectLst/>
              </a:rPr>
              <a:t> may play a role.</a:t>
            </a:r>
          </a:p>
          <a:p>
            <a:pPr marL="860425" indent="-806450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Pharmacokinetics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The higher the vapor pressure, the more volatile the anesthetic</a:t>
            </a:r>
            <a:r>
              <a:rPr lang="en-US" altLang="en-US" sz="24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7FFD94"/>
                </a:solidFill>
              </a:rPr>
              <a:t>Blood solubility determines the speed of build-up / elimination from blood / brain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Lower blood solubility means (faster induction/recovery)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Inspired air → Alveolar air → Blood → Brain</a:t>
            </a:r>
            <a:endParaRPr lang="en-US" b="1" dirty="0">
              <a:solidFill>
                <a:srgbClr val="00B0F0"/>
              </a:solidFill>
            </a:endParaRP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>
                <a:solidFill>
                  <a:srgbClr val="FF99FF"/>
                </a:solidFill>
                <a:effectLst/>
              </a:rPr>
              <a:t>Metabolism: hepatic .</a:t>
            </a: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>
                <a:solidFill>
                  <a:srgbClr val="FF99FF"/>
                </a:solidFill>
                <a:effectLst/>
              </a:rPr>
              <a:t>Exhalation:This is the predominant route of elimination:</a:t>
            </a:r>
          </a:p>
          <a:p>
            <a:pPr marL="1371600" lvl="3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BE6B7C-ED5C-4604-BEE8-D9916A2B1A44}" type="slidenum">
              <a:rPr lang="en-US" altLang="en-US" sz="1200" smtClean="0"/>
              <a:pPr>
                <a:defRPr/>
              </a:pPr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894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305800" cy="5964382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Pharmacodynamics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rgbClr val="FF0000"/>
                </a:solidFill>
              </a:rPr>
              <a:t>CNS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FF0000"/>
                </a:solidFill>
              </a:rPr>
              <a:t>Unconsciousness and amnesia . </a:t>
            </a:r>
            <a:r>
              <a:rPr lang="en-US" b="1" dirty="0">
                <a:solidFill>
                  <a:srgbClr val="FF0000"/>
                </a:solidFill>
              </a:rPr>
              <a:t>↑</a:t>
            </a:r>
            <a:r>
              <a:rPr lang="en-US" dirty="0">
                <a:solidFill>
                  <a:srgbClr val="FF0000"/>
                </a:solidFill>
              </a:rPr>
              <a:t> cerebral blood flow (CBF).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rgbClr val="FFFF00"/>
                </a:solidFill>
              </a:rPr>
              <a:t>Respiratory System</a:t>
            </a:r>
          </a:p>
          <a:p>
            <a:pPr marL="342900" lvl="2" indent="-342900">
              <a:defRPr/>
            </a:pPr>
            <a:r>
              <a:rPr lang="en-US" sz="2400" dirty="0">
                <a:solidFill>
                  <a:srgbClr val="FFFF00"/>
                </a:solidFill>
              </a:rPr>
              <a:t>Dose-dependent respiratory depression </a:t>
            </a:r>
          </a:p>
          <a:p>
            <a:pPr marL="342900" lvl="2" indent="-342900">
              <a:defRPr/>
            </a:pPr>
            <a:r>
              <a:rPr lang="en-US" sz="2400" dirty="0">
                <a:solidFill>
                  <a:srgbClr val="FFFF00"/>
                </a:solidFill>
              </a:rPr>
              <a:t>Airway irritation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and, during light levels of anesthesia, may precipitate coughing, laryngospasm, or bronchospasm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err="1">
                <a:solidFill>
                  <a:srgbClr val="FFFF00"/>
                </a:solidFill>
              </a:rPr>
              <a:t>sevoflurane</a:t>
            </a:r>
            <a:r>
              <a:rPr lang="en-US" dirty="0">
                <a:solidFill>
                  <a:srgbClr val="FFFF00"/>
                </a:solidFill>
              </a:rPr>
              <a:t> makes it more suitable )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FFFF00"/>
                </a:solidFill>
              </a:rPr>
              <a:t>Bronchodilator</a:t>
            </a:r>
            <a:r>
              <a:rPr lang="en-US" sz="2400" dirty="0">
                <a:solidFill>
                  <a:srgbClr val="FFFF00"/>
                </a:solidFill>
              </a:rPr>
              <a:t> (with the exception of </a:t>
            </a:r>
            <a:r>
              <a:rPr lang="en-US" sz="2400" dirty="0" err="1">
                <a:solidFill>
                  <a:srgbClr val="FFFF00"/>
                </a:solidFill>
              </a:rPr>
              <a:t>desflurane</a:t>
            </a:r>
            <a:r>
              <a:rPr lang="en-US" sz="2400" dirty="0">
                <a:solidFill>
                  <a:srgbClr val="FFFF00"/>
                </a:solidFill>
              </a:rPr>
              <a:t>).</a:t>
            </a:r>
          </a:p>
          <a:p>
            <a:pPr marL="342900" lvl="2" indent="-342900">
              <a:defRPr/>
            </a:pPr>
            <a:r>
              <a:rPr lang="en-US" sz="2400" dirty="0">
                <a:solidFill>
                  <a:srgbClr val="FFFF00"/>
                </a:solidFill>
              </a:rPr>
              <a:t>Inhibit hypoxic pulmonary vasoconstriction. </a:t>
            </a:r>
            <a:endParaRPr lang="en-US" u="sng" dirty="0">
              <a:solidFill>
                <a:srgbClr val="FFFF00"/>
              </a:solidFill>
            </a:endParaRPr>
          </a:p>
          <a:p>
            <a:pPr marL="0" lvl="2" indent="0">
              <a:buNone/>
              <a:defRPr/>
            </a:pPr>
            <a:r>
              <a:rPr lang="en-US" u="sng" dirty="0">
                <a:solidFill>
                  <a:srgbClr val="7FFD94"/>
                </a:solidFill>
              </a:rPr>
              <a:t>Renal system.</a:t>
            </a:r>
            <a:r>
              <a:rPr lang="en-US" dirty="0">
                <a:solidFill>
                  <a:srgbClr val="7FFD94"/>
                </a:solidFill>
              </a:rPr>
              <a:t>  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7FFD94"/>
                </a:solidFill>
              </a:rPr>
              <a:t>↓ renal blood flow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6" y="158750"/>
            <a:ext cx="8839200" cy="6324600"/>
          </a:xfrm>
        </p:spPr>
        <p:txBody>
          <a:bodyPr/>
          <a:lstStyle/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rgbClr val="FF0000"/>
                </a:solidFill>
              </a:rPr>
              <a:t>Cardiovascular System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FF0000"/>
                </a:solidFill>
              </a:rPr>
              <a:t>Myocardial depression &amp; systemic vasodilation.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FF0000"/>
                </a:solidFill>
              </a:rPr>
              <a:t>HR tends to be unchanged, except </a:t>
            </a:r>
            <a:r>
              <a:rPr lang="en-US" dirty="0" err="1">
                <a:solidFill>
                  <a:srgbClr val="FF0000"/>
                </a:solidFill>
              </a:rPr>
              <a:t>desflurane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FF0000"/>
                </a:solidFill>
              </a:rPr>
              <a:t>Sensitize the myocardium to the </a:t>
            </a:r>
            <a:r>
              <a:rPr lang="en-US" dirty="0" err="1">
                <a:solidFill>
                  <a:srgbClr val="FF0000"/>
                </a:solidFill>
              </a:rPr>
              <a:t>arrhythmogenic</a:t>
            </a:r>
            <a:r>
              <a:rPr lang="en-US" dirty="0">
                <a:solidFill>
                  <a:srgbClr val="FF0000"/>
                </a:solidFill>
              </a:rPr>
              <a:t> effects of </a:t>
            </a:r>
            <a:r>
              <a:rPr lang="en-US" dirty="0" err="1">
                <a:solidFill>
                  <a:srgbClr val="FF0000"/>
                </a:solidFill>
              </a:rPr>
              <a:t>catecholamines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rgbClr val="FFFF00"/>
                </a:solidFill>
              </a:rPr>
              <a:t>Neuromuscular system</a:t>
            </a:r>
            <a:endParaRPr lang="en-US" dirty="0">
              <a:solidFill>
                <a:srgbClr val="FFFF00"/>
              </a:solidFill>
            </a:endParaRPr>
          </a:p>
          <a:p>
            <a:pPr marL="342900" lvl="2" indent="-342900">
              <a:defRPr/>
            </a:pPr>
            <a:r>
              <a:rPr lang="en-US" dirty="0">
                <a:solidFill>
                  <a:srgbClr val="FFFF00"/>
                </a:solidFill>
              </a:rPr>
              <a:t>Dose-dependent ↓ in skeletal muscle tone.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7FFD94"/>
                </a:solidFill>
              </a:rPr>
              <a:t>May precipitate </a:t>
            </a:r>
            <a:r>
              <a:rPr lang="en-US" u="sng" dirty="0">
                <a:solidFill>
                  <a:srgbClr val="7FFD94"/>
                </a:solidFill>
              </a:rPr>
              <a:t>malignant hyperthermia</a:t>
            </a:r>
            <a:r>
              <a:rPr lang="en-US" dirty="0">
                <a:solidFill>
                  <a:schemeClr val="bg1"/>
                </a:solidFill>
              </a:rPr>
              <a:t> … </a:t>
            </a:r>
            <a:r>
              <a:rPr lang="en-US" altLang="en-US" dirty="0">
                <a:solidFill>
                  <a:srgbClr val="7FFD94"/>
                </a:solidFill>
              </a:rPr>
              <a:t>A dramatic increase in body temperature, acidosis, electrolyte imbalance and shock.</a:t>
            </a:r>
          </a:p>
          <a:p>
            <a:pPr marL="342900" lvl="2" indent="-342900">
              <a:defRPr/>
            </a:pPr>
            <a:r>
              <a:rPr lang="en-US" altLang="en-US" dirty="0">
                <a:solidFill>
                  <a:srgbClr val="00B0F0"/>
                </a:solidFill>
              </a:rPr>
              <a:t>Management is removal of triggering agent, 100% Oxygen, active cooling measures &amp; </a:t>
            </a:r>
            <a:r>
              <a:rPr lang="en-US" altLang="en-US" dirty="0" err="1">
                <a:solidFill>
                  <a:srgbClr val="00B0F0"/>
                </a:solidFill>
              </a:rPr>
              <a:t>Dantrolene</a:t>
            </a:r>
            <a:r>
              <a:rPr lang="en-US" altLang="en-US" dirty="0">
                <a:solidFill>
                  <a:srgbClr val="00B0F0"/>
                </a:solidFill>
              </a:rPr>
              <a:t> (1 to 10 mg/kg)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altLang="en-US" u="sng" dirty="0">
                <a:solidFill>
                  <a:srgbClr val="FF99FF"/>
                </a:solidFill>
              </a:rPr>
              <a:t>Hepatic System</a:t>
            </a:r>
            <a:r>
              <a:rPr lang="en-US" altLang="en-US" dirty="0">
                <a:solidFill>
                  <a:srgbClr val="FF99FF"/>
                </a:solidFill>
              </a:rPr>
              <a:t>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99FF"/>
                </a:solidFill>
              </a:rPr>
              <a:t>↓ hepatic perfusion. </a:t>
            </a:r>
          </a:p>
          <a:p>
            <a:pPr lvl="3">
              <a:defRPr/>
            </a:pPr>
            <a:endParaRPr lang="en-US" sz="2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C692004-01C1-487E-9F21-B7217853F624}" type="slidenum">
              <a:rPr lang="en-US" altLang="en-US" sz="1200" smtClean="0"/>
              <a:pPr>
                <a:defRPr/>
              </a:pPr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4572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635389"/>
              </p:ext>
            </p:extLst>
          </p:nvPr>
        </p:nvGraphicFramePr>
        <p:xfrm>
          <a:off x="443345" y="1069975"/>
          <a:ext cx="7176655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0A6F236-7894-4260-B2F0-F746ADA2597A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/>
          </a:p>
        </p:txBody>
      </p:sp>
      <p:pic>
        <p:nvPicPr>
          <p:cNvPr id="18436" name="Picture 4" descr="cannula going 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4" y="3730625"/>
            <a:ext cx="731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45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Desflurane </a:t>
            </a:r>
            <a:br>
              <a:rPr lang="en-US" alt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867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Advantages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Rapid onset and recovery of anesthesia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(outpatient procedures)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One of least metabolized to toxic byproducts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Disadvantages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Requires a special vaporizer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Pungent and irritating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dirty="0">
                <a:solidFill>
                  <a:srgbClr val="FFFF00"/>
                </a:solidFill>
              </a:rPr>
              <a:t>to the airway (leading to more coughing, laryngospasm)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High inspired gas concentrations lead to a significant </a:t>
            </a:r>
            <a:r>
              <a:rPr lang="en-US" sz="2400" dirty="0">
                <a:solidFill>
                  <a:srgbClr val="FFFF00"/>
                </a:solidFill>
              </a:rPr>
              <a:t>↑</a:t>
            </a:r>
            <a:r>
              <a:rPr lang="en-US" altLang="en-US" sz="2400" dirty="0">
                <a:solidFill>
                  <a:srgbClr val="FFFF00"/>
                </a:solidFill>
              </a:rPr>
              <a:t> in the patient’s BP &amp; HR.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E0C4C55-9C5D-4EDF-A3BD-67917DBF3338}" type="slidenum">
              <a:rPr lang="en-US" altLang="en-US" sz="1200" smtClean="0"/>
              <a:pPr>
                <a:defRPr/>
              </a:pPr>
              <a:t>40</a:t>
            </a:fld>
            <a:endParaRPr lang="en-US" altLang="en-US" sz="1200"/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/>
        </p:nvGraphicFramePr>
        <p:xfrm>
          <a:off x="7239000" y="0"/>
          <a:ext cx="1905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Image" r:id="rId3" imgW="3095238" imgH="4619048" progId="PhotoDeluxeBusiness.Image.1">
                  <p:embed/>
                </p:oleObj>
              </mc:Choice>
              <mc:Fallback>
                <p:oleObj name="Image" r:id="rId3" imgW="3095238" imgH="4619048" progId="PhotoDeluxeBusiness.Image.1">
                  <p:embed/>
                  <p:pic>
                    <p:nvPicPr>
                      <p:cNvPr id="604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0"/>
                        <a:ext cx="19050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5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76200"/>
            <a:ext cx="2263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Sevoflurane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791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Advantages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Low solubility in blood-- produces rapid induction and emergence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Pleasant smelling (suitable for children)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Has good bronchodilating properties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Agent of choice in asthma, bronchitis, and COPD.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It has little effect on the heart rate.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Mild respiratory and cardiac suppression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7FFD94"/>
                </a:solidFill>
              </a:rPr>
              <a:t>Disadvantages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Carbon dioxide absorbents in anesthesia  machines degrade </a:t>
            </a:r>
            <a:r>
              <a:rPr lang="en-US" altLang="en-US" sz="2400" dirty="0" err="1">
                <a:solidFill>
                  <a:srgbClr val="7FFD94"/>
                </a:solidFill>
              </a:rPr>
              <a:t>sevoflurane</a:t>
            </a:r>
            <a:r>
              <a:rPr lang="en-US" altLang="en-US" sz="2400" dirty="0">
                <a:solidFill>
                  <a:srgbClr val="7FFD94"/>
                </a:solidFill>
              </a:rPr>
              <a:t> to </a:t>
            </a:r>
            <a:r>
              <a:rPr lang="en-US" altLang="en-US" sz="2400" dirty="0">
                <a:solidFill>
                  <a:srgbClr val="7FFD94"/>
                </a:solidFill>
                <a:cs typeface="Arial" pitchFamily="34" charset="0"/>
              </a:rPr>
              <a:t>Compound 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A30D32F-53FE-45D3-9A78-13A3FB7F5C81}" type="slidenum">
              <a:rPr lang="en-US" altLang="en-US" sz="1200" smtClean="0"/>
              <a:pPr>
                <a:defRPr/>
              </a:pPr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931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Isoflurane: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5410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Advantages: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It causes peripheral vasodilation and increased coronary blood flow 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800" b="1" dirty="0">
              <a:solidFill>
                <a:srgbClr val="FFFF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Disadvantages: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Moderate solubility, so recovery from anesthesia may be delayed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Isoflurane can make the heart “more sensitive” to circulating </a:t>
            </a:r>
            <a:r>
              <a:rPr lang="en-US" altLang="en-US" sz="2400" dirty="0" err="1">
                <a:solidFill>
                  <a:srgbClr val="7FFD94"/>
                </a:solidFill>
              </a:rPr>
              <a:t>catecholamines</a:t>
            </a:r>
            <a:r>
              <a:rPr lang="en-US" altLang="en-US" sz="2400" dirty="0">
                <a:solidFill>
                  <a:srgbClr val="7FFD94"/>
                </a:solidFill>
              </a:rPr>
              <a:t> (like epinephrine).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E689A4A-6CE4-4B34-B6E6-08E139378AA0}" type="slidenum">
              <a:rPr lang="en-US" altLang="en-US" sz="1200" smtClean="0"/>
              <a:pPr>
                <a:defRPr/>
              </a:pPr>
              <a:t>42</a:t>
            </a:fld>
            <a:endParaRPr lang="en-US" altLang="en-US" sz="1200"/>
          </a:p>
        </p:txBody>
      </p:sp>
      <p:pic>
        <p:nvPicPr>
          <p:cNvPr id="62469" name="Picture 6" descr="isoflura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5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Halothane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4102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Used for induction in children (sweet pleasant odor); 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Sensitize the myocardium to the </a:t>
            </a:r>
            <a:r>
              <a:rPr lang="en-US" sz="2800" dirty="0" err="1">
                <a:solidFill>
                  <a:srgbClr val="FFFF00"/>
                </a:solidFill>
              </a:rPr>
              <a:t>arrhythmogenic</a:t>
            </a:r>
            <a:r>
              <a:rPr lang="en-US" sz="2800" dirty="0">
                <a:solidFill>
                  <a:srgbClr val="FFFF00"/>
                </a:solidFill>
              </a:rPr>
              <a:t> effects of </a:t>
            </a:r>
            <a:r>
              <a:rPr lang="en-US" sz="2800" dirty="0" err="1">
                <a:solidFill>
                  <a:srgbClr val="FFFF00"/>
                </a:solidFill>
                <a:effectLst/>
              </a:rPr>
              <a:t>catecholamines</a:t>
            </a:r>
            <a:r>
              <a:rPr lang="en-US" sz="2800" dirty="0">
                <a:solidFill>
                  <a:srgbClr val="FFFF00"/>
                </a:solidFill>
                <a:effectLst/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>
                <a:solidFill>
                  <a:srgbClr val="7FFD94"/>
                </a:solidFill>
              </a:rPr>
              <a:t>Blood pressure usually falls.</a:t>
            </a:r>
          </a:p>
          <a:p>
            <a:pPr>
              <a:defRPr/>
            </a:pPr>
            <a:r>
              <a:rPr lang="en-US" altLang="en-US" sz="2800" dirty="0">
                <a:solidFill>
                  <a:srgbClr val="7FFD94"/>
                </a:solidFill>
              </a:rPr>
              <a:t>Very soluble in blood and adipose tissue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B0F0"/>
                </a:solidFill>
              </a:rPr>
              <a:t>Prolonged emergence</a:t>
            </a:r>
            <a:endParaRPr lang="en-US" sz="28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00B0F0"/>
                </a:solidFill>
              </a:rPr>
              <a:t>“Halothane hepatitis” (rare).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30A4AE5-9F02-4C50-AEEB-776615BA2F8C}" type="slidenum">
              <a:rPr lang="en-US" altLang="en-US" sz="1200" smtClean="0"/>
              <a:pPr>
                <a:defRPr/>
              </a:pPr>
              <a:t>43</a:t>
            </a:fld>
            <a:endParaRPr lang="en-US" altLang="en-US" sz="1200"/>
          </a:p>
        </p:txBody>
      </p:sp>
      <p:pic>
        <p:nvPicPr>
          <p:cNvPr id="63493" name="Picture 2" descr="haloth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6113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Nitrous Oxide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6019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FF0000"/>
                </a:solidFill>
                <a:effectLst/>
              </a:rPr>
              <a:t>MAC is 104% at one atmosphere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u="sng" dirty="0">
                <a:solidFill>
                  <a:srgbClr val="FFFF00"/>
                </a:solidFill>
              </a:rPr>
              <a:t>CNS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en-US" sz="2400" dirty="0">
                <a:solidFill>
                  <a:srgbClr val="FFFF00"/>
                </a:solidFill>
                <a:effectLst/>
              </a:rPr>
              <a:t>Antagonism of NMDA receptors in CNS.</a:t>
            </a:r>
            <a:br>
              <a:rPr lang="en-US" sz="2400" dirty="0">
                <a:solidFill>
                  <a:srgbClr val="FFFF00"/>
                </a:solidFill>
                <a:effectLst/>
              </a:rPr>
            </a:br>
            <a:r>
              <a:rPr lang="en-US" altLang="en-US" sz="2400" dirty="0">
                <a:solidFill>
                  <a:srgbClr val="FFFF00"/>
                </a:solidFill>
              </a:rPr>
              <a:t>Weak anesthetic, produce analgesia.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en-US" sz="2400" dirty="0">
                <a:solidFill>
                  <a:srgbClr val="FFFF00"/>
                </a:solidFill>
              </a:rPr>
              <a:t>Usually combined with other anesthetics.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en-US" sz="2400" dirty="0">
                <a:solidFill>
                  <a:srgbClr val="FFFF00"/>
                </a:solidFill>
              </a:rPr>
              <a:t>Used alone e.g. dental procedures.</a:t>
            </a:r>
          </a:p>
          <a:p>
            <a:pPr marL="0" indent="0">
              <a:buNone/>
              <a:defRPr/>
            </a:pPr>
            <a:r>
              <a:rPr lang="en-US" sz="2800" u="sng" dirty="0">
                <a:solidFill>
                  <a:srgbClr val="7FFD94"/>
                </a:solidFill>
              </a:rPr>
              <a:t>Cardiovascular system</a:t>
            </a:r>
            <a:br>
              <a:rPr lang="en-US" b="1" dirty="0">
                <a:solidFill>
                  <a:srgbClr val="7FFD94"/>
                </a:solidFill>
              </a:rPr>
            </a:br>
            <a:r>
              <a:rPr lang="en-US" sz="2400" dirty="0">
                <a:solidFill>
                  <a:srgbClr val="7FFD94"/>
                </a:solidFill>
              </a:rPr>
              <a:t>Mild myocardial depressant &amp; a mild sympathetic    stimulant.</a:t>
            </a:r>
            <a:br>
              <a:rPr lang="en-US" sz="2400" dirty="0">
                <a:solidFill>
                  <a:srgbClr val="7FFD94"/>
                </a:solidFill>
              </a:rPr>
            </a:br>
            <a:r>
              <a:rPr lang="en-US" sz="2400" dirty="0">
                <a:solidFill>
                  <a:srgbClr val="7FFD94"/>
                </a:solidFill>
              </a:rPr>
              <a:t>HR and BP are usually unchanged.</a:t>
            </a:r>
            <a:br>
              <a:rPr lang="en-US" sz="2400" dirty="0">
                <a:solidFill>
                  <a:srgbClr val="7FFD94"/>
                </a:solidFill>
              </a:rPr>
            </a:br>
            <a:r>
              <a:rPr lang="en-US" sz="2400" b="1" dirty="0">
                <a:solidFill>
                  <a:srgbClr val="7FFD94"/>
                </a:solidFill>
              </a:rPr>
              <a:t>↑</a:t>
            </a:r>
            <a:r>
              <a:rPr lang="en-US" sz="2400" dirty="0">
                <a:solidFill>
                  <a:srgbClr val="7FFD94"/>
                </a:solidFill>
              </a:rPr>
              <a:t> pulmonary vascular resistance.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800" u="sng" dirty="0">
                <a:solidFill>
                  <a:srgbClr val="00B0F0"/>
                </a:solidFill>
              </a:rPr>
              <a:t>Respiratory system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B0F0"/>
                </a:solidFill>
                <a:effectLst/>
              </a:rPr>
              <a:t> </a:t>
            </a:r>
            <a:r>
              <a:rPr lang="en-US" altLang="en-US" sz="2400" dirty="0">
                <a:solidFill>
                  <a:srgbClr val="00B0F0"/>
                </a:solidFill>
              </a:rPr>
              <a:t>Little effect on respiration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8D2C59F-2C3E-40DB-9E5A-A532CBDF548B}" type="slidenum">
              <a:rPr lang="en-US" altLang="en-US" sz="1200" smtClean="0"/>
              <a:pPr>
                <a:defRPr/>
              </a:pPr>
              <a:t>44</a:t>
            </a:fld>
            <a:endParaRPr lang="en-US" altLang="en-US" sz="1200"/>
          </a:p>
        </p:txBody>
      </p:sp>
      <p:pic>
        <p:nvPicPr>
          <p:cNvPr id="55301" name="Picture 3" descr="ANd9GcTnO9YAqtRiebZiqZJC5Zzn5c_z-JcAF4g--vr8T-40U6F6BqQ&amp;t=1&amp;usg=__mp7QQAGaP9BvS1ET39P-Rf3HsL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98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anaesthesia-flowmeter-two-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2465388"/>
            <a:ext cx="1584325" cy="21066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4102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Nausea/vomiting.</a:t>
            </a:r>
          </a:p>
          <a:p>
            <a:pPr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Risk of bone marrow depression</a:t>
            </a:r>
          </a:p>
          <a:p>
            <a:pPr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Inhibits vitamin B-12 metabolism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Expansion of closed gas spaces.</a:t>
            </a:r>
            <a:r>
              <a:rPr lang="en-US" sz="2800" dirty="0">
                <a:solidFill>
                  <a:srgbClr val="FFFF00"/>
                </a:solidFill>
                <a:effectLst/>
              </a:rPr>
              <a:t> </a:t>
            </a:r>
            <a:r>
              <a:rPr lang="en-US" sz="2800" dirty="0">
                <a:solidFill>
                  <a:srgbClr val="FFFF00"/>
                </a:solidFill>
              </a:rPr>
              <a:t>Nitrous oxide is 35 times more soluble in blood than nitrogen. Contraindicated in (e.g. air embolus, pneumothorax,</a:t>
            </a:r>
            <a:r>
              <a:rPr lang="en-US" altLang="en-US" sz="2800" dirty="0">
                <a:solidFill>
                  <a:srgbClr val="FFFF00"/>
                </a:solidFill>
              </a:rPr>
              <a:t> Middle Ear Surgery </a:t>
            </a:r>
            <a:r>
              <a:rPr lang="en-US" sz="2800" dirty="0" err="1">
                <a:solidFill>
                  <a:srgbClr val="FFFF00"/>
                </a:solidFill>
              </a:rPr>
              <a:t>etc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Diffuse into the cuff of ETT.</a:t>
            </a:r>
          </a:p>
          <a:p>
            <a:pPr>
              <a:defRPr/>
            </a:pPr>
            <a:r>
              <a:rPr lang="en-US" sz="2800" dirty="0">
                <a:solidFill>
                  <a:srgbClr val="7FFD94"/>
                </a:solidFill>
              </a:rPr>
              <a:t>Diffusion hypoxia</a:t>
            </a:r>
            <a:r>
              <a:rPr lang="en-US" sz="2800" dirty="0">
                <a:solidFill>
                  <a:srgbClr val="7FFD94"/>
                </a:solidFill>
                <a:effectLst/>
              </a:rPr>
              <a:t>. </a:t>
            </a:r>
            <a:r>
              <a:rPr lang="en-US" sz="2800" dirty="0">
                <a:solidFill>
                  <a:srgbClr val="7FFD94"/>
                </a:solidFill>
              </a:rPr>
              <a:t>After discontinuation, its rapid elimination from the blood into the lung may lead to a low partial pressure of oxygen in the alveoli.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1898EB3-B813-48C5-B704-54C278220BE5}" type="slidenum">
              <a:rPr lang="en-US" altLang="en-US" sz="1200" smtClean="0"/>
              <a:pPr>
                <a:defRPr/>
              </a:pPr>
              <a:t>45</a:t>
            </a:fld>
            <a:endParaRPr lang="en-US" altLang="en-US" sz="1200"/>
          </a:p>
        </p:txBody>
      </p:sp>
      <p:pic>
        <p:nvPicPr>
          <p:cNvPr id="5" name="Picture 3" descr="ANd9GcTnO9YAqtRiebZiqZJC5Zzn5c_z-JcAF4g--vr8T-40U6F6BqQ&amp;t=1&amp;usg=__mp7QQAGaP9BvS1ET39P-Rf3HsL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098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0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633809"/>
              </p:ext>
            </p:extLst>
          </p:nvPr>
        </p:nvGraphicFramePr>
        <p:xfrm>
          <a:off x="457200" y="1741394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3405E47-3178-4C06-98A4-93919E60BC94}" type="slidenum">
              <a:rPr lang="en-US" altLang="en-US" sz="1200" smtClean="0"/>
              <a:pPr>
                <a:defRPr/>
              </a:pPr>
              <a:t>46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85224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Neuromuscular blocking drugs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Primary Uses</a:t>
            </a:r>
          </a:p>
          <a:p>
            <a:pPr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Perform tracheal intubation.</a:t>
            </a:r>
          </a:p>
          <a:p>
            <a:pPr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Facilitate ventilation.</a:t>
            </a:r>
          </a:p>
          <a:p>
            <a:pPr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Provides optimal surgical operating conditions.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5A2E0E4-A9F7-48DD-BEC5-0702F34FE319}" type="slidenum">
              <a:rPr lang="en-US" altLang="en-US" sz="1200" smtClean="0"/>
              <a:pPr>
                <a:defRPr/>
              </a:pPr>
              <a:t>47</a:t>
            </a:fld>
            <a:endParaRPr lang="en-US" altLang="en-US" sz="1200"/>
          </a:p>
        </p:txBody>
      </p:sp>
      <p:pic>
        <p:nvPicPr>
          <p:cNvPr id="65541" name="Picture 5" descr="NeuromuscularJ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4" y="3740150"/>
            <a:ext cx="655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Neuromuscular blockers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CFA015F-71B7-4938-B61F-2A199E7DB147}" type="slidenum">
              <a:rPr lang="en-US" altLang="en-US" sz="1200" smtClean="0"/>
              <a:pPr>
                <a:defRPr/>
              </a:pPr>
              <a:t>48</a:t>
            </a:fld>
            <a:endParaRPr lang="en-US" altLang="en-US" sz="1200"/>
          </a:p>
        </p:txBody>
      </p:sp>
      <p:pic>
        <p:nvPicPr>
          <p:cNvPr id="66564" name="Picture 5" descr="dali li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04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 descr="DSC_4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533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914400" y="2514600"/>
            <a:ext cx="1447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429000" y="2514600"/>
            <a:ext cx="1600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38200" y="33528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429000" y="33528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429000" y="38862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429000" y="51816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22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pPr algn="l"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Depolarizing </a:t>
            </a:r>
            <a:br>
              <a:rPr lang="en-US" altLang="en-US" sz="3600" b="1" dirty="0">
                <a:solidFill>
                  <a:srgbClr val="FF0000"/>
                </a:solidFill>
              </a:rPr>
            </a:br>
            <a:r>
              <a:rPr lang="en-US" altLang="en-US" sz="3600" b="1" dirty="0">
                <a:solidFill>
                  <a:srgbClr val="FF0000"/>
                </a:solidFill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</a:rPr>
              <a:t>Succinycholine</a:t>
            </a:r>
            <a:r>
              <a:rPr lang="en-US" altLang="en-US" sz="3600" b="1" dirty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5451"/>
            <a:ext cx="8382000" cy="510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Structurally </a:t>
            </a:r>
            <a:r>
              <a:rPr lang="en-US" altLang="en-US" sz="2400" u="sng" dirty="0">
                <a:solidFill>
                  <a:srgbClr val="FFFF00"/>
                </a:solidFill>
              </a:rPr>
              <a:t>similar to acetylcholine </a:t>
            </a:r>
            <a:r>
              <a:rPr lang="en-US" altLang="en-US" sz="2400" dirty="0">
                <a:solidFill>
                  <a:srgbClr val="FFFF00"/>
                </a:solidFill>
              </a:rPr>
              <a:t>… activate the acetylcholine receptors (Ach) … depolarization of post junctional membrane.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Very short duration of action (onset 60 seconds/ duration 10 minutes) 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For short time intubation </a:t>
            </a:r>
            <a:r>
              <a:rPr lang="en-US" altLang="en-US" sz="2400" u="sng" dirty="0">
                <a:solidFill>
                  <a:srgbClr val="7FFD94"/>
                </a:solidFill>
              </a:rPr>
              <a:t>(</a:t>
            </a:r>
            <a:r>
              <a:rPr lang="en-US" sz="2400" u="sng" dirty="0">
                <a:solidFill>
                  <a:srgbClr val="7FFD94"/>
                </a:solidFill>
                <a:effectLst/>
              </a:rPr>
              <a:t>Rapid sequence induction)</a:t>
            </a:r>
            <a:r>
              <a:rPr lang="en-US" sz="2400" b="1" u="sng" dirty="0">
                <a:solidFill>
                  <a:srgbClr val="7FFD94"/>
                </a:solidFill>
                <a:effectLst/>
              </a:rPr>
              <a:t> </a:t>
            </a:r>
            <a:endParaRPr lang="en-US" altLang="en-US" sz="2400" u="sng" dirty="0">
              <a:solidFill>
                <a:srgbClr val="7FFD94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Metabolized very quickly by </a:t>
            </a:r>
            <a:r>
              <a:rPr lang="en-US" altLang="en-US" sz="2400" u="sng" dirty="0">
                <a:solidFill>
                  <a:srgbClr val="00B0F0"/>
                </a:solidFill>
              </a:rPr>
              <a:t>plasma cholinesterase</a:t>
            </a:r>
            <a:r>
              <a:rPr lang="en-US" altLang="en-US" sz="2400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99FF"/>
                </a:solidFill>
              </a:rPr>
              <a:t>Characterized by t</a:t>
            </a:r>
            <a:r>
              <a:rPr lang="en-US" sz="2400" dirty="0">
                <a:solidFill>
                  <a:srgbClr val="FF99FF"/>
                </a:solidFill>
                <a:effectLst/>
              </a:rPr>
              <a:t>ransient muscle </a:t>
            </a:r>
            <a:r>
              <a:rPr lang="en-US" sz="2400" dirty="0" err="1">
                <a:solidFill>
                  <a:srgbClr val="FF99FF"/>
                </a:solidFill>
                <a:effectLst/>
              </a:rPr>
              <a:t>fasciculations</a:t>
            </a:r>
            <a:r>
              <a:rPr lang="en-US" sz="2400" dirty="0">
                <a:solidFill>
                  <a:srgbClr val="FF99FF"/>
                </a:solidFill>
                <a:effectLst/>
              </a:rPr>
              <a:t> followed by relaxation.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Acetylcholine esterase (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AChE</a:t>
            </a:r>
            <a:r>
              <a:rPr lang="en-US" sz="2400" dirty="0">
                <a:solidFill>
                  <a:schemeClr val="bg1"/>
                </a:solidFill>
                <a:effectLst/>
              </a:rPr>
              <a:t>) inhibitors </a:t>
            </a:r>
            <a:r>
              <a:rPr lang="en-US" sz="2400" u="sng" dirty="0">
                <a:solidFill>
                  <a:schemeClr val="bg1"/>
                </a:solidFill>
                <a:effectLst/>
              </a:rPr>
              <a:t>potentiate</a:t>
            </a:r>
            <a:r>
              <a:rPr lang="en-US" sz="2400" dirty="0">
                <a:solidFill>
                  <a:schemeClr val="bg1"/>
                </a:solidFill>
                <a:effectLst/>
              </a:rPr>
              <a:t> rather than reverse the block.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rgbClr val="FFC000"/>
              </a:solidFill>
              <a:effectLst/>
            </a:endParaRPr>
          </a:p>
          <a:p>
            <a:pPr eaLnBrk="1" hangingPunct="1">
              <a:defRPr/>
            </a:pPr>
            <a:endParaRPr lang="en-US" altLang="en-US" sz="2800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n-US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9458" name="Picture 2" descr="Image result for suxamethon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05" y="152400"/>
            <a:ext cx="2848708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763189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Thiopental (</a:t>
            </a:r>
            <a:r>
              <a:rPr lang="en-US" altLang="en-US" sz="2400" dirty="0" err="1">
                <a:solidFill>
                  <a:schemeClr val="bg1"/>
                </a:solidFill>
              </a:rPr>
              <a:t>thiopentone</a:t>
            </a:r>
            <a:r>
              <a:rPr lang="en-US" altLang="en-US" sz="2400" dirty="0">
                <a:solidFill>
                  <a:schemeClr val="bg1"/>
                </a:solidFill>
              </a:rPr>
              <a:t> sodium) is a </a:t>
            </a:r>
            <a:r>
              <a:rPr lang="en-US" altLang="en-US" sz="2400" dirty="0" err="1">
                <a:solidFill>
                  <a:schemeClr val="bg1"/>
                </a:solidFill>
              </a:rPr>
              <a:t>thiobarbiturate</a:t>
            </a:r>
            <a:r>
              <a:rPr lang="en-US" altLang="en-US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Mechanism of action</a:t>
            </a: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sz="2000" u="sng" dirty="0">
                <a:solidFill>
                  <a:srgbClr val="FFFF00"/>
                </a:solidFill>
              </a:rPr>
              <a:t>Facilitate inhibitory neurotransmission </a:t>
            </a:r>
            <a:r>
              <a:rPr lang="en-US" sz="2000" dirty="0">
                <a:solidFill>
                  <a:srgbClr val="FFFF00"/>
                </a:solidFill>
              </a:rPr>
              <a:t>by enhancing GABAA receptor function.</a:t>
            </a: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sz="2000" u="sng" dirty="0">
                <a:solidFill>
                  <a:srgbClr val="FFFF00"/>
                </a:solidFill>
              </a:rPr>
              <a:t>Inhibit excitatory neurotransmission</a:t>
            </a:r>
            <a:r>
              <a:rPr lang="en-US" sz="2000" dirty="0">
                <a:solidFill>
                  <a:srgbClr val="FFFF00"/>
                </a:solidFill>
              </a:rPr>
              <a:t> via glutamate and nicotinic acetylcholine receptors.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800" b="1" dirty="0">
                <a:solidFill>
                  <a:srgbClr val="7FFD94"/>
                </a:solidFill>
              </a:rPr>
              <a:t>Pharmacokinetics</a:t>
            </a:r>
            <a:endParaRPr lang="en-US" dirty="0">
              <a:solidFill>
                <a:srgbClr val="7FFD94"/>
              </a:solidFill>
            </a:endParaRP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sz="2000" dirty="0">
                <a:solidFill>
                  <a:srgbClr val="7FFD94"/>
                </a:solidFill>
              </a:rPr>
              <a:t>Metabolism and elimination is </a:t>
            </a:r>
            <a:r>
              <a:rPr lang="en-US" sz="2000" u="sng" dirty="0">
                <a:solidFill>
                  <a:srgbClr val="7FFD94"/>
                </a:solidFill>
              </a:rPr>
              <a:t>hepatic</a:t>
            </a:r>
            <a:r>
              <a:rPr lang="en-US" sz="2000" dirty="0">
                <a:solidFill>
                  <a:srgbClr val="7FFD94"/>
                </a:solidFill>
              </a:rPr>
              <a:t>. </a:t>
            </a: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sz="2000" dirty="0">
                <a:solidFill>
                  <a:srgbClr val="7FFD94"/>
                </a:solidFill>
              </a:rPr>
              <a:t>Multiple doses or prolonged infusions may produce prolonged sedation or unconsciousness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228600" lvl="2" indent="0"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512"/>
            <a:ext cx="8229600" cy="881414"/>
          </a:xfrm>
        </p:spPr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Barbiturates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26" y="1143000"/>
            <a:ext cx="8915400" cy="5943600"/>
          </a:xfrm>
        </p:spPr>
        <p:txBody>
          <a:bodyPr/>
          <a:lstStyle/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Adverse Effects</a:t>
            </a: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u="sng" dirty="0">
                <a:solidFill>
                  <a:srgbClr val="FFFF00"/>
                </a:solidFill>
                <a:ea typeface="+mn-ea"/>
                <a:cs typeface="+mn-cs"/>
              </a:rPr>
              <a:t>Cardiac dysrhythmias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:</a:t>
            </a:r>
            <a:r>
              <a:rPr lang="en-US" dirty="0">
                <a:solidFill>
                  <a:srgbClr val="FFFF00"/>
                </a:solidFill>
                <a:effectLst/>
              </a:rPr>
              <a:t> 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sinus bradycardia, junctional rhythm, and even asystole after the first dose in children and following repeated dose within a short time interval in adults</a:t>
            </a: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.</a:t>
            </a: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u="sng" dirty="0">
                <a:solidFill>
                  <a:srgbClr val="7FFD94"/>
                </a:solidFill>
                <a:ea typeface="+mn-ea"/>
                <a:cs typeface="+mn-cs"/>
              </a:rPr>
              <a:t>Hyperkalemia.</a:t>
            </a:r>
            <a:r>
              <a:rPr lang="en-US" dirty="0">
                <a:solidFill>
                  <a:srgbClr val="7FFD94"/>
                </a:solidFill>
                <a:ea typeface="+mn-ea"/>
                <a:cs typeface="+mn-cs"/>
              </a:rPr>
              <a:t>( burns, RF, muscular dystrophies &amp;   paraplegia)</a:t>
            </a:r>
          </a:p>
          <a:p>
            <a:pPr marL="577850" lvl="2" indent="-457200">
              <a:tabLst>
                <a:tab pos="228600" algn="l"/>
              </a:tabLst>
              <a:defRPr/>
            </a:pPr>
            <a:r>
              <a:rPr lang="en-US" dirty="0">
                <a:solidFill>
                  <a:srgbClr val="7FFD94"/>
                </a:solidFill>
                <a:ea typeface="+mn-ea"/>
                <a:cs typeface="+mn-cs"/>
              </a:rPr>
              <a:t>A transient increase in intraocular pressure </a:t>
            </a:r>
            <a:r>
              <a:rPr lang="en-US" u="sng" dirty="0">
                <a:solidFill>
                  <a:srgbClr val="7FFD94"/>
                </a:solidFill>
                <a:ea typeface="+mn-ea"/>
                <a:cs typeface="+mn-cs"/>
              </a:rPr>
              <a:t>(IOP)</a:t>
            </a:r>
          </a:p>
          <a:p>
            <a:pPr marL="577850" lvl="2" indent="-457200">
              <a:tabLst>
                <a:tab pos="228600" algn="l"/>
              </a:tabLst>
              <a:defRPr/>
            </a:pPr>
            <a:r>
              <a:rPr lang="en-US" dirty="0">
                <a:solidFill>
                  <a:srgbClr val="7FFD94"/>
                </a:solidFill>
                <a:ea typeface="+mn-ea"/>
                <a:cs typeface="+mn-cs"/>
              </a:rPr>
              <a:t>Increase in intracranial &amp; </a:t>
            </a:r>
            <a:r>
              <a:rPr lang="en-US" dirty="0" err="1">
                <a:solidFill>
                  <a:srgbClr val="7FFD94"/>
                </a:solidFill>
                <a:ea typeface="+mn-ea"/>
                <a:cs typeface="+mn-cs"/>
              </a:rPr>
              <a:t>intragastic</a:t>
            </a:r>
            <a:r>
              <a:rPr lang="en-US" dirty="0">
                <a:solidFill>
                  <a:srgbClr val="7FFD94"/>
                </a:solidFill>
                <a:ea typeface="+mn-ea"/>
                <a:cs typeface="+mn-cs"/>
              </a:rPr>
              <a:t> pressure.</a:t>
            </a: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dirty="0">
                <a:solidFill>
                  <a:srgbClr val="7FFD94"/>
                </a:solidFill>
              </a:rPr>
              <a:t>Myalgia : abdomen, back, and neck.</a:t>
            </a: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dirty="0">
                <a:solidFill>
                  <a:srgbClr val="7FFD94"/>
                </a:solidFill>
              </a:rPr>
              <a:t>Histamine release.</a:t>
            </a: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dirty="0">
                <a:solidFill>
                  <a:srgbClr val="7FFD94"/>
                </a:solidFill>
              </a:rPr>
              <a:t>Dual block.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206B60B-6A46-4FA0-97A0-E0BDF084D77C}" type="slidenum">
              <a:rPr lang="en-US" altLang="en-US" sz="1200" smtClean="0"/>
              <a:pPr>
                <a:defRPr/>
              </a:pPr>
              <a:t>50</a:t>
            </a:fld>
            <a:endParaRPr lang="en-US" altLang="en-US" sz="1200"/>
          </a:p>
        </p:txBody>
      </p:sp>
      <p:pic>
        <p:nvPicPr>
          <p:cNvPr id="5" name="Picture 2" descr="Image result for suxamethon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05" y="152400"/>
            <a:ext cx="2848708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174625" lvl="2" indent="0">
              <a:buNone/>
              <a:defRPr/>
            </a:pPr>
            <a:endParaRPr lang="en-US" sz="2800" b="1" dirty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0">
              <a:buNone/>
              <a:defRPr/>
            </a:pPr>
            <a:endParaRPr lang="en-US" sz="2800" b="1" dirty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0">
              <a:buNone/>
              <a:defRPr/>
            </a:pPr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Succinylcholine apnea</a:t>
            </a:r>
          </a:p>
          <a:p>
            <a:pPr marL="577850" lvl="2" indent="-457200">
              <a:defRPr/>
            </a:pPr>
            <a:r>
              <a:rPr lang="en-US" dirty="0">
                <a:solidFill>
                  <a:srgbClr val="FFFF00"/>
                </a:solidFill>
                <a:effectLst/>
              </a:rPr>
              <a:t>Low levels of plasma cholinesterase (severe liver or kidney disease)</a:t>
            </a:r>
            <a:endParaRPr lang="en-US" dirty="0">
              <a:solidFill>
                <a:srgbClr val="FFFF00"/>
              </a:solidFill>
            </a:endParaRPr>
          </a:p>
          <a:p>
            <a:pPr marL="577850" lvl="2" indent="-457200">
              <a:defRPr/>
            </a:pPr>
            <a:r>
              <a:rPr lang="en-US" dirty="0">
                <a:solidFill>
                  <a:srgbClr val="FFFF00"/>
                </a:solidFill>
                <a:effectLst/>
              </a:rPr>
              <a:t>A drug-induced inhibition of its activity, a genetically atypical enzyme.</a:t>
            </a:r>
          </a:p>
          <a:p>
            <a:pPr marL="577850" lvl="2" indent="-457200">
              <a:defRPr/>
            </a:pPr>
            <a:r>
              <a:rPr lang="en-US" dirty="0">
                <a:solidFill>
                  <a:srgbClr val="7FFD94"/>
                </a:solidFill>
              </a:rPr>
              <a:t>Management is supportive, especially to avoid awareness. </a:t>
            </a:r>
            <a:endParaRPr lang="en-US" dirty="0">
              <a:solidFill>
                <a:srgbClr val="7FFD94"/>
              </a:solidFill>
              <a:effectLst/>
            </a:endParaRPr>
          </a:p>
          <a:p>
            <a:pPr marL="463550" lvl="2" indent="-342900">
              <a:defRPr/>
            </a:pPr>
            <a:r>
              <a:rPr lang="en-US" dirty="0">
                <a:solidFill>
                  <a:srgbClr val="7FFD94"/>
                </a:solidFill>
                <a:ea typeface="+mn-ea"/>
                <a:cs typeface="+mn-cs"/>
              </a:rPr>
              <a:t>Anaphylaxis. </a:t>
            </a:r>
            <a:r>
              <a:rPr lang="en-US" dirty="0">
                <a:solidFill>
                  <a:srgbClr val="7FFD94"/>
                </a:solidFill>
                <a:effectLst/>
              </a:rPr>
              <a:t>over 50% of anaphylactic reactions to NMBDs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  <a:p>
            <a:pPr marL="463550" lvl="2" indent="-342900">
              <a:defRPr/>
            </a:pPr>
            <a:r>
              <a:rPr lang="en-US" b="1" dirty="0">
                <a:solidFill>
                  <a:srgbClr val="00B0F0"/>
                </a:solidFill>
                <a:ea typeface="+mn-ea"/>
                <a:cs typeface="+mn-cs"/>
              </a:rPr>
              <a:t>Malignant hyperthermia (MH).</a:t>
            </a:r>
            <a:r>
              <a:rPr lang="en-US" dirty="0">
                <a:solidFill>
                  <a:srgbClr val="00B0F0"/>
                </a:solidFill>
                <a:effectLst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3CF9624-3710-4561-B938-A488B3712F3B}" type="slidenum">
              <a:rPr lang="en-US" altLang="en-US" sz="1200" smtClean="0"/>
              <a:pPr>
                <a:defRPr/>
              </a:pPr>
              <a:t>51</a:t>
            </a:fld>
            <a:endParaRPr lang="en-US" altLang="en-US" sz="1200"/>
          </a:p>
        </p:txBody>
      </p:sp>
      <p:pic>
        <p:nvPicPr>
          <p:cNvPr id="69636" name="Picture 5" descr="malhy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68" y="76200"/>
            <a:ext cx="2828132" cy="20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err="1">
                <a:solidFill>
                  <a:srgbClr val="FF0000"/>
                </a:solidFill>
              </a:rPr>
              <a:t>Nondepolarizing</a:t>
            </a:r>
            <a:r>
              <a:rPr lang="en-US" altLang="en-US" sz="3600" b="1" dirty="0">
                <a:solidFill>
                  <a:srgbClr val="FF0000"/>
                </a:solidFill>
              </a:rPr>
              <a:t> blockers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/>
              </a:rPr>
              <a:t>They act by </a:t>
            </a:r>
            <a:r>
              <a:rPr lang="en-US" sz="2400" u="sng" dirty="0">
                <a:solidFill>
                  <a:srgbClr val="FFFF00"/>
                </a:solidFill>
                <a:effectLst/>
              </a:rPr>
              <a:t>competitively blocking </a:t>
            </a:r>
            <a:r>
              <a:rPr lang="en-US" sz="2400" dirty="0">
                <a:solidFill>
                  <a:srgbClr val="FFFF00"/>
                </a:solidFill>
                <a:effectLst/>
              </a:rPr>
              <a:t>the binding of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ACh</a:t>
            </a:r>
            <a:r>
              <a:rPr lang="en-US" sz="2400" dirty="0">
                <a:solidFill>
                  <a:srgbClr val="FFFF00"/>
                </a:solidFill>
                <a:effectLst/>
              </a:rPr>
              <a:t> to its receptors </a:t>
            </a:r>
            <a:r>
              <a:rPr lang="en-US" altLang="en-US" sz="2400" dirty="0">
                <a:solidFill>
                  <a:srgbClr val="FFFF00"/>
                </a:solidFill>
              </a:rPr>
              <a:t>and inhibit muscular contraction.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7FFD94"/>
                </a:solidFill>
                <a:effectLst/>
              </a:rPr>
              <a:t>It is characterized by :</a:t>
            </a:r>
            <a:endParaRPr lang="en-US" sz="2400" dirty="0">
              <a:solidFill>
                <a:srgbClr val="7FFD94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  <a:effectLst/>
              </a:rPr>
              <a:t>Absence of fasciculation.</a:t>
            </a: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  <a:effectLst/>
              </a:rPr>
              <a:t>Potentiation by other </a:t>
            </a:r>
            <a:r>
              <a:rPr lang="en-US" sz="2400" dirty="0" err="1">
                <a:solidFill>
                  <a:srgbClr val="00B0F0"/>
                </a:solidFill>
                <a:effectLst/>
              </a:rPr>
              <a:t>nondepolarizing</a:t>
            </a:r>
            <a:r>
              <a:rPr lang="en-US" sz="2400" dirty="0">
                <a:solidFill>
                  <a:srgbClr val="00B0F0"/>
                </a:solidFill>
                <a:effectLst/>
              </a:rPr>
              <a:t> NMBDs and volatile anesthetic agents.</a:t>
            </a:r>
          </a:p>
          <a:p>
            <a:pPr>
              <a:defRPr/>
            </a:pPr>
            <a:r>
              <a:rPr lang="en-US" sz="2400" dirty="0">
                <a:solidFill>
                  <a:srgbClr val="FF99FF"/>
                </a:solidFill>
                <a:effectLst/>
              </a:rPr>
              <a:t>Reversal </a:t>
            </a:r>
            <a:r>
              <a:rPr lang="en-US" sz="2800" dirty="0">
                <a:solidFill>
                  <a:srgbClr val="FF99FF"/>
                </a:solidFill>
                <a:effectLst/>
              </a:rPr>
              <a:t>by </a:t>
            </a:r>
            <a:r>
              <a:rPr lang="en-US" sz="2800" dirty="0" err="1">
                <a:solidFill>
                  <a:srgbClr val="FF99FF"/>
                </a:solidFill>
                <a:effectLst/>
              </a:rPr>
              <a:t>AChE</a:t>
            </a:r>
            <a:r>
              <a:rPr lang="en-US" sz="2800" dirty="0">
                <a:solidFill>
                  <a:srgbClr val="FF99FF"/>
                </a:solidFill>
                <a:effectLst/>
              </a:rPr>
              <a:t> inhibitors.</a:t>
            </a: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sz="2800" dirty="0">
              <a:effectLst/>
            </a:endParaRP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sz="2800" dirty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B2A57A6-A2FF-48B6-86E4-F2C4381711A1}" type="slidenum">
              <a:rPr lang="en-US" altLang="en-US" sz="1200" smtClean="0"/>
              <a:pPr>
                <a:defRPr/>
              </a:pPr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5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2018"/>
            <a:ext cx="1359901" cy="1674589"/>
          </a:xfrm>
          <a:prstGeom prst="rect">
            <a:avLst/>
          </a:prstGeom>
        </p:spPr>
      </p:pic>
      <p:pic>
        <p:nvPicPr>
          <p:cNvPr id="20484" name="Picture 4" descr="https://auromedics.com/wordpress/wp-content/uploads/Atracurium-Besylate-50mg-5ml-web-103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5888"/>
            <a:ext cx="1453041" cy="169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7641" y="0"/>
            <a:ext cx="8763000" cy="4876800"/>
          </a:xfrm>
        </p:spPr>
        <p:txBody>
          <a:bodyPr/>
          <a:lstStyle/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>
              <a:solidFill>
                <a:schemeClr val="bg1"/>
              </a:solidFill>
              <a:effectLst/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effectLst/>
              </a:rPr>
              <a:t>MIVACURIUM:</a:t>
            </a:r>
            <a:r>
              <a:rPr lang="en-US" altLang="en-US" dirty="0">
                <a:solidFill>
                  <a:srgbClr val="FF0000"/>
                </a:solidFill>
                <a:effectLst/>
              </a:rPr>
              <a:t> </a:t>
            </a:r>
            <a:endParaRPr lang="en-US" altLang="en-US" sz="2400" dirty="0">
              <a:solidFill>
                <a:srgbClr val="FF0000"/>
              </a:solidFill>
              <a:effectLst/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effectLst/>
              </a:rPr>
              <a:t>Short-acting, 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effectLst/>
              </a:rPr>
              <a:t>rapidly hydrolyzed by </a:t>
            </a:r>
            <a:r>
              <a:rPr lang="en-US" altLang="en-US" sz="2400" u="sng" dirty="0">
                <a:solidFill>
                  <a:srgbClr val="FF0000"/>
                </a:solidFill>
                <a:effectLst/>
              </a:rPr>
              <a:t>plasma cholinesterase.</a:t>
            </a: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000" dirty="0">
                <a:solidFill>
                  <a:srgbClr val="FFFF00"/>
                </a:solidFill>
                <a:effectLst/>
              </a:rPr>
              <a:t>Histamine release causing a transient hypotension and tachycardia.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b="1" dirty="0">
                <a:solidFill>
                  <a:srgbClr val="7FFD94"/>
                </a:solidFill>
              </a:rPr>
              <a:t>ATRACURIUM:</a:t>
            </a:r>
            <a:r>
              <a:rPr lang="en-US" altLang="en-US" dirty="0">
                <a:solidFill>
                  <a:srgbClr val="7FFD94"/>
                </a:solidFill>
              </a:rPr>
              <a:t> 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Widely used and have an intermediate onset and duration of action. 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Histamine release.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No direct cardiovascular effects.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Metabolism is by </a:t>
            </a:r>
            <a:r>
              <a:rPr lang="en-US" altLang="en-US" sz="2400" u="sng" dirty="0">
                <a:solidFill>
                  <a:srgbClr val="00B0F0"/>
                </a:solidFill>
              </a:rPr>
              <a:t>Hofmann degradation and ester hydrolysis </a:t>
            </a:r>
            <a:r>
              <a:rPr lang="en-US" altLang="en-US" sz="2400" dirty="0">
                <a:solidFill>
                  <a:srgbClr val="00B0F0"/>
                </a:solidFill>
              </a:rPr>
              <a:t>in the plasma. Its duration of action is independent of renal and hepatic function.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99FF"/>
                </a:solidFill>
              </a:rPr>
              <a:t>A breakdown product of </a:t>
            </a:r>
            <a:r>
              <a:rPr lang="en-US" altLang="en-US" sz="2400" dirty="0" err="1">
                <a:solidFill>
                  <a:srgbClr val="FF99FF"/>
                </a:solidFill>
              </a:rPr>
              <a:t>atracurium</a:t>
            </a:r>
            <a:r>
              <a:rPr lang="en-US" altLang="en-US" sz="2400" dirty="0">
                <a:solidFill>
                  <a:srgbClr val="FF99FF"/>
                </a:solidFill>
              </a:rPr>
              <a:t>, </a:t>
            </a:r>
            <a:r>
              <a:rPr lang="en-US" altLang="en-US" sz="2400" u="sng" dirty="0">
                <a:solidFill>
                  <a:srgbClr val="FF99FF"/>
                </a:solidFill>
              </a:rPr>
              <a:t>(</a:t>
            </a:r>
            <a:r>
              <a:rPr lang="en-US" altLang="en-US" sz="2400" u="sng" dirty="0" err="1">
                <a:solidFill>
                  <a:srgbClr val="FF99FF"/>
                </a:solidFill>
              </a:rPr>
              <a:t>laudanosine</a:t>
            </a:r>
            <a:r>
              <a:rPr lang="en-US" altLang="en-US" sz="2400" u="sng" dirty="0">
                <a:solidFill>
                  <a:srgbClr val="FF99FF"/>
                </a:solidFill>
              </a:rPr>
              <a:t>) </a:t>
            </a:r>
            <a:r>
              <a:rPr lang="en-US" altLang="en-US" sz="2400" dirty="0">
                <a:solidFill>
                  <a:srgbClr val="FF99FF"/>
                </a:solidFill>
              </a:rPr>
              <a:t>may accumulate and cause seizures 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endParaRPr lang="en-US" altLang="en-US" sz="3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0A59F8B-1A9C-4540-8B76-6F1FFDE8535C}" type="slidenum">
              <a:rPr lang="en-US" altLang="en-US" sz="1200" smtClean="0"/>
              <a:pPr>
                <a:defRPr/>
              </a:pPr>
              <a:t>53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988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15400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CISATRACURIUM: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Isomer of </a:t>
            </a:r>
            <a:r>
              <a:rPr lang="en-US" altLang="en-US" sz="2400" dirty="0" err="1">
                <a:solidFill>
                  <a:srgbClr val="FF0000"/>
                </a:solidFill>
              </a:rPr>
              <a:t>atracurium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Hofmann degradation and does not accumulate in renal failure.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Relatively slow onset of action.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Does not release histamine.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Less </a:t>
            </a:r>
            <a:r>
              <a:rPr lang="en-US" altLang="en-US" sz="2400" dirty="0" err="1">
                <a:solidFill>
                  <a:srgbClr val="FFFF00"/>
                </a:solidFill>
              </a:rPr>
              <a:t>laudanosine</a:t>
            </a:r>
            <a:r>
              <a:rPr lang="en-US" altLang="en-US" sz="2400" dirty="0">
                <a:solidFill>
                  <a:srgbClr val="FFFF00"/>
                </a:solidFill>
              </a:rPr>
              <a:t> 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>
                <a:solidFill>
                  <a:srgbClr val="7FFD94"/>
                </a:solidFill>
              </a:rPr>
              <a:t>ROCURONIUM: </a:t>
            </a:r>
            <a:r>
              <a:rPr lang="en-US" sz="2400" dirty="0">
                <a:solidFill>
                  <a:srgbClr val="7FFD94"/>
                </a:solidFill>
              </a:rPr>
              <a:t>The most rapid onset of the clinically available non-depolarizing NMBDs.</a:t>
            </a: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</a:rPr>
              <a:t>Intubating conditions can be achieved in 60-90 seconds after an induction dose of 0.6 mg/Kg. </a:t>
            </a: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</a:rPr>
              <a:t>Increasing the dose to 1.2 mg/kg shortens the time can  be used for rapid sequence induction when </a:t>
            </a:r>
            <a:r>
              <a:rPr lang="en-US" sz="2400" dirty="0" err="1">
                <a:solidFill>
                  <a:srgbClr val="00B0F0"/>
                </a:solidFill>
              </a:rPr>
              <a:t>Suxamethonium</a:t>
            </a:r>
            <a:r>
              <a:rPr lang="en-US" sz="2400" dirty="0">
                <a:solidFill>
                  <a:srgbClr val="00B0F0"/>
                </a:solidFill>
              </a:rPr>
              <a:t> is contraindicated.</a:t>
            </a:r>
          </a:p>
          <a:p>
            <a:pPr>
              <a:defRPr/>
            </a:pPr>
            <a:r>
              <a:rPr lang="en-US" sz="2400" dirty="0">
                <a:solidFill>
                  <a:srgbClr val="FF99FF"/>
                </a:solidFill>
              </a:rPr>
              <a:t>An intermediate duration of action. Histamine is not released.</a:t>
            </a:r>
          </a:p>
          <a:p>
            <a:pPr>
              <a:defRPr/>
            </a:pPr>
            <a:r>
              <a:rPr lang="en-US" altLang="en-US" sz="2400" u="sng" dirty="0">
                <a:solidFill>
                  <a:srgbClr val="FF99FF"/>
                </a:solidFill>
              </a:rPr>
              <a:t>Higher incidence of anaphylactic reaction</a:t>
            </a:r>
            <a:r>
              <a:rPr lang="en-US" altLang="en-US" sz="2400" dirty="0">
                <a:solidFill>
                  <a:srgbClr val="FF99FF"/>
                </a:solidFill>
              </a:rPr>
              <a:t>.</a:t>
            </a:r>
          </a:p>
          <a:p>
            <a:pPr marL="0" indent="0">
              <a:buNone/>
              <a:defRPr/>
            </a:pPr>
            <a:br>
              <a:rPr lang="en-US" altLang="en-US" sz="2400" dirty="0">
                <a:solidFill>
                  <a:schemeClr val="bg1"/>
                </a:solidFill>
              </a:rPr>
            </a:b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sz="3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0A59F8B-1A9C-4540-8B76-6F1FFDE8535C}" type="slidenum">
              <a:rPr lang="en-US" altLang="en-US" sz="1200" smtClean="0"/>
              <a:pPr>
                <a:defRPr/>
              </a:pPr>
              <a:t>54</a:t>
            </a:fld>
            <a:endParaRPr lang="en-US" altLang="en-US" sz="1200"/>
          </a:p>
        </p:txBody>
      </p:sp>
      <p:pic>
        <p:nvPicPr>
          <p:cNvPr id="22532" name="Picture 4" descr="https://www.sasrx.com/media/catalog/product/cache/image/700x560/e9c3970ab036de70892d86c6d221abfe/2/1/2187622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25" y="13716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7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/>
              </a:rPr>
              <a:t>Urgency for tracheal intubation.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/>
              </a:rPr>
              <a:t>Duration of the procedure,</a:t>
            </a: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  <a:effectLst/>
              </a:rPr>
              <a:t>Coexisting medical conditions that may affect the NMJ. </a:t>
            </a: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  <a:effectLst/>
              </a:rPr>
              <a:t>Side effects </a:t>
            </a:r>
            <a:r>
              <a:rPr lang="en-US" sz="2400" dirty="0">
                <a:solidFill>
                  <a:srgbClr val="7FFD94"/>
                </a:solidFill>
              </a:rPr>
              <a:t>&amp; </a:t>
            </a:r>
            <a:r>
              <a:rPr lang="en-US" sz="2400" dirty="0">
                <a:solidFill>
                  <a:srgbClr val="7FFD94"/>
                </a:solidFill>
                <a:effectLst/>
              </a:rPr>
              <a:t>metabolism </a:t>
            </a: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  <a:effectLst/>
              </a:rPr>
              <a:t>Cost-effectiveness</a:t>
            </a:r>
            <a:r>
              <a:rPr lang="en-US" sz="2400" dirty="0">
                <a:solidFill>
                  <a:srgbClr val="FFFF00"/>
                </a:solidFill>
                <a:effectLst/>
              </a:rPr>
              <a:t> </a:t>
            </a:r>
          </a:p>
          <a:p>
            <a:pPr>
              <a:defRPr/>
            </a:pPr>
            <a:r>
              <a:rPr lang="en-US" sz="2400" dirty="0" err="1">
                <a:solidFill>
                  <a:srgbClr val="00B0F0"/>
                </a:solidFill>
                <a:effectLst/>
              </a:rPr>
              <a:t>Suxamethonium</a:t>
            </a:r>
            <a:r>
              <a:rPr lang="en-US" sz="2400" dirty="0">
                <a:solidFill>
                  <a:srgbClr val="00B0F0"/>
                </a:solidFill>
                <a:effectLst/>
              </a:rPr>
              <a:t> makes it a good choice for rapid intubation .</a:t>
            </a: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  <a:effectLst/>
              </a:rPr>
              <a:t>Rocuronium will decrease the risk of hyperkalemia in patients with burns. </a:t>
            </a:r>
          </a:p>
          <a:p>
            <a:pPr>
              <a:defRPr/>
            </a:pPr>
            <a:r>
              <a:rPr lang="en-US" sz="2400" dirty="0" err="1">
                <a:solidFill>
                  <a:srgbClr val="FF99FF"/>
                </a:solidFill>
                <a:effectLst/>
              </a:rPr>
              <a:t>Pancuronium</a:t>
            </a:r>
            <a:r>
              <a:rPr lang="en-US" sz="2400" dirty="0">
                <a:solidFill>
                  <a:srgbClr val="FF99FF"/>
                </a:solidFill>
                <a:effectLst/>
              </a:rPr>
              <a:t> can produce a tachycardia that is undesirable in patients with severe IHD, but its </a:t>
            </a:r>
            <a:r>
              <a:rPr lang="en-US" sz="2400" dirty="0" err="1">
                <a:solidFill>
                  <a:srgbClr val="FF99FF"/>
                </a:solidFill>
                <a:effectLst/>
              </a:rPr>
              <a:t>vagolytic</a:t>
            </a:r>
            <a:r>
              <a:rPr lang="en-US" sz="2400" dirty="0">
                <a:solidFill>
                  <a:srgbClr val="FF99FF"/>
                </a:solidFill>
                <a:effectLst/>
              </a:rPr>
              <a:t> effects may be appropriate in pediatrics.</a:t>
            </a:r>
            <a:endParaRPr lang="en-US" sz="2400" dirty="0">
              <a:solidFill>
                <a:srgbClr val="FF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21183A5-479F-408B-9EF2-47350622040E}" type="slidenum">
              <a:rPr lang="en-US" altLang="en-US" sz="1200" smtClean="0"/>
              <a:pPr>
                <a:defRPr/>
              </a:pPr>
              <a:t>55</a:t>
            </a:fld>
            <a:endParaRPr lang="en-US" altLang="en-US" sz="12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CHOICE OF NMBD</a:t>
            </a:r>
          </a:p>
        </p:txBody>
      </p:sp>
    </p:spTree>
    <p:extLst>
      <p:ext uri="{BB962C8B-B14F-4D97-AF65-F5344CB8AC3E}">
        <p14:creationId xmlns:p14="http://schemas.microsoft.com/office/powerpoint/2010/main" val="27721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1" dirty="0">
                <a:solidFill>
                  <a:srgbClr val="FF0000"/>
                </a:solidFill>
              </a:rPr>
              <a:t>Peripheral nerve stimulator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261C638-92A5-4A5D-AA7A-D43A18F8FA9D}" type="slidenum">
              <a:rPr lang="en-US" altLang="en-US" sz="1200" smtClean="0"/>
              <a:pPr>
                <a:defRPr/>
              </a:pPr>
              <a:t>56</a:t>
            </a:fld>
            <a:endParaRPr lang="en-US" altLang="en-US" sz="120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5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>
                <a:solidFill>
                  <a:srgbClr val="FFFF00"/>
                </a:solidFill>
              </a:rPr>
              <a:t>Check the depth of neuromuscular blockade</a:t>
            </a:r>
          </a:p>
          <a:p>
            <a:pPr eaLnBrk="1" hangingPunct="1">
              <a:defRPr/>
            </a:pPr>
            <a:r>
              <a:rPr lang="en-GB" altLang="en-US" sz="2800" dirty="0">
                <a:solidFill>
                  <a:srgbClr val="00B0F0"/>
                </a:solidFill>
              </a:rPr>
              <a:t>Determine that neuromuscular blockade is reversed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99FF"/>
                </a:solidFill>
                <a:effectLst/>
              </a:rPr>
              <a:t>At least </a:t>
            </a:r>
            <a:r>
              <a:rPr lang="en-US" sz="2800" b="1" dirty="0">
                <a:solidFill>
                  <a:srgbClr val="FF99FF"/>
                </a:solidFill>
                <a:effectLst/>
              </a:rPr>
              <a:t>3 twitches </a:t>
            </a:r>
            <a:r>
              <a:rPr lang="en-US" sz="2800" dirty="0">
                <a:solidFill>
                  <a:srgbClr val="FF99FF"/>
                </a:solidFill>
                <a:effectLst/>
              </a:rPr>
              <a:t>on a train of four should be detected before attempting reversal.</a:t>
            </a:r>
            <a:endParaRPr lang="en-GB" altLang="en-US" sz="2800" dirty="0">
              <a:solidFill>
                <a:srgbClr val="FF99FF"/>
              </a:solidFill>
            </a:endParaRPr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71600"/>
            <a:ext cx="3990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1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eostig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152400"/>
            <a:ext cx="15367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8229600" cy="865187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Anticholinesterases (Neostigmine)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57614"/>
            <a:ext cx="8637494" cy="4638386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They inhibit the action of the acetylcholinesterase enzyme at the NMJ resulting in </a:t>
            </a:r>
            <a:r>
              <a:rPr lang="en-GB" altLang="en-US" sz="2400" dirty="0">
                <a:solidFill>
                  <a:srgbClr val="FFFF00"/>
                </a:solidFill>
              </a:rPr>
              <a:t>increase in the concentration of Ach at NMJ.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Clinical tests of adequate resolution of neuromuscular block include the ability to lift the head from the bed for 5 seconds. </a:t>
            </a: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</a:rPr>
              <a:t>Intravenous injection at a dose of 0.05 mg/kg (maximum 5mg).</a:t>
            </a: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</a:rPr>
              <a:t>To minimize adverse effects such as bradycardia, </a:t>
            </a:r>
            <a:r>
              <a:rPr lang="en-US" sz="2400" dirty="0" err="1">
                <a:solidFill>
                  <a:srgbClr val="00B0F0"/>
                </a:solidFill>
              </a:rPr>
              <a:t>miosis</a:t>
            </a:r>
            <a:r>
              <a:rPr lang="en-US" sz="2400" dirty="0">
                <a:solidFill>
                  <a:srgbClr val="00B0F0"/>
                </a:solidFill>
              </a:rPr>
              <a:t>, GI upset, nausea, bronchospasm, increased sweating, salivation &amp; bronchial secretions, an an </a:t>
            </a:r>
            <a:r>
              <a:rPr lang="en-US" sz="2400" dirty="0" err="1">
                <a:solidFill>
                  <a:srgbClr val="00B0F0"/>
                </a:solidFill>
              </a:rPr>
              <a:t>antimuscarinic</a:t>
            </a:r>
            <a:r>
              <a:rPr lang="en-US" sz="2400" dirty="0">
                <a:solidFill>
                  <a:srgbClr val="00B0F0"/>
                </a:solidFill>
              </a:rPr>
              <a:t> such as </a:t>
            </a:r>
            <a:r>
              <a:rPr lang="en-US" sz="2400" b="1" dirty="0" err="1">
                <a:solidFill>
                  <a:srgbClr val="FF99FF"/>
                </a:solidFill>
              </a:rPr>
              <a:t>glycopyrronium</a:t>
            </a:r>
            <a:r>
              <a:rPr lang="en-US" sz="2400" dirty="0">
                <a:solidFill>
                  <a:srgbClr val="FF99FF"/>
                </a:solidFill>
              </a:rPr>
              <a:t> 0.01 mg/kg or </a:t>
            </a:r>
            <a:r>
              <a:rPr lang="en-US" sz="2400" b="1" dirty="0">
                <a:solidFill>
                  <a:srgbClr val="FF99FF"/>
                </a:solidFill>
              </a:rPr>
              <a:t>atropine</a:t>
            </a:r>
            <a:r>
              <a:rPr lang="en-US" sz="2400" dirty="0">
                <a:solidFill>
                  <a:srgbClr val="FF99FF"/>
                </a:solidFill>
              </a:rPr>
              <a:t> 0.02 mg/kg </a:t>
            </a:r>
            <a:r>
              <a:rPr lang="en-US" sz="2400" dirty="0">
                <a:solidFill>
                  <a:srgbClr val="00B0F0"/>
                </a:solidFill>
              </a:rPr>
              <a:t>must be administered along with the anticholinesterase.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0C449B0-29F8-4CF1-B1A2-AAC1C8DFEF22}" type="slidenum">
              <a:rPr lang="en-US" altLang="en-US" sz="1200" smtClean="0"/>
              <a:pPr>
                <a:defRPr/>
              </a:pPr>
              <a:t>57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296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937480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78C8759-6469-41F3-B383-C129756B9BF9}" type="slidenum">
              <a:rPr lang="en-US" altLang="en-US" sz="1200" smtClean="0"/>
              <a:pPr>
                <a:defRPr/>
              </a:pPr>
              <a:t>58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226307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Local anesthetics 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0960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LAs are drugs which reversibly prevent the transmission of pain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stimuli locally at their site of administration.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Mechanism of action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Reversibly blocking sodium channels to prevent depolarization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2400" b="1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CA" altLang="en-US" sz="2400" b="1" dirty="0">
                <a:solidFill>
                  <a:srgbClr val="7FFD94"/>
                </a:solidFill>
              </a:rPr>
              <a:t>Lipid solubility</a:t>
            </a:r>
            <a:r>
              <a:rPr lang="en-CA" altLang="en-US" sz="2400" dirty="0">
                <a:solidFill>
                  <a:srgbClr val="7FFD94"/>
                </a:solidFill>
              </a:rPr>
              <a:t>: potency, plasma protein binding determines, duration of action of local anesthetics.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2400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solidFill>
                  <a:srgbClr val="00B0F0"/>
                </a:solidFill>
              </a:rPr>
              <a:t>Addition of vasoconstrictor:</a:t>
            </a:r>
            <a:endParaRPr lang="en-CA" sz="2400" b="1" dirty="0">
              <a:solidFill>
                <a:srgbClr val="00B0F0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>
                <a:solidFill>
                  <a:srgbClr val="00B0F0"/>
                </a:solidFill>
              </a:rPr>
              <a:t>Prolongation of anesthetic action, decreased risk of toxicity and decrease in bleeding from surgical manipulation</a:t>
            </a:r>
            <a:r>
              <a:rPr lang="en-CA" sz="2800" dirty="0"/>
              <a:t>.</a:t>
            </a:r>
            <a:endParaRPr lang="en-CA" altLang="en-US" sz="2800" dirty="0"/>
          </a:p>
          <a:p>
            <a:pPr>
              <a:defRPr/>
            </a:pPr>
            <a:endParaRPr lang="en-CA" altLang="en-US" sz="2800" dirty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25C0786-CCD5-405F-9BB2-D8DEFF54676D}" type="slidenum">
              <a:rPr lang="en-US" altLang="en-US" sz="1200" smtClean="0"/>
              <a:pPr>
                <a:defRPr/>
              </a:pPr>
              <a:t>59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94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26894"/>
            <a:ext cx="9601200" cy="6678706"/>
          </a:xfrm>
        </p:spPr>
        <p:txBody>
          <a:bodyPr/>
          <a:lstStyle/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Pharmacodynamics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>
                <a:solidFill>
                  <a:srgbClr val="FFFF00"/>
                </a:solidFill>
              </a:rPr>
              <a:t>CNS</a:t>
            </a:r>
          </a:p>
          <a:p>
            <a:pPr marL="1371600" lvl="3" indent="0"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Dose-dependent CNS depression. ↓ in (CMRO2), cause ↓ in ICP and (CBF).</a:t>
            </a:r>
          </a:p>
          <a:p>
            <a:pPr marL="914400" lvl="2" indent="0">
              <a:buNone/>
              <a:defRPr/>
            </a:pPr>
            <a:r>
              <a:rPr lang="en-US" sz="2800" u="sng" dirty="0">
                <a:solidFill>
                  <a:srgbClr val="7FFD94"/>
                </a:solidFill>
              </a:rPr>
              <a:t>Cardiovascular system</a:t>
            </a:r>
          </a:p>
          <a:p>
            <a:pPr marL="1371600" lvl="3" indent="0">
              <a:buNone/>
              <a:defRPr/>
            </a:pPr>
            <a:r>
              <a:rPr lang="en-US" dirty="0">
                <a:solidFill>
                  <a:srgbClr val="7FFD94"/>
                </a:solidFill>
              </a:rPr>
              <a:t>Depress myocardial contractility, leading to  dose-dependent ↓ in BP and cardiac output, </a:t>
            </a:r>
          </a:p>
          <a:p>
            <a:pPr marL="1371600" lvl="3" indent="0">
              <a:buNone/>
              <a:defRPr/>
            </a:pPr>
            <a:r>
              <a:rPr lang="en-US" dirty="0">
                <a:solidFill>
                  <a:srgbClr val="7FFD94"/>
                </a:solidFill>
              </a:rPr>
              <a:t>Baroreceptor reflexes remain largely intact. </a:t>
            </a:r>
          </a:p>
          <a:p>
            <a:pPr marL="914400" lvl="2" indent="0">
              <a:buNone/>
              <a:defRPr/>
            </a:pPr>
            <a:r>
              <a:rPr lang="en-US" sz="2800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Respiratory system</a:t>
            </a:r>
          </a:p>
          <a:p>
            <a:pPr marL="1371600" lvl="3" indent="0">
              <a:buNone/>
              <a:defRPr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Dose-dependent decrease in RR and TV. </a:t>
            </a:r>
          </a:p>
          <a:p>
            <a:pPr marL="1371600" lvl="3" indent="0">
              <a:buNone/>
              <a:defRPr/>
            </a:pPr>
            <a:r>
              <a:rPr lang="en-US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Apnea may last for 30 to 90 seconds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after induction dose.</a:t>
            </a:r>
          </a:p>
          <a:p>
            <a:pPr marL="1371600" lvl="3" indent="0">
              <a:buNone/>
              <a:defRPr/>
            </a:pPr>
            <a:r>
              <a:rPr lang="en-US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Laryngeal reflexes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remain more intact compared to propofol so higher incidence of cough and laryngospasm. </a:t>
            </a:r>
          </a:p>
          <a:p>
            <a:pPr marL="914400" lvl="2" indent="0">
              <a:buNone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389A78F-1925-4D57-9D09-6F4C8B461162}" type="slidenum">
              <a:rPr lang="en-US" altLang="en-US" sz="1200" smtClean="0"/>
              <a:pPr>
                <a:defRPr/>
              </a:pPr>
              <a:t>60</a:t>
            </a:fld>
            <a:endParaRPr lang="en-US" altLang="en-US" sz="120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4267200" cy="23089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1.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Esters (</a:t>
            </a:r>
            <a:r>
              <a:rPr lang="en-US" altLang="en-US" sz="2400" dirty="0">
                <a:solidFill>
                  <a:srgbClr val="FF0000"/>
                </a:solidFill>
              </a:rPr>
              <a:t>metabolized by plasma cholinesterase)</a:t>
            </a:r>
            <a:endParaRPr lang="en-US" altLang="en-US" sz="2400" b="1" dirty="0">
              <a:solidFill>
                <a:srgbClr val="FF0000"/>
              </a:solidFill>
              <a:latin typeface="+mn-lt"/>
            </a:endParaRPr>
          </a:p>
          <a:p>
            <a:pPr lvl="1">
              <a:spcBef>
                <a:spcPct val="0"/>
              </a:spcBef>
              <a:defRPr/>
            </a:pPr>
            <a:r>
              <a:rPr lang="en-US" altLang="en-US" sz="2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Cocaine (out of date)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Benzocaine 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Procaine 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400" kern="1200" dirty="0" err="1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Tertracaine</a:t>
            </a:r>
            <a:endParaRPr lang="en-US" altLang="en-US" sz="24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3538537"/>
            <a:ext cx="3810000" cy="26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 Amides 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en-US" sz="2400" dirty="0">
                <a:solidFill>
                  <a:srgbClr val="FF0000"/>
                </a:solidFill>
              </a:rPr>
              <a:t>metabolized by cytochrome p-450</a:t>
            </a:r>
            <a:r>
              <a:rPr lang="en-US" altLang="en-US" sz="2400" dirty="0"/>
              <a:t>)</a:t>
            </a:r>
            <a:endParaRPr lang="en-US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Lidocaine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Bupivacaine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 err="1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Mepivacaine</a:t>
            </a:r>
            <a:endParaRPr lang="en-US" altLang="en-US" sz="2400" dirty="0">
              <a:solidFill>
                <a:srgbClr val="7FFD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 err="1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Prilocaine</a:t>
            </a:r>
            <a:endParaRPr lang="en-US" altLang="en-US" sz="2400" dirty="0">
              <a:solidFill>
                <a:srgbClr val="7FFD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sz="2400" dirty="0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Ropivacaine</a:t>
            </a:r>
            <a:endParaRPr lang="en-US" altLang="en-US" sz="2400" dirty="0">
              <a:solidFill>
                <a:srgbClr val="7FFD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4997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505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600" b="1" dirty="0">
                <a:solidFill>
                  <a:srgbClr val="FF0000"/>
                </a:solidFill>
              </a:rPr>
              <a:t>Applications of local anesthesia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7150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CA" sz="900" dirty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>
                <a:solidFill>
                  <a:srgbClr val="FFFF00"/>
                </a:solidFill>
              </a:rPr>
              <a:t>Nerve block: </a:t>
            </a:r>
            <a:r>
              <a:rPr lang="en-CA" sz="2400" dirty="0">
                <a:solidFill>
                  <a:srgbClr val="FFFF00"/>
                </a:solidFill>
              </a:rPr>
              <a:t>(e.g., dental and other minor surgical procedures)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>
                <a:solidFill>
                  <a:srgbClr val="FFFF00"/>
                </a:solidFill>
              </a:rPr>
              <a:t>Topical application</a:t>
            </a:r>
            <a:r>
              <a:rPr lang="en-CA" sz="2400" dirty="0">
                <a:solidFill>
                  <a:srgbClr val="FFFF00"/>
                </a:solidFill>
              </a:rPr>
              <a:t>: To skin for analgesia (e.g., benzocaine) or mucous membranes (for diagnostic procedures)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>
                <a:solidFill>
                  <a:srgbClr val="7FFD94"/>
                </a:solidFill>
              </a:rPr>
              <a:t>Spinal &amp; </a:t>
            </a:r>
            <a:r>
              <a:rPr lang="en-US" altLang="en-US" sz="2400" u="sng" dirty="0">
                <a:solidFill>
                  <a:srgbClr val="7FFD94"/>
                </a:solidFill>
              </a:rPr>
              <a:t>epidural </a:t>
            </a:r>
            <a:r>
              <a:rPr lang="en-CA" sz="2400" u="sng" dirty="0">
                <a:solidFill>
                  <a:srgbClr val="7FFD94"/>
                </a:solidFill>
              </a:rPr>
              <a:t>anesthesia</a:t>
            </a:r>
            <a:r>
              <a:rPr lang="en-CA" sz="2400" dirty="0">
                <a:solidFill>
                  <a:srgbClr val="7FFD94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>
                <a:solidFill>
                  <a:srgbClr val="7FFD94"/>
                </a:solidFill>
              </a:rPr>
              <a:t>Local infiltration</a:t>
            </a:r>
            <a:r>
              <a:rPr lang="en-CA" sz="2400" dirty="0">
                <a:solidFill>
                  <a:srgbClr val="7FFD94"/>
                </a:solidFill>
              </a:rPr>
              <a:t>:  At end of surgery to produce long-lasting post-surgical analgesia (reduces need for narcotics)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>
                <a:solidFill>
                  <a:srgbClr val="00B0F0"/>
                </a:solidFill>
              </a:rPr>
              <a:t>I/V infusion</a:t>
            </a:r>
            <a:r>
              <a:rPr lang="en-CA" sz="2400" dirty="0">
                <a:solidFill>
                  <a:srgbClr val="00B0F0"/>
                </a:solidFill>
              </a:rPr>
              <a:t>: For control of cardiac arrhythmias (e.g., lidocaine for ventricular arrhythmias) 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579DA76-DDCF-47E0-B148-043326459E5C}" type="slidenum">
              <a:rPr lang="en-US" altLang="en-US" sz="1200" smtClean="0"/>
              <a:pPr>
                <a:defRPr/>
              </a:pPr>
              <a:t>61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93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Choice of local anesthetics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3712" indent="-457200"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Onset</a:t>
            </a:r>
          </a:p>
          <a:p>
            <a:pPr marL="493712" indent="-457200"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Duration</a:t>
            </a:r>
          </a:p>
          <a:p>
            <a:pPr marL="493712" indent="-457200"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Sensory vs. motor block</a:t>
            </a:r>
          </a:p>
          <a:p>
            <a:pPr marL="493712" indent="-457200"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Potential for toxicity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B9896D2-9806-4955-BAA2-21047B15BB07}" type="slidenum">
              <a:rPr lang="en-US" altLang="en-US" sz="1200" smtClean="0"/>
              <a:pPr>
                <a:defRPr/>
              </a:pPr>
              <a:t>62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7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6400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LIDOCAINE: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</a:rPr>
              <a:t>T</a:t>
            </a:r>
            <a:r>
              <a:rPr lang="en-US" altLang="en-US" sz="2400" dirty="0">
                <a:solidFill>
                  <a:srgbClr val="FF0000"/>
                </a:solidFill>
              </a:rPr>
              <a:t>he most commonly used amide type local anesthetic.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Rapid onset and a duration of </a:t>
            </a:r>
            <a:r>
              <a:rPr lang="en-US" altLang="en-US" sz="2400" u="sng" dirty="0">
                <a:solidFill>
                  <a:srgbClr val="FFFF00"/>
                </a:solidFill>
              </a:rPr>
              <a:t>60-75</a:t>
            </a:r>
            <a:r>
              <a:rPr lang="en-US" altLang="en-US" sz="2400" dirty="0">
                <a:solidFill>
                  <a:srgbClr val="FFFF00"/>
                </a:solidFill>
              </a:rPr>
              <a:t> minutes, extended with epinephrine for up to 2 hours.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Metabolized in the </a:t>
            </a:r>
            <a:r>
              <a:rPr lang="en-US" altLang="en-US" sz="2400" u="sng" dirty="0">
                <a:solidFill>
                  <a:srgbClr val="FFFF00"/>
                </a:solidFill>
              </a:rPr>
              <a:t>liver</a:t>
            </a:r>
            <a:r>
              <a:rPr lang="en-US" altLang="en-US" sz="2400" dirty="0">
                <a:solidFill>
                  <a:srgbClr val="FFFF00"/>
                </a:solidFill>
              </a:rPr>
              <a:t> and excreted by the kidneys.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Contraindicated in patients with a known sensitivity.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Has also antiarrhythmic action. </a:t>
            </a:r>
            <a:endParaRPr lang="en-US" altLang="en-US" sz="2800" dirty="0">
              <a:solidFill>
                <a:srgbClr val="7FFD94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BUPIVACAINE: </a:t>
            </a:r>
          </a:p>
          <a:p>
            <a:pPr>
              <a:defRPr/>
            </a:pPr>
            <a:r>
              <a:rPr lang="en-US" altLang="en-US" sz="2400" u="sng" dirty="0">
                <a:solidFill>
                  <a:srgbClr val="FFFF00"/>
                </a:solidFill>
              </a:rPr>
              <a:t>Onset of action is slower </a:t>
            </a:r>
            <a:r>
              <a:rPr lang="en-US" altLang="en-US" sz="2400" dirty="0">
                <a:solidFill>
                  <a:srgbClr val="FFFF00"/>
                </a:solidFill>
              </a:rPr>
              <a:t>than lidocaine and anesthesia is long acting - 2-4 hours, extended with epinephrine for up to 7 hours.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More </a:t>
            </a:r>
            <a:r>
              <a:rPr lang="en-US" sz="2400" u="sng" dirty="0">
                <a:solidFill>
                  <a:srgbClr val="FFFF00"/>
                </a:solidFill>
              </a:rPr>
              <a:t>cardio-toxic </a:t>
            </a:r>
            <a:r>
              <a:rPr lang="en-US" sz="2400" dirty="0">
                <a:solidFill>
                  <a:srgbClr val="FFFF00"/>
                </a:solidFill>
              </a:rPr>
              <a:t>than </a:t>
            </a:r>
            <a:r>
              <a:rPr lang="en-US" sz="2400" dirty="0" err="1">
                <a:solidFill>
                  <a:srgbClr val="FFFF00"/>
                </a:solidFill>
              </a:rPr>
              <a:t>lidocaine</a:t>
            </a:r>
            <a:r>
              <a:rPr lang="en-US" sz="2400" dirty="0">
                <a:solidFill>
                  <a:srgbClr val="FFFF00"/>
                </a:solidFill>
              </a:rPr>
              <a:t> and ropivacine and difficult to treat.</a:t>
            </a:r>
            <a:endParaRPr lang="en-US" sz="2400" u="sng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Metabolized in the </a:t>
            </a:r>
            <a:r>
              <a:rPr lang="en-US" altLang="en-US" sz="2400" u="sng" dirty="0">
                <a:solidFill>
                  <a:srgbClr val="00B0F0"/>
                </a:solidFill>
              </a:rPr>
              <a:t>liver </a:t>
            </a:r>
            <a:r>
              <a:rPr lang="en-US" altLang="en-US" sz="2400" dirty="0">
                <a:solidFill>
                  <a:srgbClr val="00B0F0"/>
                </a:solidFill>
              </a:rPr>
              <a:t>and excreted by the kidneys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Contraindication: known hypersensitivity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AB9354A-6950-45B7-9034-90C3796D5457}" type="slidenum">
              <a:rPr lang="en-US" altLang="en-US" sz="1200" smtClean="0"/>
              <a:pPr>
                <a:defRPr/>
              </a:pPr>
              <a:t>63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806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763000" cy="5943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ROPIVACAINE:</a:t>
            </a:r>
            <a:r>
              <a:rPr lang="en-US" sz="2800" dirty="0">
                <a:effectLst/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/>
              </a:rPr>
              <a:t>Less toxic, </a:t>
            </a:r>
            <a:r>
              <a:rPr lang="en-US" sz="2400" dirty="0">
                <a:solidFill>
                  <a:srgbClr val="FFFF00"/>
                </a:solidFill>
              </a:rPr>
              <a:t>long-lasting LA</a:t>
            </a:r>
            <a:r>
              <a:rPr lang="en-US" sz="2400" dirty="0">
                <a:solidFill>
                  <a:srgbClr val="FFFF00"/>
                </a:solidFill>
                <a:effectLst/>
              </a:rPr>
              <a:t>. 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/>
              </a:rPr>
              <a:t>Undergoes extensive hepatic metabolism, with only 1% of the drug eliminated unchanged in the urine.</a:t>
            </a:r>
          </a:p>
          <a:p>
            <a:pPr>
              <a:defRPr/>
            </a:pPr>
            <a:r>
              <a:rPr lang="en-US" sz="2400" dirty="0" err="1">
                <a:solidFill>
                  <a:srgbClr val="FFFF00"/>
                </a:solidFill>
                <a:effectLst/>
              </a:rPr>
              <a:t>Ropivacaine</a:t>
            </a:r>
            <a:r>
              <a:rPr lang="en-US" sz="2400" dirty="0">
                <a:solidFill>
                  <a:srgbClr val="FFFF00"/>
                </a:solidFill>
                <a:effectLst/>
              </a:rPr>
              <a:t> is slightly </a:t>
            </a:r>
            <a:r>
              <a:rPr lang="en-US" sz="2400" dirty="0">
                <a:solidFill>
                  <a:srgbClr val="FFFF00"/>
                </a:solidFill>
              </a:rPr>
              <a:t>less potent </a:t>
            </a:r>
            <a:r>
              <a:rPr lang="en-US" sz="2400" dirty="0">
                <a:solidFill>
                  <a:srgbClr val="FFFF00"/>
                </a:solidFill>
                <a:effectLst/>
              </a:rPr>
              <a:t>than bupivacaine.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b="1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5D7D20F-BB22-468D-A7C0-E2D904991DB0}" type="slidenum">
              <a:rPr lang="en-US" altLang="en-US" sz="1200" smtClean="0"/>
              <a:pPr>
                <a:defRPr/>
              </a:pPr>
              <a:t>64</a:t>
            </a:fld>
            <a:endParaRPr lang="en-US" altLang="en-US" sz="1200"/>
          </a:p>
        </p:txBody>
      </p:sp>
      <p:pic>
        <p:nvPicPr>
          <p:cNvPr id="25602" name="Picture 2" descr="http://www.clintpharmaceuticals.com/mm5/graphics/00000001/Anesthetics%20-01-0116202%20-%20Bupivicaine%200.5%20-%2030ml%20SDV%20-%20Box-25_04_1000x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09" y="304800"/>
            <a:ext cx="1679575" cy="16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e result for ropivaca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34112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Local </a:t>
            </a:r>
            <a:r>
              <a:rPr lang="en-GB" sz="3200" dirty="0" err="1">
                <a:solidFill>
                  <a:srgbClr val="FF0000"/>
                </a:solidFill>
              </a:rPr>
              <a:t>Anesthetic</a:t>
            </a:r>
            <a:r>
              <a:rPr lang="en-GB" sz="3200" dirty="0">
                <a:solidFill>
                  <a:srgbClr val="FF0000"/>
                </a:solidFill>
              </a:rPr>
              <a:t>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GB" sz="2800" u="sng" dirty="0">
                <a:solidFill>
                  <a:srgbClr val="FFFF00"/>
                </a:solidFill>
              </a:rPr>
              <a:t>CNS: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</a:p>
          <a:p>
            <a:r>
              <a:rPr lang="en-GB" sz="2800" dirty="0">
                <a:solidFill>
                  <a:srgbClr val="FFFF00"/>
                </a:solidFill>
              </a:rPr>
              <a:t>Initially </a:t>
            </a:r>
            <a:r>
              <a:rPr lang="en-GB" sz="2800" dirty="0" err="1">
                <a:solidFill>
                  <a:srgbClr val="FFFF00"/>
                </a:solidFill>
              </a:rPr>
              <a:t>circumoral</a:t>
            </a:r>
            <a:r>
              <a:rPr lang="en-GB" sz="2800" dirty="0">
                <a:solidFill>
                  <a:srgbClr val="FFFF00"/>
                </a:solidFill>
              </a:rPr>
              <a:t> numbness, dizziness, tinnitus, visual change. Later drowsiness, disorientation, slurred speech, loss of consciousness, convulsions &amp; finally respiratory depression</a:t>
            </a:r>
          </a:p>
          <a:p>
            <a:pPr marL="0" indent="0">
              <a:buNone/>
            </a:pPr>
            <a:r>
              <a:rPr lang="en-GB" sz="2800" u="sng" dirty="0">
                <a:solidFill>
                  <a:srgbClr val="7FFD94"/>
                </a:solidFill>
              </a:rPr>
              <a:t>Cardiovascular System: </a:t>
            </a:r>
          </a:p>
          <a:p>
            <a:r>
              <a:rPr lang="en-GB" sz="2800" dirty="0">
                <a:solidFill>
                  <a:srgbClr val="7FFD94"/>
                </a:solidFill>
              </a:rPr>
              <a:t>Myocardial depression and vasodilation-- hypotension and circulatory collapse</a:t>
            </a:r>
          </a:p>
          <a:p>
            <a:pPr marL="0" indent="0">
              <a:buNone/>
            </a:pPr>
            <a:r>
              <a:rPr lang="en-GB" sz="2800" u="sng" dirty="0">
                <a:solidFill>
                  <a:srgbClr val="00B0F0"/>
                </a:solidFill>
              </a:rPr>
              <a:t>Allergic reactions: </a:t>
            </a:r>
          </a:p>
          <a:p>
            <a:r>
              <a:rPr lang="en-GB" sz="2800" dirty="0">
                <a:solidFill>
                  <a:srgbClr val="00B0F0"/>
                </a:solidFill>
              </a:rPr>
              <a:t>rare (less than 1%) rash, bronchospasm</a:t>
            </a:r>
          </a:p>
        </p:txBody>
      </p:sp>
    </p:spTree>
    <p:extLst>
      <p:ext uri="{BB962C8B-B14F-4D97-AF65-F5344CB8AC3E}">
        <p14:creationId xmlns:p14="http://schemas.microsoft.com/office/powerpoint/2010/main" val="15129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>
              <a:defRPr/>
            </a:pPr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3600" b="1" dirty="0">
                <a:solidFill>
                  <a:srgbClr val="FF0000"/>
                </a:solidFill>
              </a:rPr>
              <a:t>Prevention and Treatment of Toxicity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47800"/>
            <a:ext cx="86106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All Cases: </a:t>
            </a:r>
            <a:r>
              <a:rPr lang="en-US" sz="2400" dirty="0">
                <a:solidFill>
                  <a:srgbClr val="FFFF00"/>
                </a:solidFill>
              </a:rPr>
              <a:t>Assure adequate ventilation &amp; administer supplemental Oxygen.</a:t>
            </a:r>
          </a:p>
          <a:p>
            <a:pPr>
              <a:defRPr/>
            </a:pPr>
            <a:r>
              <a:rPr lang="en-US" sz="2800" dirty="0">
                <a:solidFill>
                  <a:srgbClr val="7FFD94"/>
                </a:solidFill>
              </a:rPr>
              <a:t>Seizures: </a:t>
            </a:r>
            <a:r>
              <a:rPr lang="en-US" sz="2400" dirty="0">
                <a:solidFill>
                  <a:srgbClr val="7FFD94"/>
                </a:solidFill>
              </a:rPr>
              <a:t>Midazolam</a:t>
            </a:r>
          </a:p>
          <a:p>
            <a:pPr>
              <a:defRPr/>
            </a:pPr>
            <a:r>
              <a:rPr lang="en-US" sz="2800" dirty="0">
                <a:solidFill>
                  <a:srgbClr val="00B0F0"/>
                </a:solidFill>
              </a:rPr>
              <a:t>Hypotension: </a:t>
            </a:r>
            <a:r>
              <a:rPr lang="en-US" sz="2400" dirty="0">
                <a:solidFill>
                  <a:srgbClr val="00B0F0"/>
                </a:solidFill>
              </a:rPr>
              <a:t>Trendelenburg position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B0F0"/>
                </a:solidFill>
              </a:rPr>
              <a:t>	(head down , legs up),   </a:t>
            </a:r>
            <a:endParaRPr lang="en-US" sz="28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</a:rPr>
              <a:t>IV fluid bolus (Isotonic Saline or LR),</a:t>
            </a: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</a:rPr>
              <a:t>Vasopressor (Dopamine if refractory to above).</a:t>
            </a:r>
          </a:p>
          <a:p>
            <a:pPr>
              <a:defRPr/>
            </a:pPr>
            <a:r>
              <a:rPr lang="en-US" sz="2800" dirty="0">
                <a:solidFill>
                  <a:srgbClr val="FF99FF"/>
                </a:solidFill>
              </a:rPr>
              <a:t>Dysrhythmias: </a:t>
            </a:r>
            <a:r>
              <a:rPr lang="en-US" sz="2400" dirty="0">
                <a:solidFill>
                  <a:srgbClr val="FF99FF"/>
                </a:solidFill>
              </a:rPr>
              <a:t>As per ACLS protocol (but do not administer further Lidocaine)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BFA5616-0E51-44E5-89BE-FCADB4DEA76E}" type="slidenum">
              <a:rPr lang="en-US" altLang="en-US" sz="1200" smtClean="0"/>
              <a:pPr>
                <a:defRPr/>
              </a:pPr>
              <a:t>66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387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458200" cy="3124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Century Gothic"/>
              </a:rPr>
              <a:t>Thank You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59" y="609600"/>
            <a:ext cx="9144000" cy="22860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>
                <a:solidFill>
                  <a:schemeClr val="bg1"/>
                </a:solidFill>
                <a:cs typeface="Century Gothic"/>
              </a:rPr>
              <a:t>CASE DISCUSSION</a:t>
            </a:r>
            <a:br>
              <a:rPr lang="en-US" sz="3600" b="1" kern="1200" dirty="0">
                <a:solidFill>
                  <a:schemeClr val="bg1"/>
                </a:solidFill>
                <a:cs typeface="Century Gothic"/>
              </a:rPr>
            </a:br>
            <a:endParaRPr 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08141" cy="4572000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 4 years old male patient booked for Rt. eye squint surgery.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How you will assess this patient preoperatively?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Discuss fasting time &amp; premedication?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The patient seen in preoperative anesthesia clinic &amp; cleared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What are the physiological difference b/w adult &amp; pediatric patient?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Discuss anesthesia consideration &amp; special concern for such surgery?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Discuss anesthesia plan?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During surgery the patient developed severe bradycardia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Discuss the cause and treatment?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Surgery lasted for 2 hours, </a:t>
            </a:r>
            <a:r>
              <a:rPr lang="en-US" altLang="en-US" sz="2400" dirty="0" err="1">
                <a:solidFill>
                  <a:schemeClr val="bg1"/>
                </a:solidFill>
              </a:rPr>
              <a:t>extubated</a:t>
            </a:r>
            <a:r>
              <a:rPr lang="en-US" altLang="en-US" sz="2400" dirty="0">
                <a:solidFill>
                  <a:schemeClr val="bg1"/>
                </a:solidFill>
              </a:rPr>
              <a:t> &amp; shifted to recovery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What is your post-operative treatment plan?</a:t>
            </a:r>
          </a:p>
        </p:txBody>
      </p:sp>
    </p:spTree>
    <p:extLst>
      <p:ext uri="{BB962C8B-B14F-4D97-AF65-F5344CB8AC3E}">
        <p14:creationId xmlns:p14="http://schemas.microsoft.com/office/powerpoint/2010/main" val="239820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381000"/>
            <a:ext cx="9220200" cy="5958681"/>
          </a:xfrm>
        </p:spPr>
        <p:txBody>
          <a:bodyPr/>
          <a:lstStyle/>
          <a:p>
            <a:pPr marL="914400" lvl="2" indent="0"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Primary Use: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Induction of anesthesia.</a:t>
            </a:r>
          </a:p>
          <a:p>
            <a:pPr marL="914400" lvl="2" indent="0"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     </a:t>
            </a:r>
            <a:r>
              <a:rPr lang="en-US" sz="2800" b="1" dirty="0">
                <a:solidFill>
                  <a:srgbClr val="FFFF00"/>
                </a:solidFill>
              </a:rPr>
              <a:t>Advantages: </a:t>
            </a:r>
          </a:p>
          <a:p>
            <a:pPr marL="1260475" lvl="1" indent="-457200">
              <a:buFont typeface="Arial" panose="020B0604020202020204" pitchFamily="34" charset="0"/>
              <a:buChar char="•"/>
              <a:defRPr/>
            </a:pPr>
            <a:r>
              <a:rPr lang="en-US" sz="2000" u="sng" dirty="0">
                <a:solidFill>
                  <a:srgbClr val="FFFF00"/>
                </a:solidFill>
              </a:rPr>
              <a:t>Rapid onset (30 - 45 sec), short duration </a:t>
            </a:r>
            <a:r>
              <a:rPr lang="en-US" sz="2000" dirty="0">
                <a:solidFill>
                  <a:srgbClr val="FFFF00"/>
                </a:solidFill>
              </a:rPr>
              <a:t>(5 – 8 min) initial dose; redistributed from brain to muscle resulting in return of consciousness. </a:t>
            </a:r>
          </a:p>
          <a:p>
            <a:pPr marL="1260475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It has potent anticonvulsant properties.</a:t>
            </a: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1146175" lvl="1" indent="-342900">
              <a:defRPr/>
            </a:pPr>
            <a:r>
              <a:rPr lang="en-US" sz="2000" dirty="0"/>
              <a:t> </a:t>
            </a:r>
            <a:r>
              <a:rPr lang="en-US" sz="2400" b="1" dirty="0">
                <a:solidFill>
                  <a:srgbClr val="7FFD94"/>
                </a:solidFill>
              </a:rPr>
              <a:t>Adverse effects:</a:t>
            </a:r>
            <a:br>
              <a:rPr lang="en-US" sz="2000" dirty="0">
                <a:solidFill>
                  <a:srgbClr val="7FFD94"/>
                </a:solidFill>
              </a:rPr>
            </a:br>
            <a:r>
              <a:rPr lang="en-US" sz="2000" dirty="0">
                <a:solidFill>
                  <a:srgbClr val="7FFD94"/>
                </a:solidFill>
              </a:rPr>
              <a:t> Dose dependent histamine release.</a:t>
            </a:r>
          </a:p>
          <a:p>
            <a:pPr lvl="3">
              <a:defRPr/>
            </a:pPr>
            <a:r>
              <a:rPr lang="en-US" dirty="0">
                <a:solidFill>
                  <a:srgbClr val="7FFD94"/>
                </a:solidFill>
              </a:rPr>
              <a:t>Myoclonus and hiccups .</a:t>
            </a:r>
          </a:p>
          <a:p>
            <a:pPr lvl="3">
              <a:defRPr/>
            </a:pPr>
            <a:r>
              <a:rPr lang="en-US" dirty="0">
                <a:solidFill>
                  <a:srgbClr val="7FFD94"/>
                </a:solidFill>
              </a:rPr>
              <a:t>Absolutely contraindicated in Porphyria</a:t>
            </a:r>
          </a:p>
          <a:p>
            <a:pPr lvl="3">
              <a:defRPr/>
            </a:pPr>
            <a:r>
              <a:rPr lang="en-US" dirty="0">
                <a:solidFill>
                  <a:srgbClr val="7FFD94"/>
                </a:solidFill>
              </a:rPr>
              <a:t>Venous irritation and tissue damage</a:t>
            </a: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324600"/>
          </a:xfrm>
        </p:spPr>
        <p:txBody>
          <a:bodyPr/>
          <a:lstStyle/>
          <a:p>
            <a:pPr marL="463550" lvl="3" indent="-342900">
              <a:tabLst>
                <a:tab pos="53975" algn="l"/>
              </a:tabLst>
              <a:defRPr/>
            </a:pPr>
            <a:r>
              <a:rPr lang="en-US" sz="2400" dirty="0">
                <a:solidFill>
                  <a:srgbClr val="FF0000"/>
                </a:solidFill>
              </a:rPr>
              <a:t>Thiopental can cause severe pain and tissue necrosis if injected subcutaneously or intra-arterially. </a:t>
            </a:r>
          </a:p>
          <a:p>
            <a:pPr marL="463550" lvl="3" indent="-342900">
              <a:tabLst>
                <a:tab pos="53975" algn="l"/>
              </a:tabLst>
              <a:defRPr/>
            </a:pPr>
            <a:r>
              <a:rPr lang="en-US" sz="2400" dirty="0">
                <a:solidFill>
                  <a:srgbClr val="FFFF00"/>
                </a:solidFill>
              </a:rPr>
              <a:t>If </a:t>
            </a:r>
            <a:r>
              <a:rPr lang="en-US" sz="2400" u="sng" dirty="0">
                <a:solidFill>
                  <a:srgbClr val="FFFF00"/>
                </a:solidFill>
              </a:rPr>
              <a:t>intra-arterial administration </a:t>
            </a:r>
            <a:r>
              <a:rPr lang="en-US" sz="2400" dirty="0">
                <a:solidFill>
                  <a:srgbClr val="FFFF00"/>
                </a:solidFill>
              </a:rPr>
              <a:t>occurs, heparin, vasodilators, and regional sympathetic blockade may be helpful in treatment.</a:t>
            </a:r>
          </a:p>
          <a:p>
            <a:pPr marL="120650" lvl="1" indent="0">
              <a:buNone/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marL="120650" lvl="1" indent="0">
              <a:buNone/>
              <a:defRPr/>
            </a:pPr>
            <a:r>
              <a:rPr lang="en-US" b="1" dirty="0">
                <a:solidFill>
                  <a:srgbClr val="7FFD94"/>
                </a:solidFill>
              </a:rPr>
              <a:t>Dosage and administration</a:t>
            </a:r>
            <a:r>
              <a:rPr lang="en-US" sz="3200" b="1" dirty="0">
                <a:solidFill>
                  <a:srgbClr val="7FFD94"/>
                </a:solidFill>
              </a:rPr>
              <a:t> 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7FFD94"/>
                </a:solidFill>
              </a:rPr>
              <a:t> Induction: IV 3-6 mg/kg 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7FFD94"/>
                </a:solidFill>
              </a:rPr>
              <a:t> Sedation IV 0.5-1.5 mg/kg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7FFD94"/>
                </a:solidFill>
              </a:rPr>
              <a:t>N.B. Reduce doses in hypovolemic, elderly, or hemodynamically compromised patients.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PROPOFOL (2, 6- </a:t>
            </a:r>
            <a:r>
              <a:rPr lang="en-US" sz="2800" b="1" dirty="0" err="1">
                <a:solidFill>
                  <a:srgbClr val="FF0000"/>
                </a:solidFill>
              </a:rPr>
              <a:t>diisopropylphenol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It is the most widely used induction agent. 1% isotonic oil-in-water emulsion, which contains egg lecithin, glycerol, and soybean oil.</a:t>
            </a:r>
          </a:p>
          <a:p>
            <a:pPr marL="0" indent="0">
              <a:buNone/>
              <a:defRPr/>
            </a:pPr>
            <a:endParaRPr lang="en-US" sz="2800" b="1" dirty="0">
              <a:solidFill>
                <a:srgbClr val="7FFD94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7FFD94"/>
                </a:solidFill>
              </a:rPr>
              <a:t>Mechanism of action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7FFD94"/>
                </a:solidFill>
              </a:rPr>
              <a:t>Facilitates inhibitory neurotransmission by </a:t>
            </a:r>
            <a:r>
              <a:rPr lang="en-US" sz="2000" u="sng" dirty="0">
                <a:solidFill>
                  <a:srgbClr val="7FFD94"/>
                </a:solidFill>
              </a:rPr>
              <a:t>enhancing the function (GABAA</a:t>
            </a:r>
            <a:r>
              <a:rPr lang="en-US" sz="2000" dirty="0">
                <a:solidFill>
                  <a:srgbClr val="7FFD94"/>
                </a:solidFill>
              </a:rPr>
              <a:t>) receptors in CNS .</a:t>
            </a:r>
          </a:p>
          <a:p>
            <a:pPr marL="400050" lvl="1" indent="0">
              <a:buNone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00B0F0"/>
                </a:solidFill>
              </a:rPr>
              <a:t>Pharmacokinetics</a:t>
            </a:r>
          </a:p>
          <a:p>
            <a:pPr marL="400050" lvl="1" indent="0">
              <a:buNone/>
            </a:pPr>
            <a:r>
              <a:rPr lang="en-US" sz="2000" u="sng" dirty="0">
                <a:solidFill>
                  <a:srgbClr val="00B0F0"/>
                </a:solidFill>
              </a:rPr>
              <a:t>Hepatic and extrahepatic </a:t>
            </a:r>
            <a:r>
              <a:rPr lang="en-US" sz="2000" dirty="0">
                <a:solidFill>
                  <a:srgbClr val="00B0F0"/>
                </a:solidFill>
              </a:rPr>
              <a:t>metabolism leads to inactive metabolites which are excreted by renal route .</a:t>
            </a:r>
          </a:p>
          <a:p>
            <a:pPr marL="400050" lvl="1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06" y="373162"/>
            <a:ext cx="924850" cy="922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3737</TotalTime>
  <Words>3897</Words>
  <Application>Microsoft Office PowerPoint</Application>
  <PresentationFormat>On-screen Show (4:3)</PresentationFormat>
  <Paragraphs>632</Paragraphs>
  <Slides>68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Britannic Bold</vt:lpstr>
      <vt:lpstr>Century Gothic</vt:lpstr>
      <vt:lpstr>Times New Roman</vt:lpstr>
      <vt:lpstr>Verdana</vt:lpstr>
      <vt:lpstr>Wingdings</vt:lpstr>
      <vt:lpstr>Wingdings 2</vt:lpstr>
      <vt:lpstr>Default Design</vt:lpstr>
      <vt:lpstr>Image</vt:lpstr>
      <vt:lpstr>Pharmacology of  Anesthesia </vt:lpstr>
      <vt:lpstr> Lecture Objectives..  Students at the end of the lecture will be able to:</vt:lpstr>
      <vt:lpstr>Anesthetic Agents</vt:lpstr>
      <vt:lpstr>PowerPoint Presentation</vt:lpstr>
      <vt:lpstr> Barbiturates</vt:lpstr>
      <vt:lpstr>PowerPoint Presentation</vt:lpstr>
      <vt:lpstr>PowerPoint Presentation</vt:lpstr>
      <vt:lpstr>PowerPoint Presentation</vt:lpstr>
      <vt:lpstr>PROPOFOL (2, 6- diisopropylphenol)</vt:lpstr>
      <vt:lpstr>PowerPoint Presentation</vt:lpstr>
      <vt:lpstr>PowerPoint Presentation</vt:lpstr>
      <vt:lpstr>  Advantages  </vt:lpstr>
      <vt:lpstr>Adverse effects</vt:lpstr>
      <vt:lpstr>PowerPoint Presentation</vt:lpstr>
      <vt:lpstr>Etomidate</vt:lpstr>
      <vt:lpstr>PowerPoint Presentation</vt:lpstr>
      <vt:lpstr>PowerPoint Presentation</vt:lpstr>
      <vt:lpstr>Ketamine</vt:lpstr>
      <vt:lpstr>PowerPoint Presentation</vt:lpstr>
      <vt:lpstr>PowerPoint Presentation</vt:lpstr>
      <vt:lpstr>PowerPoint Presentation</vt:lpstr>
      <vt:lpstr>Opioids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Benzodiazepines </vt:lpstr>
      <vt:lpstr>PowerPoint Presentation</vt:lpstr>
      <vt:lpstr>PowerPoint Presentation</vt:lpstr>
      <vt:lpstr>PowerPoint Presentation</vt:lpstr>
      <vt:lpstr>Flumazenil </vt:lpstr>
      <vt:lpstr>PowerPoint Presentation</vt:lpstr>
      <vt:lpstr>Characteristics of the ideal inhaled anesthetic agent: </vt:lpstr>
      <vt:lpstr>PowerPoint Presentation</vt:lpstr>
      <vt:lpstr>The minimum alveolar concentration (MAC)</vt:lpstr>
      <vt:lpstr>PowerPoint Presentation</vt:lpstr>
      <vt:lpstr>PowerPoint Presentation</vt:lpstr>
      <vt:lpstr>PowerPoint Presentation</vt:lpstr>
      <vt:lpstr> Desflurane  </vt:lpstr>
      <vt:lpstr>Sevoflurane</vt:lpstr>
      <vt:lpstr>Isoflurane: </vt:lpstr>
      <vt:lpstr>Halothane </vt:lpstr>
      <vt:lpstr>Nitrous Oxide</vt:lpstr>
      <vt:lpstr>PowerPoint Presentation</vt:lpstr>
      <vt:lpstr>PowerPoint Presentation</vt:lpstr>
      <vt:lpstr> Neuromuscular blocking drugs</vt:lpstr>
      <vt:lpstr>Neuromuscular blockers</vt:lpstr>
      <vt:lpstr>Depolarizing  (Succinycholine)</vt:lpstr>
      <vt:lpstr>PowerPoint Presentation</vt:lpstr>
      <vt:lpstr>PowerPoint Presentation</vt:lpstr>
      <vt:lpstr>Nondepolarizing blockers</vt:lpstr>
      <vt:lpstr>PowerPoint Presentation</vt:lpstr>
      <vt:lpstr>PowerPoint Presentation</vt:lpstr>
      <vt:lpstr>CHOICE OF NMBD</vt:lpstr>
      <vt:lpstr>Peripheral nerve stimulator</vt:lpstr>
      <vt:lpstr>Anticholinesterases (Neostigmine)</vt:lpstr>
      <vt:lpstr>PowerPoint Presentation</vt:lpstr>
      <vt:lpstr>Local anesthetics  </vt:lpstr>
      <vt:lpstr>PowerPoint Presentation</vt:lpstr>
      <vt:lpstr>Applications of local anesthesia</vt:lpstr>
      <vt:lpstr>Choice of local anesthetics</vt:lpstr>
      <vt:lpstr>PowerPoint Presentation</vt:lpstr>
      <vt:lpstr>PowerPoint Presentation</vt:lpstr>
      <vt:lpstr>Local Anesthetic Toxicity</vt:lpstr>
      <vt:lpstr> Prevention and Treatment of Toxicity </vt:lpstr>
      <vt:lpstr>Thank You</vt:lpstr>
      <vt:lpstr>CASE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Anesthesia</dc:title>
  <dc:creator>JUNYI LI</dc:creator>
  <cp:lastModifiedBy>waled</cp:lastModifiedBy>
  <cp:revision>307</cp:revision>
  <dcterms:created xsi:type="dcterms:W3CDTF">2009-02-26T04:36:41Z</dcterms:created>
  <dcterms:modified xsi:type="dcterms:W3CDTF">2020-03-11T07:49:20Z</dcterms:modified>
</cp:coreProperties>
</file>